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40" r:id="rId3"/>
    <p:sldId id="307" r:id="rId4"/>
    <p:sldId id="266" r:id="rId5"/>
    <p:sldId id="267" r:id="rId6"/>
    <p:sldId id="275" r:id="rId7"/>
    <p:sldId id="276" r:id="rId8"/>
    <p:sldId id="274" r:id="rId9"/>
    <p:sldId id="308" r:id="rId10"/>
    <p:sldId id="268" r:id="rId11"/>
    <p:sldId id="327" r:id="rId12"/>
    <p:sldId id="309" r:id="rId13"/>
    <p:sldId id="310" r:id="rId14"/>
    <p:sldId id="311" r:id="rId15"/>
    <p:sldId id="341" r:id="rId16"/>
    <p:sldId id="313" r:id="rId17"/>
    <p:sldId id="271" r:id="rId18"/>
    <p:sldId id="277" r:id="rId19"/>
    <p:sldId id="316" r:id="rId20"/>
    <p:sldId id="278" r:id="rId21"/>
    <p:sldId id="315" r:id="rId22"/>
    <p:sldId id="314" r:id="rId23"/>
    <p:sldId id="279" r:id="rId24"/>
    <p:sldId id="305" r:id="rId25"/>
    <p:sldId id="342" r:id="rId26"/>
    <p:sldId id="343" r:id="rId27"/>
    <p:sldId id="344" r:id="rId28"/>
    <p:sldId id="321" r:id="rId29"/>
    <p:sldId id="322" r:id="rId30"/>
    <p:sldId id="281" r:id="rId31"/>
    <p:sldId id="282" r:id="rId32"/>
    <p:sldId id="283" r:id="rId33"/>
    <p:sldId id="259" r:id="rId34"/>
    <p:sldId id="284" r:id="rId35"/>
    <p:sldId id="285" r:id="rId36"/>
    <p:sldId id="286" r:id="rId37"/>
    <p:sldId id="287" r:id="rId38"/>
    <p:sldId id="288" r:id="rId39"/>
    <p:sldId id="323" r:id="rId40"/>
    <p:sldId id="324" r:id="rId41"/>
    <p:sldId id="289" r:id="rId42"/>
    <p:sldId id="298" r:id="rId43"/>
    <p:sldId id="325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326" r:id="rId52"/>
    <p:sldId id="317" r:id="rId53"/>
    <p:sldId id="318" r:id="rId54"/>
    <p:sldId id="319" r:id="rId55"/>
    <p:sldId id="306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9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7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1.png"/><Relationship Id="rId5" Type="http://schemas.openxmlformats.org/officeDocument/2006/relationships/image" Target="../media/image49.png"/><Relationship Id="rId15" Type="http://schemas.openxmlformats.org/officeDocument/2006/relationships/image" Target="../media/image26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2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1%81%D1%82%D0%B8%D1%82%D1%83%D1%82_%D1%82%D0%B5%D0%BE%D1%80%D0%B5%D1%82%D0%B8%D1%87%D0%B5%D1%81%D0%BA%D0%BE%D0%B9_%D0%B8_%D1%8D%D0%BA%D1%81%D0%BF%D0%B5%D1%80%D0%B8%D0%BC%D0%B5%D0%BD%D1%82%D0%B0%D0%BB%D1%8C%D0%BD%D0%BE%D0%B9_%D1%84%D0%B8%D0%B7%D0%B8%D0%BA%D0%B8" TargetMode="External"/><Relationship Id="rId13" Type="http://schemas.openxmlformats.org/officeDocument/2006/relationships/image" Target="../media/image5.jpeg"/><Relationship Id="rId3" Type="http://schemas.openxmlformats.org/officeDocument/2006/relationships/hyperlink" Target="https://ru.wikipedia.org/wiki/%D0%A0%D0%A1%D0%A4%D0%A1%D0%A0" TargetMode="External"/><Relationship Id="rId7" Type="http://schemas.openxmlformats.org/officeDocument/2006/relationships/hyperlink" Target="https://ru.wikipedia.org/wiki/%D0%9C%D0%B0%D1%82%D0%B5%D0%BC%D0%B0%D1%82%D0%B8%D0%BA" TargetMode="External"/><Relationship Id="rId12" Type="http://schemas.openxmlformats.org/officeDocument/2006/relationships/image" Target="../media/image4.jpeg"/><Relationship Id="rId17" Type="http://schemas.openxmlformats.org/officeDocument/2006/relationships/hyperlink" Target="https://ru.wikipedia.org/wiki/%D0%94%D0%BE%D0%BA%D1%82%D0%BE%D1%80_%D1%84%D0%B8%D0%B7%D0%B8%D0%BA%D0%BE-%D0%BC%D0%B0%D1%82%D0%B5%D0%BC%D0%B0%D1%82%D0%B8%D1%87%D0%B5%D1%81%D0%BA%D0%B8%D1%85_%D0%BD%D0%B0%D1%83%D0%BA" TargetMode="External"/><Relationship Id="rId2" Type="http://schemas.openxmlformats.org/officeDocument/2006/relationships/hyperlink" Target="https://ru.wikipedia.org/wiki/%D0%A1%D0%B0%D0%BC%D0%B0%D1%80%D0%B0" TargetMode="External"/><Relationship Id="rId16" Type="http://schemas.openxmlformats.org/officeDocument/2006/relationships/hyperlink" Target="https://ru.wikipedia.org/wiki/%D0%9C%D0%BE%D1%81%D0%BA%D0%BE%D0%B2%D1%81%D0%BA%D0%B8%D0%B9_%D0%B3%D0%BE%D1%81%D1%83%D0%B4%D0%B0%D1%80%D1%81%D1%82%D0%B2%D0%B5%D0%BD%D0%BD%D1%8B%D0%B9_%D1%83%D0%BD%D0%B8%D0%B2%D0%B5%D1%80%D1%81%D0%B8%D1%82%D0%B5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E%D1%8E%D0%B7_%D0%A1%D0%BE%D0%B2%D0%B5%D1%82%D1%81%D0%BA%D0%B8%D1%85_%D0%A1%D0%BE%D1%86%D0%B8%D0%B0%D0%BB%D0%B8%D1%81%D1%82%D0%B8%D1%87%D0%B5%D1%81%D0%BA%D0%B8%D1%85_%D0%A0%D0%B5%D1%81%D0%BF%D1%83%D0%B1%D0%BB%D0%B8%D0%BA" TargetMode="External"/><Relationship Id="rId11" Type="http://schemas.openxmlformats.org/officeDocument/2006/relationships/hyperlink" Target="https://ru.wikipedia.org/wiki/%D0%9A%D0%B0%D0%BD%D0%B4%D0%B8%D0%B4%D0%B0%D1%82_%D1%84%D0%B8%D0%B7%D0%B8%D0%BA%D0%BE-%D0%BC%D0%B0%D1%82%D0%B5%D0%BC%D0%B0%D1%82%D0%B8%D1%87%D0%B5%D1%81%D0%BA%D0%B8%D1%85_%D0%BD%D0%B0%D1%83%D0%BA" TargetMode="External"/><Relationship Id="rId5" Type="http://schemas.openxmlformats.org/officeDocument/2006/relationships/hyperlink" Target="https://ru.wikipedia.org/wiki/%D0%98%D0%B7%D1%80%D0%B0%D0%B8%D0%BB%D1%8C" TargetMode="External"/><Relationship Id="rId15" Type="http://schemas.openxmlformats.org/officeDocument/2006/relationships/hyperlink" Target="https://ru.wikipedia.org/wiki/%D0%A0%D0%BE%D1%81%D1%81%D0%B8%D1%8F" TargetMode="External"/><Relationship Id="rId10" Type="http://schemas.openxmlformats.org/officeDocument/2006/relationships/hyperlink" Target="https://ru.wikipedia.org/wiki/%D0%9C%D0%B5%D1%85%D0%B0%D0%BD%D0%B8%D0%BA%D0%BE-%D0%BC%D0%B0%D1%82%D0%B5%D0%BC%D0%B0%D1%82%D0%B8%D1%87%D0%B5%D1%81%D0%BA%D0%B8%D0%B9_%D1%84%D0%B0%D0%BA%D1%83%D0%BB%D1%8C%D1%82%D0%B5%D1%82_%D0%9C%D0%93%D0%A3" TargetMode="External"/><Relationship Id="rId4" Type="http://schemas.openxmlformats.org/officeDocument/2006/relationships/hyperlink" Target="https://ru.wikipedia.org/wiki/%D0%93%D0%B8%D0%B2%D0%B0%D1%82%D0%B0%D0%B8%D0%BC" TargetMode="External"/><Relationship Id="rId9" Type="http://schemas.openxmlformats.org/officeDocument/2006/relationships/hyperlink" Target="https://ru.wikipedia.org/wiki/%D0%90%D0%BB%D1%8C%D0%BC%D0%B0-%D0%BC%D0%B0%D1%82%D0%B5%D1%80" TargetMode="External"/><Relationship Id="rId14" Type="http://schemas.openxmlformats.org/officeDocument/2006/relationships/hyperlink" Target="https://ru.wikipedia.org/wiki/%D0%9C%D0%BE%D1%81%D0%BA%D0%B2%D0%B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5.png"/><Relationship Id="rId7" Type="http://schemas.openxmlformats.org/officeDocument/2006/relationships/image" Target="../media/image66.png"/><Relationship Id="rId12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7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5.png"/><Relationship Id="rId4" Type="http://schemas.openxmlformats.org/officeDocument/2006/relationships/image" Target="../media/image2.png"/><Relationship Id="rId9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2.png"/><Relationship Id="rId5" Type="http://schemas.openxmlformats.org/officeDocument/2006/relationships/image" Target="../media/image2.png"/><Relationship Id="rId10" Type="http://schemas.openxmlformats.org/officeDocument/2006/relationships/image" Target="../media/image81.png"/><Relationship Id="rId4" Type="http://schemas.openxmlformats.org/officeDocument/2006/relationships/image" Target="../media/image6.wmf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1%82%D0%B0%D0%BB%D1%8C%D1%8F%D0%BD%D1%81%D0%BA%D0%B8%D0%B9_%D1%8F%D0%B7%D1%8B%D0%BA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9.png"/><Relationship Id="rId5" Type="http://schemas.openxmlformats.org/officeDocument/2006/relationships/image" Target="../media/image2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6.wmf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0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860.png"/><Relationship Id="rId12" Type="http://schemas.openxmlformats.org/officeDocument/2006/relationships/image" Target="../media/image9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00.png"/><Relationship Id="rId5" Type="http://schemas.openxmlformats.org/officeDocument/2006/relationships/image" Target="../media/image2.png"/><Relationship Id="rId15" Type="http://schemas.openxmlformats.org/officeDocument/2006/relationships/image" Target="../media/image940.png"/><Relationship Id="rId10" Type="http://schemas.openxmlformats.org/officeDocument/2006/relationships/image" Target="../media/image890.png"/><Relationship Id="rId4" Type="http://schemas.openxmlformats.org/officeDocument/2006/relationships/image" Target="../media/image6.wmf"/><Relationship Id="rId9" Type="http://schemas.openxmlformats.org/officeDocument/2006/relationships/image" Target="../media/image880.png"/><Relationship Id="rId14" Type="http://schemas.openxmlformats.org/officeDocument/2006/relationships/image" Target="../media/image9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85.wmf"/><Relationship Id="rId18" Type="http://schemas.openxmlformats.org/officeDocument/2006/relationships/image" Target="../media/image87.wmf"/><Relationship Id="rId3" Type="http://schemas.openxmlformats.org/officeDocument/2006/relationships/image" Target="../media/image950.png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99.png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png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86.wmf"/><Relationship Id="rId23" Type="http://schemas.openxmlformats.org/officeDocument/2006/relationships/image" Target="../media/image2.png"/><Relationship Id="rId10" Type="http://schemas.openxmlformats.org/officeDocument/2006/relationships/image" Target="../media/image102.png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0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20" Type="http://schemas.openxmlformats.org/officeDocument/2006/relationships/image" Target="../media/image125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20.png"/><Relationship Id="rId19" Type="http://schemas.openxmlformats.org/officeDocument/2006/relationships/image" Target="../media/image2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9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136.png"/><Relationship Id="rId3" Type="http://schemas.openxmlformats.org/officeDocument/2006/relationships/image" Target="../media/image126.png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98.wmf"/><Relationship Id="rId17" Type="http://schemas.openxmlformats.org/officeDocument/2006/relationships/image" Target="../media/image13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png"/><Relationship Id="rId20" Type="http://schemas.openxmlformats.org/officeDocument/2006/relationships/image" Target="../media/image137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133.png"/><Relationship Id="rId10" Type="http://schemas.openxmlformats.org/officeDocument/2006/relationships/image" Target="../media/image97.wmf"/><Relationship Id="rId19" Type="http://schemas.openxmlformats.org/officeDocument/2006/relationships/image" Target="../media/image2.png"/><Relationship Id="rId4" Type="http://schemas.openxmlformats.org/officeDocument/2006/relationships/image" Target="../media/image127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99.wmf"/><Relationship Id="rId22" Type="http://schemas.openxmlformats.org/officeDocument/2006/relationships/image" Target="../media/image10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143.png"/><Relationship Id="rId10" Type="http://schemas.openxmlformats.org/officeDocument/2006/relationships/image" Target="../media/image103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9.png"/><Relationship Id="rId15" Type="http://schemas.openxmlformats.org/officeDocument/2006/relationships/image" Target="../media/image2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ОРГАНИЗАЦИЯ ПОИСКА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СБАЛАНСИРОВАННЫЕ ПОИСКОВЫЕ ДЕРЕВЬЯ</a:t>
            </a:r>
          </a:p>
          <a:p>
            <a:r>
              <a:rPr lang="ru-RU" sz="3200" b="1" dirty="0"/>
              <a:t>АВЛ-дерево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</a:t>
            </a:r>
            <a:r>
              <a:rPr lang="ru-RU" dirty="0" smtClean="0"/>
              <a:t>202</a:t>
            </a:r>
            <a:r>
              <a:rPr lang="en-US" smtClean="0"/>
              <a:t>4</a:t>
            </a:r>
            <a:r>
              <a:rPr lang="ru-RU" smtClean="0"/>
              <a:t>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371548" cy="789069"/>
          </a:xfrm>
        </p:spPr>
        <p:txBody>
          <a:bodyPr>
            <a:noAutofit/>
          </a:bodyPr>
          <a:lstStyle/>
          <a:p>
            <a:r>
              <a:rPr lang="ru-RU" sz="2800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907768" y="1880289"/>
                <a:ext cx="467684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-</a:t>
                </a:r>
                <a:r>
                  <a:rPr lang="ru-RU" sz="2800" dirty="0"/>
                  <a:t>идеально сбалансировано по количеству вершин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68" y="1880289"/>
                <a:ext cx="4676843" cy="1815882"/>
              </a:xfrm>
              <a:prstGeom prst="rect">
                <a:avLst/>
              </a:prstGeom>
              <a:blipFill>
                <a:blip r:embed="rId2"/>
                <a:stretch>
                  <a:fillRect l="-2608" r="-1043" b="-87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08581" y="1817702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81" y="1817702"/>
                <a:ext cx="780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63856" y="2999373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56" y="2999373"/>
                <a:ext cx="780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73091" y="5184782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091" y="5184782"/>
                <a:ext cx="780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177221" y="4097795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21" y="4097795"/>
                <a:ext cx="7802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14611" y="4177394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11" y="4177394"/>
                <a:ext cx="7802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779852" y="3031684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52" y="3031684"/>
                <a:ext cx="780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10250" y="2984822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50" y="2984822"/>
                <a:ext cx="7802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Овал 46"/>
              <p:cNvSpPr/>
              <p:nvPr/>
            </p:nvSpPr>
            <p:spPr>
              <a:xfrm>
                <a:off x="2548784" y="1704504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Овал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784" y="1704504"/>
                <a:ext cx="504497" cy="5202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/>
          <p:cNvSpPr/>
          <p:nvPr/>
        </p:nvSpPr>
        <p:spPr>
          <a:xfrm>
            <a:off x="2501650" y="2915321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1259464" y="2909357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ru-RU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Овал 49"/>
              <p:cNvSpPr/>
              <p:nvPr/>
            </p:nvSpPr>
            <p:spPr>
              <a:xfrm>
                <a:off x="4005168" y="2909357"/>
                <a:ext cx="518596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Овал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68" y="2909357"/>
                <a:ext cx="518596" cy="5202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Овал 50"/>
              <p:cNvSpPr/>
              <p:nvPr/>
            </p:nvSpPr>
            <p:spPr>
              <a:xfrm>
                <a:off x="1957499" y="4026464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Овал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499" y="4026464"/>
                <a:ext cx="504497" cy="5202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Овал 51"/>
              <p:cNvSpPr/>
              <p:nvPr/>
            </p:nvSpPr>
            <p:spPr>
              <a:xfrm>
                <a:off x="2453369" y="5121563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Овал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369" y="5121563"/>
                <a:ext cx="504497" cy="5202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Овал 52"/>
          <p:cNvSpPr/>
          <p:nvPr/>
        </p:nvSpPr>
        <p:spPr>
          <a:xfrm>
            <a:off x="2957866" y="4026464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>
            <a:stCxn id="47" idx="4"/>
            <a:endCxn id="49" idx="0"/>
          </p:cNvCxnSpPr>
          <p:nvPr/>
        </p:nvCxnSpPr>
        <p:spPr>
          <a:xfrm flipH="1">
            <a:off x="1511713" y="2224766"/>
            <a:ext cx="1289320" cy="68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7" idx="4"/>
          </p:cNvCxnSpPr>
          <p:nvPr/>
        </p:nvCxnSpPr>
        <p:spPr>
          <a:xfrm flipH="1">
            <a:off x="2785578" y="2224766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7" idx="4"/>
            <a:endCxn id="50" idx="0"/>
          </p:cNvCxnSpPr>
          <p:nvPr/>
        </p:nvCxnSpPr>
        <p:spPr>
          <a:xfrm>
            <a:off x="2801033" y="2224766"/>
            <a:ext cx="1463433" cy="68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8" idx="4"/>
            <a:endCxn id="51" idx="0"/>
          </p:cNvCxnSpPr>
          <p:nvPr/>
        </p:nvCxnSpPr>
        <p:spPr>
          <a:xfrm flipH="1">
            <a:off x="2209748" y="3435583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8" idx="4"/>
            <a:endCxn id="53" idx="0"/>
          </p:cNvCxnSpPr>
          <p:nvPr/>
        </p:nvCxnSpPr>
        <p:spPr>
          <a:xfrm>
            <a:off x="2753899" y="3435583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3" idx="4"/>
            <a:endCxn id="52" idx="0"/>
          </p:cNvCxnSpPr>
          <p:nvPr/>
        </p:nvCxnSpPr>
        <p:spPr>
          <a:xfrm flipH="1">
            <a:off x="2705618" y="4546726"/>
            <a:ext cx="504497" cy="574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/>
              <p:cNvSpPr/>
              <p:nvPr/>
            </p:nvSpPr>
            <p:spPr>
              <a:xfrm>
                <a:off x="3000762" y="4101929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62" y="4101929"/>
                <a:ext cx="41870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2570827" y="2984822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827" y="2984822"/>
                <a:ext cx="3866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9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338667"/>
            <a:ext cx="9595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Каждое идеально-сбалансированное дерево является сбалансированным. Обратное верно не всегда.</a:t>
            </a:r>
          </a:p>
        </p:txBody>
      </p:sp>
      <p:sp>
        <p:nvSpPr>
          <p:cNvPr id="82" name="Овал 81"/>
          <p:cNvSpPr/>
          <p:nvPr/>
        </p:nvSpPr>
        <p:spPr>
          <a:xfrm>
            <a:off x="4975524" y="1673788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4928390" y="2884605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3840087" y="2896137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6067114" y="294763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4384239" y="3995748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7" name="Овал 86"/>
          <p:cNvSpPr/>
          <p:nvPr/>
        </p:nvSpPr>
        <p:spPr>
          <a:xfrm>
            <a:off x="5384606" y="3995748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88" name="Прямая со стрелкой 87"/>
          <p:cNvCxnSpPr>
            <a:stCxn id="82" idx="4"/>
            <a:endCxn id="84" idx="0"/>
          </p:cNvCxnSpPr>
          <p:nvPr/>
        </p:nvCxnSpPr>
        <p:spPr>
          <a:xfrm flipH="1">
            <a:off x="4092336" y="2194050"/>
            <a:ext cx="1135437" cy="702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82" idx="4"/>
          </p:cNvCxnSpPr>
          <p:nvPr/>
        </p:nvCxnSpPr>
        <p:spPr>
          <a:xfrm flipH="1">
            <a:off x="5212318" y="2194050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endCxn id="85" idx="0"/>
          </p:cNvCxnSpPr>
          <p:nvPr/>
        </p:nvCxnSpPr>
        <p:spPr>
          <a:xfrm>
            <a:off x="5261002" y="2194050"/>
            <a:ext cx="1058361" cy="753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3" idx="4"/>
            <a:endCxn id="86" idx="0"/>
          </p:cNvCxnSpPr>
          <p:nvPr/>
        </p:nvCxnSpPr>
        <p:spPr>
          <a:xfrm flipH="1">
            <a:off x="4636488" y="3404867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3" idx="4"/>
            <a:endCxn id="87" idx="0"/>
          </p:cNvCxnSpPr>
          <p:nvPr/>
        </p:nvCxnSpPr>
        <p:spPr>
          <a:xfrm>
            <a:off x="5180639" y="3404867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158" y="5095359"/>
            <a:ext cx="1153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Дерево на рисунке –</a:t>
            </a:r>
            <a:r>
              <a:rPr lang="en-US" sz="2400" dirty="0"/>
              <a:t> </a:t>
            </a:r>
            <a:r>
              <a:rPr lang="ru-RU" sz="2400" dirty="0"/>
              <a:t>сбалансировано, но не является идеально-сбалансированным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64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67451" y="82902"/>
            <a:ext cx="5568792" cy="1149554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Оценки для бинарных поисковых деревьев </a:t>
            </a:r>
          </a:p>
        </p:txBody>
      </p:sp>
      <p:sp>
        <p:nvSpPr>
          <p:cNvPr id="10" name="Овал 9"/>
          <p:cNvSpPr/>
          <p:nvPr/>
        </p:nvSpPr>
        <p:spPr>
          <a:xfrm>
            <a:off x="2761955" y="2847547"/>
            <a:ext cx="612895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467392" y="3322336"/>
            <a:ext cx="534258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5" name="Овал 34"/>
          <p:cNvSpPr/>
          <p:nvPr/>
        </p:nvSpPr>
        <p:spPr>
          <a:xfrm>
            <a:off x="4103888" y="3956115"/>
            <a:ext cx="609799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2" name="Овал 41"/>
          <p:cNvSpPr/>
          <p:nvPr/>
        </p:nvSpPr>
        <p:spPr>
          <a:xfrm>
            <a:off x="2172683" y="2371332"/>
            <a:ext cx="536177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1501332" y="1893248"/>
            <a:ext cx="542582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964455" y="2223964"/>
            <a:ext cx="286749" cy="20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285094" y="3178263"/>
            <a:ext cx="260538" cy="20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630339" y="2702048"/>
            <a:ext cx="221372" cy="20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5"/>
            <a:endCxn id="35" idx="0"/>
          </p:cNvCxnSpPr>
          <p:nvPr/>
        </p:nvCxnSpPr>
        <p:spPr>
          <a:xfrm>
            <a:off x="3923410" y="3653052"/>
            <a:ext cx="485378" cy="30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7132" y="2725928"/>
                <a:ext cx="4017001" cy="120474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построение дерева для последовательности из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элементов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endParaRPr lang="ru-RU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41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7132" y="2725928"/>
                <a:ext cx="4017001" cy="1204745"/>
              </a:xfrm>
              <a:blipFill>
                <a:blip r:embed="rId2"/>
                <a:stretch>
                  <a:fillRect l="-3035" t="-8586" b="-171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Объект 3"/>
          <p:cNvSpPr>
            <a:spLocks noGrp="1"/>
          </p:cNvSpPr>
          <p:nvPr>
            <p:ph sz="half" idx="2"/>
          </p:nvPr>
        </p:nvSpPr>
        <p:spPr>
          <a:xfrm>
            <a:off x="5817131" y="287871"/>
            <a:ext cx="3514983" cy="86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Объект 3"/>
          <p:cNvSpPr>
            <a:spLocks noGrp="1"/>
          </p:cNvSpPr>
          <p:nvPr>
            <p:ph sz="half" idx="2"/>
          </p:nvPr>
        </p:nvSpPr>
        <p:spPr>
          <a:xfrm>
            <a:off x="5817132" y="1354216"/>
            <a:ext cx="3748065" cy="87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с заданным ключом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2979" y="5358301"/>
                <a:ext cx="363773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 худшем случае высота дерева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79" y="5358301"/>
                <a:ext cx="3637736" cy="738664"/>
              </a:xfrm>
              <a:prstGeom prst="rect">
                <a:avLst/>
              </a:prstGeom>
              <a:blipFill>
                <a:blip r:embed="rId3"/>
                <a:stretch>
                  <a:fillRect l="-1508" t="-49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7132" y="5526034"/>
                <a:ext cx="3263971" cy="817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обход дерева из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7132" y="5526034"/>
                <a:ext cx="3263971" cy="817800"/>
              </a:xfrm>
              <a:blipFill>
                <a:blip r:embed="rId4"/>
                <a:stretch>
                  <a:fillRect l="-3731" t="-13433" b="-261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бъект 3"/>
          <p:cNvSpPr>
            <a:spLocks noGrp="1"/>
          </p:cNvSpPr>
          <p:nvPr>
            <p:ph sz="half" idx="2"/>
          </p:nvPr>
        </p:nvSpPr>
        <p:spPr>
          <a:xfrm>
            <a:off x="5817132" y="4323108"/>
            <a:ext cx="3383737" cy="81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490870" y="60826"/>
            <a:ext cx="0" cy="67971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911742" y="608734"/>
                <a:ext cx="1172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42" y="608734"/>
                <a:ext cx="117211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985879" y="2851305"/>
                <a:ext cx="17359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879" y="2851305"/>
                <a:ext cx="173598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>
            <a:off x="5500357" y="5376230"/>
            <a:ext cx="6691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cxnSpLocks/>
          </p:cNvCxnSpPr>
          <p:nvPr/>
        </p:nvCxnSpPr>
        <p:spPr>
          <a:xfrm>
            <a:off x="5500357" y="2534854"/>
            <a:ext cx="6691643" cy="9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cxnSpLocks/>
          </p:cNvCxnSpPr>
          <p:nvPr/>
        </p:nvCxnSpPr>
        <p:spPr>
          <a:xfrm flipV="1">
            <a:off x="5521359" y="3951594"/>
            <a:ext cx="6670641" cy="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cxnSpLocks/>
          </p:cNvCxnSpPr>
          <p:nvPr/>
        </p:nvCxnSpPr>
        <p:spPr>
          <a:xfrm flipV="1">
            <a:off x="5533220" y="1303075"/>
            <a:ext cx="6658780" cy="11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042B6317-0F33-CEA3-0D4F-D2DC991E32EB}"/>
                  </a:ext>
                </a:extLst>
              </p:cNvPr>
              <p:cNvSpPr/>
              <p:nvPr/>
            </p:nvSpPr>
            <p:spPr>
              <a:xfrm>
                <a:off x="9985879" y="1717988"/>
                <a:ext cx="1172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𝚶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042B6317-0F33-CEA3-0D4F-D2DC991E3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879" y="1717988"/>
                <a:ext cx="11721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32C6C43F-277C-6BE3-E6B0-BCCBA7C1D8B1}"/>
                  </a:ext>
                </a:extLst>
              </p:cNvPr>
              <p:cNvSpPr/>
              <p:nvPr/>
            </p:nvSpPr>
            <p:spPr>
              <a:xfrm>
                <a:off x="10037106" y="4323108"/>
                <a:ext cx="1172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𝚶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32C6C43F-277C-6BE3-E6B0-BCCBA7C1D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106" y="4323108"/>
                <a:ext cx="117211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706628A-3DAA-CAFD-BA08-022A29367D59}"/>
                  </a:ext>
                </a:extLst>
              </p:cNvPr>
              <p:cNvSpPr/>
              <p:nvPr/>
            </p:nvSpPr>
            <p:spPr>
              <a:xfrm>
                <a:off x="10151625" y="5639112"/>
                <a:ext cx="1172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𝚶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706628A-3DAA-CAFD-BA08-022A29367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625" y="5639112"/>
                <a:ext cx="117211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3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/>
      <p:bldP spid="142" grpId="0" build="p"/>
      <p:bldP spid="143" grpId="0" build="p"/>
      <p:bldP spid="50" grpId="0" build="p"/>
      <p:bldP spid="51" grpId="0" build="p"/>
      <p:bldP spid="9" grpId="0"/>
      <p:bldP spid="27" grpId="0"/>
      <p:bldP spid="14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26999" y="908830"/>
                <a:ext cx="1182793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3200" dirty="0"/>
                  <a:t>В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𝟏𝟗𝟔𝟐</m:t>
                    </m:r>
                  </m:oMath>
                </a14:m>
                <a:r>
                  <a:rPr lang="ru-RU" sz="3200" dirty="0"/>
                  <a:t> году советские учёные</a:t>
                </a:r>
              </a:p>
              <a:p>
                <a:pPr algn="just"/>
                <a:endParaRPr lang="ru-RU" sz="3200" dirty="0"/>
              </a:p>
              <a:p>
                <a:pPr algn="ctr"/>
                <a:r>
                  <a:rPr lang="ru-RU" sz="3200" dirty="0"/>
                  <a:t>Г.</a:t>
                </a:r>
                <a:r>
                  <a:rPr lang="en-US" sz="3200" dirty="0"/>
                  <a:t> </a:t>
                </a:r>
                <a:r>
                  <a:rPr lang="ru-RU" sz="3200" dirty="0"/>
                  <a:t>М.</a:t>
                </a:r>
                <a:r>
                  <a:rPr lang="en-US" sz="3200" dirty="0"/>
                  <a:t> </a:t>
                </a:r>
                <a:r>
                  <a:rPr lang="ru-RU" sz="3200" b="1" dirty="0">
                    <a:solidFill>
                      <a:srgbClr val="FF0000"/>
                    </a:solidFill>
                  </a:rPr>
                  <a:t>А</a:t>
                </a:r>
                <a:r>
                  <a:rPr lang="ru-RU" sz="3200" dirty="0"/>
                  <a:t>дельсон-</a:t>
                </a:r>
                <a:r>
                  <a:rPr lang="ru-RU" sz="3200" b="1" dirty="0">
                    <a:solidFill>
                      <a:srgbClr val="FF0000"/>
                    </a:solidFill>
                  </a:rPr>
                  <a:t>В</a:t>
                </a:r>
                <a:r>
                  <a:rPr lang="ru-RU" sz="3200" dirty="0"/>
                  <a:t>ельский </a:t>
                </a:r>
              </a:p>
              <a:p>
                <a:r>
                  <a:rPr lang="ru-RU" sz="2800" dirty="0"/>
                  <a:t> </a:t>
                </a:r>
                <a:endParaRPr lang="ru-RU" sz="3200" dirty="0"/>
              </a:p>
              <a:p>
                <a:pPr algn="ctr"/>
                <a:r>
                  <a:rPr lang="ru-RU" sz="3200" dirty="0"/>
                  <a:t>Е.</a:t>
                </a:r>
                <a:r>
                  <a:rPr lang="en-US" sz="3200" dirty="0"/>
                  <a:t> </a:t>
                </a:r>
                <a:r>
                  <a:rPr lang="ru-RU" sz="3200" dirty="0"/>
                  <a:t>М.</a:t>
                </a:r>
                <a:r>
                  <a:rPr lang="en-US" sz="3200" dirty="0"/>
                  <a:t> </a:t>
                </a:r>
                <a:r>
                  <a:rPr lang="ru-RU" sz="3200" b="1" dirty="0">
                    <a:solidFill>
                      <a:srgbClr val="FF0000"/>
                    </a:solidFill>
                  </a:rPr>
                  <a:t>Л</a:t>
                </a:r>
                <a:r>
                  <a:rPr lang="ru-RU" sz="3200" dirty="0"/>
                  <a:t>андис</a:t>
                </a:r>
              </a:p>
              <a:p>
                <a:pPr algn="just"/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9" y="908830"/>
                <a:ext cx="11827933" cy="3046988"/>
              </a:xfrm>
              <a:prstGeom prst="rect">
                <a:avLst/>
              </a:prstGeom>
              <a:blipFill>
                <a:blip r:embed="rId3"/>
                <a:stretch>
                  <a:fillRect t="-24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1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4528" y="440793"/>
            <a:ext cx="2398102" cy="1202139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Георгий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ru-RU" sz="2400" b="1" dirty="0"/>
              <a:t>Максимович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ru-RU" sz="2400" b="1" dirty="0"/>
              <a:t>Адельсон-Вельский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55120" y="2311396"/>
          <a:ext cx="4347509" cy="4187580"/>
        </p:xfrm>
        <a:graphic>
          <a:graphicData uri="http://schemas.openxmlformats.org/drawingml/2006/table">
            <a:tbl>
              <a:tblPr/>
              <a:tblGrid>
                <a:gridCol w="133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7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8 января 1922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2" tooltip="Самара"/>
                        </a:rPr>
                        <a:t>Самара</a:t>
                      </a:r>
                      <a:r>
                        <a:rPr lang="ru-RU" sz="1200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3" tooltip="РСФСР"/>
                        </a:rPr>
                        <a:t>РСФСР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26 апреля 2014</a:t>
                      </a:r>
                      <a:r>
                        <a:rPr lang="ru-RU" sz="1200" dirty="0">
                          <a:effectLst/>
                        </a:rPr>
                        <a:t> (92 года)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4" tooltip="Гиватаим"/>
                        </a:rPr>
                        <a:t>Гиватаим</a:t>
                      </a:r>
                      <a:r>
                        <a:rPr lang="ru-RU" sz="1200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Израиль"/>
                        </a:rPr>
                        <a:t>Израиль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Страна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Союз Советских Социалистических Республик"/>
                        </a:rPr>
                        <a:t>СССР</a:t>
                      </a:r>
                      <a:r>
                        <a:rPr lang="ru-RU" sz="1200" dirty="0">
                          <a:effectLst/>
                        </a:rPr>
                        <a:t> → 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Израиль"/>
                        </a:rPr>
                        <a:t>Израиль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68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7" tooltip="Математик"/>
                        </a:rPr>
                        <a:t>математик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616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8" tooltip="Институт теоретической и экспериментальной физики"/>
                        </a:rPr>
                        <a:t>Институт теоретической и экспериментальной физики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>
                          <a:solidFill>
                            <a:srgbClr val="0B0080"/>
                          </a:solidFill>
                          <a:effectLst/>
                          <a:hlinkClick r:id="rId9" tooltip="Альма-матер"/>
                        </a:rPr>
                        <a:t>Альма-матер</a:t>
                      </a:r>
                      <a:endParaRPr lang="ru-RU" sz="120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Механико-математический факультет МГУ"/>
                        </a:rPr>
                        <a:t>МГУ (мехмат)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Учёная степень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Кандидат физико-математических наук"/>
                        </a:rPr>
                        <a:t>кандидат ф.-м. наук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2" y="32681"/>
            <a:ext cx="1814646" cy="22787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22" y="47403"/>
            <a:ext cx="1957382" cy="2263993"/>
          </a:xfrm>
          <a:prstGeom prst="rect">
            <a:avLst/>
          </a:prstGeom>
        </p:spPr>
      </p:pic>
      <p:graphicFrame>
        <p:nvGraphicFramePr>
          <p:cNvPr id="9" name="Объект 3"/>
          <p:cNvGraphicFramePr>
            <a:graphicFrameLocks/>
          </p:cNvGraphicFramePr>
          <p:nvPr/>
        </p:nvGraphicFramePr>
        <p:xfrm>
          <a:off x="6152074" y="2311396"/>
          <a:ext cx="4515926" cy="4187578"/>
        </p:xfrm>
        <a:graphic>
          <a:graphicData uri="http://schemas.openxmlformats.org/drawingml/2006/table">
            <a:tbl>
              <a:tblPr/>
              <a:tblGrid>
                <a:gridCol w="84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34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6 октября 1921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05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Харьков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12 декабря 1997</a:t>
                      </a:r>
                      <a:r>
                        <a:rPr lang="ru-RU" sz="1200" u="none" dirty="0">
                          <a:effectLst/>
                        </a:rPr>
                        <a:t> (76 лет)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4" tooltip="Москва"/>
                        </a:rPr>
                        <a:t>Москва</a:t>
                      </a:r>
                      <a:r>
                        <a:rPr lang="ru-RU" sz="1200" u="none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Россия"/>
                        </a:rPr>
                        <a:t>Россия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Страна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Союз Советских Социалистических Республик"/>
                        </a:rPr>
                        <a:t>СССР</a:t>
                      </a:r>
                      <a:r>
                        <a:rPr lang="ru-RU" sz="1200" u="none" dirty="0">
                          <a:effectLst/>
                        </a:rPr>
                        <a:t> → 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Россия"/>
                        </a:rPr>
                        <a:t>Россия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dirty="0">
                          <a:effectLst/>
                        </a:rPr>
                        <a:t>математика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531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6" tooltip="Московский государственный университет"/>
                        </a:rPr>
                        <a:t>Московский государственный университет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>
                          <a:solidFill>
                            <a:srgbClr val="0B0080"/>
                          </a:solidFill>
                          <a:effectLst/>
                          <a:hlinkClick r:id="rId9" tooltip="Альма-матер"/>
                        </a:rPr>
                        <a:t>Альма-матер</a:t>
                      </a:r>
                      <a:endParaRPr lang="ru-RU" sz="120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Механико-математический факультет МГУ"/>
                        </a:rPr>
                        <a:t>МГУ (мехмат)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959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Учёная степень,</a:t>
                      </a:r>
                      <a:r>
                        <a:rPr lang="ru-RU" sz="1200" baseline="0" dirty="0">
                          <a:effectLst/>
                        </a:rPr>
                        <a:t> звание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Доктор физико-математических наук"/>
                        </a:rPr>
                        <a:t>доктор 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Кандидат физико-математических наук"/>
                        </a:rPr>
                        <a:t>ф.-м. наук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, профессор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8469131" y="518591"/>
            <a:ext cx="1906821" cy="120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Евгений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ru-RU" sz="2400" b="1" dirty="0"/>
              <a:t>Михайлович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ru-RU" sz="2400" b="1" dirty="0"/>
              <a:t>Ландис</a:t>
            </a:r>
            <a:r>
              <a:rPr lang="ru-RU" sz="2000" dirty="0"/>
              <a:t> 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469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6999" y="908830"/>
            <a:ext cx="11827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3200" dirty="0"/>
          </a:p>
          <a:p>
            <a:pPr algn="ctr"/>
            <a:r>
              <a:rPr lang="ru-RU" sz="3600" dirty="0"/>
              <a:t>предложили структуру данных  </a:t>
            </a:r>
          </a:p>
          <a:p>
            <a:pPr algn="ctr"/>
            <a:r>
              <a:rPr lang="ru-RU" sz="3600" dirty="0"/>
              <a:t>сбалансированного поискового дерева: </a:t>
            </a:r>
          </a:p>
          <a:p>
            <a:pPr algn="ctr"/>
            <a:r>
              <a:rPr lang="ru-RU" sz="3600" dirty="0"/>
              <a:t> </a:t>
            </a:r>
            <a:r>
              <a:rPr lang="ru-RU" sz="3600" dirty="0">
                <a:solidFill>
                  <a:srgbClr val="FF0000"/>
                </a:solidFill>
              </a:rPr>
              <a:t>АВЛ</a:t>
            </a:r>
            <a:r>
              <a:rPr lang="ru-RU" sz="3600" dirty="0"/>
              <a:t>-дерево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C76CE1-313F-CC96-F5BB-5019464D7709}"/>
              </a:ext>
            </a:extLst>
          </p:cNvPr>
          <p:cNvSpPr/>
          <p:nvPr/>
        </p:nvSpPr>
        <p:spPr>
          <a:xfrm>
            <a:off x="764210" y="3779346"/>
            <a:ext cx="10031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b="1" dirty="0">
                <a:solidFill>
                  <a:srgbClr val="FF0000"/>
                </a:solidFill>
              </a:rPr>
              <a:t>АВЛ</a:t>
            </a:r>
            <a:r>
              <a:rPr lang="ru-RU" sz="2800" b="1" dirty="0">
                <a:solidFill>
                  <a:srgbClr val="0070C0"/>
                </a:solidFill>
              </a:rPr>
              <a:t> </a:t>
            </a:r>
            <a:r>
              <a:rPr lang="ru-RU" sz="2800" dirty="0"/>
              <a:t>— аббревиатура, образованная первыми буквами фамилий создателей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5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251" y="576612"/>
            <a:ext cx="10502153" cy="1664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/>
              <a:t>АВЛ-</a:t>
            </a:r>
            <a:r>
              <a:rPr lang="ru-RU" sz="3200" dirty="0"/>
              <a:t>дерево – </a:t>
            </a:r>
          </a:p>
          <a:p>
            <a:pPr marL="457200" lvl="1" indent="0">
              <a:buNone/>
            </a:pPr>
            <a:r>
              <a:rPr lang="ru-RU" sz="3200" dirty="0"/>
              <a:t>это бинарное поисковое дерево, которое является сбалансированным</a:t>
            </a:r>
            <a:r>
              <a:rPr lang="en-US" sz="3200" dirty="0"/>
              <a:t> </a:t>
            </a:r>
            <a:r>
              <a:rPr lang="ru-RU" sz="3200" dirty="0"/>
              <a:t>по высоте.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106833" y="2910178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811328" y="365760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24068" y="365760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1729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445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508740" y="3366691"/>
            <a:ext cx="681471" cy="29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592798" y="3366691"/>
            <a:ext cx="503202" cy="29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457646" y="4114113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97293" y="4114113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3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5606" y="23434"/>
            <a:ext cx="3937948" cy="1299321"/>
          </a:xfrm>
        </p:spPr>
        <p:txBody>
          <a:bodyPr/>
          <a:lstStyle/>
          <a:p>
            <a:pPr algn="ctr"/>
            <a:r>
              <a:rPr lang="ru-RU" b="1" dirty="0"/>
              <a:t>АВЛ-дерево 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3637" y="5764635"/>
            <a:ext cx="9766540" cy="3798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Нет, так как оно не поисковое.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313871" y="1443035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6147758" y="2320505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560498" y="2320505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509404" y="3171644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881004" y="3171644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845170" y="1899548"/>
            <a:ext cx="552079" cy="42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799836" y="1899548"/>
            <a:ext cx="632594" cy="42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794076" y="2777018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633723" y="2777018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73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1502" y="347207"/>
            <a:ext cx="3747458" cy="5931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4400" dirty="0"/>
              <a:t>АВЛ-дерево 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46453" y="145166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Овал 9"/>
          <p:cNvSpPr/>
          <p:nvPr/>
        </p:nvSpPr>
        <p:spPr>
          <a:xfrm>
            <a:off x="5975231" y="233775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5532418" y="3455104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673970" y="3455104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532418" y="1908175"/>
            <a:ext cx="727485" cy="429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817090" y="2794272"/>
            <a:ext cx="241519" cy="660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461196" y="2794272"/>
            <a:ext cx="497446" cy="660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5957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1502" y="347207"/>
            <a:ext cx="3747458" cy="5931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4400" dirty="0"/>
              <a:t>АВЛ-дерево 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46453" y="145166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Овал 9"/>
          <p:cNvSpPr/>
          <p:nvPr/>
        </p:nvSpPr>
        <p:spPr>
          <a:xfrm>
            <a:off x="5615796" y="267321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6328903" y="3818101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975231" y="3208050"/>
            <a:ext cx="460066" cy="679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5408762" y="1968759"/>
            <a:ext cx="414067" cy="72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01905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5121" y="1440890"/>
            <a:ext cx="5131143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u="sng" dirty="0"/>
              <a:t>Словарные операции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20093" y="2316818"/>
            <a:ext cx="9553341" cy="1959348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АВЛ-дерево ?</a:t>
            </a:r>
          </a:p>
        </p:txBody>
      </p:sp>
      <p:sp>
        <p:nvSpPr>
          <p:cNvPr id="4" name="Овал 3"/>
          <p:cNvSpPr/>
          <p:nvPr/>
        </p:nvSpPr>
        <p:spPr>
          <a:xfrm>
            <a:off x="5207479" y="198867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6130505" y="311413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54921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8637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693444" y="2445189"/>
            <a:ext cx="721733" cy="668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776823" y="3570649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616470" y="3570649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244217" y="307963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Овал 11"/>
          <p:cNvSpPr/>
          <p:nvPr/>
        </p:nvSpPr>
        <p:spPr>
          <a:xfrm>
            <a:off x="5187361" y="305835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3" name="Прямая со стрелкой 22"/>
          <p:cNvCxnSpPr>
            <a:stCxn id="4" idx="4"/>
            <a:endCxn id="12" idx="0"/>
          </p:cNvCxnSpPr>
          <p:nvPr/>
        </p:nvCxnSpPr>
        <p:spPr>
          <a:xfrm flipH="1">
            <a:off x="5472033" y="2523514"/>
            <a:ext cx="20118" cy="534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3"/>
            <a:endCxn id="11" idx="0"/>
          </p:cNvCxnSpPr>
          <p:nvPr/>
        </p:nvCxnSpPr>
        <p:spPr>
          <a:xfrm flipH="1">
            <a:off x="4528889" y="2445189"/>
            <a:ext cx="761968" cy="634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70344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АВЛ-дерево ?</a:t>
            </a:r>
          </a:p>
        </p:txBody>
      </p:sp>
      <p:sp>
        <p:nvSpPr>
          <p:cNvPr id="4" name="Овал 3"/>
          <p:cNvSpPr/>
          <p:nvPr/>
        </p:nvSpPr>
        <p:spPr>
          <a:xfrm>
            <a:off x="5207479" y="198867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6130505" y="311413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54921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8637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693444" y="2445189"/>
            <a:ext cx="721733" cy="668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776823" y="3570649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616470" y="3570649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244217" y="307963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7" name="Прямая со стрелкой 26"/>
          <p:cNvCxnSpPr>
            <a:stCxn id="4" idx="3"/>
            <a:endCxn id="11" idx="0"/>
          </p:cNvCxnSpPr>
          <p:nvPr/>
        </p:nvCxnSpPr>
        <p:spPr>
          <a:xfrm flipH="1">
            <a:off x="4528889" y="2445189"/>
            <a:ext cx="761968" cy="634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42075" y="2320505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5525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51088" y="563239"/>
                <a:ext cx="9818512" cy="3650541"/>
              </a:xfrm>
            </p:spPr>
            <p:txBody>
              <a:bodyPr>
                <a:noAutofit/>
              </a:bodyPr>
              <a:lstStyle/>
              <a:p>
                <a:pPr marL="0" lvl="0" indent="215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2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ТЕОРЕМА</a:t>
                </a:r>
              </a:p>
              <a:p>
                <a:pPr marL="914400" lvl="2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32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ru-RU" sz="32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число внутренних вершин АВЛ-дерева, </a:t>
                </a:r>
                <a14:m>
                  <m:oMath xmlns:m="http://schemas.openxmlformats.org/officeDocument/2006/math">
                    <m:r>
                      <a:rPr lang="en-US" altLang="ru-RU" sz="32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ru-RU" sz="32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32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altLang="ru-RU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его высота. 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32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Тогда справедливы следующие неравенства: </a:t>
                </a:r>
                <a:endParaRPr lang="en-US" altLang="ru-RU" sz="32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ru-RU" sz="3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ru-RU" sz="3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32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3200" i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3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3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3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3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ru-RU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ru-RU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&lt;1,4404⋅</m:t>
                          </m:r>
                        </m:e>
                      </m:func>
                      <m:func>
                        <m:funcPr>
                          <m:ctrlPr>
                            <a:rPr lang="en-US" alt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32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altLang="ru-RU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−0,328</m:t>
                          </m:r>
                        </m:e>
                      </m:func>
                    </m:oMath>
                  </m:oMathPara>
                </a14:m>
                <a:endParaRPr lang="ru-RU" altLang="ru-RU" sz="3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1088" y="563239"/>
                <a:ext cx="9818512" cy="3650541"/>
              </a:xfrm>
              <a:blipFill>
                <a:blip r:embed="rId2"/>
                <a:stretch>
                  <a:fillRect t="-21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4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543" y="214567"/>
            <a:ext cx="1210045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доказательства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утверждения оценивают </a:t>
            </a:r>
            <a:r>
              <a:rPr kumimoji="0" lang="ru-RU" altLang="ru-RU" sz="2000" b="1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максимальное и минимальное число внутренних вершин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altLang="ru-RU" sz="2000" b="1" baseline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аксимальное</a:t>
            </a:r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число внутренних вершин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оценивается достаточно просто: 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как АВЛ-дерево является бинарным деревом, то подсчитаем максимальное число внутренних вершин у 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полного  бинарного  дерева высоты </a:t>
            </a:r>
            <a:r>
              <a:rPr lang="en-US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h.</a:t>
            </a:r>
            <a:endParaRPr lang="ru-RU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бъект 20"/>
              <p:cNvSpPr txBox="1"/>
              <p:nvPr/>
            </p:nvSpPr>
            <p:spPr bwMode="auto">
              <a:xfrm>
                <a:off x="5993416" y="2646281"/>
                <a:ext cx="5767742" cy="4492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−1 </m:t>
                      </m:r>
                    </m:oMath>
                  </m:oMathPara>
                </a14:m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21" name="Объект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3416" y="2646281"/>
                <a:ext cx="5767742" cy="449262"/>
              </a:xfrm>
              <a:prstGeom prst="rect">
                <a:avLst/>
              </a:prstGeom>
              <a:blipFill>
                <a:blip r:embed="rId2"/>
                <a:stretch>
                  <a:fillRect b="-1932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0" y="2049681"/>
            <a:ext cx="5424149" cy="2975513"/>
            <a:chOff x="197288" y="3418778"/>
            <a:chExt cx="5653806" cy="2825266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725314" y="3418778"/>
              <a:ext cx="4792690" cy="2825266"/>
              <a:chOff x="-68780" y="2479356"/>
              <a:chExt cx="4792690" cy="2825266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987863" y="336612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4280850" y="413097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3102977" y="4105414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1765506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327373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2158694" y="247935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35" name="Прямая со стрелкой 34"/>
              <p:cNvCxnSpPr>
                <a:stCxn id="32" idx="4"/>
                <a:endCxn id="27" idx="7"/>
              </p:cNvCxnSpPr>
              <p:nvPr/>
            </p:nvCxnSpPr>
            <p:spPr>
              <a:xfrm flipH="1">
                <a:off x="1366038" y="2941269"/>
                <a:ext cx="1014186" cy="49249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32" idx="4"/>
                <a:endCxn id="26" idx="1"/>
              </p:cNvCxnSpPr>
              <p:nvPr/>
            </p:nvCxnSpPr>
            <p:spPr>
              <a:xfrm>
                <a:off x="2380224" y="2941269"/>
                <a:ext cx="1313562" cy="647903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Овал 38"/>
              <p:cNvSpPr/>
              <p:nvPr/>
            </p:nvSpPr>
            <p:spPr>
              <a:xfrm>
                <a:off x="613229" y="483011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2088169" y="479695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1430923" y="481639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-68780" y="4842709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43" name="Прямая со стрелкой 42"/>
              <p:cNvCxnSpPr>
                <a:stCxn id="31" idx="4"/>
                <a:endCxn id="42" idx="0"/>
              </p:cNvCxnSpPr>
              <p:nvPr/>
            </p:nvCxnSpPr>
            <p:spPr>
              <a:xfrm flipH="1">
                <a:off x="152750" y="4543450"/>
                <a:ext cx="396153" cy="29925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0" idx="4"/>
                <a:endCxn id="41" idx="0"/>
              </p:cNvCxnSpPr>
              <p:nvPr/>
            </p:nvCxnSpPr>
            <p:spPr>
              <a:xfrm flipH="1">
                <a:off x="1652453" y="4543450"/>
                <a:ext cx="334583" cy="27294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/>
              <p:cNvCxnSpPr>
                <a:stCxn id="30" idx="4"/>
                <a:endCxn id="40" idx="0"/>
              </p:cNvCxnSpPr>
              <p:nvPr/>
            </p:nvCxnSpPr>
            <p:spPr>
              <a:xfrm>
                <a:off x="1987036" y="4543450"/>
                <a:ext cx="322663" cy="25350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97288" y="4965025"/>
                  <a:ext cx="733246" cy="355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88" y="4965025"/>
                  <a:ext cx="733246" cy="3553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Овал 13"/>
            <p:cNvSpPr/>
            <p:nvPr/>
          </p:nvSpPr>
          <p:spPr>
            <a:xfrm>
              <a:off x="5408034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4787776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3482049" y="576732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4130566" y="5754724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Прямая со стрелкой 17"/>
            <p:cNvCxnSpPr>
              <a:stCxn id="31" idx="4"/>
              <a:endCxn id="39" idx="0"/>
            </p:cNvCxnSpPr>
            <p:nvPr/>
          </p:nvCxnSpPr>
          <p:spPr>
            <a:xfrm>
              <a:off x="1342997" y="5482872"/>
              <a:ext cx="285856" cy="28666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29" idx="4"/>
              <a:endCxn id="16" idx="0"/>
            </p:cNvCxnSpPr>
            <p:nvPr/>
          </p:nvCxnSpPr>
          <p:spPr>
            <a:xfrm flipH="1">
              <a:off x="3703579" y="5506749"/>
              <a:ext cx="415022" cy="26057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29" idx="4"/>
              <a:endCxn id="17" idx="0"/>
            </p:cNvCxnSpPr>
            <p:nvPr/>
          </p:nvCxnSpPr>
          <p:spPr>
            <a:xfrm>
              <a:off x="4118601" y="5506749"/>
              <a:ext cx="233495" cy="24797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28" idx="4"/>
              <a:endCxn id="15" idx="0"/>
            </p:cNvCxnSpPr>
            <p:nvPr/>
          </p:nvCxnSpPr>
          <p:spPr>
            <a:xfrm flipH="1">
              <a:off x="5009306" y="5532312"/>
              <a:ext cx="287168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28" idx="4"/>
              <a:endCxn id="14" idx="0"/>
            </p:cNvCxnSpPr>
            <p:nvPr/>
          </p:nvCxnSpPr>
          <p:spPr>
            <a:xfrm>
              <a:off x="5296474" y="5532312"/>
              <a:ext cx="333090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1041" y="2049681"/>
                <a:ext cx="551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 baseline="30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" y="2049681"/>
                <a:ext cx="5518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6251" y="2863919"/>
                <a:ext cx="39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 baseline="30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" y="2863919"/>
                <a:ext cx="3995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570509" y="3534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999266" y="35775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171206" y="36465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91543" y="32123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78972" y="5243146"/>
            <a:ext cx="2255794" cy="795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542CE2-F501-2BDD-3415-D49EAC55EF03}"/>
                  </a:ext>
                </a:extLst>
              </p:cNvPr>
              <p:cNvSpPr txBox="1"/>
              <p:nvPr/>
            </p:nvSpPr>
            <p:spPr>
              <a:xfrm>
                <a:off x="5399890" y="5326812"/>
                <a:ext cx="67921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ru-RU" sz="24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24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400" i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&lt;1,4404⋅</m:t>
                          </m:r>
                        </m:e>
                      </m:func>
                      <m:func>
                        <m:funcPr>
                          <m:ctrlPr>
                            <a:rPr lang="en-US" alt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−0,328</m:t>
                          </m:r>
                        </m:e>
                      </m:func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542CE2-F501-2BDD-3415-D49EAC55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90" y="5326812"/>
                <a:ext cx="6792110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6" grpId="0"/>
      <p:bldP spid="47" grpId="0"/>
      <p:bldP spid="2" grpId="0"/>
      <p:bldP spid="48" grpId="0"/>
      <p:bldP spid="49" grpId="0"/>
      <p:bldP spid="50" grpId="0"/>
      <p:bldP spid="3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541750" y="589165"/>
                <a:ext cx="10817550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оценки </a:t>
                </a:r>
                <a:r>
                  <a:rPr lang="ru-RU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минимального числа внутренних вершин</a:t>
                </a:r>
                <a:r>
                  <a:rPr lang="en-US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рассмотрим АВЛ-деревья высоты </a:t>
                </a:r>
                <a14:m>
                  <m:oMath xmlns:m="http://schemas.openxmlformats.org/officeDocument/2006/math">
                    <m:r>
                      <a:rPr lang="en-US" altLang="ru-RU" sz="20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</m:oMath>
                </a14:m>
                <a:r>
                  <a:rPr lang="ru-RU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минимальным числом внутренних вершин.</a:t>
                </a:r>
                <a:r>
                  <a:rPr lang="en-US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750" y="589165"/>
                <a:ext cx="10817550" cy="707886"/>
              </a:xfrm>
              <a:prstGeom prst="rect">
                <a:avLst/>
              </a:prstGeom>
              <a:blipFill>
                <a:blip r:embed="rId3"/>
                <a:stretch>
                  <a:fillRect l="-620" t="-4310" r="-620" b="-146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42752"/>
              </p:ext>
            </p:extLst>
          </p:nvPr>
        </p:nvGraphicFramePr>
        <p:xfrm>
          <a:off x="9361169" y="4203859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914400" imgH="196920" progId="Equation.DSMT4">
                  <p:embed/>
                </p:oleObj>
              </mc:Choice>
              <mc:Fallback>
                <p:oleObj name="Equation" r:id="rId5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61169" y="4203859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Овал 44"/>
          <p:cNvSpPr/>
          <p:nvPr/>
        </p:nvSpPr>
        <p:spPr>
          <a:xfrm>
            <a:off x="8114370" y="2498020"/>
            <a:ext cx="457200" cy="448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cxnSpLocks/>
            <a:stCxn id="45" idx="4"/>
            <a:endCxn id="48" idx="0"/>
          </p:cNvCxnSpPr>
          <p:nvPr/>
        </p:nvCxnSpPr>
        <p:spPr>
          <a:xfrm>
            <a:off x="8342970" y="2946594"/>
            <a:ext cx="408709" cy="236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124846" y="2511271"/>
                <a:ext cx="44672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46" y="2511271"/>
                <a:ext cx="446724" cy="362984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Прямая со стрелкой 70"/>
          <p:cNvCxnSpPr>
            <a:cxnSpLocks/>
            <a:stCxn id="45" idx="4"/>
            <a:endCxn id="59" idx="0"/>
          </p:cNvCxnSpPr>
          <p:nvPr/>
        </p:nvCxnSpPr>
        <p:spPr>
          <a:xfrm flipH="1">
            <a:off x="7819450" y="2946594"/>
            <a:ext cx="523520" cy="253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F85E3D0-B1B7-61CB-4B06-ADADF072266F}"/>
              </a:ext>
            </a:extLst>
          </p:cNvPr>
          <p:cNvCxnSpPr/>
          <p:nvPr/>
        </p:nvCxnSpPr>
        <p:spPr>
          <a:xfrm>
            <a:off x="6034613" y="5233563"/>
            <a:ext cx="50969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DFB5E26-CFD7-15C0-2B54-61821A963CBE}"/>
              </a:ext>
            </a:extLst>
          </p:cNvPr>
          <p:cNvCxnSpPr/>
          <p:nvPr/>
        </p:nvCxnSpPr>
        <p:spPr>
          <a:xfrm>
            <a:off x="5966229" y="2485948"/>
            <a:ext cx="50969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F6532CB-F504-882A-B5D3-FE2A8AFF2F68}"/>
              </a:ext>
            </a:extLst>
          </p:cNvPr>
          <p:cNvCxnSpPr/>
          <p:nvPr/>
        </p:nvCxnSpPr>
        <p:spPr>
          <a:xfrm>
            <a:off x="9971613" y="2485948"/>
            <a:ext cx="59267" cy="27476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745479-7396-A762-ED76-C11F615F3354}"/>
                  </a:ext>
                </a:extLst>
              </p:cNvPr>
              <p:cNvSpPr txBox="1"/>
              <p:nvPr/>
            </p:nvSpPr>
            <p:spPr>
              <a:xfrm>
                <a:off x="10275569" y="3618549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745479-7396-A762-ED76-C11F615F3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569" y="3618549"/>
                <a:ext cx="3697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0AECABF8-265A-4483-4219-95A9E507D6A4}"/>
              </a:ext>
            </a:extLst>
          </p:cNvPr>
          <p:cNvGrpSpPr/>
          <p:nvPr/>
        </p:nvGrpSpPr>
        <p:grpSpPr>
          <a:xfrm>
            <a:off x="7443848" y="3200567"/>
            <a:ext cx="670633" cy="1871943"/>
            <a:chOff x="4321768" y="3168498"/>
            <a:chExt cx="670633" cy="1871943"/>
          </a:xfrm>
        </p:grpSpPr>
        <p:sp>
          <p:nvSpPr>
            <p:cNvPr id="15" name="Равнобедренный треугольник 14">
              <a:extLst>
                <a:ext uri="{FF2B5EF4-FFF2-40B4-BE49-F238E27FC236}">
                  <a16:creationId xmlns:a16="http://schemas.microsoft.com/office/drawing/2014/main" id="{81C2CCBD-3618-E88C-AB66-CBA0CE60206F}"/>
                </a:ext>
              </a:extLst>
            </p:cNvPr>
            <p:cNvSpPr/>
            <p:nvPr/>
          </p:nvSpPr>
          <p:spPr>
            <a:xfrm>
              <a:off x="4413062" y="3699562"/>
              <a:ext cx="540583" cy="1340879"/>
            </a:xfrm>
            <a:prstGeom prst="triangl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7BA694CE-F478-205B-BE1D-F5E324A362B1}"/>
                </a:ext>
              </a:extLst>
            </p:cNvPr>
            <p:cNvSpPr/>
            <p:nvPr/>
          </p:nvSpPr>
          <p:spPr>
            <a:xfrm>
              <a:off x="4402450" y="3168498"/>
              <a:ext cx="589839" cy="4592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7DADA9-9589-C1B8-2E78-DCF7E03F5C28}"/>
                    </a:ext>
                  </a:extLst>
                </p:cNvPr>
                <p:cNvSpPr txBox="1"/>
                <p:nvPr/>
              </p:nvSpPr>
              <p:spPr>
                <a:xfrm>
                  <a:off x="4321768" y="3206477"/>
                  <a:ext cx="670633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7DADA9-9589-C1B8-2E78-DCF7E03F5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768" y="3206477"/>
                  <a:ext cx="670633" cy="362984"/>
                </a:xfrm>
                <a:prstGeom prst="rect">
                  <a:avLst/>
                </a:prstGeom>
                <a:blipFill>
                  <a:blip r:embed="rId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1558AFAF-D645-746E-6CE1-623AADB6AC88}"/>
              </a:ext>
            </a:extLst>
          </p:cNvPr>
          <p:cNvGrpSpPr/>
          <p:nvPr/>
        </p:nvGrpSpPr>
        <p:grpSpPr>
          <a:xfrm>
            <a:off x="8381671" y="3183536"/>
            <a:ext cx="787990" cy="2050027"/>
            <a:chOff x="5259591" y="3151467"/>
            <a:chExt cx="787990" cy="2050027"/>
          </a:xfrm>
        </p:grpSpPr>
        <p:sp>
          <p:nvSpPr>
            <p:cNvPr id="10" name="Равнобедренный треугольник 9">
              <a:extLst>
                <a:ext uri="{FF2B5EF4-FFF2-40B4-BE49-F238E27FC236}">
                  <a16:creationId xmlns:a16="http://schemas.microsoft.com/office/drawing/2014/main" id="{8F8F1EB0-35B0-DDE2-6F4E-8024A092AB76}"/>
                </a:ext>
              </a:extLst>
            </p:cNvPr>
            <p:cNvSpPr/>
            <p:nvPr/>
          </p:nvSpPr>
          <p:spPr>
            <a:xfrm>
              <a:off x="5259591" y="3651773"/>
              <a:ext cx="787990" cy="1549721"/>
            </a:xfrm>
            <a:prstGeom prst="triangle">
              <a:avLst>
                <a:gd name="adj" fmla="val 51196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C6CDF6D-F555-116D-4B77-FB73BA6D6A8E}"/>
                </a:ext>
              </a:extLst>
            </p:cNvPr>
            <p:cNvSpPr/>
            <p:nvPr/>
          </p:nvSpPr>
          <p:spPr>
            <a:xfrm>
              <a:off x="5334680" y="3151467"/>
              <a:ext cx="589838" cy="459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297050" y="3165586"/>
                  <a:ext cx="611366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7050" y="3165586"/>
                  <a:ext cx="611366" cy="362984"/>
                </a:xfrm>
                <a:prstGeom prst="rect">
                  <a:avLst/>
                </a:prstGeom>
                <a:blipFill>
                  <a:blip r:embed="rId10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D6F7ED6-EB74-7F8B-60C7-121402872A70}"/>
              </a:ext>
            </a:extLst>
          </p:cNvPr>
          <p:cNvGrpSpPr/>
          <p:nvPr/>
        </p:nvGrpSpPr>
        <p:grpSpPr>
          <a:xfrm>
            <a:off x="899998" y="2115495"/>
            <a:ext cx="457439" cy="448574"/>
            <a:chOff x="899998" y="2115495"/>
            <a:chExt cx="457439" cy="448574"/>
          </a:xfrm>
          <a:noFill/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4E12B4A0-6E0A-A52F-B6A4-1D6FB03EEE5A}"/>
                </a:ext>
              </a:extLst>
            </p:cNvPr>
            <p:cNvSpPr/>
            <p:nvPr/>
          </p:nvSpPr>
          <p:spPr>
            <a:xfrm>
              <a:off x="900237" y="2115495"/>
              <a:ext cx="457200" cy="44857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2694228-6E8A-1BF7-F952-DF41F1066288}"/>
                    </a:ext>
                  </a:extLst>
                </p:cNvPr>
                <p:cNvSpPr txBox="1"/>
                <p:nvPr/>
              </p:nvSpPr>
              <p:spPr>
                <a:xfrm>
                  <a:off x="899998" y="2158290"/>
                  <a:ext cx="442749" cy="36298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2694228-6E8A-1BF7-F952-DF41F1066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98" y="2158290"/>
                  <a:ext cx="442749" cy="362984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93B98537-59F4-AF04-CF04-DE1FC3B10EA7}"/>
              </a:ext>
            </a:extLst>
          </p:cNvPr>
          <p:cNvGrpSpPr/>
          <p:nvPr/>
        </p:nvGrpSpPr>
        <p:grpSpPr>
          <a:xfrm>
            <a:off x="885546" y="3482814"/>
            <a:ext cx="685800" cy="1295135"/>
            <a:chOff x="885546" y="3482814"/>
            <a:chExt cx="685800" cy="1295135"/>
          </a:xfrm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5F6F2633-70BE-03CF-255D-67AC1FBC4851}"/>
                </a:ext>
              </a:extLst>
            </p:cNvPr>
            <p:cNvSpPr/>
            <p:nvPr/>
          </p:nvSpPr>
          <p:spPr>
            <a:xfrm>
              <a:off x="885546" y="3482814"/>
              <a:ext cx="457200" cy="4485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019C423F-E68A-1C07-D9F9-50F2E73247ED}"/>
                </a:ext>
              </a:extLst>
            </p:cNvPr>
            <p:cNvSpPr/>
            <p:nvPr/>
          </p:nvSpPr>
          <p:spPr>
            <a:xfrm>
              <a:off x="1114146" y="4329375"/>
              <a:ext cx="457200" cy="4485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F64F5DF-CDD0-C1A5-50DB-DD7E4517411C}"/>
                    </a:ext>
                  </a:extLst>
                </p:cNvPr>
                <p:cNvSpPr txBox="1"/>
                <p:nvPr/>
              </p:nvSpPr>
              <p:spPr>
                <a:xfrm>
                  <a:off x="914688" y="3489517"/>
                  <a:ext cx="44274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F64F5DF-CDD0-C1A5-50DB-DD7E45174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88" y="3489517"/>
                  <a:ext cx="442749" cy="362984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F60DC173-D530-0015-7BA5-FDD90B08237C}"/>
                </a:ext>
              </a:extLst>
            </p:cNvPr>
            <p:cNvCxnSpPr>
              <a:stCxn id="81" idx="4"/>
              <a:endCxn id="82" idx="0"/>
            </p:cNvCxnSpPr>
            <p:nvPr/>
          </p:nvCxnSpPr>
          <p:spPr>
            <a:xfrm>
              <a:off x="1114146" y="3931388"/>
              <a:ext cx="228600" cy="397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62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1599073" y="3382287"/>
            <a:ext cx="1058495" cy="1829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258062"/>
              </p:ext>
            </p:extLst>
          </p:nvPr>
        </p:nvGraphicFramePr>
        <p:xfrm>
          <a:off x="3849087" y="2002388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914400" imgH="196920" progId="Equation.DSMT4">
                  <p:embed/>
                </p:oleObj>
              </mc:Choice>
              <mc:Fallback>
                <p:oleObj name="Equation" r:id="rId3" imgW="914400" imgH="19692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9087" y="2002388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737020" y="1118046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707281" y="1089100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523871" y="1975189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595984" y="1747691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66960" y="2487929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3916462" y="2169473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878826" y="176325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177528" y="1050892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3138999" y="1499466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437701" y="1499466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5927"/>
              </p:ext>
            </p:extLst>
          </p:nvPr>
        </p:nvGraphicFramePr>
        <p:xfrm>
          <a:off x="3849087" y="4377039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914400" imgH="196920" progId="Equation.DSMT4">
                  <p:embed/>
                </p:oleObj>
              </mc:Choice>
              <mc:Fallback>
                <p:oleObj name="Equation" r:id="rId6" imgW="914400" imgH="196920" progId="Equation.DSMT4">
                  <p:embed/>
                  <p:pic>
                    <p:nvPicPr>
                      <p:cNvPr id="28" name="Объект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9087" y="4377039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Овал 28"/>
          <p:cNvSpPr/>
          <p:nvPr/>
        </p:nvSpPr>
        <p:spPr>
          <a:xfrm>
            <a:off x="3595984" y="4122342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109045" y="4929574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endCxn id="30" idx="0"/>
          </p:cNvCxnSpPr>
          <p:nvPr/>
        </p:nvCxnSpPr>
        <p:spPr>
          <a:xfrm>
            <a:off x="3916462" y="4544124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878826" y="4137903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177528" y="3425543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33" idx="4"/>
            <a:endCxn id="32" idx="0"/>
          </p:cNvCxnSpPr>
          <p:nvPr/>
        </p:nvCxnSpPr>
        <p:spPr>
          <a:xfrm flipH="1">
            <a:off x="3107426" y="3874117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3" idx="4"/>
            <a:endCxn id="29" idx="0"/>
          </p:cNvCxnSpPr>
          <p:nvPr/>
        </p:nvCxnSpPr>
        <p:spPr>
          <a:xfrm>
            <a:off x="3406128" y="3874117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1784044" y="1537674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939061" y="3461363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755651" y="434745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2015824" y="3909937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2602288" y="2671200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45" idx="4"/>
            <a:endCxn id="33" idx="0"/>
          </p:cNvCxnSpPr>
          <p:nvPr/>
        </p:nvCxnSpPr>
        <p:spPr>
          <a:xfrm>
            <a:off x="2830888" y="3119774"/>
            <a:ext cx="575240" cy="305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7908" y="748714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08" y="748714"/>
                <a:ext cx="442750" cy="362984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59058" y="711421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058" y="711421"/>
                <a:ext cx="442750" cy="362984"/>
              </a:xfrm>
              <a:prstGeom prst="rect">
                <a:avLst/>
              </a:prstGeom>
              <a:blipFill>
                <a:blip r:embed="rId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177528" y="703852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528" y="703852"/>
                <a:ext cx="442750" cy="362984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212851" y="2487929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51" y="2487929"/>
                <a:ext cx="442750" cy="362984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Прямоугольник 64"/>
          <p:cNvSpPr/>
          <p:nvPr/>
        </p:nvSpPr>
        <p:spPr>
          <a:xfrm>
            <a:off x="2801651" y="3360550"/>
            <a:ext cx="1833071" cy="212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547425" y="3382287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425" y="3382287"/>
                <a:ext cx="442750" cy="362984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75105" y="3375557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05" y="3375557"/>
                <a:ext cx="442750" cy="362984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Прямая со стрелкой 70"/>
          <p:cNvCxnSpPr>
            <a:stCxn id="45" idx="4"/>
          </p:cNvCxnSpPr>
          <p:nvPr/>
        </p:nvCxnSpPr>
        <p:spPr>
          <a:xfrm flipH="1">
            <a:off x="2199234" y="3119774"/>
            <a:ext cx="631654" cy="341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5034701" y="3041543"/>
            <a:ext cx="63687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принцип построения деревьев напоминает построение чисел Фибоначчи, то такие деревья обычно называют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деревьями Фибоначчи. </a:t>
            </a:r>
            <a:endParaRPr lang="ru-RU" altLang="ru-RU" sz="28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FDA05-F0C2-B571-F2C6-D7EAB0B9BEC5}"/>
              </a:ext>
            </a:extLst>
          </p:cNvPr>
          <p:cNvSpPr txBox="1"/>
          <p:nvPr/>
        </p:nvSpPr>
        <p:spPr>
          <a:xfrm>
            <a:off x="4967540" y="748714"/>
            <a:ext cx="65030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Внутренние вершины на рисунке имеют желтую заливку)</a:t>
            </a:r>
            <a:r>
              <a:rPr lang="en-US" altLang="ru-RU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2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7E010B-E303-37B1-2F09-A262A373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66" y="1042005"/>
            <a:ext cx="2175216" cy="2386995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3E7E616-E2C2-5520-1967-BE71AAFA4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49444"/>
              </p:ext>
            </p:extLst>
          </p:nvPr>
        </p:nvGraphicFramePr>
        <p:xfrm>
          <a:off x="4925466" y="286662"/>
          <a:ext cx="2175216" cy="755344"/>
        </p:xfrm>
        <a:graphic>
          <a:graphicData uri="http://schemas.openxmlformats.org/drawingml/2006/table">
            <a:tbl>
              <a:tblPr/>
              <a:tblGrid>
                <a:gridCol w="2175216">
                  <a:extLst>
                    <a:ext uri="{9D8B030D-6E8A-4147-A177-3AD203B41FA5}">
                      <a16:colId xmlns:a16="http://schemas.microsoft.com/office/drawing/2014/main" val="3504089603"/>
                    </a:ext>
                  </a:extLst>
                </a:gridCol>
              </a:tblGrid>
              <a:tr h="37767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</a:rPr>
                        <a:t>Леонардо Пизанский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52221"/>
                  </a:ext>
                </a:extLst>
              </a:tr>
              <a:tr h="37767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solidFill>
                            <a:srgbClr val="0645AD"/>
                          </a:solidFill>
                          <a:effectLst/>
                          <a:hlinkClick r:id="rId3" tooltip="Итальянский язык"/>
                        </a:rPr>
                        <a:t>итал.</a:t>
                      </a:r>
                      <a:r>
                        <a:rPr lang="ru-RU" sz="1600" dirty="0">
                          <a:effectLst/>
                        </a:rPr>
                        <a:t> </a:t>
                      </a:r>
                      <a:r>
                        <a:rPr lang="en-US" sz="1600" i="1" dirty="0">
                          <a:effectLst/>
                        </a:rPr>
                        <a:t>Leonardo Pisano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51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190B0F-733D-5341-84F9-B58CAD68414D}"/>
              </a:ext>
            </a:extLst>
          </p:cNvPr>
          <p:cNvSpPr txBox="1"/>
          <p:nvPr/>
        </p:nvSpPr>
        <p:spPr>
          <a:xfrm>
            <a:off x="4100027" y="3910102"/>
            <a:ext cx="530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первый крупный математик средневековой Европы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386C5-3ACD-14E2-6B6E-C7DDFF56C679}"/>
              </a:ext>
            </a:extLst>
          </p:cNvPr>
          <p:cNvSpPr txBox="1"/>
          <p:nvPr/>
        </p:nvSpPr>
        <p:spPr>
          <a:xfrm>
            <a:off x="4091730" y="5450381"/>
            <a:ext cx="611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известен под прозвищем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Lionardo Fibonacci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сын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Боначчи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«filius Bonacci»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прозвище «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боначчи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– удачливый)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7209F-135A-CD82-26F9-90D7D7BE030A}"/>
              </a:ext>
            </a:extLst>
          </p:cNvPr>
          <p:cNvSpPr txBox="1"/>
          <p:nvPr/>
        </p:nvSpPr>
        <p:spPr>
          <a:xfrm>
            <a:off x="4100027" y="459460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подписывался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Боначчи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</a:p>
          <a:p>
            <a:pPr algn="just"/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Леонардо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Биголло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(странник, бездельник)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EF0E3-E036-A3BE-B70E-E9187FEA0532}"/>
              </a:ext>
            </a:extLst>
          </p:cNvPr>
          <p:cNvSpPr txBox="1"/>
          <p:nvPr/>
        </p:nvSpPr>
        <p:spPr>
          <a:xfrm>
            <a:off x="5601879" y="3538098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1170-1250</a:t>
            </a:r>
          </a:p>
        </p:txBody>
      </p:sp>
    </p:spTree>
    <p:extLst>
      <p:ext uri="{BB962C8B-B14F-4D97-AF65-F5344CB8AC3E}">
        <p14:creationId xmlns:p14="http://schemas.microsoft.com/office/powerpoint/2010/main" val="1014647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1525275" y="4084513"/>
            <a:ext cx="1058495" cy="1829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1749" y="250611"/>
            <a:ext cx="112551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оценки </a:t>
            </a:r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минимального числа внутренних вершин 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используются свойства чисел Фибоначчи. </a:t>
            </a:r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altLang="ru-RU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0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 внутренних вершин АВЛ-дерева высоты </a:t>
            </a:r>
            <a:r>
              <a:rPr lang="en-US" alt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минимальным числом внутренних вершин (внутренние вершины на рисунке имеют желтую заливку)</a:t>
            </a:r>
            <a:r>
              <a:rPr lang="en-US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775289" y="2704614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914400" imgH="196920" progId="Equation.DSMT4">
                  <p:embed/>
                </p:oleObj>
              </mc:Choice>
              <mc:Fallback>
                <p:oleObj name="Equation" r:id="rId3" imgW="914400" imgH="19692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5289" y="2704614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663222" y="182027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633483" y="1791326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450073" y="267741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522186" y="2449917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193162" y="319015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3842664" y="2871699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805028" y="2465478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103730" y="1753118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3065201" y="2201692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363903" y="2201692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3775289" y="5079265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914400" imgH="196920" progId="Equation.DSMT4">
                  <p:embed/>
                </p:oleObj>
              </mc:Choice>
              <mc:Fallback>
                <p:oleObj name="Equation" r:id="rId6" imgW="914400" imgH="196920" progId="Equation.DSMT4">
                  <p:embed/>
                  <p:pic>
                    <p:nvPicPr>
                      <p:cNvPr id="28" name="Объект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5289" y="5079265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Овал 28"/>
          <p:cNvSpPr/>
          <p:nvPr/>
        </p:nvSpPr>
        <p:spPr>
          <a:xfrm>
            <a:off x="3522186" y="4824568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035247" y="5631800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endCxn id="30" idx="0"/>
          </p:cNvCxnSpPr>
          <p:nvPr/>
        </p:nvCxnSpPr>
        <p:spPr>
          <a:xfrm>
            <a:off x="3842664" y="5246350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805028" y="4840129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103730" y="4127769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33" idx="4"/>
            <a:endCxn id="32" idx="0"/>
          </p:cNvCxnSpPr>
          <p:nvPr/>
        </p:nvCxnSpPr>
        <p:spPr>
          <a:xfrm flipH="1">
            <a:off x="3033628" y="4576343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3" idx="4"/>
            <a:endCxn id="29" idx="0"/>
          </p:cNvCxnSpPr>
          <p:nvPr/>
        </p:nvCxnSpPr>
        <p:spPr>
          <a:xfrm>
            <a:off x="3332330" y="4576343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1710246" y="2239900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865263" y="4163589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681853" y="5049678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1942026" y="4612163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2528490" y="3373426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45" idx="4"/>
            <a:endCxn id="33" idx="0"/>
          </p:cNvCxnSpPr>
          <p:nvPr/>
        </p:nvCxnSpPr>
        <p:spPr>
          <a:xfrm>
            <a:off x="2757090" y="3822000"/>
            <a:ext cx="575240" cy="305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04110" y="1450940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10" y="1450940"/>
                <a:ext cx="442750" cy="362984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685260" y="1413647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60" y="1413647"/>
                <a:ext cx="442750" cy="362984"/>
              </a:xfrm>
              <a:prstGeom prst="rect">
                <a:avLst/>
              </a:prstGeom>
              <a:blipFill>
                <a:blip r:embed="rId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103730" y="1406078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730" y="1406078"/>
                <a:ext cx="442750" cy="362984"/>
              </a:xfrm>
              <a:prstGeom prst="rect">
                <a:avLst/>
              </a:prstGeom>
              <a:blipFill>
                <a:blip r:embed="rId9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139053" y="3190155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53" y="3190155"/>
                <a:ext cx="442750" cy="362984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/>
              <p:cNvSpPr/>
              <p:nvPr/>
            </p:nvSpPr>
            <p:spPr>
              <a:xfrm>
                <a:off x="5631355" y="2328692"/>
                <a:ext cx="3302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altLang="ru-RU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ru-RU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55" y="2328692"/>
                <a:ext cx="3302764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5760012" y="3466427"/>
                <a:ext cx="4329198" cy="842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alt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выполним замену переменной:</a:t>
                </a:r>
                <a:r>
                  <a:rPr lang="ru-RU" altLang="ru-RU" sz="24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ru-RU" sz="24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:r>
                  <a:rPr lang="en-US" altLang="ru-RU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+1</a:t>
                </a:r>
                <a:endParaRPr lang="ru-RU" sz="2400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12" y="3466427"/>
                <a:ext cx="4329198" cy="842923"/>
              </a:xfrm>
              <a:prstGeom prst="rect">
                <a:avLst/>
              </a:prstGeom>
              <a:blipFill>
                <a:blip r:embed="rId12"/>
                <a:stretch>
                  <a:fillRect l="-2254" t="-5797" b="-144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6896925" y="5177785"/>
                <a:ext cx="24565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ru-RU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25" y="5177785"/>
                <a:ext cx="2456506" cy="461665"/>
              </a:xfrm>
              <a:prstGeom prst="rect">
                <a:avLst/>
              </a:prstGeom>
              <a:blipFill>
                <a:blip r:embed="rId13"/>
                <a:stretch>
                  <a:fillRect l="-496" b="-526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Прямоугольник 64"/>
          <p:cNvSpPr/>
          <p:nvPr/>
        </p:nvSpPr>
        <p:spPr>
          <a:xfrm>
            <a:off x="2727853" y="4062776"/>
            <a:ext cx="1833071" cy="212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473627" y="4084513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27" y="4084513"/>
                <a:ext cx="442750" cy="362984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1307" y="4077783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07" y="4077783"/>
                <a:ext cx="442750" cy="362984"/>
              </a:xfrm>
              <a:prstGeom prst="rect">
                <a:avLst/>
              </a:prstGeom>
              <a:blipFill>
                <a:blip r:embed="rId15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Прямая со стрелкой 70"/>
          <p:cNvCxnSpPr>
            <a:stCxn id="45" idx="4"/>
          </p:cNvCxnSpPr>
          <p:nvPr/>
        </p:nvCxnSpPr>
        <p:spPr>
          <a:xfrm flipH="1">
            <a:off x="2125436" y="3822000"/>
            <a:ext cx="631654" cy="341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авая фигурная скобка 2"/>
          <p:cNvSpPr/>
          <p:nvPr/>
        </p:nvSpPr>
        <p:spPr>
          <a:xfrm rot="5400000">
            <a:off x="7635920" y="2214597"/>
            <a:ext cx="457360" cy="42295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низ 3"/>
          <p:cNvSpPr/>
          <p:nvPr/>
        </p:nvSpPr>
        <p:spPr>
          <a:xfrm>
            <a:off x="7762251" y="4719306"/>
            <a:ext cx="204698" cy="2892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5172829" y="5856699"/>
                <a:ext cx="7045775" cy="514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Какая связь </a:t>
                </a:r>
                <a:r>
                  <a:rPr lang="en-US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между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altLang="ru-RU" sz="2400" i="1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ru-RU" sz="2400" i="1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4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числом Фибоначчи?</a:t>
                </a:r>
                <a:endParaRPr lang="ru-RU" sz="2400" dirty="0"/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829" y="5856699"/>
                <a:ext cx="7045775" cy="514372"/>
              </a:xfrm>
              <a:prstGeom prst="rect">
                <a:avLst/>
              </a:prstGeom>
              <a:blipFill>
                <a:blip r:embed="rId16"/>
                <a:stretch>
                  <a:fillRect l="-1385" r="-346" b="-261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46350A4-5015-877B-4515-59171C77CE24}"/>
                  </a:ext>
                </a:extLst>
              </p:cNvPr>
              <p:cNvSpPr/>
              <p:nvPr/>
            </p:nvSpPr>
            <p:spPr>
              <a:xfrm>
                <a:off x="5590745" y="2770202"/>
                <a:ext cx="48705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altLang="ru-RU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  <m:r>
                      <a:rPr lang="en-US" altLang="ru-RU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+1)+(</m:t>
                    </m:r>
                    <m:sSub>
                      <m:sSubPr>
                        <m:ctrlP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altLang="ru-RU" sz="2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46350A4-5015-877B-4515-59171C77C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45" y="2770202"/>
                <a:ext cx="4870500" cy="461665"/>
              </a:xfrm>
              <a:prstGeom prst="rect">
                <a:avLst/>
              </a:prstGeom>
              <a:blipFill>
                <a:blip r:embed="rId17"/>
                <a:stretch>
                  <a:fillRect r="-250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76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3" grpId="0"/>
      <p:bldP spid="3" grpId="0" animBg="1"/>
      <p:bldP spid="4" grpId="0" animBg="1"/>
      <p:bldP spid="46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7254"/>
              </p:ext>
            </p:extLst>
          </p:nvPr>
        </p:nvGraphicFramePr>
        <p:xfrm>
          <a:off x="3159973" y="1742241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914400" imgH="196920" progId="Equation.DSMT4">
                  <p:embed/>
                </p:oleObj>
              </mc:Choice>
              <mc:Fallback>
                <p:oleObj name="Equation" r:id="rId3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973" y="1742241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47906" y="857899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018167" y="828953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834757" y="171504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906870" y="1487544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577846" y="222778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cxnSpLocks/>
            <a:stCxn id="18" idx="4"/>
            <a:endCxn id="20" idx="1"/>
          </p:cNvCxnSpPr>
          <p:nvPr/>
        </p:nvCxnSpPr>
        <p:spPr>
          <a:xfrm>
            <a:off x="3135470" y="1936118"/>
            <a:ext cx="509331" cy="357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189712" y="150310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2488414" y="790745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cxnSpLocks/>
            <a:stCxn id="23" idx="4"/>
            <a:endCxn id="22" idx="0"/>
          </p:cNvCxnSpPr>
          <p:nvPr/>
        </p:nvCxnSpPr>
        <p:spPr>
          <a:xfrm flipH="1">
            <a:off x="2418312" y="1239319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23" idx="4"/>
            <a:endCxn id="18" idx="0"/>
          </p:cNvCxnSpPr>
          <p:nvPr/>
        </p:nvCxnSpPr>
        <p:spPr>
          <a:xfrm>
            <a:off x="2717014" y="1239319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26793"/>
              </p:ext>
            </p:extLst>
          </p:nvPr>
        </p:nvGraphicFramePr>
        <p:xfrm>
          <a:off x="3159973" y="4116892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914400" imgH="196920" progId="Equation.DSMT4">
                  <p:embed/>
                </p:oleObj>
              </mc:Choice>
              <mc:Fallback>
                <p:oleObj name="Equation" r:id="rId6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973" y="4116892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Овал 28"/>
          <p:cNvSpPr/>
          <p:nvPr/>
        </p:nvSpPr>
        <p:spPr>
          <a:xfrm>
            <a:off x="2906870" y="3862195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419931" y="4669427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cxnSpLocks/>
            <a:stCxn id="29" idx="4"/>
            <a:endCxn id="30" idx="0"/>
          </p:cNvCxnSpPr>
          <p:nvPr/>
        </p:nvCxnSpPr>
        <p:spPr>
          <a:xfrm>
            <a:off x="3135470" y="4310769"/>
            <a:ext cx="513061" cy="35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189712" y="3877756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488414" y="3165396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33" idx="4"/>
            <a:endCxn id="32" idx="0"/>
          </p:cNvCxnSpPr>
          <p:nvPr/>
        </p:nvCxnSpPr>
        <p:spPr>
          <a:xfrm flipH="1">
            <a:off x="2418312" y="3613970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3" idx="4"/>
            <a:endCxn id="29" idx="0"/>
          </p:cNvCxnSpPr>
          <p:nvPr/>
        </p:nvCxnSpPr>
        <p:spPr>
          <a:xfrm>
            <a:off x="2717014" y="3613970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cxnSpLocks/>
            <a:stCxn id="13" idx="4"/>
            <a:endCxn id="14" idx="0"/>
          </p:cNvCxnSpPr>
          <p:nvPr/>
        </p:nvCxnSpPr>
        <p:spPr>
          <a:xfrm flipH="1">
            <a:off x="1063357" y="1277527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249947" y="3201216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066537" y="408730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>
            <a:cxnSpLocks/>
            <a:stCxn id="42" idx="4"/>
            <a:endCxn id="43" idx="0"/>
          </p:cNvCxnSpPr>
          <p:nvPr/>
        </p:nvCxnSpPr>
        <p:spPr>
          <a:xfrm flipH="1">
            <a:off x="1295137" y="3649790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852364" y="2558496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cxnSpLocks/>
            <a:stCxn id="45" idx="4"/>
            <a:endCxn id="42" idx="0"/>
          </p:cNvCxnSpPr>
          <p:nvPr/>
        </p:nvCxnSpPr>
        <p:spPr>
          <a:xfrm flipH="1">
            <a:off x="1478547" y="3007070"/>
            <a:ext cx="602417" cy="19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33" idx="0"/>
          </p:cNvCxnSpPr>
          <p:nvPr/>
        </p:nvCxnSpPr>
        <p:spPr>
          <a:xfrm>
            <a:off x="2080964" y="3007070"/>
            <a:ext cx="636050" cy="158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8794" y="488567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4" y="488567"/>
                <a:ext cx="442750" cy="362984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69944" y="451274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44" y="451274"/>
                <a:ext cx="442750" cy="362984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88414" y="443705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414" y="443705"/>
                <a:ext cx="442750" cy="362984"/>
              </a:xfrm>
              <a:prstGeom prst="rect">
                <a:avLst/>
              </a:prstGeom>
              <a:blipFill>
                <a:blip r:embed="rId9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893252" y="2124254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52" y="2124254"/>
                <a:ext cx="442750" cy="362984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63882"/>
                  </p:ext>
                </p:extLst>
              </p:nvPr>
            </p:nvGraphicFramePr>
            <p:xfrm>
              <a:off x="4185568" y="123026"/>
              <a:ext cx="2011087" cy="381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0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44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99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0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ru-R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r>
                                  <a:rPr lang="en-US" altLang="ru-RU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  <m:r>
                                  <a:rPr lang="en-US" altLang="ru-RU" sz="20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r>
                                  <a:rPr lang="en-US" altLang="ru-RU" sz="20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i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63882"/>
                  </p:ext>
                </p:extLst>
              </p:nvPr>
            </p:nvGraphicFramePr>
            <p:xfrm>
              <a:off x="4185568" y="123026"/>
              <a:ext cx="2011087" cy="381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0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44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99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0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429" t="-952" r="-375714" b="-5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91026" t="-952" r="-237179" b="-5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5208" t="-952" r="-92708" b="-5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81609" t="-952" r="-2299" b="-51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i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5094" y="220441"/>
                <a:ext cx="3816905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ru-RU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ru-RU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ru-RU" sz="2400" i="1" dirty="0" err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ru-RU" sz="2400" i="1" baseline="-25000" dirty="0" err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ru-RU" sz="2400" i="1" baseline="-25000" dirty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ru-RU" sz="2400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94" y="220441"/>
                <a:ext cx="3816905" cy="473591"/>
              </a:xfrm>
              <a:prstGeom prst="rect">
                <a:avLst/>
              </a:prstGeom>
              <a:blipFill>
                <a:blip r:embed="rId12"/>
                <a:stretch>
                  <a:fillRect l="-319" b="-38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Объект 47"/>
              <p:cNvSpPr txBox="1"/>
              <p:nvPr/>
            </p:nvSpPr>
            <p:spPr>
              <a:xfrm>
                <a:off x="6475094" y="1815574"/>
                <a:ext cx="5338763" cy="18605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Ф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,Ф=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,Ф=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Ф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−1≥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8" name="Объект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94" y="1815574"/>
                <a:ext cx="5338763" cy="18605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75094" y="5263920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Теорема доказана.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284035" y="-15255"/>
            <a:ext cx="79022" cy="6873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B09145-4686-E0F8-0269-BB85CBA9DB61}"/>
                  </a:ext>
                </a:extLst>
              </p:cNvPr>
              <p:cNvSpPr txBox="1"/>
              <p:nvPr/>
            </p:nvSpPr>
            <p:spPr>
              <a:xfrm>
                <a:off x="6475094" y="853082"/>
                <a:ext cx="28018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i="1" dirty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ru-RU" sz="2400" i="1" baseline="-25000" dirty="0" err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ru-RU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B09145-4686-E0F8-0269-BB85CBA9D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94" y="853082"/>
                <a:ext cx="2801865" cy="461665"/>
              </a:xfrm>
              <a:prstGeom prst="rect">
                <a:avLst/>
              </a:prstGeom>
              <a:blipFill>
                <a:blip r:embed="rId14"/>
                <a:stretch>
                  <a:fillRect l="-435" b="-26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86303F3-694A-FD12-2D38-FF6544D3B5AB}"/>
                  </a:ext>
                </a:extLst>
              </p:cNvPr>
              <p:cNvSpPr txBox="1"/>
              <p:nvPr/>
            </p:nvSpPr>
            <p:spPr>
              <a:xfrm>
                <a:off x="6475094" y="4310769"/>
                <a:ext cx="56200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ru-RU" sz="20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20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000" i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&lt;1,4404⋅</m:t>
                          </m:r>
                        </m:e>
                      </m:func>
                      <m:func>
                        <m:funcPr>
                          <m:ctrlPr>
                            <a:rPr lang="en-US" altLang="ru-RU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−0,328</m:t>
                          </m:r>
                        </m:e>
                      </m:func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86303F3-694A-FD12-2D38-FF6544D3B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94" y="4310769"/>
                <a:ext cx="5620071" cy="400110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C443AB9-761F-B803-ED06-20159D611990}"/>
              </a:ext>
            </a:extLst>
          </p:cNvPr>
          <p:cNvSpPr/>
          <p:nvPr/>
        </p:nvSpPr>
        <p:spPr>
          <a:xfrm>
            <a:off x="8256272" y="4087305"/>
            <a:ext cx="3935728" cy="899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4837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6" grpId="0"/>
      <p:bldP spid="53" grpId="0"/>
      <p:bldP spid="62" grpId="0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815" y="1423358"/>
            <a:ext cx="10956985" cy="47536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981" y="576973"/>
            <a:ext cx="10027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Операции поиска, добавления и удаления элементов для АВЛ-деревьев осуществляются точно также, как и для бинарных поисковых деревьев.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1492" y="2807941"/>
            <a:ext cx="1002762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Однако, после добавления</a:t>
            </a:r>
            <a:r>
              <a:rPr lang="en-US" sz="3200" dirty="0"/>
              <a:t>/</a:t>
            </a:r>
            <a:r>
              <a:rPr lang="ru-RU" sz="3200" dirty="0"/>
              <a:t>удаления элемента может нарушится свойство сбалансированности по высотам и его нужно восстановить. </a:t>
            </a:r>
            <a:endParaRPr lang="en-US" sz="3200" dirty="0"/>
          </a:p>
          <a:p>
            <a:pPr lvl="2" algn="just"/>
            <a:endParaRPr lang="en-US" sz="2800" dirty="0"/>
          </a:p>
          <a:p>
            <a:pPr algn="just"/>
            <a:r>
              <a:rPr lang="ru-RU" sz="3200" dirty="0"/>
              <a:t>Восстановление выполняют каждый раз, как только происходит нарушение сбалансированности.</a:t>
            </a:r>
          </a:p>
        </p:txBody>
      </p:sp>
    </p:spTree>
    <p:extLst>
      <p:ext uri="{BB962C8B-B14F-4D97-AF65-F5344CB8AC3E}">
        <p14:creationId xmlns:p14="http://schemas.microsoft.com/office/powerpoint/2010/main" val="30944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570672" y="3036121"/>
            <a:ext cx="7050656" cy="78575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rgbClr val="002060"/>
                </a:solidFill>
              </a:rPr>
              <a:t>Сбалансированные 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ru-RU" b="1" dirty="0">
                <a:solidFill>
                  <a:srgbClr val="002060"/>
                </a:solidFill>
              </a:rPr>
              <a:t>деревья</a:t>
            </a:r>
          </a:p>
        </p:txBody>
      </p:sp>
    </p:spTree>
    <p:extLst>
      <p:ext uri="{BB962C8B-B14F-4D97-AF65-F5344CB8AC3E}">
        <p14:creationId xmlns:p14="http://schemas.microsoft.com/office/powerpoint/2010/main" val="4267135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251" y="86298"/>
            <a:ext cx="11199967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sz="3200" dirty="0"/>
              <a:t>Разбалансировка после добавления элемента</a:t>
            </a:r>
          </a:p>
        </p:txBody>
      </p:sp>
      <p:sp>
        <p:nvSpPr>
          <p:cNvPr id="4" name="Овал 3"/>
          <p:cNvSpPr/>
          <p:nvPr/>
        </p:nvSpPr>
        <p:spPr>
          <a:xfrm>
            <a:off x="4997572" y="206921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776823" y="3013511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189563" y="3013511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10069" y="380999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474235" y="2525732"/>
            <a:ext cx="606715" cy="487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483537" y="2525732"/>
            <a:ext cx="577958" cy="487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62788" y="3470024"/>
            <a:ext cx="531953" cy="339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292196" y="4761329"/>
            <a:ext cx="569343" cy="5348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>
            <a:stCxn id="14" idx="5"/>
            <a:endCxn id="17" idx="0"/>
          </p:cNvCxnSpPr>
          <p:nvPr/>
        </p:nvCxnSpPr>
        <p:spPr>
          <a:xfrm>
            <a:off x="6996034" y="4266512"/>
            <a:ext cx="580834" cy="494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5574823" y="2115734"/>
            <a:ext cx="1080824" cy="394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6269256" y="2432035"/>
            <a:ext cx="772783" cy="5814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49951" y="1597159"/>
            <a:ext cx="269430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разбалансировка после добавления 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4" grpId="0" animBg="1"/>
      <p:bldP spid="17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988" y="158466"/>
            <a:ext cx="10515600" cy="786221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Разбалансировка после  удаления элемента</a:t>
            </a:r>
          </a:p>
        </p:txBody>
      </p:sp>
      <p:sp>
        <p:nvSpPr>
          <p:cNvPr id="4" name="Овал 3"/>
          <p:cNvSpPr/>
          <p:nvPr/>
        </p:nvSpPr>
        <p:spPr>
          <a:xfrm>
            <a:off x="4997572" y="2014568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776823" y="295886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15446" y="295886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10069" y="380999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483537" y="2471081"/>
            <a:ext cx="577958" cy="487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62788" y="3415373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292196" y="476132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>
            <a:stCxn id="14" idx="5"/>
            <a:endCxn id="17" idx="0"/>
          </p:cNvCxnSpPr>
          <p:nvPr/>
        </p:nvCxnSpPr>
        <p:spPr>
          <a:xfrm>
            <a:off x="6996034" y="4266512"/>
            <a:ext cx="580834" cy="494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17111" y="1401200"/>
            <a:ext cx="269430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разбалансировка после удаления 3</a:t>
            </a:r>
          </a:p>
        </p:txBody>
      </p:sp>
      <p:sp>
        <p:nvSpPr>
          <p:cNvPr id="19" name="Овал 18"/>
          <p:cNvSpPr/>
          <p:nvPr/>
        </p:nvSpPr>
        <p:spPr>
          <a:xfrm>
            <a:off x="5106833" y="382834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" name="Прямая со стрелкой 5"/>
          <p:cNvCxnSpPr>
            <a:stCxn id="10" idx="3"/>
            <a:endCxn id="19" idx="7"/>
          </p:cNvCxnSpPr>
          <p:nvPr/>
        </p:nvCxnSpPr>
        <p:spPr>
          <a:xfrm flipH="1">
            <a:off x="5592798" y="3415373"/>
            <a:ext cx="267403" cy="491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437636" y="380999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" name="Прямая со стрелкой 7"/>
          <p:cNvCxnSpPr>
            <a:stCxn id="12" idx="3"/>
            <a:endCxn id="20" idx="7"/>
          </p:cNvCxnSpPr>
          <p:nvPr/>
        </p:nvCxnSpPr>
        <p:spPr>
          <a:xfrm flipH="1">
            <a:off x="3923601" y="3415373"/>
            <a:ext cx="375223" cy="47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2" idx="7"/>
          </p:cNvCxnSpPr>
          <p:nvPr/>
        </p:nvCxnSpPr>
        <p:spPr>
          <a:xfrm flipH="1">
            <a:off x="4701411" y="2471081"/>
            <a:ext cx="405422" cy="566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6346166" y="2355011"/>
            <a:ext cx="563592" cy="60384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106833" y="3493698"/>
            <a:ext cx="669990" cy="11473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Балансировки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27409"/>
            <a:ext cx="11887200" cy="433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LL</a:t>
            </a:r>
            <a:r>
              <a:rPr lang="ru-RU" sz="3200" dirty="0"/>
              <a:t> поворот (малое правое вращение, одинарный правый поворот)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4000" b="1" dirty="0"/>
              <a:t>RR</a:t>
            </a:r>
            <a:r>
              <a:rPr lang="ru-RU" sz="3200" dirty="0"/>
              <a:t> поворот (малое левое вращение, одинарный левый поворот)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4000" b="1" dirty="0"/>
              <a:t>LR</a:t>
            </a:r>
            <a:r>
              <a:rPr lang="en-US" sz="3200" dirty="0"/>
              <a:t> </a:t>
            </a:r>
            <a:r>
              <a:rPr lang="ru-RU" sz="3200" dirty="0"/>
              <a:t>поворот (большое правое вращение, двойной правый поворот)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4000" b="1" dirty="0"/>
              <a:t>RL</a:t>
            </a:r>
            <a:r>
              <a:rPr lang="en-US" sz="3200" dirty="0"/>
              <a:t> </a:t>
            </a:r>
            <a:r>
              <a:rPr lang="ru-RU" sz="3200" dirty="0"/>
              <a:t>поворот (большое левое вращение, двойной левый поворот)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01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3975"/>
              <p:cNvSpPr txBox="1">
                <a:spLocks noChangeArrowheads="1"/>
              </p:cNvSpPr>
              <p:nvPr/>
            </p:nvSpPr>
            <p:spPr bwMode="auto">
              <a:xfrm>
                <a:off x="7100434" y="4167956"/>
                <a:ext cx="706978" cy="282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 Box 39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434" y="4167956"/>
                <a:ext cx="706978" cy="282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991"/>
              <p:cNvSpPr txBox="1">
                <a:spLocks noChangeArrowheads="1"/>
              </p:cNvSpPr>
              <p:nvPr/>
            </p:nvSpPr>
            <p:spPr bwMode="auto">
              <a:xfrm>
                <a:off x="7861635" y="3702220"/>
                <a:ext cx="591635" cy="2531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Text Box 39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1635" y="3702220"/>
                <a:ext cx="591635" cy="253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971"/>
              <p:cNvSpPr txBox="1">
                <a:spLocks noChangeArrowheads="1"/>
              </p:cNvSpPr>
              <p:nvPr/>
            </p:nvSpPr>
            <p:spPr bwMode="auto">
              <a:xfrm>
                <a:off x="6197099" y="4145300"/>
                <a:ext cx="656511" cy="282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 Box 39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7099" y="4145300"/>
                <a:ext cx="656511" cy="282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967"/>
              <p:cNvSpPr txBox="1">
                <a:spLocks noChangeArrowheads="1"/>
              </p:cNvSpPr>
              <p:nvPr/>
            </p:nvSpPr>
            <p:spPr bwMode="auto">
              <a:xfrm>
                <a:off x="4139780" y="4190864"/>
                <a:ext cx="661085" cy="2805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39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780" y="4190864"/>
                <a:ext cx="661085" cy="2805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Box 3968"/>
          <p:cNvSpPr txBox="1">
            <a:spLocks noChangeArrowheads="1"/>
          </p:cNvSpPr>
          <p:nvPr/>
        </p:nvSpPr>
        <p:spPr bwMode="auto">
          <a:xfrm>
            <a:off x="4996254" y="3963345"/>
            <a:ext cx="286777" cy="2709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04127" y="94268"/>
            <a:ext cx="7217932" cy="6165689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Text Box 3944"/>
          <p:cNvSpPr txBox="1">
            <a:spLocks noChangeArrowheads="1"/>
          </p:cNvSpPr>
          <p:nvPr/>
        </p:nvSpPr>
        <p:spPr bwMode="auto">
          <a:xfrm>
            <a:off x="6331169" y="870666"/>
            <a:ext cx="858395" cy="2805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Oval 3945"/>
          <p:cNvSpPr>
            <a:spLocks noChangeArrowheads="1"/>
          </p:cNvSpPr>
          <p:nvPr/>
        </p:nvSpPr>
        <p:spPr bwMode="auto">
          <a:xfrm>
            <a:off x="5221137" y="3161948"/>
            <a:ext cx="656869" cy="42307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3947"/>
          <p:cNvSpPr>
            <a:spLocks noChangeArrowheads="1"/>
          </p:cNvSpPr>
          <p:nvPr/>
        </p:nvSpPr>
        <p:spPr bwMode="auto">
          <a:xfrm>
            <a:off x="6129643" y="4500931"/>
            <a:ext cx="506541" cy="4920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3948"/>
          <p:cNvSpPr>
            <a:spLocks noChangeArrowheads="1"/>
          </p:cNvSpPr>
          <p:nvPr/>
        </p:nvSpPr>
        <p:spPr bwMode="auto">
          <a:xfrm>
            <a:off x="3402318" y="5259806"/>
            <a:ext cx="506541" cy="4920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ectangle 3949"/>
          <p:cNvSpPr>
            <a:spLocks noChangeArrowheads="1"/>
          </p:cNvSpPr>
          <p:nvPr/>
        </p:nvSpPr>
        <p:spPr bwMode="auto">
          <a:xfrm>
            <a:off x="4869282" y="5240177"/>
            <a:ext cx="506541" cy="492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Oval 3950"/>
          <p:cNvSpPr>
            <a:spLocks noChangeArrowheads="1"/>
          </p:cNvSpPr>
          <p:nvPr/>
        </p:nvSpPr>
        <p:spPr bwMode="auto">
          <a:xfrm>
            <a:off x="4212414" y="4464538"/>
            <a:ext cx="656869" cy="424593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Line 3951"/>
          <p:cNvCxnSpPr>
            <a:cxnSpLocks noChangeShapeType="1"/>
          </p:cNvCxnSpPr>
          <p:nvPr/>
        </p:nvCxnSpPr>
        <p:spPr bwMode="auto">
          <a:xfrm flipH="1">
            <a:off x="4781695" y="4330269"/>
            <a:ext cx="656869" cy="21078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Line 3952"/>
          <p:cNvCxnSpPr>
            <a:cxnSpLocks noChangeShapeType="1"/>
          </p:cNvCxnSpPr>
          <p:nvPr/>
        </p:nvCxnSpPr>
        <p:spPr bwMode="auto">
          <a:xfrm>
            <a:off x="5801650" y="4283953"/>
            <a:ext cx="656869" cy="2107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Line 3953"/>
          <p:cNvCxnSpPr>
            <a:cxnSpLocks noChangeShapeType="1"/>
          </p:cNvCxnSpPr>
          <p:nvPr/>
        </p:nvCxnSpPr>
        <p:spPr bwMode="auto">
          <a:xfrm flipH="1">
            <a:off x="3579336" y="4834918"/>
            <a:ext cx="758177" cy="42307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Line 3954"/>
          <p:cNvCxnSpPr>
            <a:cxnSpLocks noChangeShapeType="1"/>
          </p:cNvCxnSpPr>
          <p:nvPr/>
        </p:nvCxnSpPr>
        <p:spPr bwMode="auto">
          <a:xfrm>
            <a:off x="4732554" y="4851977"/>
            <a:ext cx="354034" cy="387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3955"/>
          <p:cNvSpPr>
            <a:spLocks noChangeArrowheads="1"/>
          </p:cNvSpPr>
          <p:nvPr/>
        </p:nvSpPr>
        <p:spPr bwMode="auto">
          <a:xfrm>
            <a:off x="8098071" y="3196826"/>
            <a:ext cx="656869" cy="42383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Oval 3956"/>
          <p:cNvSpPr>
            <a:spLocks noChangeArrowheads="1"/>
          </p:cNvSpPr>
          <p:nvPr/>
        </p:nvSpPr>
        <p:spPr bwMode="auto">
          <a:xfrm>
            <a:off x="8098071" y="3972465"/>
            <a:ext cx="656869" cy="421560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3957"/>
          <p:cNvSpPr>
            <a:spLocks noChangeArrowheads="1"/>
          </p:cNvSpPr>
          <p:nvPr/>
        </p:nvSpPr>
        <p:spPr bwMode="auto">
          <a:xfrm>
            <a:off x="8703741" y="5240177"/>
            <a:ext cx="505452" cy="493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200" i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Oval 3958"/>
          <p:cNvSpPr>
            <a:spLocks noChangeArrowheads="1"/>
          </p:cNvSpPr>
          <p:nvPr/>
        </p:nvSpPr>
        <p:spPr bwMode="auto">
          <a:xfrm>
            <a:off x="9209191" y="4535050"/>
            <a:ext cx="655780" cy="423076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6" name="Line 3959"/>
          <p:cNvCxnSpPr>
            <a:cxnSpLocks noChangeShapeType="1"/>
          </p:cNvCxnSpPr>
          <p:nvPr/>
        </p:nvCxnSpPr>
        <p:spPr bwMode="auto">
          <a:xfrm>
            <a:off x="8452105" y="3620660"/>
            <a:ext cx="1089" cy="3518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Line 3960"/>
          <p:cNvCxnSpPr>
            <a:cxnSpLocks noChangeShapeType="1"/>
          </p:cNvCxnSpPr>
          <p:nvPr/>
        </p:nvCxnSpPr>
        <p:spPr bwMode="auto">
          <a:xfrm flipH="1">
            <a:off x="7491310" y="4290151"/>
            <a:ext cx="657958" cy="2107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Line 3961"/>
          <p:cNvCxnSpPr>
            <a:cxnSpLocks noChangeShapeType="1"/>
          </p:cNvCxnSpPr>
          <p:nvPr/>
        </p:nvCxnSpPr>
        <p:spPr bwMode="auto">
          <a:xfrm>
            <a:off x="8703741" y="4324270"/>
            <a:ext cx="656869" cy="2122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3962"/>
          <p:cNvSpPr>
            <a:spLocks noChangeArrowheads="1"/>
          </p:cNvSpPr>
          <p:nvPr/>
        </p:nvSpPr>
        <p:spPr bwMode="auto">
          <a:xfrm>
            <a:off x="7188475" y="4500931"/>
            <a:ext cx="506541" cy="4913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3963"/>
          <p:cNvSpPr>
            <a:spLocks noChangeArrowheads="1"/>
          </p:cNvSpPr>
          <p:nvPr/>
        </p:nvSpPr>
        <p:spPr bwMode="auto">
          <a:xfrm>
            <a:off x="9935457" y="5173035"/>
            <a:ext cx="505452" cy="4905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AutoShape 3964"/>
          <p:cNvSpPr>
            <a:spLocks noChangeArrowheads="1"/>
          </p:cNvSpPr>
          <p:nvPr/>
        </p:nvSpPr>
        <p:spPr bwMode="auto">
          <a:xfrm>
            <a:off x="6226755" y="6045259"/>
            <a:ext cx="1212429" cy="137309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969"/>
              <p:cNvSpPr txBox="1">
                <a:spLocks noChangeArrowheads="1"/>
              </p:cNvSpPr>
              <p:nvPr/>
            </p:nvSpPr>
            <p:spPr bwMode="auto">
              <a:xfrm>
                <a:off x="3287328" y="5815246"/>
                <a:ext cx="708069" cy="2835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 Box 39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328" y="5815246"/>
                <a:ext cx="708069" cy="283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970"/>
              <p:cNvSpPr txBox="1">
                <a:spLocks noChangeArrowheads="1"/>
              </p:cNvSpPr>
              <p:nvPr/>
            </p:nvSpPr>
            <p:spPr bwMode="auto">
              <a:xfrm>
                <a:off x="4808241" y="5840134"/>
                <a:ext cx="605670" cy="282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ru-RU" sz="1200" b="1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ru-RU" sz="1200" b="1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 Box 39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8241" y="5840134"/>
                <a:ext cx="605670" cy="2828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972"/>
              <p:cNvSpPr txBox="1">
                <a:spLocks noChangeArrowheads="1"/>
              </p:cNvSpPr>
              <p:nvPr/>
            </p:nvSpPr>
            <p:spPr bwMode="auto">
              <a:xfrm>
                <a:off x="9957757" y="5874791"/>
                <a:ext cx="606759" cy="2812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 Box 39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7757" y="5874791"/>
                <a:ext cx="606759" cy="2812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3973"/>
              <p:cNvSpPr txBox="1">
                <a:spLocks noChangeArrowheads="1"/>
              </p:cNvSpPr>
              <p:nvPr/>
            </p:nvSpPr>
            <p:spPr bwMode="auto">
              <a:xfrm>
                <a:off x="8727103" y="5856215"/>
                <a:ext cx="605670" cy="2812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 Box 39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27103" y="5856215"/>
                <a:ext cx="605670" cy="2812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3974"/>
          <p:cNvSpPr txBox="1">
            <a:spLocks noChangeArrowheads="1"/>
          </p:cNvSpPr>
          <p:nvPr/>
        </p:nvSpPr>
        <p:spPr bwMode="auto">
          <a:xfrm>
            <a:off x="8904178" y="3936071"/>
            <a:ext cx="605670" cy="2835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3976"/>
              <p:cNvSpPr txBox="1">
                <a:spLocks noChangeArrowheads="1"/>
              </p:cNvSpPr>
              <p:nvPr/>
            </p:nvSpPr>
            <p:spPr bwMode="auto">
              <a:xfrm>
                <a:off x="9372664" y="4238498"/>
                <a:ext cx="657958" cy="2835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 Box 39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2664" y="4238498"/>
                <a:ext cx="657958" cy="2835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3977"/>
          <p:cNvSpPr txBox="1">
            <a:spLocks noChangeArrowheads="1"/>
          </p:cNvSpPr>
          <p:nvPr/>
        </p:nvSpPr>
        <p:spPr bwMode="auto">
          <a:xfrm>
            <a:off x="6466422" y="5545734"/>
            <a:ext cx="92663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LL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5" name="Line 3978"/>
          <p:cNvCxnSpPr>
            <a:cxnSpLocks noChangeShapeType="1"/>
          </p:cNvCxnSpPr>
          <p:nvPr/>
        </p:nvCxnSpPr>
        <p:spPr bwMode="auto">
          <a:xfrm flipH="1">
            <a:off x="8956466" y="4889129"/>
            <a:ext cx="351856" cy="3502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Line 3979"/>
          <p:cNvCxnSpPr>
            <a:cxnSpLocks noChangeShapeType="1"/>
          </p:cNvCxnSpPr>
          <p:nvPr/>
        </p:nvCxnSpPr>
        <p:spPr bwMode="auto">
          <a:xfrm>
            <a:off x="9762573" y="4889129"/>
            <a:ext cx="455342" cy="3161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Line 3980"/>
          <p:cNvCxnSpPr>
            <a:cxnSpLocks noChangeShapeType="1"/>
          </p:cNvCxnSpPr>
          <p:nvPr/>
        </p:nvCxnSpPr>
        <p:spPr bwMode="auto">
          <a:xfrm>
            <a:off x="5515257" y="3580475"/>
            <a:ext cx="2178" cy="3518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3981"/>
          <p:cNvSpPr>
            <a:spLocks noChangeArrowheads="1"/>
          </p:cNvSpPr>
          <p:nvPr/>
        </p:nvSpPr>
        <p:spPr bwMode="auto">
          <a:xfrm>
            <a:off x="7089347" y="96543"/>
            <a:ext cx="655780" cy="42231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" name="Oval 3982"/>
          <p:cNvSpPr>
            <a:spLocks noChangeArrowheads="1"/>
          </p:cNvSpPr>
          <p:nvPr/>
        </p:nvSpPr>
        <p:spPr bwMode="auto">
          <a:xfrm>
            <a:off x="7089347" y="869908"/>
            <a:ext cx="655780" cy="42307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" name="Rectangle 3983"/>
          <p:cNvSpPr>
            <a:spLocks noChangeArrowheads="1"/>
          </p:cNvSpPr>
          <p:nvPr/>
        </p:nvSpPr>
        <p:spPr bwMode="auto">
          <a:xfrm>
            <a:off x="7997851" y="1434767"/>
            <a:ext cx="506541" cy="4920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" name="Rectangle 3984"/>
          <p:cNvSpPr>
            <a:spLocks noChangeArrowheads="1"/>
          </p:cNvSpPr>
          <p:nvPr/>
        </p:nvSpPr>
        <p:spPr bwMode="auto">
          <a:xfrm>
            <a:off x="6735313" y="2173255"/>
            <a:ext cx="508719" cy="4943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" name="Oval 3985"/>
          <p:cNvSpPr>
            <a:spLocks noChangeArrowheads="1"/>
          </p:cNvSpPr>
          <p:nvPr/>
        </p:nvSpPr>
        <p:spPr bwMode="auto">
          <a:xfrm>
            <a:off x="6079533" y="1398373"/>
            <a:ext cx="655780" cy="42307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3" name="Line 3986"/>
          <p:cNvCxnSpPr>
            <a:cxnSpLocks noChangeShapeType="1"/>
          </p:cNvCxnSpPr>
          <p:nvPr/>
        </p:nvCxnSpPr>
        <p:spPr bwMode="auto">
          <a:xfrm flipH="1">
            <a:off x="6482587" y="1187594"/>
            <a:ext cx="656869" cy="2107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3987"/>
          <p:cNvCxnSpPr>
            <a:cxnSpLocks noChangeShapeType="1"/>
          </p:cNvCxnSpPr>
          <p:nvPr/>
        </p:nvCxnSpPr>
        <p:spPr bwMode="auto">
          <a:xfrm>
            <a:off x="7695016" y="1222471"/>
            <a:ext cx="654690" cy="2122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3988"/>
          <p:cNvCxnSpPr>
            <a:cxnSpLocks noChangeShapeType="1"/>
          </p:cNvCxnSpPr>
          <p:nvPr/>
        </p:nvCxnSpPr>
        <p:spPr bwMode="auto">
          <a:xfrm>
            <a:off x="6616052" y="1788469"/>
            <a:ext cx="352945" cy="3866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3991"/>
              <p:cNvSpPr txBox="1">
                <a:spLocks noChangeArrowheads="1"/>
              </p:cNvSpPr>
              <p:nvPr/>
            </p:nvSpPr>
            <p:spPr bwMode="auto">
              <a:xfrm>
                <a:off x="8251121" y="1088299"/>
                <a:ext cx="605670" cy="2820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 Box 39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1121" y="1088299"/>
                <a:ext cx="605670" cy="282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Line 3992"/>
          <p:cNvCxnSpPr>
            <a:cxnSpLocks noChangeShapeType="1"/>
          </p:cNvCxnSpPr>
          <p:nvPr/>
        </p:nvCxnSpPr>
        <p:spPr bwMode="auto">
          <a:xfrm>
            <a:off x="7382378" y="512795"/>
            <a:ext cx="1089" cy="3533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Rectangle 3993"/>
          <p:cNvSpPr>
            <a:spLocks noChangeArrowheads="1"/>
          </p:cNvSpPr>
          <p:nvPr/>
        </p:nvSpPr>
        <p:spPr bwMode="auto">
          <a:xfrm>
            <a:off x="5119829" y="2209648"/>
            <a:ext cx="506541" cy="4913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61" name="Line 3994"/>
          <p:cNvCxnSpPr>
            <a:cxnSpLocks noChangeShapeType="1"/>
          </p:cNvCxnSpPr>
          <p:nvPr/>
        </p:nvCxnSpPr>
        <p:spPr bwMode="auto">
          <a:xfrm flipH="1">
            <a:off x="5422664" y="1787331"/>
            <a:ext cx="757088" cy="4223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3995"/>
              <p:cNvSpPr txBox="1">
                <a:spLocks noChangeArrowheads="1"/>
              </p:cNvSpPr>
              <p:nvPr/>
            </p:nvSpPr>
            <p:spPr bwMode="auto">
              <a:xfrm>
                <a:off x="5212421" y="2725235"/>
                <a:ext cx="605670" cy="2820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 Box 39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2421" y="2725235"/>
                <a:ext cx="605670" cy="282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3996"/>
              <p:cNvSpPr txBox="1">
                <a:spLocks noChangeArrowheads="1"/>
              </p:cNvSpPr>
              <p:nvPr/>
            </p:nvSpPr>
            <p:spPr bwMode="auto">
              <a:xfrm>
                <a:off x="5860752" y="1106332"/>
                <a:ext cx="605670" cy="2820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 Box 39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0752" y="1106332"/>
                <a:ext cx="605670" cy="282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Line 3997"/>
          <p:cNvCxnSpPr>
            <a:cxnSpLocks noChangeShapeType="1"/>
          </p:cNvCxnSpPr>
          <p:nvPr/>
        </p:nvCxnSpPr>
        <p:spPr bwMode="auto">
          <a:xfrm>
            <a:off x="4501309" y="2259259"/>
            <a:ext cx="705889" cy="31768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47760"/>
              </p:ext>
            </p:extLst>
          </p:nvPr>
        </p:nvGraphicFramePr>
        <p:xfrm>
          <a:off x="7275487" y="962543"/>
          <a:ext cx="15773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12" imgW="177480" imgH="241200" progId="Equation.DSMT4">
                  <p:embed/>
                </p:oleObj>
              </mc:Choice>
              <mc:Fallback>
                <p:oleObj name="Equation" r:id="rId12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75487" y="962543"/>
                        <a:ext cx="15773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16949"/>
              </p:ext>
            </p:extLst>
          </p:nvPr>
        </p:nvGraphicFramePr>
        <p:xfrm>
          <a:off x="6251044" y="149071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14" imgW="190440" imgH="241200" progId="Equation.DSMT4">
                  <p:embed/>
                </p:oleObj>
              </mc:Choice>
              <mc:Fallback>
                <p:oleObj name="Equation" r:id="rId1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51044" y="1490716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3995"/>
              <p:cNvSpPr txBox="1">
                <a:spLocks noChangeArrowheads="1"/>
              </p:cNvSpPr>
              <p:nvPr/>
            </p:nvSpPr>
            <p:spPr bwMode="auto">
              <a:xfrm>
                <a:off x="6716372" y="2730270"/>
                <a:ext cx="591635" cy="2531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 Box 39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6372" y="2730270"/>
                <a:ext cx="591635" cy="2531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3991"/>
              <p:cNvSpPr txBox="1">
                <a:spLocks noChangeArrowheads="1"/>
              </p:cNvSpPr>
              <p:nvPr/>
            </p:nvSpPr>
            <p:spPr bwMode="auto">
              <a:xfrm>
                <a:off x="7565818" y="616304"/>
                <a:ext cx="591635" cy="2531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 Box 39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5818" y="616304"/>
                <a:ext cx="591635" cy="253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53988"/>
              </p:ext>
            </p:extLst>
          </p:nvPr>
        </p:nvGraphicFramePr>
        <p:xfrm>
          <a:off x="5460984" y="4069514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17" imgW="177480" imgH="241200" progId="Equation.DSMT4">
                  <p:embed/>
                </p:oleObj>
              </mc:Choice>
              <mc:Fallback>
                <p:oleObj name="Equation" r:id="rId1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60984" y="4069514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14766"/>
              </p:ext>
            </p:extLst>
          </p:nvPr>
        </p:nvGraphicFramePr>
        <p:xfrm>
          <a:off x="4431497" y="457704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9" imgW="190440" imgH="241200" progId="Equation.DSMT4">
                  <p:embed/>
                </p:oleObj>
              </mc:Choice>
              <mc:Fallback>
                <p:oleObj name="Equation" r:id="rId1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31497" y="4577045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Овал 71"/>
          <p:cNvSpPr/>
          <p:nvPr/>
        </p:nvSpPr>
        <p:spPr>
          <a:xfrm>
            <a:off x="4152897" y="1826475"/>
            <a:ext cx="292625" cy="2902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73" name="Объект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6112"/>
              </p:ext>
            </p:extLst>
          </p:nvPr>
        </p:nvGraphicFramePr>
        <p:xfrm>
          <a:off x="9420948" y="4666608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21" imgW="177480" imgH="241200" progId="Equation.DSMT4">
                  <p:embed/>
                </p:oleObj>
              </mc:Choice>
              <mc:Fallback>
                <p:oleObj name="Equation" r:id="rId21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420948" y="4666608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499640"/>
              </p:ext>
            </p:extLst>
          </p:nvPr>
        </p:nvGraphicFramePr>
        <p:xfrm>
          <a:off x="8337918" y="4092838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22" imgW="190440" imgH="241200" progId="Equation.DSMT4">
                  <p:embed/>
                </p:oleObj>
              </mc:Choice>
              <mc:Fallback>
                <p:oleObj name="Equation" r:id="rId22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37918" y="4092838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Прямая соединительная линия 75"/>
          <p:cNvCxnSpPr/>
          <p:nvPr/>
        </p:nvCxnSpPr>
        <p:spPr>
          <a:xfrm>
            <a:off x="5378207" y="3729147"/>
            <a:ext cx="27409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72808" y="4376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888545" y="489791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ru-RU" dirty="0"/>
              <a:t> (≥)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9" name="Рисунок 78" descr="png..png"/>
          <p:cNvPicPr>
            <a:picLocks noChangeAspect="1"/>
          </p:cNvPicPr>
          <p:nvPr/>
        </p:nvPicPr>
        <p:blipFill>
          <a:blip r:embed="rId2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0766" y="378788"/>
            <a:ext cx="280153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LL </a:t>
            </a:r>
            <a:r>
              <a:rPr lang="ru-RU" sz="3200" b="1" dirty="0"/>
              <a:t>–поворот</a:t>
            </a:r>
          </a:p>
          <a:p>
            <a:r>
              <a:rPr lang="ru-RU" dirty="0"/>
              <a:t>(малое правое вращение)</a:t>
            </a:r>
          </a:p>
          <a:p>
            <a:endParaRPr lang="ru-RU" dirty="0"/>
          </a:p>
          <a:p>
            <a:endParaRPr lang="ru-RU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 – </a:t>
            </a:r>
            <a:r>
              <a:rPr lang="ru-RU" dirty="0"/>
              <a:t>вершина на максимальной глубине, для которой произошла разбалансировка и высота ее левого поддерева больше высоты правого поддерева на 2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ru-RU" dirty="0"/>
              <a:t>левый сын вершины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ru-RU" baseline="-25000" dirty="0"/>
              <a:t> </a:t>
            </a:r>
            <a:r>
              <a:rPr lang="ru-RU" dirty="0"/>
              <a:t> и высота его левого поддерева (</a:t>
            </a:r>
            <a:r>
              <a:rPr lang="en-US" dirty="0"/>
              <a:t>A) </a:t>
            </a:r>
            <a:r>
              <a:rPr lang="ru-RU" dirty="0"/>
              <a:t>больше (или равна) высоты его правого поддерева (В)</a:t>
            </a:r>
            <a:r>
              <a:rPr lang="en-US" dirty="0"/>
              <a:t>;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791377" y="3064620"/>
            <a:ext cx="66495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946"/>
          <p:cNvSpPr>
            <a:spLocks noChangeArrowheads="1"/>
          </p:cNvSpPr>
          <p:nvPr/>
        </p:nvSpPr>
        <p:spPr bwMode="auto">
          <a:xfrm>
            <a:off x="5221137" y="3936071"/>
            <a:ext cx="656869" cy="423834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0" name="Объект 79">
            <a:extLst>
              <a:ext uri="{FF2B5EF4-FFF2-40B4-BE49-F238E27FC236}">
                <a16:creationId xmlns:a16="http://schemas.microsoft.com/office/drawing/2014/main" id="{141ABD95-5699-47C2-BD38-E4A3F5AF4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21387"/>
              </p:ext>
            </p:extLst>
          </p:nvPr>
        </p:nvGraphicFramePr>
        <p:xfrm>
          <a:off x="5476808" y="4018554"/>
          <a:ext cx="15773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2" imgW="177480" imgH="241200" progId="Equation.DSMT4">
                  <p:embed/>
                </p:oleObj>
              </mc:Choice>
              <mc:Fallback>
                <p:oleObj name="Equation" r:id="rId12" imgW="177480" imgH="241200" progId="Equation.DSMT4">
                  <p:embed/>
                  <p:pic>
                    <p:nvPicPr>
                      <p:cNvPr id="65" name="Объект 6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76808" y="4018554"/>
                        <a:ext cx="15773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7" grpId="0" animBg="1"/>
      <p:bldP spid="38" grpId="0" animBg="1"/>
      <p:bldP spid="34" grpId="0" animBg="1"/>
      <p:bldP spid="35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72" grpId="0" animBg="1"/>
      <p:bldP spid="67" grpId="0"/>
      <p:bldP spid="75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225" y="74824"/>
            <a:ext cx="2771692" cy="1325563"/>
          </a:xfrm>
        </p:spPr>
        <p:txBody>
          <a:bodyPr/>
          <a:lstStyle/>
          <a:p>
            <a:r>
              <a:rPr lang="en-US" b="1" dirty="0"/>
              <a:t>LL-</a:t>
            </a:r>
            <a:r>
              <a:rPr lang="ru-RU" b="1" dirty="0"/>
              <a:t>поворот</a:t>
            </a:r>
          </a:p>
        </p:txBody>
      </p:sp>
      <p:sp>
        <p:nvSpPr>
          <p:cNvPr id="4" name="Овал 3"/>
          <p:cNvSpPr/>
          <p:nvPr/>
        </p:nvSpPr>
        <p:spPr>
          <a:xfrm>
            <a:off x="2711320" y="253316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Овал 5"/>
          <p:cNvSpPr/>
          <p:nvPr/>
        </p:nvSpPr>
        <p:spPr>
          <a:xfrm>
            <a:off x="2090219" y="3099426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3346799" y="3198630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345471" y="372052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Овал 13"/>
          <p:cNvSpPr/>
          <p:nvPr/>
        </p:nvSpPr>
        <p:spPr>
          <a:xfrm>
            <a:off x="2711320" y="3833515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Прямая со стрелкой 15"/>
          <p:cNvCxnSpPr>
            <a:stCxn id="4" idx="3"/>
            <a:endCxn id="6" idx="7"/>
          </p:cNvCxnSpPr>
          <p:nvPr/>
        </p:nvCxnSpPr>
        <p:spPr>
          <a:xfrm flipH="1">
            <a:off x="2561457" y="2952865"/>
            <a:ext cx="230715" cy="218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3"/>
            <a:endCxn id="9" idx="7"/>
          </p:cNvCxnSpPr>
          <p:nvPr/>
        </p:nvCxnSpPr>
        <p:spPr>
          <a:xfrm flipH="1">
            <a:off x="1816709" y="3519123"/>
            <a:ext cx="354362" cy="273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3"/>
          </p:cNvCxnSpPr>
          <p:nvPr/>
        </p:nvCxnSpPr>
        <p:spPr>
          <a:xfrm flipH="1">
            <a:off x="1046422" y="4140225"/>
            <a:ext cx="379901" cy="37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5"/>
            <a:endCxn id="14" idx="1"/>
          </p:cNvCxnSpPr>
          <p:nvPr/>
        </p:nvCxnSpPr>
        <p:spPr>
          <a:xfrm>
            <a:off x="2561457" y="3519123"/>
            <a:ext cx="230715" cy="38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5"/>
            <a:endCxn id="8" idx="1"/>
          </p:cNvCxnSpPr>
          <p:nvPr/>
        </p:nvCxnSpPr>
        <p:spPr>
          <a:xfrm>
            <a:off x="3182558" y="2952865"/>
            <a:ext cx="245093" cy="317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7112245" y="253316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491144" y="3099426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7747724" y="3198630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5746396" y="372052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112245" y="3901894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1" name="Прямая со стрелкой 30"/>
          <p:cNvCxnSpPr>
            <a:stCxn id="26" idx="3"/>
            <a:endCxn id="27" idx="7"/>
          </p:cNvCxnSpPr>
          <p:nvPr/>
        </p:nvCxnSpPr>
        <p:spPr>
          <a:xfrm flipH="1">
            <a:off x="6962382" y="2952865"/>
            <a:ext cx="230715" cy="218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7" idx="3"/>
            <a:endCxn id="29" idx="7"/>
          </p:cNvCxnSpPr>
          <p:nvPr/>
        </p:nvCxnSpPr>
        <p:spPr>
          <a:xfrm flipH="1">
            <a:off x="6217634" y="3519123"/>
            <a:ext cx="354362" cy="273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5"/>
            <a:endCxn id="28" idx="1"/>
          </p:cNvCxnSpPr>
          <p:nvPr/>
        </p:nvCxnSpPr>
        <p:spPr>
          <a:xfrm>
            <a:off x="7583483" y="2952865"/>
            <a:ext cx="245093" cy="317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182677"/>
              </p:ext>
            </p:extLst>
          </p:nvPr>
        </p:nvGraphicFramePr>
        <p:xfrm>
          <a:off x="2361907" y="2372264"/>
          <a:ext cx="298898" cy="47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52280" imgH="279360" progId="Equation.DSMT4">
                  <p:embed/>
                </p:oleObj>
              </mc:Choice>
              <mc:Fallback>
                <p:oleObj name="Equation" r:id="rId3" imgW="15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1907" y="2372264"/>
                        <a:ext cx="298898" cy="47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731014"/>
              </p:ext>
            </p:extLst>
          </p:nvPr>
        </p:nvGraphicFramePr>
        <p:xfrm>
          <a:off x="1738547" y="2855355"/>
          <a:ext cx="368524" cy="51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64880" imgH="279360" progId="Equation.DSMT4">
                  <p:embed/>
                </p:oleObj>
              </mc:Choice>
              <mc:Fallback>
                <p:oleObj name="Equation" r:id="rId5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8547" y="2855355"/>
                        <a:ext cx="368524" cy="512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5719"/>
              </p:ext>
            </p:extLst>
          </p:nvPr>
        </p:nvGraphicFramePr>
        <p:xfrm>
          <a:off x="7305740" y="2038376"/>
          <a:ext cx="358595" cy="43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64880" imgH="279360" progId="Equation.DSMT4">
                  <p:embed/>
                </p:oleObj>
              </mc:Choice>
              <mc:Fallback>
                <p:oleObj name="Equation" r:id="rId7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5740" y="2038376"/>
                        <a:ext cx="358595" cy="43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Овал 44"/>
          <p:cNvSpPr/>
          <p:nvPr/>
        </p:nvSpPr>
        <p:spPr>
          <a:xfrm>
            <a:off x="8440817" y="3935441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99690"/>
              </p:ext>
            </p:extLst>
          </p:nvPr>
        </p:nvGraphicFramePr>
        <p:xfrm>
          <a:off x="8096857" y="2705608"/>
          <a:ext cx="343959" cy="49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52280" imgH="279360" progId="Equation.DSMT4">
                  <p:embed/>
                </p:oleObj>
              </mc:Choice>
              <mc:Fallback>
                <p:oleObj name="Equation" r:id="rId9" imgW="15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6857" y="2705608"/>
                        <a:ext cx="343959" cy="493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Прямая со стрелкой 51"/>
          <p:cNvCxnSpPr>
            <a:stCxn id="28" idx="3"/>
            <a:endCxn id="30" idx="0"/>
          </p:cNvCxnSpPr>
          <p:nvPr/>
        </p:nvCxnSpPr>
        <p:spPr>
          <a:xfrm flipH="1">
            <a:off x="7388290" y="3618327"/>
            <a:ext cx="440286" cy="283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8" idx="5"/>
            <a:endCxn id="45" idx="0"/>
          </p:cNvCxnSpPr>
          <p:nvPr/>
        </p:nvCxnSpPr>
        <p:spPr>
          <a:xfrm>
            <a:off x="8218962" y="3618327"/>
            <a:ext cx="497900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61457" y="1690688"/>
            <a:ext cx="319766" cy="6815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7" name="Овал 36"/>
          <p:cNvSpPr/>
          <p:nvPr/>
        </p:nvSpPr>
        <p:spPr>
          <a:xfrm>
            <a:off x="575184" y="4445235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AutoShape 3964"/>
          <p:cNvSpPr>
            <a:spLocks noChangeArrowheads="1"/>
          </p:cNvSpPr>
          <p:nvPr/>
        </p:nvSpPr>
        <p:spPr bwMode="auto">
          <a:xfrm>
            <a:off x="4224431" y="5025170"/>
            <a:ext cx="1217175" cy="137309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sp>
        <p:nvSpPr>
          <p:cNvPr id="44" name="Text Box 3977"/>
          <p:cNvSpPr txBox="1">
            <a:spLocks noChangeArrowheads="1"/>
          </p:cNvSpPr>
          <p:nvPr/>
        </p:nvSpPr>
        <p:spPr bwMode="auto">
          <a:xfrm>
            <a:off x="4465036" y="4525645"/>
            <a:ext cx="930267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LL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45" grpId="0" animBg="1"/>
      <p:bldP spid="37" grpId="0" animBg="1"/>
      <p:bldP spid="43" grpId="0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977"/>
          <p:cNvSpPr txBox="1">
            <a:spLocks noChangeArrowheads="1"/>
          </p:cNvSpPr>
          <p:nvPr/>
        </p:nvSpPr>
        <p:spPr bwMode="auto">
          <a:xfrm>
            <a:off x="6758412" y="5719801"/>
            <a:ext cx="95605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831"/>
              <p:cNvSpPr txBox="1">
                <a:spLocks noChangeArrowheads="1"/>
              </p:cNvSpPr>
              <p:nvPr/>
            </p:nvSpPr>
            <p:spPr bwMode="auto">
              <a:xfrm>
                <a:off x="3483118" y="3245597"/>
                <a:ext cx="682559" cy="2478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0"/>
                  </a:spcAft>
                </a:pPr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 Box 38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3118" y="3245597"/>
                <a:ext cx="682559" cy="2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3832"/>
              <p:cNvSpPr txBox="1">
                <a:spLocks noChangeArrowheads="1"/>
              </p:cNvSpPr>
              <p:nvPr/>
            </p:nvSpPr>
            <p:spPr bwMode="auto">
              <a:xfrm>
                <a:off x="5312228" y="3301740"/>
                <a:ext cx="745391" cy="250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 Box 38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2228" y="3301740"/>
                <a:ext cx="745391" cy="250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827"/>
              <p:cNvSpPr txBox="1">
                <a:spLocks noChangeArrowheads="1"/>
              </p:cNvSpPr>
              <p:nvPr/>
            </p:nvSpPr>
            <p:spPr bwMode="auto">
              <a:xfrm>
                <a:off x="9780058" y="3185498"/>
                <a:ext cx="555402" cy="2435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38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80058" y="3185498"/>
                <a:ext cx="555402" cy="243502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824"/>
              <p:cNvSpPr txBox="1">
                <a:spLocks noChangeArrowheads="1"/>
              </p:cNvSpPr>
              <p:nvPr/>
            </p:nvSpPr>
            <p:spPr bwMode="auto">
              <a:xfrm>
                <a:off x="7810535" y="3099558"/>
                <a:ext cx="772009" cy="279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 Box 38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0535" y="3099558"/>
                <a:ext cx="772009" cy="2791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483118" y="1729094"/>
            <a:ext cx="5741149" cy="4485006"/>
          </a:xfrm>
          <a:prstGeom prst="rect">
            <a:avLst/>
          </a:prstGeom>
          <a:noFill/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3798"/>
              <p:cNvSpPr>
                <a:spLocks noChangeArrowheads="1"/>
              </p:cNvSpPr>
              <p:nvPr/>
            </p:nvSpPr>
            <p:spPr bwMode="auto">
              <a:xfrm>
                <a:off x="9107904" y="1700809"/>
                <a:ext cx="513534" cy="5612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𝒛</m:t>
                      </m:r>
                    </m:oMath>
                  </m:oMathPara>
                </a14:m>
                <a:endParaRPr lang="ru-RU" sz="16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Oval 37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07904" y="1700809"/>
                <a:ext cx="513534" cy="561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3799"/>
          <p:cNvSpPr>
            <a:spLocks noChangeArrowheads="1"/>
          </p:cNvSpPr>
          <p:nvPr/>
        </p:nvSpPr>
        <p:spPr bwMode="auto">
          <a:xfrm>
            <a:off x="8909396" y="2649433"/>
            <a:ext cx="513534" cy="564272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3800"/>
          <p:cNvSpPr>
            <a:spLocks noChangeArrowheads="1"/>
          </p:cNvSpPr>
          <p:nvPr/>
        </p:nvSpPr>
        <p:spPr bwMode="auto">
          <a:xfrm>
            <a:off x="9674256" y="3543651"/>
            <a:ext cx="397326" cy="6547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3801"/>
          <p:cNvSpPr>
            <a:spLocks noChangeArrowheads="1"/>
          </p:cNvSpPr>
          <p:nvPr/>
        </p:nvSpPr>
        <p:spPr bwMode="auto">
          <a:xfrm>
            <a:off x="7444415" y="4485579"/>
            <a:ext cx="397326" cy="651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3802"/>
          <p:cNvSpPr>
            <a:spLocks noChangeArrowheads="1"/>
          </p:cNvSpPr>
          <p:nvPr/>
        </p:nvSpPr>
        <p:spPr bwMode="auto">
          <a:xfrm>
            <a:off x="8850663" y="4502336"/>
            <a:ext cx="397326" cy="6527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Oval 3803"/>
          <p:cNvSpPr>
            <a:spLocks noChangeArrowheads="1"/>
          </p:cNvSpPr>
          <p:nvPr/>
        </p:nvSpPr>
        <p:spPr bwMode="auto">
          <a:xfrm>
            <a:off x="8118587" y="3411349"/>
            <a:ext cx="514388" cy="560248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Line 3804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9166163" y="2262064"/>
            <a:ext cx="198508" cy="3873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Line 3805"/>
          <p:cNvCxnSpPr>
            <a:cxnSpLocks noChangeShapeType="1"/>
            <a:stCxn id="7" idx="4"/>
            <a:endCxn id="11" idx="0"/>
          </p:cNvCxnSpPr>
          <p:nvPr/>
        </p:nvCxnSpPr>
        <p:spPr bwMode="auto">
          <a:xfrm flipH="1">
            <a:off x="8375781" y="3213705"/>
            <a:ext cx="790382" cy="1976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3806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9166163" y="3213705"/>
            <a:ext cx="706756" cy="3299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Line 3807"/>
          <p:cNvCxnSpPr>
            <a:cxnSpLocks noChangeShapeType="1"/>
            <a:stCxn id="11" idx="4"/>
            <a:endCxn id="9" idx="0"/>
          </p:cNvCxnSpPr>
          <p:nvPr/>
        </p:nvCxnSpPr>
        <p:spPr bwMode="auto">
          <a:xfrm flipH="1">
            <a:off x="7643078" y="3971597"/>
            <a:ext cx="732703" cy="5139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3808"/>
          <p:cNvCxnSpPr>
            <a:cxnSpLocks noChangeShapeType="1"/>
            <a:stCxn id="11" idx="4"/>
            <a:endCxn id="10" idx="0"/>
          </p:cNvCxnSpPr>
          <p:nvPr/>
        </p:nvCxnSpPr>
        <p:spPr bwMode="auto">
          <a:xfrm>
            <a:off x="8375781" y="3971597"/>
            <a:ext cx="673545" cy="5307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3809"/>
              <p:cNvSpPr>
                <a:spLocks noChangeArrowheads="1"/>
              </p:cNvSpPr>
              <p:nvPr/>
            </p:nvSpPr>
            <p:spPr bwMode="auto">
              <a:xfrm>
                <a:off x="4743919" y="1643045"/>
                <a:ext cx="515242" cy="5622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𝒛</m:t>
                      </m:r>
                    </m:oMath>
                  </m:oMathPara>
                </a14:m>
                <a:endParaRPr lang="ru-RU" sz="16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Oval 38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3919" y="1643045"/>
                <a:ext cx="515242" cy="56226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3810"/>
          <p:cNvSpPr>
            <a:spLocks noChangeArrowheads="1"/>
          </p:cNvSpPr>
          <p:nvPr/>
        </p:nvSpPr>
        <p:spPr bwMode="auto">
          <a:xfrm>
            <a:off x="4406219" y="2601667"/>
            <a:ext cx="514388" cy="501739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811"/>
          <p:cNvSpPr>
            <a:spLocks noChangeArrowheads="1"/>
          </p:cNvSpPr>
          <p:nvPr/>
        </p:nvSpPr>
        <p:spPr bwMode="auto">
          <a:xfrm>
            <a:off x="4869914" y="4532852"/>
            <a:ext cx="395618" cy="6537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Line 3813"/>
          <p:cNvCxnSpPr>
            <a:cxnSpLocks noChangeShapeType="1"/>
            <a:stCxn id="17" idx="4"/>
            <a:endCxn id="18" idx="0"/>
          </p:cNvCxnSpPr>
          <p:nvPr/>
        </p:nvCxnSpPr>
        <p:spPr bwMode="auto">
          <a:xfrm flipH="1">
            <a:off x="4663413" y="2205306"/>
            <a:ext cx="338127" cy="3963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Line 3814"/>
          <p:cNvCxnSpPr>
            <a:cxnSpLocks noChangeShapeType="1"/>
            <a:stCxn id="18" idx="4"/>
            <a:endCxn id="24" idx="0"/>
          </p:cNvCxnSpPr>
          <p:nvPr/>
        </p:nvCxnSpPr>
        <p:spPr bwMode="auto">
          <a:xfrm flipH="1">
            <a:off x="3880016" y="3103406"/>
            <a:ext cx="783397" cy="447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Line 3815"/>
          <p:cNvCxnSpPr>
            <a:cxnSpLocks noChangeShapeType="1"/>
            <a:stCxn id="18" idx="4"/>
            <a:endCxn id="20" idx="0"/>
          </p:cNvCxnSpPr>
          <p:nvPr/>
        </p:nvCxnSpPr>
        <p:spPr bwMode="auto">
          <a:xfrm>
            <a:off x="4663413" y="3103406"/>
            <a:ext cx="859312" cy="494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816"/>
          <p:cNvSpPr>
            <a:spLocks noChangeArrowheads="1"/>
          </p:cNvSpPr>
          <p:nvPr/>
        </p:nvSpPr>
        <p:spPr bwMode="auto">
          <a:xfrm>
            <a:off x="3681353" y="3551160"/>
            <a:ext cx="397326" cy="651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5" name="Line 3817"/>
          <p:cNvCxnSpPr>
            <a:cxnSpLocks noChangeShapeType="1"/>
            <a:stCxn id="20" idx="4"/>
            <a:endCxn id="19" idx="0"/>
          </p:cNvCxnSpPr>
          <p:nvPr/>
        </p:nvCxnSpPr>
        <p:spPr bwMode="auto">
          <a:xfrm flipH="1">
            <a:off x="5067723" y="4157677"/>
            <a:ext cx="455002" cy="375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Line 3818"/>
          <p:cNvCxnSpPr>
            <a:cxnSpLocks noChangeShapeType="1"/>
            <a:stCxn id="20" idx="4"/>
            <a:endCxn id="27" idx="0"/>
          </p:cNvCxnSpPr>
          <p:nvPr/>
        </p:nvCxnSpPr>
        <p:spPr bwMode="auto">
          <a:xfrm>
            <a:off x="5522725" y="4157677"/>
            <a:ext cx="528487" cy="3289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3819"/>
          <p:cNvSpPr>
            <a:spLocks noChangeArrowheads="1"/>
          </p:cNvSpPr>
          <p:nvPr/>
        </p:nvSpPr>
        <p:spPr bwMode="auto">
          <a:xfrm>
            <a:off x="5852549" y="4486584"/>
            <a:ext cx="397326" cy="6527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Text Box 3823"/>
          <p:cNvSpPr txBox="1">
            <a:spLocks noChangeArrowheads="1"/>
          </p:cNvSpPr>
          <p:nvPr/>
        </p:nvSpPr>
        <p:spPr bwMode="auto">
          <a:xfrm>
            <a:off x="8238212" y="2663011"/>
            <a:ext cx="534040" cy="3631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3825"/>
              <p:cNvSpPr txBox="1">
                <a:spLocks noChangeArrowheads="1"/>
              </p:cNvSpPr>
              <p:nvPr/>
            </p:nvSpPr>
            <p:spPr bwMode="auto">
              <a:xfrm>
                <a:off x="7285601" y="5177112"/>
                <a:ext cx="69840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 Box 38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5601" y="5177112"/>
                <a:ext cx="69840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826"/>
              <p:cNvSpPr txBox="1">
                <a:spLocks noChangeArrowheads="1"/>
              </p:cNvSpPr>
              <p:nvPr/>
            </p:nvSpPr>
            <p:spPr bwMode="auto">
              <a:xfrm>
                <a:off x="8809269" y="5230055"/>
                <a:ext cx="555402" cy="3741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38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9269" y="5230055"/>
                <a:ext cx="555402" cy="3741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828"/>
              <p:cNvSpPr txBox="1">
                <a:spLocks noChangeArrowheads="1"/>
              </p:cNvSpPr>
              <p:nvPr/>
            </p:nvSpPr>
            <p:spPr bwMode="auto">
              <a:xfrm>
                <a:off x="5822422" y="5277651"/>
                <a:ext cx="596061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2422" y="5277651"/>
                <a:ext cx="59606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829"/>
              <p:cNvSpPr txBox="1">
                <a:spLocks noChangeArrowheads="1"/>
              </p:cNvSpPr>
              <p:nvPr/>
            </p:nvSpPr>
            <p:spPr bwMode="auto">
              <a:xfrm>
                <a:off x="4667526" y="5261067"/>
                <a:ext cx="698404" cy="3741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 Box 38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7526" y="5261067"/>
                <a:ext cx="698404" cy="3741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3830"/>
          <p:cNvSpPr txBox="1">
            <a:spLocks noChangeArrowheads="1"/>
          </p:cNvSpPr>
          <p:nvPr/>
        </p:nvSpPr>
        <p:spPr bwMode="auto">
          <a:xfrm>
            <a:off x="5027990" y="2802821"/>
            <a:ext cx="340077" cy="347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Oval 3812"/>
          <p:cNvSpPr>
            <a:spLocks noChangeArrowheads="1"/>
          </p:cNvSpPr>
          <p:nvPr/>
        </p:nvSpPr>
        <p:spPr bwMode="auto">
          <a:xfrm>
            <a:off x="5265531" y="3597429"/>
            <a:ext cx="514388" cy="560248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744444"/>
              </p:ext>
            </p:extLst>
          </p:nvPr>
        </p:nvGraphicFramePr>
        <p:xfrm>
          <a:off x="4608806" y="2770207"/>
          <a:ext cx="166250" cy="26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13" imgW="177480" imgH="241200" progId="Equation.DSMT4">
                  <p:embed/>
                </p:oleObj>
              </mc:Choice>
              <mc:Fallback>
                <p:oleObj name="Equation" r:id="rId1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08806" y="2770207"/>
                        <a:ext cx="166250" cy="26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3262"/>
              </p:ext>
            </p:extLst>
          </p:nvPr>
        </p:nvGraphicFramePr>
        <p:xfrm>
          <a:off x="5384738" y="3736842"/>
          <a:ext cx="235904" cy="2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15" imgW="190440" imgH="241200" progId="Equation.DSMT4">
                  <p:embed/>
                </p:oleObj>
              </mc:Choice>
              <mc:Fallback>
                <p:oleObj name="Equation" r:id="rId1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84738" y="3736842"/>
                        <a:ext cx="235904" cy="2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Прямая соединительная линия 54"/>
          <p:cNvCxnSpPr/>
          <p:nvPr/>
        </p:nvCxnSpPr>
        <p:spPr>
          <a:xfrm>
            <a:off x="4675862" y="2357747"/>
            <a:ext cx="41655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4365"/>
              </p:ext>
            </p:extLst>
          </p:nvPr>
        </p:nvGraphicFramePr>
        <p:xfrm>
          <a:off x="8296539" y="3556108"/>
          <a:ext cx="166250" cy="26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17" imgW="177480" imgH="241200" progId="Equation.DSMT4">
                  <p:embed/>
                </p:oleObj>
              </mc:Choice>
              <mc:Fallback>
                <p:oleObj name="Equation" r:id="rId1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96539" y="3556108"/>
                        <a:ext cx="166250" cy="26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90786"/>
              </p:ext>
            </p:extLst>
          </p:nvPr>
        </p:nvGraphicFramePr>
        <p:xfrm>
          <a:off x="9065692" y="2823319"/>
          <a:ext cx="235904" cy="2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8" imgW="190440" imgH="241200" progId="Equation.DSMT4">
                  <p:embed/>
                </p:oleObj>
              </mc:Choice>
              <mc:Fallback>
                <p:oleObj name="Equation" r:id="rId18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65692" y="2823319"/>
                        <a:ext cx="235904" cy="2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015880" y="3080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60479" y="39277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r>
              <a:rPr lang="en-US" dirty="0"/>
              <a:t> (</a:t>
            </a:r>
            <a:r>
              <a:rPr lang="en-US" sz="1400" dirty="0"/>
              <a:t>≥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3920748" y="2288801"/>
            <a:ext cx="552091" cy="4209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1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/>
              <p:cNvSpPr/>
              <p:nvPr/>
            </p:nvSpPr>
            <p:spPr>
              <a:xfrm>
                <a:off x="231597" y="55215"/>
                <a:ext cx="2801532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RR </a:t>
                </a:r>
                <a:r>
                  <a:rPr lang="ru-RU" sz="3200" b="1" dirty="0"/>
                  <a:t>–поворот</a:t>
                </a:r>
              </a:p>
              <a:p>
                <a:r>
                  <a:rPr lang="ru-RU" dirty="0"/>
                  <a:t>(малое левое вращение)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вершина на максимальной глубине, для которой произошла разбалансировка и высота ее правого поддерева больше высоты левого поддерева на 2</a:t>
                </a:r>
                <a:r>
                  <a:rPr lang="en-US" dirty="0"/>
                  <a:t>;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правый сын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и высота его правого поддерева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dirty="0"/>
                  <a:t>) </a:t>
                </a:r>
                <a:r>
                  <a:rPr lang="ru-RU" dirty="0"/>
                  <a:t>больше (или равна) высоты его левого поддерева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97" y="55215"/>
                <a:ext cx="2801532" cy="5293757"/>
              </a:xfrm>
              <a:prstGeom prst="rect">
                <a:avLst/>
              </a:prstGeom>
              <a:blipFill>
                <a:blip r:embed="rId20"/>
                <a:stretch>
                  <a:fillRect l="-5652" t="-1498" r="-1522" b="-9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utoShape 3964"/>
          <p:cNvSpPr>
            <a:spLocks noChangeArrowheads="1"/>
          </p:cNvSpPr>
          <p:nvPr/>
        </p:nvSpPr>
        <p:spPr bwMode="auto">
          <a:xfrm>
            <a:off x="6337736" y="5554650"/>
            <a:ext cx="1217175" cy="145155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66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1" grpId="0" animBg="1"/>
      <p:bldP spid="33" grpId="0" animBg="1"/>
      <p:bldP spid="34" grpId="0" animBg="1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3828"/>
              <p:cNvSpPr txBox="1">
                <a:spLocks noChangeArrowheads="1"/>
              </p:cNvSpPr>
              <p:nvPr/>
            </p:nvSpPr>
            <p:spPr bwMode="auto">
              <a:xfrm>
                <a:off x="5954006" y="2825539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4006" y="2825539"/>
                <a:ext cx="579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3828"/>
              <p:cNvSpPr txBox="1">
                <a:spLocks noChangeArrowheads="1"/>
              </p:cNvSpPr>
              <p:nvPr/>
            </p:nvSpPr>
            <p:spPr bwMode="auto">
              <a:xfrm>
                <a:off x="4195585" y="2812641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5585" y="2812641"/>
                <a:ext cx="579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Line 3755"/>
          <p:cNvCxnSpPr>
            <a:cxnSpLocks noChangeShapeType="1"/>
            <a:stCxn id="11" idx="4"/>
          </p:cNvCxnSpPr>
          <p:nvPr/>
        </p:nvCxnSpPr>
        <p:spPr bwMode="auto">
          <a:xfrm>
            <a:off x="8033140" y="2872810"/>
            <a:ext cx="343688" cy="3455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3748"/>
          <p:cNvSpPr>
            <a:spLocks noChangeArrowheads="1"/>
          </p:cNvSpPr>
          <p:nvPr/>
        </p:nvSpPr>
        <p:spPr bwMode="auto">
          <a:xfrm>
            <a:off x="8516728" y="1066426"/>
            <a:ext cx="469448" cy="4129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Oval 3749"/>
          <p:cNvSpPr>
            <a:spLocks noChangeArrowheads="1"/>
          </p:cNvSpPr>
          <p:nvPr/>
        </p:nvSpPr>
        <p:spPr bwMode="auto">
          <a:xfrm>
            <a:off x="8376828" y="1872367"/>
            <a:ext cx="469448" cy="415139"/>
          </a:xfrm>
          <a:prstGeom prst="ellipse">
            <a:avLst/>
          </a:prstGeom>
          <a:solidFill>
            <a:srgbClr val="66FF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3750"/>
          <p:cNvSpPr>
            <a:spLocks noChangeArrowheads="1"/>
          </p:cNvSpPr>
          <p:nvPr/>
        </p:nvSpPr>
        <p:spPr bwMode="auto">
          <a:xfrm>
            <a:off x="8702552" y="3217650"/>
            <a:ext cx="363217" cy="4817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3751"/>
          <p:cNvSpPr>
            <a:spLocks noChangeArrowheads="1"/>
          </p:cNvSpPr>
          <p:nvPr/>
        </p:nvSpPr>
        <p:spPr bwMode="auto">
          <a:xfrm>
            <a:off x="7398054" y="3236946"/>
            <a:ext cx="363217" cy="479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3752"/>
          <p:cNvSpPr>
            <a:spLocks noChangeArrowheads="1"/>
          </p:cNvSpPr>
          <p:nvPr/>
        </p:nvSpPr>
        <p:spPr bwMode="auto">
          <a:xfrm>
            <a:off x="8231150" y="3216909"/>
            <a:ext cx="363217" cy="4795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Oval 3753"/>
          <p:cNvSpPr>
            <a:spLocks noChangeArrowheads="1"/>
          </p:cNvSpPr>
          <p:nvPr/>
        </p:nvSpPr>
        <p:spPr bwMode="auto">
          <a:xfrm>
            <a:off x="7798025" y="2461370"/>
            <a:ext cx="470229" cy="41144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Line 3754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8611552" y="1479346"/>
            <a:ext cx="139900" cy="3930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756"/>
          <p:cNvSpPr>
            <a:spLocks noChangeArrowheads="1"/>
          </p:cNvSpPr>
          <p:nvPr/>
        </p:nvSpPr>
        <p:spPr bwMode="auto">
          <a:xfrm>
            <a:off x="4690924" y="1112209"/>
            <a:ext cx="471010" cy="4136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Oval 3757"/>
          <p:cNvSpPr>
            <a:spLocks noChangeArrowheads="1"/>
          </p:cNvSpPr>
          <p:nvPr/>
        </p:nvSpPr>
        <p:spPr bwMode="auto">
          <a:xfrm>
            <a:off x="4453159" y="1961842"/>
            <a:ext cx="470229" cy="41144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758"/>
          <p:cNvSpPr>
            <a:spLocks noChangeArrowheads="1"/>
          </p:cNvSpPr>
          <p:nvPr/>
        </p:nvSpPr>
        <p:spPr bwMode="auto">
          <a:xfrm>
            <a:off x="4127436" y="3783721"/>
            <a:ext cx="361654" cy="4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Oval 3759"/>
          <p:cNvSpPr>
            <a:spLocks noChangeArrowheads="1"/>
          </p:cNvSpPr>
          <p:nvPr/>
        </p:nvSpPr>
        <p:spPr bwMode="auto">
          <a:xfrm>
            <a:off x="5249111" y="2511662"/>
            <a:ext cx="470229" cy="412180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Line 3760"/>
          <p:cNvCxnSpPr>
            <a:cxnSpLocks noChangeShapeType="1"/>
            <a:stCxn id="14" idx="4"/>
            <a:endCxn id="15" idx="0"/>
          </p:cNvCxnSpPr>
          <p:nvPr/>
        </p:nvCxnSpPr>
        <p:spPr bwMode="auto">
          <a:xfrm flipH="1">
            <a:off x="4688274" y="1525869"/>
            <a:ext cx="238155" cy="4359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Line 3761"/>
          <p:cNvCxnSpPr>
            <a:cxnSpLocks noChangeShapeType="1"/>
            <a:stCxn id="15" idx="3"/>
            <a:endCxn id="21" idx="0"/>
          </p:cNvCxnSpPr>
          <p:nvPr/>
        </p:nvCxnSpPr>
        <p:spPr bwMode="auto">
          <a:xfrm flipH="1">
            <a:off x="3762016" y="2313028"/>
            <a:ext cx="760006" cy="215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Line 3762"/>
          <p:cNvCxnSpPr>
            <a:cxnSpLocks noChangeShapeType="1"/>
            <a:stCxn id="15" idx="5"/>
            <a:endCxn id="17" idx="1"/>
          </p:cNvCxnSpPr>
          <p:nvPr/>
        </p:nvCxnSpPr>
        <p:spPr bwMode="auto">
          <a:xfrm>
            <a:off x="4854525" y="2313028"/>
            <a:ext cx="463449" cy="25899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3763"/>
          <p:cNvSpPr>
            <a:spLocks noChangeArrowheads="1"/>
          </p:cNvSpPr>
          <p:nvPr/>
        </p:nvSpPr>
        <p:spPr bwMode="auto">
          <a:xfrm>
            <a:off x="3580407" y="2528821"/>
            <a:ext cx="363217" cy="479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2" name="Line 3764"/>
          <p:cNvCxnSpPr>
            <a:cxnSpLocks noChangeShapeType="1"/>
            <a:stCxn id="17" idx="5"/>
            <a:endCxn id="23" idx="0"/>
          </p:cNvCxnSpPr>
          <p:nvPr/>
        </p:nvCxnSpPr>
        <p:spPr bwMode="auto">
          <a:xfrm>
            <a:off x="5650477" y="2863480"/>
            <a:ext cx="297270" cy="207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3765"/>
          <p:cNvSpPr>
            <a:spLocks noChangeArrowheads="1"/>
          </p:cNvSpPr>
          <p:nvPr/>
        </p:nvSpPr>
        <p:spPr bwMode="auto">
          <a:xfrm>
            <a:off x="5766138" y="3071118"/>
            <a:ext cx="363217" cy="4802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Text Box 3769"/>
          <p:cNvSpPr txBox="1">
            <a:spLocks noChangeArrowheads="1"/>
          </p:cNvSpPr>
          <p:nvPr/>
        </p:nvSpPr>
        <p:spPr bwMode="auto">
          <a:xfrm>
            <a:off x="7798025" y="1945591"/>
            <a:ext cx="488194" cy="2671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 Box 3774"/>
          <p:cNvSpPr txBox="1">
            <a:spLocks noChangeArrowheads="1"/>
          </p:cNvSpPr>
          <p:nvPr/>
        </p:nvSpPr>
        <p:spPr bwMode="auto">
          <a:xfrm>
            <a:off x="5683409" y="3784460"/>
            <a:ext cx="513971" cy="25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Text Box 3776"/>
          <p:cNvSpPr txBox="1">
            <a:spLocks noChangeArrowheads="1"/>
          </p:cNvSpPr>
          <p:nvPr/>
        </p:nvSpPr>
        <p:spPr bwMode="auto">
          <a:xfrm>
            <a:off x="5031962" y="1927063"/>
            <a:ext cx="310882" cy="25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Oval 3780"/>
          <p:cNvSpPr>
            <a:spLocks noChangeArrowheads="1"/>
          </p:cNvSpPr>
          <p:nvPr/>
        </p:nvSpPr>
        <p:spPr bwMode="auto">
          <a:xfrm>
            <a:off x="4633596" y="2958622"/>
            <a:ext cx="471791" cy="411440"/>
          </a:xfrm>
          <a:prstGeom prst="ellipse">
            <a:avLst/>
          </a:prstGeom>
          <a:solidFill>
            <a:srgbClr val="66FF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Rectangle 3781"/>
          <p:cNvSpPr>
            <a:spLocks noChangeArrowheads="1"/>
          </p:cNvSpPr>
          <p:nvPr/>
        </p:nvSpPr>
        <p:spPr bwMode="auto">
          <a:xfrm>
            <a:off x="5106706" y="3783721"/>
            <a:ext cx="361654" cy="4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782"/>
          <p:cNvSpPr txBox="1">
            <a:spLocks noChangeArrowheads="1"/>
          </p:cNvSpPr>
          <p:nvPr/>
        </p:nvSpPr>
        <p:spPr bwMode="auto">
          <a:xfrm>
            <a:off x="4850745" y="4333540"/>
            <a:ext cx="506160" cy="2745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1" name="Line 3783"/>
          <p:cNvCxnSpPr>
            <a:cxnSpLocks noChangeShapeType="1"/>
            <a:stCxn id="38" idx="4"/>
            <a:endCxn id="16" idx="0"/>
          </p:cNvCxnSpPr>
          <p:nvPr/>
        </p:nvCxnSpPr>
        <p:spPr bwMode="auto">
          <a:xfrm flipH="1">
            <a:off x="4308263" y="3370062"/>
            <a:ext cx="561229" cy="4136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Line 3784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4869492" y="3370062"/>
            <a:ext cx="418041" cy="4136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Line 3785"/>
          <p:cNvCxnSpPr>
            <a:cxnSpLocks noChangeShapeType="1"/>
            <a:stCxn id="75" idx="0"/>
            <a:endCxn id="38" idx="7"/>
          </p:cNvCxnSpPr>
          <p:nvPr/>
        </p:nvCxnSpPr>
        <p:spPr bwMode="auto">
          <a:xfrm flipH="1">
            <a:off x="5036295" y="2818648"/>
            <a:ext cx="251238" cy="20022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3787"/>
          <p:cNvSpPr>
            <a:spLocks noChangeArrowheads="1"/>
          </p:cNvSpPr>
          <p:nvPr/>
        </p:nvSpPr>
        <p:spPr bwMode="auto">
          <a:xfrm>
            <a:off x="8928604" y="2453056"/>
            <a:ext cx="469448" cy="415139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Rectangle 3788"/>
          <p:cNvSpPr>
            <a:spLocks noChangeArrowheads="1"/>
          </p:cNvSpPr>
          <p:nvPr/>
        </p:nvSpPr>
        <p:spPr bwMode="auto">
          <a:xfrm>
            <a:off x="9373590" y="3216909"/>
            <a:ext cx="363217" cy="4802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Text Box 3789"/>
          <p:cNvSpPr txBox="1">
            <a:spLocks noChangeArrowheads="1"/>
          </p:cNvSpPr>
          <p:nvPr/>
        </p:nvSpPr>
        <p:spPr bwMode="auto">
          <a:xfrm>
            <a:off x="9173562" y="3767469"/>
            <a:ext cx="513190" cy="25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8" name="Line 3790"/>
          <p:cNvCxnSpPr>
            <a:cxnSpLocks noChangeShapeType="1"/>
            <a:stCxn id="11" idx="4"/>
            <a:endCxn id="9" idx="0"/>
          </p:cNvCxnSpPr>
          <p:nvPr/>
        </p:nvCxnSpPr>
        <p:spPr bwMode="auto">
          <a:xfrm flipH="1">
            <a:off x="7579663" y="2872810"/>
            <a:ext cx="453477" cy="3641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Line 3791"/>
          <p:cNvCxnSpPr>
            <a:cxnSpLocks noChangeShapeType="1"/>
            <a:stCxn id="45" idx="4"/>
            <a:endCxn id="8" idx="0"/>
          </p:cNvCxnSpPr>
          <p:nvPr/>
        </p:nvCxnSpPr>
        <p:spPr bwMode="auto">
          <a:xfrm flipH="1">
            <a:off x="8884161" y="2868195"/>
            <a:ext cx="279167" cy="3494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3792"/>
          <p:cNvCxnSpPr>
            <a:cxnSpLocks noChangeShapeType="1"/>
            <a:stCxn id="45" idx="4"/>
            <a:endCxn id="46" idx="0"/>
          </p:cNvCxnSpPr>
          <p:nvPr/>
        </p:nvCxnSpPr>
        <p:spPr bwMode="auto">
          <a:xfrm>
            <a:off x="9163328" y="2868195"/>
            <a:ext cx="391871" cy="3487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3793"/>
          <p:cNvCxnSpPr>
            <a:cxnSpLocks noChangeShapeType="1"/>
            <a:stCxn id="7" idx="4"/>
            <a:endCxn id="45" idx="0"/>
          </p:cNvCxnSpPr>
          <p:nvPr/>
        </p:nvCxnSpPr>
        <p:spPr bwMode="auto">
          <a:xfrm>
            <a:off x="8611552" y="2287506"/>
            <a:ext cx="551776" cy="165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3794"/>
          <p:cNvCxnSpPr>
            <a:cxnSpLocks noChangeShapeType="1"/>
            <a:stCxn id="7" idx="4"/>
          </p:cNvCxnSpPr>
          <p:nvPr/>
        </p:nvCxnSpPr>
        <p:spPr bwMode="auto">
          <a:xfrm flipH="1">
            <a:off x="8159679" y="2287506"/>
            <a:ext cx="451873" cy="2079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06504"/>
              </p:ext>
            </p:extLst>
          </p:nvPr>
        </p:nvGraphicFramePr>
        <p:xfrm>
          <a:off x="4607317" y="2075289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7317" y="2075289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09665"/>
              </p:ext>
            </p:extLst>
          </p:nvPr>
        </p:nvGraphicFramePr>
        <p:xfrm>
          <a:off x="5398541" y="2606038"/>
          <a:ext cx="173290" cy="21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8541" y="2606038"/>
                        <a:ext cx="173290" cy="21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638192"/>
              </p:ext>
            </p:extLst>
          </p:nvPr>
        </p:nvGraphicFramePr>
        <p:xfrm>
          <a:off x="4785177" y="3033794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5177" y="3033794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265068"/>
              </p:ext>
            </p:extLst>
          </p:nvPr>
        </p:nvGraphicFramePr>
        <p:xfrm>
          <a:off x="8536209" y="1974514"/>
          <a:ext cx="19798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36209" y="1974514"/>
                        <a:ext cx="197982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46481"/>
              </p:ext>
            </p:extLst>
          </p:nvPr>
        </p:nvGraphicFramePr>
        <p:xfrm>
          <a:off x="9081288" y="256547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3" imgW="190440" imgH="241200" progId="Equation.DSMT4">
                  <p:embed/>
                </p:oleObj>
              </mc:Choice>
              <mc:Fallback>
                <p:oleObj name="Equation" r:id="rId1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81288" y="2565473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Прямая со стрелкой 62"/>
          <p:cNvCxnSpPr/>
          <p:nvPr/>
        </p:nvCxnSpPr>
        <p:spPr>
          <a:xfrm>
            <a:off x="4217654" y="1658274"/>
            <a:ext cx="235505" cy="26581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4734829" y="1743855"/>
            <a:ext cx="21544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3828"/>
              <p:cNvSpPr txBox="1">
                <a:spLocks noChangeArrowheads="1"/>
              </p:cNvSpPr>
              <p:nvPr/>
            </p:nvSpPr>
            <p:spPr bwMode="auto">
              <a:xfrm>
                <a:off x="5028247" y="4302970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−4</m:t>
                      </m:r>
                    </m:oMath>
                  </m:oMathPara>
                </a14:m>
                <a:endParaRPr lang="ru-RU" sz="1200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8247" y="4302970"/>
                <a:ext cx="57945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3828"/>
              <p:cNvSpPr txBox="1">
                <a:spLocks noChangeArrowheads="1"/>
              </p:cNvSpPr>
              <p:nvPr/>
            </p:nvSpPr>
            <p:spPr bwMode="auto">
              <a:xfrm>
                <a:off x="4102987" y="4296461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2987" y="4296461"/>
                <a:ext cx="579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3828"/>
              <p:cNvSpPr txBox="1">
                <a:spLocks noChangeArrowheads="1"/>
              </p:cNvSpPr>
              <p:nvPr/>
            </p:nvSpPr>
            <p:spPr bwMode="auto">
              <a:xfrm>
                <a:off x="5357686" y="2205415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7686" y="2205415"/>
                <a:ext cx="57945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3828"/>
              <p:cNvSpPr txBox="1">
                <a:spLocks noChangeArrowheads="1"/>
              </p:cNvSpPr>
              <p:nvPr/>
            </p:nvSpPr>
            <p:spPr bwMode="auto">
              <a:xfrm>
                <a:off x="3525617" y="2174528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5617" y="2174528"/>
                <a:ext cx="579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4950269" y="1872118"/>
            <a:ext cx="2989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3828"/>
              <p:cNvSpPr txBox="1">
                <a:spLocks noChangeArrowheads="1"/>
              </p:cNvSpPr>
              <p:nvPr/>
            </p:nvSpPr>
            <p:spPr bwMode="auto">
              <a:xfrm>
                <a:off x="8714089" y="3796033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−4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4089" y="3796033"/>
                <a:ext cx="57945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3828"/>
              <p:cNvSpPr txBox="1">
                <a:spLocks noChangeArrowheads="1"/>
              </p:cNvSpPr>
              <p:nvPr/>
            </p:nvSpPr>
            <p:spPr bwMode="auto">
              <a:xfrm>
                <a:off x="9326044" y="3783721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26044" y="3783721"/>
                <a:ext cx="579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3828"/>
              <p:cNvSpPr txBox="1">
                <a:spLocks noChangeArrowheads="1"/>
              </p:cNvSpPr>
              <p:nvPr/>
            </p:nvSpPr>
            <p:spPr bwMode="auto">
              <a:xfrm>
                <a:off x="8184247" y="3801388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4247" y="3801388"/>
                <a:ext cx="579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3828"/>
              <p:cNvSpPr txBox="1">
                <a:spLocks noChangeArrowheads="1"/>
              </p:cNvSpPr>
              <p:nvPr/>
            </p:nvSpPr>
            <p:spPr bwMode="auto">
              <a:xfrm>
                <a:off x="7271578" y="3784819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1578" y="3784819"/>
                <a:ext cx="579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3828"/>
              <p:cNvSpPr txBox="1">
                <a:spLocks noChangeArrowheads="1"/>
              </p:cNvSpPr>
              <p:nvPr/>
            </p:nvSpPr>
            <p:spPr bwMode="auto">
              <a:xfrm>
                <a:off x="7149485" y="2518157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9485" y="2518157"/>
                <a:ext cx="579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3828"/>
              <p:cNvSpPr txBox="1">
                <a:spLocks noChangeArrowheads="1"/>
              </p:cNvSpPr>
              <p:nvPr/>
            </p:nvSpPr>
            <p:spPr bwMode="auto">
              <a:xfrm>
                <a:off x="9511274" y="2549740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11274" y="2549740"/>
                <a:ext cx="579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828"/>
              <p:cNvSpPr txBox="1">
                <a:spLocks noChangeArrowheads="1"/>
              </p:cNvSpPr>
              <p:nvPr/>
            </p:nvSpPr>
            <p:spPr bwMode="auto">
              <a:xfrm>
                <a:off x="8942584" y="2002299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42584" y="2002299"/>
                <a:ext cx="57945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137492" y="2818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001236" y="20949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7" name="Рисунок 76" descr="png..png"/>
          <p:cNvPicPr>
            <a:picLocks noChangeAspect="1"/>
          </p:cNvPicPr>
          <p:nvPr/>
        </p:nvPicPr>
        <p:blipFill>
          <a:blip r:embed="rId1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/>
              <p:cNvSpPr/>
              <p:nvPr/>
            </p:nvSpPr>
            <p:spPr>
              <a:xfrm>
                <a:off x="209911" y="216691"/>
                <a:ext cx="2801532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RL </a:t>
                </a:r>
                <a:r>
                  <a:rPr lang="ru-RU" sz="3200" b="1" dirty="0"/>
                  <a:t>–поворот</a:t>
                </a:r>
              </a:p>
              <a:p>
                <a:r>
                  <a:rPr lang="ru-RU" dirty="0"/>
                  <a:t>(большое левое вращение)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вершина на максимальной глубине, для которой произошла разбалансировка и высота ее правого поддерева больше высоты левого поддерева на 2</a:t>
                </a:r>
                <a:r>
                  <a:rPr lang="en-US" dirty="0"/>
                  <a:t>;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правый сын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и высота его левого поддерева </a:t>
                </a:r>
                <a:r>
                  <a:rPr lang="en-US" dirty="0"/>
                  <a:t>(</a:t>
                </a:r>
                <a:r>
                  <a:rPr lang="ru-RU" dirty="0"/>
                  <a:t>с корнем в вершине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/>
                  <a:t>)</a:t>
                </a:r>
                <a:r>
                  <a:rPr lang="ru-RU" baseline="-25000" dirty="0"/>
                  <a:t> </a:t>
                </a:r>
                <a:r>
                  <a:rPr lang="ru-RU" dirty="0"/>
                  <a:t>больше высоты его правого поддерева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78" name="Прямоугольник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1" y="216691"/>
                <a:ext cx="2801532" cy="5570756"/>
              </a:xfrm>
              <a:prstGeom prst="rect">
                <a:avLst/>
              </a:prstGeom>
              <a:blipFill>
                <a:blip r:embed="rId20"/>
                <a:stretch>
                  <a:fillRect l="-5435" t="-1424" r="-1739" b="-8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 Box 3977"/>
          <p:cNvSpPr txBox="1">
            <a:spLocks noChangeArrowheads="1"/>
          </p:cNvSpPr>
          <p:nvPr/>
        </p:nvSpPr>
        <p:spPr bwMode="auto">
          <a:xfrm>
            <a:off x="6374116" y="4713902"/>
            <a:ext cx="95605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RL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0" name="AutoShape 3964"/>
          <p:cNvSpPr>
            <a:spLocks noChangeArrowheads="1"/>
          </p:cNvSpPr>
          <p:nvPr/>
        </p:nvSpPr>
        <p:spPr bwMode="auto">
          <a:xfrm>
            <a:off x="6197380" y="4606269"/>
            <a:ext cx="1217175" cy="145155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graphicFrame>
        <p:nvGraphicFramePr>
          <p:cNvPr id="59" name="Объект 5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539385"/>
              </p:ext>
            </p:extLst>
          </p:nvPr>
        </p:nvGraphicFramePr>
        <p:xfrm>
          <a:off x="7953222" y="2557126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21" imgW="177480" imgH="241200" progId="Equation.DSMT4">
                  <p:embed/>
                </p:oleObj>
              </mc:Choice>
              <mc:Fallback>
                <p:oleObj name="Equation" r:id="rId21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53222" y="2557126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 animBg="1"/>
      <p:bldP spid="45" grpId="0" animBg="1"/>
      <p:bldP spid="46" grpId="0" animBg="1"/>
      <p:bldP spid="47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9" grpId="0" animBg="1"/>
      <p:bldP spid="8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697"/>
          <p:cNvSpPr txBox="1">
            <a:spLocks noChangeArrowheads="1"/>
          </p:cNvSpPr>
          <p:nvPr/>
        </p:nvSpPr>
        <p:spPr bwMode="auto">
          <a:xfrm>
            <a:off x="4195624" y="3736742"/>
            <a:ext cx="577221" cy="282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Oval 3698"/>
          <p:cNvSpPr>
            <a:spLocks noChangeArrowheads="1"/>
          </p:cNvSpPr>
          <p:nvPr/>
        </p:nvSpPr>
        <p:spPr bwMode="auto">
          <a:xfrm>
            <a:off x="8409242" y="1460107"/>
            <a:ext cx="469431" cy="43473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Oval 3699"/>
          <p:cNvSpPr>
            <a:spLocks noChangeArrowheads="1"/>
          </p:cNvSpPr>
          <p:nvPr/>
        </p:nvSpPr>
        <p:spPr bwMode="auto">
          <a:xfrm>
            <a:off x="8132628" y="2432928"/>
            <a:ext cx="469431" cy="437072"/>
          </a:xfrm>
          <a:prstGeom prst="ellipse">
            <a:avLst/>
          </a:prstGeom>
          <a:solidFill>
            <a:srgbClr val="66FF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3700"/>
          <p:cNvSpPr>
            <a:spLocks noChangeArrowheads="1"/>
          </p:cNvSpPr>
          <p:nvPr/>
        </p:nvSpPr>
        <p:spPr bwMode="auto">
          <a:xfrm>
            <a:off x="8595948" y="4677742"/>
            <a:ext cx="363204" cy="5071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3701"/>
          <p:cNvSpPr>
            <a:spLocks noChangeArrowheads="1"/>
          </p:cNvSpPr>
          <p:nvPr/>
        </p:nvSpPr>
        <p:spPr bwMode="auto">
          <a:xfrm>
            <a:off x="7511709" y="4676963"/>
            <a:ext cx="363204" cy="5048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3702"/>
          <p:cNvSpPr>
            <a:spLocks noChangeArrowheads="1"/>
          </p:cNvSpPr>
          <p:nvPr/>
        </p:nvSpPr>
        <p:spPr bwMode="auto">
          <a:xfrm>
            <a:off x="8069888" y="4676963"/>
            <a:ext cx="363204" cy="5048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Oval 3703"/>
          <p:cNvSpPr>
            <a:spLocks noChangeArrowheads="1"/>
          </p:cNvSpPr>
          <p:nvPr/>
        </p:nvSpPr>
        <p:spPr bwMode="auto">
          <a:xfrm>
            <a:off x="7618812" y="3472885"/>
            <a:ext cx="470212" cy="433176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Line 3704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8367344" y="1894842"/>
            <a:ext cx="276614" cy="5380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3705"/>
          <p:cNvCxnSpPr>
            <a:cxnSpLocks noChangeShapeType="1"/>
            <a:stCxn id="12" idx="4"/>
            <a:endCxn id="11" idx="0"/>
          </p:cNvCxnSpPr>
          <p:nvPr/>
        </p:nvCxnSpPr>
        <p:spPr bwMode="auto">
          <a:xfrm>
            <a:off x="7853918" y="3906061"/>
            <a:ext cx="397572" cy="77090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3706"/>
          <p:cNvSpPr>
            <a:spLocks noChangeArrowheads="1"/>
          </p:cNvSpPr>
          <p:nvPr/>
        </p:nvSpPr>
        <p:spPr bwMode="auto">
          <a:xfrm>
            <a:off x="4828691" y="1523458"/>
            <a:ext cx="470993" cy="4355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Oval 3707"/>
          <p:cNvSpPr>
            <a:spLocks noChangeArrowheads="1"/>
          </p:cNvSpPr>
          <p:nvPr/>
        </p:nvSpPr>
        <p:spPr bwMode="auto">
          <a:xfrm>
            <a:off x="4593976" y="2469935"/>
            <a:ext cx="470212" cy="433956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708"/>
          <p:cNvSpPr>
            <a:spLocks noChangeArrowheads="1"/>
          </p:cNvSpPr>
          <p:nvPr/>
        </p:nvSpPr>
        <p:spPr bwMode="auto">
          <a:xfrm>
            <a:off x="4320734" y="4753915"/>
            <a:ext cx="360861" cy="5064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Oval 3709"/>
          <p:cNvSpPr>
            <a:spLocks noChangeArrowheads="1"/>
          </p:cNvSpPr>
          <p:nvPr/>
        </p:nvSpPr>
        <p:spPr bwMode="auto">
          <a:xfrm>
            <a:off x="4050857" y="3070180"/>
            <a:ext cx="470212" cy="435514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9" name="Line 3710"/>
          <p:cNvCxnSpPr>
            <a:cxnSpLocks noChangeShapeType="1"/>
            <a:stCxn id="15" idx="4"/>
            <a:endCxn id="16" idx="0"/>
          </p:cNvCxnSpPr>
          <p:nvPr/>
        </p:nvCxnSpPr>
        <p:spPr bwMode="auto">
          <a:xfrm flipH="1">
            <a:off x="4829082" y="1958972"/>
            <a:ext cx="235106" cy="510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3711"/>
          <p:cNvSpPr>
            <a:spLocks noChangeArrowheads="1"/>
          </p:cNvSpPr>
          <p:nvPr/>
        </p:nvSpPr>
        <p:spPr bwMode="auto">
          <a:xfrm>
            <a:off x="5280371" y="3121647"/>
            <a:ext cx="363204" cy="5048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ectangle 3712"/>
          <p:cNvSpPr>
            <a:spLocks noChangeArrowheads="1"/>
          </p:cNvSpPr>
          <p:nvPr/>
        </p:nvSpPr>
        <p:spPr bwMode="auto">
          <a:xfrm>
            <a:off x="3646765" y="3909128"/>
            <a:ext cx="363204" cy="5056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Text Box 3715"/>
          <p:cNvSpPr txBox="1">
            <a:spLocks noChangeArrowheads="1"/>
          </p:cNvSpPr>
          <p:nvPr/>
        </p:nvSpPr>
        <p:spPr bwMode="auto">
          <a:xfrm>
            <a:off x="7626486" y="1529179"/>
            <a:ext cx="325712" cy="2890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1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Text Box 3716"/>
          <p:cNvSpPr txBox="1">
            <a:spLocks noChangeArrowheads="1"/>
          </p:cNvSpPr>
          <p:nvPr/>
        </p:nvSpPr>
        <p:spPr bwMode="auto">
          <a:xfrm>
            <a:off x="7553064" y="2362031"/>
            <a:ext cx="488177" cy="2812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 Box 3723"/>
          <p:cNvSpPr txBox="1">
            <a:spLocks noChangeArrowheads="1"/>
          </p:cNvSpPr>
          <p:nvPr/>
        </p:nvSpPr>
        <p:spPr bwMode="auto">
          <a:xfrm>
            <a:off x="4484625" y="2180891"/>
            <a:ext cx="310090" cy="2680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Oval 3727"/>
          <p:cNvSpPr>
            <a:spLocks noChangeArrowheads="1"/>
          </p:cNvSpPr>
          <p:nvPr/>
        </p:nvSpPr>
        <p:spPr bwMode="auto">
          <a:xfrm>
            <a:off x="8595948" y="3472885"/>
            <a:ext cx="469431" cy="43707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728"/>
          <p:cNvSpPr>
            <a:spLocks noChangeArrowheads="1"/>
          </p:cNvSpPr>
          <p:nvPr/>
        </p:nvSpPr>
        <p:spPr bwMode="auto">
          <a:xfrm>
            <a:off x="9030230" y="4677742"/>
            <a:ext cx="363204" cy="5056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Line 3730"/>
          <p:cNvCxnSpPr>
            <a:cxnSpLocks noChangeShapeType="1"/>
            <a:stCxn id="12" idx="4"/>
            <a:endCxn id="10" idx="0"/>
          </p:cNvCxnSpPr>
          <p:nvPr/>
        </p:nvCxnSpPr>
        <p:spPr bwMode="auto">
          <a:xfrm flipH="1">
            <a:off x="7693311" y="3906061"/>
            <a:ext cx="160607" cy="77090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Line 3731"/>
          <p:cNvCxnSpPr>
            <a:cxnSpLocks noChangeShapeType="1"/>
            <a:stCxn id="36" idx="4"/>
            <a:endCxn id="9" idx="0"/>
          </p:cNvCxnSpPr>
          <p:nvPr/>
        </p:nvCxnSpPr>
        <p:spPr bwMode="auto">
          <a:xfrm flipH="1">
            <a:off x="8777550" y="3909957"/>
            <a:ext cx="53114" cy="767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Line 3732"/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8830664" y="3909957"/>
            <a:ext cx="381168" cy="767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Line 3733"/>
          <p:cNvCxnSpPr>
            <a:cxnSpLocks noChangeShapeType="1"/>
            <a:stCxn id="8" idx="4"/>
            <a:endCxn id="36" idx="0"/>
          </p:cNvCxnSpPr>
          <p:nvPr/>
        </p:nvCxnSpPr>
        <p:spPr bwMode="auto">
          <a:xfrm>
            <a:off x="8367344" y="2870000"/>
            <a:ext cx="463320" cy="602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Line 3734"/>
          <p:cNvCxnSpPr>
            <a:cxnSpLocks noChangeShapeType="1"/>
            <a:stCxn id="8" idx="4"/>
            <a:endCxn id="12" idx="0"/>
          </p:cNvCxnSpPr>
          <p:nvPr/>
        </p:nvCxnSpPr>
        <p:spPr bwMode="auto">
          <a:xfrm flipH="1">
            <a:off x="7853918" y="2870000"/>
            <a:ext cx="513426" cy="602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Line 3736"/>
          <p:cNvCxnSpPr>
            <a:cxnSpLocks noChangeShapeType="1"/>
            <a:stCxn id="16" idx="4"/>
            <a:endCxn id="20" idx="0"/>
          </p:cNvCxnSpPr>
          <p:nvPr/>
        </p:nvCxnSpPr>
        <p:spPr bwMode="auto">
          <a:xfrm>
            <a:off x="4829082" y="2903891"/>
            <a:ext cx="632891" cy="2177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Line 3737"/>
          <p:cNvCxnSpPr>
            <a:cxnSpLocks noChangeShapeType="1"/>
            <a:stCxn id="16" idx="4"/>
            <a:endCxn id="18" idx="7"/>
          </p:cNvCxnSpPr>
          <p:nvPr/>
        </p:nvCxnSpPr>
        <p:spPr bwMode="auto">
          <a:xfrm flipH="1">
            <a:off x="4452208" y="2903891"/>
            <a:ext cx="376874" cy="23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3738"/>
          <p:cNvSpPr>
            <a:spLocks noChangeArrowheads="1"/>
          </p:cNvSpPr>
          <p:nvPr/>
        </p:nvSpPr>
        <p:spPr bwMode="auto">
          <a:xfrm>
            <a:off x="4711919" y="3826867"/>
            <a:ext cx="469431" cy="437072"/>
          </a:xfrm>
          <a:prstGeom prst="ellipse">
            <a:avLst/>
          </a:prstGeom>
          <a:solidFill>
            <a:srgbClr val="66FF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" name="Rectangle 3739"/>
          <p:cNvSpPr>
            <a:spLocks noChangeArrowheads="1"/>
          </p:cNvSpPr>
          <p:nvPr/>
        </p:nvSpPr>
        <p:spPr bwMode="auto">
          <a:xfrm>
            <a:off x="5100331" y="4753136"/>
            <a:ext cx="361642" cy="5071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" name="Line 3740"/>
          <p:cNvCxnSpPr>
            <a:cxnSpLocks noChangeShapeType="1"/>
            <a:stCxn id="18" idx="4"/>
            <a:endCxn id="21" idx="0"/>
          </p:cNvCxnSpPr>
          <p:nvPr/>
        </p:nvCxnSpPr>
        <p:spPr bwMode="auto">
          <a:xfrm flipH="1">
            <a:off x="3828367" y="3505694"/>
            <a:ext cx="457596" cy="4034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3742"/>
          <p:cNvCxnSpPr>
            <a:cxnSpLocks noChangeShapeType="1"/>
            <a:stCxn id="47" idx="4"/>
            <a:endCxn id="17" idx="0"/>
          </p:cNvCxnSpPr>
          <p:nvPr/>
        </p:nvCxnSpPr>
        <p:spPr bwMode="auto">
          <a:xfrm flipH="1">
            <a:off x="4501165" y="4263939"/>
            <a:ext cx="445470" cy="4899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3743"/>
          <p:cNvCxnSpPr>
            <a:cxnSpLocks noChangeShapeType="1"/>
            <a:stCxn id="47" idx="4"/>
            <a:endCxn id="48" idx="0"/>
          </p:cNvCxnSpPr>
          <p:nvPr/>
        </p:nvCxnSpPr>
        <p:spPr bwMode="auto">
          <a:xfrm>
            <a:off x="4946635" y="4263939"/>
            <a:ext cx="334517" cy="4891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3744"/>
          <p:cNvCxnSpPr>
            <a:cxnSpLocks noChangeShapeType="1"/>
            <a:stCxn id="18" idx="4"/>
            <a:endCxn id="47" idx="0"/>
          </p:cNvCxnSpPr>
          <p:nvPr/>
        </p:nvCxnSpPr>
        <p:spPr bwMode="auto">
          <a:xfrm>
            <a:off x="4285963" y="3505694"/>
            <a:ext cx="660672" cy="32117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78535"/>
              </p:ext>
            </p:extLst>
          </p:nvPr>
        </p:nvGraphicFramePr>
        <p:xfrm>
          <a:off x="4759462" y="257728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9462" y="257728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589552"/>
              </p:ext>
            </p:extLst>
          </p:nvPr>
        </p:nvGraphicFramePr>
        <p:xfrm>
          <a:off x="4232978" y="3158240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2978" y="3158240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264175"/>
              </p:ext>
            </p:extLst>
          </p:nvPr>
        </p:nvGraphicFramePr>
        <p:xfrm>
          <a:off x="4872570" y="393145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2570" y="3931453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243296"/>
              </p:ext>
            </p:extLst>
          </p:nvPr>
        </p:nvGraphicFramePr>
        <p:xfrm>
          <a:off x="8272093" y="254577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2093" y="2545775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54960"/>
              </p:ext>
            </p:extLst>
          </p:nvPr>
        </p:nvGraphicFramePr>
        <p:xfrm>
          <a:off x="7778195" y="3606929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78195" y="3606929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432191"/>
              </p:ext>
            </p:extLst>
          </p:nvPr>
        </p:nvGraphicFramePr>
        <p:xfrm>
          <a:off x="8741763" y="3559405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177480" imgH="241200" progId="Equation.DSMT4">
                  <p:embed/>
                </p:oleObj>
              </mc:Choice>
              <mc:Fallback>
                <p:oleObj name="Equation" r:id="rId1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1763" y="3559405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Прямая соединительная линия 61"/>
          <p:cNvCxnSpPr>
            <a:cxnSpLocks/>
          </p:cNvCxnSpPr>
          <p:nvPr/>
        </p:nvCxnSpPr>
        <p:spPr>
          <a:xfrm>
            <a:off x="4742329" y="2148842"/>
            <a:ext cx="42451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3904617" y="2118300"/>
            <a:ext cx="720159" cy="41385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76834" y="2607997"/>
            <a:ext cx="3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509440" y="32745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3" name="Рисунок 62" descr="png..png"/>
          <p:cNvPicPr>
            <a:picLocks noChangeAspect="1"/>
          </p:cNvPicPr>
          <p:nvPr/>
        </p:nvPicPr>
        <p:blipFill>
          <a:blip r:embed="rId1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209911" y="216691"/>
                <a:ext cx="2801532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LR </a:t>
                </a:r>
                <a:r>
                  <a:rPr lang="ru-RU" sz="3200" b="1" dirty="0"/>
                  <a:t>–поворот</a:t>
                </a:r>
              </a:p>
              <a:p>
                <a:r>
                  <a:rPr lang="ru-RU" dirty="0"/>
                  <a:t>(большое правое вращение)</a:t>
                </a:r>
              </a:p>
              <a:p>
                <a:endParaRPr lang="ru-RU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вершина на максимальной глубине, для которой произошла разбалансировка и высота ее левого поддерева больше высоты правого поддерева на 2</a:t>
                </a:r>
                <a:r>
                  <a:rPr lang="en-US" dirty="0"/>
                  <a:t>;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левый сын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baseline="-25000" dirty="0"/>
                  <a:t> </a:t>
                </a:r>
                <a:r>
                  <a:rPr lang="ru-RU" dirty="0"/>
                  <a:t> и высота его правого поддерева </a:t>
                </a:r>
                <a:r>
                  <a:rPr lang="en-US" dirty="0"/>
                  <a:t>(</a:t>
                </a:r>
                <a:r>
                  <a:rPr lang="ru-RU" dirty="0"/>
                  <a:t>с корнем в вершине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/>
                  <a:t>)</a:t>
                </a:r>
                <a:r>
                  <a:rPr lang="ru-RU" baseline="-25000" dirty="0"/>
                  <a:t> </a:t>
                </a:r>
                <a:r>
                  <a:rPr lang="ru-RU" dirty="0"/>
                  <a:t>больше высоты его левого поддерева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1" y="216691"/>
                <a:ext cx="2801532" cy="5293757"/>
              </a:xfrm>
              <a:prstGeom prst="rect">
                <a:avLst/>
              </a:prstGeom>
              <a:blipFill>
                <a:blip r:embed="rId15"/>
                <a:stretch>
                  <a:fillRect l="-5435" t="-1498" r="-1739" b="-9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 Box 3977"/>
          <p:cNvSpPr txBox="1">
            <a:spLocks noChangeArrowheads="1"/>
          </p:cNvSpPr>
          <p:nvPr/>
        </p:nvSpPr>
        <p:spPr bwMode="auto">
          <a:xfrm>
            <a:off x="6229447" y="4931337"/>
            <a:ext cx="95605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LR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AutoShape 3964"/>
          <p:cNvSpPr>
            <a:spLocks noChangeArrowheads="1"/>
          </p:cNvSpPr>
          <p:nvPr/>
        </p:nvSpPr>
        <p:spPr bwMode="auto">
          <a:xfrm>
            <a:off x="5937731" y="4786182"/>
            <a:ext cx="1217175" cy="145155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9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4" grpId="0" animBg="1"/>
      <p:bldP spid="25" grpId="0" animBg="1"/>
      <p:bldP spid="36" grpId="0" animBg="1"/>
      <p:bldP spid="37" grpId="0" animBg="1"/>
      <p:bldP spid="66" grpId="0" animBg="1"/>
      <p:bldP spid="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7932" y="582483"/>
            <a:ext cx="2076137" cy="73905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63051" y="1900883"/>
                <a:ext cx="10703943" cy="119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Каждый из  поворотов (</a:t>
                </a:r>
                <a:r>
                  <a:rPr lang="en-US" dirty="0"/>
                  <a:t>LL, RR, LR, RL)</a:t>
                </a:r>
                <a:r>
                  <a:rPr lang="ru-RU" dirty="0"/>
                  <a:t> выполняется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dirty="0"/>
                  <a:t>, если известна ссылка на разбалансированную вершину.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051" y="1900883"/>
                <a:ext cx="10703943" cy="1192567"/>
              </a:xfrm>
              <a:blipFill>
                <a:blip r:embed="rId2"/>
                <a:stretch>
                  <a:fillRect l="-1139" t="-87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82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79502" y="87552"/>
            <a:ext cx="105663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После выполнения операции </a:t>
            </a:r>
            <a:r>
              <a:rPr lang="ru-RU" sz="2800" b="1" dirty="0"/>
              <a:t>добавления элемента</a:t>
            </a:r>
            <a:r>
              <a:rPr lang="en-US" sz="2800" dirty="0"/>
              <a:t> </a:t>
            </a:r>
            <a:r>
              <a:rPr lang="ru-RU" sz="2800" dirty="0"/>
              <a:t>разбалансировка может произойти сразу у нескольких вершин (эти вершины лежат на пути от корня дерева к отцу добавляемой вершины): 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u-RU" sz="2800" dirty="0"/>
              <a:t>сначала необходимо найти ту из разбалансированных вершин, которая наиболее удалена от корня дерева</a:t>
            </a:r>
            <a:r>
              <a:rPr lang="en-US" sz="2800" dirty="0"/>
              <a:t> </a:t>
            </a:r>
            <a:r>
              <a:rPr lang="ru-RU" sz="2800" dirty="0"/>
              <a:t>и выполнить для неё один из поворотов</a:t>
            </a:r>
            <a:r>
              <a:rPr lang="en-US" sz="2800" dirty="0"/>
              <a:t>;</a:t>
            </a:r>
            <a:r>
              <a:rPr lang="ru-RU" sz="2800" dirty="0"/>
              <a:t> </a:t>
            </a:r>
            <a:endParaRPr lang="en-US" sz="2800" dirty="0"/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ru-RU" sz="2800" dirty="0"/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u-RU" sz="2800" dirty="0"/>
              <a:t>в результате одной балансировки для всех вершин дерева будет выполняться свойство сбалансированности по высотам.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05613" y="4800042"/>
                <a:ext cx="1067849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/>
                  <a:t>Таким образом, на весь процесс восстановления свойства сбалансированности будет потрачено время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" y="4800042"/>
                <a:ext cx="10678493" cy="954107"/>
              </a:xfrm>
              <a:prstGeom prst="rect">
                <a:avLst/>
              </a:prstGeom>
              <a:blipFill>
                <a:blip r:embed="rId3"/>
                <a:stretch>
                  <a:fillRect l="-1142" t="-5732" r="-1199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0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1293" y="106778"/>
                <a:ext cx="11753639" cy="250728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b="1" dirty="0"/>
                  <a:t>Определение</a:t>
                </a:r>
                <a:endParaRPr lang="ru-RU" dirty="0"/>
              </a:p>
              <a:p>
                <a:pPr marL="457200" lvl="1" indent="0" algn="just">
                  <a:buNone/>
                </a:pPr>
                <a:r>
                  <a:rPr lang="ru-RU" dirty="0"/>
                  <a:t>Корневое дерево называется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i="1" dirty="0"/>
                  <a:t>-сбалансированным по высоте</a:t>
                </a:r>
                <a:r>
                  <a:rPr lang="ru-RU" b="1" dirty="0"/>
                  <a:t>, </a:t>
                </a:r>
                <a:r>
                  <a:rPr lang="ru-RU" dirty="0"/>
                  <a:t>если для каждой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выполняется следующее свойство: </a:t>
                </a:r>
              </a:p>
              <a:p>
                <a:pPr marL="914400" lvl="2" indent="0" algn="just">
                  <a:spcAft>
                    <a:spcPts val="1000"/>
                  </a:spcAft>
                  <a:buNone/>
                </a:pPr>
                <a:r>
                  <a:rPr lang="ru-RU" sz="2400" dirty="0"/>
                  <a:t>высоты её максимального (по высоте) и минимального </a:t>
                </a:r>
                <a:r>
                  <a:rPr lang="en-US" sz="2400" dirty="0"/>
                  <a:t>(</a:t>
                </a:r>
                <a:r>
                  <a:rPr lang="ru-RU" sz="2400" dirty="0"/>
                  <a:t>по высоте</a:t>
                </a:r>
                <a:r>
                  <a:rPr lang="en-US" sz="2400" dirty="0"/>
                  <a:t>)</a:t>
                </a:r>
                <a:r>
                  <a:rPr lang="ru-RU" sz="2400" dirty="0"/>
                  <a:t> поддеревьев отличаются не более, чем на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sz="2400" dirty="0"/>
                  <a:t>. </a:t>
                </a:r>
                <a:endParaRPr lang="en-US" sz="2400" dirty="0"/>
              </a:p>
              <a:p>
                <a:pPr marL="457200" lvl="1" indent="0" algn="just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dirty="0"/>
                  <a:t>, то просто говорят, что дерево </a:t>
                </a:r>
                <a:r>
                  <a:rPr lang="ru-RU" b="1" i="1" dirty="0"/>
                  <a:t>сбалансировано</a:t>
                </a:r>
                <a:r>
                  <a:rPr lang="ru-RU" dirty="0"/>
                  <a:t>.</a:t>
                </a:r>
              </a:p>
              <a:p>
                <a:pPr marL="457200" lvl="1" indent="0" algn="just">
                  <a:buNone/>
                </a:pPr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293" y="106778"/>
                <a:ext cx="11753639" cy="2507288"/>
              </a:xfrm>
              <a:blipFill>
                <a:blip r:embed="rId2"/>
                <a:stretch>
                  <a:fillRect l="-1037" t="-4136" r="-830" b="-292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Объект 26"/>
              <p:cNvSpPr txBox="1"/>
              <p:nvPr/>
            </p:nvSpPr>
            <p:spPr>
              <a:xfrm>
                <a:off x="7972425" y="3311525"/>
                <a:ext cx="2103505" cy="85942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: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7" name="Объект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425" y="3311525"/>
                <a:ext cx="2103505" cy="859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635332" y="525076"/>
            <a:ext cx="10863" cy="2093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0BA0F5C-4B80-4FC4-8064-AC3E65E121B3}"/>
              </a:ext>
            </a:extLst>
          </p:cNvPr>
          <p:cNvGrpSpPr/>
          <p:nvPr/>
        </p:nvGrpSpPr>
        <p:grpSpPr>
          <a:xfrm>
            <a:off x="1585718" y="2769725"/>
            <a:ext cx="5883048" cy="2516091"/>
            <a:chOff x="1388852" y="3651795"/>
            <a:chExt cx="5883048" cy="2516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Овал 3"/>
                <p:cNvSpPr/>
                <p:nvPr/>
              </p:nvSpPr>
              <p:spPr>
                <a:xfrm>
                  <a:off x="3868946" y="3651795"/>
                  <a:ext cx="500332" cy="498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Овал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946" y="3651795"/>
                  <a:ext cx="500332" cy="49845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Равнобедренный треугольник 4"/>
            <p:cNvSpPr/>
            <p:nvPr/>
          </p:nvSpPr>
          <p:spPr>
            <a:xfrm>
              <a:off x="1388852" y="4744528"/>
              <a:ext cx="1060704" cy="79363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авнобедренный треугольник 5"/>
            <p:cNvSpPr/>
            <p:nvPr/>
          </p:nvSpPr>
          <p:spPr>
            <a:xfrm>
              <a:off x="2916729" y="4744528"/>
              <a:ext cx="1060704" cy="1423358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4288685" y="4765404"/>
              <a:ext cx="1060704" cy="112143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авнобедренный треугольник 7"/>
            <p:cNvSpPr/>
            <p:nvPr/>
          </p:nvSpPr>
          <p:spPr>
            <a:xfrm>
              <a:off x="5565648" y="4744528"/>
              <a:ext cx="1060704" cy="301924"/>
            </a:xfrm>
            <a:prstGeom prst="triangle">
              <a:avLst>
                <a:gd name="adj" fmla="val 4918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вал 8"/>
                <p:cNvSpPr/>
                <p:nvPr/>
              </p:nvSpPr>
              <p:spPr>
                <a:xfrm>
                  <a:off x="5837207" y="4287328"/>
                  <a:ext cx="517585" cy="457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Овал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07" y="4287328"/>
                  <a:ext cx="517585" cy="457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/>
                <p:cNvSpPr/>
                <p:nvPr/>
              </p:nvSpPr>
              <p:spPr>
                <a:xfrm>
                  <a:off x="4541721" y="4287328"/>
                  <a:ext cx="517585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Овал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721" y="4287328"/>
                  <a:ext cx="517585" cy="457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Овал 10"/>
                <p:cNvSpPr/>
                <p:nvPr/>
              </p:nvSpPr>
              <p:spPr>
                <a:xfrm>
                  <a:off x="3197125" y="4287429"/>
                  <a:ext cx="517585" cy="457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Овал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25" y="4287429"/>
                  <a:ext cx="517585" cy="4572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Овал 11"/>
                <p:cNvSpPr/>
                <p:nvPr/>
              </p:nvSpPr>
              <p:spPr>
                <a:xfrm>
                  <a:off x="1660411" y="4287328"/>
                  <a:ext cx="517585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Овал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411" y="4287328"/>
                  <a:ext cx="517585" cy="4572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Прямая со стрелкой 13"/>
            <p:cNvCxnSpPr>
              <a:stCxn id="4" idx="2"/>
              <a:endCxn id="12" idx="0"/>
            </p:cNvCxnSpPr>
            <p:nvPr/>
          </p:nvCxnSpPr>
          <p:spPr>
            <a:xfrm flipH="1">
              <a:off x="1919204" y="3901021"/>
              <a:ext cx="1949742" cy="386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4" idx="6"/>
              <a:endCxn id="9" idx="0"/>
            </p:cNvCxnSpPr>
            <p:nvPr/>
          </p:nvCxnSpPr>
          <p:spPr>
            <a:xfrm>
              <a:off x="4369278" y="3901021"/>
              <a:ext cx="1726722" cy="386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cxnSpLocks/>
              <a:stCxn id="4" idx="3"/>
              <a:endCxn id="11" idx="0"/>
            </p:cNvCxnSpPr>
            <p:nvPr/>
          </p:nvCxnSpPr>
          <p:spPr>
            <a:xfrm flipH="1">
              <a:off x="3455918" y="4077250"/>
              <a:ext cx="486300" cy="21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4" idx="5"/>
              <a:endCxn id="10" idx="0"/>
            </p:cNvCxnSpPr>
            <p:nvPr/>
          </p:nvCxnSpPr>
          <p:spPr>
            <a:xfrm>
              <a:off x="4296006" y="4077250"/>
              <a:ext cx="504508" cy="210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882075" y="4832396"/>
                  <a:ext cx="442172" cy="3629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075" y="4832396"/>
                  <a:ext cx="442172" cy="3629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03182" y="4420236"/>
                  <a:ext cx="468718" cy="3629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182" y="4420236"/>
                  <a:ext cx="468718" cy="3629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Прямая со стрелкой 14"/>
            <p:cNvCxnSpPr/>
            <p:nvPr/>
          </p:nvCxnSpPr>
          <p:spPr>
            <a:xfrm>
              <a:off x="6787311" y="4287328"/>
              <a:ext cx="18932" cy="7591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cxnSpLocks/>
            </p:cNvCxnSpPr>
            <p:nvPr/>
          </p:nvCxnSpPr>
          <p:spPr>
            <a:xfrm flipH="1">
              <a:off x="2882075" y="4287328"/>
              <a:ext cx="34654" cy="18805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41632E-98B1-4F48-AED9-EFE6BBAFD4D1}"/>
                  </a:ext>
                </a:extLst>
              </p:cNvPr>
              <p:cNvSpPr txBox="1"/>
              <p:nvPr/>
            </p:nvSpPr>
            <p:spPr>
              <a:xfrm>
                <a:off x="201293" y="5464386"/>
                <a:ext cx="1154965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Замечание</a:t>
                </a:r>
                <a:r>
                  <a:rPr lang="ru-RU" sz="2400" dirty="0"/>
                  <a:t> </a:t>
                </a:r>
              </a:p>
              <a:p>
                <a:pPr lvl="1" algn="just"/>
                <a:r>
                  <a:rPr lang="ru-RU" sz="2400" dirty="0"/>
                  <a:t>Если у вершины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только одно поддерево, то считаем, что</a:t>
                </a:r>
                <a:r>
                  <a:rPr lang="en-US" sz="2400" dirty="0"/>
                  <a:t> </a:t>
                </a:r>
                <a:r>
                  <a:rPr lang="ru-RU" sz="2400" dirty="0"/>
                  <a:t>второе поддерево имеет высоту минус 1.</a:t>
                </a:r>
                <a:endParaRPr lang="ru-BY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41632E-98B1-4F48-AED9-EFE6BBAFD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3" y="5464386"/>
                <a:ext cx="11549653" cy="1200329"/>
              </a:xfrm>
              <a:prstGeom prst="rect">
                <a:avLst/>
              </a:prstGeom>
              <a:blipFill>
                <a:blip r:embed="rId11"/>
                <a:stretch>
                  <a:fillRect l="-792" t="-4061" r="-844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Рисунок 27" descr="png..png">
            <a:extLst>
              <a:ext uri="{FF2B5EF4-FFF2-40B4-BE49-F238E27FC236}">
                <a16:creationId xmlns:a16="http://schemas.microsoft.com/office/drawing/2014/main" id="{B074780A-D43C-44D9-AC56-7DDF542DD7A3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04836" y="700869"/>
                <a:ext cx="10566301" cy="4308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sz="3200" dirty="0"/>
                  <a:t>Процедура </a:t>
                </a:r>
                <a:r>
                  <a:rPr lang="ru-RU" sz="3200" b="1" dirty="0"/>
                  <a:t>добавления элемента</a:t>
                </a:r>
                <a:r>
                  <a:rPr lang="ru-RU" sz="3200" dirty="0"/>
                  <a:t>:</a:t>
                </a:r>
              </a:p>
              <a:p>
                <a:pPr marL="914400" lvl="1" indent="-457200" algn="just"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ru-RU" sz="3200" dirty="0"/>
                  <a:t>поиск отца для вершины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3200" dirty="0"/>
                  <a:t> </a:t>
                </a:r>
                <a:r>
                  <a:rPr lang="en-US" sz="3200" dirty="0"/>
                  <a:t>;</a:t>
                </a:r>
                <a:endParaRPr lang="ru-RU" sz="3200" dirty="0"/>
              </a:p>
              <a:p>
                <a:pPr marL="914400" lvl="1" indent="-457200" algn="just"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ru-RU" sz="3200" dirty="0"/>
                  <a:t>добавление вершины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i="1" dirty="0"/>
                  <a:t>;</a:t>
                </a:r>
                <a:endParaRPr lang="ru-RU" sz="3200" i="1" dirty="0"/>
              </a:p>
              <a:p>
                <a:pPr marL="914400" lvl="1" indent="-457200" algn="just"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ru-RU" sz="3200" dirty="0"/>
                  <a:t>поиск </a:t>
                </a:r>
                <a:r>
                  <a:rPr lang="ru-RU" sz="3200" dirty="0" err="1"/>
                  <a:t>разбалансированнной</a:t>
                </a:r>
                <a:r>
                  <a:rPr lang="ru-RU" sz="3200" dirty="0"/>
                  <a:t> вершины</a:t>
                </a:r>
                <a:r>
                  <a:rPr lang="en-US" sz="3200" dirty="0"/>
                  <a:t>;</a:t>
                </a:r>
                <a:endParaRPr lang="ru-RU" sz="3200" dirty="0"/>
              </a:p>
              <a:p>
                <a:pPr marL="914400" lvl="1" indent="-457200" algn="just"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ru-RU" sz="3200" dirty="0"/>
                  <a:t>один из поворотов для восстановления свойства сбалансированности по высотам</a:t>
                </a:r>
                <a:r>
                  <a:rPr lang="en-US" sz="3200" dirty="0"/>
                  <a:t>;</a:t>
                </a:r>
                <a:endParaRPr lang="ru-RU" sz="3200" dirty="0"/>
              </a:p>
              <a:p>
                <a:pPr algn="just">
                  <a:spcAft>
                    <a:spcPts val="1200"/>
                  </a:spcAft>
                </a:pPr>
                <a:r>
                  <a:rPr lang="ru-RU" sz="3200" dirty="0"/>
                  <a:t> будет выполнена за время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36" y="700869"/>
                <a:ext cx="10566301" cy="4308872"/>
              </a:xfrm>
              <a:prstGeom prst="rect">
                <a:avLst/>
              </a:prstGeom>
              <a:blipFill>
                <a:blip r:embed="rId3"/>
                <a:stretch>
                  <a:fillRect l="-1443" t="-1839" r="-1500" b="-38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597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2467" y="514849"/>
                <a:ext cx="11827933" cy="514935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При </a:t>
                </a:r>
                <a:r>
                  <a:rPr lang="ru-RU" b="1" dirty="0"/>
                  <a:t>удалении элемента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разбалансировка может произойти только у одной вершины: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ru-RU" sz="2800" dirty="0"/>
                  <a:t>найдём разбалансированную вершину и выполним для неё поворот</a:t>
                </a:r>
                <a:r>
                  <a:rPr lang="en-US" sz="2800" dirty="0"/>
                  <a:t>;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ru-RU" sz="2800" dirty="0"/>
                  <a:t>однако, после поворота может появиться ещё одна разбалансированная вершина и т.д.</a:t>
                </a:r>
                <a:r>
                  <a:rPr lang="en-US" sz="2800" dirty="0"/>
                  <a:t>; </a:t>
                </a:r>
                <a:endParaRPr lang="ru-RU" sz="2800" dirty="0"/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ru-RU" sz="2800" dirty="0"/>
                  <a:t>выполним повторные балансировки (число повторных балансировок ограничено высотой дерева, так как каждый раз балансируемая вершина находится на большей высоте). </a:t>
                </a:r>
              </a:p>
              <a:p>
                <a:pPr marL="0" indent="0" algn="just">
                  <a:buNone/>
                </a:pPr>
                <a:r>
                  <a:rPr lang="ru-RU" sz="3000" dirty="0"/>
                  <a:t>Так как удаление одного элемента из бинарного поискового дерева выполняется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30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000" dirty="0"/>
                  <a:t>, одна балансировка −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ru-RU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3000" dirty="0"/>
                  <a:t>а число повторных балансировок ограничено высотой дерева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30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000" dirty="0"/>
                  <a:t>,  то вся процедура удаления элемента выполняется за время −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0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30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000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467" y="514849"/>
                <a:ext cx="11827933" cy="5149352"/>
              </a:xfrm>
              <a:blipFill>
                <a:blip r:embed="rId2"/>
                <a:stretch>
                  <a:fillRect l="-1186" t="-1893" r="-1237" b="-33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3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7383" y="2766219"/>
            <a:ext cx="2217234" cy="1325563"/>
          </a:xfrm>
        </p:spPr>
        <p:txBody>
          <a:bodyPr/>
          <a:lstStyle/>
          <a:p>
            <a:r>
              <a:rPr lang="ru-RU" b="1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2710461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5107" y="743957"/>
            <a:ext cx="10515600" cy="3906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Построить АВЛ-дерево для последовательности чисел:</a:t>
            </a:r>
            <a:br>
              <a:rPr lang="ru-RU" sz="3200" dirty="0"/>
            </a:br>
            <a:endParaRPr lang="en-US" sz="3200" dirty="0"/>
          </a:p>
          <a:p>
            <a:pPr marL="0" indent="0" algn="ctr">
              <a:buNone/>
            </a:pPr>
            <a:r>
              <a:rPr lang="ru-RU" sz="3600" b="1" dirty="0"/>
              <a:t>7,  8,  2, 3</a:t>
            </a:r>
            <a:r>
              <a:rPr lang="en-US" sz="3600" b="1" dirty="0"/>
              <a:t>,</a:t>
            </a:r>
            <a:r>
              <a:rPr lang="ru-RU" sz="3600" b="1" dirty="0"/>
              <a:t>  4</a:t>
            </a:r>
            <a:r>
              <a:rPr lang="en-US" sz="3600" b="1" dirty="0"/>
              <a:t>,</a:t>
            </a:r>
            <a:r>
              <a:rPr lang="ru-RU" sz="3600" b="1" dirty="0"/>
              <a:t>  6</a:t>
            </a:r>
            <a:r>
              <a:rPr lang="en-US" sz="3600" b="1" dirty="0"/>
              <a:t>,</a:t>
            </a:r>
            <a:r>
              <a:rPr lang="ru-RU" sz="3600" b="1" dirty="0"/>
              <a:t>  1</a:t>
            </a:r>
            <a:r>
              <a:rPr lang="en-US" sz="3600" b="1" dirty="0"/>
              <a:t>,</a:t>
            </a:r>
            <a:r>
              <a:rPr lang="ru-RU" sz="3600" b="1" dirty="0"/>
              <a:t>  9</a:t>
            </a:r>
            <a:r>
              <a:rPr lang="en-US" sz="3600" b="1" dirty="0"/>
              <a:t>,</a:t>
            </a:r>
            <a:r>
              <a:rPr lang="ru-RU" sz="3600" b="1" dirty="0"/>
              <a:t>  10</a:t>
            </a:r>
            <a:r>
              <a:rPr lang="en-US" sz="3600" b="1" dirty="0"/>
              <a:t>,</a:t>
            </a:r>
            <a:r>
              <a:rPr lang="ru-RU" sz="3600" b="1" dirty="0"/>
              <a:t>  11</a:t>
            </a:r>
            <a:r>
              <a:rPr lang="en-US" sz="3600" b="1" dirty="0"/>
              <a:t>,</a:t>
            </a:r>
            <a:r>
              <a:rPr lang="ru-RU" sz="3600" b="1" dirty="0"/>
              <a:t>  5</a:t>
            </a:r>
          </a:p>
          <a:p>
            <a:pPr marL="0" indent="0">
              <a:buNone/>
            </a:pPr>
            <a:endParaRPr lang="en-US" sz="36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sz="2800" dirty="0"/>
              <a:t>построение осуществляется последовательным добавлением элементов</a:t>
            </a:r>
            <a:r>
              <a:rPr lang="en-US" sz="2800" dirty="0"/>
              <a:t>;</a:t>
            </a:r>
            <a:r>
              <a:rPr lang="ru-RU" sz="2800" dirty="0"/>
              <a:t>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sz="2800" dirty="0"/>
              <a:t>если на некотором шаге произошла разбалансировка, то для её восстановления выполнить поворот.</a:t>
            </a:r>
          </a:p>
        </p:txBody>
      </p:sp>
    </p:spTree>
    <p:extLst>
      <p:ext uri="{BB962C8B-B14F-4D97-AF65-F5344CB8AC3E}">
        <p14:creationId xmlns:p14="http://schemas.microsoft.com/office/powerpoint/2010/main" val="108673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56824" cy="1325563"/>
          </a:xfrm>
        </p:spPr>
        <p:txBody>
          <a:bodyPr>
            <a:normAutofit/>
          </a:bodyPr>
          <a:lstStyle/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700" b="1" dirty="0"/>
              <a:t>7  8  2  3  4  6  1  9  10  11  5</a:t>
            </a:r>
            <a:br>
              <a:rPr lang="ru-RU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33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7:                                                    3: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8: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2: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871932" y="1825625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Овал 6"/>
          <p:cNvSpPr/>
          <p:nvPr/>
        </p:nvSpPr>
        <p:spPr>
          <a:xfrm>
            <a:off x="1871932" y="276677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Овал 7"/>
          <p:cNvSpPr/>
          <p:nvPr/>
        </p:nvSpPr>
        <p:spPr>
          <a:xfrm>
            <a:off x="2320506" y="3519142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2" name="Прямая со стрелкой 11"/>
          <p:cNvCxnSpPr>
            <a:stCxn id="7" idx="5"/>
            <a:endCxn id="8" idx="0"/>
          </p:cNvCxnSpPr>
          <p:nvPr/>
        </p:nvCxnSpPr>
        <p:spPr>
          <a:xfrm>
            <a:off x="2254814" y="3112838"/>
            <a:ext cx="289979" cy="406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258134" y="442407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Овал 14"/>
          <p:cNvSpPr/>
          <p:nvPr/>
        </p:nvSpPr>
        <p:spPr>
          <a:xfrm>
            <a:off x="2706708" y="519411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6" name="Прямая со стрелкой 15"/>
          <p:cNvCxnSpPr>
            <a:stCxn id="14" idx="5"/>
            <a:endCxn id="15" idx="0"/>
          </p:cNvCxnSpPr>
          <p:nvPr/>
        </p:nvCxnSpPr>
        <p:spPr>
          <a:xfrm>
            <a:off x="2641016" y="4770136"/>
            <a:ext cx="289979" cy="423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776714" y="5194117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Прямая со стрелкой 21"/>
          <p:cNvCxnSpPr>
            <a:stCxn id="14" idx="3"/>
            <a:endCxn id="20" idx="0"/>
          </p:cNvCxnSpPr>
          <p:nvPr/>
        </p:nvCxnSpPr>
        <p:spPr>
          <a:xfrm flipH="1">
            <a:off x="2001001" y="4770136"/>
            <a:ext cx="322825" cy="42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6490829" y="18256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Овал 35"/>
          <p:cNvSpPr/>
          <p:nvPr/>
        </p:nvSpPr>
        <p:spPr>
          <a:xfrm>
            <a:off x="6939403" y="259567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6873711" y="2171691"/>
            <a:ext cx="289979" cy="423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6009409" y="259567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9" name="Прямая со стрелкой 38"/>
          <p:cNvCxnSpPr>
            <a:stCxn id="35" idx="3"/>
            <a:endCxn id="38" idx="0"/>
          </p:cNvCxnSpPr>
          <p:nvPr/>
        </p:nvCxnSpPr>
        <p:spPr>
          <a:xfrm flipH="1">
            <a:off x="6233696" y="2171691"/>
            <a:ext cx="322825" cy="42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6490829" y="3413549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2" name="Прямая со стрелкой 41"/>
          <p:cNvCxnSpPr>
            <a:stCxn id="38" idx="5"/>
            <a:endCxn id="40" idx="0"/>
          </p:cNvCxnSpPr>
          <p:nvPr/>
        </p:nvCxnSpPr>
        <p:spPr>
          <a:xfrm>
            <a:off x="6392291" y="2941738"/>
            <a:ext cx="322825" cy="47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 animBg="1"/>
      <p:bldP spid="15" grpId="0" animBg="1"/>
      <p:bldP spid="20" grpId="0" animBg="1"/>
      <p:bldP spid="35" grpId="0" animBg="1"/>
      <p:bldP spid="36" grpId="0" animBg="1"/>
      <p:bldP spid="38" grpId="0" animBg="1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4491" y="264157"/>
            <a:ext cx="4240397" cy="933860"/>
          </a:xfrm>
        </p:spPr>
        <p:txBody>
          <a:bodyPr>
            <a:noAutofit/>
          </a:bodyPr>
          <a:lstStyle/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4  6  1  9  10  11  5</a:t>
            </a:r>
            <a:br>
              <a:rPr lang="ru-RU" sz="2700" b="1" dirty="0"/>
            </a:br>
            <a:r>
              <a:rPr lang="en-US" sz="2700" b="1" dirty="0"/>
              <a:t/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528" y="1440599"/>
            <a:ext cx="10515600" cy="4071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180111" y="142596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Овал 35"/>
          <p:cNvSpPr/>
          <p:nvPr/>
        </p:nvSpPr>
        <p:spPr>
          <a:xfrm>
            <a:off x="2565811" y="2135871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2562993" y="1772030"/>
            <a:ext cx="227105" cy="363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635817" y="213587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9" name="Прямая со стрелкой 38"/>
          <p:cNvCxnSpPr>
            <a:stCxn id="35" idx="3"/>
            <a:endCxn id="38" idx="0"/>
          </p:cNvCxnSpPr>
          <p:nvPr/>
        </p:nvCxnSpPr>
        <p:spPr>
          <a:xfrm flipH="1">
            <a:off x="1860104" y="1772030"/>
            <a:ext cx="385699" cy="363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117237" y="295374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2" name="Прямая со стрелкой 41"/>
          <p:cNvCxnSpPr>
            <a:stCxn id="38" idx="5"/>
            <a:endCxn id="40" idx="0"/>
          </p:cNvCxnSpPr>
          <p:nvPr/>
        </p:nvCxnSpPr>
        <p:spPr>
          <a:xfrm>
            <a:off x="2018699" y="2481936"/>
            <a:ext cx="322825" cy="47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2790098" y="3717756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40" idx="5"/>
            <a:endCxn id="29" idx="1"/>
          </p:cNvCxnSpPr>
          <p:nvPr/>
        </p:nvCxnSpPr>
        <p:spPr>
          <a:xfrm>
            <a:off x="2500119" y="3299813"/>
            <a:ext cx="355671" cy="477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134491" y="2311879"/>
            <a:ext cx="409637" cy="86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7229826" y="144059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Овал 42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Овал 43"/>
          <p:cNvSpPr/>
          <p:nvPr/>
        </p:nvSpPr>
        <p:spPr>
          <a:xfrm>
            <a:off x="8057195" y="207649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7005539" y="281976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860104" y="1846040"/>
            <a:ext cx="320007" cy="18249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41" idx="3"/>
            <a:endCxn id="43" idx="7"/>
          </p:cNvCxnSpPr>
          <p:nvPr/>
        </p:nvCxnSpPr>
        <p:spPr>
          <a:xfrm flipH="1">
            <a:off x="6863921" y="1786665"/>
            <a:ext cx="431597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1" idx="5"/>
            <a:endCxn id="44" idx="1"/>
          </p:cNvCxnSpPr>
          <p:nvPr/>
        </p:nvCxnSpPr>
        <p:spPr>
          <a:xfrm>
            <a:off x="7612708" y="1786665"/>
            <a:ext cx="510179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3" idx="3"/>
            <a:endCxn id="45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3" idx="5"/>
            <a:endCxn id="46" idx="0"/>
          </p:cNvCxnSpPr>
          <p:nvPr/>
        </p:nvCxnSpPr>
        <p:spPr>
          <a:xfrm>
            <a:off x="6863921" y="2374598"/>
            <a:ext cx="365905" cy="445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1735624" y="1609465"/>
            <a:ext cx="409637" cy="86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1134053" y="2433973"/>
            <a:ext cx="41007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9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1" grpId="0" animBg="1"/>
      <p:bldP spid="27" grpId="0"/>
      <p:bldP spid="41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4491" y="264156"/>
            <a:ext cx="4558943" cy="669833"/>
          </a:xfrm>
        </p:spPr>
        <p:txBody>
          <a:bodyPr>
            <a:noAutofit/>
          </a:bodyPr>
          <a:lstStyle/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6  1  9  10  11  5</a:t>
            </a:r>
            <a:br>
              <a:rPr lang="ru-RU" sz="2700" b="1" dirty="0"/>
            </a:br>
            <a:r>
              <a:rPr lang="en-US" sz="2700" b="1" dirty="0"/>
              <a:t/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528" y="1440599"/>
            <a:ext cx="10515600" cy="40716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6: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0748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307432" y="161312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Овал 42"/>
          <p:cNvSpPr/>
          <p:nvPr/>
        </p:nvSpPr>
        <p:spPr>
          <a:xfrm>
            <a:off x="1558645" y="220106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Овал 43"/>
          <p:cNvSpPr/>
          <p:nvPr/>
        </p:nvSpPr>
        <p:spPr>
          <a:xfrm>
            <a:off x="3134801" y="22490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88934" y="293957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092940" y="293957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41" idx="3"/>
            <a:endCxn id="43" idx="7"/>
          </p:cNvCxnSpPr>
          <p:nvPr/>
        </p:nvCxnSpPr>
        <p:spPr>
          <a:xfrm flipH="1">
            <a:off x="1941527" y="1959193"/>
            <a:ext cx="431597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1" idx="5"/>
            <a:endCxn id="44" idx="1"/>
          </p:cNvCxnSpPr>
          <p:nvPr/>
        </p:nvCxnSpPr>
        <p:spPr>
          <a:xfrm>
            <a:off x="2690314" y="1959193"/>
            <a:ext cx="510179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3" idx="3"/>
            <a:endCxn id="45" idx="7"/>
          </p:cNvCxnSpPr>
          <p:nvPr/>
        </p:nvCxnSpPr>
        <p:spPr>
          <a:xfrm flipH="1">
            <a:off x="1271816" y="2547126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1949094" y="2537162"/>
            <a:ext cx="399672" cy="408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229826" y="144059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57195" y="207649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7572566" y="2826421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8" idx="3"/>
            <a:endCxn id="31" idx="7"/>
          </p:cNvCxnSpPr>
          <p:nvPr/>
        </p:nvCxnSpPr>
        <p:spPr>
          <a:xfrm flipH="1">
            <a:off x="6863921" y="1786665"/>
            <a:ext cx="431597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8" idx="5"/>
            <a:endCxn id="33" idx="1"/>
          </p:cNvCxnSpPr>
          <p:nvPr/>
        </p:nvCxnSpPr>
        <p:spPr>
          <a:xfrm>
            <a:off x="7612708" y="1786665"/>
            <a:ext cx="510179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496829" y="3707617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458019" y="3285639"/>
            <a:ext cx="245294" cy="421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782932" y="1613127"/>
            <a:ext cx="442683" cy="112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8822688" y="276831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7796853" y="2422561"/>
            <a:ext cx="326034" cy="40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8440077" y="2422561"/>
            <a:ext cx="448303" cy="405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28" grpId="0" animBg="1"/>
      <p:bldP spid="31" grpId="0" animBg="1"/>
      <p:bldP spid="33" grpId="0" animBg="1"/>
      <p:bldP spid="47" grpId="0" animBg="1"/>
      <p:bldP spid="49" grpId="0" animBg="1"/>
      <p:bldP spid="57" grpId="0" animBg="1"/>
      <p:bldP spid="5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Прямая со стрелкой 51"/>
          <p:cNvCxnSpPr>
            <a:stCxn id="35" idx="5"/>
            <a:endCxn id="33" idx="1"/>
          </p:cNvCxnSpPr>
          <p:nvPr/>
        </p:nvCxnSpPr>
        <p:spPr>
          <a:xfrm>
            <a:off x="7615587" y="1742085"/>
            <a:ext cx="369325" cy="3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2686" y="283222"/>
            <a:ext cx="3928524" cy="887341"/>
          </a:xfrm>
        </p:spPr>
        <p:txBody>
          <a:bodyPr>
            <a:noAutofit/>
          </a:bodyPr>
          <a:lstStyle/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1  9  10  11  5</a:t>
            </a:r>
            <a:r>
              <a:rPr lang="en-US" sz="2700" b="1" dirty="0"/>
              <a:t/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794" y="1237107"/>
            <a:ext cx="9290298" cy="42751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38023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919220" y="199231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7572566" y="2826421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endCxn id="31" idx="7"/>
          </p:cNvCxnSpPr>
          <p:nvPr/>
        </p:nvCxnSpPr>
        <p:spPr>
          <a:xfrm flipH="1">
            <a:off x="6863921" y="1786665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8822688" y="276831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7796853" y="2338376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8302102" y="2338376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3052210" y="216851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2567581" y="29184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3817703" y="286033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/>
          <p:cNvCxnSpPr>
            <a:stCxn id="55" idx="3"/>
            <a:endCxn id="56" idx="0"/>
          </p:cNvCxnSpPr>
          <p:nvPr/>
        </p:nvCxnSpPr>
        <p:spPr>
          <a:xfrm flipH="1">
            <a:off x="2791868" y="2514576"/>
            <a:ext cx="326034" cy="40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5" idx="5"/>
            <a:endCxn id="59" idx="1"/>
          </p:cNvCxnSpPr>
          <p:nvPr/>
        </p:nvCxnSpPr>
        <p:spPr>
          <a:xfrm>
            <a:off x="3435092" y="2514576"/>
            <a:ext cx="448303" cy="405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1476054" y="211176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2599097" y="1869897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2260152" y="150784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868022" y="271571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65" idx="3"/>
            <a:endCxn id="62" idx="7"/>
          </p:cNvCxnSpPr>
          <p:nvPr/>
        </p:nvCxnSpPr>
        <p:spPr>
          <a:xfrm flipH="1">
            <a:off x="1858936" y="1853913"/>
            <a:ext cx="466908" cy="317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05793" y="3476438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66" idx="3"/>
            <a:endCxn id="67" idx="0"/>
          </p:cNvCxnSpPr>
          <p:nvPr/>
        </p:nvCxnSpPr>
        <p:spPr>
          <a:xfrm flipH="1">
            <a:off x="630080" y="3061781"/>
            <a:ext cx="303634" cy="414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2" idx="3"/>
            <a:endCxn id="66" idx="7"/>
          </p:cNvCxnSpPr>
          <p:nvPr/>
        </p:nvCxnSpPr>
        <p:spPr>
          <a:xfrm flipH="1">
            <a:off x="1250904" y="2457830"/>
            <a:ext cx="290842" cy="317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933714" y="2279215"/>
            <a:ext cx="382882" cy="35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6743627" y="281763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endCxn id="68" idx="0"/>
          </p:cNvCxnSpPr>
          <p:nvPr/>
        </p:nvCxnSpPr>
        <p:spPr>
          <a:xfrm>
            <a:off x="6863921" y="2365815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5" name="Овал 34"/>
          <p:cNvSpPr/>
          <p:nvPr/>
        </p:nvSpPr>
        <p:spPr>
          <a:xfrm>
            <a:off x="7232705" y="13960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858936" y="1896885"/>
            <a:ext cx="315552" cy="27162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9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3" grpId="0" animBg="1"/>
      <p:bldP spid="47" grpId="0" animBg="1"/>
      <p:bldP spid="49" grpId="0" animBg="1"/>
      <p:bldP spid="58" grpId="0" animBg="1"/>
      <p:bldP spid="55" grpId="0" animBg="1"/>
      <p:bldP spid="56" grpId="0" animBg="1"/>
      <p:bldP spid="59" grpId="0" animBg="1"/>
      <p:bldP spid="62" grpId="0" animBg="1"/>
      <p:bldP spid="65" grpId="0" animBg="1"/>
      <p:bldP spid="66" grpId="0" animBg="1"/>
      <p:bldP spid="67" grpId="0" animBg="1"/>
      <p:bldP spid="68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10515600" cy="972951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700" dirty="0"/>
              <a:t>Построить АВЛ-дерево для последовательности чисел:</a:t>
            </a:r>
            <a:br>
              <a:rPr lang="ru-RU" sz="27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</a:t>
            </a:r>
            <a:r>
              <a:rPr lang="ru-RU" sz="2700" b="1" strike="sngStrike" dirty="0"/>
              <a:t>1</a:t>
            </a:r>
            <a:r>
              <a:rPr lang="ru-RU" sz="2700" b="1" dirty="0"/>
              <a:t>  9  10  11  5</a:t>
            </a:r>
            <a:br>
              <a:rPr lang="ru-RU" sz="2700" b="1" dirty="0"/>
            </a:br>
            <a:r>
              <a:rPr lang="en-US" sz="2700" b="1" dirty="0"/>
              <a:t/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793" y="1237107"/>
            <a:ext cx="10135685" cy="4275171"/>
          </a:xfrm>
          <a:noFill/>
          <a:ln w="1905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9,10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1257918" y="211479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2696099" y="207857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588207" y="285331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313728" y="281370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endCxn id="31" idx="7"/>
          </p:cNvCxnSpPr>
          <p:nvPr/>
        </p:nvCxnSpPr>
        <p:spPr>
          <a:xfrm flipH="1">
            <a:off x="1640800" y="1872929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33" idx="1"/>
          </p:cNvCxnSpPr>
          <p:nvPr/>
        </p:nvCxnSpPr>
        <p:spPr>
          <a:xfrm>
            <a:off x="2242986" y="1788744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971089" y="246086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599567" y="285457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2538015" y="2424640"/>
            <a:ext cx="223776" cy="389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3078981" y="2424640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009584" y="148228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1520506" y="290390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endCxn id="68" idx="0"/>
          </p:cNvCxnSpPr>
          <p:nvPr/>
        </p:nvCxnSpPr>
        <p:spPr>
          <a:xfrm>
            <a:off x="1640800" y="245207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620314" y="22185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058495" y="218231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950603" y="29570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711841" y="30164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endCxn id="34" idx="7"/>
          </p:cNvCxnSpPr>
          <p:nvPr/>
        </p:nvCxnSpPr>
        <p:spPr>
          <a:xfrm flipH="1">
            <a:off x="7003196" y="1976669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6" idx="1"/>
          </p:cNvCxnSpPr>
          <p:nvPr/>
        </p:nvCxnSpPr>
        <p:spPr>
          <a:xfrm>
            <a:off x="7605382" y="1892484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4" idx="3"/>
            <a:endCxn id="37" idx="7"/>
          </p:cNvCxnSpPr>
          <p:nvPr/>
        </p:nvCxnSpPr>
        <p:spPr>
          <a:xfrm flipH="1">
            <a:off x="6333485" y="256460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961963" y="29583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stCxn id="36" idx="3"/>
            <a:endCxn id="38" idx="0"/>
          </p:cNvCxnSpPr>
          <p:nvPr/>
        </p:nvCxnSpPr>
        <p:spPr>
          <a:xfrm flipH="1">
            <a:off x="7936128" y="2528380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5"/>
            <a:endCxn id="42" idx="1"/>
          </p:cNvCxnSpPr>
          <p:nvPr/>
        </p:nvCxnSpPr>
        <p:spPr>
          <a:xfrm>
            <a:off x="8441377" y="2528380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371980" y="15860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882902" y="300764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7003196" y="255581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4080294" y="3705044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58" idx="5"/>
            <a:endCxn id="50" idx="0"/>
          </p:cNvCxnSpPr>
          <p:nvPr/>
        </p:nvCxnSpPr>
        <p:spPr>
          <a:xfrm>
            <a:off x="3982449" y="3200645"/>
            <a:ext cx="322132" cy="504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4538783" y="4619423"/>
            <a:ext cx="603229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50" idx="5"/>
            <a:endCxn id="53" idx="0"/>
          </p:cNvCxnSpPr>
          <p:nvPr/>
        </p:nvCxnSpPr>
        <p:spPr>
          <a:xfrm>
            <a:off x="4463176" y="4051110"/>
            <a:ext cx="377222" cy="568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438930" y="1237107"/>
            <a:ext cx="194442" cy="245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078981" y="1872929"/>
            <a:ext cx="216310" cy="205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870452" y="2363638"/>
            <a:ext cx="11435" cy="345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8301299" y="36763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9630400" y="3717419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/>
          <p:cNvCxnSpPr>
            <a:stCxn id="42" idx="3"/>
            <a:endCxn id="64" idx="0"/>
          </p:cNvCxnSpPr>
          <p:nvPr/>
        </p:nvCxnSpPr>
        <p:spPr>
          <a:xfrm flipH="1">
            <a:off x="8525586" y="3304385"/>
            <a:ext cx="502069" cy="371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9344845" y="3304385"/>
            <a:ext cx="581506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118378" y="2447255"/>
            <a:ext cx="222284" cy="2346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0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1" grpId="0" animBg="1"/>
      <p:bldP spid="33" grpId="0" animBg="1"/>
      <p:bldP spid="47" grpId="0" animBg="1"/>
      <p:bldP spid="49" grpId="0" animBg="1"/>
      <p:bldP spid="58" grpId="0" animBg="1"/>
      <p:bldP spid="35" grpId="0" animBg="1"/>
      <p:bldP spid="68" grpId="0" animBg="1"/>
      <p:bldP spid="34" grpId="0" animBg="1"/>
      <p:bldP spid="36" grpId="0" animBg="1"/>
      <p:bldP spid="37" grpId="0" animBg="1"/>
      <p:bldP spid="38" grpId="0" animBg="1"/>
      <p:bldP spid="42" grpId="0" animBg="1"/>
      <p:bldP spid="45" grpId="0" animBg="1"/>
      <p:bldP spid="46" grpId="0" animBg="1"/>
      <p:bldP spid="50" grpId="0" animBg="1"/>
      <p:bldP spid="53" grpId="0" animBg="1"/>
      <p:bldP spid="64" grpId="0" animBg="1"/>
      <p:bldP spid="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4035466" cy="972951"/>
          </a:xfrm>
        </p:spPr>
        <p:txBody>
          <a:bodyPr>
            <a:noAutofit/>
          </a:bodyPr>
          <a:lstStyle/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</a:t>
            </a:r>
            <a:r>
              <a:rPr lang="ru-RU" sz="2700" b="1" strike="sngStrike" dirty="0"/>
              <a:t>1</a:t>
            </a:r>
            <a:r>
              <a:rPr lang="ru-RU" sz="2700" b="1" dirty="0"/>
              <a:t>  </a:t>
            </a:r>
            <a:r>
              <a:rPr lang="ru-RU" sz="2700" b="1" strike="sngStrike" dirty="0"/>
              <a:t>9</a:t>
            </a:r>
            <a:r>
              <a:rPr lang="ru-RU" sz="2700" b="1" dirty="0"/>
              <a:t>  </a:t>
            </a:r>
            <a:r>
              <a:rPr lang="ru-RU" sz="2700" b="1" strike="sngStrike" dirty="0"/>
              <a:t>10</a:t>
            </a:r>
            <a:r>
              <a:rPr lang="ru-RU" sz="2700" b="1" dirty="0"/>
              <a:t>  11  5</a:t>
            </a:r>
            <a:r>
              <a:rPr lang="en-US" sz="2700" b="1" dirty="0"/>
              <a:t/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3" y="1237107"/>
            <a:ext cx="10282686" cy="4283799"/>
          </a:xfrm>
          <a:noFill/>
          <a:ln w="1905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11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620314" y="22185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058495" y="218231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950603" y="29570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711841" y="30164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endCxn id="34" idx="7"/>
          </p:cNvCxnSpPr>
          <p:nvPr/>
        </p:nvCxnSpPr>
        <p:spPr>
          <a:xfrm flipH="1">
            <a:off x="7003196" y="1943364"/>
            <a:ext cx="435704" cy="334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6" idx="1"/>
          </p:cNvCxnSpPr>
          <p:nvPr/>
        </p:nvCxnSpPr>
        <p:spPr>
          <a:xfrm>
            <a:off x="7605382" y="1892484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4" idx="3"/>
            <a:endCxn id="37" idx="7"/>
          </p:cNvCxnSpPr>
          <p:nvPr/>
        </p:nvCxnSpPr>
        <p:spPr>
          <a:xfrm flipH="1">
            <a:off x="6333485" y="256460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961963" y="2958319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stCxn id="36" idx="3"/>
            <a:endCxn id="38" idx="0"/>
          </p:cNvCxnSpPr>
          <p:nvPr/>
        </p:nvCxnSpPr>
        <p:spPr>
          <a:xfrm flipH="1">
            <a:off x="7936128" y="2528380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5"/>
            <a:endCxn id="42" idx="1"/>
          </p:cNvCxnSpPr>
          <p:nvPr/>
        </p:nvCxnSpPr>
        <p:spPr>
          <a:xfrm>
            <a:off x="8441377" y="2528380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291488" y="15195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882902" y="300764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7003196" y="255581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8301299" y="36763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9630400" y="3717419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9471427" y="3304385"/>
            <a:ext cx="454924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053313" y="22185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2491494" y="218231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383602" y="29570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2144840" y="30164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/>
          <p:cNvCxnSpPr>
            <a:endCxn id="55" idx="7"/>
          </p:cNvCxnSpPr>
          <p:nvPr/>
        </p:nvCxnSpPr>
        <p:spPr>
          <a:xfrm flipH="1">
            <a:off x="1436195" y="1976669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7" idx="5"/>
            <a:endCxn id="56" idx="1"/>
          </p:cNvCxnSpPr>
          <p:nvPr/>
        </p:nvCxnSpPr>
        <p:spPr>
          <a:xfrm>
            <a:off x="2187861" y="1932089"/>
            <a:ext cx="369325" cy="3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5" idx="3"/>
            <a:endCxn id="57" idx="7"/>
          </p:cNvCxnSpPr>
          <p:nvPr/>
        </p:nvCxnSpPr>
        <p:spPr>
          <a:xfrm flipH="1">
            <a:off x="766484" y="256460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394962" y="29583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/>
          <p:cNvCxnSpPr>
            <a:stCxn id="56" idx="3"/>
            <a:endCxn id="59" idx="0"/>
          </p:cNvCxnSpPr>
          <p:nvPr/>
        </p:nvCxnSpPr>
        <p:spPr>
          <a:xfrm flipH="1">
            <a:off x="2369127" y="2528380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6" idx="5"/>
            <a:endCxn id="63" idx="1"/>
          </p:cNvCxnSpPr>
          <p:nvPr/>
        </p:nvCxnSpPr>
        <p:spPr>
          <a:xfrm>
            <a:off x="2874376" y="2528380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1804979" y="15860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1315901" y="300764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1" name="Прямая со стрелкой 70"/>
          <p:cNvCxnSpPr>
            <a:endCxn id="70" idx="0"/>
          </p:cNvCxnSpPr>
          <p:nvPr/>
        </p:nvCxnSpPr>
        <p:spPr>
          <a:xfrm>
            <a:off x="1436195" y="255581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96331" y="369709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3881808" y="3717419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4" name="Прямая со стрелкой 73"/>
          <p:cNvCxnSpPr>
            <a:stCxn id="63" idx="3"/>
            <a:endCxn id="72" idx="0"/>
          </p:cNvCxnSpPr>
          <p:nvPr/>
        </p:nvCxnSpPr>
        <p:spPr>
          <a:xfrm flipH="1">
            <a:off x="3220618" y="3304385"/>
            <a:ext cx="240036" cy="392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590913" y="4473669"/>
            <a:ext cx="591902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>
            <a:stCxn id="73" idx="5"/>
            <a:endCxn id="76" idx="0"/>
          </p:cNvCxnSpPr>
          <p:nvPr/>
        </p:nvCxnSpPr>
        <p:spPr>
          <a:xfrm>
            <a:off x="4387028" y="4063485"/>
            <a:ext cx="499836" cy="410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297783" y="1475117"/>
            <a:ext cx="295631" cy="181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874376" y="1991464"/>
            <a:ext cx="293139" cy="19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3" idx="5"/>
            <a:endCxn id="73" idx="0"/>
          </p:cNvCxnSpPr>
          <p:nvPr/>
        </p:nvCxnSpPr>
        <p:spPr>
          <a:xfrm>
            <a:off x="3777844" y="3304385"/>
            <a:ext cx="399915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38" idx="5"/>
            <a:endCxn id="64" idx="0"/>
          </p:cNvCxnSpPr>
          <p:nvPr/>
        </p:nvCxnSpPr>
        <p:spPr>
          <a:xfrm>
            <a:off x="8094723" y="3362491"/>
            <a:ext cx="430863" cy="313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7263267" y="366218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 стрелкой 80"/>
          <p:cNvCxnSpPr>
            <a:stCxn id="38" idx="3"/>
            <a:endCxn id="79" idx="0"/>
          </p:cNvCxnSpPr>
          <p:nvPr/>
        </p:nvCxnSpPr>
        <p:spPr>
          <a:xfrm flipH="1">
            <a:off x="7487554" y="3362491"/>
            <a:ext cx="289979" cy="29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2253553" y="1976669"/>
            <a:ext cx="303633" cy="2418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9" name="Рисунок 4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4" grpId="0" animBg="1"/>
      <p:bldP spid="36" grpId="0" animBg="1"/>
      <p:bldP spid="37" grpId="0" animBg="1"/>
      <p:bldP spid="38" grpId="0" animBg="1"/>
      <p:bldP spid="42" grpId="0" animBg="1"/>
      <p:bldP spid="45" grpId="0" animBg="1"/>
      <p:bldP spid="46" grpId="0" animBg="1"/>
      <p:bldP spid="64" grpId="0" animBg="1"/>
      <p:bldP spid="69" grpId="0" animBg="1"/>
      <p:bldP spid="76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351" y="305219"/>
            <a:ext cx="1457064" cy="789069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008581" y="1817702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81" y="1817702"/>
                <a:ext cx="7993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43786" y="2998955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86" y="2998955"/>
                <a:ext cx="7993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712157" y="5258263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157" y="5258263"/>
                <a:ext cx="7993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57840" y="4101929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40" y="4101929"/>
                <a:ext cx="7993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69708" y="4101929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708" y="4101929"/>
                <a:ext cx="799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64071" y="2997901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71" y="2997901"/>
                <a:ext cx="799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4785" y="2950655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85" y="2950655"/>
                <a:ext cx="7993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97240" y="2556153"/>
                <a:ext cx="61153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ru-RU" sz="2800" dirty="0"/>
                  <a:t>дерево </a:t>
                </a:r>
                <a:r>
                  <a:rPr lang="en-US" sz="2800" dirty="0"/>
                  <a:t>2-</a:t>
                </a:r>
                <a:r>
                  <a:rPr lang="ru-RU" sz="2800" dirty="0"/>
                  <a:t>сбалансировано</a:t>
                </a:r>
                <a:r>
                  <a:rPr lang="en-US" sz="2800" dirty="0"/>
                  <a:t>  </a:t>
                </a:r>
                <a:r>
                  <a:rPr lang="ru-RU" sz="2800" dirty="0"/>
                  <a:t>по высоте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40" y="2556153"/>
                <a:ext cx="6115316" cy="1384995"/>
              </a:xfrm>
              <a:prstGeom prst="rect">
                <a:avLst/>
              </a:prstGeom>
              <a:blipFill>
                <a:blip r:embed="rId9"/>
                <a:stretch>
                  <a:fillRect l="-2094" b="-114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Овал 38"/>
              <p:cNvSpPr/>
              <p:nvPr/>
            </p:nvSpPr>
            <p:spPr>
              <a:xfrm>
                <a:off x="2548784" y="1704504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Овал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784" y="1704504"/>
                <a:ext cx="504497" cy="5202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Овал 40"/>
          <p:cNvSpPr/>
          <p:nvPr/>
        </p:nvSpPr>
        <p:spPr>
          <a:xfrm>
            <a:off x="2501650" y="2915321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Овал 41"/>
              <p:cNvSpPr/>
              <p:nvPr/>
            </p:nvSpPr>
            <p:spPr>
              <a:xfrm>
                <a:off x="1079187" y="2833892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Овал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87" y="2833892"/>
                <a:ext cx="504497" cy="5202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Овал 42"/>
              <p:cNvSpPr/>
              <p:nvPr/>
            </p:nvSpPr>
            <p:spPr>
              <a:xfrm>
                <a:off x="3789718" y="2909357"/>
                <a:ext cx="518596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Овал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18" y="2909357"/>
                <a:ext cx="518596" cy="5202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Овал 44"/>
              <p:cNvSpPr/>
              <p:nvPr/>
            </p:nvSpPr>
            <p:spPr>
              <a:xfrm>
                <a:off x="1957499" y="4026464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Овал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499" y="4026464"/>
                <a:ext cx="504497" cy="5202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Овал 45"/>
              <p:cNvSpPr/>
              <p:nvPr/>
            </p:nvSpPr>
            <p:spPr>
              <a:xfrm>
                <a:off x="2453369" y="5121563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Овал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369" y="5121563"/>
                <a:ext cx="504497" cy="52026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/>
          <p:cNvSpPr/>
          <p:nvPr/>
        </p:nvSpPr>
        <p:spPr>
          <a:xfrm>
            <a:off x="2957866" y="4026464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39" idx="4"/>
            <a:endCxn id="42" idx="0"/>
          </p:cNvCxnSpPr>
          <p:nvPr/>
        </p:nvCxnSpPr>
        <p:spPr>
          <a:xfrm flipH="1">
            <a:off x="1331436" y="2224766"/>
            <a:ext cx="1469597" cy="609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9" idx="4"/>
          </p:cNvCxnSpPr>
          <p:nvPr/>
        </p:nvCxnSpPr>
        <p:spPr>
          <a:xfrm flipH="1">
            <a:off x="2785578" y="2224766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9" idx="4"/>
            <a:endCxn id="43" idx="0"/>
          </p:cNvCxnSpPr>
          <p:nvPr/>
        </p:nvCxnSpPr>
        <p:spPr>
          <a:xfrm>
            <a:off x="2801033" y="2224766"/>
            <a:ext cx="1247983" cy="68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1" idx="4"/>
            <a:endCxn id="45" idx="0"/>
          </p:cNvCxnSpPr>
          <p:nvPr/>
        </p:nvCxnSpPr>
        <p:spPr>
          <a:xfrm flipH="1">
            <a:off x="2209748" y="3435583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1" idx="4"/>
            <a:endCxn id="47" idx="0"/>
          </p:cNvCxnSpPr>
          <p:nvPr/>
        </p:nvCxnSpPr>
        <p:spPr>
          <a:xfrm>
            <a:off x="2753899" y="3435583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7" idx="4"/>
            <a:endCxn id="46" idx="0"/>
          </p:cNvCxnSpPr>
          <p:nvPr/>
        </p:nvCxnSpPr>
        <p:spPr>
          <a:xfrm flipH="1">
            <a:off x="2705618" y="4546726"/>
            <a:ext cx="504497" cy="574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3000762" y="4101929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62" y="4101929"/>
                <a:ext cx="4187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2570827" y="2984822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827" y="2984822"/>
                <a:ext cx="3866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0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4104875" cy="972951"/>
          </a:xfrm>
        </p:spPr>
        <p:txBody>
          <a:bodyPr>
            <a:noAutofit/>
          </a:bodyPr>
          <a:lstStyle/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</a:t>
            </a:r>
            <a:r>
              <a:rPr lang="ru-RU" sz="2700" b="1" strike="sngStrike" dirty="0"/>
              <a:t>1</a:t>
            </a:r>
            <a:r>
              <a:rPr lang="ru-RU" sz="2700" b="1" dirty="0"/>
              <a:t>  </a:t>
            </a:r>
            <a:r>
              <a:rPr lang="ru-RU" sz="2700" b="1" strike="sngStrike" dirty="0"/>
              <a:t>9</a:t>
            </a:r>
            <a:r>
              <a:rPr lang="ru-RU" sz="2700" b="1" dirty="0"/>
              <a:t>  </a:t>
            </a:r>
            <a:r>
              <a:rPr lang="ru-RU" sz="2700" b="1" strike="sngStrike" dirty="0"/>
              <a:t>10</a:t>
            </a:r>
            <a:r>
              <a:rPr lang="ru-RU" sz="2700" b="1" dirty="0"/>
              <a:t>  </a:t>
            </a:r>
            <a:r>
              <a:rPr lang="ru-RU" sz="2700" b="1" strike="sngStrike" dirty="0"/>
              <a:t>11</a:t>
            </a:r>
            <a:r>
              <a:rPr lang="ru-RU" sz="2700" b="1" dirty="0"/>
              <a:t>  5</a:t>
            </a:r>
            <a:r>
              <a:rPr lang="en-US" sz="2700" b="1" dirty="0"/>
              <a:t/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3" y="1237107"/>
            <a:ext cx="11067690" cy="4283799"/>
          </a:xfrm>
          <a:ln w="19050"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                                                                             задача решена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0748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RL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1202926" y="223578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697991" y="219956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64219" y="297430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334571" y="299065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1616812" y="1959626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45" idx="5"/>
          </p:cNvCxnSpPr>
          <p:nvPr/>
        </p:nvCxnSpPr>
        <p:spPr>
          <a:xfrm>
            <a:off x="2368478" y="1949342"/>
            <a:ext cx="369325" cy="3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37" idx="7"/>
          </p:cNvCxnSpPr>
          <p:nvPr/>
        </p:nvCxnSpPr>
        <p:spPr>
          <a:xfrm flipH="1">
            <a:off x="947101" y="2581855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3575579" y="2975572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endCxn id="38" idx="0"/>
          </p:cNvCxnSpPr>
          <p:nvPr/>
        </p:nvCxnSpPr>
        <p:spPr>
          <a:xfrm flipH="1">
            <a:off x="2558858" y="2502612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42" idx="1"/>
          </p:cNvCxnSpPr>
          <p:nvPr/>
        </p:nvCxnSpPr>
        <p:spPr>
          <a:xfrm>
            <a:off x="3054993" y="2545633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985596" y="160327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1496518" y="302489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1616812" y="2573072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2768165" y="373467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4244016" y="3734672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4085043" y="3321638"/>
            <a:ext cx="454924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38" idx="5"/>
            <a:endCxn id="64" idx="0"/>
          </p:cNvCxnSpPr>
          <p:nvPr/>
        </p:nvCxnSpPr>
        <p:spPr>
          <a:xfrm>
            <a:off x="2717453" y="3336723"/>
            <a:ext cx="274999" cy="397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859083" y="374195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 стрелкой 80"/>
          <p:cNvCxnSpPr/>
          <p:nvPr/>
        </p:nvCxnSpPr>
        <p:spPr>
          <a:xfrm flipH="1">
            <a:off x="2118072" y="3396098"/>
            <a:ext cx="307779" cy="362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398584" y="233952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8893649" y="23033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6759877" y="307804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8521115" y="313741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7812470" y="2097662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8383688" y="2077779"/>
            <a:ext cx="549773" cy="284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7142759" y="2685595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9771237" y="3079312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5" name="Прямая со стрелкой 74"/>
          <p:cNvCxnSpPr>
            <a:endCxn id="52" idx="0"/>
          </p:cNvCxnSpPr>
          <p:nvPr/>
        </p:nvCxnSpPr>
        <p:spPr>
          <a:xfrm flipH="1">
            <a:off x="8745402" y="2649373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endCxn id="68" idx="1"/>
          </p:cNvCxnSpPr>
          <p:nvPr/>
        </p:nvCxnSpPr>
        <p:spPr>
          <a:xfrm>
            <a:off x="9250651" y="2649373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8072541" y="167233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7855833" y="316307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6079523" y="40053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10432359" y="4005321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7" name="Прямая со стрелкой 86"/>
          <p:cNvCxnSpPr>
            <a:stCxn id="68" idx="5"/>
            <a:endCxn id="86" idx="0"/>
          </p:cNvCxnSpPr>
          <p:nvPr/>
        </p:nvCxnSpPr>
        <p:spPr>
          <a:xfrm>
            <a:off x="10280701" y="3425378"/>
            <a:ext cx="447609" cy="579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7631589" y="400532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1537022" y="4426627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79" idx="3"/>
            <a:endCxn id="91" idx="0"/>
          </p:cNvCxnSpPr>
          <p:nvPr/>
        </p:nvCxnSpPr>
        <p:spPr>
          <a:xfrm flipH="1">
            <a:off x="1761309" y="4088021"/>
            <a:ext cx="163466" cy="338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434170" y="1397479"/>
            <a:ext cx="263821" cy="205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Овал 91"/>
          <p:cNvSpPr/>
          <p:nvPr/>
        </p:nvSpPr>
        <p:spPr>
          <a:xfrm>
            <a:off x="6996681" y="40141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51" idx="3"/>
            <a:endCxn id="85" idx="0"/>
          </p:cNvCxnSpPr>
          <p:nvPr/>
        </p:nvCxnSpPr>
        <p:spPr>
          <a:xfrm flipH="1">
            <a:off x="6303810" y="3424109"/>
            <a:ext cx="521759" cy="581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000934" y="3503475"/>
            <a:ext cx="236804" cy="530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7789041" y="3568513"/>
            <a:ext cx="224244" cy="436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9" idx="5"/>
            <a:endCxn id="82" idx="0"/>
          </p:cNvCxnSpPr>
          <p:nvPr/>
        </p:nvCxnSpPr>
        <p:spPr>
          <a:xfrm>
            <a:off x="7781466" y="2685595"/>
            <a:ext cx="298654" cy="477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49" grpId="0" animBg="1"/>
      <p:bldP spid="50" grpId="0" animBg="1"/>
      <p:bldP spid="51" grpId="0" animBg="1"/>
      <p:bldP spid="52" grpId="0" animBg="1"/>
      <p:bldP spid="68" grpId="0" animBg="1"/>
      <p:bldP spid="80" grpId="0" animBg="1"/>
      <p:bldP spid="82" grpId="0" animBg="1"/>
      <p:bldP spid="85" grpId="0" animBg="1"/>
      <p:bldP spid="86" grpId="0" animBg="1"/>
      <p:bldP spid="89" grpId="0" animBg="1"/>
      <p:bldP spid="91" grpId="0" animBg="1"/>
      <p:bldP spid="9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3148" y="346051"/>
            <a:ext cx="6400445" cy="972951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/>
            </a:r>
            <a:br>
              <a:rPr lang="ru-RU" sz="2400" dirty="0"/>
            </a:br>
            <a:r>
              <a:rPr lang="ru-RU" sz="3200" b="1" dirty="0"/>
              <a:t>7,  8,  2, 3</a:t>
            </a:r>
            <a:r>
              <a:rPr lang="en-US" sz="3200" b="1" dirty="0"/>
              <a:t>,</a:t>
            </a:r>
            <a:r>
              <a:rPr lang="ru-RU" sz="3200" b="1" dirty="0"/>
              <a:t>  4</a:t>
            </a:r>
            <a:r>
              <a:rPr lang="en-US" sz="3200" b="1" dirty="0"/>
              <a:t>,</a:t>
            </a:r>
            <a:r>
              <a:rPr lang="ru-RU" sz="3200" b="1" dirty="0"/>
              <a:t>  6</a:t>
            </a:r>
            <a:r>
              <a:rPr lang="en-US" sz="3200" b="1" dirty="0"/>
              <a:t>,</a:t>
            </a:r>
            <a:r>
              <a:rPr lang="ru-RU" sz="3200" b="1" dirty="0"/>
              <a:t>  1</a:t>
            </a:r>
            <a:r>
              <a:rPr lang="en-US" sz="3200" b="1" dirty="0"/>
              <a:t>,</a:t>
            </a:r>
            <a:r>
              <a:rPr lang="ru-RU" sz="3200" b="1" dirty="0"/>
              <a:t>  9</a:t>
            </a:r>
            <a:r>
              <a:rPr lang="en-US" sz="3200" b="1" dirty="0"/>
              <a:t>,</a:t>
            </a:r>
            <a:r>
              <a:rPr lang="ru-RU" sz="3200" b="1" dirty="0"/>
              <a:t>  10</a:t>
            </a:r>
            <a:r>
              <a:rPr lang="en-US" sz="3200" b="1" dirty="0"/>
              <a:t>,</a:t>
            </a:r>
            <a:r>
              <a:rPr lang="ru-RU" sz="3200" b="1" dirty="0"/>
              <a:t>  11</a:t>
            </a:r>
            <a:r>
              <a:rPr lang="en-US" sz="3200" b="1" dirty="0"/>
              <a:t>,</a:t>
            </a:r>
            <a:r>
              <a:rPr lang="ru-RU" sz="3200" b="1" dirty="0"/>
              <a:t>  5</a:t>
            </a:r>
          </a:p>
        </p:txBody>
      </p:sp>
      <p:sp>
        <p:nvSpPr>
          <p:cNvPr id="49" name="Овал 48"/>
          <p:cNvSpPr/>
          <p:nvPr/>
        </p:nvSpPr>
        <p:spPr>
          <a:xfrm>
            <a:off x="4578267" y="276327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6073332" y="272705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3939560" y="350178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5700798" y="356116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992153" y="2521408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5563371" y="2501525"/>
            <a:ext cx="549773" cy="284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4322442" y="3109341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6950920" y="3503058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5" name="Прямая со стрелкой 74"/>
          <p:cNvCxnSpPr>
            <a:endCxn id="52" idx="0"/>
          </p:cNvCxnSpPr>
          <p:nvPr/>
        </p:nvCxnSpPr>
        <p:spPr>
          <a:xfrm flipH="1">
            <a:off x="5925085" y="3073119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endCxn id="68" idx="1"/>
          </p:cNvCxnSpPr>
          <p:nvPr/>
        </p:nvCxnSpPr>
        <p:spPr>
          <a:xfrm>
            <a:off x="6430334" y="3073119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5252224" y="209608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5035516" y="35868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3259206" y="442906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7612042" y="4429067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7" name="Прямая со стрелкой 86"/>
          <p:cNvCxnSpPr>
            <a:stCxn id="68" idx="5"/>
            <a:endCxn id="86" idx="0"/>
          </p:cNvCxnSpPr>
          <p:nvPr/>
        </p:nvCxnSpPr>
        <p:spPr>
          <a:xfrm>
            <a:off x="7460384" y="3849124"/>
            <a:ext cx="447609" cy="579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4811272" y="442906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4176364" y="443789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51" idx="3"/>
            <a:endCxn id="85" idx="0"/>
          </p:cNvCxnSpPr>
          <p:nvPr/>
        </p:nvCxnSpPr>
        <p:spPr>
          <a:xfrm flipH="1">
            <a:off x="3483493" y="3847855"/>
            <a:ext cx="521759" cy="581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180617" y="3927221"/>
            <a:ext cx="236804" cy="530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4968724" y="3992259"/>
            <a:ext cx="224244" cy="436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9" idx="5"/>
            <a:endCxn id="82" idx="0"/>
          </p:cNvCxnSpPr>
          <p:nvPr/>
        </p:nvCxnSpPr>
        <p:spPr>
          <a:xfrm>
            <a:off x="4961149" y="3109341"/>
            <a:ext cx="298654" cy="477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68" grpId="0" animBg="1"/>
      <p:bldP spid="80" grpId="0" animBg="1"/>
      <p:bldP spid="82" grpId="0" animBg="1"/>
      <p:bldP spid="85" grpId="0" animBg="1"/>
      <p:bldP spid="86" grpId="0" animBg="1"/>
      <p:bldP spid="89" grpId="0" animBg="1"/>
      <p:bldP spid="9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7476" y="365125"/>
            <a:ext cx="4637049" cy="861509"/>
          </a:xfrm>
        </p:spPr>
        <p:txBody>
          <a:bodyPr/>
          <a:lstStyle/>
          <a:p>
            <a:pPr algn="ctr"/>
            <a:r>
              <a:rPr lang="ru-RU" sz="4000" b="1" dirty="0"/>
              <a:t>Сортировка деревом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2593" y="15399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Предположим, что на вход поступаю числа, среди которых нет повторяющихся. </a:t>
            </a:r>
          </a:p>
          <a:p>
            <a:pPr marL="0" indent="0">
              <a:buNone/>
            </a:pPr>
            <a:r>
              <a:rPr lang="ru-RU" dirty="0"/>
              <a:t>1. По последовательности чисел сначала построим АВЛ-дерево.  </a:t>
            </a:r>
          </a:p>
          <a:p>
            <a:pPr marL="0" indent="0" algn="ctr">
              <a:buNone/>
            </a:pPr>
            <a:r>
              <a:rPr lang="ru-RU" b="1" dirty="0"/>
              <a:t>       </a:t>
            </a:r>
            <a:r>
              <a:rPr lang="en-US" b="1" dirty="0"/>
              <a:t>O(n*log n)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2. Выполним внутренний левый обход построенного дерева.</a:t>
            </a:r>
          </a:p>
          <a:p>
            <a:pPr marL="0" indent="0" algn="ctr">
              <a:buNone/>
            </a:pPr>
            <a:r>
              <a:rPr lang="en-US" b="1" dirty="0"/>
              <a:t>O(n)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Время работы алгоритма сортировки</a:t>
            </a:r>
            <a:r>
              <a:rPr lang="en-US" dirty="0"/>
              <a:t> </a:t>
            </a:r>
            <a:r>
              <a:rPr lang="ru-RU" dirty="0"/>
              <a:t>деревом: </a:t>
            </a:r>
          </a:p>
          <a:p>
            <a:pPr marL="0" indent="0" algn="ctr">
              <a:buNone/>
            </a:pPr>
            <a:r>
              <a:rPr lang="en-US" b="1" dirty="0"/>
              <a:t>O(n*log n)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2636" y="256086"/>
            <a:ext cx="10341633" cy="658314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Абстрактный тип данных: множество (</a:t>
            </a:r>
            <a:r>
              <a:rPr lang="en-US" sz="3600" b="1" dirty="0"/>
              <a:t>set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1534" y="914400"/>
            <a:ext cx="10515600" cy="20141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b="1" dirty="0"/>
              <a:t>Множество </a:t>
            </a:r>
            <a:r>
              <a:rPr lang="ru-RU" sz="2000" dirty="0"/>
              <a:t>(англ. </a:t>
            </a:r>
            <a:r>
              <a:rPr lang="en-US" sz="2000" dirty="0"/>
              <a:t>set) </a:t>
            </a:r>
            <a:r>
              <a:rPr lang="ru-RU" sz="2000" dirty="0"/>
              <a:t>—хранит набор попарно различных объектов без определённого порядка.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Интерфейс множества включает три основные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/>
              <a:t> </a:t>
            </a:r>
            <a:r>
              <a:rPr lang="ru-RU" sz="2000" b="1" dirty="0" err="1"/>
              <a:t>Insert</a:t>
            </a:r>
            <a:r>
              <a:rPr lang="ru-RU" sz="2000" b="1" dirty="0"/>
              <a:t>(x)</a:t>
            </a:r>
            <a:r>
              <a:rPr lang="ru-RU" sz="2000" dirty="0"/>
              <a:t> — добавить в множество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/>
              <a:t> </a:t>
            </a:r>
            <a:r>
              <a:rPr lang="ru-RU" sz="2000" b="1" dirty="0" err="1"/>
              <a:t>Contains</a:t>
            </a:r>
            <a:r>
              <a:rPr lang="ru-RU" sz="2000" b="1" dirty="0"/>
              <a:t>(x) </a:t>
            </a:r>
            <a:r>
              <a:rPr lang="ru-RU" sz="2000" dirty="0"/>
              <a:t>— проверить, содержится ли в множестве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 err="1"/>
              <a:t>Remove</a:t>
            </a:r>
            <a:r>
              <a:rPr lang="ru-RU" sz="2000" b="1" dirty="0"/>
              <a:t>(x) </a:t>
            </a:r>
            <a:r>
              <a:rPr lang="ru-RU" sz="2000" dirty="0"/>
              <a:t>— удалить ключ x из множества.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84376" y="3003848"/>
            <a:ext cx="10993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реализации интерфейса множества обычно используются такие структуры данных, как: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сбалансированные поисковые деревья</a:t>
            </a:r>
            <a:r>
              <a:rPr lang="ru-RU" dirty="0"/>
              <a:t>: например, AVL-деревья, 2-3-деревья, красно-чёрные деревья.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хеш-таблицы</a:t>
            </a:r>
            <a:r>
              <a:rPr lang="ru-RU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2126" y="4059598"/>
            <a:ext cx="10769741" cy="223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800"/>
              </a:spcBef>
            </a:pPr>
            <a:r>
              <a:rPr lang="ru-RU" dirty="0"/>
              <a:t>В стандартной библиотеке </a:t>
            </a:r>
            <a:r>
              <a:rPr lang="ru-RU" b="1" dirty="0"/>
              <a:t>C++ </a:t>
            </a:r>
            <a:r>
              <a:rPr lang="ru-RU" dirty="0"/>
              <a:t>есть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set</a:t>
            </a:r>
            <a:r>
              <a:rPr lang="ru-RU" dirty="0"/>
              <a:t>, который реализует множество на основе </a:t>
            </a:r>
            <a:r>
              <a:rPr lang="ru-RU" b="1" dirty="0"/>
              <a:t>сбалансированного дерева </a:t>
            </a:r>
            <a:r>
              <a:rPr lang="ru-RU" dirty="0"/>
              <a:t>(обычно красно-чёрного),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unordered_set</a:t>
            </a:r>
            <a:r>
              <a:rPr lang="ru-RU" dirty="0"/>
              <a:t>, построенный на базе хеш-таблицы.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b="1" dirty="0" err="1"/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Set</a:t>
            </a:r>
            <a:r>
              <a:rPr lang="ru-RU" dirty="0"/>
              <a:t>, у которого есть несколько реализаций, среди которых классы </a:t>
            </a:r>
            <a:r>
              <a:rPr lang="ru-RU" dirty="0" err="1"/>
              <a:t>TreeSet</a:t>
            </a:r>
            <a:r>
              <a:rPr lang="ru-RU" dirty="0"/>
              <a:t> (работает на </a:t>
            </a:r>
            <a:r>
              <a:rPr lang="ru-RU" b="1" dirty="0"/>
              <a:t>основе красно-чёрного дерева</a:t>
            </a:r>
            <a:r>
              <a:rPr lang="ru-RU" dirty="0"/>
              <a:t>) и </a:t>
            </a:r>
            <a:r>
              <a:rPr lang="ru-RU" dirty="0" err="1"/>
              <a:t>HashSet</a:t>
            </a:r>
            <a:r>
              <a:rPr lang="ru-RU" dirty="0"/>
              <a:t> (на основе </a:t>
            </a:r>
            <a:r>
              <a:rPr lang="ru-RU" b="1" dirty="0"/>
              <a:t>хеш-таблицы</a:t>
            </a:r>
            <a:r>
              <a:rPr lang="ru-RU" dirty="0"/>
              <a:t>).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b="1" dirty="0" err="1"/>
              <a:t>Python</a:t>
            </a:r>
            <a:r>
              <a:rPr lang="ru-RU" dirty="0"/>
              <a:t> есть только встроенный тип </a:t>
            </a:r>
            <a:r>
              <a:rPr lang="ru-RU" dirty="0" err="1"/>
              <a:t>set</a:t>
            </a:r>
            <a:r>
              <a:rPr lang="ru-RU" dirty="0"/>
              <a:t>, использующий </a:t>
            </a:r>
            <a:r>
              <a:rPr lang="ru-RU" b="1" dirty="0"/>
              <a:t>хеширование</a:t>
            </a:r>
            <a:r>
              <a:rPr lang="ru-RU" dirty="0"/>
              <a:t>, но нет готового класса множества, построенного на сбалансированных деревьях.</a:t>
            </a:r>
          </a:p>
        </p:txBody>
      </p:sp>
    </p:spTree>
    <p:extLst>
      <p:ext uri="{BB962C8B-B14F-4D97-AF65-F5344CB8AC3E}">
        <p14:creationId xmlns:p14="http://schemas.microsoft.com/office/powerpoint/2010/main" val="39724762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935" y="78118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Абстрактный тип данных ассоциативный массив (</a:t>
            </a:r>
            <a:r>
              <a:rPr lang="en-US" sz="3200" b="1" dirty="0"/>
              <a:t>map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730" y="798166"/>
            <a:ext cx="11689976" cy="26673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b="1" dirty="0"/>
              <a:t>Ассоциативный массив </a:t>
            </a:r>
            <a:r>
              <a:rPr lang="ru-RU" sz="1800" dirty="0"/>
              <a:t>(англ. </a:t>
            </a:r>
            <a:r>
              <a:rPr lang="ru-RU" sz="1800" dirty="0" err="1"/>
              <a:t>associative</a:t>
            </a:r>
            <a:r>
              <a:rPr lang="ru-RU" sz="1800" dirty="0"/>
              <a:t> </a:t>
            </a:r>
            <a:r>
              <a:rPr lang="ru-RU" sz="1800" dirty="0" err="1"/>
              <a:t>array</a:t>
            </a:r>
            <a:r>
              <a:rPr lang="ru-RU" sz="1800" dirty="0"/>
              <a:t>), или отображение (англ. </a:t>
            </a:r>
            <a:r>
              <a:rPr lang="ru-RU" sz="1800" dirty="0" err="1"/>
              <a:t>map</a:t>
            </a:r>
            <a:r>
              <a:rPr lang="ru-RU" sz="1800" dirty="0"/>
              <a:t>), или словарь (англ. </a:t>
            </a:r>
            <a:r>
              <a:rPr lang="ru-RU" sz="1800" dirty="0" err="1"/>
              <a:t>dictionary</a:t>
            </a:r>
            <a:r>
              <a:rPr lang="ru-RU" sz="1800" dirty="0"/>
              <a:t>), —хранит пары вида (ключ, значение), при этом каждый ключ встречается не более одного раза. </a:t>
            </a: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Название «ассоциативный» происходит от того, что значения ассоциируются с ключами.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Интерфейс ассоциативного массива включает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b="1" dirty="0"/>
              <a:t> </a:t>
            </a:r>
            <a:r>
              <a:rPr lang="ru-RU" sz="1800" b="1" dirty="0" err="1"/>
              <a:t>Insert</a:t>
            </a:r>
            <a:r>
              <a:rPr lang="ru-RU" sz="1800" b="1" dirty="0"/>
              <a:t>(</a:t>
            </a:r>
            <a:r>
              <a:rPr lang="ru-RU" sz="1800" b="1" dirty="0" err="1"/>
              <a:t>k,v</a:t>
            </a:r>
            <a:r>
              <a:rPr lang="ru-RU" sz="1800" b="1" dirty="0"/>
              <a:t>) </a:t>
            </a:r>
            <a:r>
              <a:rPr lang="ru-RU" sz="1800" dirty="0"/>
              <a:t>— добавить пару, состоящую из ключа k и значения v; </a:t>
            </a:r>
            <a:endParaRPr lang="en-US" sz="1800" dirty="0"/>
          </a:p>
          <a:p>
            <a:pPr marL="514350" indent="-514350">
              <a:buFont typeface="+mj-lt"/>
              <a:buAutoNum type="arabicParenR"/>
            </a:pPr>
            <a:r>
              <a:rPr lang="ru-RU" sz="1800" b="1" dirty="0"/>
              <a:t> </a:t>
            </a:r>
            <a:r>
              <a:rPr lang="ru-RU" sz="1800" b="1" dirty="0" err="1"/>
              <a:t>Find</a:t>
            </a:r>
            <a:r>
              <a:rPr lang="ru-RU" sz="1800" b="1" dirty="0"/>
              <a:t>(k) </a:t>
            </a:r>
            <a:r>
              <a:rPr lang="ru-RU" sz="1800" dirty="0"/>
              <a:t>— найти значение, ассоциированное с ключом k, или сообщить, что значения, связанного с заданным ключом, нет;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b="1" dirty="0" err="1"/>
              <a:t>Remove</a:t>
            </a:r>
            <a:r>
              <a:rPr lang="ru-RU" sz="1800" b="1" dirty="0"/>
              <a:t>(</a:t>
            </a:r>
            <a:r>
              <a:rPr lang="en-US" sz="1800" b="1" dirty="0"/>
              <a:t>k</a:t>
            </a:r>
            <a:r>
              <a:rPr lang="ru-RU" sz="1800" b="1" dirty="0"/>
              <a:t>) </a:t>
            </a:r>
            <a:r>
              <a:rPr lang="ru-RU" sz="1800" dirty="0"/>
              <a:t>—  удалить пару, ключ в которой равен k.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2730" y="3738942"/>
            <a:ext cx="1103107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/>
              <a:t>Данный интерфейс реализуется на практике теми же способами, что и</a:t>
            </a:r>
            <a:r>
              <a:rPr lang="en-US" dirty="0"/>
              <a:t> </a:t>
            </a:r>
            <a:r>
              <a:rPr lang="ru-RU" dirty="0"/>
              <a:t>интерфейс</a:t>
            </a:r>
            <a:r>
              <a:rPr lang="en-US" dirty="0"/>
              <a:t> </a:t>
            </a:r>
            <a:r>
              <a:rPr lang="ru-RU" dirty="0"/>
              <a:t>множества.</a:t>
            </a:r>
            <a:r>
              <a:rPr lang="en-US" dirty="0"/>
              <a:t>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ru-RU" dirty="0"/>
              <a:t>технически немного сложнее, чем множества, но использует те же идеи.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Для языка программирования </a:t>
            </a:r>
            <a:r>
              <a:rPr lang="ru-RU" b="1" dirty="0"/>
              <a:t>C++ </a:t>
            </a:r>
            <a:r>
              <a:rPr lang="ru-RU" dirty="0"/>
              <a:t>в стандартной библиотеке доступен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map</a:t>
            </a:r>
            <a:r>
              <a:rPr lang="ru-RU" dirty="0"/>
              <a:t>, работающий на основе </a:t>
            </a:r>
            <a:r>
              <a:rPr lang="ru-RU" b="1" dirty="0"/>
              <a:t>сбалансированного дерева </a:t>
            </a:r>
            <a:r>
              <a:rPr lang="ru-RU" dirty="0"/>
              <a:t>(обычно красно</a:t>
            </a:r>
            <a:r>
              <a:rPr lang="en-US" dirty="0"/>
              <a:t>-</a:t>
            </a:r>
            <a:r>
              <a:rPr lang="ru-RU" dirty="0"/>
              <a:t>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unordered_map</a:t>
            </a:r>
            <a:r>
              <a:rPr lang="ru-RU" dirty="0"/>
              <a:t>, работающий на основе </a:t>
            </a:r>
            <a:r>
              <a:rPr lang="ru-RU" b="1" dirty="0"/>
              <a:t>хеш-таблицы</a:t>
            </a:r>
            <a:r>
              <a:rPr lang="ru-RU" dirty="0"/>
              <a:t>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b="1" dirty="0" err="1"/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Map</a:t>
            </a:r>
            <a:r>
              <a:rPr lang="ru-RU" dirty="0"/>
              <a:t>, который реализуется несколькими классами, в частности классом </a:t>
            </a:r>
            <a:r>
              <a:rPr lang="ru-RU" dirty="0" err="1"/>
              <a:t>TreeMap</a:t>
            </a:r>
            <a:r>
              <a:rPr lang="ru-RU" dirty="0"/>
              <a:t> (базируется на </a:t>
            </a:r>
            <a:r>
              <a:rPr lang="ru-RU" b="1" dirty="0"/>
              <a:t>красно-чёрном дереве</a:t>
            </a:r>
            <a:r>
              <a:rPr lang="ru-RU" dirty="0"/>
              <a:t>) и </a:t>
            </a:r>
            <a:r>
              <a:rPr lang="ru-RU" dirty="0" err="1"/>
              <a:t>HashMap</a:t>
            </a:r>
            <a:r>
              <a:rPr lang="ru-RU" dirty="0"/>
              <a:t> (базируется на </a:t>
            </a:r>
            <a:r>
              <a:rPr lang="ru-RU" b="1" dirty="0"/>
              <a:t>хеш-таблице</a:t>
            </a:r>
            <a:r>
              <a:rPr lang="ru-RU" dirty="0"/>
              <a:t>).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b="1" dirty="0" err="1"/>
              <a:t>Python</a:t>
            </a:r>
            <a:r>
              <a:rPr lang="ru-RU" b="1" dirty="0"/>
              <a:t> </a:t>
            </a:r>
            <a:r>
              <a:rPr lang="ru-RU" dirty="0"/>
              <a:t>очень широко используется встроенный тип </a:t>
            </a:r>
            <a:r>
              <a:rPr lang="ru-RU" dirty="0" err="1"/>
              <a:t>dict</a:t>
            </a:r>
            <a:r>
              <a:rPr lang="ru-RU" dirty="0"/>
              <a:t>. Этот словарь использует внутри </a:t>
            </a:r>
            <a:r>
              <a:rPr lang="ru-RU" b="1" dirty="0"/>
              <a:t>хеширование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97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4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06757" y="3958324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757" y="3958324"/>
                <a:ext cx="7993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72665" y="2310051"/>
                <a:ext cx="54950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algn="ctr"/>
                <a:r>
                  <a:rPr lang="ru-RU" sz="2400" dirty="0"/>
                  <a:t>дерево сбалансировано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665" y="2310051"/>
                <a:ext cx="5495026" cy="1200329"/>
              </a:xfrm>
              <a:prstGeom prst="rect">
                <a:avLst/>
              </a:prstGeom>
              <a:blipFill>
                <a:blip r:embed="rId3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27588" y="1674097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588" y="1674097"/>
                <a:ext cx="7993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01815" y="2910215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15" y="2910215"/>
                <a:ext cx="799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88714" y="3930533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14" y="3930533"/>
                <a:ext cx="799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68405" y="2834324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05" y="2834324"/>
                <a:ext cx="7993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72112" y="2821281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" y="2821281"/>
                <a:ext cx="7993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Овал 38"/>
          <p:cNvSpPr/>
          <p:nvPr/>
        </p:nvSpPr>
        <p:spPr>
          <a:xfrm>
            <a:off x="2367791" y="156089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2320657" y="2771716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988714" y="2742802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3806450" y="2854766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1776506" y="388285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776873" y="388285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39" idx="4"/>
            <a:endCxn id="41" idx="0"/>
          </p:cNvCxnSpPr>
          <p:nvPr/>
        </p:nvCxnSpPr>
        <p:spPr>
          <a:xfrm flipH="1">
            <a:off x="1240963" y="2081161"/>
            <a:ext cx="1379077" cy="661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9" idx="4"/>
          </p:cNvCxnSpPr>
          <p:nvPr/>
        </p:nvCxnSpPr>
        <p:spPr>
          <a:xfrm flipH="1">
            <a:off x="2604585" y="2081161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cxnSpLocks/>
            <a:stCxn id="39" idx="4"/>
            <a:endCxn id="42" idx="0"/>
          </p:cNvCxnSpPr>
          <p:nvPr/>
        </p:nvCxnSpPr>
        <p:spPr>
          <a:xfrm>
            <a:off x="2620040" y="2081161"/>
            <a:ext cx="1438659" cy="773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0" idx="4"/>
            <a:endCxn id="43" idx="0"/>
          </p:cNvCxnSpPr>
          <p:nvPr/>
        </p:nvCxnSpPr>
        <p:spPr>
          <a:xfrm flipH="1">
            <a:off x="2028755" y="3291978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0" idx="4"/>
            <a:endCxn id="45" idx="0"/>
          </p:cNvCxnSpPr>
          <p:nvPr/>
        </p:nvCxnSpPr>
        <p:spPr>
          <a:xfrm>
            <a:off x="2572906" y="3291978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Заголовок 1"/>
          <p:cNvSpPr>
            <a:spLocks noGrp="1"/>
          </p:cNvSpPr>
          <p:nvPr>
            <p:ph type="title"/>
          </p:nvPr>
        </p:nvSpPr>
        <p:spPr>
          <a:xfrm>
            <a:off x="612477" y="339193"/>
            <a:ext cx="7401464" cy="789069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6360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  <p:bldP spid="24" grpId="0"/>
      <p:bldP spid="25" grpId="0"/>
      <p:bldP spid="29" grpId="0"/>
      <p:bldP spid="31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529" y="5626852"/>
                <a:ext cx="10859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Высота полного бинарного дерева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где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количество вершин.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9" y="5626852"/>
                <a:ext cx="10859637" cy="461665"/>
              </a:xfrm>
              <a:prstGeom prst="rect">
                <a:avLst/>
              </a:prstGeom>
              <a:blipFill>
                <a:blip r:embed="rId2"/>
                <a:stretch>
                  <a:fillRect l="-842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106129" y="437933"/>
            <a:ext cx="59485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Полное бинарное дерево </a:t>
            </a:r>
            <a:r>
              <a:rPr lang="ru-RU" sz="2000" dirty="0"/>
              <a:t>— </a:t>
            </a:r>
          </a:p>
          <a:p>
            <a:pPr lvl="2" algn="just"/>
            <a:r>
              <a:rPr lang="ru-RU" sz="2400" dirty="0"/>
              <a:t>это такое корневое дерево, в котором каждая вершина имеет не более двух сыновей, а заполнение вершин осуществляется в порядке от верхних уровней к нижним, причём на одном уровне заполнение вершинами производится слева направо. Пока уровень полностью не заполнен, к следующему уровню не переходят. Последний уровень в полном бинарном дереве может быть заполнен не полностью.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6969083" y="606393"/>
            <a:ext cx="3871355" cy="2822607"/>
            <a:chOff x="280604" y="2516565"/>
            <a:chExt cx="3871355" cy="2822607"/>
          </a:xfrm>
          <a:noFill/>
        </p:grpSpPr>
        <p:sp>
          <p:nvSpPr>
            <p:cNvPr id="30" name="Овал 29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36"/>
            <p:cNvCxnSpPr>
              <a:stCxn id="30" idx="4"/>
              <a:endCxn id="33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30" idx="4"/>
              <a:endCxn id="32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36" idx="4"/>
              <a:endCxn id="31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6" idx="4"/>
              <a:endCxn id="30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1" idx="4"/>
              <a:endCxn id="35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1" idx="4"/>
              <a:endCxn id="34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Прямая со стрелкой 46"/>
            <p:cNvCxnSpPr>
              <a:stCxn id="35" idx="4"/>
              <a:endCxn id="46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5" idx="4"/>
              <a:endCxn id="43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34" idx="4"/>
              <a:endCxn id="45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34" idx="4"/>
              <a:endCxn id="44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969083" y="3784615"/>
                <a:ext cx="501061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/>
                  <a:t>полное бинарное дерево всегда сбалансировано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083" y="3784615"/>
                <a:ext cx="5010610" cy="1569660"/>
              </a:xfrm>
              <a:prstGeom prst="rect">
                <a:avLst/>
              </a:prstGeom>
              <a:blipFill>
                <a:blip r:embed="rId4"/>
                <a:stretch>
                  <a:fillRect l="-1825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51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9968" y="2944424"/>
            <a:ext cx="8392064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Идеально сбалансированные деревья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</p:spTree>
    <p:extLst>
      <p:ext uri="{BB962C8B-B14F-4D97-AF65-F5344CB8AC3E}">
        <p14:creationId xmlns:p14="http://schemas.microsoft.com/office/powerpoint/2010/main" val="47100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95721" y="49133"/>
                <a:ext cx="10515600" cy="2975659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Определение</a:t>
                </a:r>
                <a:endParaRPr lang="en-US" dirty="0"/>
              </a:p>
              <a:p>
                <a:pPr marL="457200" lvl="1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</a:rPr>
                  <a:t>Корневое дерево называется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k</a:t>
                </a:r>
                <a:r>
                  <a:rPr lang="ru-RU" b="1" i="1" dirty="0">
                    <a:solidFill>
                      <a:schemeClr val="tx1"/>
                    </a:solidFill>
                  </a:rPr>
                  <a:t>-идеально сбалансированным по количеству вершин</a:t>
                </a:r>
                <a:r>
                  <a:rPr lang="ru-RU" dirty="0">
                    <a:solidFill>
                      <a:schemeClr val="tx1"/>
                    </a:solidFill>
                  </a:rPr>
                  <a:t>, если </a:t>
                </a:r>
                <a:r>
                  <a:rPr lang="ru-RU" sz="2400" dirty="0">
                    <a:solidFill>
                      <a:schemeClr val="tx1"/>
                    </a:solidFill>
                  </a:rPr>
                  <a:t>для каждой её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marL="914400" lvl="2" indent="0" algn="just">
                  <a:buNone/>
                </a:pPr>
                <a:r>
                  <a:rPr lang="ru-RU" sz="2400" dirty="0">
                    <a:solidFill>
                      <a:schemeClr val="tx1"/>
                    </a:solidFill>
                  </a:rPr>
                  <a:t>количество вершин в её максимальном (по количеству вершин) поддереве отличается от количества вершин в её минимальном (по количеству вершин) поддереве </a:t>
                </a:r>
                <a:r>
                  <a:rPr lang="ru-RU" sz="2400" b="1" dirty="0">
                    <a:solidFill>
                      <a:schemeClr val="tx1"/>
                    </a:solidFill>
                  </a:rPr>
                  <a:t>не более, чем на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.   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ru-RU" b="1" dirty="0">
                    <a:solidFill>
                      <a:schemeClr val="tx1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ru-RU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то говорят, что дерево </a:t>
                </a:r>
                <a:r>
                  <a:rPr lang="ru-RU" b="1" i="1" dirty="0">
                    <a:solidFill>
                      <a:schemeClr val="tx1"/>
                    </a:solidFill>
                  </a:rPr>
                  <a:t>идеально сбалансировано</a:t>
                </a:r>
                <a:r>
                  <a:rPr lang="ru-RU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721" y="49133"/>
                <a:ext cx="10515600" cy="2975659"/>
              </a:xfrm>
              <a:blipFill>
                <a:blip r:embed="rId3"/>
                <a:stretch>
                  <a:fillRect l="-1159" t="-3279" r="-928" b="-676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D511A19-63D0-4BB3-9A21-18DA954B691B}"/>
              </a:ext>
            </a:extLst>
          </p:cNvPr>
          <p:cNvGrpSpPr/>
          <p:nvPr/>
        </p:nvGrpSpPr>
        <p:grpSpPr>
          <a:xfrm>
            <a:off x="1756496" y="3142748"/>
            <a:ext cx="7728597" cy="2164543"/>
            <a:chOff x="1388851" y="3651795"/>
            <a:chExt cx="7728597" cy="2691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Овал 3"/>
                <p:cNvSpPr/>
                <p:nvPr/>
              </p:nvSpPr>
              <p:spPr>
                <a:xfrm>
                  <a:off x="3868946" y="3651795"/>
                  <a:ext cx="500332" cy="498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Овал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946" y="3651795"/>
                  <a:ext cx="500332" cy="49845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Равнобедренный треугольник 4"/>
            <p:cNvSpPr/>
            <p:nvPr/>
          </p:nvSpPr>
          <p:spPr>
            <a:xfrm>
              <a:off x="1388851" y="4750260"/>
              <a:ext cx="1060704" cy="7936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авнобедренный треугольник 5"/>
            <p:cNvSpPr/>
            <p:nvPr/>
          </p:nvSpPr>
          <p:spPr>
            <a:xfrm>
              <a:off x="2864055" y="4744087"/>
              <a:ext cx="1216152" cy="1599606"/>
            </a:xfrm>
            <a:prstGeom prst="triangl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4675508" y="4752018"/>
              <a:ext cx="254393" cy="15441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авнобедренный треугольник 7"/>
            <p:cNvSpPr/>
            <p:nvPr/>
          </p:nvSpPr>
          <p:spPr>
            <a:xfrm>
              <a:off x="5791197" y="4748787"/>
              <a:ext cx="602239" cy="198408"/>
            </a:xfrm>
            <a:prstGeom prst="triangle">
              <a:avLst>
                <a:gd name="adj" fmla="val 4918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вал 8"/>
                <p:cNvSpPr/>
                <p:nvPr/>
              </p:nvSpPr>
              <p:spPr>
                <a:xfrm>
                  <a:off x="5837207" y="4287328"/>
                  <a:ext cx="517585" cy="45720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Овал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07" y="4287328"/>
                  <a:ext cx="517585" cy="457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/>
                <p:cNvSpPr/>
                <p:nvPr/>
              </p:nvSpPr>
              <p:spPr>
                <a:xfrm>
                  <a:off x="4541721" y="4287328"/>
                  <a:ext cx="517585" cy="4572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Овал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721" y="4287328"/>
                  <a:ext cx="517585" cy="457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Овал 10"/>
                <p:cNvSpPr/>
                <p:nvPr/>
              </p:nvSpPr>
              <p:spPr>
                <a:xfrm>
                  <a:off x="3213339" y="4287328"/>
                  <a:ext cx="517585" cy="45720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Овал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339" y="4287328"/>
                  <a:ext cx="517585" cy="4572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Овал 11"/>
                <p:cNvSpPr/>
                <p:nvPr/>
              </p:nvSpPr>
              <p:spPr>
                <a:xfrm>
                  <a:off x="1660411" y="4287328"/>
                  <a:ext cx="517585" cy="4572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Овал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411" y="4287328"/>
                  <a:ext cx="517585" cy="4572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Прямая со стрелкой 12"/>
            <p:cNvCxnSpPr>
              <a:stCxn id="4" idx="2"/>
              <a:endCxn id="12" idx="0"/>
            </p:cNvCxnSpPr>
            <p:nvPr/>
          </p:nvCxnSpPr>
          <p:spPr>
            <a:xfrm flipH="1">
              <a:off x="1919204" y="3901021"/>
              <a:ext cx="1949742" cy="386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4" idx="6"/>
              <a:endCxn id="9" idx="0"/>
            </p:cNvCxnSpPr>
            <p:nvPr/>
          </p:nvCxnSpPr>
          <p:spPr>
            <a:xfrm>
              <a:off x="4369278" y="3901021"/>
              <a:ext cx="1726722" cy="386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4" idx="3"/>
              <a:endCxn id="11" idx="0"/>
            </p:cNvCxnSpPr>
            <p:nvPr/>
          </p:nvCxnSpPr>
          <p:spPr>
            <a:xfrm flipH="1">
              <a:off x="3472132" y="4077250"/>
              <a:ext cx="470086" cy="210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4" idx="5"/>
              <a:endCxn id="10" idx="0"/>
            </p:cNvCxnSpPr>
            <p:nvPr/>
          </p:nvCxnSpPr>
          <p:spPr>
            <a:xfrm>
              <a:off x="4296006" y="4077250"/>
              <a:ext cx="504508" cy="210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61822" y="4164677"/>
                  <a:ext cx="419730" cy="4514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1822" y="4164677"/>
                  <a:ext cx="419730" cy="45141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67559" y="4235570"/>
                  <a:ext cx="446276" cy="4514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559" y="4235570"/>
                  <a:ext cx="446276" cy="45141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Объект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77830330"/>
                    </p:ext>
                  </p:extLst>
                </p:nvPr>
              </p:nvGraphicFramePr>
              <p:xfrm>
                <a:off x="7348868" y="4182289"/>
                <a:ext cx="1768580" cy="54517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6" name="Equation" r:id="rId11" imgW="863280" imgH="266400" progId="Equation.DSMT4">
                        <p:embed/>
                      </p:oleObj>
                    </mc:Choice>
                    <mc:Fallback>
                      <p:oleObj name="Equation" r:id="rId11" imgW="863280" imgH="2664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48868" y="4182289"/>
                              <a:ext cx="1768580" cy="54517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" name="Объект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77830330"/>
                    </p:ext>
                  </p:extLst>
                </p:nvPr>
              </p:nvGraphicFramePr>
              <p:xfrm>
                <a:off x="7348868" y="4182289"/>
                <a:ext cx="1768580" cy="54517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3" imgW="863280" imgH="266400" progId="Equation.DSMT4">
                        <p:embed/>
                      </p:oleObj>
                    </mc:Choice>
                    <mc:Fallback>
                      <p:oleObj name="Equation" r:id="rId13" imgW="863280" imgH="2664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48868" y="4182289"/>
                              <a:ext cx="1768580" cy="54517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1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>
            <a:cxnSpLocks/>
          </p:cNvCxnSpPr>
          <p:nvPr/>
        </p:nvCxnSpPr>
        <p:spPr>
          <a:xfrm>
            <a:off x="964425" y="546754"/>
            <a:ext cx="0" cy="2478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DE19C1-B2C8-4B07-9537-BA4233149835}"/>
                  </a:ext>
                </a:extLst>
              </p:cNvPr>
              <p:cNvSpPr txBox="1"/>
              <p:nvPr/>
            </p:nvSpPr>
            <p:spPr>
              <a:xfrm>
                <a:off x="495721" y="5426705"/>
                <a:ext cx="114103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Замечание</a:t>
                </a:r>
                <a:r>
                  <a:rPr lang="ru-RU" sz="2400" dirty="0"/>
                  <a:t> </a:t>
                </a:r>
              </a:p>
              <a:p>
                <a:pPr lvl="1" algn="just"/>
                <a:r>
                  <a:rPr lang="ru-RU" sz="2400" dirty="0"/>
                  <a:t>Если у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только одно поддерево, то считаем, что не существующее второе поддерево имеет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 вершин.</a:t>
                </a:r>
                <a:endParaRPr lang="ru-BY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DE19C1-B2C8-4B07-9537-BA423314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21" y="5426705"/>
                <a:ext cx="11410331" cy="1200329"/>
              </a:xfrm>
              <a:prstGeom prst="rect">
                <a:avLst/>
              </a:prstGeom>
              <a:blipFill>
                <a:blip r:embed="rId16"/>
                <a:stretch>
                  <a:fillRect l="-801" t="-4061" r="-855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2615</TotalTime>
  <Words>2392</Words>
  <Application>Microsoft Office PowerPoint</Application>
  <PresentationFormat>Широкоэкранный</PresentationFormat>
  <Paragraphs>753</Paragraphs>
  <Slides>55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Equation</vt:lpstr>
      <vt:lpstr>ОРГАНИЗАЦИЯ ПОИСКА</vt:lpstr>
      <vt:lpstr>Словарные операции</vt:lpstr>
      <vt:lpstr>Сбалансированные  деревья</vt:lpstr>
      <vt:lpstr>Презентация PowerPoint</vt:lpstr>
      <vt:lpstr>Пример</vt:lpstr>
      <vt:lpstr>Пример</vt:lpstr>
      <vt:lpstr>Презентация PowerPoint</vt:lpstr>
      <vt:lpstr>Идеально сбалансированные деревья</vt:lpstr>
      <vt:lpstr>Презентация PowerPoint</vt:lpstr>
      <vt:lpstr>Пример</vt:lpstr>
      <vt:lpstr>Презентация PowerPoint</vt:lpstr>
      <vt:lpstr>Презентация PowerPoint</vt:lpstr>
      <vt:lpstr>Презентация PowerPoint</vt:lpstr>
      <vt:lpstr>Георгий  Максимович  Адельсон-Вельский </vt:lpstr>
      <vt:lpstr>Презентация PowerPoint</vt:lpstr>
      <vt:lpstr>Презентация PowerPoint</vt:lpstr>
      <vt:lpstr>АВЛ-дерево ?</vt:lpstr>
      <vt:lpstr>Презентация PowerPoint</vt:lpstr>
      <vt:lpstr>Презентация PowerPoint</vt:lpstr>
      <vt:lpstr>АВЛ-дерево ?</vt:lpstr>
      <vt:lpstr>АВЛ-дерево 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Разбалансировка после добавления элемента</vt:lpstr>
      <vt:lpstr>Разбалансировка после  удаления элемента</vt:lpstr>
      <vt:lpstr>Балансировки</vt:lpstr>
      <vt:lpstr>Презентация PowerPoint</vt:lpstr>
      <vt:lpstr>LL-поворот</vt:lpstr>
      <vt:lpstr>Презентация PowerPoint</vt:lpstr>
      <vt:lpstr>Презентация PowerPoint</vt:lpstr>
      <vt:lpstr>Презентация PowerPoint</vt:lpstr>
      <vt:lpstr>ОЦЕНКИ</vt:lpstr>
      <vt:lpstr>Презентация PowerPoint</vt:lpstr>
      <vt:lpstr>Презентация PowerPoint</vt:lpstr>
      <vt:lpstr>Презентация PowerPoint</vt:lpstr>
      <vt:lpstr>ПРИМЕР</vt:lpstr>
      <vt:lpstr>Презентация PowerPoint</vt:lpstr>
      <vt:lpstr> 7  8  2  3  4  6  1  9  10  11  5 </vt:lpstr>
      <vt:lpstr> 7  8  2  3  4  6  1  9  10  11  5  </vt:lpstr>
      <vt:lpstr> 7  8  2  3  4  6  1  9  10  11  5  </vt:lpstr>
      <vt:lpstr> 7  8  2  3  4  6  1  9  10  11  5 </vt:lpstr>
      <vt:lpstr> Построить АВЛ-дерево для последовательности чисел: 7  8  2  3  4  6  1  9  10  11  5  </vt:lpstr>
      <vt:lpstr> 7  8  2  3  4  6  1  9  10  11  5 </vt:lpstr>
      <vt:lpstr> 7  8  2  3  4  6  1  9  10  11  5 </vt:lpstr>
      <vt:lpstr> 7,  8,  2, 3,  4,  6,  1,  9,  10,  11,  5</vt:lpstr>
      <vt:lpstr>Сортировка деревом</vt:lpstr>
      <vt:lpstr>Абстрактный тип данных: множество (set)</vt:lpstr>
      <vt:lpstr>Абстрактный тип данных ассоциативный массив (map)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Sabaleuskaya Alena P.</cp:lastModifiedBy>
  <cp:revision>392</cp:revision>
  <dcterms:created xsi:type="dcterms:W3CDTF">2020-04-14T05:04:13Z</dcterms:created>
  <dcterms:modified xsi:type="dcterms:W3CDTF">2024-11-06T06:13:24Z</dcterms:modified>
</cp:coreProperties>
</file>