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1" r:id="rId4"/>
    <p:sldId id="264" r:id="rId5"/>
    <p:sldId id="328" r:id="rId6"/>
    <p:sldId id="330" r:id="rId7"/>
    <p:sldId id="329" r:id="rId8"/>
    <p:sldId id="331" r:id="rId9"/>
    <p:sldId id="332" r:id="rId10"/>
    <p:sldId id="333" r:id="rId11"/>
    <p:sldId id="335" r:id="rId12"/>
    <p:sldId id="336" r:id="rId13"/>
    <p:sldId id="337" r:id="rId14"/>
    <p:sldId id="338" r:id="rId15"/>
    <p:sldId id="339" r:id="rId16"/>
    <p:sldId id="334" r:id="rId17"/>
    <p:sldId id="340" r:id="rId18"/>
    <p:sldId id="343" r:id="rId19"/>
    <p:sldId id="344" r:id="rId20"/>
    <p:sldId id="345" r:id="rId21"/>
    <p:sldId id="346" r:id="rId22"/>
    <p:sldId id="347" r:id="rId23"/>
    <p:sldId id="341" r:id="rId24"/>
    <p:sldId id="342" r:id="rId25"/>
    <p:sldId id="265" r:id="rId26"/>
    <p:sldId id="349" r:id="rId27"/>
    <p:sldId id="350" r:id="rId28"/>
    <p:sldId id="355" r:id="rId29"/>
    <p:sldId id="351" r:id="rId30"/>
    <p:sldId id="357" r:id="rId31"/>
    <p:sldId id="356" r:id="rId32"/>
    <p:sldId id="353" r:id="rId33"/>
    <p:sldId id="354" r:id="rId34"/>
    <p:sldId id="266" r:id="rId35"/>
    <p:sldId id="348" r:id="rId36"/>
    <p:sldId id="359" r:id="rId37"/>
    <p:sldId id="358" r:id="rId38"/>
    <p:sldId id="306"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D321A-D3BE-46BA-992B-AB0668ADBC00}" v="4436" dt="2022-04-03T16:03:42.205"/>
    <p1510:client id="{16E0D77F-0FB6-4344-B113-B088C66D3923}" v="1028" dt="2022-04-03T20:02:17.795"/>
    <p1510:client id="{4470C1DF-F8E0-436D-B1DA-12B3D823D5C4}" v="15" dt="2022-04-07T22:07:19.495"/>
    <p1510:client id="{670EB187-C204-4A1E-93A3-752A84DD675C}" v="108" dt="2022-04-03T11:34:12.553"/>
    <p1510:client id="{6EC468CC-5E0B-4E6B-A766-6FC3AF3E5257}" v="275" dt="2022-03-31T21:21:20.429"/>
    <p1510:client id="{82E24707-2196-4E8B-9DD5-43BBF7168C67}" v="3409" dt="2022-04-07T21:53:12.375"/>
    <p1510:client id="{926CBD7D-48A5-4A6F-85AB-FCE3609F1ACB}" v="21" dt="2022-03-31T20:09:16.167"/>
    <p1510:client id="{AED6D21B-DEDE-4780-B64F-70892D15E650}" v="325" dt="2022-04-06T22:52:36.291"/>
    <p1510:client id="{CFDC052A-8ECE-4027-ADC2-B1DEEA09D691}" v="87" dt="2022-04-08T08:06:00.287"/>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0876552-E558-4846-BB9C-6F97A16E9C82}" type="datetimeFigureOut">
              <a:rPr lang="ru-RU" smtClean="0"/>
              <a:t>18.06.2022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40739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t>18.06.2022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8920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t>18.06.2022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53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t>18.06.2022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25744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0876552-E558-4846-BB9C-6F97A16E9C82}" type="datetimeFigureOut">
              <a:rPr lang="ru-RU" smtClean="0"/>
              <a:t>18.06.2022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232961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0876552-E558-4846-BB9C-6F97A16E9C82}" type="datetimeFigureOut">
              <a:rPr lang="ru-RU" smtClean="0"/>
              <a:t>18.06.2022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59843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0876552-E558-4846-BB9C-6F97A16E9C82}" type="datetimeFigureOut">
              <a:rPr lang="ru-RU" smtClean="0"/>
              <a:t>18.06.2022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6915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876552-E558-4846-BB9C-6F97A16E9C82}" type="datetimeFigureOut">
              <a:rPr lang="ru-RU" smtClean="0"/>
              <a:t>18.06.2022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39223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0876552-E558-4846-BB9C-6F97A16E9C82}" type="datetimeFigureOut">
              <a:rPr lang="ru-RU" smtClean="0"/>
              <a:t>18.06.2022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3228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t>18.06.2022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9429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t>18.06.2022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t>‹#›</a:t>
            </a:fld>
            <a:endParaRPr lang="ru-RU"/>
          </a:p>
        </p:txBody>
      </p:sp>
    </p:spTree>
    <p:extLst>
      <p:ext uri="{BB962C8B-B14F-4D97-AF65-F5344CB8AC3E}">
        <p14:creationId xmlns:p14="http://schemas.microsoft.com/office/powerpoint/2010/main" val="9870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76552-E558-4846-BB9C-6F97A16E9C82}" type="datetimeFigureOut">
              <a:rPr lang="ru-RU" smtClean="0"/>
              <a:t>18.06.2022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0BCB7-2943-489B-A12D-BC62224E8A2F}" type="slidenum">
              <a:rPr lang="ru-RU" smtClean="0"/>
              <a:t>‹#›</a:t>
            </a:fld>
            <a:endParaRPr lang="ru-RU"/>
          </a:p>
        </p:txBody>
      </p:sp>
    </p:spTree>
    <p:extLst>
      <p:ext uri="{BB962C8B-B14F-4D97-AF65-F5344CB8AC3E}">
        <p14:creationId xmlns:p14="http://schemas.microsoft.com/office/powerpoint/2010/main" val="13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agziim/DSA/blob/main/splay_tree.p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624590"/>
            <a:ext cx="9144000" cy="2387600"/>
          </a:xfrm>
        </p:spPr>
        <p:txBody>
          <a:bodyPr>
            <a:normAutofit/>
          </a:bodyPr>
          <a:lstStyle/>
          <a:p>
            <a:r>
              <a:rPr lang="ru-RU" sz="6600" err="1">
                <a:latin typeface="Times New Roman"/>
                <a:ea typeface="Calibri Light"/>
                <a:cs typeface="Calibri Light"/>
              </a:rPr>
              <a:t>Splay</a:t>
            </a:r>
            <a:r>
              <a:rPr lang="ru-RU" sz="6600">
                <a:latin typeface="Times New Roman"/>
                <a:ea typeface="Calibri Light"/>
                <a:cs typeface="Calibri Light"/>
              </a:rPr>
              <a:t>-дерево</a:t>
            </a:r>
          </a:p>
        </p:txBody>
      </p:sp>
      <p:sp>
        <p:nvSpPr>
          <p:cNvPr id="6" name="Прямоугольник 5"/>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8" name="Прямоугольник 7"/>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3"/>
          <p:cNvSpPr txBox="1"/>
          <p:nvPr/>
        </p:nvSpPr>
        <p:spPr>
          <a:xfrm>
            <a:off x="8746931" y="6370663"/>
            <a:ext cx="3355790" cy="369332"/>
          </a:xfrm>
          <a:prstGeom prst="rect">
            <a:avLst/>
          </a:prstGeom>
          <a:noFill/>
        </p:spPr>
        <p:txBody>
          <a:bodyPr wrap="none" lIns="91440" tIns="45720" rIns="91440" bIns="45720" rtlCol="0" anchor="t">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a:latin typeface="Times New Roman"/>
                <a:cs typeface="Times New Roman"/>
              </a:rPr>
              <a:t>ФПМИ Жидович М.С., 2022 год</a:t>
            </a:r>
          </a:p>
        </p:txBody>
      </p:sp>
    </p:spTree>
    <p:extLst>
      <p:ext uri="{BB962C8B-B14F-4D97-AF65-F5344CB8AC3E}">
        <p14:creationId xmlns:p14="http://schemas.microsoft.com/office/powerpoint/2010/main" val="424222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958248" y="-139815"/>
            <a:ext cx="8275504" cy="1325563"/>
          </a:xfrm>
        </p:spPr>
        <p:txBody>
          <a:bodyPr/>
          <a:lstStyle/>
          <a:p>
            <a:r>
              <a:rPr lang="ru-RU" b="1" dirty="0" err="1">
                <a:ea typeface="+mj-lt"/>
                <a:cs typeface="+mj-lt"/>
              </a:rPr>
              <a:t>Zig</a:t>
            </a:r>
            <a:r>
              <a:rPr lang="ru-RU" b="1" dirty="0">
                <a:ea typeface="+mj-lt"/>
                <a:cs typeface="+mj-lt"/>
              </a:rPr>
              <a:t> </a:t>
            </a:r>
            <a:r>
              <a:rPr lang="ru-RU" dirty="0">
                <a:ea typeface="+mj-lt"/>
                <a:cs typeface="+mj-lt"/>
              </a:rPr>
              <a:t>(LL поворот, Правый разворот)</a:t>
            </a:r>
            <a:endParaRPr lang="ru-RU" dirty="0"/>
          </a:p>
        </p:txBody>
      </p:sp>
      <p:sp>
        <p:nvSpPr>
          <p:cNvPr id="6" name="Овал 5">
            <a:extLst>
              <a:ext uri="{FF2B5EF4-FFF2-40B4-BE49-F238E27FC236}">
                <a16:creationId xmlns:a16="http://schemas.microsoft.com/office/drawing/2014/main" id="{A7AF7CDA-FD41-C7F4-E751-99E48E2BCC39}"/>
              </a:ext>
            </a:extLst>
          </p:cNvPr>
          <p:cNvSpPr/>
          <p:nvPr/>
        </p:nvSpPr>
        <p:spPr>
          <a:xfrm>
            <a:off x="2981737" y="2146116"/>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14" name="Овал 13">
            <a:extLst>
              <a:ext uri="{FF2B5EF4-FFF2-40B4-BE49-F238E27FC236}">
                <a16:creationId xmlns:a16="http://schemas.microsoft.com/office/drawing/2014/main" id="{A31D41D4-70A7-3E94-6407-54ED6D4A071B}"/>
              </a:ext>
            </a:extLst>
          </p:cNvPr>
          <p:cNvSpPr/>
          <p:nvPr/>
        </p:nvSpPr>
        <p:spPr>
          <a:xfrm>
            <a:off x="2098510" y="2925435"/>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16" name="Прямая со стрелкой 15">
            <a:extLst>
              <a:ext uri="{FF2B5EF4-FFF2-40B4-BE49-F238E27FC236}">
                <a16:creationId xmlns:a16="http://schemas.microsoft.com/office/drawing/2014/main" id="{7AE57851-5971-9FF5-A042-81E40AF6813A}"/>
              </a:ext>
            </a:extLst>
          </p:cNvPr>
          <p:cNvCxnSpPr/>
          <p:nvPr/>
        </p:nvCxnSpPr>
        <p:spPr>
          <a:xfrm flipH="1">
            <a:off x="2691245" y="2720686"/>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Равнобедренный треугольник 18">
            <a:extLst>
              <a:ext uri="{FF2B5EF4-FFF2-40B4-BE49-F238E27FC236}">
                <a16:creationId xmlns:a16="http://schemas.microsoft.com/office/drawing/2014/main" id="{AD05641B-0ED1-CA72-FBC6-A74F193558BE}"/>
              </a:ext>
            </a:extLst>
          </p:cNvPr>
          <p:cNvSpPr/>
          <p:nvPr/>
        </p:nvSpPr>
        <p:spPr>
          <a:xfrm>
            <a:off x="3677966" y="2928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0" name="Равнобедренный треугольник 19">
            <a:extLst>
              <a:ext uri="{FF2B5EF4-FFF2-40B4-BE49-F238E27FC236}">
                <a16:creationId xmlns:a16="http://schemas.microsoft.com/office/drawing/2014/main" id="{F6DA6C69-E221-1841-6C88-B1AF5047E6B2}"/>
              </a:ext>
            </a:extLst>
          </p:cNvPr>
          <p:cNvSpPr/>
          <p:nvPr/>
        </p:nvSpPr>
        <p:spPr>
          <a:xfrm>
            <a:off x="2664851" y="3924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 name="Равнобедренный треугольник 20">
            <a:extLst>
              <a:ext uri="{FF2B5EF4-FFF2-40B4-BE49-F238E27FC236}">
                <a16:creationId xmlns:a16="http://schemas.microsoft.com/office/drawing/2014/main" id="{318F5129-BC22-4CD8-3FE2-01E730915576}"/>
              </a:ext>
            </a:extLst>
          </p:cNvPr>
          <p:cNvSpPr/>
          <p:nvPr/>
        </p:nvSpPr>
        <p:spPr>
          <a:xfrm>
            <a:off x="1513193" y="3924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2" name="Прямая со стрелкой 21">
            <a:extLst>
              <a:ext uri="{FF2B5EF4-FFF2-40B4-BE49-F238E27FC236}">
                <a16:creationId xmlns:a16="http://schemas.microsoft.com/office/drawing/2014/main" id="{2BAFA54A-8AB9-3F4F-CBC9-71B975A47F01}"/>
              </a:ext>
            </a:extLst>
          </p:cNvPr>
          <p:cNvCxnSpPr/>
          <p:nvPr/>
        </p:nvCxnSpPr>
        <p:spPr>
          <a:xfrm>
            <a:off x="3603914" y="2729345"/>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7D0AF9B5-D245-9959-E270-7510894F313F}"/>
              </a:ext>
            </a:extLst>
          </p:cNvPr>
          <p:cNvCxnSpPr>
            <a:cxnSpLocks/>
          </p:cNvCxnSpPr>
          <p:nvPr/>
        </p:nvCxnSpPr>
        <p:spPr>
          <a:xfrm>
            <a:off x="2703368" y="3517322"/>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FB9BAA1F-A094-4E7C-D4CC-F42A65C8C18A}"/>
              </a:ext>
            </a:extLst>
          </p:cNvPr>
          <p:cNvCxnSpPr>
            <a:cxnSpLocks/>
          </p:cNvCxnSpPr>
          <p:nvPr/>
        </p:nvCxnSpPr>
        <p:spPr>
          <a:xfrm flipH="1">
            <a:off x="1851313" y="351732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9B8B15-EE30-B574-DFD2-57979888E671}"/>
              </a:ext>
            </a:extLst>
          </p:cNvPr>
          <p:cNvSpPr txBox="1"/>
          <p:nvPr/>
        </p:nvSpPr>
        <p:spPr>
          <a:xfrm>
            <a:off x="3871480" y="319607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7" name="TextBox 26">
            <a:extLst>
              <a:ext uri="{FF2B5EF4-FFF2-40B4-BE49-F238E27FC236}">
                <a16:creationId xmlns:a16="http://schemas.microsoft.com/office/drawing/2014/main" id="{CC0A9EDB-218B-74F9-8183-06297FB4CEBE}"/>
              </a:ext>
            </a:extLst>
          </p:cNvPr>
          <p:cNvSpPr txBox="1"/>
          <p:nvPr/>
        </p:nvSpPr>
        <p:spPr>
          <a:xfrm>
            <a:off x="2875684" y="41399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6614159A-36CC-AC5A-A566-18E16ED746D3}"/>
              </a:ext>
            </a:extLst>
          </p:cNvPr>
          <p:cNvSpPr txBox="1"/>
          <p:nvPr/>
        </p:nvSpPr>
        <p:spPr>
          <a:xfrm>
            <a:off x="1706707" y="41832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29" name="Овал 28">
            <a:extLst>
              <a:ext uri="{FF2B5EF4-FFF2-40B4-BE49-F238E27FC236}">
                <a16:creationId xmlns:a16="http://schemas.microsoft.com/office/drawing/2014/main" id="{FDF6E8CC-E434-B82B-A44A-96C53F81B5A9}"/>
              </a:ext>
            </a:extLst>
          </p:cNvPr>
          <p:cNvSpPr/>
          <p:nvPr/>
        </p:nvSpPr>
        <p:spPr>
          <a:xfrm>
            <a:off x="8229146" y="221538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41" name="Овал 40">
            <a:extLst>
              <a:ext uri="{FF2B5EF4-FFF2-40B4-BE49-F238E27FC236}">
                <a16:creationId xmlns:a16="http://schemas.microsoft.com/office/drawing/2014/main" id="{C0F08B97-4E96-E3AC-119A-90E573996778}"/>
              </a:ext>
            </a:extLst>
          </p:cNvPr>
          <p:cNvSpPr/>
          <p:nvPr/>
        </p:nvSpPr>
        <p:spPr>
          <a:xfrm>
            <a:off x="9164329" y="296007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p</a:t>
            </a: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a:off x="8834005" y="2807276"/>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Равнобедренный треугольник 42">
            <a:extLst>
              <a:ext uri="{FF2B5EF4-FFF2-40B4-BE49-F238E27FC236}">
                <a16:creationId xmlns:a16="http://schemas.microsoft.com/office/drawing/2014/main" id="{EFF150E3-7FE4-74A2-3568-25B7037E5A85}"/>
              </a:ext>
            </a:extLst>
          </p:cNvPr>
          <p:cNvSpPr/>
          <p:nvPr/>
        </p:nvSpPr>
        <p:spPr>
          <a:xfrm>
            <a:off x="9730670" y="3958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8579012" y="3958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5" name="Прямая со стрелкой 44">
            <a:extLst>
              <a:ext uri="{FF2B5EF4-FFF2-40B4-BE49-F238E27FC236}">
                <a16:creationId xmlns:a16="http://schemas.microsoft.com/office/drawing/2014/main" id="{5F849255-7A11-0088-114C-917BC1E29F4C}"/>
              </a:ext>
            </a:extLst>
          </p:cNvPr>
          <p:cNvCxnSpPr>
            <a:cxnSpLocks/>
          </p:cNvCxnSpPr>
          <p:nvPr/>
        </p:nvCxnSpPr>
        <p:spPr>
          <a:xfrm>
            <a:off x="9769187" y="3551958"/>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8917132" y="355195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7">
            <a:extLst>
              <a:ext uri="{FF2B5EF4-FFF2-40B4-BE49-F238E27FC236}">
                <a16:creationId xmlns:a16="http://schemas.microsoft.com/office/drawing/2014/main" id="{CA205789-2E44-035C-7AC7-88370FA626A1}"/>
              </a:ext>
            </a:extLst>
          </p:cNvPr>
          <p:cNvSpPr txBox="1"/>
          <p:nvPr/>
        </p:nvSpPr>
        <p:spPr>
          <a:xfrm>
            <a:off x="9941503" y="4174547"/>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c</a:t>
            </a:r>
          </a:p>
        </p:txBody>
      </p:sp>
      <p:sp>
        <p:nvSpPr>
          <p:cNvPr id="48" name="TextBox 8">
            <a:extLst>
              <a:ext uri="{FF2B5EF4-FFF2-40B4-BE49-F238E27FC236}">
                <a16:creationId xmlns:a16="http://schemas.microsoft.com/office/drawing/2014/main" id="{953E3274-58A6-ABE3-0A64-07469714F730}"/>
              </a:ext>
            </a:extLst>
          </p:cNvPr>
          <p:cNvSpPr txBox="1"/>
          <p:nvPr/>
        </p:nvSpPr>
        <p:spPr>
          <a:xfrm>
            <a:off x="8772526" y="421784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7453329" y="298045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flipH="1">
            <a:off x="7800108" y="2686049"/>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7646843" y="3248025"/>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53" name="Стрелка: вправо 52">
            <a:extLst>
              <a:ext uri="{FF2B5EF4-FFF2-40B4-BE49-F238E27FC236}">
                <a16:creationId xmlns:a16="http://schemas.microsoft.com/office/drawing/2014/main" id="{33D80960-727E-143B-5EC8-6E7257D01FF7}"/>
              </a:ext>
            </a:extLst>
          </p:cNvPr>
          <p:cNvSpPr/>
          <p:nvPr/>
        </p:nvSpPr>
        <p:spPr>
          <a:xfrm>
            <a:off x="5463920" y="3251626"/>
            <a:ext cx="1151658" cy="649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4359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958248" y="-139815"/>
            <a:ext cx="8275504" cy="1325563"/>
          </a:xfrm>
        </p:spPr>
        <p:txBody>
          <a:bodyPr/>
          <a:lstStyle/>
          <a:p>
            <a:pPr>
              <a:lnSpc>
                <a:spcPct val="100000"/>
              </a:lnSpc>
              <a:spcBef>
                <a:spcPts val="0"/>
              </a:spcBef>
            </a:pPr>
            <a:r>
              <a:rPr lang="ru-RU" b="1" err="1">
                <a:ea typeface="+mj-lt"/>
                <a:cs typeface="+mj-lt"/>
              </a:rPr>
              <a:t>Zag</a:t>
            </a:r>
            <a:r>
              <a:rPr lang="ru-RU" b="1">
                <a:ea typeface="+mj-lt"/>
                <a:cs typeface="+mj-lt"/>
              </a:rPr>
              <a:t> </a:t>
            </a:r>
            <a:r>
              <a:rPr lang="ru-RU">
                <a:ea typeface="+mj-lt"/>
                <a:cs typeface="+mj-lt"/>
              </a:rPr>
              <a:t>(RR поворот, Левый разворот)</a:t>
            </a:r>
            <a:endParaRPr lang="en-US">
              <a:ea typeface="+mj-lt"/>
              <a:cs typeface="+mj-lt"/>
            </a:endParaRPr>
          </a:p>
        </p:txBody>
      </p:sp>
      <p:sp>
        <p:nvSpPr>
          <p:cNvPr id="2" name="Овал 1">
            <a:extLst>
              <a:ext uri="{FF2B5EF4-FFF2-40B4-BE49-F238E27FC236}">
                <a16:creationId xmlns:a16="http://schemas.microsoft.com/office/drawing/2014/main" id="{C587A50E-4CEC-2FAB-3BDD-2BAA61C4DF4F}"/>
              </a:ext>
            </a:extLst>
          </p:cNvPr>
          <p:cNvSpPr/>
          <p:nvPr/>
        </p:nvSpPr>
        <p:spPr>
          <a:xfrm>
            <a:off x="8991147" y="2042207"/>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3" name="Овал 2">
            <a:extLst>
              <a:ext uri="{FF2B5EF4-FFF2-40B4-BE49-F238E27FC236}">
                <a16:creationId xmlns:a16="http://schemas.microsoft.com/office/drawing/2014/main" id="{3C91B400-110F-44B5-79AE-827A862F1B6F}"/>
              </a:ext>
            </a:extLst>
          </p:cNvPr>
          <p:cNvSpPr/>
          <p:nvPr/>
        </p:nvSpPr>
        <p:spPr>
          <a:xfrm>
            <a:off x="8107920" y="2821526"/>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6" name="Прямая со стрелкой 5">
            <a:extLst>
              <a:ext uri="{FF2B5EF4-FFF2-40B4-BE49-F238E27FC236}">
                <a16:creationId xmlns:a16="http://schemas.microsoft.com/office/drawing/2014/main" id="{172F7461-D113-0807-0907-F9CD45D091CB}"/>
              </a:ext>
            </a:extLst>
          </p:cNvPr>
          <p:cNvCxnSpPr/>
          <p:nvPr/>
        </p:nvCxnSpPr>
        <p:spPr>
          <a:xfrm flipH="1">
            <a:off x="8700655" y="2616777"/>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Равнобедренный треугольник 11">
            <a:extLst>
              <a:ext uri="{FF2B5EF4-FFF2-40B4-BE49-F238E27FC236}">
                <a16:creationId xmlns:a16="http://schemas.microsoft.com/office/drawing/2014/main" id="{45EEF750-E84E-251B-EE84-6C083E506E0D}"/>
              </a:ext>
            </a:extLst>
          </p:cNvPr>
          <p:cNvSpPr/>
          <p:nvPr/>
        </p:nvSpPr>
        <p:spPr>
          <a:xfrm>
            <a:off x="9687376" y="282459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4" name="Равнобедренный треугольник 13">
            <a:extLst>
              <a:ext uri="{FF2B5EF4-FFF2-40B4-BE49-F238E27FC236}">
                <a16:creationId xmlns:a16="http://schemas.microsoft.com/office/drawing/2014/main" id="{1B29B828-5D04-3F6C-DB76-B1A673788D69}"/>
              </a:ext>
            </a:extLst>
          </p:cNvPr>
          <p:cNvSpPr/>
          <p:nvPr/>
        </p:nvSpPr>
        <p:spPr>
          <a:xfrm>
            <a:off x="8674261" y="382038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6" name="Равнобедренный треугольник 15">
            <a:extLst>
              <a:ext uri="{FF2B5EF4-FFF2-40B4-BE49-F238E27FC236}">
                <a16:creationId xmlns:a16="http://schemas.microsoft.com/office/drawing/2014/main" id="{B6B39896-66CC-44CD-45F3-96EC9B12AD34}"/>
              </a:ext>
            </a:extLst>
          </p:cNvPr>
          <p:cNvSpPr/>
          <p:nvPr/>
        </p:nvSpPr>
        <p:spPr>
          <a:xfrm>
            <a:off x="7522603" y="382038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8" name="Прямая со стрелкой 17">
            <a:extLst>
              <a:ext uri="{FF2B5EF4-FFF2-40B4-BE49-F238E27FC236}">
                <a16:creationId xmlns:a16="http://schemas.microsoft.com/office/drawing/2014/main" id="{3EC7492E-8825-167A-E94A-3A44342D1261}"/>
              </a:ext>
            </a:extLst>
          </p:cNvPr>
          <p:cNvCxnSpPr/>
          <p:nvPr/>
        </p:nvCxnSpPr>
        <p:spPr>
          <a:xfrm>
            <a:off x="9613324" y="2625436"/>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47860184-62E4-1263-20C9-8A1FB41F8680}"/>
              </a:ext>
            </a:extLst>
          </p:cNvPr>
          <p:cNvCxnSpPr>
            <a:cxnSpLocks/>
          </p:cNvCxnSpPr>
          <p:nvPr/>
        </p:nvCxnSpPr>
        <p:spPr>
          <a:xfrm>
            <a:off x="8712778" y="3413413"/>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274DA4B3-DD86-54BF-4529-384577E91301}"/>
              </a:ext>
            </a:extLst>
          </p:cNvPr>
          <p:cNvCxnSpPr>
            <a:cxnSpLocks/>
          </p:cNvCxnSpPr>
          <p:nvPr/>
        </p:nvCxnSpPr>
        <p:spPr>
          <a:xfrm flipH="1">
            <a:off x="7860723" y="341341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DFFB2F-B3BB-D877-C302-C1B92B6987C4}"/>
              </a:ext>
            </a:extLst>
          </p:cNvPr>
          <p:cNvSpPr txBox="1"/>
          <p:nvPr/>
        </p:nvSpPr>
        <p:spPr>
          <a:xfrm>
            <a:off x="9880890" y="309216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6" name="TextBox 25">
            <a:extLst>
              <a:ext uri="{FF2B5EF4-FFF2-40B4-BE49-F238E27FC236}">
                <a16:creationId xmlns:a16="http://schemas.microsoft.com/office/drawing/2014/main" id="{37CDC38E-679E-FFD9-87D1-EE11E2FA2891}"/>
              </a:ext>
            </a:extLst>
          </p:cNvPr>
          <p:cNvSpPr txBox="1"/>
          <p:nvPr/>
        </p:nvSpPr>
        <p:spPr>
          <a:xfrm>
            <a:off x="8885094" y="403600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7FB16C59-7377-0C14-1AB2-20D815BD66B5}"/>
              </a:ext>
            </a:extLst>
          </p:cNvPr>
          <p:cNvSpPr txBox="1"/>
          <p:nvPr/>
        </p:nvSpPr>
        <p:spPr>
          <a:xfrm>
            <a:off x="7716117" y="407929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54" name="Стрелка: вправо 53">
            <a:extLst>
              <a:ext uri="{FF2B5EF4-FFF2-40B4-BE49-F238E27FC236}">
                <a16:creationId xmlns:a16="http://schemas.microsoft.com/office/drawing/2014/main" id="{56331B2F-EC05-8F78-A88B-F0392B2A796F}"/>
              </a:ext>
            </a:extLst>
          </p:cNvPr>
          <p:cNvSpPr/>
          <p:nvPr/>
        </p:nvSpPr>
        <p:spPr>
          <a:xfrm>
            <a:off x="5463920" y="3251626"/>
            <a:ext cx="1151658" cy="649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a:extLst>
              <a:ext uri="{FF2B5EF4-FFF2-40B4-BE49-F238E27FC236}">
                <a16:creationId xmlns:a16="http://schemas.microsoft.com/office/drawing/2014/main" id="{A15174F9-3094-831C-5ED9-D007DF236F91}"/>
              </a:ext>
            </a:extLst>
          </p:cNvPr>
          <p:cNvSpPr/>
          <p:nvPr/>
        </p:nvSpPr>
        <p:spPr>
          <a:xfrm>
            <a:off x="2228396" y="2102819"/>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sp>
        <p:nvSpPr>
          <p:cNvPr id="56" name="Овал 55">
            <a:extLst>
              <a:ext uri="{FF2B5EF4-FFF2-40B4-BE49-F238E27FC236}">
                <a16:creationId xmlns:a16="http://schemas.microsoft.com/office/drawing/2014/main" id="{3767D7DF-9C39-1F30-7D1F-DF99D2E06BB6}"/>
              </a:ext>
            </a:extLst>
          </p:cNvPr>
          <p:cNvSpPr/>
          <p:nvPr/>
        </p:nvSpPr>
        <p:spPr>
          <a:xfrm>
            <a:off x="3163579" y="2847502"/>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57" name="Прямая со стрелкой 56">
            <a:extLst>
              <a:ext uri="{FF2B5EF4-FFF2-40B4-BE49-F238E27FC236}">
                <a16:creationId xmlns:a16="http://schemas.microsoft.com/office/drawing/2014/main" id="{9837C6A3-6B4D-E141-2A68-2A55489A909A}"/>
              </a:ext>
            </a:extLst>
          </p:cNvPr>
          <p:cNvCxnSpPr>
            <a:cxnSpLocks/>
          </p:cNvCxnSpPr>
          <p:nvPr/>
        </p:nvCxnSpPr>
        <p:spPr>
          <a:xfrm>
            <a:off x="2833255" y="2694707"/>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Равнобедренный треугольник 57">
            <a:extLst>
              <a:ext uri="{FF2B5EF4-FFF2-40B4-BE49-F238E27FC236}">
                <a16:creationId xmlns:a16="http://schemas.microsoft.com/office/drawing/2014/main" id="{B6165D5F-5118-0571-0FFD-B3079533DC11}"/>
              </a:ext>
            </a:extLst>
          </p:cNvPr>
          <p:cNvSpPr/>
          <p:nvPr/>
        </p:nvSpPr>
        <p:spPr>
          <a:xfrm>
            <a:off x="3729920" y="384636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sp>
        <p:nvSpPr>
          <p:cNvPr id="59" name="Равнобедренный треугольник 58">
            <a:extLst>
              <a:ext uri="{FF2B5EF4-FFF2-40B4-BE49-F238E27FC236}">
                <a16:creationId xmlns:a16="http://schemas.microsoft.com/office/drawing/2014/main" id="{D04AC58B-74B5-2FE5-2F31-EABE4DC94D55}"/>
              </a:ext>
            </a:extLst>
          </p:cNvPr>
          <p:cNvSpPr/>
          <p:nvPr/>
        </p:nvSpPr>
        <p:spPr>
          <a:xfrm>
            <a:off x="2578262" y="384636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60" name="Прямая со стрелкой 59">
            <a:extLst>
              <a:ext uri="{FF2B5EF4-FFF2-40B4-BE49-F238E27FC236}">
                <a16:creationId xmlns:a16="http://schemas.microsoft.com/office/drawing/2014/main" id="{5CB92FEC-1BB5-C9AE-54FE-5773A5E28CBD}"/>
              </a:ext>
            </a:extLst>
          </p:cNvPr>
          <p:cNvCxnSpPr>
            <a:cxnSpLocks/>
          </p:cNvCxnSpPr>
          <p:nvPr/>
        </p:nvCxnSpPr>
        <p:spPr>
          <a:xfrm>
            <a:off x="3768437" y="343938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id="{32389271-45E9-5738-EA9D-CB561B98C514}"/>
              </a:ext>
            </a:extLst>
          </p:cNvPr>
          <p:cNvCxnSpPr>
            <a:cxnSpLocks/>
          </p:cNvCxnSpPr>
          <p:nvPr/>
        </p:nvCxnSpPr>
        <p:spPr>
          <a:xfrm flipH="1">
            <a:off x="2916382" y="343938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7">
            <a:extLst>
              <a:ext uri="{FF2B5EF4-FFF2-40B4-BE49-F238E27FC236}">
                <a16:creationId xmlns:a16="http://schemas.microsoft.com/office/drawing/2014/main" id="{0F4621C1-8040-83F1-F103-66AC615752A1}"/>
              </a:ext>
            </a:extLst>
          </p:cNvPr>
          <p:cNvSpPr txBox="1"/>
          <p:nvPr/>
        </p:nvSpPr>
        <p:spPr>
          <a:xfrm>
            <a:off x="3940753" y="4061978"/>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c</a:t>
            </a:r>
          </a:p>
        </p:txBody>
      </p:sp>
      <p:sp>
        <p:nvSpPr>
          <p:cNvPr id="63" name="TextBox 8">
            <a:extLst>
              <a:ext uri="{FF2B5EF4-FFF2-40B4-BE49-F238E27FC236}">
                <a16:creationId xmlns:a16="http://schemas.microsoft.com/office/drawing/2014/main" id="{2A28C67E-7F36-4F10-E464-D1C5BBE416F4}"/>
              </a:ext>
            </a:extLst>
          </p:cNvPr>
          <p:cNvSpPr txBox="1"/>
          <p:nvPr/>
        </p:nvSpPr>
        <p:spPr>
          <a:xfrm>
            <a:off x="2771776" y="4105274"/>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64" name="Равнобедренный треугольник 63">
            <a:extLst>
              <a:ext uri="{FF2B5EF4-FFF2-40B4-BE49-F238E27FC236}">
                <a16:creationId xmlns:a16="http://schemas.microsoft.com/office/drawing/2014/main" id="{B3572E51-E60D-4428-4483-A03ADE12F277}"/>
              </a:ext>
            </a:extLst>
          </p:cNvPr>
          <p:cNvSpPr/>
          <p:nvPr/>
        </p:nvSpPr>
        <p:spPr>
          <a:xfrm>
            <a:off x="1452579" y="286788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65" name="Прямая со стрелкой 64">
            <a:extLst>
              <a:ext uri="{FF2B5EF4-FFF2-40B4-BE49-F238E27FC236}">
                <a16:creationId xmlns:a16="http://schemas.microsoft.com/office/drawing/2014/main" id="{B90178BB-43EA-682E-57A6-2BC03FC32A73}"/>
              </a:ext>
            </a:extLst>
          </p:cNvPr>
          <p:cNvCxnSpPr>
            <a:cxnSpLocks/>
          </p:cNvCxnSpPr>
          <p:nvPr/>
        </p:nvCxnSpPr>
        <p:spPr>
          <a:xfrm flipH="1">
            <a:off x="1799358" y="2573480"/>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3">
            <a:extLst>
              <a:ext uri="{FF2B5EF4-FFF2-40B4-BE49-F238E27FC236}">
                <a16:creationId xmlns:a16="http://schemas.microsoft.com/office/drawing/2014/main" id="{3605CFE4-3711-B453-2BD8-A17BC4D84D63}"/>
              </a:ext>
            </a:extLst>
          </p:cNvPr>
          <p:cNvSpPr txBox="1"/>
          <p:nvPr/>
        </p:nvSpPr>
        <p:spPr>
          <a:xfrm>
            <a:off x="1646093" y="3135456"/>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Tree>
    <p:extLst>
      <p:ext uri="{BB962C8B-B14F-4D97-AF65-F5344CB8AC3E}">
        <p14:creationId xmlns:p14="http://schemas.microsoft.com/office/powerpoint/2010/main" val="283542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399613" y="-191769"/>
            <a:ext cx="11384117" cy="1325563"/>
          </a:xfrm>
        </p:spPr>
        <p:txBody>
          <a:bodyPr/>
          <a:lstStyle/>
          <a:p>
            <a:r>
              <a:rPr lang="ru-RU" sz="4000" b="1" err="1">
                <a:ea typeface="+mj-lt"/>
                <a:cs typeface="+mj-lt"/>
              </a:rPr>
              <a:t>Zig-zig</a:t>
            </a:r>
            <a:r>
              <a:rPr lang="ru-RU" sz="4000">
                <a:ea typeface="+mj-lt"/>
                <a:cs typeface="+mj-lt"/>
              </a:rPr>
              <a:t> (Левый-левый случай, два разворота вправо)</a:t>
            </a:r>
          </a:p>
        </p:txBody>
      </p:sp>
      <p:sp>
        <p:nvSpPr>
          <p:cNvPr id="6" name="Овал 5">
            <a:extLst>
              <a:ext uri="{FF2B5EF4-FFF2-40B4-BE49-F238E27FC236}">
                <a16:creationId xmlns:a16="http://schemas.microsoft.com/office/drawing/2014/main" id="{A7AF7CDA-FD41-C7F4-E751-99E48E2BCC39}"/>
              </a:ext>
            </a:extLst>
          </p:cNvPr>
          <p:cNvSpPr/>
          <p:nvPr/>
        </p:nvSpPr>
        <p:spPr>
          <a:xfrm>
            <a:off x="1630918" y="2717616"/>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14" name="Овал 13">
            <a:extLst>
              <a:ext uri="{FF2B5EF4-FFF2-40B4-BE49-F238E27FC236}">
                <a16:creationId xmlns:a16="http://schemas.microsoft.com/office/drawing/2014/main" id="{A31D41D4-70A7-3E94-6407-54ED6D4A071B}"/>
              </a:ext>
            </a:extLst>
          </p:cNvPr>
          <p:cNvSpPr/>
          <p:nvPr/>
        </p:nvSpPr>
        <p:spPr>
          <a:xfrm>
            <a:off x="747691" y="3496935"/>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16" name="Прямая со стрелкой 15">
            <a:extLst>
              <a:ext uri="{FF2B5EF4-FFF2-40B4-BE49-F238E27FC236}">
                <a16:creationId xmlns:a16="http://schemas.microsoft.com/office/drawing/2014/main" id="{7AE57851-5971-9FF5-A042-81E40AF6813A}"/>
              </a:ext>
            </a:extLst>
          </p:cNvPr>
          <p:cNvCxnSpPr/>
          <p:nvPr/>
        </p:nvCxnSpPr>
        <p:spPr>
          <a:xfrm flipH="1">
            <a:off x="1340426" y="3292186"/>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Равнобедренный треугольник 18">
            <a:extLst>
              <a:ext uri="{FF2B5EF4-FFF2-40B4-BE49-F238E27FC236}">
                <a16:creationId xmlns:a16="http://schemas.microsoft.com/office/drawing/2014/main" id="{AD05641B-0ED1-CA72-FBC6-A74F193558BE}"/>
              </a:ext>
            </a:extLst>
          </p:cNvPr>
          <p:cNvSpPr/>
          <p:nvPr/>
        </p:nvSpPr>
        <p:spPr>
          <a:xfrm>
            <a:off x="2327147" y="35000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0" name="Равнобедренный треугольник 19">
            <a:extLst>
              <a:ext uri="{FF2B5EF4-FFF2-40B4-BE49-F238E27FC236}">
                <a16:creationId xmlns:a16="http://schemas.microsoft.com/office/drawing/2014/main" id="{F6DA6C69-E221-1841-6C88-B1AF5047E6B2}"/>
              </a:ext>
            </a:extLst>
          </p:cNvPr>
          <p:cNvSpPr/>
          <p:nvPr/>
        </p:nvSpPr>
        <p:spPr>
          <a:xfrm>
            <a:off x="1314032" y="44957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 name="Равнобедренный треугольник 20">
            <a:extLst>
              <a:ext uri="{FF2B5EF4-FFF2-40B4-BE49-F238E27FC236}">
                <a16:creationId xmlns:a16="http://schemas.microsoft.com/office/drawing/2014/main" id="{318F5129-BC22-4CD8-3FE2-01E730915576}"/>
              </a:ext>
            </a:extLst>
          </p:cNvPr>
          <p:cNvSpPr/>
          <p:nvPr/>
        </p:nvSpPr>
        <p:spPr>
          <a:xfrm>
            <a:off x="162374" y="44957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2" name="Прямая со стрелкой 21">
            <a:extLst>
              <a:ext uri="{FF2B5EF4-FFF2-40B4-BE49-F238E27FC236}">
                <a16:creationId xmlns:a16="http://schemas.microsoft.com/office/drawing/2014/main" id="{2BAFA54A-8AB9-3F4F-CBC9-71B975A47F01}"/>
              </a:ext>
            </a:extLst>
          </p:cNvPr>
          <p:cNvCxnSpPr/>
          <p:nvPr/>
        </p:nvCxnSpPr>
        <p:spPr>
          <a:xfrm>
            <a:off x="2253095" y="3300845"/>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7D0AF9B5-D245-9959-E270-7510894F313F}"/>
              </a:ext>
            </a:extLst>
          </p:cNvPr>
          <p:cNvCxnSpPr>
            <a:cxnSpLocks/>
          </p:cNvCxnSpPr>
          <p:nvPr/>
        </p:nvCxnSpPr>
        <p:spPr>
          <a:xfrm>
            <a:off x="1352549" y="4088822"/>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FB9BAA1F-A094-4E7C-D4CC-F42A65C8C18A}"/>
              </a:ext>
            </a:extLst>
          </p:cNvPr>
          <p:cNvCxnSpPr>
            <a:cxnSpLocks/>
          </p:cNvCxnSpPr>
          <p:nvPr/>
        </p:nvCxnSpPr>
        <p:spPr>
          <a:xfrm flipH="1">
            <a:off x="500494" y="408882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9B8B15-EE30-B574-DFD2-57979888E671}"/>
              </a:ext>
            </a:extLst>
          </p:cNvPr>
          <p:cNvSpPr txBox="1"/>
          <p:nvPr/>
        </p:nvSpPr>
        <p:spPr>
          <a:xfrm>
            <a:off x="2520661" y="376757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7" name="TextBox 26">
            <a:extLst>
              <a:ext uri="{FF2B5EF4-FFF2-40B4-BE49-F238E27FC236}">
                <a16:creationId xmlns:a16="http://schemas.microsoft.com/office/drawing/2014/main" id="{CC0A9EDB-218B-74F9-8183-06297FB4CEBE}"/>
              </a:ext>
            </a:extLst>
          </p:cNvPr>
          <p:cNvSpPr txBox="1"/>
          <p:nvPr/>
        </p:nvSpPr>
        <p:spPr>
          <a:xfrm>
            <a:off x="1524865" y="47114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6614159A-36CC-AC5A-A566-18E16ED746D3}"/>
              </a:ext>
            </a:extLst>
          </p:cNvPr>
          <p:cNvSpPr txBox="1"/>
          <p:nvPr/>
        </p:nvSpPr>
        <p:spPr>
          <a:xfrm>
            <a:off x="355888" y="47547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29" name="Овал 28">
            <a:extLst>
              <a:ext uri="{FF2B5EF4-FFF2-40B4-BE49-F238E27FC236}">
                <a16:creationId xmlns:a16="http://schemas.microsoft.com/office/drawing/2014/main" id="{FDF6E8CC-E434-B82B-A44A-96C53F81B5A9}"/>
              </a:ext>
            </a:extLst>
          </p:cNvPr>
          <p:cNvSpPr/>
          <p:nvPr/>
        </p:nvSpPr>
        <p:spPr>
          <a:xfrm>
            <a:off x="8939191" y="192963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41" name="Овал 40">
            <a:extLst>
              <a:ext uri="{FF2B5EF4-FFF2-40B4-BE49-F238E27FC236}">
                <a16:creationId xmlns:a16="http://schemas.microsoft.com/office/drawing/2014/main" id="{C0F08B97-4E96-E3AC-119A-90E573996778}"/>
              </a:ext>
            </a:extLst>
          </p:cNvPr>
          <p:cNvSpPr/>
          <p:nvPr/>
        </p:nvSpPr>
        <p:spPr>
          <a:xfrm>
            <a:off x="9874374" y="267432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a:off x="9544050" y="2521526"/>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9289057" y="367318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9627177" y="326620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8">
            <a:extLst>
              <a:ext uri="{FF2B5EF4-FFF2-40B4-BE49-F238E27FC236}">
                <a16:creationId xmlns:a16="http://schemas.microsoft.com/office/drawing/2014/main" id="{953E3274-58A6-ABE3-0A64-07469714F730}"/>
              </a:ext>
            </a:extLst>
          </p:cNvPr>
          <p:cNvSpPr txBox="1"/>
          <p:nvPr/>
        </p:nvSpPr>
        <p:spPr>
          <a:xfrm>
            <a:off x="9482571" y="393209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8163374" y="269470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flipH="1">
            <a:off x="8510153" y="2400299"/>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8356888" y="2962275"/>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0" name="Овал 29">
            <a:extLst>
              <a:ext uri="{FF2B5EF4-FFF2-40B4-BE49-F238E27FC236}">
                <a16:creationId xmlns:a16="http://schemas.microsoft.com/office/drawing/2014/main" id="{75660F90-291F-1329-1DEC-E12FADCD8228}"/>
              </a:ext>
            </a:extLst>
          </p:cNvPr>
          <p:cNvSpPr/>
          <p:nvPr/>
        </p:nvSpPr>
        <p:spPr>
          <a:xfrm>
            <a:off x="2514145" y="1946956"/>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31" name="Прямая со стрелкой 30">
            <a:extLst>
              <a:ext uri="{FF2B5EF4-FFF2-40B4-BE49-F238E27FC236}">
                <a16:creationId xmlns:a16="http://schemas.microsoft.com/office/drawing/2014/main" id="{2E81E78A-8024-A75B-9AF8-F92087A2CE34}"/>
              </a:ext>
            </a:extLst>
          </p:cNvPr>
          <p:cNvCxnSpPr>
            <a:cxnSpLocks/>
          </p:cNvCxnSpPr>
          <p:nvPr/>
        </p:nvCxnSpPr>
        <p:spPr>
          <a:xfrm flipH="1">
            <a:off x="2223653" y="2521526"/>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Равнобедренный треугольник 31">
            <a:extLst>
              <a:ext uri="{FF2B5EF4-FFF2-40B4-BE49-F238E27FC236}">
                <a16:creationId xmlns:a16="http://schemas.microsoft.com/office/drawing/2014/main" id="{D9A774F2-B7DE-5371-584F-09FF422DF292}"/>
              </a:ext>
            </a:extLst>
          </p:cNvPr>
          <p:cNvSpPr/>
          <p:nvPr/>
        </p:nvSpPr>
        <p:spPr>
          <a:xfrm>
            <a:off x="3210374" y="272934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3" name="Прямая со стрелкой 32">
            <a:extLst>
              <a:ext uri="{FF2B5EF4-FFF2-40B4-BE49-F238E27FC236}">
                <a16:creationId xmlns:a16="http://schemas.microsoft.com/office/drawing/2014/main" id="{9591E1A9-0D60-B7EB-045B-51CB8D28E701}"/>
              </a:ext>
            </a:extLst>
          </p:cNvPr>
          <p:cNvCxnSpPr>
            <a:cxnSpLocks/>
          </p:cNvCxnSpPr>
          <p:nvPr/>
        </p:nvCxnSpPr>
        <p:spPr>
          <a:xfrm>
            <a:off x="3136322" y="2530185"/>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D1DFB3-3AAC-8412-17DD-91E479709AF9}"/>
              </a:ext>
            </a:extLst>
          </p:cNvPr>
          <p:cNvSpPr txBox="1"/>
          <p:nvPr/>
        </p:nvSpPr>
        <p:spPr>
          <a:xfrm>
            <a:off x="3403888" y="29969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35" name="Овал 34">
            <a:extLst>
              <a:ext uri="{FF2B5EF4-FFF2-40B4-BE49-F238E27FC236}">
                <a16:creationId xmlns:a16="http://schemas.microsoft.com/office/drawing/2014/main" id="{CA65A51D-C698-17E3-47A5-E62D61ED1F03}"/>
              </a:ext>
            </a:extLst>
          </p:cNvPr>
          <p:cNvSpPr/>
          <p:nvPr/>
        </p:nvSpPr>
        <p:spPr>
          <a:xfrm>
            <a:off x="5735327" y="267432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36" name="Овал 35">
            <a:extLst>
              <a:ext uri="{FF2B5EF4-FFF2-40B4-BE49-F238E27FC236}">
                <a16:creationId xmlns:a16="http://schemas.microsoft.com/office/drawing/2014/main" id="{79661280-F877-5A76-2978-E0834C586F0A}"/>
              </a:ext>
            </a:extLst>
          </p:cNvPr>
          <p:cNvSpPr/>
          <p:nvPr/>
        </p:nvSpPr>
        <p:spPr>
          <a:xfrm>
            <a:off x="4626964" y="3453640"/>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37" name="Прямая со стрелкой 36">
            <a:extLst>
              <a:ext uri="{FF2B5EF4-FFF2-40B4-BE49-F238E27FC236}">
                <a16:creationId xmlns:a16="http://schemas.microsoft.com/office/drawing/2014/main" id="{BD90D875-4B7E-CE3E-A7D4-A9B15B9968C5}"/>
              </a:ext>
            </a:extLst>
          </p:cNvPr>
          <p:cNvCxnSpPr>
            <a:cxnSpLocks/>
          </p:cNvCxnSpPr>
          <p:nvPr/>
        </p:nvCxnSpPr>
        <p:spPr>
          <a:xfrm flipH="1">
            <a:off x="5228358" y="3222914"/>
            <a:ext cx="574964"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Равнобедренный треугольник 38">
            <a:extLst>
              <a:ext uri="{FF2B5EF4-FFF2-40B4-BE49-F238E27FC236}">
                <a16:creationId xmlns:a16="http://schemas.microsoft.com/office/drawing/2014/main" id="{09054F5D-503D-D88D-6E5F-655ED77E9D2F}"/>
              </a:ext>
            </a:extLst>
          </p:cNvPr>
          <p:cNvSpPr/>
          <p:nvPr/>
        </p:nvSpPr>
        <p:spPr>
          <a:xfrm>
            <a:off x="5193305"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0" name="Равнобедренный треугольник 39">
            <a:extLst>
              <a:ext uri="{FF2B5EF4-FFF2-40B4-BE49-F238E27FC236}">
                <a16:creationId xmlns:a16="http://schemas.microsoft.com/office/drawing/2014/main" id="{D692A326-3BDC-357F-583C-3DEE4673960E}"/>
              </a:ext>
            </a:extLst>
          </p:cNvPr>
          <p:cNvSpPr/>
          <p:nvPr/>
        </p:nvSpPr>
        <p:spPr>
          <a:xfrm>
            <a:off x="4041647"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54" name="Прямая со стрелкой 53">
            <a:extLst>
              <a:ext uri="{FF2B5EF4-FFF2-40B4-BE49-F238E27FC236}">
                <a16:creationId xmlns:a16="http://schemas.microsoft.com/office/drawing/2014/main" id="{EFF3652F-99BA-526C-2D0D-752CA009F8AD}"/>
              </a:ext>
            </a:extLst>
          </p:cNvPr>
          <p:cNvCxnSpPr>
            <a:cxnSpLocks/>
          </p:cNvCxnSpPr>
          <p:nvPr/>
        </p:nvCxnSpPr>
        <p:spPr>
          <a:xfrm>
            <a:off x="5231822" y="404552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F3705C79-415C-D312-21AE-3E4A6970A3B6}"/>
              </a:ext>
            </a:extLst>
          </p:cNvPr>
          <p:cNvCxnSpPr>
            <a:cxnSpLocks/>
          </p:cNvCxnSpPr>
          <p:nvPr/>
        </p:nvCxnSpPr>
        <p:spPr>
          <a:xfrm flipH="1">
            <a:off x="4379767" y="404552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8E36D9-03F7-2567-2818-AE95AA361784}"/>
              </a:ext>
            </a:extLst>
          </p:cNvPr>
          <p:cNvSpPr txBox="1"/>
          <p:nvPr/>
        </p:nvSpPr>
        <p:spPr>
          <a:xfrm>
            <a:off x="5404138" y="466811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58" name="TextBox 57">
            <a:extLst>
              <a:ext uri="{FF2B5EF4-FFF2-40B4-BE49-F238E27FC236}">
                <a16:creationId xmlns:a16="http://schemas.microsoft.com/office/drawing/2014/main" id="{1BA308BA-8A94-3101-1BDE-F84AD4E7F456}"/>
              </a:ext>
            </a:extLst>
          </p:cNvPr>
          <p:cNvSpPr txBox="1"/>
          <p:nvPr/>
        </p:nvSpPr>
        <p:spPr>
          <a:xfrm>
            <a:off x="4235161" y="471141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64" name="Овал 63">
            <a:extLst>
              <a:ext uri="{FF2B5EF4-FFF2-40B4-BE49-F238E27FC236}">
                <a16:creationId xmlns:a16="http://schemas.microsoft.com/office/drawing/2014/main" id="{9A434652-608B-063A-AA36-38311F68DCAC}"/>
              </a:ext>
            </a:extLst>
          </p:cNvPr>
          <p:cNvSpPr/>
          <p:nvPr/>
        </p:nvSpPr>
        <p:spPr>
          <a:xfrm>
            <a:off x="6817713" y="3470958"/>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65" name="Равнобедренный треугольник 64">
            <a:extLst>
              <a:ext uri="{FF2B5EF4-FFF2-40B4-BE49-F238E27FC236}">
                <a16:creationId xmlns:a16="http://schemas.microsoft.com/office/drawing/2014/main" id="{89F5BC8B-A8C0-0756-0950-87FC72447C41}"/>
              </a:ext>
            </a:extLst>
          </p:cNvPr>
          <p:cNvSpPr/>
          <p:nvPr/>
        </p:nvSpPr>
        <p:spPr>
          <a:xfrm>
            <a:off x="7384054"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6" name="Равнобедренный треугольник 65">
            <a:extLst>
              <a:ext uri="{FF2B5EF4-FFF2-40B4-BE49-F238E27FC236}">
                <a16:creationId xmlns:a16="http://schemas.microsoft.com/office/drawing/2014/main" id="{ED125289-F9CD-CD1E-161C-29CD8D45B5A1}"/>
              </a:ext>
            </a:extLst>
          </p:cNvPr>
          <p:cNvSpPr/>
          <p:nvPr/>
        </p:nvSpPr>
        <p:spPr>
          <a:xfrm>
            <a:off x="6232396"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67" name="Прямая со стрелкой 66">
            <a:extLst>
              <a:ext uri="{FF2B5EF4-FFF2-40B4-BE49-F238E27FC236}">
                <a16:creationId xmlns:a16="http://schemas.microsoft.com/office/drawing/2014/main" id="{9DC87307-082A-15B4-CB1D-D47984020CA2}"/>
              </a:ext>
            </a:extLst>
          </p:cNvPr>
          <p:cNvCxnSpPr>
            <a:cxnSpLocks/>
          </p:cNvCxnSpPr>
          <p:nvPr/>
        </p:nvCxnSpPr>
        <p:spPr>
          <a:xfrm>
            <a:off x="7422571" y="406284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936F9442-8BA9-C8F1-6DAA-54EAB169F3B4}"/>
              </a:ext>
            </a:extLst>
          </p:cNvPr>
          <p:cNvCxnSpPr>
            <a:cxnSpLocks/>
          </p:cNvCxnSpPr>
          <p:nvPr/>
        </p:nvCxnSpPr>
        <p:spPr>
          <a:xfrm flipH="1">
            <a:off x="6570516" y="406284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39ABD59-7399-157B-940E-2EC3E3FE2954}"/>
              </a:ext>
            </a:extLst>
          </p:cNvPr>
          <p:cNvSpPr txBox="1"/>
          <p:nvPr/>
        </p:nvSpPr>
        <p:spPr>
          <a:xfrm>
            <a:off x="7594887" y="46854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0" name="TextBox 69">
            <a:extLst>
              <a:ext uri="{FF2B5EF4-FFF2-40B4-BE49-F238E27FC236}">
                <a16:creationId xmlns:a16="http://schemas.microsoft.com/office/drawing/2014/main" id="{FE24EF5F-3E0C-B7F0-28EF-2ED899997DC1}"/>
              </a:ext>
            </a:extLst>
          </p:cNvPr>
          <p:cNvSpPr txBox="1"/>
          <p:nvPr/>
        </p:nvSpPr>
        <p:spPr>
          <a:xfrm>
            <a:off x="6425910" y="472873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1" name="Прямая со стрелкой 70">
            <a:extLst>
              <a:ext uri="{FF2B5EF4-FFF2-40B4-BE49-F238E27FC236}">
                <a16:creationId xmlns:a16="http://schemas.microsoft.com/office/drawing/2014/main" id="{FEACE522-969F-8B8E-7FA9-0F39F2128B63}"/>
              </a:ext>
            </a:extLst>
          </p:cNvPr>
          <p:cNvCxnSpPr>
            <a:cxnSpLocks/>
          </p:cNvCxnSpPr>
          <p:nvPr/>
        </p:nvCxnSpPr>
        <p:spPr>
          <a:xfrm>
            <a:off x="6366163" y="3222913"/>
            <a:ext cx="568035" cy="37753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Овал 71">
            <a:extLst>
              <a:ext uri="{FF2B5EF4-FFF2-40B4-BE49-F238E27FC236}">
                <a16:creationId xmlns:a16="http://schemas.microsoft.com/office/drawing/2014/main" id="{043E71C5-670C-16D2-E65A-6D07C2C245EC}"/>
              </a:ext>
            </a:extLst>
          </p:cNvPr>
          <p:cNvSpPr/>
          <p:nvPr/>
        </p:nvSpPr>
        <p:spPr>
          <a:xfrm>
            <a:off x="10722963" y="3600844"/>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73" name="Равнобедренный треугольник 72">
            <a:extLst>
              <a:ext uri="{FF2B5EF4-FFF2-40B4-BE49-F238E27FC236}">
                <a16:creationId xmlns:a16="http://schemas.microsoft.com/office/drawing/2014/main" id="{CF25BA4C-ADC9-A6E1-0472-66826B87B6AF}"/>
              </a:ext>
            </a:extLst>
          </p:cNvPr>
          <p:cNvSpPr/>
          <p:nvPr/>
        </p:nvSpPr>
        <p:spPr>
          <a:xfrm>
            <a:off x="11289304" y="459970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4" name="Равнобедренный треугольник 73">
            <a:extLst>
              <a:ext uri="{FF2B5EF4-FFF2-40B4-BE49-F238E27FC236}">
                <a16:creationId xmlns:a16="http://schemas.microsoft.com/office/drawing/2014/main" id="{24B6B1F3-2A39-7310-F7DB-6F727243DC6E}"/>
              </a:ext>
            </a:extLst>
          </p:cNvPr>
          <p:cNvSpPr/>
          <p:nvPr/>
        </p:nvSpPr>
        <p:spPr>
          <a:xfrm>
            <a:off x="10137646" y="459970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75" name="Прямая со стрелкой 74">
            <a:extLst>
              <a:ext uri="{FF2B5EF4-FFF2-40B4-BE49-F238E27FC236}">
                <a16:creationId xmlns:a16="http://schemas.microsoft.com/office/drawing/2014/main" id="{8BD55D01-D69A-5A4C-A734-091E282046D7}"/>
              </a:ext>
            </a:extLst>
          </p:cNvPr>
          <p:cNvCxnSpPr>
            <a:cxnSpLocks/>
          </p:cNvCxnSpPr>
          <p:nvPr/>
        </p:nvCxnSpPr>
        <p:spPr>
          <a:xfrm>
            <a:off x="11327821" y="4192731"/>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26A6FB37-F1B8-342A-1633-AE604C7284EC}"/>
              </a:ext>
            </a:extLst>
          </p:cNvPr>
          <p:cNvCxnSpPr>
            <a:cxnSpLocks/>
          </p:cNvCxnSpPr>
          <p:nvPr/>
        </p:nvCxnSpPr>
        <p:spPr>
          <a:xfrm flipH="1">
            <a:off x="10475766" y="4192731"/>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3484C21-BB64-39B5-D6A3-7AAABB0A9CDD}"/>
              </a:ext>
            </a:extLst>
          </p:cNvPr>
          <p:cNvSpPr txBox="1"/>
          <p:nvPr/>
        </p:nvSpPr>
        <p:spPr>
          <a:xfrm>
            <a:off x="11500137" y="481532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8" name="TextBox 77">
            <a:extLst>
              <a:ext uri="{FF2B5EF4-FFF2-40B4-BE49-F238E27FC236}">
                <a16:creationId xmlns:a16="http://schemas.microsoft.com/office/drawing/2014/main" id="{F5DDF71B-CE4F-B67F-56C5-3E35BA90F07A}"/>
              </a:ext>
            </a:extLst>
          </p:cNvPr>
          <p:cNvSpPr txBox="1"/>
          <p:nvPr/>
        </p:nvSpPr>
        <p:spPr>
          <a:xfrm>
            <a:off x="10331160" y="485861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9" name="Прямая со стрелкой 78">
            <a:extLst>
              <a:ext uri="{FF2B5EF4-FFF2-40B4-BE49-F238E27FC236}">
                <a16:creationId xmlns:a16="http://schemas.microsoft.com/office/drawing/2014/main" id="{2F678308-ACDA-CE17-0E7C-C9F72043DBEC}"/>
              </a:ext>
            </a:extLst>
          </p:cNvPr>
          <p:cNvCxnSpPr>
            <a:cxnSpLocks/>
          </p:cNvCxnSpPr>
          <p:nvPr/>
        </p:nvCxnSpPr>
        <p:spPr>
          <a:xfrm>
            <a:off x="10461913" y="3266208"/>
            <a:ext cx="412170" cy="41217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Стрелка: вправо 2">
            <a:extLst>
              <a:ext uri="{FF2B5EF4-FFF2-40B4-BE49-F238E27FC236}">
                <a16:creationId xmlns:a16="http://schemas.microsoft.com/office/drawing/2014/main" id="{DBE02B88-B11D-33BD-5663-3233D38C83EB}"/>
              </a:ext>
            </a:extLst>
          </p:cNvPr>
          <p:cNvSpPr/>
          <p:nvPr/>
        </p:nvSpPr>
        <p:spPr>
          <a:xfrm>
            <a:off x="3654170" y="3623967"/>
            <a:ext cx="692728" cy="36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Стрелка: вправо 79">
            <a:extLst>
              <a:ext uri="{FF2B5EF4-FFF2-40B4-BE49-F238E27FC236}">
                <a16:creationId xmlns:a16="http://schemas.microsoft.com/office/drawing/2014/main" id="{0AA90B77-7217-8D60-236C-266E2908AEB3}"/>
              </a:ext>
            </a:extLst>
          </p:cNvPr>
          <p:cNvSpPr/>
          <p:nvPr/>
        </p:nvSpPr>
        <p:spPr>
          <a:xfrm>
            <a:off x="7819192" y="3589330"/>
            <a:ext cx="692728" cy="36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3720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74477" y="-217746"/>
            <a:ext cx="11834389" cy="1325563"/>
          </a:xfrm>
        </p:spPr>
        <p:txBody>
          <a:bodyPr/>
          <a:lstStyle/>
          <a:p>
            <a:pPr>
              <a:lnSpc>
                <a:spcPct val="100000"/>
              </a:lnSpc>
              <a:spcBef>
                <a:spcPts val="0"/>
              </a:spcBef>
            </a:pPr>
            <a:r>
              <a:rPr lang="ru-RU" sz="4000" b="1" err="1">
                <a:ea typeface="+mj-lt"/>
                <a:cs typeface="+mj-lt"/>
              </a:rPr>
              <a:t>Zag-zag</a:t>
            </a:r>
            <a:r>
              <a:rPr lang="ru-RU" sz="4000">
                <a:ea typeface="+mj-lt"/>
                <a:cs typeface="+mj-lt"/>
              </a:rPr>
              <a:t> (Правый-правый случай, два разворота влево)</a:t>
            </a:r>
            <a:endParaRPr lang="en-US" sz="4000">
              <a:ea typeface="+mj-lt"/>
              <a:cs typeface="+mj-lt"/>
            </a:endParaRPr>
          </a:p>
        </p:txBody>
      </p:sp>
      <p:sp>
        <p:nvSpPr>
          <p:cNvPr id="6" name="Овал 5">
            <a:extLst>
              <a:ext uri="{FF2B5EF4-FFF2-40B4-BE49-F238E27FC236}">
                <a16:creationId xmlns:a16="http://schemas.microsoft.com/office/drawing/2014/main" id="{A7AF7CDA-FD41-C7F4-E751-99E48E2BCC39}"/>
              </a:ext>
            </a:extLst>
          </p:cNvPr>
          <p:cNvSpPr/>
          <p:nvPr/>
        </p:nvSpPr>
        <p:spPr>
          <a:xfrm>
            <a:off x="9839736" y="2682979"/>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p</a:t>
            </a:r>
          </a:p>
        </p:txBody>
      </p:sp>
      <p:sp>
        <p:nvSpPr>
          <p:cNvPr id="14" name="Овал 13">
            <a:extLst>
              <a:ext uri="{FF2B5EF4-FFF2-40B4-BE49-F238E27FC236}">
                <a16:creationId xmlns:a16="http://schemas.microsoft.com/office/drawing/2014/main" id="{A31D41D4-70A7-3E94-6407-54ED6D4A071B}"/>
              </a:ext>
            </a:extLst>
          </p:cNvPr>
          <p:cNvSpPr/>
          <p:nvPr/>
        </p:nvSpPr>
        <p:spPr>
          <a:xfrm>
            <a:off x="8956509" y="3462298"/>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16" name="Прямая со стрелкой 15">
            <a:extLst>
              <a:ext uri="{FF2B5EF4-FFF2-40B4-BE49-F238E27FC236}">
                <a16:creationId xmlns:a16="http://schemas.microsoft.com/office/drawing/2014/main" id="{7AE57851-5971-9FF5-A042-81E40AF6813A}"/>
              </a:ext>
            </a:extLst>
          </p:cNvPr>
          <p:cNvCxnSpPr/>
          <p:nvPr/>
        </p:nvCxnSpPr>
        <p:spPr>
          <a:xfrm flipH="1">
            <a:off x="9549244" y="3257549"/>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Равнобедренный треугольник 18">
            <a:extLst>
              <a:ext uri="{FF2B5EF4-FFF2-40B4-BE49-F238E27FC236}">
                <a16:creationId xmlns:a16="http://schemas.microsoft.com/office/drawing/2014/main" id="{AD05641B-0ED1-CA72-FBC6-A74F193558BE}"/>
              </a:ext>
            </a:extLst>
          </p:cNvPr>
          <p:cNvSpPr/>
          <p:nvPr/>
        </p:nvSpPr>
        <p:spPr>
          <a:xfrm>
            <a:off x="10535965" y="346536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0" name="Равнобедренный треугольник 19">
            <a:extLst>
              <a:ext uri="{FF2B5EF4-FFF2-40B4-BE49-F238E27FC236}">
                <a16:creationId xmlns:a16="http://schemas.microsoft.com/office/drawing/2014/main" id="{F6DA6C69-E221-1841-6C88-B1AF5047E6B2}"/>
              </a:ext>
            </a:extLst>
          </p:cNvPr>
          <p:cNvSpPr/>
          <p:nvPr/>
        </p:nvSpPr>
        <p:spPr>
          <a:xfrm>
            <a:off x="9522850"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1" name="Равнобедренный треугольник 20">
            <a:extLst>
              <a:ext uri="{FF2B5EF4-FFF2-40B4-BE49-F238E27FC236}">
                <a16:creationId xmlns:a16="http://schemas.microsoft.com/office/drawing/2014/main" id="{318F5129-BC22-4CD8-3FE2-01E730915576}"/>
              </a:ext>
            </a:extLst>
          </p:cNvPr>
          <p:cNvSpPr/>
          <p:nvPr/>
        </p:nvSpPr>
        <p:spPr>
          <a:xfrm>
            <a:off x="8371192"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2" name="Прямая со стрелкой 21">
            <a:extLst>
              <a:ext uri="{FF2B5EF4-FFF2-40B4-BE49-F238E27FC236}">
                <a16:creationId xmlns:a16="http://schemas.microsoft.com/office/drawing/2014/main" id="{2BAFA54A-8AB9-3F4F-CBC9-71B975A47F01}"/>
              </a:ext>
            </a:extLst>
          </p:cNvPr>
          <p:cNvCxnSpPr/>
          <p:nvPr/>
        </p:nvCxnSpPr>
        <p:spPr>
          <a:xfrm>
            <a:off x="10461913" y="3266208"/>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7D0AF9B5-D245-9959-E270-7510894F313F}"/>
              </a:ext>
            </a:extLst>
          </p:cNvPr>
          <p:cNvCxnSpPr>
            <a:cxnSpLocks/>
          </p:cNvCxnSpPr>
          <p:nvPr/>
        </p:nvCxnSpPr>
        <p:spPr>
          <a:xfrm>
            <a:off x="9561367" y="405418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FB9BAA1F-A094-4E7C-D4CC-F42A65C8C18A}"/>
              </a:ext>
            </a:extLst>
          </p:cNvPr>
          <p:cNvCxnSpPr>
            <a:cxnSpLocks/>
          </p:cNvCxnSpPr>
          <p:nvPr/>
        </p:nvCxnSpPr>
        <p:spPr>
          <a:xfrm flipH="1">
            <a:off x="8709312" y="405418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9B8B15-EE30-B574-DFD2-57979888E671}"/>
              </a:ext>
            </a:extLst>
          </p:cNvPr>
          <p:cNvSpPr txBox="1"/>
          <p:nvPr/>
        </p:nvSpPr>
        <p:spPr>
          <a:xfrm>
            <a:off x="10729479" y="37329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27" name="TextBox 26">
            <a:extLst>
              <a:ext uri="{FF2B5EF4-FFF2-40B4-BE49-F238E27FC236}">
                <a16:creationId xmlns:a16="http://schemas.microsoft.com/office/drawing/2014/main" id="{CC0A9EDB-218B-74F9-8183-06297FB4CEBE}"/>
              </a:ext>
            </a:extLst>
          </p:cNvPr>
          <p:cNvSpPr txBox="1"/>
          <p:nvPr/>
        </p:nvSpPr>
        <p:spPr>
          <a:xfrm>
            <a:off x="9733683" y="467677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28" name="TextBox 27">
            <a:extLst>
              <a:ext uri="{FF2B5EF4-FFF2-40B4-BE49-F238E27FC236}">
                <a16:creationId xmlns:a16="http://schemas.microsoft.com/office/drawing/2014/main" id="{6614159A-36CC-AC5A-A566-18E16ED746D3}"/>
              </a:ext>
            </a:extLst>
          </p:cNvPr>
          <p:cNvSpPr txBox="1"/>
          <p:nvPr/>
        </p:nvSpPr>
        <p:spPr>
          <a:xfrm>
            <a:off x="8564706" y="472007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29" name="Овал 28">
            <a:extLst>
              <a:ext uri="{FF2B5EF4-FFF2-40B4-BE49-F238E27FC236}">
                <a16:creationId xmlns:a16="http://schemas.microsoft.com/office/drawing/2014/main" id="{FDF6E8CC-E434-B82B-A44A-96C53F81B5A9}"/>
              </a:ext>
            </a:extLst>
          </p:cNvPr>
          <p:cNvSpPr/>
          <p:nvPr/>
        </p:nvSpPr>
        <p:spPr>
          <a:xfrm>
            <a:off x="834282" y="1808410"/>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41" name="Овал 40">
            <a:extLst>
              <a:ext uri="{FF2B5EF4-FFF2-40B4-BE49-F238E27FC236}">
                <a16:creationId xmlns:a16="http://schemas.microsoft.com/office/drawing/2014/main" id="{C0F08B97-4E96-E3AC-119A-90E573996778}"/>
              </a:ext>
            </a:extLst>
          </p:cNvPr>
          <p:cNvSpPr/>
          <p:nvPr/>
        </p:nvSpPr>
        <p:spPr>
          <a:xfrm>
            <a:off x="1769465" y="2553093"/>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a:off x="1439141" y="2400298"/>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1184148" y="355195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1522268" y="3144980"/>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8">
            <a:extLst>
              <a:ext uri="{FF2B5EF4-FFF2-40B4-BE49-F238E27FC236}">
                <a16:creationId xmlns:a16="http://schemas.microsoft.com/office/drawing/2014/main" id="{953E3274-58A6-ABE3-0A64-07469714F730}"/>
              </a:ext>
            </a:extLst>
          </p:cNvPr>
          <p:cNvSpPr txBox="1"/>
          <p:nvPr/>
        </p:nvSpPr>
        <p:spPr>
          <a:xfrm>
            <a:off x="1377662" y="3810865"/>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58465" y="2573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flipH="1">
            <a:off x="405244" y="2279071"/>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251979" y="2841047"/>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0" name="Овал 29">
            <a:extLst>
              <a:ext uri="{FF2B5EF4-FFF2-40B4-BE49-F238E27FC236}">
                <a16:creationId xmlns:a16="http://schemas.microsoft.com/office/drawing/2014/main" id="{75660F90-291F-1329-1DEC-E12FADCD8228}"/>
              </a:ext>
            </a:extLst>
          </p:cNvPr>
          <p:cNvSpPr/>
          <p:nvPr/>
        </p:nvSpPr>
        <p:spPr>
          <a:xfrm>
            <a:off x="10722963" y="1912319"/>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31" name="Прямая со стрелкой 30">
            <a:extLst>
              <a:ext uri="{FF2B5EF4-FFF2-40B4-BE49-F238E27FC236}">
                <a16:creationId xmlns:a16="http://schemas.microsoft.com/office/drawing/2014/main" id="{2E81E78A-8024-A75B-9AF8-F92087A2CE34}"/>
              </a:ext>
            </a:extLst>
          </p:cNvPr>
          <p:cNvCxnSpPr>
            <a:cxnSpLocks/>
          </p:cNvCxnSpPr>
          <p:nvPr/>
        </p:nvCxnSpPr>
        <p:spPr>
          <a:xfrm flipH="1">
            <a:off x="10432471" y="2486889"/>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Равнобедренный треугольник 31">
            <a:extLst>
              <a:ext uri="{FF2B5EF4-FFF2-40B4-BE49-F238E27FC236}">
                <a16:creationId xmlns:a16="http://schemas.microsoft.com/office/drawing/2014/main" id="{D9A774F2-B7DE-5371-584F-09FF422DF292}"/>
              </a:ext>
            </a:extLst>
          </p:cNvPr>
          <p:cNvSpPr/>
          <p:nvPr/>
        </p:nvSpPr>
        <p:spPr>
          <a:xfrm>
            <a:off x="11419192" y="269470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3" name="Прямая со стрелкой 32">
            <a:extLst>
              <a:ext uri="{FF2B5EF4-FFF2-40B4-BE49-F238E27FC236}">
                <a16:creationId xmlns:a16="http://schemas.microsoft.com/office/drawing/2014/main" id="{9591E1A9-0D60-B7EB-045B-51CB8D28E701}"/>
              </a:ext>
            </a:extLst>
          </p:cNvPr>
          <p:cNvCxnSpPr>
            <a:cxnSpLocks/>
          </p:cNvCxnSpPr>
          <p:nvPr/>
        </p:nvCxnSpPr>
        <p:spPr>
          <a:xfrm>
            <a:off x="11345140" y="2495548"/>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AD1DFB3-3AAC-8412-17DD-91E479709AF9}"/>
              </a:ext>
            </a:extLst>
          </p:cNvPr>
          <p:cNvSpPr txBox="1"/>
          <p:nvPr/>
        </p:nvSpPr>
        <p:spPr>
          <a:xfrm>
            <a:off x="11612706" y="296227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35" name="Овал 34">
            <a:extLst>
              <a:ext uri="{FF2B5EF4-FFF2-40B4-BE49-F238E27FC236}">
                <a16:creationId xmlns:a16="http://schemas.microsoft.com/office/drawing/2014/main" id="{CA65A51D-C698-17E3-47A5-E62D61ED1F03}"/>
              </a:ext>
            </a:extLst>
          </p:cNvPr>
          <p:cNvSpPr/>
          <p:nvPr/>
        </p:nvSpPr>
        <p:spPr>
          <a:xfrm>
            <a:off x="5735327" y="2674321"/>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sp>
        <p:nvSpPr>
          <p:cNvPr id="36" name="Овал 35">
            <a:extLst>
              <a:ext uri="{FF2B5EF4-FFF2-40B4-BE49-F238E27FC236}">
                <a16:creationId xmlns:a16="http://schemas.microsoft.com/office/drawing/2014/main" id="{79661280-F877-5A76-2978-E0834C586F0A}"/>
              </a:ext>
            </a:extLst>
          </p:cNvPr>
          <p:cNvSpPr/>
          <p:nvPr/>
        </p:nvSpPr>
        <p:spPr>
          <a:xfrm>
            <a:off x="4626964" y="3453640"/>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37" name="Прямая со стрелкой 36">
            <a:extLst>
              <a:ext uri="{FF2B5EF4-FFF2-40B4-BE49-F238E27FC236}">
                <a16:creationId xmlns:a16="http://schemas.microsoft.com/office/drawing/2014/main" id="{BD90D875-4B7E-CE3E-A7D4-A9B15B9968C5}"/>
              </a:ext>
            </a:extLst>
          </p:cNvPr>
          <p:cNvCxnSpPr>
            <a:cxnSpLocks/>
          </p:cNvCxnSpPr>
          <p:nvPr/>
        </p:nvCxnSpPr>
        <p:spPr>
          <a:xfrm flipH="1">
            <a:off x="5228358" y="3222914"/>
            <a:ext cx="574964" cy="37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Равнобедренный треугольник 38">
            <a:extLst>
              <a:ext uri="{FF2B5EF4-FFF2-40B4-BE49-F238E27FC236}">
                <a16:creationId xmlns:a16="http://schemas.microsoft.com/office/drawing/2014/main" id="{09054F5D-503D-D88D-6E5F-655ED77E9D2F}"/>
              </a:ext>
            </a:extLst>
          </p:cNvPr>
          <p:cNvSpPr/>
          <p:nvPr/>
        </p:nvSpPr>
        <p:spPr>
          <a:xfrm>
            <a:off x="5193305"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0" name="Равнобедренный треугольник 39">
            <a:extLst>
              <a:ext uri="{FF2B5EF4-FFF2-40B4-BE49-F238E27FC236}">
                <a16:creationId xmlns:a16="http://schemas.microsoft.com/office/drawing/2014/main" id="{D692A326-3BDC-357F-583C-3DEE4673960E}"/>
              </a:ext>
            </a:extLst>
          </p:cNvPr>
          <p:cNvSpPr/>
          <p:nvPr/>
        </p:nvSpPr>
        <p:spPr>
          <a:xfrm>
            <a:off x="4041647" y="445250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54" name="Прямая со стрелкой 53">
            <a:extLst>
              <a:ext uri="{FF2B5EF4-FFF2-40B4-BE49-F238E27FC236}">
                <a16:creationId xmlns:a16="http://schemas.microsoft.com/office/drawing/2014/main" id="{EFF3652F-99BA-526C-2D0D-752CA009F8AD}"/>
              </a:ext>
            </a:extLst>
          </p:cNvPr>
          <p:cNvCxnSpPr>
            <a:cxnSpLocks/>
          </p:cNvCxnSpPr>
          <p:nvPr/>
        </p:nvCxnSpPr>
        <p:spPr>
          <a:xfrm>
            <a:off x="5231822" y="404552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F3705C79-415C-D312-21AE-3E4A6970A3B6}"/>
              </a:ext>
            </a:extLst>
          </p:cNvPr>
          <p:cNvCxnSpPr>
            <a:cxnSpLocks/>
          </p:cNvCxnSpPr>
          <p:nvPr/>
        </p:nvCxnSpPr>
        <p:spPr>
          <a:xfrm flipH="1">
            <a:off x="4379767" y="404552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8E36D9-03F7-2567-2818-AE95AA361784}"/>
              </a:ext>
            </a:extLst>
          </p:cNvPr>
          <p:cNvSpPr txBox="1"/>
          <p:nvPr/>
        </p:nvSpPr>
        <p:spPr>
          <a:xfrm>
            <a:off x="5404138" y="466811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58" name="TextBox 57">
            <a:extLst>
              <a:ext uri="{FF2B5EF4-FFF2-40B4-BE49-F238E27FC236}">
                <a16:creationId xmlns:a16="http://schemas.microsoft.com/office/drawing/2014/main" id="{1BA308BA-8A94-3101-1BDE-F84AD4E7F456}"/>
              </a:ext>
            </a:extLst>
          </p:cNvPr>
          <p:cNvSpPr txBox="1"/>
          <p:nvPr/>
        </p:nvSpPr>
        <p:spPr>
          <a:xfrm>
            <a:off x="4235161" y="471141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64" name="Овал 63">
            <a:extLst>
              <a:ext uri="{FF2B5EF4-FFF2-40B4-BE49-F238E27FC236}">
                <a16:creationId xmlns:a16="http://schemas.microsoft.com/office/drawing/2014/main" id="{9A434652-608B-063A-AA36-38311F68DCAC}"/>
              </a:ext>
            </a:extLst>
          </p:cNvPr>
          <p:cNvSpPr/>
          <p:nvPr/>
        </p:nvSpPr>
        <p:spPr>
          <a:xfrm>
            <a:off x="6817713" y="347095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65" name="Равнобедренный треугольник 64">
            <a:extLst>
              <a:ext uri="{FF2B5EF4-FFF2-40B4-BE49-F238E27FC236}">
                <a16:creationId xmlns:a16="http://schemas.microsoft.com/office/drawing/2014/main" id="{89F5BC8B-A8C0-0756-0950-87FC72447C41}"/>
              </a:ext>
            </a:extLst>
          </p:cNvPr>
          <p:cNvSpPr/>
          <p:nvPr/>
        </p:nvSpPr>
        <p:spPr>
          <a:xfrm>
            <a:off x="7384054"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6" name="Равнобедренный треугольник 65">
            <a:extLst>
              <a:ext uri="{FF2B5EF4-FFF2-40B4-BE49-F238E27FC236}">
                <a16:creationId xmlns:a16="http://schemas.microsoft.com/office/drawing/2014/main" id="{ED125289-F9CD-CD1E-161C-29CD8D45B5A1}"/>
              </a:ext>
            </a:extLst>
          </p:cNvPr>
          <p:cNvSpPr/>
          <p:nvPr/>
        </p:nvSpPr>
        <p:spPr>
          <a:xfrm>
            <a:off x="6232396" y="446982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67" name="Прямая со стрелкой 66">
            <a:extLst>
              <a:ext uri="{FF2B5EF4-FFF2-40B4-BE49-F238E27FC236}">
                <a16:creationId xmlns:a16="http://schemas.microsoft.com/office/drawing/2014/main" id="{9DC87307-082A-15B4-CB1D-D47984020CA2}"/>
              </a:ext>
            </a:extLst>
          </p:cNvPr>
          <p:cNvCxnSpPr>
            <a:cxnSpLocks/>
          </p:cNvCxnSpPr>
          <p:nvPr/>
        </p:nvCxnSpPr>
        <p:spPr>
          <a:xfrm>
            <a:off x="7422571" y="406284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936F9442-8BA9-C8F1-6DAA-54EAB169F3B4}"/>
              </a:ext>
            </a:extLst>
          </p:cNvPr>
          <p:cNvCxnSpPr>
            <a:cxnSpLocks/>
          </p:cNvCxnSpPr>
          <p:nvPr/>
        </p:nvCxnSpPr>
        <p:spPr>
          <a:xfrm flipH="1">
            <a:off x="6570516" y="406284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39ABD59-7399-157B-940E-2EC3E3FE2954}"/>
              </a:ext>
            </a:extLst>
          </p:cNvPr>
          <p:cNvSpPr txBox="1"/>
          <p:nvPr/>
        </p:nvSpPr>
        <p:spPr>
          <a:xfrm>
            <a:off x="7594887" y="46854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0" name="TextBox 69">
            <a:extLst>
              <a:ext uri="{FF2B5EF4-FFF2-40B4-BE49-F238E27FC236}">
                <a16:creationId xmlns:a16="http://schemas.microsoft.com/office/drawing/2014/main" id="{FE24EF5F-3E0C-B7F0-28EF-2ED899997DC1}"/>
              </a:ext>
            </a:extLst>
          </p:cNvPr>
          <p:cNvSpPr txBox="1"/>
          <p:nvPr/>
        </p:nvSpPr>
        <p:spPr>
          <a:xfrm>
            <a:off x="6425910" y="472873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1" name="Прямая со стрелкой 70">
            <a:extLst>
              <a:ext uri="{FF2B5EF4-FFF2-40B4-BE49-F238E27FC236}">
                <a16:creationId xmlns:a16="http://schemas.microsoft.com/office/drawing/2014/main" id="{FEACE522-969F-8B8E-7FA9-0F39F2128B63}"/>
              </a:ext>
            </a:extLst>
          </p:cNvPr>
          <p:cNvCxnSpPr>
            <a:cxnSpLocks/>
          </p:cNvCxnSpPr>
          <p:nvPr/>
        </p:nvCxnSpPr>
        <p:spPr>
          <a:xfrm>
            <a:off x="6366163" y="3222913"/>
            <a:ext cx="568035"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Овал 71">
            <a:extLst>
              <a:ext uri="{FF2B5EF4-FFF2-40B4-BE49-F238E27FC236}">
                <a16:creationId xmlns:a16="http://schemas.microsoft.com/office/drawing/2014/main" id="{043E71C5-670C-16D2-E65A-6D07C2C245EC}"/>
              </a:ext>
            </a:extLst>
          </p:cNvPr>
          <p:cNvSpPr/>
          <p:nvPr/>
        </p:nvSpPr>
        <p:spPr>
          <a:xfrm>
            <a:off x="2618054" y="3479616"/>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73" name="Равнобедренный треугольник 72">
            <a:extLst>
              <a:ext uri="{FF2B5EF4-FFF2-40B4-BE49-F238E27FC236}">
                <a16:creationId xmlns:a16="http://schemas.microsoft.com/office/drawing/2014/main" id="{CF25BA4C-ADC9-A6E1-0472-66826B87B6AF}"/>
              </a:ext>
            </a:extLst>
          </p:cNvPr>
          <p:cNvSpPr/>
          <p:nvPr/>
        </p:nvSpPr>
        <p:spPr>
          <a:xfrm>
            <a:off x="3184395" y="4478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4" name="Равнобедренный треугольник 73">
            <a:extLst>
              <a:ext uri="{FF2B5EF4-FFF2-40B4-BE49-F238E27FC236}">
                <a16:creationId xmlns:a16="http://schemas.microsoft.com/office/drawing/2014/main" id="{24B6B1F3-2A39-7310-F7DB-6F727243DC6E}"/>
              </a:ext>
            </a:extLst>
          </p:cNvPr>
          <p:cNvSpPr/>
          <p:nvPr/>
        </p:nvSpPr>
        <p:spPr>
          <a:xfrm>
            <a:off x="2032737" y="4478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75" name="Прямая со стрелкой 74">
            <a:extLst>
              <a:ext uri="{FF2B5EF4-FFF2-40B4-BE49-F238E27FC236}">
                <a16:creationId xmlns:a16="http://schemas.microsoft.com/office/drawing/2014/main" id="{8BD55D01-D69A-5A4C-A734-091E282046D7}"/>
              </a:ext>
            </a:extLst>
          </p:cNvPr>
          <p:cNvCxnSpPr>
            <a:cxnSpLocks/>
          </p:cNvCxnSpPr>
          <p:nvPr/>
        </p:nvCxnSpPr>
        <p:spPr>
          <a:xfrm>
            <a:off x="3222912" y="4071503"/>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26A6FB37-F1B8-342A-1633-AE604C7284EC}"/>
              </a:ext>
            </a:extLst>
          </p:cNvPr>
          <p:cNvCxnSpPr>
            <a:cxnSpLocks/>
          </p:cNvCxnSpPr>
          <p:nvPr/>
        </p:nvCxnSpPr>
        <p:spPr>
          <a:xfrm flipH="1">
            <a:off x="2370857" y="407150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3484C21-BB64-39B5-D6A3-7AAABB0A9CDD}"/>
              </a:ext>
            </a:extLst>
          </p:cNvPr>
          <p:cNvSpPr txBox="1"/>
          <p:nvPr/>
        </p:nvSpPr>
        <p:spPr>
          <a:xfrm>
            <a:off x="3395228" y="469409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8" name="TextBox 77">
            <a:extLst>
              <a:ext uri="{FF2B5EF4-FFF2-40B4-BE49-F238E27FC236}">
                <a16:creationId xmlns:a16="http://schemas.microsoft.com/office/drawing/2014/main" id="{F5DDF71B-CE4F-B67F-56C5-3E35BA90F07A}"/>
              </a:ext>
            </a:extLst>
          </p:cNvPr>
          <p:cNvSpPr txBox="1"/>
          <p:nvPr/>
        </p:nvSpPr>
        <p:spPr>
          <a:xfrm>
            <a:off x="2226251" y="473738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79" name="Прямая со стрелкой 78">
            <a:extLst>
              <a:ext uri="{FF2B5EF4-FFF2-40B4-BE49-F238E27FC236}">
                <a16:creationId xmlns:a16="http://schemas.microsoft.com/office/drawing/2014/main" id="{2F678308-ACDA-CE17-0E7C-C9F72043DBEC}"/>
              </a:ext>
            </a:extLst>
          </p:cNvPr>
          <p:cNvCxnSpPr>
            <a:cxnSpLocks/>
          </p:cNvCxnSpPr>
          <p:nvPr/>
        </p:nvCxnSpPr>
        <p:spPr>
          <a:xfrm>
            <a:off x="2357004" y="3144980"/>
            <a:ext cx="412170" cy="4121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4257E3D4-7ED5-6591-FCA3-C9462C6FE205}"/>
              </a:ext>
            </a:extLst>
          </p:cNvPr>
          <p:cNvSpPr/>
          <p:nvPr/>
        </p:nvSpPr>
        <p:spPr>
          <a:xfrm>
            <a:off x="3632522" y="3273274"/>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Стрелка: вправо 58">
            <a:extLst>
              <a:ext uri="{FF2B5EF4-FFF2-40B4-BE49-F238E27FC236}">
                <a16:creationId xmlns:a16="http://schemas.microsoft.com/office/drawing/2014/main" id="{1D95E42C-F691-E5EC-82DA-9A6CFA5AF2A0}"/>
              </a:ext>
            </a:extLst>
          </p:cNvPr>
          <p:cNvSpPr/>
          <p:nvPr/>
        </p:nvSpPr>
        <p:spPr>
          <a:xfrm>
            <a:off x="7840840" y="3273273"/>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2428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559931" y="-105177"/>
            <a:ext cx="8457345" cy="1325563"/>
          </a:xfrm>
        </p:spPr>
        <p:txBody>
          <a:bodyPr/>
          <a:lstStyle/>
          <a:p>
            <a:pPr>
              <a:lnSpc>
                <a:spcPct val="100000"/>
              </a:lnSpc>
              <a:spcBef>
                <a:spcPts val="0"/>
              </a:spcBef>
            </a:pPr>
            <a:r>
              <a:rPr lang="ru-RU" sz="3200" b="1" dirty="0" err="1">
                <a:ea typeface="+mj-lt"/>
                <a:cs typeface="+mj-lt"/>
              </a:rPr>
              <a:t>Zig-zag</a:t>
            </a:r>
            <a:r>
              <a:rPr lang="ru-RU" sz="3200" dirty="0">
                <a:ea typeface="+mj-lt"/>
                <a:cs typeface="+mj-lt"/>
              </a:rPr>
              <a:t> (LR поворот, Большое правое вращение)</a:t>
            </a:r>
            <a:endParaRPr lang="en-US" sz="3200" dirty="0">
              <a:ea typeface="+mj-lt"/>
              <a:cs typeface="+mj-lt"/>
            </a:endParaRPr>
          </a:p>
        </p:txBody>
      </p:sp>
      <p:sp>
        <p:nvSpPr>
          <p:cNvPr id="29" name="Овал 28">
            <a:extLst>
              <a:ext uri="{FF2B5EF4-FFF2-40B4-BE49-F238E27FC236}">
                <a16:creationId xmlns:a16="http://schemas.microsoft.com/office/drawing/2014/main" id="{FDF6E8CC-E434-B82B-A44A-96C53F81B5A9}"/>
              </a:ext>
            </a:extLst>
          </p:cNvPr>
          <p:cNvSpPr/>
          <p:nvPr/>
        </p:nvSpPr>
        <p:spPr>
          <a:xfrm>
            <a:off x="1544327" y="1739137"/>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41" name="Овал 40">
            <a:extLst>
              <a:ext uri="{FF2B5EF4-FFF2-40B4-BE49-F238E27FC236}">
                <a16:creationId xmlns:a16="http://schemas.microsoft.com/office/drawing/2014/main" id="{C0F08B97-4E96-E3AC-119A-90E573996778}"/>
              </a:ext>
            </a:extLst>
          </p:cNvPr>
          <p:cNvSpPr/>
          <p:nvPr/>
        </p:nvSpPr>
        <p:spPr>
          <a:xfrm>
            <a:off x="687079" y="2535775"/>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42" name="Прямая со стрелкой 41">
            <a:extLst>
              <a:ext uri="{FF2B5EF4-FFF2-40B4-BE49-F238E27FC236}">
                <a16:creationId xmlns:a16="http://schemas.microsoft.com/office/drawing/2014/main" id="{1F6FE506-B9AB-9230-CB59-BA1F0A754254}"/>
              </a:ext>
            </a:extLst>
          </p:cNvPr>
          <p:cNvCxnSpPr>
            <a:cxnSpLocks/>
          </p:cNvCxnSpPr>
          <p:nvPr/>
        </p:nvCxnSpPr>
        <p:spPr>
          <a:xfrm flipH="1">
            <a:off x="1210541" y="2253094"/>
            <a:ext cx="393122" cy="334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Равнобедренный треугольник 43">
            <a:extLst>
              <a:ext uri="{FF2B5EF4-FFF2-40B4-BE49-F238E27FC236}">
                <a16:creationId xmlns:a16="http://schemas.microsoft.com/office/drawing/2014/main" id="{18968FEE-7581-E7FE-E6AB-AE9F47E50B26}"/>
              </a:ext>
            </a:extLst>
          </p:cNvPr>
          <p:cNvSpPr/>
          <p:nvPr/>
        </p:nvSpPr>
        <p:spPr>
          <a:xfrm>
            <a:off x="101762" y="353463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46" name="Прямая со стрелкой 45">
            <a:extLst>
              <a:ext uri="{FF2B5EF4-FFF2-40B4-BE49-F238E27FC236}">
                <a16:creationId xmlns:a16="http://schemas.microsoft.com/office/drawing/2014/main" id="{F9941089-0632-AEC7-1700-B55EF97099D2}"/>
              </a:ext>
            </a:extLst>
          </p:cNvPr>
          <p:cNvCxnSpPr>
            <a:cxnSpLocks/>
          </p:cNvCxnSpPr>
          <p:nvPr/>
        </p:nvCxnSpPr>
        <p:spPr>
          <a:xfrm flipH="1">
            <a:off x="439882" y="312766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8">
            <a:extLst>
              <a:ext uri="{FF2B5EF4-FFF2-40B4-BE49-F238E27FC236}">
                <a16:creationId xmlns:a16="http://schemas.microsoft.com/office/drawing/2014/main" id="{953E3274-58A6-ABE3-0A64-07469714F730}"/>
              </a:ext>
            </a:extLst>
          </p:cNvPr>
          <p:cNvSpPr txBox="1"/>
          <p:nvPr/>
        </p:nvSpPr>
        <p:spPr>
          <a:xfrm>
            <a:off x="295276" y="3793547"/>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49" name="Равнобедренный треугольник 48">
            <a:extLst>
              <a:ext uri="{FF2B5EF4-FFF2-40B4-BE49-F238E27FC236}">
                <a16:creationId xmlns:a16="http://schemas.microsoft.com/office/drawing/2014/main" id="{9E2FB671-C6D2-5A44-9885-0642CF0FFA50}"/>
              </a:ext>
            </a:extLst>
          </p:cNvPr>
          <p:cNvSpPr/>
          <p:nvPr/>
        </p:nvSpPr>
        <p:spPr>
          <a:xfrm>
            <a:off x="2413738" y="255616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0" name="Прямая со стрелкой 49">
            <a:extLst>
              <a:ext uri="{FF2B5EF4-FFF2-40B4-BE49-F238E27FC236}">
                <a16:creationId xmlns:a16="http://schemas.microsoft.com/office/drawing/2014/main" id="{EA499401-5DB6-4137-3BEC-F7F020EFE5AF}"/>
              </a:ext>
            </a:extLst>
          </p:cNvPr>
          <p:cNvCxnSpPr>
            <a:cxnSpLocks/>
          </p:cNvCxnSpPr>
          <p:nvPr/>
        </p:nvCxnSpPr>
        <p:spPr>
          <a:xfrm>
            <a:off x="2218459" y="2227116"/>
            <a:ext cx="550717"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3">
            <a:extLst>
              <a:ext uri="{FF2B5EF4-FFF2-40B4-BE49-F238E27FC236}">
                <a16:creationId xmlns:a16="http://schemas.microsoft.com/office/drawing/2014/main" id="{A3972182-3883-5B4B-2229-D35948F711FB}"/>
              </a:ext>
            </a:extLst>
          </p:cNvPr>
          <p:cNvSpPr txBox="1"/>
          <p:nvPr/>
        </p:nvSpPr>
        <p:spPr>
          <a:xfrm>
            <a:off x="2607252" y="2823728"/>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d</a:t>
            </a:r>
          </a:p>
        </p:txBody>
      </p:sp>
      <p:sp>
        <p:nvSpPr>
          <p:cNvPr id="72" name="Овал 71">
            <a:extLst>
              <a:ext uri="{FF2B5EF4-FFF2-40B4-BE49-F238E27FC236}">
                <a16:creationId xmlns:a16="http://schemas.microsoft.com/office/drawing/2014/main" id="{043E71C5-670C-16D2-E65A-6D07C2C245EC}"/>
              </a:ext>
            </a:extLst>
          </p:cNvPr>
          <p:cNvSpPr/>
          <p:nvPr/>
        </p:nvSpPr>
        <p:spPr>
          <a:xfrm>
            <a:off x="1535668" y="346229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73" name="Равнобедренный треугольник 72">
            <a:extLst>
              <a:ext uri="{FF2B5EF4-FFF2-40B4-BE49-F238E27FC236}">
                <a16:creationId xmlns:a16="http://schemas.microsoft.com/office/drawing/2014/main" id="{CF25BA4C-ADC9-A6E1-0472-66826B87B6AF}"/>
              </a:ext>
            </a:extLst>
          </p:cNvPr>
          <p:cNvSpPr/>
          <p:nvPr/>
        </p:nvSpPr>
        <p:spPr>
          <a:xfrm>
            <a:off x="2102009"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4" name="Равнобедренный треугольник 73">
            <a:extLst>
              <a:ext uri="{FF2B5EF4-FFF2-40B4-BE49-F238E27FC236}">
                <a16:creationId xmlns:a16="http://schemas.microsoft.com/office/drawing/2014/main" id="{24B6B1F3-2A39-7310-F7DB-6F727243DC6E}"/>
              </a:ext>
            </a:extLst>
          </p:cNvPr>
          <p:cNvSpPr/>
          <p:nvPr/>
        </p:nvSpPr>
        <p:spPr>
          <a:xfrm>
            <a:off x="950351" y="446116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75" name="Прямая со стрелкой 74">
            <a:extLst>
              <a:ext uri="{FF2B5EF4-FFF2-40B4-BE49-F238E27FC236}">
                <a16:creationId xmlns:a16="http://schemas.microsoft.com/office/drawing/2014/main" id="{8BD55D01-D69A-5A4C-A734-091E282046D7}"/>
              </a:ext>
            </a:extLst>
          </p:cNvPr>
          <p:cNvCxnSpPr>
            <a:cxnSpLocks/>
          </p:cNvCxnSpPr>
          <p:nvPr/>
        </p:nvCxnSpPr>
        <p:spPr>
          <a:xfrm>
            <a:off x="2140526" y="405418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26A6FB37-F1B8-342A-1633-AE604C7284EC}"/>
              </a:ext>
            </a:extLst>
          </p:cNvPr>
          <p:cNvCxnSpPr>
            <a:cxnSpLocks/>
          </p:cNvCxnSpPr>
          <p:nvPr/>
        </p:nvCxnSpPr>
        <p:spPr>
          <a:xfrm flipH="1">
            <a:off x="1288471" y="405418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3484C21-BB64-39B5-D6A3-7AAABB0A9CDD}"/>
              </a:ext>
            </a:extLst>
          </p:cNvPr>
          <p:cNvSpPr txBox="1"/>
          <p:nvPr/>
        </p:nvSpPr>
        <p:spPr>
          <a:xfrm>
            <a:off x="2312842" y="467677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78" name="TextBox 77">
            <a:extLst>
              <a:ext uri="{FF2B5EF4-FFF2-40B4-BE49-F238E27FC236}">
                <a16:creationId xmlns:a16="http://schemas.microsoft.com/office/drawing/2014/main" id="{F5DDF71B-CE4F-B67F-56C5-3E35BA90F07A}"/>
              </a:ext>
            </a:extLst>
          </p:cNvPr>
          <p:cNvSpPr txBox="1"/>
          <p:nvPr/>
        </p:nvSpPr>
        <p:spPr>
          <a:xfrm>
            <a:off x="1143865" y="472007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cxnSp>
        <p:nvCxnSpPr>
          <p:cNvPr id="79" name="Прямая со стрелкой 78">
            <a:extLst>
              <a:ext uri="{FF2B5EF4-FFF2-40B4-BE49-F238E27FC236}">
                <a16:creationId xmlns:a16="http://schemas.microsoft.com/office/drawing/2014/main" id="{2F678308-ACDA-CE17-0E7C-C9F72043DBEC}"/>
              </a:ext>
            </a:extLst>
          </p:cNvPr>
          <p:cNvCxnSpPr>
            <a:cxnSpLocks/>
          </p:cNvCxnSpPr>
          <p:nvPr/>
        </p:nvCxnSpPr>
        <p:spPr>
          <a:xfrm>
            <a:off x="1274618" y="3127662"/>
            <a:ext cx="412170" cy="41217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4257E3D4-7ED5-6591-FCA3-C9462C6FE205}"/>
              </a:ext>
            </a:extLst>
          </p:cNvPr>
          <p:cNvSpPr/>
          <p:nvPr/>
        </p:nvSpPr>
        <p:spPr>
          <a:xfrm>
            <a:off x="3260180" y="3333887"/>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Стрелка: вправо 58">
            <a:extLst>
              <a:ext uri="{FF2B5EF4-FFF2-40B4-BE49-F238E27FC236}">
                <a16:creationId xmlns:a16="http://schemas.microsoft.com/office/drawing/2014/main" id="{1D95E42C-F691-E5EC-82DA-9A6CFA5AF2A0}"/>
              </a:ext>
            </a:extLst>
          </p:cNvPr>
          <p:cNvSpPr/>
          <p:nvPr/>
        </p:nvSpPr>
        <p:spPr>
          <a:xfrm>
            <a:off x="7693635" y="3281932"/>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Овал 105">
            <a:extLst>
              <a:ext uri="{FF2B5EF4-FFF2-40B4-BE49-F238E27FC236}">
                <a16:creationId xmlns:a16="http://schemas.microsoft.com/office/drawing/2014/main" id="{3F95265F-F15D-22A8-5059-EE2338D51BCD}"/>
              </a:ext>
            </a:extLst>
          </p:cNvPr>
          <p:cNvSpPr/>
          <p:nvPr/>
        </p:nvSpPr>
        <p:spPr>
          <a:xfrm>
            <a:off x="6003758" y="1851705"/>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108" name="Прямая со стрелкой 107">
            <a:extLst>
              <a:ext uri="{FF2B5EF4-FFF2-40B4-BE49-F238E27FC236}">
                <a16:creationId xmlns:a16="http://schemas.microsoft.com/office/drawing/2014/main" id="{66E5B8CF-C6F1-EB2F-285D-345805872401}"/>
              </a:ext>
            </a:extLst>
          </p:cNvPr>
          <p:cNvCxnSpPr>
            <a:cxnSpLocks/>
          </p:cNvCxnSpPr>
          <p:nvPr/>
        </p:nvCxnSpPr>
        <p:spPr>
          <a:xfrm flipH="1">
            <a:off x="5669972" y="2365662"/>
            <a:ext cx="393122" cy="33424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Равнобедренный треугольник 111">
            <a:extLst>
              <a:ext uri="{FF2B5EF4-FFF2-40B4-BE49-F238E27FC236}">
                <a16:creationId xmlns:a16="http://schemas.microsoft.com/office/drawing/2014/main" id="{2479A554-131E-4981-9A22-6CF1BF65F633}"/>
              </a:ext>
            </a:extLst>
          </p:cNvPr>
          <p:cNvSpPr/>
          <p:nvPr/>
        </p:nvSpPr>
        <p:spPr>
          <a:xfrm>
            <a:off x="6873169" y="266872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113" name="Прямая со стрелкой 112">
            <a:extLst>
              <a:ext uri="{FF2B5EF4-FFF2-40B4-BE49-F238E27FC236}">
                <a16:creationId xmlns:a16="http://schemas.microsoft.com/office/drawing/2014/main" id="{B7883C7C-5CE5-3E3D-882B-A9148520383B}"/>
              </a:ext>
            </a:extLst>
          </p:cNvPr>
          <p:cNvCxnSpPr>
            <a:cxnSpLocks/>
          </p:cNvCxnSpPr>
          <p:nvPr/>
        </p:nvCxnSpPr>
        <p:spPr>
          <a:xfrm>
            <a:off x="6677890" y="2339684"/>
            <a:ext cx="550717"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3">
            <a:extLst>
              <a:ext uri="{FF2B5EF4-FFF2-40B4-BE49-F238E27FC236}">
                <a16:creationId xmlns:a16="http://schemas.microsoft.com/office/drawing/2014/main" id="{55E2A8F8-352A-2D34-CC81-C2FEAC3A902F}"/>
              </a:ext>
            </a:extLst>
          </p:cNvPr>
          <p:cNvSpPr txBox="1"/>
          <p:nvPr/>
        </p:nvSpPr>
        <p:spPr>
          <a:xfrm>
            <a:off x="7066683" y="2936296"/>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d</a:t>
            </a:r>
          </a:p>
        </p:txBody>
      </p:sp>
      <p:sp>
        <p:nvSpPr>
          <p:cNvPr id="148" name="Овал 147">
            <a:extLst>
              <a:ext uri="{FF2B5EF4-FFF2-40B4-BE49-F238E27FC236}">
                <a16:creationId xmlns:a16="http://schemas.microsoft.com/office/drawing/2014/main" id="{9C0544F0-A493-D9F7-3A79-0D84D09328F2}"/>
              </a:ext>
            </a:extLst>
          </p:cNvPr>
          <p:cNvSpPr/>
          <p:nvPr/>
        </p:nvSpPr>
        <p:spPr>
          <a:xfrm>
            <a:off x="5181146" y="2648343"/>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150" name="Овал 149">
            <a:extLst>
              <a:ext uri="{FF2B5EF4-FFF2-40B4-BE49-F238E27FC236}">
                <a16:creationId xmlns:a16="http://schemas.microsoft.com/office/drawing/2014/main" id="{4AD40892-5EB7-042B-E247-4DEECDC9DB1D}"/>
              </a:ext>
            </a:extLst>
          </p:cNvPr>
          <p:cNvSpPr/>
          <p:nvPr/>
        </p:nvSpPr>
        <p:spPr>
          <a:xfrm>
            <a:off x="4297919" y="342766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152" name="Прямая со стрелкой 151">
            <a:extLst>
              <a:ext uri="{FF2B5EF4-FFF2-40B4-BE49-F238E27FC236}">
                <a16:creationId xmlns:a16="http://schemas.microsoft.com/office/drawing/2014/main" id="{118257C7-F0D4-A17E-3DA3-44B216B14CD1}"/>
              </a:ext>
            </a:extLst>
          </p:cNvPr>
          <p:cNvCxnSpPr/>
          <p:nvPr/>
        </p:nvCxnSpPr>
        <p:spPr>
          <a:xfrm flipH="1">
            <a:off x="4890654" y="3222913"/>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Равнобедренный треугольник 153">
            <a:extLst>
              <a:ext uri="{FF2B5EF4-FFF2-40B4-BE49-F238E27FC236}">
                <a16:creationId xmlns:a16="http://schemas.microsoft.com/office/drawing/2014/main" id="{855ED214-D8CE-F3E8-713C-D3398AEF602F}"/>
              </a:ext>
            </a:extLst>
          </p:cNvPr>
          <p:cNvSpPr/>
          <p:nvPr/>
        </p:nvSpPr>
        <p:spPr>
          <a:xfrm>
            <a:off x="5877375" y="343073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56" name="Равнобедренный треугольник 155">
            <a:extLst>
              <a:ext uri="{FF2B5EF4-FFF2-40B4-BE49-F238E27FC236}">
                <a16:creationId xmlns:a16="http://schemas.microsoft.com/office/drawing/2014/main" id="{1A854ECC-59E7-86E6-0F74-FF503D4FB788}"/>
              </a:ext>
            </a:extLst>
          </p:cNvPr>
          <p:cNvSpPr/>
          <p:nvPr/>
        </p:nvSpPr>
        <p:spPr>
          <a:xfrm>
            <a:off x="4864260" y="442652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58" name="Равнобедренный треугольник 157">
            <a:extLst>
              <a:ext uri="{FF2B5EF4-FFF2-40B4-BE49-F238E27FC236}">
                <a16:creationId xmlns:a16="http://schemas.microsoft.com/office/drawing/2014/main" id="{38F029FD-DA96-F572-B2DA-004A9881FC51}"/>
              </a:ext>
            </a:extLst>
          </p:cNvPr>
          <p:cNvSpPr/>
          <p:nvPr/>
        </p:nvSpPr>
        <p:spPr>
          <a:xfrm>
            <a:off x="3703943" y="443518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60" name="Прямая со стрелкой 159">
            <a:extLst>
              <a:ext uri="{FF2B5EF4-FFF2-40B4-BE49-F238E27FC236}">
                <a16:creationId xmlns:a16="http://schemas.microsoft.com/office/drawing/2014/main" id="{68A88664-0B16-8E31-600D-B3C5AE25EB57}"/>
              </a:ext>
            </a:extLst>
          </p:cNvPr>
          <p:cNvCxnSpPr/>
          <p:nvPr/>
        </p:nvCxnSpPr>
        <p:spPr>
          <a:xfrm>
            <a:off x="5803323" y="3231572"/>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Прямая со стрелкой 161">
            <a:extLst>
              <a:ext uri="{FF2B5EF4-FFF2-40B4-BE49-F238E27FC236}">
                <a16:creationId xmlns:a16="http://schemas.microsoft.com/office/drawing/2014/main" id="{A6409ACB-894F-6074-5B0A-7E06BA834B8B}"/>
              </a:ext>
            </a:extLst>
          </p:cNvPr>
          <p:cNvCxnSpPr>
            <a:cxnSpLocks/>
          </p:cNvCxnSpPr>
          <p:nvPr/>
        </p:nvCxnSpPr>
        <p:spPr>
          <a:xfrm>
            <a:off x="4902777" y="401954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Прямая со стрелкой 163">
            <a:extLst>
              <a:ext uri="{FF2B5EF4-FFF2-40B4-BE49-F238E27FC236}">
                <a16:creationId xmlns:a16="http://schemas.microsoft.com/office/drawing/2014/main" id="{4441F2B8-BF31-FDF9-C370-1B8303F58447}"/>
              </a:ext>
            </a:extLst>
          </p:cNvPr>
          <p:cNvCxnSpPr>
            <a:cxnSpLocks/>
          </p:cNvCxnSpPr>
          <p:nvPr/>
        </p:nvCxnSpPr>
        <p:spPr>
          <a:xfrm flipH="1">
            <a:off x="4050722" y="401954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C779032-71C3-2756-70FB-8551DF669A0D}"/>
              </a:ext>
            </a:extLst>
          </p:cNvPr>
          <p:cNvSpPr txBox="1"/>
          <p:nvPr/>
        </p:nvSpPr>
        <p:spPr>
          <a:xfrm>
            <a:off x="6070889" y="369829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168" name="TextBox 167">
            <a:extLst>
              <a:ext uri="{FF2B5EF4-FFF2-40B4-BE49-F238E27FC236}">
                <a16:creationId xmlns:a16="http://schemas.microsoft.com/office/drawing/2014/main" id="{A122F2EA-7512-0181-54AD-3DB71BCAC892}"/>
              </a:ext>
            </a:extLst>
          </p:cNvPr>
          <p:cNvSpPr txBox="1"/>
          <p:nvPr/>
        </p:nvSpPr>
        <p:spPr>
          <a:xfrm>
            <a:off x="5075093" y="464213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70" name="TextBox 169">
            <a:extLst>
              <a:ext uri="{FF2B5EF4-FFF2-40B4-BE49-F238E27FC236}">
                <a16:creationId xmlns:a16="http://schemas.microsoft.com/office/drawing/2014/main" id="{3412303D-A267-452F-F9ED-C7C2BC496DFE}"/>
              </a:ext>
            </a:extLst>
          </p:cNvPr>
          <p:cNvSpPr txBox="1"/>
          <p:nvPr/>
        </p:nvSpPr>
        <p:spPr>
          <a:xfrm>
            <a:off x="3906116" y="46854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72" name="Овал 171">
            <a:extLst>
              <a:ext uri="{FF2B5EF4-FFF2-40B4-BE49-F238E27FC236}">
                <a16:creationId xmlns:a16="http://schemas.microsoft.com/office/drawing/2014/main" id="{62689A78-EABB-5D54-38FD-E695A561B822}"/>
              </a:ext>
            </a:extLst>
          </p:cNvPr>
          <p:cNvSpPr/>
          <p:nvPr/>
        </p:nvSpPr>
        <p:spPr>
          <a:xfrm>
            <a:off x="9753145" y="2553093"/>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174" name="Овал 173">
            <a:extLst>
              <a:ext uri="{FF2B5EF4-FFF2-40B4-BE49-F238E27FC236}">
                <a16:creationId xmlns:a16="http://schemas.microsoft.com/office/drawing/2014/main" id="{8D4A8E7F-814A-F24F-85D4-CC709F4672B4}"/>
              </a:ext>
            </a:extLst>
          </p:cNvPr>
          <p:cNvSpPr/>
          <p:nvPr/>
        </p:nvSpPr>
        <p:spPr>
          <a:xfrm>
            <a:off x="8644782" y="333241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cxnSp>
        <p:nvCxnSpPr>
          <p:cNvPr id="176" name="Прямая со стрелкой 175">
            <a:extLst>
              <a:ext uri="{FF2B5EF4-FFF2-40B4-BE49-F238E27FC236}">
                <a16:creationId xmlns:a16="http://schemas.microsoft.com/office/drawing/2014/main" id="{AACE254C-DD30-626C-6592-81BE0F439B08}"/>
              </a:ext>
            </a:extLst>
          </p:cNvPr>
          <p:cNvCxnSpPr>
            <a:cxnSpLocks/>
          </p:cNvCxnSpPr>
          <p:nvPr/>
        </p:nvCxnSpPr>
        <p:spPr>
          <a:xfrm flipH="1">
            <a:off x="9246176" y="3101686"/>
            <a:ext cx="574964" cy="37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Равнобедренный треугольник 177">
            <a:extLst>
              <a:ext uri="{FF2B5EF4-FFF2-40B4-BE49-F238E27FC236}">
                <a16:creationId xmlns:a16="http://schemas.microsoft.com/office/drawing/2014/main" id="{9AA61F98-97C3-841F-0497-39A482203FD8}"/>
              </a:ext>
            </a:extLst>
          </p:cNvPr>
          <p:cNvSpPr/>
          <p:nvPr/>
        </p:nvSpPr>
        <p:spPr>
          <a:xfrm>
            <a:off x="9211123" y="433127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0" name="Равнобедренный треугольник 179">
            <a:extLst>
              <a:ext uri="{FF2B5EF4-FFF2-40B4-BE49-F238E27FC236}">
                <a16:creationId xmlns:a16="http://schemas.microsoft.com/office/drawing/2014/main" id="{11267FE5-365D-BE1C-9724-54E1E07C6F00}"/>
              </a:ext>
            </a:extLst>
          </p:cNvPr>
          <p:cNvSpPr/>
          <p:nvPr/>
        </p:nvSpPr>
        <p:spPr>
          <a:xfrm>
            <a:off x="8059465" y="433127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82" name="Прямая со стрелкой 181">
            <a:extLst>
              <a:ext uri="{FF2B5EF4-FFF2-40B4-BE49-F238E27FC236}">
                <a16:creationId xmlns:a16="http://schemas.microsoft.com/office/drawing/2014/main" id="{9F356448-D30D-F998-8115-5EAD9D1AE582}"/>
              </a:ext>
            </a:extLst>
          </p:cNvPr>
          <p:cNvCxnSpPr>
            <a:cxnSpLocks/>
          </p:cNvCxnSpPr>
          <p:nvPr/>
        </p:nvCxnSpPr>
        <p:spPr>
          <a:xfrm>
            <a:off x="9249640" y="392429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a:extLst>
              <a:ext uri="{FF2B5EF4-FFF2-40B4-BE49-F238E27FC236}">
                <a16:creationId xmlns:a16="http://schemas.microsoft.com/office/drawing/2014/main" id="{6DDEE116-B20C-992A-2131-94B0F9038839}"/>
              </a:ext>
            </a:extLst>
          </p:cNvPr>
          <p:cNvCxnSpPr>
            <a:cxnSpLocks/>
          </p:cNvCxnSpPr>
          <p:nvPr/>
        </p:nvCxnSpPr>
        <p:spPr>
          <a:xfrm flipH="1">
            <a:off x="8397585" y="392429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C7F76908-5409-C068-D152-CFDB0A7EFA7A}"/>
              </a:ext>
            </a:extLst>
          </p:cNvPr>
          <p:cNvSpPr txBox="1"/>
          <p:nvPr/>
        </p:nvSpPr>
        <p:spPr>
          <a:xfrm>
            <a:off x="9421956" y="454688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88" name="TextBox 187">
            <a:extLst>
              <a:ext uri="{FF2B5EF4-FFF2-40B4-BE49-F238E27FC236}">
                <a16:creationId xmlns:a16="http://schemas.microsoft.com/office/drawing/2014/main" id="{54F97275-2091-1158-0628-70E42A4C5E47}"/>
              </a:ext>
            </a:extLst>
          </p:cNvPr>
          <p:cNvSpPr txBox="1"/>
          <p:nvPr/>
        </p:nvSpPr>
        <p:spPr>
          <a:xfrm>
            <a:off x="8252979" y="459018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90" name="Овал 189">
            <a:extLst>
              <a:ext uri="{FF2B5EF4-FFF2-40B4-BE49-F238E27FC236}">
                <a16:creationId xmlns:a16="http://schemas.microsoft.com/office/drawing/2014/main" id="{453EAA38-552E-A3DD-EAD2-5AC07B3ED2F3}"/>
              </a:ext>
            </a:extLst>
          </p:cNvPr>
          <p:cNvSpPr/>
          <p:nvPr/>
        </p:nvSpPr>
        <p:spPr>
          <a:xfrm>
            <a:off x="10835531" y="3349730"/>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192" name="Равнобедренный треугольник 191">
            <a:extLst>
              <a:ext uri="{FF2B5EF4-FFF2-40B4-BE49-F238E27FC236}">
                <a16:creationId xmlns:a16="http://schemas.microsoft.com/office/drawing/2014/main" id="{B915E3B6-6287-5D1F-149A-D8E36434D1D1}"/>
              </a:ext>
            </a:extLst>
          </p:cNvPr>
          <p:cNvSpPr/>
          <p:nvPr/>
        </p:nvSpPr>
        <p:spPr>
          <a:xfrm>
            <a:off x="11401872" y="4348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94" name="Равнобедренный треугольник 193">
            <a:extLst>
              <a:ext uri="{FF2B5EF4-FFF2-40B4-BE49-F238E27FC236}">
                <a16:creationId xmlns:a16="http://schemas.microsoft.com/office/drawing/2014/main" id="{C1792133-23D1-40C1-EC9F-D839A61BB5DB}"/>
              </a:ext>
            </a:extLst>
          </p:cNvPr>
          <p:cNvSpPr/>
          <p:nvPr/>
        </p:nvSpPr>
        <p:spPr>
          <a:xfrm>
            <a:off x="10250214" y="4348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96" name="Прямая со стрелкой 195">
            <a:extLst>
              <a:ext uri="{FF2B5EF4-FFF2-40B4-BE49-F238E27FC236}">
                <a16:creationId xmlns:a16="http://schemas.microsoft.com/office/drawing/2014/main" id="{D5446876-D19E-58DC-DFDC-BAC027E0DAF5}"/>
              </a:ext>
            </a:extLst>
          </p:cNvPr>
          <p:cNvCxnSpPr>
            <a:cxnSpLocks/>
          </p:cNvCxnSpPr>
          <p:nvPr/>
        </p:nvCxnSpPr>
        <p:spPr>
          <a:xfrm>
            <a:off x="11440389" y="394161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BD676F08-9EAC-FC13-F1FC-1FF83E9CCAA3}"/>
              </a:ext>
            </a:extLst>
          </p:cNvPr>
          <p:cNvCxnSpPr>
            <a:cxnSpLocks/>
          </p:cNvCxnSpPr>
          <p:nvPr/>
        </p:nvCxnSpPr>
        <p:spPr>
          <a:xfrm flipH="1">
            <a:off x="10588334" y="394161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DFDDA527-3B73-E47C-BBB2-CDC461C615CE}"/>
              </a:ext>
            </a:extLst>
          </p:cNvPr>
          <p:cNvSpPr txBox="1"/>
          <p:nvPr/>
        </p:nvSpPr>
        <p:spPr>
          <a:xfrm>
            <a:off x="11612705" y="456420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202" name="TextBox 201">
            <a:extLst>
              <a:ext uri="{FF2B5EF4-FFF2-40B4-BE49-F238E27FC236}">
                <a16:creationId xmlns:a16="http://schemas.microsoft.com/office/drawing/2014/main" id="{67229949-47C5-3E7D-2500-479F5933FE27}"/>
              </a:ext>
            </a:extLst>
          </p:cNvPr>
          <p:cNvSpPr txBox="1"/>
          <p:nvPr/>
        </p:nvSpPr>
        <p:spPr>
          <a:xfrm>
            <a:off x="10443728" y="460750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204" name="Прямая со стрелкой 203">
            <a:extLst>
              <a:ext uri="{FF2B5EF4-FFF2-40B4-BE49-F238E27FC236}">
                <a16:creationId xmlns:a16="http://schemas.microsoft.com/office/drawing/2014/main" id="{F13EC5A0-E3FF-3A0E-B3F9-D98D9DFF6573}"/>
              </a:ext>
            </a:extLst>
          </p:cNvPr>
          <p:cNvCxnSpPr>
            <a:cxnSpLocks/>
          </p:cNvCxnSpPr>
          <p:nvPr/>
        </p:nvCxnSpPr>
        <p:spPr>
          <a:xfrm>
            <a:off x="10383981" y="3101685"/>
            <a:ext cx="568035"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Заголовок 3">
            <a:extLst>
              <a:ext uri="{FF2B5EF4-FFF2-40B4-BE49-F238E27FC236}">
                <a16:creationId xmlns:a16="http://schemas.microsoft.com/office/drawing/2014/main" id="{8036D1CE-6DB5-4399-79C3-B12B6A3DAEE2}"/>
              </a:ext>
            </a:extLst>
          </p:cNvPr>
          <p:cNvSpPr>
            <a:spLocks noGrp="1"/>
          </p:cNvSpPr>
          <p:nvPr>
            <p:ph type="title"/>
          </p:nvPr>
        </p:nvSpPr>
        <p:spPr>
          <a:xfrm>
            <a:off x="1793727" y="-79200"/>
            <a:ext cx="8266845" cy="1325563"/>
          </a:xfrm>
        </p:spPr>
        <p:txBody>
          <a:bodyPr/>
          <a:lstStyle/>
          <a:p>
            <a:pPr>
              <a:lnSpc>
                <a:spcPct val="100000"/>
              </a:lnSpc>
              <a:spcBef>
                <a:spcPts val="0"/>
              </a:spcBef>
            </a:pPr>
            <a:r>
              <a:rPr lang="ru-RU" sz="3200" b="1" dirty="0" err="1">
                <a:ea typeface="+mj-lt"/>
                <a:cs typeface="+mj-lt"/>
              </a:rPr>
              <a:t>Zag-zig</a:t>
            </a:r>
            <a:r>
              <a:rPr lang="ru-RU" sz="3200" dirty="0">
                <a:ea typeface="+mj-lt"/>
                <a:cs typeface="+mj-lt"/>
              </a:rPr>
              <a:t> (RL-поворот, Большое левое вращение)</a:t>
            </a:r>
            <a:endParaRPr lang="en-US" sz="3200" dirty="0">
              <a:ea typeface="+mj-lt"/>
              <a:cs typeface="+mj-lt"/>
            </a:endParaRPr>
          </a:p>
        </p:txBody>
      </p:sp>
      <p:sp>
        <p:nvSpPr>
          <p:cNvPr id="59" name="Стрелка: вправо 58">
            <a:extLst>
              <a:ext uri="{FF2B5EF4-FFF2-40B4-BE49-F238E27FC236}">
                <a16:creationId xmlns:a16="http://schemas.microsoft.com/office/drawing/2014/main" id="{1D95E42C-F691-E5EC-82DA-9A6CFA5AF2A0}"/>
              </a:ext>
            </a:extLst>
          </p:cNvPr>
          <p:cNvSpPr/>
          <p:nvPr/>
        </p:nvSpPr>
        <p:spPr>
          <a:xfrm>
            <a:off x="7676317" y="3290591"/>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2" name="Овал 171">
            <a:extLst>
              <a:ext uri="{FF2B5EF4-FFF2-40B4-BE49-F238E27FC236}">
                <a16:creationId xmlns:a16="http://schemas.microsoft.com/office/drawing/2014/main" id="{62689A78-EABB-5D54-38FD-E695A561B822}"/>
              </a:ext>
            </a:extLst>
          </p:cNvPr>
          <p:cNvSpPr/>
          <p:nvPr/>
        </p:nvSpPr>
        <p:spPr>
          <a:xfrm>
            <a:off x="9779123" y="2509798"/>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174" name="Овал 173">
            <a:extLst>
              <a:ext uri="{FF2B5EF4-FFF2-40B4-BE49-F238E27FC236}">
                <a16:creationId xmlns:a16="http://schemas.microsoft.com/office/drawing/2014/main" id="{8D4A8E7F-814A-F24F-85D4-CC709F4672B4}"/>
              </a:ext>
            </a:extLst>
          </p:cNvPr>
          <p:cNvSpPr/>
          <p:nvPr/>
        </p:nvSpPr>
        <p:spPr>
          <a:xfrm>
            <a:off x="8670760" y="3289117"/>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176" name="Прямая со стрелкой 175">
            <a:extLst>
              <a:ext uri="{FF2B5EF4-FFF2-40B4-BE49-F238E27FC236}">
                <a16:creationId xmlns:a16="http://schemas.microsoft.com/office/drawing/2014/main" id="{AACE254C-DD30-626C-6592-81BE0F439B08}"/>
              </a:ext>
            </a:extLst>
          </p:cNvPr>
          <p:cNvCxnSpPr>
            <a:cxnSpLocks/>
          </p:cNvCxnSpPr>
          <p:nvPr/>
        </p:nvCxnSpPr>
        <p:spPr>
          <a:xfrm flipH="1">
            <a:off x="9272154" y="3058391"/>
            <a:ext cx="574964"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8" name="Равнобедренный треугольник 177">
            <a:extLst>
              <a:ext uri="{FF2B5EF4-FFF2-40B4-BE49-F238E27FC236}">
                <a16:creationId xmlns:a16="http://schemas.microsoft.com/office/drawing/2014/main" id="{9AA61F98-97C3-841F-0497-39A482203FD8}"/>
              </a:ext>
            </a:extLst>
          </p:cNvPr>
          <p:cNvSpPr/>
          <p:nvPr/>
        </p:nvSpPr>
        <p:spPr>
          <a:xfrm>
            <a:off x="9237101" y="428798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0" name="Равнобедренный треугольник 179">
            <a:extLst>
              <a:ext uri="{FF2B5EF4-FFF2-40B4-BE49-F238E27FC236}">
                <a16:creationId xmlns:a16="http://schemas.microsoft.com/office/drawing/2014/main" id="{11267FE5-365D-BE1C-9724-54E1E07C6F00}"/>
              </a:ext>
            </a:extLst>
          </p:cNvPr>
          <p:cNvSpPr/>
          <p:nvPr/>
        </p:nvSpPr>
        <p:spPr>
          <a:xfrm>
            <a:off x="8085443" y="428798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82" name="Прямая со стрелкой 181">
            <a:extLst>
              <a:ext uri="{FF2B5EF4-FFF2-40B4-BE49-F238E27FC236}">
                <a16:creationId xmlns:a16="http://schemas.microsoft.com/office/drawing/2014/main" id="{9F356448-D30D-F998-8115-5EAD9D1AE582}"/>
              </a:ext>
            </a:extLst>
          </p:cNvPr>
          <p:cNvCxnSpPr>
            <a:cxnSpLocks/>
          </p:cNvCxnSpPr>
          <p:nvPr/>
        </p:nvCxnSpPr>
        <p:spPr>
          <a:xfrm>
            <a:off x="9275618" y="3881004"/>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Прямая со стрелкой 183">
            <a:extLst>
              <a:ext uri="{FF2B5EF4-FFF2-40B4-BE49-F238E27FC236}">
                <a16:creationId xmlns:a16="http://schemas.microsoft.com/office/drawing/2014/main" id="{6DDEE116-B20C-992A-2131-94B0F9038839}"/>
              </a:ext>
            </a:extLst>
          </p:cNvPr>
          <p:cNvCxnSpPr>
            <a:cxnSpLocks/>
          </p:cNvCxnSpPr>
          <p:nvPr/>
        </p:nvCxnSpPr>
        <p:spPr>
          <a:xfrm flipH="1">
            <a:off x="8423563" y="3881004"/>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C7F76908-5409-C068-D152-CFDB0A7EFA7A}"/>
              </a:ext>
            </a:extLst>
          </p:cNvPr>
          <p:cNvSpPr txBox="1"/>
          <p:nvPr/>
        </p:nvSpPr>
        <p:spPr>
          <a:xfrm>
            <a:off x="9447934" y="4503593"/>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88" name="TextBox 187">
            <a:extLst>
              <a:ext uri="{FF2B5EF4-FFF2-40B4-BE49-F238E27FC236}">
                <a16:creationId xmlns:a16="http://schemas.microsoft.com/office/drawing/2014/main" id="{54F97275-2091-1158-0628-70E42A4C5E47}"/>
              </a:ext>
            </a:extLst>
          </p:cNvPr>
          <p:cNvSpPr txBox="1"/>
          <p:nvPr/>
        </p:nvSpPr>
        <p:spPr>
          <a:xfrm>
            <a:off x="8278957" y="4546889"/>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90" name="Овал 189">
            <a:extLst>
              <a:ext uri="{FF2B5EF4-FFF2-40B4-BE49-F238E27FC236}">
                <a16:creationId xmlns:a16="http://schemas.microsoft.com/office/drawing/2014/main" id="{453EAA38-552E-A3DD-EAD2-5AC07B3ED2F3}"/>
              </a:ext>
            </a:extLst>
          </p:cNvPr>
          <p:cNvSpPr/>
          <p:nvPr/>
        </p:nvSpPr>
        <p:spPr>
          <a:xfrm>
            <a:off x="10861509" y="3306435"/>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p</a:t>
            </a:r>
          </a:p>
        </p:txBody>
      </p:sp>
      <p:sp>
        <p:nvSpPr>
          <p:cNvPr id="192" name="Равнобедренный треугольник 191">
            <a:extLst>
              <a:ext uri="{FF2B5EF4-FFF2-40B4-BE49-F238E27FC236}">
                <a16:creationId xmlns:a16="http://schemas.microsoft.com/office/drawing/2014/main" id="{B915E3B6-6287-5D1F-149A-D8E36434D1D1}"/>
              </a:ext>
            </a:extLst>
          </p:cNvPr>
          <p:cNvSpPr/>
          <p:nvPr/>
        </p:nvSpPr>
        <p:spPr>
          <a:xfrm>
            <a:off x="11427850" y="4305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94" name="Равнобедренный треугольник 193">
            <a:extLst>
              <a:ext uri="{FF2B5EF4-FFF2-40B4-BE49-F238E27FC236}">
                <a16:creationId xmlns:a16="http://schemas.microsoft.com/office/drawing/2014/main" id="{C1792133-23D1-40C1-EC9F-D839A61BB5DB}"/>
              </a:ext>
            </a:extLst>
          </p:cNvPr>
          <p:cNvSpPr/>
          <p:nvPr/>
        </p:nvSpPr>
        <p:spPr>
          <a:xfrm>
            <a:off x="10276192" y="4305298"/>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96" name="Прямая со стрелкой 195">
            <a:extLst>
              <a:ext uri="{FF2B5EF4-FFF2-40B4-BE49-F238E27FC236}">
                <a16:creationId xmlns:a16="http://schemas.microsoft.com/office/drawing/2014/main" id="{D5446876-D19E-58DC-DFDC-BAC027E0DAF5}"/>
              </a:ext>
            </a:extLst>
          </p:cNvPr>
          <p:cNvCxnSpPr>
            <a:cxnSpLocks/>
          </p:cNvCxnSpPr>
          <p:nvPr/>
        </p:nvCxnSpPr>
        <p:spPr>
          <a:xfrm>
            <a:off x="11466367" y="3898322"/>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BD676F08-9EAC-FC13-F1FC-1FF83E9CCAA3}"/>
              </a:ext>
            </a:extLst>
          </p:cNvPr>
          <p:cNvCxnSpPr>
            <a:cxnSpLocks/>
          </p:cNvCxnSpPr>
          <p:nvPr/>
        </p:nvCxnSpPr>
        <p:spPr>
          <a:xfrm flipH="1">
            <a:off x="10614312" y="3898322"/>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DFDDA527-3B73-E47C-BBB2-CDC461C615CE}"/>
              </a:ext>
            </a:extLst>
          </p:cNvPr>
          <p:cNvSpPr txBox="1"/>
          <p:nvPr/>
        </p:nvSpPr>
        <p:spPr>
          <a:xfrm>
            <a:off x="11638683" y="4520911"/>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202" name="TextBox 201">
            <a:extLst>
              <a:ext uri="{FF2B5EF4-FFF2-40B4-BE49-F238E27FC236}">
                <a16:creationId xmlns:a16="http://schemas.microsoft.com/office/drawing/2014/main" id="{67229949-47C5-3E7D-2500-479F5933FE27}"/>
              </a:ext>
            </a:extLst>
          </p:cNvPr>
          <p:cNvSpPr txBox="1"/>
          <p:nvPr/>
        </p:nvSpPr>
        <p:spPr>
          <a:xfrm>
            <a:off x="10469706" y="45642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204" name="Прямая со стрелкой 203">
            <a:extLst>
              <a:ext uri="{FF2B5EF4-FFF2-40B4-BE49-F238E27FC236}">
                <a16:creationId xmlns:a16="http://schemas.microsoft.com/office/drawing/2014/main" id="{F13EC5A0-E3FF-3A0E-B3F9-D98D9DFF6573}"/>
              </a:ext>
            </a:extLst>
          </p:cNvPr>
          <p:cNvCxnSpPr>
            <a:cxnSpLocks/>
          </p:cNvCxnSpPr>
          <p:nvPr/>
        </p:nvCxnSpPr>
        <p:spPr>
          <a:xfrm>
            <a:off x="10409959" y="3058390"/>
            <a:ext cx="568035" cy="37753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Овал 17">
            <a:extLst>
              <a:ext uri="{FF2B5EF4-FFF2-40B4-BE49-F238E27FC236}">
                <a16:creationId xmlns:a16="http://schemas.microsoft.com/office/drawing/2014/main" id="{ABDB0BBA-4E48-D170-46F9-87E481EE66C4}"/>
              </a:ext>
            </a:extLst>
          </p:cNvPr>
          <p:cNvSpPr/>
          <p:nvPr/>
        </p:nvSpPr>
        <p:spPr>
          <a:xfrm>
            <a:off x="938191" y="1635229"/>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23" name="Овал 22">
            <a:extLst>
              <a:ext uri="{FF2B5EF4-FFF2-40B4-BE49-F238E27FC236}">
                <a16:creationId xmlns:a16="http://schemas.microsoft.com/office/drawing/2014/main" id="{8A136CA7-7CB3-07B1-34C0-00F38AB0C7E8}"/>
              </a:ext>
            </a:extLst>
          </p:cNvPr>
          <p:cNvSpPr/>
          <p:nvPr/>
        </p:nvSpPr>
        <p:spPr>
          <a:xfrm>
            <a:off x="1951305" y="2509797"/>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24" name="Овал 23">
            <a:extLst>
              <a:ext uri="{FF2B5EF4-FFF2-40B4-BE49-F238E27FC236}">
                <a16:creationId xmlns:a16="http://schemas.microsoft.com/office/drawing/2014/main" id="{100A3F2B-8860-871A-678C-9D8234BD22D5}"/>
              </a:ext>
            </a:extLst>
          </p:cNvPr>
          <p:cNvSpPr/>
          <p:nvPr/>
        </p:nvSpPr>
        <p:spPr>
          <a:xfrm>
            <a:off x="1068078" y="3289116"/>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25" name="Прямая со стрелкой 24">
            <a:extLst>
              <a:ext uri="{FF2B5EF4-FFF2-40B4-BE49-F238E27FC236}">
                <a16:creationId xmlns:a16="http://schemas.microsoft.com/office/drawing/2014/main" id="{EA0992F3-4791-B3CB-D13D-62F225838FA7}"/>
              </a:ext>
            </a:extLst>
          </p:cNvPr>
          <p:cNvCxnSpPr/>
          <p:nvPr/>
        </p:nvCxnSpPr>
        <p:spPr>
          <a:xfrm flipH="1">
            <a:off x="1660813" y="3084367"/>
            <a:ext cx="367146" cy="31692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Равнобедренный треугольник 25">
            <a:extLst>
              <a:ext uri="{FF2B5EF4-FFF2-40B4-BE49-F238E27FC236}">
                <a16:creationId xmlns:a16="http://schemas.microsoft.com/office/drawing/2014/main" id="{D8E29E60-5460-7523-5D2E-376C47E812C1}"/>
              </a:ext>
            </a:extLst>
          </p:cNvPr>
          <p:cNvSpPr/>
          <p:nvPr/>
        </p:nvSpPr>
        <p:spPr>
          <a:xfrm>
            <a:off x="2604239" y="3335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7" name="Равнобедренный треугольник 26">
            <a:extLst>
              <a:ext uri="{FF2B5EF4-FFF2-40B4-BE49-F238E27FC236}">
                <a16:creationId xmlns:a16="http://schemas.microsoft.com/office/drawing/2014/main" id="{5990C641-666B-FF2A-A5EF-8C857961E957}"/>
              </a:ext>
            </a:extLst>
          </p:cNvPr>
          <p:cNvSpPr/>
          <p:nvPr/>
        </p:nvSpPr>
        <p:spPr>
          <a:xfrm>
            <a:off x="1634419" y="42879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8" name="Равнобедренный треугольник 27">
            <a:extLst>
              <a:ext uri="{FF2B5EF4-FFF2-40B4-BE49-F238E27FC236}">
                <a16:creationId xmlns:a16="http://schemas.microsoft.com/office/drawing/2014/main" id="{CB4BA7F4-D05E-28F1-A641-F78F329E869D}"/>
              </a:ext>
            </a:extLst>
          </p:cNvPr>
          <p:cNvSpPr/>
          <p:nvPr/>
        </p:nvSpPr>
        <p:spPr>
          <a:xfrm>
            <a:off x="482761" y="4305297"/>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0" name="Прямая со стрелкой 29">
            <a:extLst>
              <a:ext uri="{FF2B5EF4-FFF2-40B4-BE49-F238E27FC236}">
                <a16:creationId xmlns:a16="http://schemas.microsoft.com/office/drawing/2014/main" id="{CDDADAF4-B93E-1EF3-42BA-8D66604AB648}"/>
              </a:ext>
            </a:extLst>
          </p:cNvPr>
          <p:cNvCxnSpPr/>
          <p:nvPr/>
        </p:nvCxnSpPr>
        <p:spPr>
          <a:xfrm>
            <a:off x="2564823" y="3049731"/>
            <a:ext cx="394854" cy="316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8182E41-90AD-BE86-CCD4-0EFE42FD1FFC}"/>
              </a:ext>
            </a:extLst>
          </p:cNvPr>
          <p:cNvCxnSpPr>
            <a:cxnSpLocks/>
          </p:cNvCxnSpPr>
          <p:nvPr/>
        </p:nvCxnSpPr>
        <p:spPr>
          <a:xfrm>
            <a:off x="1672936" y="3881003"/>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DB67CD68-C040-1248-DC5F-15B9426566DA}"/>
              </a:ext>
            </a:extLst>
          </p:cNvPr>
          <p:cNvCxnSpPr>
            <a:cxnSpLocks/>
          </p:cNvCxnSpPr>
          <p:nvPr/>
        </p:nvCxnSpPr>
        <p:spPr>
          <a:xfrm flipH="1">
            <a:off x="820881" y="388100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C200EAE-50F8-5AA2-8AA3-C7F520E98E3D}"/>
              </a:ext>
            </a:extLst>
          </p:cNvPr>
          <p:cNvSpPr txBox="1"/>
          <p:nvPr/>
        </p:nvSpPr>
        <p:spPr>
          <a:xfrm>
            <a:off x="2797753" y="360304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34" name="TextBox 33">
            <a:extLst>
              <a:ext uri="{FF2B5EF4-FFF2-40B4-BE49-F238E27FC236}">
                <a16:creationId xmlns:a16="http://schemas.microsoft.com/office/drawing/2014/main" id="{C330BCA1-9211-2D94-2813-3FF2E91DDEFD}"/>
              </a:ext>
            </a:extLst>
          </p:cNvPr>
          <p:cNvSpPr txBox="1"/>
          <p:nvPr/>
        </p:nvSpPr>
        <p:spPr>
          <a:xfrm>
            <a:off x="1845252" y="450359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35" name="TextBox 34">
            <a:extLst>
              <a:ext uri="{FF2B5EF4-FFF2-40B4-BE49-F238E27FC236}">
                <a16:creationId xmlns:a16="http://schemas.microsoft.com/office/drawing/2014/main" id="{419F1597-061B-22B4-DDBE-43403FAD2DD2}"/>
              </a:ext>
            </a:extLst>
          </p:cNvPr>
          <p:cNvSpPr txBox="1"/>
          <p:nvPr/>
        </p:nvSpPr>
        <p:spPr>
          <a:xfrm>
            <a:off x="676275" y="454688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36" name="Равнобедренный треугольник 35">
            <a:extLst>
              <a:ext uri="{FF2B5EF4-FFF2-40B4-BE49-F238E27FC236}">
                <a16:creationId xmlns:a16="http://schemas.microsoft.com/office/drawing/2014/main" id="{FB7D9C27-203D-106E-1BA0-8E0CB2DBD164}"/>
              </a:ext>
            </a:extLst>
          </p:cNvPr>
          <p:cNvSpPr/>
          <p:nvPr/>
        </p:nvSpPr>
        <p:spPr>
          <a:xfrm>
            <a:off x="274945" y="257347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37" name="Прямая со стрелкой 36">
            <a:extLst>
              <a:ext uri="{FF2B5EF4-FFF2-40B4-BE49-F238E27FC236}">
                <a16:creationId xmlns:a16="http://schemas.microsoft.com/office/drawing/2014/main" id="{AD2D4A1B-3600-B09C-3B47-3A6923FC0FFC}"/>
              </a:ext>
            </a:extLst>
          </p:cNvPr>
          <p:cNvCxnSpPr>
            <a:cxnSpLocks/>
          </p:cNvCxnSpPr>
          <p:nvPr/>
        </p:nvCxnSpPr>
        <p:spPr>
          <a:xfrm flipH="1">
            <a:off x="613065" y="2166503"/>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8">
            <a:extLst>
              <a:ext uri="{FF2B5EF4-FFF2-40B4-BE49-F238E27FC236}">
                <a16:creationId xmlns:a16="http://schemas.microsoft.com/office/drawing/2014/main" id="{955AC45F-5598-2349-FFFB-CFCC9DF5C0F7}"/>
              </a:ext>
            </a:extLst>
          </p:cNvPr>
          <p:cNvSpPr txBox="1"/>
          <p:nvPr/>
        </p:nvSpPr>
        <p:spPr>
          <a:xfrm>
            <a:off x="468459" y="2832388"/>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cxnSp>
        <p:nvCxnSpPr>
          <p:cNvPr id="39" name="Прямая со стрелкой 38">
            <a:extLst>
              <a:ext uri="{FF2B5EF4-FFF2-40B4-BE49-F238E27FC236}">
                <a16:creationId xmlns:a16="http://schemas.microsoft.com/office/drawing/2014/main" id="{B404D1C4-341D-765C-55F0-698DCB92EB73}"/>
              </a:ext>
            </a:extLst>
          </p:cNvPr>
          <p:cNvCxnSpPr/>
          <p:nvPr/>
        </p:nvCxnSpPr>
        <p:spPr>
          <a:xfrm>
            <a:off x="1569027" y="2175163"/>
            <a:ext cx="507423" cy="42083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a:extLst>
              <a:ext uri="{FF2B5EF4-FFF2-40B4-BE49-F238E27FC236}">
                <a16:creationId xmlns:a16="http://schemas.microsoft.com/office/drawing/2014/main" id="{FBCC8849-C526-9275-A85C-279A2C0DA2EC}"/>
              </a:ext>
            </a:extLst>
          </p:cNvPr>
          <p:cNvSpPr/>
          <p:nvPr/>
        </p:nvSpPr>
        <p:spPr>
          <a:xfrm>
            <a:off x="4644282" y="1652546"/>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43" name="Овал 42">
            <a:extLst>
              <a:ext uri="{FF2B5EF4-FFF2-40B4-BE49-F238E27FC236}">
                <a16:creationId xmlns:a16="http://schemas.microsoft.com/office/drawing/2014/main" id="{9CA6497A-BD9C-BFA8-C705-9BE23BC40E75}"/>
              </a:ext>
            </a:extLst>
          </p:cNvPr>
          <p:cNvSpPr/>
          <p:nvPr/>
        </p:nvSpPr>
        <p:spPr>
          <a:xfrm>
            <a:off x="5579465" y="2397229"/>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45" name="Прямая со стрелкой 44">
            <a:extLst>
              <a:ext uri="{FF2B5EF4-FFF2-40B4-BE49-F238E27FC236}">
                <a16:creationId xmlns:a16="http://schemas.microsoft.com/office/drawing/2014/main" id="{B9B09FDB-69BC-8168-2081-3A6582944CB1}"/>
              </a:ext>
            </a:extLst>
          </p:cNvPr>
          <p:cNvCxnSpPr>
            <a:cxnSpLocks/>
          </p:cNvCxnSpPr>
          <p:nvPr/>
        </p:nvCxnSpPr>
        <p:spPr>
          <a:xfrm>
            <a:off x="5249141" y="2244434"/>
            <a:ext cx="412172" cy="3255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 name="Равнобедренный треугольник 46">
            <a:extLst>
              <a:ext uri="{FF2B5EF4-FFF2-40B4-BE49-F238E27FC236}">
                <a16:creationId xmlns:a16="http://schemas.microsoft.com/office/drawing/2014/main" id="{C0F6FF43-7D93-7819-5C3B-9B11F65C0075}"/>
              </a:ext>
            </a:extLst>
          </p:cNvPr>
          <p:cNvSpPr/>
          <p:nvPr/>
        </p:nvSpPr>
        <p:spPr>
          <a:xfrm>
            <a:off x="4994148" y="3396092"/>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2" name="Прямая со стрелкой 51">
            <a:extLst>
              <a:ext uri="{FF2B5EF4-FFF2-40B4-BE49-F238E27FC236}">
                <a16:creationId xmlns:a16="http://schemas.microsoft.com/office/drawing/2014/main" id="{B8785B03-5761-4457-B294-D44D6074D882}"/>
              </a:ext>
            </a:extLst>
          </p:cNvPr>
          <p:cNvCxnSpPr>
            <a:cxnSpLocks/>
          </p:cNvCxnSpPr>
          <p:nvPr/>
        </p:nvCxnSpPr>
        <p:spPr>
          <a:xfrm flipH="1">
            <a:off x="5332268" y="2989116"/>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8">
            <a:extLst>
              <a:ext uri="{FF2B5EF4-FFF2-40B4-BE49-F238E27FC236}">
                <a16:creationId xmlns:a16="http://schemas.microsoft.com/office/drawing/2014/main" id="{B6AB2A05-DC14-519D-FD10-832E86E98983}"/>
              </a:ext>
            </a:extLst>
          </p:cNvPr>
          <p:cNvSpPr txBox="1"/>
          <p:nvPr/>
        </p:nvSpPr>
        <p:spPr>
          <a:xfrm>
            <a:off x="5187662" y="3655001"/>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54" name="Равнобедренный треугольник 53">
            <a:extLst>
              <a:ext uri="{FF2B5EF4-FFF2-40B4-BE49-F238E27FC236}">
                <a16:creationId xmlns:a16="http://schemas.microsoft.com/office/drawing/2014/main" id="{2B2EA8BB-8988-5EFE-F463-061D7A4806CA}"/>
              </a:ext>
            </a:extLst>
          </p:cNvPr>
          <p:cNvSpPr/>
          <p:nvPr/>
        </p:nvSpPr>
        <p:spPr>
          <a:xfrm>
            <a:off x="3868465" y="2417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5" name="Прямая со стрелкой 54">
            <a:extLst>
              <a:ext uri="{FF2B5EF4-FFF2-40B4-BE49-F238E27FC236}">
                <a16:creationId xmlns:a16="http://schemas.microsoft.com/office/drawing/2014/main" id="{4ABBC2E5-B2A6-583B-9891-71F923C2C700}"/>
              </a:ext>
            </a:extLst>
          </p:cNvPr>
          <p:cNvCxnSpPr>
            <a:cxnSpLocks/>
          </p:cNvCxnSpPr>
          <p:nvPr/>
        </p:nvCxnSpPr>
        <p:spPr>
          <a:xfrm flipH="1">
            <a:off x="4215244" y="2123207"/>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3">
            <a:extLst>
              <a:ext uri="{FF2B5EF4-FFF2-40B4-BE49-F238E27FC236}">
                <a16:creationId xmlns:a16="http://schemas.microsoft.com/office/drawing/2014/main" id="{5882C0A9-4542-B89B-EDF9-8C0F120648EC}"/>
              </a:ext>
            </a:extLst>
          </p:cNvPr>
          <p:cNvSpPr txBox="1"/>
          <p:nvPr/>
        </p:nvSpPr>
        <p:spPr>
          <a:xfrm>
            <a:off x="4061979" y="268518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57" name="Овал 56">
            <a:extLst>
              <a:ext uri="{FF2B5EF4-FFF2-40B4-BE49-F238E27FC236}">
                <a16:creationId xmlns:a16="http://schemas.microsoft.com/office/drawing/2014/main" id="{8A7661D2-B4D1-C38A-85F8-D269ECFA94F6}"/>
              </a:ext>
            </a:extLst>
          </p:cNvPr>
          <p:cNvSpPr/>
          <p:nvPr/>
        </p:nvSpPr>
        <p:spPr>
          <a:xfrm>
            <a:off x="6428054" y="332375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61" name="Равнобедренный треугольник 60">
            <a:extLst>
              <a:ext uri="{FF2B5EF4-FFF2-40B4-BE49-F238E27FC236}">
                <a16:creationId xmlns:a16="http://schemas.microsoft.com/office/drawing/2014/main" id="{0093A0EB-A2A5-DBB1-6D23-77396CED647C}"/>
              </a:ext>
            </a:extLst>
          </p:cNvPr>
          <p:cNvSpPr/>
          <p:nvPr/>
        </p:nvSpPr>
        <p:spPr>
          <a:xfrm>
            <a:off x="6994395" y="4322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3" name="Равнобедренный треугольник 62">
            <a:extLst>
              <a:ext uri="{FF2B5EF4-FFF2-40B4-BE49-F238E27FC236}">
                <a16:creationId xmlns:a16="http://schemas.microsoft.com/office/drawing/2014/main" id="{EF6F109B-905B-8139-79DB-689D5784EDEA}"/>
              </a:ext>
            </a:extLst>
          </p:cNvPr>
          <p:cNvSpPr/>
          <p:nvPr/>
        </p:nvSpPr>
        <p:spPr>
          <a:xfrm>
            <a:off x="5842737" y="4322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65" name="Прямая со стрелкой 64">
            <a:extLst>
              <a:ext uri="{FF2B5EF4-FFF2-40B4-BE49-F238E27FC236}">
                <a16:creationId xmlns:a16="http://schemas.microsoft.com/office/drawing/2014/main" id="{B1A56A2C-8F7E-0F84-8045-3B4AA768ACFE}"/>
              </a:ext>
            </a:extLst>
          </p:cNvPr>
          <p:cNvCxnSpPr>
            <a:cxnSpLocks/>
          </p:cNvCxnSpPr>
          <p:nvPr/>
        </p:nvCxnSpPr>
        <p:spPr>
          <a:xfrm>
            <a:off x="7032912" y="391563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a:extLst>
              <a:ext uri="{FF2B5EF4-FFF2-40B4-BE49-F238E27FC236}">
                <a16:creationId xmlns:a16="http://schemas.microsoft.com/office/drawing/2014/main" id="{6D511819-4D1D-DA62-F6CC-E385BCA19B6E}"/>
              </a:ext>
            </a:extLst>
          </p:cNvPr>
          <p:cNvCxnSpPr>
            <a:cxnSpLocks/>
          </p:cNvCxnSpPr>
          <p:nvPr/>
        </p:nvCxnSpPr>
        <p:spPr>
          <a:xfrm flipH="1">
            <a:off x="6180857" y="391563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63E43F0-59F4-CA74-E247-87F0E2C82201}"/>
              </a:ext>
            </a:extLst>
          </p:cNvPr>
          <p:cNvSpPr txBox="1"/>
          <p:nvPr/>
        </p:nvSpPr>
        <p:spPr>
          <a:xfrm>
            <a:off x="7205228" y="453822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71" name="TextBox 70">
            <a:extLst>
              <a:ext uri="{FF2B5EF4-FFF2-40B4-BE49-F238E27FC236}">
                <a16:creationId xmlns:a16="http://schemas.microsoft.com/office/drawing/2014/main" id="{3EBF73A2-5594-A0D3-87F2-C67E732FC2C4}"/>
              </a:ext>
            </a:extLst>
          </p:cNvPr>
          <p:cNvSpPr txBox="1"/>
          <p:nvPr/>
        </p:nvSpPr>
        <p:spPr>
          <a:xfrm>
            <a:off x="6036251" y="458152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89" name="Прямая со стрелкой 88">
            <a:extLst>
              <a:ext uri="{FF2B5EF4-FFF2-40B4-BE49-F238E27FC236}">
                <a16:creationId xmlns:a16="http://schemas.microsoft.com/office/drawing/2014/main" id="{F18B5ADC-C939-2FB7-2BD0-C1856A14B2C5}"/>
              </a:ext>
            </a:extLst>
          </p:cNvPr>
          <p:cNvCxnSpPr>
            <a:cxnSpLocks/>
          </p:cNvCxnSpPr>
          <p:nvPr/>
        </p:nvCxnSpPr>
        <p:spPr>
          <a:xfrm>
            <a:off x="6167004" y="2989116"/>
            <a:ext cx="412170" cy="41217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7" name="Стрелка: вправо 156">
            <a:extLst>
              <a:ext uri="{FF2B5EF4-FFF2-40B4-BE49-F238E27FC236}">
                <a16:creationId xmlns:a16="http://schemas.microsoft.com/office/drawing/2014/main" id="{98F48E82-E30B-623B-D547-92ECDC678913}"/>
              </a:ext>
            </a:extLst>
          </p:cNvPr>
          <p:cNvSpPr/>
          <p:nvPr/>
        </p:nvSpPr>
        <p:spPr>
          <a:xfrm>
            <a:off x="3649840" y="3290590"/>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3695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DA9537E2-9C98-D389-5C08-A84BB9CC9C63}"/>
              </a:ext>
            </a:extLst>
          </p:cNvPr>
          <p:cNvSpPr txBox="1"/>
          <p:nvPr/>
        </p:nvSpPr>
        <p:spPr>
          <a:xfrm>
            <a:off x="1806287" y="2282537"/>
            <a:ext cx="87785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a:ea typeface="+mn-lt"/>
                <a:cs typeface="+mn-lt"/>
              </a:rPr>
              <a:t>Данная операция занимает </a:t>
            </a:r>
            <a:r>
              <a:rPr lang="ru-RU" sz="3600" i="1" dirty="0">
                <a:ea typeface="+mn-lt"/>
                <a:cs typeface="+mn-lt"/>
              </a:rPr>
              <a:t>O</a:t>
            </a:r>
            <a:r>
              <a:rPr lang="ru-RU" sz="3600" dirty="0">
                <a:ea typeface="+mn-lt"/>
                <a:cs typeface="+mn-lt"/>
              </a:rPr>
              <a:t>(h) времени, где h — глубина вершины v.</a:t>
            </a:r>
            <a:endParaRPr lang="ru-RU" sz="3600" dirty="0"/>
          </a:p>
        </p:txBody>
      </p:sp>
    </p:spTree>
    <p:extLst>
      <p:ext uri="{BB962C8B-B14F-4D97-AF65-F5344CB8AC3E}">
        <p14:creationId xmlns:p14="http://schemas.microsoft.com/office/powerpoint/2010/main" val="263710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4159"/>
            <a:ext cx="1812276" cy="1114407"/>
          </a:xfrm>
        </p:spPr>
        <p:txBody>
          <a:bodyPr>
            <a:normAutofit/>
          </a:bodyPr>
          <a:lstStyle/>
          <a:p>
            <a:r>
              <a:rPr lang="ru-RU" b="1" dirty="0">
                <a:ea typeface="Calibri Light"/>
                <a:cs typeface="Calibri Light"/>
              </a:rPr>
              <a:t>Search</a:t>
            </a:r>
            <a:endParaRPr lang="ru-RU" b="1" dirty="0"/>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838200" y="898372"/>
            <a:ext cx="10515600" cy="945290"/>
          </a:xfrm>
        </p:spPr>
        <p:txBody>
          <a:bodyPr vert="horz" lIns="91440" tIns="45720" rIns="91440" bIns="45720" rtlCol="0" anchor="t">
            <a:normAutofit/>
          </a:bodyPr>
          <a:lstStyle/>
          <a:p>
            <a:pPr marL="0" indent="0" algn="just">
              <a:buNone/>
            </a:pPr>
            <a:r>
              <a:rPr lang="ru-RU" dirty="0">
                <a:ea typeface="+mn-lt"/>
                <a:cs typeface="+mn-lt"/>
              </a:rPr>
              <a:t>Эта операция выполняется как для обычного бинарного дерева поиска, только после нее запускается операция </a:t>
            </a:r>
            <a:r>
              <a:rPr lang="ru-RU" dirty="0" err="1">
                <a:ea typeface="+mn-lt"/>
                <a:cs typeface="+mn-lt"/>
              </a:rPr>
              <a:t>Splay</a:t>
            </a:r>
            <a:r>
              <a:rPr lang="ru-RU" dirty="0">
                <a:ea typeface="+mn-lt"/>
                <a:cs typeface="+mn-lt"/>
              </a:rPr>
              <a:t>. </a:t>
            </a:r>
            <a:endParaRPr lang="ru-RU" dirty="0">
              <a:ea typeface="Calibri" panose="020F0502020204030204"/>
              <a:cs typeface="Calibri" panose="020F0502020204030204"/>
            </a:endParaRPr>
          </a:p>
        </p:txBody>
      </p:sp>
      <p:sp>
        <p:nvSpPr>
          <p:cNvPr id="14" name="Овал 13">
            <a:extLst>
              <a:ext uri="{FF2B5EF4-FFF2-40B4-BE49-F238E27FC236}">
                <a16:creationId xmlns:a16="http://schemas.microsoft.com/office/drawing/2014/main" id="{E6ABEE52-3942-DAD9-A254-897512B3B45C}"/>
              </a:ext>
            </a:extLst>
          </p:cNvPr>
          <p:cNvSpPr/>
          <p:nvPr/>
        </p:nvSpPr>
        <p:spPr>
          <a:xfrm>
            <a:off x="2636625" y="23834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15" name="Овал 14">
            <a:extLst>
              <a:ext uri="{FF2B5EF4-FFF2-40B4-BE49-F238E27FC236}">
                <a16:creationId xmlns:a16="http://schemas.microsoft.com/office/drawing/2014/main" id="{ECFEFB07-0ACD-8794-EAEA-520FB83E1F32}"/>
              </a:ext>
            </a:extLst>
          </p:cNvPr>
          <p:cNvSpPr/>
          <p:nvPr/>
        </p:nvSpPr>
        <p:spPr>
          <a:xfrm>
            <a:off x="2067420" y="306283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cxnSp>
        <p:nvCxnSpPr>
          <p:cNvPr id="16" name="Прямая со стрелкой 15">
            <a:extLst>
              <a:ext uri="{FF2B5EF4-FFF2-40B4-BE49-F238E27FC236}">
                <a16:creationId xmlns:a16="http://schemas.microsoft.com/office/drawing/2014/main" id="{7B95B750-9068-01FD-6D76-EAC12F20D757}"/>
              </a:ext>
            </a:extLst>
          </p:cNvPr>
          <p:cNvCxnSpPr/>
          <p:nvPr/>
        </p:nvCxnSpPr>
        <p:spPr>
          <a:xfrm flipH="1">
            <a:off x="2532043" y="2866220"/>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AEBF9A3D-7F8C-4981-A6D4-0FC423536E5D}"/>
              </a:ext>
            </a:extLst>
          </p:cNvPr>
          <p:cNvSpPr/>
          <p:nvPr/>
        </p:nvSpPr>
        <p:spPr>
          <a:xfrm>
            <a:off x="1433950" y="371466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8" name="Овал 17">
            <a:extLst>
              <a:ext uri="{FF2B5EF4-FFF2-40B4-BE49-F238E27FC236}">
                <a16:creationId xmlns:a16="http://schemas.microsoft.com/office/drawing/2014/main" id="{F76DB75E-B58B-F62A-D27D-D30D5F583501}"/>
              </a:ext>
            </a:extLst>
          </p:cNvPr>
          <p:cNvSpPr/>
          <p:nvPr/>
        </p:nvSpPr>
        <p:spPr>
          <a:xfrm>
            <a:off x="864745" y="439403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9" name="Прямая со стрелкой 18">
            <a:extLst>
              <a:ext uri="{FF2B5EF4-FFF2-40B4-BE49-F238E27FC236}">
                <a16:creationId xmlns:a16="http://schemas.microsoft.com/office/drawing/2014/main" id="{11A925A9-665A-B4ED-08F8-FF14280EB17E}"/>
              </a:ext>
            </a:extLst>
          </p:cNvPr>
          <p:cNvCxnSpPr>
            <a:cxnSpLocks/>
          </p:cNvCxnSpPr>
          <p:nvPr/>
        </p:nvCxnSpPr>
        <p:spPr>
          <a:xfrm flipH="1">
            <a:off x="1329368" y="419742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1C67C69-E07B-57A1-54C8-0FB054097DF9}"/>
              </a:ext>
            </a:extLst>
          </p:cNvPr>
          <p:cNvCxnSpPr>
            <a:cxnSpLocks/>
          </p:cNvCxnSpPr>
          <p:nvPr/>
        </p:nvCxnSpPr>
        <p:spPr>
          <a:xfrm flipH="1">
            <a:off x="1935295" y="3545591"/>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8DB03F6C-BE20-7358-8EB7-9C89C8DAA9C4}"/>
              </a:ext>
            </a:extLst>
          </p:cNvPr>
          <p:cNvSpPr/>
          <p:nvPr/>
        </p:nvSpPr>
        <p:spPr>
          <a:xfrm>
            <a:off x="332263" y="5128492"/>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22" name="Прямая со стрелкой 21">
            <a:extLst>
              <a:ext uri="{FF2B5EF4-FFF2-40B4-BE49-F238E27FC236}">
                <a16:creationId xmlns:a16="http://schemas.microsoft.com/office/drawing/2014/main" id="{C322BAD0-6A8C-E054-2160-3F3853A36929}"/>
              </a:ext>
            </a:extLst>
          </p:cNvPr>
          <p:cNvCxnSpPr>
            <a:cxnSpLocks/>
          </p:cNvCxnSpPr>
          <p:nvPr/>
        </p:nvCxnSpPr>
        <p:spPr>
          <a:xfrm flipH="1">
            <a:off x="796886" y="493188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Овал 22">
            <a:extLst>
              <a:ext uri="{FF2B5EF4-FFF2-40B4-BE49-F238E27FC236}">
                <a16:creationId xmlns:a16="http://schemas.microsoft.com/office/drawing/2014/main" id="{B15FC44B-4393-A678-B43E-09966EBE21ED}"/>
              </a:ext>
            </a:extLst>
          </p:cNvPr>
          <p:cNvSpPr/>
          <p:nvPr/>
        </p:nvSpPr>
        <p:spPr>
          <a:xfrm>
            <a:off x="3297636" y="306282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24" name="Прямая со стрелкой 23">
            <a:extLst>
              <a:ext uri="{FF2B5EF4-FFF2-40B4-BE49-F238E27FC236}">
                <a16:creationId xmlns:a16="http://schemas.microsoft.com/office/drawing/2014/main" id="{CA3BA273-185C-7BCD-6391-4549294FC903}"/>
              </a:ext>
            </a:extLst>
          </p:cNvPr>
          <p:cNvCxnSpPr>
            <a:cxnSpLocks/>
          </p:cNvCxnSpPr>
          <p:nvPr/>
        </p:nvCxnSpPr>
        <p:spPr>
          <a:xfrm>
            <a:off x="3178366" y="2866219"/>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Овал 24">
            <a:extLst>
              <a:ext uri="{FF2B5EF4-FFF2-40B4-BE49-F238E27FC236}">
                <a16:creationId xmlns:a16="http://schemas.microsoft.com/office/drawing/2014/main" id="{47ECC4FC-2556-44B8-3DE6-BBF836D5B980}"/>
              </a:ext>
            </a:extLst>
          </p:cNvPr>
          <p:cNvSpPr/>
          <p:nvPr/>
        </p:nvSpPr>
        <p:spPr>
          <a:xfrm>
            <a:off x="5831516" y="23742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26" name="Овал 25">
            <a:extLst>
              <a:ext uri="{FF2B5EF4-FFF2-40B4-BE49-F238E27FC236}">
                <a16:creationId xmlns:a16="http://schemas.microsoft.com/office/drawing/2014/main" id="{8A9C9107-A02C-BC26-F839-13533C5733E7}"/>
              </a:ext>
            </a:extLst>
          </p:cNvPr>
          <p:cNvSpPr/>
          <p:nvPr/>
        </p:nvSpPr>
        <p:spPr>
          <a:xfrm>
            <a:off x="5262311" y="305364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cxnSp>
        <p:nvCxnSpPr>
          <p:cNvPr id="27" name="Прямая со стрелкой 26">
            <a:extLst>
              <a:ext uri="{FF2B5EF4-FFF2-40B4-BE49-F238E27FC236}">
                <a16:creationId xmlns:a16="http://schemas.microsoft.com/office/drawing/2014/main" id="{2B0C1B0B-9880-1B0F-2E67-9A0F4898F312}"/>
              </a:ext>
            </a:extLst>
          </p:cNvPr>
          <p:cNvCxnSpPr>
            <a:cxnSpLocks/>
          </p:cNvCxnSpPr>
          <p:nvPr/>
        </p:nvCxnSpPr>
        <p:spPr>
          <a:xfrm flipH="1">
            <a:off x="5726934" y="2857038"/>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Овал 27">
            <a:extLst>
              <a:ext uri="{FF2B5EF4-FFF2-40B4-BE49-F238E27FC236}">
                <a16:creationId xmlns:a16="http://schemas.microsoft.com/office/drawing/2014/main" id="{5FC0DC3E-243B-4F68-33AF-2AFC899743DE}"/>
              </a:ext>
            </a:extLst>
          </p:cNvPr>
          <p:cNvSpPr/>
          <p:nvPr/>
        </p:nvSpPr>
        <p:spPr>
          <a:xfrm>
            <a:off x="6492527" y="305364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29" name="Прямая со стрелкой 28">
            <a:extLst>
              <a:ext uri="{FF2B5EF4-FFF2-40B4-BE49-F238E27FC236}">
                <a16:creationId xmlns:a16="http://schemas.microsoft.com/office/drawing/2014/main" id="{52EAA111-75A3-1D8A-1423-05424FF4007D}"/>
              </a:ext>
            </a:extLst>
          </p:cNvPr>
          <p:cNvCxnSpPr>
            <a:cxnSpLocks/>
          </p:cNvCxnSpPr>
          <p:nvPr/>
        </p:nvCxnSpPr>
        <p:spPr>
          <a:xfrm>
            <a:off x="6373257" y="2857037"/>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Овал 30">
            <a:extLst>
              <a:ext uri="{FF2B5EF4-FFF2-40B4-BE49-F238E27FC236}">
                <a16:creationId xmlns:a16="http://schemas.microsoft.com/office/drawing/2014/main" id="{22E7B8BC-0D94-4EB1-A29B-6AE0F14240A7}"/>
              </a:ext>
            </a:extLst>
          </p:cNvPr>
          <p:cNvSpPr/>
          <p:nvPr/>
        </p:nvSpPr>
        <p:spPr>
          <a:xfrm>
            <a:off x="4711467" y="3778925"/>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32" name="Прямая со стрелкой 31">
            <a:extLst>
              <a:ext uri="{FF2B5EF4-FFF2-40B4-BE49-F238E27FC236}">
                <a16:creationId xmlns:a16="http://schemas.microsoft.com/office/drawing/2014/main" id="{B84AD4E7-661A-E894-1112-07B538236F1F}"/>
              </a:ext>
            </a:extLst>
          </p:cNvPr>
          <p:cNvCxnSpPr>
            <a:cxnSpLocks/>
          </p:cNvCxnSpPr>
          <p:nvPr/>
        </p:nvCxnSpPr>
        <p:spPr>
          <a:xfrm flipH="1">
            <a:off x="5176090" y="3582315"/>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Овал 34">
            <a:extLst>
              <a:ext uri="{FF2B5EF4-FFF2-40B4-BE49-F238E27FC236}">
                <a16:creationId xmlns:a16="http://schemas.microsoft.com/office/drawing/2014/main" id="{2751E148-9269-5B68-D207-5DCC1B4AD22F}"/>
              </a:ext>
            </a:extLst>
          </p:cNvPr>
          <p:cNvSpPr/>
          <p:nvPr/>
        </p:nvSpPr>
        <p:spPr>
          <a:xfrm>
            <a:off x="5335756" y="430222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37" name="Овал 36">
            <a:extLst>
              <a:ext uri="{FF2B5EF4-FFF2-40B4-BE49-F238E27FC236}">
                <a16:creationId xmlns:a16="http://schemas.microsoft.com/office/drawing/2014/main" id="{1C48301B-F8EC-6CCA-BEEF-BB0785708A97}"/>
              </a:ext>
            </a:extLst>
          </p:cNvPr>
          <p:cNvSpPr/>
          <p:nvPr/>
        </p:nvSpPr>
        <p:spPr>
          <a:xfrm>
            <a:off x="5960046" y="488979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38" name="Прямая со стрелкой 37">
            <a:extLst>
              <a:ext uri="{FF2B5EF4-FFF2-40B4-BE49-F238E27FC236}">
                <a16:creationId xmlns:a16="http://schemas.microsoft.com/office/drawing/2014/main" id="{0806E34E-8FFE-2141-D799-411E5CF6D35D}"/>
              </a:ext>
            </a:extLst>
          </p:cNvPr>
          <p:cNvCxnSpPr>
            <a:cxnSpLocks/>
          </p:cNvCxnSpPr>
          <p:nvPr/>
        </p:nvCxnSpPr>
        <p:spPr>
          <a:xfrm>
            <a:off x="5234847" y="4298410"/>
            <a:ext cx="143218" cy="115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64CC7CE-EB4D-61BE-6298-E8CA60C952CB}"/>
              </a:ext>
            </a:extLst>
          </p:cNvPr>
          <p:cNvCxnSpPr>
            <a:cxnSpLocks/>
          </p:cNvCxnSpPr>
          <p:nvPr/>
        </p:nvCxnSpPr>
        <p:spPr>
          <a:xfrm>
            <a:off x="5859136" y="4812530"/>
            <a:ext cx="170760"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a:extLst>
              <a:ext uri="{FF2B5EF4-FFF2-40B4-BE49-F238E27FC236}">
                <a16:creationId xmlns:a16="http://schemas.microsoft.com/office/drawing/2014/main" id="{3450EB7B-8CA2-B277-DD7F-A8489AF28A20}"/>
              </a:ext>
            </a:extLst>
          </p:cNvPr>
          <p:cNvSpPr/>
          <p:nvPr/>
        </p:nvSpPr>
        <p:spPr>
          <a:xfrm>
            <a:off x="8851973" y="2548708"/>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sp>
        <p:nvSpPr>
          <p:cNvPr id="41" name="Овал 40">
            <a:extLst>
              <a:ext uri="{FF2B5EF4-FFF2-40B4-BE49-F238E27FC236}">
                <a16:creationId xmlns:a16="http://schemas.microsoft.com/office/drawing/2014/main" id="{55E41867-176F-CCE7-6EF0-66545B163CAD}"/>
              </a:ext>
            </a:extLst>
          </p:cNvPr>
          <p:cNvSpPr/>
          <p:nvPr/>
        </p:nvSpPr>
        <p:spPr>
          <a:xfrm>
            <a:off x="9577251" y="309037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42" name="Овал 41">
            <a:extLst>
              <a:ext uri="{FF2B5EF4-FFF2-40B4-BE49-F238E27FC236}">
                <a16:creationId xmlns:a16="http://schemas.microsoft.com/office/drawing/2014/main" id="{DEE2C7AB-BBA2-3327-16D6-62BF5847AAF8}"/>
              </a:ext>
            </a:extLst>
          </p:cNvPr>
          <p:cNvSpPr/>
          <p:nvPr/>
        </p:nvSpPr>
        <p:spPr>
          <a:xfrm>
            <a:off x="10284167" y="365039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43" name="Овал 42">
            <a:extLst>
              <a:ext uri="{FF2B5EF4-FFF2-40B4-BE49-F238E27FC236}">
                <a16:creationId xmlns:a16="http://schemas.microsoft.com/office/drawing/2014/main" id="{B8F50084-8E2E-915C-7E72-BCD186B1D7CF}"/>
              </a:ext>
            </a:extLst>
          </p:cNvPr>
          <p:cNvSpPr/>
          <p:nvPr/>
        </p:nvSpPr>
        <p:spPr>
          <a:xfrm>
            <a:off x="10945178" y="432976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44" name="Прямая со стрелкой 43">
            <a:extLst>
              <a:ext uri="{FF2B5EF4-FFF2-40B4-BE49-F238E27FC236}">
                <a16:creationId xmlns:a16="http://schemas.microsoft.com/office/drawing/2014/main" id="{93359531-3BFD-C337-F9A5-43138285FFF6}"/>
              </a:ext>
            </a:extLst>
          </p:cNvPr>
          <p:cNvCxnSpPr>
            <a:cxnSpLocks/>
          </p:cNvCxnSpPr>
          <p:nvPr/>
        </p:nvCxnSpPr>
        <p:spPr>
          <a:xfrm>
            <a:off x="10825908" y="4133157"/>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Овал 44">
            <a:extLst>
              <a:ext uri="{FF2B5EF4-FFF2-40B4-BE49-F238E27FC236}">
                <a16:creationId xmlns:a16="http://schemas.microsoft.com/office/drawing/2014/main" id="{43F10223-640D-8572-6270-7402C2F8B7DA}"/>
              </a:ext>
            </a:extLst>
          </p:cNvPr>
          <p:cNvSpPr/>
          <p:nvPr/>
        </p:nvSpPr>
        <p:spPr>
          <a:xfrm>
            <a:off x="8943780" y="373302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46" name="Овал 45">
            <a:extLst>
              <a:ext uri="{FF2B5EF4-FFF2-40B4-BE49-F238E27FC236}">
                <a16:creationId xmlns:a16="http://schemas.microsoft.com/office/drawing/2014/main" id="{9D187E60-FAC7-A506-5802-A03CCBEE6962}"/>
              </a:ext>
            </a:extLst>
          </p:cNvPr>
          <p:cNvSpPr/>
          <p:nvPr/>
        </p:nvSpPr>
        <p:spPr>
          <a:xfrm>
            <a:off x="8291950" y="434813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47" name="Прямая со стрелкой 46">
            <a:extLst>
              <a:ext uri="{FF2B5EF4-FFF2-40B4-BE49-F238E27FC236}">
                <a16:creationId xmlns:a16="http://schemas.microsoft.com/office/drawing/2014/main" id="{DA326150-20BF-4E08-B73E-31820DCA2101}"/>
              </a:ext>
            </a:extLst>
          </p:cNvPr>
          <p:cNvCxnSpPr/>
          <p:nvPr/>
        </p:nvCxnSpPr>
        <p:spPr>
          <a:xfrm>
            <a:off x="9394864" y="303262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832DDD48-9332-5C2B-1CE9-2FA702AFC732}"/>
              </a:ext>
            </a:extLst>
          </p:cNvPr>
          <p:cNvCxnSpPr>
            <a:cxnSpLocks/>
          </p:cNvCxnSpPr>
          <p:nvPr/>
        </p:nvCxnSpPr>
        <p:spPr>
          <a:xfrm>
            <a:off x="10120141" y="3592645"/>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a:extLst>
              <a:ext uri="{FF2B5EF4-FFF2-40B4-BE49-F238E27FC236}">
                <a16:creationId xmlns:a16="http://schemas.microsoft.com/office/drawing/2014/main" id="{D2F2D734-5213-2CC8-8E91-0E38508B978A}"/>
              </a:ext>
            </a:extLst>
          </p:cNvPr>
          <p:cNvCxnSpPr>
            <a:cxnSpLocks/>
          </p:cNvCxnSpPr>
          <p:nvPr/>
        </p:nvCxnSpPr>
        <p:spPr>
          <a:xfrm flipH="1">
            <a:off x="9409553" y="3565102"/>
            <a:ext cx="214828" cy="207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FD2B1B1D-E403-DFE4-401C-5E5751577188}"/>
              </a:ext>
            </a:extLst>
          </p:cNvPr>
          <p:cNvCxnSpPr>
            <a:cxnSpLocks/>
          </p:cNvCxnSpPr>
          <p:nvPr/>
        </p:nvCxnSpPr>
        <p:spPr>
          <a:xfrm flipH="1">
            <a:off x="8794445" y="4226116"/>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Стрелка: вправо 50">
            <a:extLst>
              <a:ext uri="{FF2B5EF4-FFF2-40B4-BE49-F238E27FC236}">
                <a16:creationId xmlns:a16="http://schemas.microsoft.com/office/drawing/2014/main" id="{8B8803F7-A28B-2D3E-0717-DF8C369A2BCA}"/>
              </a:ext>
            </a:extLst>
          </p:cNvPr>
          <p:cNvSpPr/>
          <p:nvPr/>
        </p:nvSpPr>
        <p:spPr>
          <a:xfrm>
            <a:off x="3354649" y="3959586"/>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Стрелка: вправо 51">
            <a:extLst>
              <a:ext uri="{FF2B5EF4-FFF2-40B4-BE49-F238E27FC236}">
                <a16:creationId xmlns:a16="http://schemas.microsoft.com/office/drawing/2014/main" id="{3BFF01BC-1722-C02E-1698-3E4DEEFFD64C}"/>
              </a:ext>
            </a:extLst>
          </p:cNvPr>
          <p:cNvSpPr/>
          <p:nvPr/>
        </p:nvSpPr>
        <p:spPr>
          <a:xfrm>
            <a:off x="7118745" y="3922863"/>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TextBox 52">
            <a:extLst>
              <a:ext uri="{FF2B5EF4-FFF2-40B4-BE49-F238E27FC236}">
                <a16:creationId xmlns:a16="http://schemas.microsoft.com/office/drawing/2014/main" id="{368790B8-791E-823F-2D8B-C47EB7D7647E}"/>
              </a:ext>
            </a:extLst>
          </p:cNvPr>
          <p:cNvSpPr txBox="1"/>
          <p:nvPr/>
        </p:nvSpPr>
        <p:spPr>
          <a:xfrm>
            <a:off x="3294502" y="4006007"/>
            <a:ext cx="1109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ea typeface="Calibri"/>
                <a:cs typeface="Calibri"/>
              </a:rPr>
              <a:t>Search(1)</a:t>
            </a:r>
          </a:p>
        </p:txBody>
      </p:sp>
      <p:sp>
        <p:nvSpPr>
          <p:cNvPr id="54" name="TextBox 53">
            <a:extLst>
              <a:ext uri="{FF2B5EF4-FFF2-40B4-BE49-F238E27FC236}">
                <a16:creationId xmlns:a16="http://schemas.microsoft.com/office/drawing/2014/main" id="{A8FEA247-6288-BBA8-7200-14D9FE336F8E}"/>
              </a:ext>
            </a:extLst>
          </p:cNvPr>
          <p:cNvSpPr txBox="1"/>
          <p:nvPr/>
        </p:nvSpPr>
        <p:spPr>
          <a:xfrm>
            <a:off x="7058598" y="3960103"/>
            <a:ext cx="1109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ea typeface="Calibri"/>
                <a:cs typeface="Calibri"/>
              </a:rPr>
              <a:t>Search(1)</a:t>
            </a:r>
          </a:p>
        </p:txBody>
      </p:sp>
      <p:sp>
        <p:nvSpPr>
          <p:cNvPr id="56" name="Стрелка: вправо 55">
            <a:extLst>
              <a:ext uri="{FF2B5EF4-FFF2-40B4-BE49-F238E27FC236}">
                <a16:creationId xmlns:a16="http://schemas.microsoft.com/office/drawing/2014/main" id="{7BCF6FD5-37F8-08E0-4069-B93EF54D4947}"/>
              </a:ext>
            </a:extLst>
          </p:cNvPr>
          <p:cNvSpPr/>
          <p:nvPr/>
        </p:nvSpPr>
        <p:spPr>
          <a:xfrm>
            <a:off x="3354649" y="4556333"/>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Стрелка: вправо 56">
            <a:extLst>
              <a:ext uri="{FF2B5EF4-FFF2-40B4-BE49-F238E27FC236}">
                <a16:creationId xmlns:a16="http://schemas.microsoft.com/office/drawing/2014/main" id="{9989FCA1-465B-113B-040B-7EB64D3C4B0B}"/>
              </a:ext>
            </a:extLst>
          </p:cNvPr>
          <p:cNvSpPr/>
          <p:nvPr/>
        </p:nvSpPr>
        <p:spPr>
          <a:xfrm>
            <a:off x="7121354" y="4504378"/>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TextBox 57">
            <a:extLst>
              <a:ext uri="{FF2B5EF4-FFF2-40B4-BE49-F238E27FC236}">
                <a16:creationId xmlns:a16="http://schemas.microsoft.com/office/drawing/2014/main" id="{D53FC126-D4F2-47A0-488D-7D08B6F58A43}"/>
              </a:ext>
            </a:extLst>
          </p:cNvPr>
          <p:cNvSpPr txBox="1"/>
          <p:nvPr/>
        </p:nvSpPr>
        <p:spPr>
          <a:xfrm>
            <a:off x="3321627" y="4620491"/>
            <a:ext cx="8555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t>Zig-zig</a:t>
            </a:r>
            <a:endParaRPr lang="ru-RU" dirty="0" err="1">
              <a:ea typeface="Calibri"/>
              <a:cs typeface="Calibri"/>
            </a:endParaRPr>
          </a:p>
        </p:txBody>
      </p:sp>
      <p:sp>
        <p:nvSpPr>
          <p:cNvPr id="59" name="TextBox 58">
            <a:extLst>
              <a:ext uri="{FF2B5EF4-FFF2-40B4-BE49-F238E27FC236}">
                <a16:creationId xmlns:a16="http://schemas.microsoft.com/office/drawing/2014/main" id="{05ED374F-F617-DA75-5430-CED58668FD54}"/>
              </a:ext>
            </a:extLst>
          </p:cNvPr>
          <p:cNvSpPr txBox="1"/>
          <p:nvPr/>
        </p:nvSpPr>
        <p:spPr>
          <a:xfrm>
            <a:off x="7062354" y="4542559"/>
            <a:ext cx="8555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t>Zig-zig</a:t>
            </a:r>
            <a:endParaRPr lang="ru-RU" dirty="0" err="1">
              <a:ea typeface="Calibri"/>
              <a:cs typeface="Calibri"/>
            </a:endParaRPr>
          </a:p>
        </p:txBody>
      </p:sp>
    </p:spTree>
    <p:extLst>
      <p:ext uri="{BB962C8B-B14F-4D97-AF65-F5344CB8AC3E}">
        <p14:creationId xmlns:p14="http://schemas.microsoft.com/office/powerpoint/2010/main" val="13969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3046"/>
            <a:ext cx="1812276" cy="1114407"/>
          </a:xfrm>
        </p:spPr>
        <p:txBody>
          <a:bodyPr>
            <a:normAutofit/>
          </a:bodyPr>
          <a:lstStyle/>
          <a:p>
            <a:r>
              <a:rPr lang="ru-RU" b="1" dirty="0" err="1">
                <a:ea typeface="Calibri Light"/>
                <a:cs typeface="Calibri Light"/>
              </a:rPr>
              <a:t>Split</a:t>
            </a:r>
            <a:endParaRPr lang="ru-RU" b="1" dirty="0" err="1"/>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188769" y="898372"/>
            <a:ext cx="11814462" cy="945290"/>
          </a:xfrm>
        </p:spPr>
        <p:txBody>
          <a:bodyPr vert="horz" lIns="91440" tIns="45720" rIns="91440" bIns="45720" rtlCol="0" anchor="t">
            <a:normAutofit fontScale="70000" lnSpcReduction="20000"/>
          </a:bodyPr>
          <a:lstStyle/>
          <a:p>
            <a:pPr marL="0" indent="0" algn="just">
              <a:buNone/>
            </a:pPr>
            <a:r>
              <a:rPr lang="ru-RU" dirty="0">
                <a:ea typeface="+mn-lt"/>
                <a:cs typeface="+mn-lt"/>
              </a:rPr>
              <a:t>Процедура </a:t>
            </a:r>
            <a:r>
              <a:rPr lang="ru-RU" dirty="0" err="1">
                <a:ea typeface="+mn-lt"/>
                <a:cs typeface="+mn-lt"/>
              </a:rPr>
              <a:t>Split</a:t>
            </a:r>
            <a:r>
              <a:rPr lang="ru-RU" dirty="0">
                <a:ea typeface="+mn-lt"/>
                <a:cs typeface="+mn-lt"/>
              </a:rPr>
              <a:t> получает на вход ключ и делит дерево на два. В одном дереве все значения меньше ключа, а в другом — больше. Реализуется она просто. Нужно через Search найти ближайшую к ключу вершину, вытянуть ее вверх и потом отрезать либо левое, либо правое поддерево (либо оба).</a:t>
            </a:r>
            <a:endParaRPr lang="ru-RU" dirty="0"/>
          </a:p>
        </p:txBody>
      </p:sp>
      <p:sp>
        <p:nvSpPr>
          <p:cNvPr id="14" name="Овал 13">
            <a:extLst>
              <a:ext uri="{FF2B5EF4-FFF2-40B4-BE49-F238E27FC236}">
                <a16:creationId xmlns:a16="http://schemas.microsoft.com/office/drawing/2014/main" id="{E6ABEE52-3942-DAD9-A254-897512B3B45C}"/>
              </a:ext>
            </a:extLst>
          </p:cNvPr>
          <p:cNvSpPr/>
          <p:nvPr/>
        </p:nvSpPr>
        <p:spPr>
          <a:xfrm>
            <a:off x="2636625" y="20024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15" name="Овал 14">
            <a:extLst>
              <a:ext uri="{FF2B5EF4-FFF2-40B4-BE49-F238E27FC236}">
                <a16:creationId xmlns:a16="http://schemas.microsoft.com/office/drawing/2014/main" id="{ECFEFB07-0ACD-8794-EAEA-520FB83E1F32}"/>
              </a:ext>
            </a:extLst>
          </p:cNvPr>
          <p:cNvSpPr/>
          <p:nvPr/>
        </p:nvSpPr>
        <p:spPr>
          <a:xfrm>
            <a:off x="2067420" y="268183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cxnSp>
        <p:nvCxnSpPr>
          <p:cNvPr id="16" name="Прямая со стрелкой 15">
            <a:extLst>
              <a:ext uri="{FF2B5EF4-FFF2-40B4-BE49-F238E27FC236}">
                <a16:creationId xmlns:a16="http://schemas.microsoft.com/office/drawing/2014/main" id="{7B95B750-9068-01FD-6D76-EAC12F20D757}"/>
              </a:ext>
            </a:extLst>
          </p:cNvPr>
          <p:cNvCxnSpPr/>
          <p:nvPr/>
        </p:nvCxnSpPr>
        <p:spPr>
          <a:xfrm flipH="1">
            <a:off x="2532043" y="2485220"/>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AEBF9A3D-7F8C-4981-A6D4-0FC423536E5D}"/>
              </a:ext>
            </a:extLst>
          </p:cNvPr>
          <p:cNvSpPr/>
          <p:nvPr/>
        </p:nvSpPr>
        <p:spPr>
          <a:xfrm>
            <a:off x="1433950" y="333366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8" name="Овал 17">
            <a:extLst>
              <a:ext uri="{FF2B5EF4-FFF2-40B4-BE49-F238E27FC236}">
                <a16:creationId xmlns:a16="http://schemas.microsoft.com/office/drawing/2014/main" id="{F76DB75E-B58B-F62A-D27D-D30D5F583501}"/>
              </a:ext>
            </a:extLst>
          </p:cNvPr>
          <p:cNvSpPr/>
          <p:nvPr/>
        </p:nvSpPr>
        <p:spPr>
          <a:xfrm>
            <a:off x="864745" y="401303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9" name="Прямая со стрелкой 18">
            <a:extLst>
              <a:ext uri="{FF2B5EF4-FFF2-40B4-BE49-F238E27FC236}">
                <a16:creationId xmlns:a16="http://schemas.microsoft.com/office/drawing/2014/main" id="{11A925A9-665A-B4ED-08F8-FF14280EB17E}"/>
              </a:ext>
            </a:extLst>
          </p:cNvPr>
          <p:cNvCxnSpPr>
            <a:cxnSpLocks/>
          </p:cNvCxnSpPr>
          <p:nvPr/>
        </p:nvCxnSpPr>
        <p:spPr>
          <a:xfrm flipH="1">
            <a:off x="1329368" y="381642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1C67C69-E07B-57A1-54C8-0FB054097DF9}"/>
              </a:ext>
            </a:extLst>
          </p:cNvPr>
          <p:cNvCxnSpPr>
            <a:cxnSpLocks/>
          </p:cNvCxnSpPr>
          <p:nvPr/>
        </p:nvCxnSpPr>
        <p:spPr>
          <a:xfrm flipH="1">
            <a:off x="1935295" y="3164591"/>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8DB03F6C-BE20-7358-8EB7-9C89C8DAA9C4}"/>
              </a:ext>
            </a:extLst>
          </p:cNvPr>
          <p:cNvSpPr/>
          <p:nvPr/>
        </p:nvSpPr>
        <p:spPr>
          <a:xfrm>
            <a:off x="332263" y="474749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22" name="Прямая со стрелкой 21">
            <a:extLst>
              <a:ext uri="{FF2B5EF4-FFF2-40B4-BE49-F238E27FC236}">
                <a16:creationId xmlns:a16="http://schemas.microsoft.com/office/drawing/2014/main" id="{C322BAD0-6A8C-E054-2160-3F3853A36929}"/>
              </a:ext>
            </a:extLst>
          </p:cNvPr>
          <p:cNvCxnSpPr>
            <a:cxnSpLocks/>
          </p:cNvCxnSpPr>
          <p:nvPr/>
        </p:nvCxnSpPr>
        <p:spPr>
          <a:xfrm flipH="1">
            <a:off x="796886" y="455088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Овал 22">
            <a:extLst>
              <a:ext uri="{FF2B5EF4-FFF2-40B4-BE49-F238E27FC236}">
                <a16:creationId xmlns:a16="http://schemas.microsoft.com/office/drawing/2014/main" id="{B15FC44B-4393-A678-B43E-09966EBE21ED}"/>
              </a:ext>
            </a:extLst>
          </p:cNvPr>
          <p:cNvSpPr/>
          <p:nvPr/>
        </p:nvSpPr>
        <p:spPr>
          <a:xfrm>
            <a:off x="3297636" y="268182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24" name="Прямая со стрелкой 23">
            <a:extLst>
              <a:ext uri="{FF2B5EF4-FFF2-40B4-BE49-F238E27FC236}">
                <a16:creationId xmlns:a16="http://schemas.microsoft.com/office/drawing/2014/main" id="{CA3BA273-185C-7BCD-6391-4549294FC903}"/>
              </a:ext>
            </a:extLst>
          </p:cNvPr>
          <p:cNvCxnSpPr>
            <a:cxnSpLocks/>
          </p:cNvCxnSpPr>
          <p:nvPr/>
        </p:nvCxnSpPr>
        <p:spPr>
          <a:xfrm>
            <a:off x="3178366" y="2485219"/>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a:extLst>
              <a:ext uri="{FF2B5EF4-FFF2-40B4-BE49-F238E27FC236}">
                <a16:creationId xmlns:a16="http://schemas.microsoft.com/office/drawing/2014/main" id="{3450EB7B-8CA2-B277-DD7F-A8489AF28A20}"/>
              </a:ext>
            </a:extLst>
          </p:cNvPr>
          <p:cNvSpPr/>
          <p:nvPr/>
        </p:nvSpPr>
        <p:spPr>
          <a:xfrm>
            <a:off x="5267110" y="3068254"/>
            <a:ext cx="622072" cy="591934"/>
          </a:xfrm>
          <a:prstGeom prst="ellipse">
            <a:avLst/>
          </a:prstGeom>
          <a:solidFill>
            <a:srgbClr val="FFFF0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41" name="Овал 40">
            <a:extLst>
              <a:ext uri="{FF2B5EF4-FFF2-40B4-BE49-F238E27FC236}">
                <a16:creationId xmlns:a16="http://schemas.microsoft.com/office/drawing/2014/main" id="{55E41867-176F-CCE7-6EF0-66545B163CAD}"/>
              </a:ext>
            </a:extLst>
          </p:cNvPr>
          <p:cNvSpPr/>
          <p:nvPr/>
        </p:nvSpPr>
        <p:spPr>
          <a:xfrm>
            <a:off x="5992388" y="360991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42" name="Овал 41">
            <a:extLst>
              <a:ext uri="{FF2B5EF4-FFF2-40B4-BE49-F238E27FC236}">
                <a16:creationId xmlns:a16="http://schemas.microsoft.com/office/drawing/2014/main" id="{DEE2C7AB-BBA2-3327-16D6-62BF5847AAF8}"/>
              </a:ext>
            </a:extLst>
          </p:cNvPr>
          <p:cNvSpPr/>
          <p:nvPr/>
        </p:nvSpPr>
        <p:spPr>
          <a:xfrm>
            <a:off x="6681986" y="418725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43" name="Овал 42">
            <a:extLst>
              <a:ext uri="{FF2B5EF4-FFF2-40B4-BE49-F238E27FC236}">
                <a16:creationId xmlns:a16="http://schemas.microsoft.com/office/drawing/2014/main" id="{B8F50084-8E2E-915C-7E72-BCD186B1D7CF}"/>
              </a:ext>
            </a:extLst>
          </p:cNvPr>
          <p:cNvSpPr/>
          <p:nvPr/>
        </p:nvSpPr>
        <p:spPr>
          <a:xfrm>
            <a:off x="7308360" y="478004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44" name="Прямая со стрелкой 43">
            <a:extLst>
              <a:ext uri="{FF2B5EF4-FFF2-40B4-BE49-F238E27FC236}">
                <a16:creationId xmlns:a16="http://schemas.microsoft.com/office/drawing/2014/main" id="{93359531-3BFD-C337-F9A5-43138285FFF6}"/>
              </a:ext>
            </a:extLst>
          </p:cNvPr>
          <p:cNvCxnSpPr>
            <a:cxnSpLocks/>
          </p:cNvCxnSpPr>
          <p:nvPr/>
        </p:nvCxnSpPr>
        <p:spPr>
          <a:xfrm>
            <a:off x="7197750" y="4678680"/>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Овал 44">
            <a:extLst>
              <a:ext uri="{FF2B5EF4-FFF2-40B4-BE49-F238E27FC236}">
                <a16:creationId xmlns:a16="http://schemas.microsoft.com/office/drawing/2014/main" id="{43F10223-640D-8572-6270-7402C2F8B7DA}"/>
              </a:ext>
            </a:extLst>
          </p:cNvPr>
          <p:cNvSpPr/>
          <p:nvPr/>
        </p:nvSpPr>
        <p:spPr>
          <a:xfrm>
            <a:off x="4648872" y="373302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46" name="Овал 45">
            <a:extLst>
              <a:ext uri="{FF2B5EF4-FFF2-40B4-BE49-F238E27FC236}">
                <a16:creationId xmlns:a16="http://schemas.microsoft.com/office/drawing/2014/main" id="{9D187E60-FAC7-A506-5802-A03CCBEE6962}"/>
              </a:ext>
            </a:extLst>
          </p:cNvPr>
          <p:cNvSpPr/>
          <p:nvPr/>
        </p:nvSpPr>
        <p:spPr>
          <a:xfrm>
            <a:off x="3997042" y="434813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47" name="Прямая со стрелкой 46">
            <a:extLst>
              <a:ext uri="{FF2B5EF4-FFF2-40B4-BE49-F238E27FC236}">
                <a16:creationId xmlns:a16="http://schemas.microsoft.com/office/drawing/2014/main" id="{DA326150-20BF-4E08-B73E-31820DCA2101}"/>
              </a:ext>
            </a:extLst>
          </p:cNvPr>
          <p:cNvCxnSpPr/>
          <p:nvPr/>
        </p:nvCxnSpPr>
        <p:spPr>
          <a:xfrm>
            <a:off x="5810001" y="3552167"/>
            <a:ext cx="244207" cy="17994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832DDD48-9332-5C2B-1CE9-2FA702AFC732}"/>
              </a:ext>
            </a:extLst>
          </p:cNvPr>
          <p:cNvCxnSpPr>
            <a:cxnSpLocks/>
          </p:cNvCxnSpPr>
          <p:nvPr/>
        </p:nvCxnSpPr>
        <p:spPr>
          <a:xfrm>
            <a:off x="6535278" y="411219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a:extLst>
              <a:ext uri="{FF2B5EF4-FFF2-40B4-BE49-F238E27FC236}">
                <a16:creationId xmlns:a16="http://schemas.microsoft.com/office/drawing/2014/main" id="{D2F2D734-5213-2CC8-8E91-0E38508B978A}"/>
              </a:ext>
            </a:extLst>
          </p:cNvPr>
          <p:cNvCxnSpPr>
            <a:cxnSpLocks/>
          </p:cNvCxnSpPr>
          <p:nvPr/>
        </p:nvCxnSpPr>
        <p:spPr>
          <a:xfrm flipH="1">
            <a:off x="5114645" y="3565103"/>
            <a:ext cx="214828" cy="20748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FD2B1B1D-E403-DFE4-401C-5E5751577188}"/>
              </a:ext>
            </a:extLst>
          </p:cNvPr>
          <p:cNvCxnSpPr>
            <a:cxnSpLocks/>
          </p:cNvCxnSpPr>
          <p:nvPr/>
        </p:nvCxnSpPr>
        <p:spPr>
          <a:xfrm flipH="1">
            <a:off x="4499537" y="4226117"/>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Стрелка: вправо 50">
            <a:extLst>
              <a:ext uri="{FF2B5EF4-FFF2-40B4-BE49-F238E27FC236}">
                <a16:creationId xmlns:a16="http://schemas.microsoft.com/office/drawing/2014/main" id="{8B8803F7-A28B-2D3E-0717-DF8C369A2BCA}"/>
              </a:ext>
            </a:extLst>
          </p:cNvPr>
          <p:cNvSpPr/>
          <p:nvPr/>
        </p:nvSpPr>
        <p:spPr>
          <a:xfrm>
            <a:off x="3354649" y="3578586"/>
            <a:ext cx="982337" cy="48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TextBox 52">
            <a:extLst>
              <a:ext uri="{FF2B5EF4-FFF2-40B4-BE49-F238E27FC236}">
                <a16:creationId xmlns:a16="http://schemas.microsoft.com/office/drawing/2014/main" id="{368790B8-791E-823F-2D8B-C47EB7D7647E}"/>
              </a:ext>
            </a:extLst>
          </p:cNvPr>
          <p:cNvSpPr txBox="1"/>
          <p:nvPr/>
        </p:nvSpPr>
        <p:spPr>
          <a:xfrm>
            <a:off x="3294502" y="3625007"/>
            <a:ext cx="1109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a:ea typeface="Calibri"/>
                <a:cs typeface="Calibri"/>
              </a:rPr>
              <a:t>Search(3)</a:t>
            </a:r>
          </a:p>
        </p:txBody>
      </p:sp>
      <p:sp>
        <p:nvSpPr>
          <p:cNvPr id="55" name="Овал 54">
            <a:extLst>
              <a:ext uri="{FF2B5EF4-FFF2-40B4-BE49-F238E27FC236}">
                <a16:creationId xmlns:a16="http://schemas.microsoft.com/office/drawing/2014/main" id="{CFABA6EC-C8AA-53C7-F291-07821A7F5F55}"/>
              </a:ext>
            </a:extLst>
          </p:cNvPr>
          <p:cNvSpPr/>
          <p:nvPr/>
        </p:nvSpPr>
        <p:spPr>
          <a:xfrm>
            <a:off x="9380178" y="2167708"/>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60" name="Овал 59">
            <a:extLst>
              <a:ext uri="{FF2B5EF4-FFF2-40B4-BE49-F238E27FC236}">
                <a16:creationId xmlns:a16="http://schemas.microsoft.com/office/drawing/2014/main" id="{00D122A7-942E-B7C3-1BA5-E07D6F49CAEF}"/>
              </a:ext>
            </a:extLst>
          </p:cNvPr>
          <p:cNvSpPr/>
          <p:nvPr/>
        </p:nvSpPr>
        <p:spPr>
          <a:xfrm>
            <a:off x="10044843" y="28565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61" name="Овал 60">
            <a:extLst>
              <a:ext uri="{FF2B5EF4-FFF2-40B4-BE49-F238E27FC236}">
                <a16:creationId xmlns:a16="http://schemas.microsoft.com/office/drawing/2014/main" id="{9EA47C93-DC44-2376-A2F9-D61119531F55}"/>
              </a:ext>
            </a:extLst>
          </p:cNvPr>
          <p:cNvSpPr/>
          <p:nvPr/>
        </p:nvSpPr>
        <p:spPr>
          <a:xfrm>
            <a:off x="10734441" y="343391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D15F306E-8425-7A76-6DA7-0EA78A29C148}"/>
              </a:ext>
            </a:extLst>
          </p:cNvPr>
          <p:cNvSpPr/>
          <p:nvPr/>
        </p:nvSpPr>
        <p:spPr>
          <a:xfrm>
            <a:off x="11352156" y="40353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cxnSp>
        <p:nvCxnSpPr>
          <p:cNvPr id="63" name="Прямая со стрелкой 62">
            <a:extLst>
              <a:ext uri="{FF2B5EF4-FFF2-40B4-BE49-F238E27FC236}">
                <a16:creationId xmlns:a16="http://schemas.microsoft.com/office/drawing/2014/main" id="{54BCFEA9-4B4F-EBCB-2258-9E040BC6B654}"/>
              </a:ext>
            </a:extLst>
          </p:cNvPr>
          <p:cNvCxnSpPr>
            <a:cxnSpLocks/>
          </p:cNvCxnSpPr>
          <p:nvPr/>
        </p:nvCxnSpPr>
        <p:spPr>
          <a:xfrm>
            <a:off x="11250205" y="3925338"/>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463CA9E0-4D19-D170-127C-159BD8886069}"/>
              </a:ext>
            </a:extLst>
          </p:cNvPr>
          <p:cNvSpPr/>
          <p:nvPr/>
        </p:nvSpPr>
        <p:spPr>
          <a:xfrm>
            <a:off x="8727304" y="288443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65" name="Овал 64">
            <a:extLst>
              <a:ext uri="{FF2B5EF4-FFF2-40B4-BE49-F238E27FC236}">
                <a16:creationId xmlns:a16="http://schemas.microsoft.com/office/drawing/2014/main" id="{73CAC6B5-F28D-D0A4-B50A-162D5AC798BF}"/>
              </a:ext>
            </a:extLst>
          </p:cNvPr>
          <p:cNvSpPr/>
          <p:nvPr/>
        </p:nvSpPr>
        <p:spPr>
          <a:xfrm>
            <a:off x="8075474" y="349954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67" name="Прямая со стрелкой 66">
            <a:extLst>
              <a:ext uri="{FF2B5EF4-FFF2-40B4-BE49-F238E27FC236}">
                <a16:creationId xmlns:a16="http://schemas.microsoft.com/office/drawing/2014/main" id="{3167BBA0-54DA-8F99-C07F-770F149D1694}"/>
              </a:ext>
            </a:extLst>
          </p:cNvPr>
          <p:cNvCxnSpPr>
            <a:cxnSpLocks/>
          </p:cNvCxnSpPr>
          <p:nvPr/>
        </p:nvCxnSpPr>
        <p:spPr>
          <a:xfrm>
            <a:off x="10587733" y="3358849"/>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Прямая со стрелкой 68">
            <a:extLst>
              <a:ext uri="{FF2B5EF4-FFF2-40B4-BE49-F238E27FC236}">
                <a16:creationId xmlns:a16="http://schemas.microsoft.com/office/drawing/2014/main" id="{32550AAD-A2AE-A45B-2C63-1D69F9A9877F}"/>
              </a:ext>
            </a:extLst>
          </p:cNvPr>
          <p:cNvCxnSpPr>
            <a:cxnSpLocks/>
          </p:cNvCxnSpPr>
          <p:nvPr/>
        </p:nvCxnSpPr>
        <p:spPr>
          <a:xfrm flipH="1">
            <a:off x="8577969" y="3377525"/>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74894F34-A556-5C38-E6CE-505E1D4C78CF}"/>
              </a:ext>
            </a:extLst>
          </p:cNvPr>
          <p:cNvSpPr/>
          <p:nvPr/>
        </p:nvSpPr>
        <p:spPr>
          <a:xfrm>
            <a:off x="6922977" y="3576342"/>
            <a:ext cx="952500"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87634013-4D4F-749E-6ED7-45FA5B6A6872}"/>
              </a:ext>
            </a:extLst>
          </p:cNvPr>
          <p:cNvSpPr txBox="1"/>
          <p:nvPr/>
        </p:nvSpPr>
        <p:spPr>
          <a:xfrm>
            <a:off x="6983275" y="3616348"/>
            <a:ext cx="944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ea typeface="Calibri"/>
                <a:cs typeface="Calibri"/>
              </a:rPr>
              <a:t>Split</a:t>
            </a:r>
          </a:p>
        </p:txBody>
      </p:sp>
    </p:spTree>
    <p:extLst>
      <p:ext uri="{BB962C8B-B14F-4D97-AF65-F5344CB8AC3E}">
        <p14:creationId xmlns:p14="http://schemas.microsoft.com/office/powerpoint/2010/main" val="321808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3046"/>
            <a:ext cx="1812276" cy="1114407"/>
          </a:xfrm>
        </p:spPr>
        <p:txBody>
          <a:bodyPr>
            <a:normAutofit/>
          </a:bodyPr>
          <a:lstStyle/>
          <a:p>
            <a:r>
              <a:rPr lang="ru-RU" b="1" dirty="0" err="1">
                <a:ea typeface="Calibri Light"/>
                <a:cs typeface="Calibri Light"/>
              </a:rPr>
              <a:t>Insert</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188769" y="898372"/>
            <a:ext cx="11814462" cy="945290"/>
          </a:xfrm>
        </p:spPr>
        <p:txBody>
          <a:bodyPr vert="horz" lIns="91440" tIns="45720" rIns="91440" bIns="45720" rtlCol="0" anchor="t">
            <a:normAutofit fontScale="92500" lnSpcReduction="20000"/>
          </a:bodyPr>
          <a:lstStyle/>
          <a:p>
            <a:pPr marL="0" indent="0" algn="just">
              <a:buNone/>
            </a:pPr>
            <a:r>
              <a:rPr lang="ru-RU" dirty="0">
                <a:ea typeface="+mn-lt"/>
                <a:cs typeface="+mn-lt"/>
              </a:rPr>
              <a:t>Чтобы вставить очередной ключ, достаточно вызвать </a:t>
            </a:r>
            <a:r>
              <a:rPr lang="ru-RU" dirty="0" err="1">
                <a:ea typeface="+mn-lt"/>
                <a:cs typeface="+mn-lt"/>
              </a:rPr>
              <a:t>Split</a:t>
            </a:r>
            <a:r>
              <a:rPr lang="ru-RU" dirty="0">
                <a:ea typeface="+mn-lt"/>
                <a:cs typeface="+mn-lt"/>
              </a:rPr>
              <a:t> по нему, а затем создать новую вершину-корень и полученные деревья подвесить к ней как левое и правое поддеревья соответственно.</a:t>
            </a:r>
            <a:endParaRPr lang="ru-RU" dirty="0"/>
          </a:p>
        </p:txBody>
      </p:sp>
      <p:sp>
        <p:nvSpPr>
          <p:cNvPr id="14" name="Овал 13">
            <a:extLst>
              <a:ext uri="{FF2B5EF4-FFF2-40B4-BE49-F238E27FC236}">
                <a16:creationId xmlns:a16="http://schemas.microsoft.com/office/drawing/2014/main" id="{E6ABEE52-3942-DAD9-A254-897512B3B45C}"/>
              </a:ext>
            </a:extLst>
          </p:cNvPr>
          <p:cNvSpPr/>
          <p:nvPr/>
        </p:nvSpPr>
        <p:spPr>
          <a:xfrm>
            <a:off x="2472102" y="199379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15" name="Овал 14">
            <a:extLst>
              <a:ext uri="{FF2B5EF4-FFF2-40B4-BE49-F238E27FC236}">
                <a16:creationId xmlns:a16="http://schemas.microsoft.com/office/drawing/2014/main" id="{ECFEFB07-0ACD-8794-EAEA-520FB83E1F32}"/>
              </a:ext>
            </a:extLst>
          </p:cNvPr>
          <p:cNvSpPr/>
          <p:nvPr/>
        </p:nvSpPr>
        <p:spPr>
          <a:xfrm>
            <a:off x="1902897" y="267317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5</a:t>
            </a:r>
            <a:endParaRPr lang="en-US" b="1" dirty="0">
              <a:solidFill>
                <a:schemeClr val="tx1"/>
              </a:solidFill>
              <a:ea typeface="Calibri"/>
              <a:cs typeface="Calibri"/>
            </a:endParaRPr>
          </a:p>
        </p:txBody>
      </p:sp>
      <p:cxnSp>
        <p:nvCxnSpPr>
          <p:cNvPr id="16" name="Прямая со стрелкой 15">
            <a:extLst>
              <a:ext uri="{FF2B5EF4-FFF2-40B4-BE49-F238E27FC236}">
                <a16:creationId xmlns:a16="http://schemas.microsoft.com/office/drawing/2014/main" id="{7B95B750-9068-01FD-6D76-EAC12F20D757}"/>
              </a:ext>
            </a:extLst>
          </p:cNvPr>
          <p:cNvCxnSpPr/>
          <p:nvPr/>
        </p:nvCxnSpPr>
        <p:spPr>
          <a:xfrm flipH="1">
            <a:off x="2367520" y="2476561"/>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AEBF9A3D-7F8C-4981-A6D4-0FC423536E5D}"/>
              </a:ext>
            </a:extLst>
          </p:cNvPr>
          <p:cNvSpPr/>
          <p:nvPr/>
        </p:nvSpPr>
        <p:spPr>
          <a:xfrm>
            <a:off x="1269427" y="332500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8" name="Овал 17">
            <a:extLst>
              <a:ext uri="{FF2B5EF4-FFF2-40B4-BE49-F238E27FC236}">
                <a16:creationId xmlns:a16="http://schemas.microsoft.com/office/drawing/2014/main" id="{F76DB75E-B58B-F62A-D27D-D30D5F583501}"/>
              </a:ext>
            </a:extLst>
          </p:cNvPr>
          <p:cNvSpPr/>
          <p:nvPr/>
        </p:nvSpPr>
        <p:spPr>
          <a:xfrm>
            <a:off x="700222" y="40043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9" name="Прямая со стрелкой 18">
            <a:extLst>
              <a:ext uri="{FF2B5EF4-FFF2-40B4-BE49-F238E27FC236}">
                <a16:creationId xmlns:a16="http://schemas.microsoft.com/office/drawing/2014/main" id="{11A925A9-665A-B4ED-08F8-FF14280EB17E}"/>
              </a:ext>
            </a:extLst>
          </p:cNvPr>
          <p:cNvCxnSpPr>
            <a:cxnSpLocks/>
          </p:cNvCxnSpPr>
          <p:nvPr/>
        </p:nvCxnSpPr>
        <p:spPr>
          <a:xfrm flipH="1">
            <a:off x="1164845" y="3807765"/>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1C67C69-E07B-57A1-54C8-0FB054097DF9}"/>
              </a:ext>
            </a:extLst>
          </p:cNvPr>
          <p:cNvCxnSpPr>
            <a:cxnSpLocks/>
          </p:cNvCxnSpPr>
          <p:nvPr/>
        </p:nvCxnSpPr>
        <p:spPr>
          <a:xfrm flipH="1">
            <a:off x="1770772" y="3155932"/>
            <a:ext cx="196468" cy="22584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8DB03F6C-BE20-7358-8EB7-9C89C8DAA9C4}"/>
              </a:ext>
            </a:extLst>
          </p:cNvPr>
          <p:cNvSpPr/>
          <p:nvPr/>
        </p:nvSpPr>
        <p:spPr>
          <a:xfrm>
            <a:off x="167740" y="473883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22" name="Прямая со стрелкой 21">
            <a:extLst>
              <a:ext uri="{FF2B5EF4-FFF2-40B4-BE49-F238E27FC236}">
                <a16:creationId xmlns:a16="http://schemas.microsoft.com/office/drawing/2014/main" id="{C322BAD0-6A8C-E054-2160-3F3853A36929}"/>
              </a:ext>
            </a:extLst>
          </p:cNvPr>
          <p:cNvCxnSpPr>
            <a:cxnSpLocks/>
          </p:cNvCxnSpPr>
          <p:nvPr/>
        </p:nvCxnSpPr>
        <p:spPr>
          <a:xfrm flipH="1">
            <a:off x="632363" y="4542223"/>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Овал 22">
            <a:extLst>
              <a:ext uri="{FF2B5EF4-FFF2-40B4-BE49-F238E27FC236}">
                <a16:creationId xmlns:a16="http://schemas.microsoft.com/office/drawing/2014/main" id="{B15FC44B-4393-A678-B43E-09966EBE21ED}"/>
              </a:ext>
            </a:extLst>
          </p:cNvPr>
          <p:cNvSpPr/>
          <p:nvPr/>
        </p:nvSpPr>
        <p:spPr>
          <a:xfrm>
            <a:off x="3133113" y="267317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cxnSp>
        <p:nvCxnSpPr>
          <p:cNvPr id="24" name="Прямая со стрелкой 23">
            <a:extLst>
              <a:ext uri="{FF2B5EF4-FFF2-40B4-BE49-F238E27FC236}">
                <a16:creationId xmlns:a16="http://schemas.microsoft.com/office/drawing/2014/main" id="{CA3BA273-185C-7BCD-6391-4549294FC903}"/>
              </a:ext>
            </a:extLst>
          </p:cNvPr>
          <p:cNvCxnSpPr>
            <a:cxnSpLocks/>
          </p:cNvCxnSpPr>
          <p:nvPr/>
        </p:nvCxnSpPr>
        <p:spPr>
          <a:xfrm>
            <a:off x="3013843" y="2476560"/>
            <a:ext cx="225845" cy="2533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Овал 54">
            <a:extLst>
              <a:ext uri="{FF2B5EF4-FFF2-40B4-BE49-F238E27FC236}">
                <a16:creationId xmlns:a16="http://schemas.microsoft.com/office/drawing/2014/main" id="{CFABA6EC-C8AA-53C7-F291-07821A7F5F55}"/>
              </a:ext>
            </a:extLst>
          </p:cNvPr>
          <p:cNvSpPr/>
          <p:nvPr/>
        </p:nvSpPr>
        <p:spPr>
          <a:xfrm>
            <a:off x="4972701" y="279116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60" name="Овал 59">
            <a:extLst>
              <a:ext uri="{FF2B5EF4-FFF2-40B4-BE49-F238E27FC236}">
                <a16:creationId xmlns:a16="http://schemas.microsoft.com/office/drawing/2014/main" id="{00D122A7-942E-B7C3-1BA5-E07D6F49CAEF}"/>
              </a:ext>
            </a:extLst>
          </p:cNvPr>
          <p:cNvSpPr/>
          <p:nvPr/>
        </p:nvSpPr>
        <p:spPr>
          <a:xfrm>
            <a:off x="5568093" y="335880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61" name="Овал 60">
            <a:extLst>
              <a:ext uri="{FF2B5EF4-FFF2-40B4-BE49-F238E27FC236}">
                <a16:creationId xmlns:a16="http://schemas.microsoft.com/office/drawing/2014/main" id="{9EA47C93-DC44-2376-A2F9-D61119531F55}"/>
              </a:ext>
            </a:extLst>
          </p:cNvPr>
          <p:cNvSpPr/>
          <p:nvPr/>
        </p:nvSpPr>
        <p:spPr>
          <a:xfrm>
            <a:off x="6257691" y="393614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D15F306E-8425-7A76-6DA7-0EA78A29C148}"/>
              </a:ext>
            </a:extLst>
          </p:cNvPr>
          <p:cNvSpPr/>
          <p:nvPr/>
        </p:nvSpPr>
        <p:spPr>
          <a:xfrm>
            <a:off x="6875406" y="453758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cxnSp>
        <p:nvCxnSpPr>
          <p:cNvPr id="63" name="Прямая со стрелкой 62">
            <a:extLst>
              <a:ext uri="{FF2B5EF4-FFF2-40B4-BE49-F238E27FC236}">
                <a16:creationId xmlns:a16="http://schemas.microsoft.com/office/drawing/2014/main" id="{54BCFEA9-4B4F-EBCB-2258-9E040BC6B654}"/>
              </a:ext>
            </a:extLst>
          </p:cNvPr>
          <p:cNvCxnSpPr>
            <a:cxnSpLocks/>
          </p:cNvCxnSpPr>
          <p:nvPr/>
        </p:nvCxnSpPr>
        <p:spPr>
          <a:xfrm>
            <a:off x="6773455" y="4427566"/>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463CA9E0-4D19-D170-127C-159BD8886069}"/>
              </a:ext>
            </a:extLst>
          </p:cNvPr>
          <p:cNvSpPr/>
          <p:nvPr/>
        </p:nvSpPr>
        <p:spPr>
          <a:xfrm>
            <a:off x="4250554" y="338665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65" name="Овал 64">
            <a:extLst>
              <a:ext uri="{FF2B5EF4-FFF2-40B4-BE49-F238E27FC236}">
                <a16:creationId xmlns:a16="http://schemas.microsoft.com/office/drawing/2014/main" id="{73CAC6B5-F28D-D0A4-B50A-162D5AC798BF}"/>
              </a:ext>
            </a:extLst>
          </p:cNvPr>
          <p:cNvSpPr/>
          <p:nvPr/>
        </p:nvSpPr>
        <p:spPr>
          <a:xfrm>
            <a:off x="3598724" y="400176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67" name="Прямая со стрелкой 66">
            <a:extLst>
              <a:ext uri="{FF2B5EF4-FFF2-40B4-BE49-F238E27FC236}">
                <a16:creationId xmlns:a16="http://schemas.microsoft.com/office/drawing/2014/main" id="{3167BBA0-54DA-8F99-C07F-770F149D1694}"/>
              </a:ext>
            </a:extLst>
          </p:cNvPr>
          <p:cNvCxnSpPr>
            <a:cxnSpLocks/>
          </p:cNvCxnSpPr>
          <p:nvPr/>
        </p:nvCxnSpPr>
        <p:spPr>
          <a:xfrm>
            <a:off x="6110983" y="386107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Прямая со стрелкой 68">
            <a:extLst>
              <a:ext uri="{FF2B5EF4-FFF2-40B4-BE49-F238E27FC236}">
                <a16:creationId xmlns:a16="http://schemas.microsoft.com/office/drawing/2014/main" id="{32550AAD-A2AE-A45B-2C63-1D69F9A9877F}"/>
              </a:ext>
            </a:extLst>
          </p:cNvPr>
          <p:cNvCxnSpPr>
            <a:cxnSpLocks/>
          </p:cNvCxnSpPr>
          <p:nvPr/>
        </p:nvCxnSpPr>
        <p:spPr>
          <a:xfrm flipH="1">
            <a:off x="4101219" y="3879753"/>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74894F34-A556-5C38-E6CE-505E1D4C78CF}"/>
              </a:ext>
            </a:extLst>
          </p:cNvPr>
          <p:cNvSpPr/>
          <p:nvPr/>
        </p:nvSpPr>
        <p:spPr>
          <a:xfrm>
            <a:off x="2558795" y="3732206"/>
            <a:ext cx="952500"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87634013-4D4F-749E-6ED7-45FA5B6A6872}"/>
              </a:ext>
            </a:extLst>
          </p:cNvPr>
          <p:cNvSpPr txBox="1"/>
          <p:nvPr/>
        </p:nvSpPr>
        <p:spPr>
          <a:xfrm>
            <a:off x="2619093" y="3772212"/>
            <a:ext cx="944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ea typeface="Calibri"/>
                <a:cs typeface="Calibri"/>
              </a:rPr>
              <a:t>Split</a:t>
            </a:r>
            <a:r>
              <a:rPr lang="ru-RU" dirty="0">
                <a:ea typeface="Calibri"/>
                <a:cs typeface="Calibri"/>
              </a:rPr>
              <a:t>(4)</a:t>
            </a:r>
          </a:p>
        </p:txBody>
      </p:sp>
      <p:cxnSp>
        <p:nvCxnSpPr>
          <p:cNvPr id="3" name="Прямая со стрелкой 2">
            <a:extLst>
              <a:ext uri="{FF2B5EF4-FFF2-40B4-BE49-F238E27FC236}">
                <a16:creationId xmlns:a16="http://schemas.microsoft.com/office/drawing/2014/main" id="{F319C9FE-8882-433A-C8E5-4BF26CEF58AF}"/>
              </a:ext>
            </a:extLst>
          </p:cNvPr>
          <p:cNvCxnSpPr/>
          <p:nvPr/>
        </p:nvCxnSpPr>
        <p:spPr>
          <a:xfrm flipH="1">
            <a:off x="4812722" y="3283527"/>
            <a:ext cx="228601"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Стрелка: вправо 51">
            <a:extLst>
              <a:ext uri="{FF2B5EF4-FFF2-40B4-BE49-F238E27FC236}">
                <a16:creationId xmlns:a16="http://schemas.microsoft.com/office/drawing/2014/main" id="{B2262F50-EFB2-5BF0-42DF-10037632A545}"/>
              </a:ext>
            </a:extLst>
          </p:cNvPr>
          <p:cNvSpPr/>
          <p:nvPr/>
        </p:nvSpPr>
        <p:spPr>
          <a:xfrm>
            <a:off x="7139454" y="3662933"/>
            <a:ext cx="952500"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TextBox 53">
            <a:extLst>
              <a:ext uri="{FF2B5EF4-FFF2-40B4-BE49-F238E27FC236}">
                <a16:creationId xmlns:a16="http://schemas.microsoft.com/office/drawing/2014/main" id="{635DAFB8-47A5-A682-A9AF-2A9C82415DDF}"/>
              </a:ext>
            </a:extLst>
          </p:cNvPr>
          <p:cNvSpPr txBox="1"/>
          <p:nvPr/>
        </p:nvSpPr>
        <p:spPr>
          <a:xfrm>
            <a:off x="7078525" y="3711598"/>
            <a:ext cx="1005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dirty="0" err="1">
                <a:ea typeface="Calibri"/>
                <a:cs typeface="Calibri"/>
              </a:rPr>
              <a:t>Insert</a:t>
            </a:r>
            <a:r>
              <a:rPr lang="ru-RU" dirty="0">
                <a:ea typeface="Calibri"/>
                <a:cs typeface="Calibri"/>
              </a:rPr>
              <a:t>(4)</a:t>
            </a:r>
          </a:p>
        </p:txBody>
      </p:sp>
      <p:sp>
        <p:nvSpPr>
          <p:cNvPr id="56" name="Овал 55">
            <a:extLst>
              <a:ext uri="{FF2B5EF4-FFF2-40B4-BE49-F238E27FC236}">
                <a16:creationId xmlns:a16="http://schemas.microsoft.com/office/drawing/2014/main" id="{1041BD56-B121-8C5A-FB40-14818D3B74D5}"/>
              </a:ext>
            </a:extLst>
          </p:cNvPr>
          <p:cNvSpPr/>
          <p:nvPr/>
        </p:nvSpPr>
        <p:spPr>
          <a:xfrm>
            <a:off x="9700564" y="2332230"/>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sp>
        <p:nvSpPr>
          <p:cNvPr id="57" name="Овал 56">
            <a:extLst>
              <a:ext uri="{FF2B5EF4-FFF2-40B4-BE49-F238E27FC236}">
                <a16:creationId xmlns:a16="http://schemas.microsoft.com/office/drawing/2014/main" id="{A9E4D09A-D57F-8036-10D5-CD45E2E5DA65}"/>
              </a:ext>
            </a:extLst>
          </p:cNvPr>
          <p:cNvSpPr/>
          <p:nvPr/>
        </p:nvSpPr>
        <p:spPr>
          <a:xfrm>
            <a:off x="9085769" y="299898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3</a:t>
            </a:r>
          </a:p>
        </p:txBody>
      </p:sp>
      <p:sp>
        <p:nvSpPr>
          <p:cNvPr id="58" name="Овал 57">
            <a:extLst>
              <a:ext uri="{FF2B5EF4-FFF2-40B4-BE49-F238E27FC236}">
                <a16:creationId xmlns:a16="http://schemas.microsoft.com/office/drawing/2014/main" id="{86A82F9E-8243-1624-FAAF-FAFEBA9E4C0E}"/>
              </a:ext>
            </a:extLst>
          </p:cNvPr>
          <p:cNvSpPr/>
          <p:nvPr/>
        </p:nvSpPr>
        <p:spPr>
          <a:xfrm>
            <a:off x="8363622" y="359447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59" name="Овал 58">
            <a:extLst>
              <a:ext uri="{FF2B5EF4-FFF2-40B4-BE49-F238E27FC236}">
                <a16:creationId xmlns:a16="http://schemas.microsoft.com/office/drawing/2014/main" id="{1F312B82-56F3-F8F9-810D-805FF45B3E6E}"/>
              </a:ext>
            </a:extLst>
          </p:cNvPr>
          <p:cNvSpPr/>
          <p:nvPr/>
        </p:nvSpPr>
        <p:spPr>
          <a:xfrm>
            <a:off x="7746428" y="424422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1</a:t>
            </a:r>
            <a:endParaRPr lang="en-US" b="1" dirty="0">
              <a:solidFill>
                <a:schemeClr val="tx1"/>
              </a:solidFill>
              <a:ea typeface="Calibri"/>
              <a:cs typeface="Calibri"/>
            </a:endParaRPr>
          </a:p>
        </p:txBody>
      </p:sp>
      <p:cxnSp>
        <p:nvCxnSpPr>
          <p:cNvPr id="66" name="Прямая со стрелкой 65">
            <a:extLst>
              <a:ext uri="{FF2B5EF4-FFF2-40B4-BE49-F238E27FC236}">
                <a16:creationId xmlns:a16="http://schemas.microsoft.com/office/drawing/2014/main" id="{7C87B7EA-790E-6F8A-2884-E2CA6521C178}"/>
              </a:ext>
            </a:extLst>
          </p:cNvPr>
          <p:cNvCxnSpPr>
            <a:cxnSpLocks/>
          </p:cNvCxnSpPr>
          <p:nvPr/>
        </p:nvCxnSpPr>
        <p:spPr>
          <a:xfrm flipH="1">
            <a:off x="8214287" y="4087571"/>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5F52BB3F-A46B-F5E3-F6B0-41CD767DBDDC}"/>
              </a:ext>
            </a:extLst>
          </p:cNvPr>
          <p:cNvCxnSpPr>
            <a:cxnSpLocks/>
          </p:cNvCxnSpPr>
          <p:nvPr/>
        </p:nvCxnSpPr>
        <p:spPr>
          <a:xfrm flipH="1">
            <a:off x="8925790" y="3491345"/>
            <a:ext cx="228601"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Овал 69">
            <a:extLst>
              <a:ext uri="{FF2B5EF4-FFF2-40B4-BE49-F238E27FC236}">
                <a16:creationId xmlns:a16="http://schemas.microsoft.com/office/drawing/2014/main" id="{37E413B8-0674-0525-3D03-A20D9E234154}"/>
              </a:ext>
            </a:extLst>
          </p:cNvPr>
          <p:cNvSpPr/>
          <p:nvPr/>
        </p:nvSpPr>
        <p:spPr>
          <a:xfrm>
            <a:off x="10347911" y="296048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72" name="Овал 71">
            <a:extLst>
              <a:ext uri="{FF2B5EF4-FFF2-40B4-BE49-F238E27FC236}">
                <a16:creationId xmlns:a16="http://schemas.microsoft.com/office/drawing/2014/main" id="{85E8E5D3-AB1C-A029-C4AA-6538CF684119}"/>
              </a:ext>
            </a:extLst>
          </p:cNvPr>
          <p:cNvSpPr/>
          <p:nvPr/>
        </p:nvSpPr>
        <p:spPr>
          <a:xfrm>
            <a:off x="11037509" y="353782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6</a:t>
            </a:r>
            <a:endParaRPr lang="en-US" b="1" dirty="0">
              <a:solidFill>
                <a:schemeClr val="tx1"/>
              </a:solidFill>
              <a:ea typeface="Calibri"/>
              <a:cs typeface="Calibri"/>
            </a:endParaRPr>
          </a:p>
        </p:txBody>
      </p:sp>
      <p:sp>
        <p:nvSpPr>
          <p:cNvPr id="73" name="Овал 72">
            <a:extLst>
              <a:ext uri="{FF2B5EF4-FFF2-40B4-BE49-F238E27FC236}">
                <a16:creationId xmlns:a16="http://schemas.microsoft.com/office/drawing/2014/main" id="{0A5DD28D-F0C9-840A-AA1A-5F8315F50F57}"/>
              </a:ext>
            </a:extLst>
          </p:cNvPr>
          <p:cNvSpPr/>
          <p:nvPr/>
        </p:nvSpPr>
        <p:spPr>
          <a:xfrm>
            <a:off x="11525338" y="420853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cxnSp>
        <p:nvCxnSpPr>
          <p:cNvPr id="74" name="Прямая со стрелкой 73">
            <a:extLst>
              <a:ext uri="{FF2B5EF4-FFF2-40B4-BE49-F238E27FC236}">
                <a16:creationId xmlns:a16="http://schemas.microsoft.com/office/drawing/2014/main" id="{98DB0BA6-A772-4A39-ECFF-046E7B0409CA}"/>
              </a:ext>
            </a:extLst>
          </p:cNvPr>
          <p:cNvCxnSpPr>
            <a:cxnSpLocks/>
          </p:cNvCxnSpPr>
          <p:nvPr/>
        </p:nvCxnSpPr>
        <p:spPr>
          <a:xfrm>
            <a:off x="11553273" y="4029247"/>
            <a:ext cx="208527" cy="192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a:extLst>
              <a:ext uri="{FF2B5EF4-FFF2-40B4-BE49-F238E27FC236}">
                <a16:creationId xmlns:a16="http://schemas.microsoft.com/office/drawing/2014/main" id="{49AE948A-0F31-2AEF-C9A5-F8AA9BC3E561}"/>
              </a:ext>
            </a:extLst>
          </p:cNvPr>
          <p:cNvCxnSpPr>
            <a:cxnSpLocks/>
          </p:cNvCxnSpPr>
          <p:nvPr/>
        </p:nvCxnSpPr>
        <p:spPr>
          <a:xfrm>
            <a:off x="10890801" y="3462758"/>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ED3CC1C5-3AF1-C295-EB60-E332C0E206B6}"/>
              </a:ext>
            </a:extLst>
          </p:cNvPr>
          <p:cNvCxnSpPr>
            <a:cxnSpLocks/>
          </p:cNvCxnSpPr>
          <p:nvPr/>
        </p:nvCxnSpPr>
        <p:spPr>
          <a:xfrm flipH="1">
            <a:off x="9583880" y="2859230"/>
            <a:ext cx="228601" cy="22167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a:extLst>
              <a:ext uri="{FF2B5EF4-FFF2-40B4-BE49-F238E27FC236}">
                <a16:creationId xmlns:a16="http://schemas.microsoft.com/office/drawing/2014/main" id="{1636CCED-3AE0-0A7F-B8A4-1643D5C10CF4}"/>
              </a:ext>
            </a:extLst>
          </p:cNvPr>
          <p:cNvCxnSpPr>
            <a:cxnSpLocks/>
          </p:cNvCxnSpPr>
          <p:nvPr/>
        </p:nvCxnSpPr>
        <p:spPr>
          <a:xfrm>
            <a:off x="10206732" y="2865281"/>
            <a:ext cx="244207" cy="17994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91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222118" y="971588"/>
            <a:ext cx="11159080" cy="4911621"/>
          </a:xfrm>
        </p:spPr>
        <p:txBody>
          <a:bodyPr vert="horz" lIns="91440" tIns="45720" rIns="91440" bIns="45720" rtlCol="0" anchor="t">
            <a:noAutofit/>
          </a:bodyPr>
          <a:lstStyle/>
          <a:p>
            <a:pPr marL="457200" lvl="1" indent="0" algn="just">
              <a:buNone/>
            </a:pPr>
            <a:r>
              <a:rPr lang="ru-RU" sz="2800">
                <a:ea typeface="+mn-lt"/>
                <a:cs typeface="+mn-lt"/>
              </a:rPr>
              <a:t>    </a:t>
            </a:r>
            <a:r>
              <a:rPr lang="ru-RU" sz="2800" err="1">
                <a:ea typeface="+mn-lt"/>
                <a:cs typeface="+mn-lt"/>
              </a:rPr>
              <a:t>Splay</a:t>
            </a:r>
            <a:r>
              <a:rPr lang="ru-RU" sz="2800">
                <a:ea typeface="+mn-lt"/>
                <a:cs typeface="+mn-lt"/>
              </a:rPr>
              <a:t>-дерево является двоичным деревом поиска. Это дерево принадлежит классу «саморегулирующихся деревьев», которые поддерживают необходимый баланс ветвления дерева, чтобы обеспечить выполнение операций поиска, добавления и удаления за логарифмическое время от числа хранимых элементов. Это реализуется без использования каких-либо дополнительных полей в узлах дерева (как, например, в Красно-чёрных деревьях или АВЛ-деревьях, где в вершинах хранится, соответственно, цвет вершины и глубина поддерева). Вместо этого «расширяющие операции» (</a:t>
            </a:r>
            <a:r>
              <a:rPr lang="ru-RU" sz="2800" err="1">
                <a:ea typeface="+mn-lt"/>
                <a:cs typeface="+mn-lt"/>
              </a:rPr>
              <a:t>splay</a:t>
            </a:r>
            <a:r>
              <a:rPr lang="ru-RU" sz="2800">
                <a:ea typeface="+mn-lt"/>
                <a:cs typeface="+mn-lt"/>
              </a:rPr>
              <a:t> </a:t>
            </a:r>
            <a:r>
              <a:rPr lang="ru-RU" sz="2800" err="1">
                <a:ea typeface="+mn-lt"/>
                <a:cs typeface="+mn-lt"/>
              </a:rPr>
              <a:t>operation</a:t>
            </a:r>
            <a:r>
              <a:rPr lang="ru-RU" sz="2800">
                <a:ea typeface="+mn-lt"/>
                <a:cs typeface="+mn-lt"/>
              </a:rPr>
              <a:t>), частью которых являются вращения, выполняются при каждом обращении к дереву. </a:t>
            </a:r>
            <a:endParaRPr lang="ru-RU">
              <a:ea typeface="Calibri" panose="020F0502020204030204"/>
              <a:cs typeface="Calibri" panose="020F0502020204030204"/>
            </a:endParaRP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58812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5193201" y="-73046"/>
            <a:ext cx="1812276" cy="1114407"/>
          </a:xfrm>
        </p:spPr>
        <p:txBody>
          <a:bodyPr>
            <a:normAutofit/>
          </a:bodyPr>
          <a:lstStyle/>
          <a:p>
            <a:r>
              <a:rPr lang="ru-RU" b="1" dirty="0" err="1">
                <a:ea typeface="Calibri Light"/>
                <a:cs typeface="Calibri Light"/>
              </a:rPr>
              <a:t>Merge</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188769" y="898372"/>
            <a:ext cx="11814462" cy="945290"/>
          </a:xfrm>
        </p:spPr>
        <p:txBody>
          <a:bodyPr vert="horz" lIns="91440" tIns="45720" rIns="91440" bIns="45720" rtlCol="0" anchor="t">
            <a:normAutofit fontScale="70000" lnSpcReduction="20000"/>
          </a:bodyPr>
          <a:lstStyle/>
          <a:p>
            <a:pPr marL="0" indent="0" algn="just">
              <a:buNone/>
            </a:pPr>
            <a:r>
              <a:rPr lang="ru-RU" dirty="0">
                <a:ea typeface="+mn-lt"/>
                <a:cs typeface="+mn-lt"/>
              </a:rPr>
              <a:t>У нас есть два дерева, причём подразумевается, что все элементы первого дерева меньше элементов второго. Запускаем </a:t>
            </a:r>
            <a:r>
              <a:rPr lang="ru-RU" dirty="0" err="1">
                <a:ea typeface="+mn-lt"/>
                <a:cs typeface="+mn-lt"/>
              </a:rPr>
              <a:t>Splay</a:t>
            </a:r>
            <a:r>
              <a:rPr lang="ru-RU" dirty="0">
                <a:ea typeface="+mn-lt"/>
                <a:cs typeface="+mn-lt"/>
              </a:rPr>
              <a:t> от самого большого элемента в первом дереве. Элемент становится корнем, при этом у него нет правого ребёнка. Ставим на его место второе дерево и возвращаем полученное дерево. </a:t>
            </a:r>
            <a:endParaRPr lang="ru-RU" dirty="0"/>
          </a:p>
        </p:txBody>
      </p:sp>
      <p:sp>
        <p:nvSpPr>
          <p:cNvPr id="4" name="Овал 3">
            <a:extLst>
              <a:ext uri="{FF2B5EF4-FFF2-40B4-BE49-F238E27FC236}">
                <a16:creationId xmlns:a16="http://schemas.microsoft.com/office/drawing/2014/main" id="{3E16B796-6171-54B1-5668-FCA2B790B8B7}"/>
              </a:ext>
            </a:extLst>
          </p:cNvPr>
          <p:cNvSpPr/>
          <p:nvPr/>
        </p:nvSpPr>
        <p:spPr>
          <a:xfrm>
            <a:off x="1612973" y="424589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5" name="Овал 4">
            <a:extLst>
              <a:ext uri="{FF2B5EF4-FFF2-40B4-BE49-F238E27FC236}">
                <a16:creationId xmlns:a16="http://schemas.microsoft.com/office/drawing/2014/main" id="{2E125FEA-1F8F-CD0F-9577-521AFF536F1F}"/>
              </a:ext>
            </a:extLst>
          </p:cNvPr>
          <p:cNvSpPr/>
          <p:nvPr/>
        </p:nvSpPr>
        <p:spPr>
          <a:xfrm>
            <a:off x="2338251" y="478755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sp>
        <p:nvSpPr>
          <p:cNvPr id="6" name="Овал 5">
            <a:extLst>
              <a:ext uri="{FF2B5EF4-FFF2-40B4-BE49-F238E27FC236}">
                <a16:creationId xmlns:a16="http://schemas.microsoft.com/office/drawing/2014/main" id="{BD866811-D18D-0E52-0939-76B3A0E6BBE1}"/>
              </a:ext>
            </a:extLst>
          </p:cNvPr>
          <p:cNvSpPr/>
          <p:nvPr/>
        </p:nvSpPr>
        <p:spPr>
          <a:xfrm>
            <a:off x="3027849" y="536489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3" name="Овал 12">
            <a:extLst>
              <a:ext uri="{FF2B5EF4-FFF2-40B4-BE49-F238E27FC236}">
                <a16:creationId xmlns:a16="http://schemas.microsoft.com/office/drawing/2014/main" id="{E310C277-86E9-4A54-9236-F4AE4D114465}"/>
              </a:ext>
            </a:extLst>
          </p:cNvPr>
          <p:cNvSpPr/>
          <p:nvPr/>
        </p:nvSpPr>
        <p:spPr>
          <a:xfrm>
            <a:off x="994735" y="491065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25" name="Овал 24">
            <a:extLst>
              <a:ext uri="{FF2B5EF4-FFF2-40B4-BE49-F238E27FC236}">
                <a16:creationId xmlns:a16="http://schemas.microsoft.com/office/drawing/2014/main" id="{C6A4C5A8-AA15-BAF9-BA8C-1C4FE7623D03}"/>
              </a:ext>
            </a:extLst>
          </p:cNvPr>
          <p:cNvSpPr/>
          <p:nvPr/>
        </p:nvSpPr>
        <p:spPr>
          <a:xfrm>
            <a:off x="342905" y="552576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cxnSp>
        <p:nvCxnSpPr>
          <p:cNvPr id="26" name="Прямая со стрелкой 25">
            <a:extLst>
              <a:ext uri="{FF2B5EF4-FFF2-40B4-BE49-F238E27FC236}">
                <a16:creationId xmlns:a16="http://schemas.microsoft.com/office/drawing/2014/main" id="{06955A30-205B-007D-EB0E-BB20E676F885}"/>
              </a:ext>
            </a:extLst>
          </p:cNvPr>
          <p:cNvCxnSpPr/>
          <p:nvPr/>
        </p:nvCxnSpPr>
        <p:spPr>
          <a:xfrm>
            <a:off x="2155864" y="4729803"/>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EE125DD9-2492-EE83-0ACA-7F57A136BBFB}"/>
              </a:ext>
            </a:extLst>
          </p:cNvPr>
          <p:cNvCxnSpPr>
            <a:cxnSpLocks/>
          </p:cNvCxnSpPr>
          <p:nvPr/>
        </p:nvCxnSpPr>
        <p:spPr>
          <a:xfrm>
            <a:off x="2881141" y="528982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250D04CC-711F-7640-1FB5-75D28D58E3AA}"/>
              </a:ext>
            </a:extLst>
          </p:cNvPr>
          <p:cNvCxnSpPr>
            <a:cxnSpLocks/>
          </p:cNvCxnSpPr>
          <p:nvPr/>
        </p:nvCxnSpPr>
        <p:spPr>
          <a:xfrm flipH="1">
            <a:off x="1460508" y="4742739"/>
            <a:ext cx="214828" cy="207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a:extLst>
              <a:ext uri="{FF2B5EF4-FFF2-40B4-BE49-F238E27FC236}">
                <a16:creationId xmlns:a16="http://schemas.microsoft.com/office/drawing/2014/main" id="{A181522C-C1A1-D7C8-D465-CEC42396637F}"/>
              </a:ext>
            </a:extLst>
          </p:cNvPr>
          <p:cNvCxnSpPr>
            <a:cxnSpLocks/>
          </p:cNvCxnSpPr>
          <p:nvPr/>
        </p:nvCxnSpPr>
        <p:spPr>
          <a:xfrm flipH="1">
            <a:off x="845400" y="5403753"/>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Овал 85">
            <a:extLst>
              <a:ext uri="{FF2B5EF4-FFF2-40B4-BE49-F238E27FC236}">
                <a16:creationId xmlns:a16="http://schemas.microsoft.com/office/drawing/2014/main" id="{7F18B91D-2EE8-FF45-CD06-191607D0CFD2}"/>
              </a:ext>
            </a:extLst>
          </p:cNvPr>
          <p:cNvSpPr/>
          <p:nvPr/>
        </p:nvSpPr>
        <p:spPr>
          <a:xfrm>
            <a:off x="1128063" y="210709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sp>
        <p:nvSpPr>
          <p:cNvPr id="87" name="Овал 86">
            <a:extLst>
              <a:ext uri="{FF2B5EF4-FFF2-40B4-BE49-F238E27FC236}">
                <a16:creationId xmlns:a16="http://schemas.microsoft.com/office/drawing/2014/main" id="{435AC78C-53A3-47B1-CFBD-FFA9FA1C2E4E}"/>
              </a:ext>
            </a:extLst>
          </p:cNvPr>
          <p:cNvSpPr/>
          <p:nvPr/>
        </p:nvSpPr>
        <p:spPr>
          <a:xfrm>
            <a:off x="1853341" y="264875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sp>
        <p:nvSpPr>
          <p:cNvPr id="88" name="Овал 87">
            <a:extLst>
              <a:ext uri="{FF2B5EF4-FFF2-40B4-BE49-F238E27FC236}">
                <a16:creationId xmlns:a16="http://schemas.microsoft.com/office/drawing/2014/main" id="{F8E01688-1E34-6488-EEF8-9E06F615145F}"/>
              </a:ext>
            </a:extLst>
          </p:cNvPr>
          <p:cNvSpPr/>
          <p:nvPr/>
        </p:nvSpPr>
        <p:spPr>
          <a:xfrm>
            <a:off x="2542939" y="3226099"/>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89" name="Прямая со стрелкой 88">
            <a:extLst>
              <a:ext uri="{FF2B5EF4-FFF2-40B4-BE49-F238E27FC236}">
                <a16:creationId xmlns:a16="http://schemas.microsoft.com/office/drawing/2014/main" id="{2701DFF9-1C98-5A6D-ED99-1632F577B37E}"/>
              </a:ext>
            </a:extLst>
          </p:cNvPr>
          <p:cNvCxnSpPr>
            <a:cxnSpLocks/>
          </p:cNvCxnSpPr>
          <p:nvPr/>
        </p:nvCxnSpPr>
        <p:spPr>
          <a:xfrm>
            <a:off x="1670954" y="259100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Прямая со стрелкой 89">
            <a:extLst>
              <a:ext uri="{FF2B5EF4-FFF2-40B4-BE49-F238E27FC236}">
                <a16:creationId xmlns:a16="http://schemas.microsoft.com/office/drawing/2014/main" id="{1CA7C9C1-0967-E1AE-B3DF-22F06F2B9CD9}"/>
              </a:ext>
            </a:extLst>
          </p:cNvPr>
          <p:cNvCxnSpPr>
            <a:cxnSpLocks/>
          </p:cNvCxnSpPr>
          <p:nvPr/>
        </p:nvCxnSpPr>
        <p:spPr>
          <a:xfrm>
            <a:off x="2396231" y="315103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Стрелка: вправо 31">
            <a:extLst>
              <a:ext uri="{FF2B5EF4-FFF2-40B4-BE49-F238E27FC236}">
                <a16:creationId xmlns:a16="http://schemas.microsoft.com/office/drawing/2014/main" id="{87F7E143-9539-F5FC-676A-A993C7043B0F}"/>
              </a:ext>
            </a:extLst>
          </p:cNvPr>
          <p:cNvSpPr/>
          <p:nvPr/>
        </p:nvSpPr>
        <p:spPr>
          <a:xfrm>
            <a:off x="3554590" y="3758183"/>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a:solidFill>
                  <a:schemeClr val="tx1"/>
                </a:solidFill>
                <a:cs typeface="Calibri"/>
              </a:rPr>
              <a:t>Splay</a:t>
            </a:r>
            <a:r>
              <a:rPr lang="ru-RU" sz="1600" dirty="0">
                <a:solidFill>
                  <a:schemeClr val="tx1"/>
                </a:solidFill>
                <a:cs typeface="Calibri"/>
              </a:rPr>
              <a:t>(3)</a:t>
            </a:r>
            <a:endParaRPr lang="ru-RU" sz="1600" dirty="0">
              <a:solidFill>
                <a:schemeClr val="tx1"/>
              </a:solidFill>
            </a:endParaRPr>
          </a:p>
        </p:txBody>
      </p:sp>
      <p:sp>
        <p:nvSpPr>
          <p:cNvPr id="33" name="Овал 32">
            <a:extLst>
              <a:ext uri="{FF2B5EF4-FFF2-40B4-BE49-F238E27FC236}">
                <a16:creationId xmlns:a16="http://schemas.microsoft.com/office/drawing/2014/main" id="{918E2B0F-9288-158D-D812-13DA96C2D743}"/>
              </a:ext>
            </a:extLst>
          </p:cNvPr>
          <p:cNvSpPr/>
          <p:nvPr/>
        </p:nvSpPr>
        <p:spPr>
          <a:xfrm>
            <a:off x="6135836" y="180966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000000"/>
                </a:solidFill>
                <a:cs typeface="Calibri"/>
              </a:rPr>
              <a:t>3</a:t>
            </a:r>
            <a:endParaRPr lang="en-US" b="1" dirty="0">
              <a:solidFill>
                <a:srgbClr val="000000"/>
              </a:solidFill>
              <a:ea typeface="Calibri"/>
              <a:cs typeface="Calibri"/>
            </a:endParaRPr>
          </a:p>
        </p:txBody>
      </p:sp>
      <p:sp>
        <p:nvSpPr>
          <p:cNvPr id="34" name="Овал 33">
            <a:extLst>
              <a:ext uri="{FF2B5EF4-FFF2-40B4-BE49-F238E27FC236}">
                <a16:creationId xmlns:a16="http://schemas.microsoft.com/office/drawing/2014/main" id="{C53C562B-B72E-53E1-F59E-061537893C22}"/>
              </a:ext>
            </a:extLst>
          </p:cNvPr>
          <p:cNvSpPr/>
          <p:nvPr/>
        </p:nvSpPr>
        <p:spPr>
          <a:xfrm>
            <a:off x="5566631" y="248903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35" name="Прямая со стрелкой 34">
            <a:extLst>
              <a:ext uri="{FF2B5EF4-FFF2-40B4-BE49-F238E27FC236}">
                <a16:creationId xmlns:a16="http://schemas.microsoft.com/office/drawing/2014/main" id="{04B9A1A9-540F-B2EB-753D-530E416400AB}"/>
              </a:ext>
            </a:extLst>
          </p:cNvPr>
          <p:cNvCxnSpPr>
            <a:cxnSpLocks/>
          </p:cNvCxnSpPr>
          <p:nvPr/>
        </p:nvCxnSpPr>
        <p:spPr>
          <a:xfrm flipH="1">
            <a:off x="6031254" y="229242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Овал 35">
            <a:extLst>
              <a:ext uri="{FF2B5EF4-FFF2-40B4-BE49-F238E27FC236}">
                <a16:creationId xmlns:a16="http://schemas.microsoft.com/office/drawing/2014/main" id="{6EE86CB7-9482-E3C9-C377-D91E66682648}"/>
              </a:ext>
            </a:extLst>
          </p:cNvPr>
          <p:cNvSpPr/>
          <p:nvPr/>
        </p:nvSpPr>
        <p:spPr>
          <a:xfrm>
            <a:off x="5034149" y="322349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37" name="Прямая со стрелкой 36">
            <a:extLst>
              <a:ext uri="{FF2B5EF4-FFF2-40B4-BE49-F238E27FC236}">
                <a16:creationId xmlns:a16="http://schemas.microsoft.com/office/drawing/2014/main" id="{C05B5883-30B9-6363-DEA4-0F2821D9F792}"/>
              </a:ext>
            </a:extLst>
          </p:cNvPr>
          <p:cNvCxnSpPr>
            <a:cxnSpLocks/>
          </p:cNvCxnSpPr>
          <p:nvPr/>
        </p:nvCxnSpPr>
        <p:spPr>
          <a:xfrm flipH="1">
            <a:off x="5498772" y="302688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Овал 96">
            <a:extLst>
              <a:ext uri="{FF2B5EF4-FFF2-40B4-BE49-F238E27FC236}">
                <a16:creationId xmlns:a16="http://schemas.microsoft.com/office/drawing/2014/main" id="{7BC3F646-F8BA-29DD-D200-9ADD43911B6F}"/>
              </a:ext>
            </a:extLst>
          </p:cNvPr>
          <p:cNvSpPr/>
          <p:nvPr/>
        </p:nvSpPr>
        <p:spPr>
          <a:xfrm>
            <a:off x="5786654" y="429784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98" name="Овал 97">
            <a:extLst>
              <a:ext uri="{FF2B5EF4-FFF2-40B4-BE49-F238E27FC236}">
                <a16:creationId xmlns:a16="http://schemas.microsoft.com/office/drawing/2014/main" id="{2D2DC658-0A55-2307-1928-F462866D90D6}"/>
              </a:ext>
            </a:extLst>
          </p:cNvPr>
          <p:cNvSpPr/>
          <p:nvPr/>
        </p:nvSpPr>
        <p:spPr>
          <a:xfrm>
            <a:off x="6511932" y="483950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sp>
        <p:nvSpPr>
          <p:cNvPr id="99" name="Овал 98">
            <a:extLst>
              <a:ext uri="{FF2B5EF4-FFF2-40B4-BE49-F238E27FC236}">
                <a16:creationId xmlns:a16="http://schemas.microsoft.com/office/drawing/2014/main" id="{B4243408-2730-BA87-E110-58DDC646C32A}"/>
              </a:ext>
            </a:extLst>
          </p:cNvPr>
          <p:cNvSpPr/>
          <p:nvPr/>
        </p:nvSpPr>
        <p:spPr>
          <a:xfrm>
            <a:off x="7201530" y="541684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00" name="Овал 99">
            <a:extLst>
              <a:ext uri="{FF2B5EF4-FFF2-40B4-BE49-F238E27FC236}">
                <a16:creationId xmlns:a16="http://schemas.microsoft.com/office/drawing/2014/main" id="{8239F39E-0D90-8A53-5A03-4EC2FBE2F50A}"/>
              </a:ext>
            </a:extLst>
          </p:cNvPr>
          <p:cNvSpPr/>
          <p:nvPr/>
        </p:nvSpPr>
        <p:spPr>
          <a:xfrm>
            <a:off x="5168416" y="496261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101" name="Овал 100">
            <a:extLst>
              <a:ext uri="{FF2B5EF4-FFF2-40B4-BE49-F238E27FC236}">
                <a16:creationId xmlns:a16="http://schemas.microsoft.com/office/drawing/2014/main" id="{BB0E693E-F884-C38F-CF05-C9BDCC9479BB}"/>
              </a:ext>
            </a:extLst>
          </p:cNvPr>
          <p:cNvSpPr/>
          <p:nvPr/>
        </p:nvSpPr>
        <p:spPr>
          <a:xfrm>
            <a:off x="4516586" y="557772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cxnSp>
        <p:nvCxnSpPr>
          <p:cNvPr id="102" name="Прямая со стрелкой 101">
            <a:extLst>
              <a:ext uri="{FF2B5EF4-FFF2-40B4-BE49-F238E27FC236}">
                <a16:creationId xmlns:a16="http://schemas.microsoft.com/office/drawing/2014/main" id="{C79E2F6B-BE6F-5510-4711-3F1B2D9D268C}"/>
              </a:ext>
            </a:extLst>
          </p:cNvPr>
          <p:cNvCxnSpPr>
            <a:cxnSpLocks/>
          </p:cNvCxnSpPr>
          <p:nvPr/>
        </p:nvCxnSpPr>
        <p:spPr>
          <a:xfrm>
            <a:off x="6329545" y="4781757"/>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a:extLst>
              <a:ext uri="{FF2B5EF4-FFF2-40B4-BE49-F238E27FC236}">
                <a16:creationId xmlns:a16="http://schemas.microsoft.com/office/drawing/2014/main" id="{B33E6A50-60D4-FD40-C776-D842AEA85CF5}"/>
              </a:ext>
            </a:extLst>
          </p:cNvPr>
          <p:cNvCxnSpPr>
            <a:cxnSpLocks/>
          </p:cNvCxnSpPr>
          <p:nvPr/>
        </p:nvCxnSpPr>
        <p:spPr>
          <a:xfrm>
            <a:off x="7054822" y="5341781"/>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a:extLst>
              <a:ext uri="{FF2B5EF4-FFF2-40B4-BE49-F238E27FC236}">
                <a16:creationId xmlns:a16="http://schemas.microsoft.com/office/drawing/2014/main" id="{FD4176F6-1DBF-DFFF-9E65-A1EE9453C023}"/>
              </a:ext>
            </a:extLst>
          </p:cNvPr>
          <p:cNvCxnSpPr>
            <a:cxnSpLocks/>
          </p:cNvCxnSpPr>
          <p:nvPr/>
        </p:nvCxnSpPr>
        <p:spPr>
          <a:xfrm flipH="1">
            <a:off x="5634189" y="4794693"/>
            <a:ext cx="214828" cy="2074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ABB62E8-BB6A-66D8-6522-719EE3CAF261}"/>
              </a:ext>
            </a:extLst>
          </p:cNvPr>
          <p:cNvCxnSpPr>
            <a:cxnSpLocks/>
          </p:cNvCxnSpPr>
          <p:nvPr/>
        </p:nvCxnSpPr>
        <p:spPr>
          <a:xfrm flipH="1">
            <a:off x="5019081" y="5455707"/>
            <a:ext cx="22400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Стрелка: вправо 105">
            <a:extLst>
              <a:ext uri="{FF2B5EF4-FFF2-40B4-BE49-F238E27FC236}">
                <a16:creationId xmlns:a16="http://schemas.microsoft.com/office/drawing/2014/main" id="{F6C3FE53-7E35-DAA6-6466-3785BE0FB38F}"/>
              </a:ext>
            </a:extLst>
          </p:cNvPr>
          <p:cNvSpPr/>
          <p:nvPr/>
        </p:nvSpPr>
        <p:spPr>
          <a:xfrm>
            <a:off x="6645885" y="3758182"/>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sz="1600" dirty="0" err="1">
                <a:solidFill>
                  <a:schemeClr val="tx1"/>
                </a:solidFill>
                <a:cs typeface="Calibri"/>
              </a:rPr>
              <a:t>Merge</a:t>
            </a:r>
          </a:p>
        </p:txBody>
      </p:sp>
      <p:sp>
        <p:nvSpPr>
          <p:cNvPr id="107" name="Овал 106">
            <a:extLst>
              <a:ext uri="{FF2B5EF4-FFF2-40B4-BE49-F238E27FC236}">
                <a16:creationId xmlns:a16="http://schemas.microsoft.com/office/drawing/2014/main" id="{097CFC41-C367-D977-9143-8426042BCE73}"/>
              </a:ext>
            </a:extLst>
          </p:cNvPr>
          <p:cNvSpPr/>
          <p:nvPr/>
        </p:nvSpPr>
        <p:spPr>
          <a:xfrm>
            <a:off x="9019313" y="2337865"/>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sp>
        <p:nvSpPr>
          <p:cNvPr id="108" name="Овал 107">
            <a:extLst>
              <a:ext uri="{FF2B5EF4-FFF2-40B4-BE49-F238E27FC236}">
                <a16:creationId xmlns:a16="http://schemas.microsoft.com/office/drawing/2014/main" id="{FB0A8FEF-2E1A-3598-9A89-80881FA60D5C}"/>
              </a:ext>
            </a:extLst>
          </p:cNvPr>
          <p:cNvSpPr/>
          <p:nvPr/>
        </p:nvSpPr>
        <p:spPr>
          <a:xfrm>
            <a:off x="8398153" y="296528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2</a:t>
            </a:r>
            <a:endParaRPr lang="en-US" b="1" dirty="0">
              <a:solidFill>
                <a:schemeClr val="tx1"/>
              </a:solidFill>
              <a:ea typeface="Calibri"/>
              <a:cs typeface="Calibri"/>
            </a:endParaRPr>
          </a:p>
        </p:txBody>
      </p:sp>
      <p:cxnSp>
        <p:nvCxnSpPr>
          <p:cNvPr id="109" name="Прямая со стрелкой 108">
            <a:extLst>
              <a:ext uri="{FF2B5EF4-FFF2-40B4-BE49-F238E27FC236}">
                <a16:creationId xmlns:a16="http://schemas.microsoft.com/office/drawing/2014/main" id="{D154AA34-40C0-7BD4-92C4-69FAE2EDFE8E}"/>
              </a:ext>
            </a:extLst>
          </p:cNvPr>
          <p:cNvCxnSpPr>
            <a:cxnSpLocks/>
          </p:cNvCxnSpPr>
          <p:nvPr/>
        </p:nvCxnSpPr>
        <p:spPr>
          <a:xfrm flipH="1">
            <a:off x="8897413" y="2811969"/>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Овал 109">
            <a:extLst>
              <a:ext uri="{FF2B5EF4-FFF2-40B4-BE49-F238E27FC236}">
                <a16:creationId xmlns:a16="http://schemas.microsoft.com/office/drawing/2014/main" id="{F3378068-679D-7DC9-6BE9-1DC6E5A76D47}"/>
              </a:ext>
            </a:extLst>
          </p:cNvPr>
          <p:cNvSpPr/>
          <p:nvPr/>
        </p:nvSpPr>
        <p:spPr>
          <a:xfrm>
            <a:off x="7770421" y="364778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111" name="Прямая со стрелкой 110">
            <a:extLst>
              <a:ext uri="{FF2B5EF4-FFF2-40B4-BE49-F238E27FC236}">
                <a16:creationId xmlns:a16="http://schemas.microsoft.com/office/drawing/2014/main" id="{EF82C961-8335-CD28-CB8C-F9D0A5D77753}"/>
              </a:ext>
            </a:extLst>
          </p:cNvPr>
          <p:cNvCxnSpPr>
            <a:cxnSpLocks/>
          </p:cNvCxnSpPr>
          <p:nvPr/>
        </p:nvCxnSpPr>
        <p:spPr>
          <a:xfrm flipH="1">
            <a:off x="8252363" y="3459836"/>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Овал 111">
            <a:extLst>
              <a:ext uri="{FF2B5EF4-FFF2-40B4-BE49-F238E27FC236}">
                <a16:creationId xmlns:a16="http://schemas.microsoft.com/office/drawing/2014/main" id="{27E69D91-8A7D-A530-5984-4851E8D18303}"/>
              </a:ext>
            </a:extLst>
          </p:cNvPr>
          <p:cNvSpPr/>
          <p:nvPr/>
        </p:nvSpPr>
        <p:spPr>
          <a:xfrm>
            <a:off x="9925699" y="300763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113" name="Овал 112">
            <a:extLst>
              <a:ext uri="{FF2B5EF4-FFF2-40B4-BE49-F238E27FC236}">
                <a16:creationId xmlns:a16="http://schemas.microsoft.com/office/drawing/2014/main" id="{7664ACB7-0770-ECAD-8763-0436F4753D86}"/>
              </a:ext>
            </a:extLst>
          </p:cNvPr>
          <p:cNvSpPr/>
          <p:nvPr/>
        </p:nvSpPr>
        <p:spPr>
          <a:xfrm>
            <a:off x="10650977" y="354930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7</a:t>
            </a:r>
            <a:endParaRPr lang="en-US" b="1" dirty="0">
              <a:solidFill>
                <a:schemeClr val="tx1"/>
              </a:solidFill>
              <a:ea typeface="Calibri"/>
              <a:cs typeface="Calibri"/>
            </a:endParaRPr>
          </a:p>
        </p:txBody>
      </p:sp>
      <p:sp>
        <p:nvSpPr>
          <p:cNvPr id="114" name="Овал 113">
            <a:extLst>
              <a:ext uri="{FF2B5EF4-FFF2-40B4-BE49-F238E27FC236}">
                <a16:creationId xmlns:a16="http://schemas.microsoft.com/office/drawing/2014/main" id="{F0E7D8D8-A105-B6A8-70AC-644CEF6BF456}"/>
              </a:ext>
            </a:extLst>
          </p:cNvPr>
          <p:cNvSpPr/>
          <p:nvPr/>
        </p:nvSpPr>
        <p:spPr>
          <a:xfrm>
            <a:off x="11357893" y="410932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15" name="Овал 114">
            <a:extLst>
              <a:ext uri="{FF2B5EF4-FFF2-40B4-BE49-F238E27FC236}">
                <a16:creationId xmlns:a16="http://schemas.microsoft.com/office/drawing/2014/main" id="{941C0562-E3EC-8B55-D3CB-A0A0A113DA5A}"/>
              </a:ext>
            </a:extLst>
          </p:cNvPr>
          <p:cNvSpPr/>
          <p:nvPr/>
        </p:nvSpPr>
        <p:spPr>
          <a:xfrm>
            <a:off x="9272825" y="360313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sp>
        <p:nvSpPr>
          <p:cNvPr id="116" name="Овал 115">
            <a:extLst>
              <a:ext uri="{FF2B5EF4-FFF2-40B4-BE49-F238E27FC236}">
                <a16:creationId xmlns:a16="http://schemas.microsoft.com/office/drawing/2014/main" id="{45D0245E-7AE5-3BD4-80A8-49D368D7BD85}"/>
              </a:ext>
            </a:extLst>
          </p:cNvPr>
          <p:cNvSpPr/>
          <p:nvPr/>
        </p:nvSpPr>
        <p:spPr>
          <a:xfrm>
            <a:off x="8681608" y="431349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4</a:t>
            </a:r>
          </a:p>
        </p:txBody>
      </p:sp>
      <p:cxnSp>
        <p:nvCxnSpPr>
          <p:cNvPr id="117" name="Прямая со стрелкой 116">
            <a:extLst>
              <a:ext uri="{FF2B5EF4-FFF2-40B4-BE49-F238E27FC236}">
                <a16:creationId xmlns:a16="http://schemas.microsoft.com/office/drawing/2014/main" id="{BA8FC7FE-7D18-244F-F064-C343CB7BC088}"/>
              </a:ext>
            </a:extLst>
          </p:cNvPr>
          <p:cNvCxnSpPr>
            <a:cxnSpLocks/>
          </p:cNvCxnSpPr>
          <p:nvPr/>
        </p:nvCxnSpPr>
        <p:spPr>
          <a:xfrm>
            <a:off x="10468590" y="3491552"/>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A8492AC6-136E-607E-6DF1-16C647BFD4BC}"/>
              </a:ext>
            </a:extLst>
          </p:cNvPr>
          <p:cNvCxnSpPr>
            <a:cxnSpLocks/>
          </p:cNvCxnSpPr>
          <p:nvPr/>
        </p:nvCxnSpPr>
        <p:spPr>
          <a:xfrm>
            <a:off x="11193867" y="4051576"/>
            <a:ext cx="244207" cy="17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Прямая со стрелкой 118">
            <a:extLst>
              <a:ext uri="{FF2B5EF4-FFF2-40B4-BE49-F238E27FC236}">
                <a16:creationId xmlns:a16="http://schemas.microsoft.com/office/drawing/2014/main" id="{0049CB5D-5958-7802-CF7C-524834C79208}"/>
              </a:ext>
            </a:extLst>
          </p:cNvPr>
          <p:cNvCxnSpPr>
            <a:cxnSpLocks/>
          </p:cNvCxnSpPr>
          <p:nvPr/>
        </p:nvCxnSpPr>
        <p:spPr>
          <a:xfrm flipH="1">
            <a:off x="9816529" y="3487170"/>
            <a:ext cx="188851" cy="190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Прямая со стрелкой 119">
            <a:extLst>
              <a:ext uri="{FF2B5EF4-FFF2-40B4-BE49-F238E27FC236}">
                <a16:creationId xmlns:a16="http://schemas.microsoft.com/office/drawing/2014/main" id="{CF449B86-125B-B6C8-80A9-825E99B96D29}"/>
              </a:ext>
            </a:extLst>
          </p:cNvPr>
          <p:cNvCxnSpPr>
            <a:cxnSpLocks/>
          </p:cNvCxnSpPr>
          <p:nvPr/>
        </p:nvCxnSpPr>
        <p:spPr>
          <a:xfrm flipH="1">
            <a:off x="9158126" y="4113548"/>
            <a:ext cx="224009" cy="2594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6224A518-C0F3-6578-FED8-C5DA461CC99A}"/>
              </a:ext>
            </a:extLst>
          </p:cNvPr>
          <p:cNvCxnSpPr/>
          <p:nvPr/>
        </p:nvCxnSpPr>
        <p:spPr>
          <a:xfrm>
            <a:off x="9587345" y="2781300"/>
            <a:ext cx="412173" cy="3169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8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4976724" y="-73046"/>
            <a:ext cx="1812276" cy="1114407"/>
          </a:xfrm>
        </p:spPr>
        <p:txBody>
          <a:bodyPr>
            <a:normAutofit fontScale="90000"/>
          </a:bodyPr>
          <a:lstStyle/>
          <a:p>
            <a:r>
              <a:rPr lang="ru-RU" b="1" dirty="0" err="1">
                <a:ea typeface="Calibri Light"/>
                <a:cs typeface="Calibri Light"/>
              </a:rPr>
              <a:t>Remove</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93519" y="829099"/>
            <a:ext cx="11814462" cy="945290"/>
          </a:xfrm>
        </p:spPr>
        <p:txBody>
          <a:bodyPr vert="horz" lIns="91440" tIns="45720" rIns="91440" bIns="45720" rtlCol="0" anchor="t">
            <a:normAutofit/>
          </a:bodyPr>
          <a:lstStyle/>
          <a:p>
            <a:pPr algn="just">
              <a:buNone/>
            </a:pPr>
            <a:r>
              <a:rPr lang="ru-RU" dirty="0">
                <a:ea typeface="+mn-lt"/>
                <a:cs typeface="+mn-lt"/>
              </a:rPr>
              <a:t> Для того, чтобы удалить вершину, поднимем ее вверх, а потом выполним операцию </a:t>
            </a:r>
            <a:r>
              <a:rPr lang="ru-RU" dirty="0" err="1">
                <a:ea typeface="+mn-lt"/>
                <a:cs typeface="+mn-lt"/>
              </a:rPr>
              <a:t>Merge</a:t>
            </a:r>
            <a:r>
              <a:rPr lang="ru-RU" dirty="0">
                <a:ea typeface="+mn-lt"/>
                <a:cs typeface="+mn-lt"/>
              </a:rPr>
              <a:t> для её левого и правого поддеревьев. </a:t>
            </a:r>
            <a:endParaRPr lang="ru-RU">
              <a:cs typeface="Calibri"/>
            </a:endParaRPr>
          </a:p>
        </p:txBody>
      </p:sp>
      <p:sp>
        <p:nvSpPr>
          <p:cNvPr id="107" name="Овал 106">
            <a:extLst>
              <a:ext uri="{FF2B5EF4-FFF2-40B4-BE49-F238E27FC236}">
                <a16:creationId xmlns:a16="http://schemas.microsoft.com/office/drawing/2014/main" id="{097CFC41-C367-D977-9143-8426042BCE73}"/>
              </a:ext>
            </a:extLst>
          </p:cNvPr>
          <p:cNvSpPr/>
          <p:nvPr/>
        </p:nvSpPr>
        <p:spPr>
          <a:xfrm>
            <a:off x="1927517" y="245043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108" name="Овал 107">
            <a:extLst>
              <a:ext uri="{FF2B5EF4-FFF2-40B4-BE49-F238E27FC236}">
                <a16:creationId xmlns:a16="http://schemas.microsoft.com/office/drawing/2014/main" id="{FB0A8FEF-2E1A-3598-9A89-80881FA60D5C}"/>
              </a:ext>
            </a:extLst>
          </p:cNvPr>
          <p:cNvSpPr/>
          <p:nvPr/>
        </p:nvSpPr>
        <p:spPr>
          <a:xfrm>
            <a:off x="1306357" y="307785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109" name="Прямая со стрелкой 108">
            <a:extLst>
              <a:ext uri="{FF2B5EF4-FFF2-40B4-BE49-F238E27FC236}">
                <a16:creationId xmlns:a16="http://schemas.microsoft.com/office/drawing/2014/main" id="{D154AA34-40C0-7BD4-92C4-69FAE2EDFE8E}"/>
              </a:ext>
            </a:extLst>
          </p:cNvPr>
          <p:cNvCxnSpPr>
            <a:cxnSpLocks/>
          </p:cNvCxnSpPr>
          <p:nvPr/>
        </p:nvCxnSpPr>
        <p:spPr>
          <a:xfrm flipH="1">
            <a:off x="1805617" y="2924537"/>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Овал 109">
            <a:extLst>
              <a:ext uri="{FF2B5EF4-FFF2-40B4-BE49-F238E27FC236}">
                <a16:creationId xmlns:a16="http://schemas.microsoft.com/office/drawing/2014/main" id="{F3378068-679D-7DC9-6BE9-1DC6E5A76D47}"/>
              </a:ext>
            </a:extLst>
          </p:cNvPr>
          <p:cNvSpPr/>
          <p:nvPr/>
        </p:nvSpPr>
        <p:spPr>
          <a:xfrm>
            <a:off x="678625" y="376035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111" name="Прямая со стрелкой 110">
            <a:extLst>
              <a:ext uri="{FF2B5EF4-FFF2-40B4-BE49-F238E27FC236}">
                <a16:creationId xmlns:a16="http://schemas.microsoft.com/office/drawing/2014/main" id="{EF82C961-8335-CD28-CB8C-F9D0A5D77753}"/>
              </a:ext>
            </a:extLst>
          </p:cNvPr>
          <p:cNvCxnSpPr>
            <a:cxnSpLocks/>
          </p:cNvCxnSpPr>
          <p:nvPr/>
        </p:nvCxnSpPr>
        <p:spPr>
          <a:xfrm flipH="1">
            <a:off x="1160567" y="3572404"/>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Овал 111">
            <a:extLst>
              <a:ext uri="{FF2B5EF4-FFF2-40B4-BE49-F238E27FC236}">
                <a16:creationId xmlns:a16="http://schemas.microsoft.com/office/drawing/2014/main" id="{27E69D91-8A7D-A530-5984-4851E8D18303}"/>
              </a:ext>
            </a:extLst>
          </p:cNvPr>
          <p:cNvSpPr/>
          <p:nvPr/>
        </p:nvSpPr>
        <p:spPr>
          <a:xfrm>
            <a:off x="2781948" y="323277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113" name="Овал 112">
            <a:extLst>
              <a:ext uri="{FF2B5EF4-FFF2-40B4-BE49-F238E27FC236}">
                <a16:creationId xmlns:a16="http://schemas.microsoft.com/office/drawing/2014/main" id="{7664ACB7-0770-ECAD-8763-0436F4753D86}"/>
              </a:ext>
            </a:extLst>
          </p:cNvPr>
          <p:cNvSpPr/>
          <p:nvPr/>
        </p:nvSpPr>
        <p:spPr>
          <a:xfrm>
            <a:off x="3403317" y="382639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114" name="Овал 113">
            <a:extLst>
              <a:ext uri="{FF2B5EF4-FFF2-40B4-BE49-F238E27FC236}">
                <a16:creationId xmlns:a16="http://schemas.microsoft.com/office/drawing/2014/main" id="{F0E7D8D8-A105-B6A8-70AC-644CEF6BF456}"/>
              </a:ext>
            </a:extLst>
          </p:cNvPr>
          <p:cNvSpPr/>
          <p:nvPr/>
        </p:nvSpPr>
        <p:spPr>
          <a:xfrm>
            <a:off x="4040960" y="454228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sp>
        <p:nvSpPr>
          <p:cNvPr id="115" name="Овал 114">
            <a:extLst>
              <a:ext uri="{FF2B5EF4-FFF2-40B4-BE49-F238E27FC236}">
                <a16:creationId xmlns:a16="http://schemas.microsoft.com/office/drawing/2014/main" id="{941C0562-E3EC-8B55-D3CB-A0A0A113DA5A}"/>
              </a:ext>
            </a:extLst>
          </p:cNvPr>
          <p:cNvSpPr/>
          <p:nvPr/>
        </p:nvSpPr>
        <p:spPr>
          <a:xfrm>
            <a:off x="2129074" y="382827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116" name="Овал 115">
            <a:extLst>
              <a:ext uri="{FF2B5EF4-FFF2-40B4-BE49-F238E27FC236}">
                <a16:creationId xmlns:a16="http://schemas.microsoft.com/office/drawing/2014/main" id="{45D0245E-7AE5-3BD4-80A8-49D368D7BD85}"/>
              </a:ext>
            </a:extLst>
          </p:cNvPr>
          <p:cNvSpPr/>
          <p:nvPr/>
        </p:nvSpPr>
        <p:spPr>
          <a:xfrm>
            <a:off x="1537857" y="453863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117" name="Прямая со стрелкой 116">
            <a:extLst>
              <a:ext uri="{FF2B5EF4-FFF2-40B4-BE49-F238E27FC236}">
                <a16:creationId xmlns:a16="http://schemas.microsoft.com/office/drawing/2014/main" id="{BA8FC7FE-7D18-244F-F064-C343CB7BC088}"/>
              </a:ext>
            </a:extLst>
          </p:cNvPr>
          <p:cNvCxnSpPr>
            <a:cxnSpLocks/>
          </p:cNvCxnSpPr>
          <p:nvPr/>
        </p:nvCxnSpPr>
        <p:spPr>
          <a:xfrm>
            <a:off x="3324839" y="3716688"/>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A8492AC6-136E-607E-6DF1-16C647BFD4BC}"/>
              </a:ext>
            </a:extLst>
          </p:cNvPr>
          <p:cNvCxnSpPr>
            <a:cxnSpLocks/>
          </p:cNvCxnSpPr>
          <p:nvPr/>
        </p:nvCxnSpPr>
        <p:spPr>
          <a:xfrm>
            <a:off x="3928889" y="4345985"/>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Прямая со стрелкой 118">
            <a:extLst>
              <a:ext uri="{FF2B5EF4-FFF2-40B4-BE49-F238E27FC236}">
                <a16:creationId xmlns:a16="http://schemas.microsoft.com/office/drawing/2014/main" id="{0049CB5D-5958-7802-CF7C-524834C79208}"/>
              </a:ext>
            </a:extLst>
          </p:cNvPr>
          <p:cNvCxnSpPr>
            <a:cxnSpLocks/>
          </p:cNvCxnSpPr>
          <p:nvPr/>
        </p:nvCxnSpPr>
        <p:spPr>
          <a:xfrm flipH="1">
            <a:off x="2672778" y="3712306"/>
            <a:ext cx="188851" cy="190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Прямая со стрелкой 119">
            <a:extLst>
              <a:ext uri="{FF2B5EF4-FFF2-40B4-BE49-F238E27FC236}">
                <a16:creationId xmlns:a16="http://schemas.microsoft.com/office/drawing/2014/main" id="{CF449B86-125B-B6C8-80A9-825E99B96D29}"/>
              </a:ext>
            </a:extLst>
          </p:cNvPr>
          <p:cNvCxnSpPr>
            <a:cxnSpLocks/>
          </p:cNvCxnSpPr>
          <p:nvPr/>
        </p:nvCxnSpPr>
        <p:spPr>
          <a:xfrm flipH="1">
            <a:off x="2014375" y="4338684"/>
            <a:ext cx="224009" cy="2594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6224A518-C0F3-6578-FED8-C5DA461CC99A}"/>
              </a:ext>
            </a:extLst>
          </p:cNvPr>
          <p:cNvCxnSpPr/>
          <p:nvPr/>
        </p:nvCxnSpPr>
        <p:spPr>
          <a:xfrm>
            <a:off x="2469572" y="2893868"/>
            <a:ext cx="420832" cy="4468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Овал 50">
            <a:extLst>
              <a:ext uri="{FF2B5EF4-FFF2-40B4-BE49-F238E27FC236}">
                <a16:creationId xmlns:a16="http://schemas.microsoft.com/office/drawing/2014/main" id="{E30C3596-1D4C-D776-6CAD-665EB48E6FEE}"/>
              </a:ext>
            </a:extLst>
          </p:cNvPr>
          <p:cNvSpPr/>
          <p:nvPr/>
        </p:nvSpPr>
        <p:spPr>
          <a:xfrm>
            <a:off x="133102" y="453101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52" name="Прямая со стрелкой 51">
            <a:extLst>
              <a:ext uri="{FF2B5EF4-FFF2-40B4-BE49-F238E27FC236}">
                <a16:creationId xmlns:a16="http://schemas.microsoft.com/office/drawing/2014/main" id="{EB633BE7-CFA5-B51B-87AC-3BF667C80DA7}"/>
              </a:ext>
            </a:extLst>
          </p:cNvPr>
          <p:cNvCxnSpPr>
            <a:cxnSpLocks/>
          </p:cNvCxnSpPr>
          <p:nvPr/>
        </p:nvCxnSpPr>
        <p:spPr>
          <a:xfrm flipH="1">
            <a:off x="545771" y="4282449"/>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Стрелка: вправо 1">
            <a:extLst>
              <a:ext uri="{FF2B5EF4-FFF2-40B4-BE49-F238E27FC236}">
                <a16:creationId xmlns:a16="http://schemas.microsoft.com/office/drawing/2014/main" id="{DB07B8A6-25F5-8499-3222-5E07E1A21897}"/>
              </a:ext>
            </a:extLst>
          </p:cNvPr>
          <p:cNvSpPr/>
          <p:nvPr/>
        </p:nvSpPr>
        <p:spPr>
          <a:xfrm>
            <a:off x="5043954" y="3429137"/>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a:solidFill>
                  <a:schemeClr val="tx1"/>
                </a:solidFill>
                <a:cs typeface="Calibri"/>
              </a:rPr>
              <a:t>Splay</a:t>
            </a:r>
            <a:r>
              <a:rPr lang="ru-RU" sz="1600" dirty="0">
                <a:solidFill>
                  <a:schemeClr val="tx1"/>
                </a:solidFill>
                <a:cs typeface="Calibri"/>
              </a:rPr>
              <a:t>(6)</a:t>
            </a:r>
            <a:endParaRPr lang="ru-RU" sz="1600" dirty="0">
              <a:solidFill>
                <a:schemeClr val="tx1"/>
              </a:solidFill>
            </a:endParaRPr>
          </a:p>
        </p:txBody>
      </p:sp>
      <p:sp>
        <p:nvSpPr>
          <p:cNvPr id="54" name="Овал 53">
            <a:extLst>
              <a:ext uri="{FF2B5EF4-FFF2-40B4-BE49-F238E27FC236}">
                <a16:creationId xmlns:a16="http://schemas.microsoft.com/office/drawing/2014/main" id="{10E14518-D24A-40DE-E331-9E306FECE6F4}"/>
              </a:ext>
            </a:extLst>
          </p:cNvPr>
          <p:cNvSpPr/>
          <p:nvPr/>
        </p:nvSpPr>
        <p:spPr>
          <a:xfrm>
            <a:off x="7781063" y="314316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55" name="Овал 54">
            <a:extLst>
              <a:ext uri="{FF2B5EF4-FFF2-40B4-BE49-F238E27FC236}">
                <a16:creationId xmlns:a16="http://schemas.microsoft.com/office/drawing/2014/main" id="{7FFAB7F8-F493-56D2-1C2C-0B2C2E6B3943}"/>
              </a:ext>
            </a:extLst>
          </p:cNvPr>
          <p:cNvSpPr/>
          <p:nvPr/>
        </p:nvSpPr>
        <p:spPr>
          <a:xfrm>
            <a:off x="7159903" y="377057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56" name="Прямая со стрелкой 55">
            <a:extLst>
              <a:ext uri="{FF2B5EF4-FFF2-40B4-BE49-F238E27FC236}">
                <a16:creationId xmlns:a16="http://schemas.microsoft.com/office/drawing/2014/main" id="{AFEFFBA9-C775-7475-A3BD-178236FB605B}"/>
              </a:ext>
            </a:extLst>
          </p:cNvPr>
          <p:cNvCxnSpPr>
            <a:cxnSpLocks/>
          </p:cNvCxnSpPr>
          <p:nvPr/>
        </p:nvCxnSpPr>
        <p:spPr>
          <a:xfrm flipH="1">
            <a:off x="7659163" y="3617264"/>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Овал 56">
            <a:extLst>
              <a:ext uri="{FF2B5EF4-FFF2-40B4-BE49-F238E27FC236}">
                <a16:creationId xmlns:a16="http://schemas.microsoft.com/office/drawing/2014/main" id="{3B9288FC-AFA2-6B60-8191-1F23B4CB9A6D}"/>
              </a:ext>
            </a:extLst>
          </p:cNvPr>
          <p:cNvSpPr/>
          <p:nvPr/>
        </p:nvSpPr>
        <p:spPr>
          <a:xfrm>
            <a:off x="6532171" y="445308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58" name="Прямая со стрелкой 57">
            <a:extLst>
              <a:ext uri="{FF2B5EF4-FFF2-40B4-BE49-F238E27FC236}">
                <a16:creationId xmlns:a16="http://schemas.microsoft.com/office/drawing/2014/main" id="{48EE37EE-C88F-DFCC-7920-56DCD112A795}"/>
              </a:ext>
            </a:extLst>
          </p:cNvPr>
          <p:cNvCxnSpPr>
            <a:cxnSpLocks/>
          </p:cNvCxnSpPr>
          <p:nvPr/>
        </p:nvCxnSpPr>
        <p:spPr>
          <a:xfrm flipH="1">
            <a:off x="7014113" y="4265131"/>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Овал 58">
            <a:extLst>
              <a:ext uri="{FF2B5EF4-FFF2-40B4-BE49-F238E27FC236}">
                <a16:creationId xmlns:a16="http://schemas.microsoft.com/office/drawing/2014/main" id="{CF3E5B5F-7CF8-F344-01F9-A85B2E81A7D8}"/>
              </a:ext>
            </a:extLst>
          </p:cNvPr>
          <p:cNvSpPr/>
          <p:nvPr/>
        </p:nvSpPr>
        <p:spPr>
          <a:xfrm>
            <a:off x="9336880" y="318082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60" name="Овал 59">
            <a:extLst>
              <a:ext uri="{FF2B5EF4-FFF2-40B4-BE49-F238E27FC236}">
                <a16:creationId xmlns:a16="http://schemas.microsoft.com/office/drawing/2014/main" id="{4FF290D7-83E3-5361-D27D-8A36B7538E74}"/>
              </a:ext>
            </a:extLst>
          </p:cNvPr>
          <p:cNvSpPr/>
          <p:nvPr/>
        </p:nvSpPr>
        <p:spPr>
          <a:xfrm>
            <a:off x="9958249" y="377443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61" name="Овал 60">
            <a:extLst>
              <a:ext uri="{FF2B5EF4-FFF2-40B4-BE49-F238E27FC236}">
                <a16:creationId xmlns:a16="http://schemas.microsoft.com/office/drawing/2014/main" id="{93C5E5DA-51C3-FD4D-1F66-2D0B9028EBCE}"/>
              </a:ext>
            </a:extLst>
          </p:cNvPr>
          <p:cNvSpPr/>
          <p:nvPr/>
        </p:nvSpPr>
        <p:spPr>
          <a:xfrm>
            <a:off x="10595892" y="449032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77D97550-34BB-F2B3-200E-3D2C65EE8B12}"/>
              </a:ext>
            </a:extLst>
          </p:cNvPr>
          <p:cNvSpPr/>
          <p:nvPr/>
        </p:nvSpPr>
        <p:spPr>
          <a:xfrm>
            <a:off x="8536801" y="2486111"/>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000000"/>
                </a:solidFill>
                <a:ea typeface="Calibri"/>
                <a:cs typeface="Calibri"/>
              </a:rPr>
              <a:t>6</a:t>
            </a:r>
          </a:p>
        </p:txBody>
      </p:sp>
      <p:sp>
        <p:nvSpPr>
          <p:cNvPr id="63" name="Овал 62">
            <a:extLst>
              <a:ext uri="{FF2B5EF4-FFF2-40B4-BE49-F238E27FC236}">
                <a16:creationId xmlns:a16="http://schemas.microsoft.com/office/drawing/2014/main" id="{FA36BD2C-E5C8-31B5-9E64-9E141C61D7DE}"/>
              </a:ext>
            </a:extLst>
          </p:cNvPr>
          <p:cNvSpPr/>
          <p:nvPr/>
        </p:nvSpPr>
        <p:spPr>
          <a:xfrm>
            <a:off x="8465130" y="374199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64" name="Прямая со стрелкой 63">
            <a:extLst>
              <a:ext uri="{FF2B5EF4-FFF2-40B4-BE49-F238E27FC236}">
                <a16:creationId xmlns:a16="http://schemas.microsoft.com/office/drawing/2014/main" id="{0BD2624A-27CC-0C39-3806-410B5D3AE7E1}"/>
              </a:ext>
            </a:extLst>
          </p:cNvPr>
          <p:cNvCxnSpPr>
            <a:cxnSpLocks/>
          </p:cNvCxnSpPr>
          <p:nvPr/>
        </p:nvCxnSpPr>
        <p:spPr>
          <a:xfrm>
            <a:off x="9879771" y="3664733"/>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a:extLst>
              <a:ext uri="{FF2B5EF4-FFF2-40B4-BE49-F238E27FC236}">
                <a16:creationId xmlns:a16="http://schemas.microsoft.com/office/drawing/2014/main" id="{A61081A0-FE56-E6EF-634E-C763694307A7}"/>
              </a:ext>
            </a:extLst>
          </p:cNvPr>
          <p:cNvCxnSpPr>
            <a:cxnSpLocks/>
          </p:cNvCxnSpPr>
          <p:nvPr/>
        </p:nvCxnSpPr>
        <p:spPr>
          <a:xfrm>
            <a:off x="10483821" y="4294030"/>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Прямая со стрелкой 65">
            <a:extLst>
              <a:ext uri="{FF2B5EF4-FFF2-40B4-BE49-F238E27FC236}">
                <a16:creationId xmlns:a16="http://schemas.microsoft.com/office/drawing/2014/main" id="{A3263691-3690-DAD4-82B9-AD4E9BBE8855}"/>
              </a:ext>
            </a:extLst>
          </p:cNvPr>
          <p:cNvCxnSpPr>
            <a:cxnSpLocks/>
          </p:cNvCxnSpPr>
          <p:nvPr/>
        </p:nvCxnSpPr>
        <p:spPr>
          <a:xfrm>
            <a:off x="9113493" y="2958965"/>
            <a:ext cx="313376" cy="302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a:extLst>
              <a:ext uri="{FF2B5EF4-FFF2-40B4-BE49-F238E27FC236}">
                <a16:creationId xmlns:a16="http://schemas.microsoft.com/office/drawing/2014/main" id="{EEE2F2C3-8F08-721D-9C2D-0E0C67C69F46}"/>
              </a:ext>
            </a:extLst>
          </p:cNvPr>
          <p:cNvCxnSpPr>
            <a:cxnSpLocks/>
          </p:cNvCxnSpPr>
          <p:nvPr/>
        </p:nvCxnSpPr>
        <p:spPr>
          <a:xfrm>
            <a:off x="8299748" y="3628638"/>
            <a:ext cx="26955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8A09DB5E-F7BD-945A-098B-A929C38480A3}"/>
              </a:ext>
            </a:extLst>
          </p:cNvPr>
          <p:cNvCxnSpPr>
            <a:cxnSpLocks/>
          </p:cNvCxnSpPr>
          <p:nvPr/>
        </p:nvCxnSpPr>
        <p:spPr>
          <a:xfrm flipH="1">
            <a:off x="8285019" y="2954481"/>
            <a:ext cx="297872" cy="28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Овал 68">
            <a:extLst>
              <a:ext uri="{FF2B5EF4-FFF2-40B4-BE49-F238E27FC236}">
                <a16:creationId xmlns:a16="http://schemas.microsoft.com/office/drawing/2014/main" id="{A876D8D8-E10A-5B03-199A-AD00C72B277A}"/>
              </a:ext>
            </a:extLst>
          </p:cNvPr>
          <p:cNvSpPr/>
          <p:nvPr/>
        </p:nvSpPr>
        <p:spPr>
          <a:xfrm>
            <a:off x="5986648" y="522374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70" name="Прямая со стрелкой 69">
            <a:extLst>
              <a:ext uri="{FF2B5EF4-FFF2-40B4-BE49-F238E27FC236}">
                <a16:creationId xmlns:a16="http://schemas.microsoft.com/office/drawing/2014/main" id="{B5DCEBB0-9DD6-EE4D-1ED5-BBA5DFEE1FE0}"/>
              </a:ext>
            </a:extLst>
          </p:cNvPr>
          <p:cNvCxnSpPr>
            <a:cxnSpLocks/>
          </p:cNvCxnSpPr>
          <p:nvPr/>
        </p:nvCxnSpPr>
        <p:spPr>
          <a:xfrm flipH="1">
            <a:off x="6399317" y="4975176"/>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41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0" name="Заголовок 9">
            <a:extLst>
              <a:ext uri="{FF2B5EF4-FFF2-40B4-BE49-F238E27FC236}">
                <a16:creationId xmlns:a16="http://schemas.microsoft.com/office/drawing/2014/main" id="{35F3A23C-0864-CAB7-CDFD-D2C94F45BA02}"/>
              </a:ext>
            </a:extLst>
          </p:cNvPr>
          <p:cNvSpPr>
            <a:spLocks noGrp="1"/>
          </p:cNvSpPr>
          <p:nvPr>
            <p:ph type="title"/>
          </p:nvPr>
        </p:nvSpPr>
        <p:spPr>
          <a:xfrm>
            <a:off x="2870018" y="-73046"/>
            <a:ext cx="5622276" cy="1114407"/>
          </a:xfrm>
        </p:spPr>
        <p:txBody>
          <a:bodyPr>
            <a:normAutofit/>
          </a:bodyPr>
          <a:lstStyle/>
          <a:p>
            <a:r>
              <a:rPr lang="ru-RU" b="1" dirty="0" err="1">
                <a:ea typeface="Calibri Light"/>
                <a:cs typeface="Calibri Light"/>
              </a:rPr>
              <a:t>Remove</a:t>
            </a:r>
            <a:r>
              <a:rPr lang="ru-RU" b="1" dirty="0">
                <a:ea typeface="Calibri Light"/>
                <a:cs typeface="Calibri Light"/>
              </a:rPr>
              <a:t>(продолжение)</a:t>
            </a:r>
          </a:p>
        </p:txBody>
      </p:sp>
      <p:sp>
        <p:nvSpPr>
          <p:cNvPr id="11" name="Объект 10">
            <a:extLst>
              <a:ext uri="{FF2B5EF4-FFF2-40B4-BE49-F238E27FC236}">
                <a16:creationId xmlns:a16="http://schemas.microsoft.com/office/drawing/2014/main" id="{7C29C6E8-3216-78A2-69BD-0508BB7D497B}"/>
              </a:ext>
            </a:extLst>
          </p:cNvPr>
          <p:cNvSpPr>
            <a:spLocks noGrp="1"/>
          </p:cNvSpPr>
          <p:nvPr>
            <p:ph idx="1"/>
          </p:nvPr>
        </p:nvSpPr>
        <p:spPr>
          <a:xfrm>
            <a:off x="93519" y="829099"/>
            <a:ext cx="11814462" cy="945290"/>
          </a:xfrm>
        </p:spPr>
        <p:txBody>
          <a:bodyPr vert="horz" lIns="91440" tIns="45720" rIns="91440" bIns="45720" rtlCol="0" anchor="t">
            <a:normAutofit/>
          </a:bodyPr>
          <a:lstStyle/>
          <a:p>
            <a:pPr algn="just">
              <a:buNone/>
            </a:pPr>
            <a:r>
              <a:rPr lang="ru-RU" dirty="0">
                <a:ea typeface="+mn-lt"/>
                <a:cs typeface="+mn-lt"/>
              </a:rPr>
              <a:t> Для того, чтобы удалить вершину, поднимем ее вверх, а потом выполним операцию </a:t>
            </a:r>
            <a:r>
              <a:rPr lang="ru-RU" dirty="0" err="1">
                <a:ea typeface="+mn-lt"/>
                <a:cs typeface="+mn-lt"/>
              </a:rPr>
              <a:t>Merge</a:t>
            </a:r>
            <a:r>
              <a:rPr lang="ru-RU" dirty="0">
                <a:ea typeface="+mn-lt"/>
                <a:cs typeface="+mn-lt"/>
              </a:rPr>
              <a:t> для её левого и правого поддеревьев. </a:t>
            </a:r>
            <a:endParaRPr lang="ru-RU">
              <a:cs typeface="Calibri"/>
            </a:endParaRPr>
          </a:p>
        </p:txBody>
      </p:sp>
      <p:sp>
        <p:nvSpPr>
          <p:cNvPr id="54" name="Овал 53">
            <a:extLst>
              <a:ext uri="{FF2B5EF4-FFF2-40B4-BE49-F238E27FC236}">
                <a16:creationId xmlns:a16="http://schemas.microsoft.com/office/drawing/2014/main" id="{10E14518-D24A-40DE-E331-9E306FECE6F4}"/>
              </a:ext>
            </a:extLst>
          </p:cNvPr>
          <p:cNvSpPr/>
          <p:nvPr/>
        </p:nvSpPr>
        <p:spPr>
          <a:xfrm>
            <a:off x="1962969" y="293697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55" name="Овал 54">
            <a:extLst>
              <a:ext uri="{FF2B5EF4-FFF2-40B4-BE49-F238E27FC236}">
                <a16:creationId xmlns:a16="http://schemas.microsoft.com/office/drawing/2014/main" id="{7FFAB7F8-F493-56D2-1C2C-0B2C2E6B3943}"/>
              </a:ext>
            </a:extLst>
          </p:cNvPr>
          <p:cNvSpPr/>
          <p:nvPr/>
        </p:nvSpPr>
        <p:spPr>
          <a:xfrm>
            <a:off x="1341809" y="356439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56" name="Прямая со стрелкой 55">
            <a:extLst>
              <a:ext uri="{FF2B5EF4-FFF2-40B4-BE49-F238E27FC236}">
                <a16:creationId xmlns:a16="http://schemas.microsoft.com/office/drawing/2014/main" id="{AFEFFBA9-C775-7475-A3BD-178236FB605B}"/>
              </a:ext>
            </a:extLst>
          </p:cNvPr>
          <p:cNvCxnSpPr>
            <a:cxnSpLocks/>
          </p:cNvCxnSpPr>
          <p:nvPr/>
        </p:nvCxnSpPr>
        <p:spPr>
          <a:xfrm flipH="1">
            <a:off x="1841069" y="3411076"/>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Овал 56">
            <a:extLst>
              <a:ext uri="{FF2B5EF4-FFF2-40B4-BE49-F238E27FC236}">
                <a16:creationId xmlns:a16="http://schemas.microsoft.com/office/drawing/2014/main" id="{3B9288FC-AFA2-6B60-8191-1F23B4CB9A6D}"/>
              </a:ext>
            </a:extLst>
          </p:cNvPr>
          <p:cNvSpPr/>
          <p:nvPr/>
        </p:nvSpPr>
        <p:spPr>
          <a:xfrm>
            <a:off x="714077" y="424689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58" name="Прямая со стрелкой 57">
            <a:extLst>
              <a:ext uri="{FF2B5EF4-FFF2-40B4-BE49-F238E27FC236}">
                <a16:creationId xmlns:a16="http://schemas.microsoft.com/office/drawing/2014/main" id="{48EE37EE-C88F-DFCC-7920-56DCD112A795}"/>
              </a:ext>
            </a:extLst>
          </p:cNvPr>
          <p:cNvCxnSpPr>
            <a:cxnSpLocks/>
          </p:cNvCxnSpPr>
          <p:nvPr/>
        </p:nvCxnSpPr>
        <p:spPr>
          <a:xfrm flipH="1">
            <a:off x="1196019" y="4058943"/>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Овал 58">
            <a:extLst>
              <a:ext uri="{FF2B5EF4-FFF2-40B4-BE49-F238E27FC236}">
                <a16:creationId xmlns:a16="http://schemas.microsoft.com/office/drawing/2014/main" id="{CF3E5B5F-7CF8-F344-01F9-A85B2E81A7D8}"/>
              </a:ext>
            </a:extLst>
          </p:cNvPr>
          <p:cNvSpPr/>
          <p:nvPr/>
        </p:nvSpPr>
        <p:spPr>
          <a:xfrm>
            <a:off x="3518786" y="297463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60" name="Овал 59">
            <a:extLst>
              <a:ext uri="{FF2B5EF4-FFF2-40B4-BE49-F238E27FC236}">
                <a16:creationId xmlns:a16="http://schemas.microsoft.com/office/drawing/2014/main" id="{4FF290D7-83E3-5361-D27D-8A36B7538E74}"/>
              </a:ext>
            </a:extLst>
          </p:cNvPr>
          <p:cNvSpPr/>
          <p:nvPr/>
        </p:nvSpPr>
        <p:spPr>
          <a:xfrm>
            <a:off x="4140155" y="3568250"/>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61" name="Овал 60">
            <a:extLst>
              <a:ext uri="{FF2B5EF4-FFF2-40B4-BE49-F238E27FC236}">
                <a16:creationId xmlns:a16="http://schemas.microsoft.com/office/drawing/2014/main" id="{93C5E5DA-51C3-FD4D-1F66-2D0B9028EBCE}"/>
              </a:ext>
            </a:extLst>
          </p:cNvPr>
          <p:cNvSpPr/>
          <p:nvPr/>
        </p:nvSpPr>
        <p:spPr>
          <a:xfrm>
            <a:off x="4777798" y="4284137"/>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sp>
        <p:nvSpPr>
          <p:cNvPr id="62" name="Овал 61">
            <a:extLst>
              <a:ext uri="{FF2B5EF4-FFF2-40B4-BE49-F238E27FC236}">
                <a16:creationId xmlns:a16="http://schemas.microsoft.com/office/drawing/2014/main" id="{77D97550-34BB-F2B3-200E-3D2C65EE8B12}"/>
              </a:ext>
            </a:extLst>
          </p:cNvPr>
          <p:cNvSpPr/>
          <p:nvPr/>
        </p:nvSpPr>
        <p:spPr>
          <a:xfrm>
            <a:off x="2718707" y="2279923"/>
            <a:ext cx="622072" cy="591934"/>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6</a:t>
            </a:r>
          </a:p>
        </p:txBody>
      </p:sp>
      <p:sp>
        <p:nvSpPr>
          <p:cNvPr id="63" name="Овал 62">
            <a:extLst>
              <a:ext uri="{FF2B5EF4-FFF2-40B4-BE49-F238E27FC236}">
                <a16:creationId xmlns:a16="http://schemas.microsoft.com/office/drawing/2014/main" id="{FA36BD2C-E5C8-31B5-9E64-9E141C61D7DE}"/>
              </a:ext>
            </a:extLst>
          </p:cNvPr>
          <p:cNvSpPr/>
          <p:nvPr/>
        </p:nvSpPr>
        <p:spPr>
          <a:xfrm>
            <a:off x="2647036" y="3535805"/>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64" name="Прямая со стрелкой 63">
            <a:extLst>
              <a:ext uri="{FF2B5EF4-FFF2-40B4-BE49-F238E27FC236}">
                <a16:creationId xmlns:a16="http://schemas.microsoft.com/office/drawing/2014/main" id="{0BD2624A-27CC-0C39-3806-410B5D3AE7E1}"/>
              </a:ext>
            </a:extLst>
          </p:cNvPr>
          <p:cNvCxnSpPr>
            <a:cxnSpLocks/>
          </p:cNvCxnSpPr>
          <p:nvPr/>
        </p:nvCxnSpPr>
        <p:spPr>
          <a:xfrm>
            <a:off x="4061677" y="3458545"/>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4">
            <a:extLst>
              <a:ext uri="{FF2B5EF4-FFF2-40B4-BE49-F238E27FC236}">
                <a16:creationId xmlns:a16="http://schemas.microsoft.com/office/drawing/2014/main" id="{A61081A0-FE56-E6EF-634E-C763694307A7}"/>
              </a:ext>
            </a:extLst>
          </p:cNvPr>
          <p:cNvCxnSpPr>
            <a:cxnSpLocks/>
          </p:cNvCxnSpPr>
          <p:nvPr/>
        </p:nvCxnSpPr>
        <p:spPr>
          <a:xfrm>
            <a:off x="4665727" y="4087842"/>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Прямая со стрелкой 65">
            <a:extLst>
              <a:ext uri="{FF2B5EF4-FFF2-40B4-BE49-F238E27FC236}">
                <a16:creationId xmlns:a16="http://schemas.microsoft.com/office/drawing/2014/main" id="{A3263691-3690-DAD4-82B9-AD4E9BBE8855}"/>
              </a:ext>
            </a:extLst>
          </p:cNvPr>
          <p:cNvCxnSpPr>
            <a:cxnSpLocks/>
          </p:cNvCxnSpPr>
          <p:nvPr/>
        </p:nvCxnSpPr>
        <p:spPr>
          <a:xfrm>
            <a:off x="3295399" y="2752777"/>
            <a:ext cx="313376" cy="302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Прямая со стрелкой 66">
            <a:extLst>
              <a:ext uri="{FF2B5EF4-FFF2-40B4-BE49-F238E27FC236}">
                <a16:creationId xmlns:a16="http://schemas.microsoft.com/office/drawing/2014/main" id="{EEE2F2C3-8F08-721D-9C2D-0E0C67C69F46}"/>
              </a:ext>
            </a:extLst>
          </p:cNvPr>
          <p:cNvCxnSpPr>
            <a:cxnSpLocks/>
          </p:cNvCxnSpPr>
          <p:nvPr/>
        </p:nvCxnSpPr>
        <p:spPr>
          <a:xfrm>
            <a:off x="2481654" y="3422450"/>
            <a:ext cx="269559" cy="207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8A09DB5E-F7BD-945A-098B-A929C38480A3}"/>
              </a:ext>
            </a:extLst>
          </p:cNvPr>
          <p:cNvCxnSpPr>
            <a:cxnSpLocks/>
          </p:cNvCxnSpPr>
          <p:nvPr/>
        </p:nvCxnSpPr>
        <p:spPr>
          <a:xfrm flipH="1">
            <a:off x="2466925" y="2748293"/>
            <a:ext cx="297872" cy="282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Овал 68">
            <a:extLst>
              <a:ext uri="{FF2B5EF4-FFF2-40B4-BE49-F238E27FC236}">
                <a16:creationId xmlns:a16="http://schemas.microsoft.com/office/drawing/2014/main" id="{A876D8D8-E10A-5B03-199A-AD00C72B277A}"/>
              </a:ext>
            </a:extLst>
          </p:cNvPr>
          <p:cNvSpPr/>
          <p:nvPr/>
        </p:nvSpPr>
        <p:spPr>
          <a:xfrm>
            <a:off x="168554" y="501755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70" name="Прямая со стрелкой 69">
            <a:extLst>
              <a:ext uri="{FF2B5EF4-FFF2-40B4-BE49-F238E27FC236}">
                <a16:creationId xmlns:a16="http://schemas.microsoft.com/office/drawing/2014/main" id="{B5DCEBB0-9DD6-EE4D-1ED5-BBA5DFEE1FE0}"/>
              </a:ext>
            </a:extLst>
          </p:cNvPr>
          <p:cNvCxnSpPr>
            <a:cxnSpLocks/>
          </p:cNvCxnSpPr>
          <p:nvPr/>
        </p:nvCxnSpPr>
        <p:spPr>
          <a:xfrm flipH="1">
            <a:off x="581223" y="4768988"/>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Стрелка: вправо 2">
            <a:extLst>
              <a:ext uri="{FF2B5EF4-FFF2-40B4-BE49-F238E27FC236}">
                <a16:creationId xmlns:a16="http://schemas.microsoft.com/office/drawing/2014/main" id="{AE833206-35E6-3119-36A5-994DA8C30D20}"/>
              </a:ext>
            </a:extLst>
          </p:cNvPr>
          <p:cNvSpPr/>
          <p:nvPr/>
        </p:nvSpPr>
        <p:spPr>
          <a:xfrm>
            <a:off x="5122701" y="3294261"/>
            <a:ext cx="977152"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ru-RU" sz="1200" dirty="0" err="1">
                <a:solidFill>
                  <a:schemeClr val="tx1">
                    <a:lumMod val="95000"/>
                    <a:lumOff val="5000"/>
                  </a:schemeClr>
                </a:solidFill>
                <a:cs typeface="Calibri"/>
              </a:rPr>
              <a:t>Remove</a:t>
            </a:r>
            <a:r>
              <a:rPr lang="ru-RU" sz="1200" dirty="0">
                <a:solidFill>
                  <a:schemeClr val="tx1">
                    <a:lumMod val="95000"/>
                    <a:lumOff val="5000"/>
                  </a:schemeClr>
                </a:solidFill>
                <a:cs typeface="Calibri"/>
              </a:rPr>
              <a:t>(6)</a:t>
            </a:r>
          </a:p>
        </p:txBody>
      </p:sp>
      <p:sp>
        <p:nvSpPr>
          <p:cNvPr id="42" name="Овал 41">
            <a:extLst>
              <a:ext uri="{FF2B5EF4-FFF2-40B4-BE49-F238E27FC236}">
                <a16:creationId xmlns:a16="http://schemas.microsoft.com/office/drawing/2014/main" id="{E9C14CBF-EA00-226F-BABE-AC8D0B4A0A65}"/>
              </a:ext>
            </a:extLst>
          </p:cNvPr>
          <p:cNvSpPr/>
          <p:nvPr/>
        </p:nvSpPr>
        <p:spPr>
          <a:xfrm>
            <a:off x="7574875" y="2892148"/>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4</a:t>
            </a:r>
            <a:endParaRPr lang="en-US" b="1" dirty="0">
              <a:solidFill>
                <a:schemeClr val="tx1"/>
              </a:solidFill>
              <a:ea typeface="Calibri"/>
              <a:cs typeface="Calibri"/>
            </a:endParaRPr>
          </a:p>
        </p:txBody>
      </p:sp>
      <p:sp>
        <p:nvSpPr>
          <p:cNvPr id="43" name="Овал 42">
            <a:extLst>
              <a:ext uri="{FF2B5EF4-FFF2-40B4-BE49-F238E27FC236}">
                <a16:creationId xmlns:a16="http://schemas.microsoft.com/office/drawing/2014/main" id="{452BC181-8B5C-9D60-1003-99D76C326BEF}"/>
              </a:ext>
            </a:extLst>
          </p:cNvPr>
          <p:cNvSpPr/>
          <p:nvPr/>
        </p:nvSpPr>
        <p:spPr>
          <a:xfrm>
            <a:off x="6953715" y="3519566"/>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3</a:t>
            </a:r>
            <a:endParaRPr lang="en-US" b="1" dirty="0">
              <a:solidFill>
                <a:schemeClr val="tx1"/>
              </a:solidFill>
              <a:ea typeface="Calibri"/>
              <a:cs typeface="Calibri"/>
            </a:endParaRPr>
          </a:p>
        </p:txBody>
      </p:sp>
      <p:cxnSp>
        <p:nvCxnSpPr>
          <p:cNvPr id="44" name="Прямая со стрелкой 43">
            <a:extLst>
              <a:ext uri="{FF2B5EF4-FFF2-40B4-BE49-F238E27FC236}">
                <a16:creationId xmlns:a16="http://schemas.microsoft.com/office/drawing/2014/main" id="{FA50D154-4112-9453-4438-C4AAADC22730}"/>
              </a:ext>
            </a:extLst>
          </p:cNvPr>
          <p:cNvCxnSpPr>
            <a:cxnSpLocks/>
          </p:cNvCxnSpPr>
          <p:nvPr/>
        </p:nvCxnSpPr>
        <p:spPr>
          <a:xfrm flipH="1">
            <a:off x="7452975" y="3366252"/>
            <a:ext cx="196468"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Овал 44">
            <a:extLst>
              <a:ext uri="{FF2B5EF4-FFF2-40B4-BE49-F238E27FC236}">
                <a16:creationId xmlns:a16="http://schemas.microsoft.com/office/drawing/2014/main" id="{FE6C5623-C4C4-1476-AF0A-63960530842A}"/>
              </a:ext>
            </a:extLst>
          </p:cNvPr>
          <p:cNvSpPr/>
          <p:nvPr/>
        </p:nvSpPr>
        <p:spPr>
          <a:xfrm>
            <a:off x="6325983" y="4202071"/>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2</a:t>
            </a:r>
          </a:p>
        </p:txBody>
      </p:sp>
      <p:cxnSp>
        <p:nvCxnSpPr>
          <p:cNvPr id="46" name="Прямая со стрелкой 45">
            <a:extLst>
              <a:ext uri="{FF2B5EF4-FFF2-40B4-BE49-F238E27FC236}">
                <a16:creationId xmlns:a16="http://schemas.microsoft.com/office/drawing/2014/main" id="{2DCF425B-CF28-5ACE-8DC8-C3BFFB90BD59}"/>
              </a:ext>
            </a:extLst>
          </p:cNvPr>
          <p:cNvCxnSpPr>
            <a:cxnSpLocks/>
          </p:cNvCxnSpPr>
          <p:nvPr/>
        </p:nvCxnSpPr>
        <p:spPr>
          <a:xfrm flipH="1">
            <a:off x="6807925" y="4014119"/>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Овал 48">
            <a:extLst>
              <a:ext uri="{FF2B5EF4-FFF2-40B4-BE49-F238E27FC236}">
                <a16:creationId xmlns:a16="http://schemas.microsoft.com/office/drawing/2014/main" id="{617AFAFF-558D-9B40-516C-BEBD0DDDBF00}"/>
              </a:ext>
            </a:extLst>
          </p:cNvPr>
          <p:cNvSpPr/>
          <p:nvPr/>
        </p:nvSpPr>
        <p:spPr>
          <a:xfrm>
            <a:off x="5780460" y="497272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1</a:t>
            </a:r>
          </a:p>
        </p:txBody>
      </p:sp>
      <p:cxnSp>
        <p:nvCxnSpPr>
          <p:cNvPr id="50" name="Прямая со стрелкой 49">
            <a:extLst>
              <a:ext uri="{FF2B5EF4-FFF2-40B4-BE49-F238E27FC236}">
                <a16:creationId xmlns:a16="http://schemas.microsoft.com/office/drawing/2014/main" id="{28752E2C-10FD-405D-AF61-4AEF648B2DA0}"/>
              </a:ext>
            </a:extLst>
          </p:cNvPr>
          <p:cNvCxnSpPr>
            <a:cxnSpLocks/>
          </p:cNvCxnSpPr>
          <p:nvPr/>
        </p:nvCxnSpPr>
        <p:spPr>
          <a:xfrm flipH="1">
            <a:off x="6193129" y="4724164"/>
            <a:ext cx="248422" cy="269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Овал 52">
            <a:extLst>
              <a:ext uri="{FF2B5EF4-FFF2-40B4-BE49-F238E27FC236}">
                <a16:creationId xmlns:a16="http://schemas.microsoft.com/office/drawing/2014/main" id="{43F3BBFC-F892-7373-EDC8-DD8076096CBB}"/>
              </a:ext>
            </a:extLst>
          </p:cNvPr>
          <p:cNvSpPr/>
          <p:nvPr/>
        </p:nvSpPr>
        <p:spPr>
          <a:xfrm>
            <a:off x="9094833" y="2902914"/>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7</a:t>
            </a:r>
          </a:p>
        </p:txBody>
      </p:sp>
      <p:sp>
        <p:nvSpPr>
          <p:cNvPr id="71" name="Овал 70">
            <a:extLst>
              <a:ext uri="{FF2B5EF4-FFF2-40B4-BE49-F238E27FC236}">
                <a16:creationId xmlns:a16="http://schemas.microsoft.com/office/drawing/2014/main" id="{3AD2D14D-D736-926C-45FE-2931F98F0207}"/>
              </a:ext>
            </a:extLst>
          </p:cNvPr>
          <p:cNvSpPr/>
          <p:nvPr/>
        </p:nvSpPr>
        <p:spPr>
          <a:xfrm>
            <a:off x="9716202" y="3496532"/>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8</a:t>
            </a:r>
            <a:endParaRPr lang="en-US" b="1" dirty="0">
              <a:solidFill>
                <a:schemeClr val="tx1"/>
              </a:solidFill>
              <a:ea typeface="Calibri"/>
              <a:cs typeface="Calibri"/>
            </a:endParaRPr>
          </a:p>
        </p:txBody>
      </p:sp>
      <p:sp>
        <p:nvSpPr>
          <p:cNvPr id="72" name="Овал 71">
            <a:extLst>
              <a:ext uri="{FF2B5EF4-FFF2-40B4-BE49-F238E27FC236}">
                <a16:creationId xmlns:a16="http://schemas.microsoft.com/office/drawing/2014/main" id="{23489A8E-3ED6-1E65-720E-973885FFA29F}"/>
              </a:ext>
            </a:extLst>
          </p:cNvPr>
          <p:cNvSpPr/>
          <p:nvPr/>
        </p:nvSpPr>
        <p:spPr>
          <a:xfrm>
            <a:off x="10353845" y="4212419"/>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9</a:t>
            </a:r>
            <a:endParaRPr lang="en-US" b="1" dirty="0">
              <a:solidFill>
                <a:schemeClr val="tx1"/>
              </a:solidFill>
              <a:ea typeface="Calibri"/>
              <a:cs typeface="Calibri"/>
            </a:endParaRPr>
          </a:p>
        </p:txBody>
      </p:sp>
      <p:cxnSp>
        <p:nvCxnSpPr>
          <p:cNvPr id="73" name="Прямая со стрелкой 72">
            <a:extLst>
              <a:ext uri="{FF2B5EF4-FFF2-40B4-BE49-F238E27FC236}">
                <a16:creationId xmlns:a16="http://schemas.microsoft.com/office/drawing/2014/main" id="{E91714FF-26DA-ED48-40C4-9461CC9E6CCD}"/>
              </a:ext>
            </a:extLst>
          </p:cNvPr>
          <p:cNvCxnSpPr>
            <a:cxnSpLocks/>
          </p:cNvCxnSpPr>
          <p:nvPr/>
        </p:nvCxnSpPr>
        <p:spPr>
          <a:xfrm>
            <a:off x="9637724" y="3386827"/>
            <a:ext cx="218230" cy="214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id="{58287A24-0E6D-85C3-8D05-EADC9DBBEBA9}"/>
              </a:ext>
            </a:extLst>
          </p:cNvPr>
          <p:cNvCxnSpPr>
            <a:cxnSpLocks/>
          </p:cNvCxnSpPr>
          <p:nvPr/>
        </p:nvCxnSpPr>
        <p:spPr>
          <a:xfrm>
            <a:off x="10241774" y="4016124"/>
            <a:ext cx="270184" cy="249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Овал 74">
            <a:extLst>
              <a:ext uri="{FF2B5EF4-FFF2-40B4-BE49-F238E27FC236}">
                <a16:creationId xmlns:a16="http://schemas.microsoft.com/office/drawing/2014/main" id="{98694A4B-7413-6CA3-8598-50371F495CC2}"/>
              </a:ext>
            </a:extLst>
          </p:cNvPr>
          <p:cNvSpPr/>
          <p:nvPr/>
        </p:nvSpPr>
        <p:spPr>
          <a:xfrm>
            <a:off x="8294754" y="2279923"/>
            <a:ext cx="622072" cy="59193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5</a:t>
            </a:r>
          </a:p>
        </p:txBody>
      </p:sp>
      <p:cxnSp>
        <p:nvCxnSpPr>
          <p:cNvPr id="76" name="Прямая со стрелкой 75">
            <a:extLst>
              <a:ext uri="{FF2B5EF4-FFF2-40B4-BE49-F238E27FC236}">
                <a16:creationId xmlns:a16="http://schemas.microsoft.com/office/drawing/2014/main" id="{C6F4B6F7-9C82-D4DD-94F8-D8DA5B2F1337}"/>
              </a:ext>
            </a:extLst>
          </p:cNvPr>
          <p:cNvCxnSpPr>
            <a:cxnSpLocks/>
          </p:cNvCxnSpPr>
          <p:nvPr/>
        </p:nvCxnSpPr>
        <p:spPr>
          <a:xfrm flipH="1">
            <a:off x="8062575" y="2747687"/>
            <a:ext cx="268185" cy="225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a:extLst>
              <a:ext uri="{FF2B5EF4-FFF2-40B4-BE49-F238E27FC236}">
                <a16:creationId xmlns:a16="http://schemas.microsoft.com/office/drawing/2014/main" id="{D5B4A59E-5F29-2269-3724-E208CF0FBB19}"/>
              </a:ext>
            </a:extLst>
          </p:cNvPr>
          <p:cNvCxnSpPr>
            <a:cxnSpLocks/>
          </p:cNvCxnSpPr>
          <p:nvPr/>
        </p:nvCxnSpPr>
        <p:spPr>
          <a:xfrm>
            <a:off x="8848830" y="2759297"/>
            <a:ext cx="316841" cy="268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5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47BF1BA2-88EF-ECEA-86F4-C9EB8C6A7B71}"/>
              </a:ext>
            </a:extLst>
          </p:cNvPr>
          <p:cNvSpPr txBox="1"/>
          <p:nvPr/>
        </p:nvSpPr>
        <p:spPr>
          <a:xfrm>
            <a:off x="815788" y="1237129"/>
            <a:ext cx="106231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600" dirty="0">
                <a:ea typeface="+mn-lt"/>
                <a:cs typeface="+mn-lt"/>
              </a:rPr>
              <a:t>Чтобы </a:t>
            </a:r>
            <a:r>
              <a:rPr lang="ru-RU" sz="3600" dirty="0" err="1">
                <a:ea typeface="+mn-lt"/>
                <a:cs typeface="+mn-lt"/>
              </a:rPr>
              <a:t>Splay</a:t>
            </a:r>
            <a:r>
              <a:rPr lang="ru-RU" sz="3600" dirty="0">
                <a:ea typeface="+mn-lt"/>
                <a:cs typeface="+mn-lt"/>
              </a:rPr>
              <a:t>-дерево поддерживало повторяющиеся ключи, можно поступить двумя способами. Нужно либо каждому ключу сопоставить список, хранящий нужную доп. информацию, либо реализовать операцию Search так, чтобы она возвращала первую (в порядке внутреннего обхода) вершину с ключом, большим либо равным заданного.</a:t>
            </a:r>
            <a:endParaRPr lang="ru-RU" sz="3600" dirty="0"/>
          </a:p>
        </p:txBody>
      </p:sp>
    </p:spTree>
    <p:extLst>
      <p:ext uri="{BB962C8B-B14F-4D97-AF65-F5344CB8AC3E}">
        <p14:creationId xmlns:p14="http://schemas.microsoft.com/office/powerpoint/2010/main" val="35726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592F7502-2244-175B-6D78-F22A6B4E112F}"/>
              </a:ext>
            </a:extLst>
          </p:cNvPr>
          <p:cNvSpPr txBox="1"/>
          <p:nvPr/>
        </p:nvSpPr>
        <p:spPr>
          <a:xfrm>
            <a:off x="377536" y="1035627"/>
            <a:ext cx="1153217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200" dirty="0">
                <a:ea typeface="+mn-lt"/>
                <a:cs typeface="+mn-lt"/>
              </a:rPr>
              <a:t>Заметим, что процедуры удаления, вставки, слияния и разделения деревьев работают за O(1) + время работы операции Search.</a:t>
            </a:r>
            <a:endParaRPr lang="ru-RU" sz="3200">
              <a:cs typeface="Calibri" panose="020F0502020204030204"/>
            </a:endParaRPr>
          </a:p>
          <a:p>
            <a:pPr algn="just"/>
            <a:endParaRPr lang="ru-RU" sz="3200" dirty="0">
              <a:ea typeface="+mn-lt"/>
              <a:cs typeface="+mn-lt"/>
            </a:endParaRPr>
          </a:p>
          <a:p>
            <a:pPr algn="just"/>
            <a:r>
              <a:rPr lang="ru-RU" sz="3200" dirty="0">
                <a:ea typeface="+mn-lt"/>
                <a:cs typeface="+mn-lt"/>
              </a:rPr>
              <a:t>Процедура Search работает пропорционально глубине искомой вершины в дереве. По завершении поиска запускается процедура </a:t>
            </a:r>
            <a:r>
              <a:rPr lang="ru-RU" sz="3200" dirty="0" err="1">
                <a:ea typeface="+mn-lt"/>
                <a:cs typeface="+mn-lt"/>
              </a:rPr>
              <a:t>Splay</a:t>
            </a:r>
            <a:r>
              <a:rPr lang="ru-RU" sz="3200" dirty="0">
                <a:ea typeface="+mn-lt"/>
                <a:cs typeface="+mn-lt"/>
              </a:rPr>
              <a:t>, которая тоже работает пропорционально глубине вершины. Таким образом, достаточно оценить время работы процедуры </a:t>
            </a:r>
            <a:r>
              <a:rPr lang="ru-RU" sz="3200" dirty="0" err="1">
                <a:ea typeface="+mn-lt"/>
                <a:cs typeface="+mn-lt"/>
              </a:rPr>
              <a:t>Splay</a:t>
            </a:r>
            <a:r>
              <a:rPr lang="ru-RU" sz="3200" dirty="0">
                <a:ea typeface="+mn-lt"/>
                <a:cs typeface="+mn-lt"/>
              </a:rPr>
              <a:t>.</a:t>
            </a:r>
            <a:endParaRPr lang="ru-RU" sz="3200" dirty="0">
              <a:cs typeface="Calibri" panose="020F0502020204030204"/>
            </a:endParaRPr>
          </a:p>
        </p:txBody>
      </p:sp>
    </p:spTree>
    <p:extLst>
      <p:ext uri="{BB962C8B-B14F-4D97-AF65-F5344CB8AC3E}">
        <p14:creationId xmlns:p14="http://schemas.microsoft.com/office/powerpoint/2010/main" val="182803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TextBox 14">
            <a:extLst>
              <a:ext uri="{FF2B5EF4-FFF2-40B4-BE49-F238E27FC236}">
                <a16:creationId xmlns:a16="http://schemas.microsoft.com/office/drawing/2014/main" id="{87100CEF-7C2F-5D75-2930-7A3C7BCECE79}"/>
              </a:ext>
            </a:extLst>
          </p:cNvPr>
          <p:cNvSpPr txBox="1"/>
          <p:nvPr/>
        </p:nvSpPr>
        <p:spPr>
          <a:xfrm>
            <a:off x="654628" y="2092038"/>
            <a:ext cx="108914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dirty="0">
                <a:ea typeface="+mn-lt"/>
                <a:cs typeface="+mn-lt"/>
              </a:rPr>
              <a:t>Амортизационный анализ </a:t>
            </a:r>
            <a:r>
              <a:rPr lang="ru-RU" sz="2800" dirty="0" err="1">
                <a:ea typeface="+mn-lt"/>
                <a:cs typeface="+mn-lt"/>
              </a:rPr>
              <a:t>Splay</a:t>
            </a:r>
            <a:r>
              <a:rPr lang="ru-RU" sz="2800" dirty="0">
                <a:ea typeface="+mn-lt"/>
                <a:cs typeface="+mn-lt"/>
              </a:rPr>
              <a:t>-дерева проводится с помощью метода потенциалов. Потенциалом рассматриваемого дерева назовём сумму рангов его вершин. Ранг вершины v — это величина, обозначаемая </a:t>
            </a:r>
            <a:r>
              <a:rPr lang="ru-RU" sz="2800" i="1" dirty="0" err="1">
                <a:ea typeface="+mn-lt"/>
                <a:cs typeface="+mn-lt"/>
              </a:rPr>
              <a:t>rank</a:t>
            </a:r>
            <a:r>
              <a:rPr lang="ru-RU" sz="2800" dirty="0">
                <a:ea typeface="+mn-lt"/>
                <a:cs typeface="+mn-lt"/>
              </a:rPr>
              <a:t>(v) и равная </a:t>
            </a:r>
            <a:r>
              <a:rPr lang="ru-RU" sz="2800" dirty="0" err="1">
                <a:ea typeface="+mn-lt"/>
                <a:cs typeface="+mn-lt"/>
              </a:rPr>
              <a:t>logS</a:t>
            </a:r>
            <a:r>
              <a:rPr lang="ru-RU" sz="2800" dirty="0">
                <a:ea typeface="+mn-lt"/>
                <a:cs typeface="+mn-lt"/>
              </a:rPr>
              <a:t>(v), где S(v) — количество вершин в поддереве с корнем в v.</a:t>
            </a:r>
          </a:p>
          <a:p>
            <a:pPr algn="just"/>
            <a:endParaRPr lang="ru-RU" sz="2800" dirty="0"/>
          </a:p>
        </p:txBody>
      </p:sp>
    </p:spTree>
    <p:extLst>
      <p:ext uri="{BB962C8B-B14F-4D97-AF65-F5344CB8AC3E}">
        <p14:creationId xmlns:p14="http://schemas.microsoft.com/office/powerpoint/2010/main" val="1779021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07633" y="6104802"/>
            <a:ext cx="259107" cy="386512"/>
          </a:xfrm>
          <a:prstGeom prst="rect">
            <a:avLst/>
          </a:prstGeom>
        </p:spPr>
      </p:pic>
      <p:sp>
        <p:nvSpPr>
          <p:cNvPr id="3" name="Заголовок 2">
            <a:extLst>
              <a:ext uri="{FF2B5EF4-FFF2-40B4-BE49-F238E27FC236}">
                <a16:creationId xmlns:a16="http://schemas.microsoft.com/office/drawing/2014/main" id="{8D61CED1-C217-D508-645B-EF31573E30EA}"/>
              </a:ext>
            </a:extLst>
          </p:cNvPr>
          <p:cNvSpPr>
            <a:spLocks noGrp="1"/>
          </p:cNvSpPr>
          <p:nvPr>
            <p:ph type="title"/>
          </p:nvPr>
        </p:nvSpPr>
        <p:spPr>
          <a:xfrm>
            <a:off x="482031" y="2012648"/>
            <a:ext cx="3400124" cy="719427"/>
          </a:xfrm>
        </p:spPr>
        <p:txBody>
          <a:bodyPr>
            <a:normAutofit/>
          </a:bodyPr>
          <a:lstStyle/>
          <a:p>
            <a:r>
              <a:rPr lang="ru-RU" sz="3600" b="1" dirty="0">
                <a:ea typeface="Calibri Light"/>
                <a:cs typeface="Calibri Light"/>
              </a:rPr>
              <a:t>Доказательство</a:t>
            </a:r>
            <a:endParaRPr lang="ru-RU" sz="3600" b="1" dirty="0"/>
          </a:p>
        </p:txBody>
      </p:sp>
      <p:sp>
        <p:nvSpPr>
          <p:cNvPr id="4" name="Объект 3">
            <a:extLst>
              <a:ext uri="{FF2B5EF4-FFF2-40B4-BE49-F238E27FC236}">
                <a16:creationId xmlns:a16="http://schemas.microsoft.com/office/drawing/2014/main" id="{A4627830-C28C-1CB0-180F-28DECF3A4E70}"/>
              </a:ext>
            </a:extLst>
          </p:cNvPr>
          <p:cNvSpPr>
            <a:spLocks noGrp="1"/>
          </p:cNvSpPr>
          <p:nvPr>
            <p:ph idx="1"/>
          </p:nvPr>
        </p:nvSpPr>
        <p:spPr>
          <a:xfrm>
            <a:off x="812223" y="660613"/>
            <a:ext cx="10515600" cy="5195964"/>
          </a:xfrm>
        </p:spPr>
        <p:txBody>
          <a:bodyPr vert="horz" lIns="91440" tIns="45720" rIns="91440" bIns="45720" rtlCol="0" anchor="t">
            <a:normAutofit/>
          </a:bodyPr>
          <a:lstStyle/>
          <a:p>
            <a:pPr marL="0" indent="0">
              <a:buNone/>
            </a:pPr>
            <a:endParaRPr lang="ru-RU" dirty="0">
              <a:cs typeface="Calibri"/>
            </a:endParaRPr>
          </a:p>
          <a:p>
            <a:endParaRPr lang="ru-RU" dirty="0">
              <a:cs typeface="Calibri"/>
            </a:endParaRPr>
          </a:p>
        </p:txBody>
      </p:sp>
      <p:sp>
        <p:nvSpPr>
          <p:cNvPr id="2" name="TextBox 1">
            <a:extLst>
              <a:ext uri="{FF2B5EF4-FFF2-40B4-BE49-F238E27FC236}">
                <a16:creationId xmlns:a16="http://schemas.microsoft.com/office/drawing/2014/main" id="{5370D41A-38DE-5E2A-11FB-1A8805F949E8}"/>
              </a:ext>
            </a:extLst>
          </p:cNvPr>
          <p:cNvSpPr txBox="1"/>
          <p:nvPr/>
        </p:nvSpPr>
        <p:spPr>
          <a:xfrm>
            <a:off x="446809" y="2741469"/>
            <a:ext cx="1130703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dirty="0">
                <a:ea typeface="+mn-lt"/>
                <a:cs typeface="+mn-lt"/>
              </a:rPr>
              <a:t>Рассмотрим идею доказательства. </a:t>
            </a:r>
            <a:endParaRPr lang="ru-RU">
              <a:cs typeface="Calibri" panose="020F0502020204030204"/>
            </a:endParaRPr>
          </a:p>
          <a:p>
            <a:pPr algn="just"/>
            <a:r>
              <a:rPr lang="ru-RU" dirty="0">
                <a:ea typeface="+mn-lt"/>
                <a:cs typeface="+mn-lt"/>
              </a:rPr>
              <a:t>Если      , утверждение очевидно. В противном случае рассмотрим, как меняется ранг. Пусть изначально он равен               , а после i-ой итерации -                  . Для каждого этапа, кроме, быть может, последнего, мы покажем, что амортизационное время на его выполнение можно ограничить сверху величиной                                       . Для последнего этапа верхняя оценка составит                                               . Просуммировав верхние оценки и сократив промежуточные значения рангов мы получим требуемое:</a:t>
            </a:r>
          </a:p>
        </p:txBody>
      </p:sp>
      <p:pic>
        <p:nvPicPr>
          <p:cNvPr id="11" name="Рисунок 11">
            <a:extLst>
              <a:ext uri="{FF2B5EF4-FFF2-40B4-BE49-F238E27FC236}">
                <a16:creationId xmlns:a16="http://schemas.microsoft.com/office/drawing/2014/main" id="{0767E812-474F-0E60-DEFD-F4828EEBA0DA}"/>
              </a:ext>
            </a:extLst>
          </p:cNvPr>
          <p:cNvPicPr>
            <a:picLocks noChangeAspect="1"/>
          </p:cNvPicPr>
          <p:nvPr/>
        </p:nvPicPr>
        <p:blipFill>
          <a:blip r:embed="rId3"/>
          <a:stretch>
            <a:fillRect/>
          </a:stretch>
        </p:blipFill>
        <p:spPr>
          <a:xfrm>
            <a:off x="1132177" y="3332019"/>
            <a:ext cx="896216" cy="297872"/>
          </a:xfrm>
          <a:prstGeom prst="rect">
            <a:avLst/>
          </a:prstGeom>
        </p:spPr>
      </p:pic>
      <p:pic>
        <p:nvPicPr>
          <p:cNvPr id="12" name="Рисунок 12">
            <a:extLst>
              <a:ext uri="{FF2B5EF4-FFF2-40B4-BE49-F238E27FC236}">
                <a16:creationId xmlns:a16="http://schemas.microsoft.com/office/drawing/2014/main" id="{D4C9EF39-3488-2AE3-DC4A-15935A465124}"/>
              </a:ext>
            </a:extLst>
          </p:cNvPr>
          <p:cNvPicPr>
            <a:picLocks noChangeAspect="1"/>
          </p:cNvPicPr>
          <p:nvPr/>
        </p:nvPicPr>
        <p:blipFill>
          <a:blip r:embed="rId4"/>
          <a:stretch>
            <a:fillRect/>
          </a:stretch>
        </p:blipFill>
        <p:spPr>
          <a:xfrm>
            <a:off x="988868" y="3074411"/>
            <a:ext cx="481446" cy="250248"/>
          </a:xfrm>
          <a:prstGeom prst="rect">
            <a:avLst/>
          </a:prstGeom>
        </p:spPr>
      </p:pic>
      <p:pic>
        <p:nvPicPr>
          <p:cNvPr id="13" name="Рисунок 13">
            <a:extLst>
              <a:ext uri="{FF2B5EF4-FFF2-40B4-BE49-F238E27FC236}">
                <a16:creationId xmlns:a16="http://schemas.microsoft.com/office/drawing/2014/main" id="{9C7F1A08-1815-7B76-16FF-E453697591D4}"/>
              </a:ext>
            </a:extLst>
          </p:cNvPr>
          <p:cNvPicPr>
            <a:picLocks noChangeAspect="1"/>
          </p:cNvPicPr>
          <p:nvPr/>
        </p:nvPicPr>
        <p:blipFill>
          <a:blip r:embed="rId5"/>
          <a:stretch>
            <a:fillRect/>
          </a:stretch>
        </p:blipFill>
        <p:spPr>
          <a:xfrm>
            <a:off x="4814455" y="3327689"/>
            <a:ext cx="952500" cy="323850"/>
          </a:xfrm>
          <a:prstGeom prst="rect">
            <a:avLst/>
          </a:prstGeom>
        </p:spPr>
      </p:pic>
      <p:pic>
        <p:nvPicPr>
          <p:cNvPr id="14" name="Рисунок 14" descr="Изображение выглядит как текст&#10;&#10;Автоматически созданное описание">
            <a:extLst>
              <a:ext uri="{FF2B5EF4-FFF2-40B4-BE49-F238E27FC236}">
                <a16:creationId xmlns:a16="http://schemas.microsoft.com/office/drawing/2014/main" id="{C88FA5A3-1F81-CDE9-773B-9CEE7E5E2AB8}"/>
              </a:ext>
            </a:extLst>
          </p:cNvPr>
          <p:cNvPicPr>
            <a:picLocks noChangeAspect="1"/>
          </p:cNvPicPr>
          <p:nvPr/>
        </p:nvPicPr>
        <p:blipFill>
          <a:blip r:embed="rId6"/>
          <a:stretch>
            <a:fillRect/>
          </a:stretch>
        </p:blipFill>
        <p:spPr>
          <a:xfrm>
            <a:off x="1529194" y="4492584"/>
            <a:ext cx="9142269" cy="695696"/>
          </a:xfrm>
          <a:prstGeom prst="rect">
            <a:avLst/>
          </a:prstGeom>
        </p:spPr>
      </p:pic>
      <p:pic>
        <p:nvPicPr>
          <p:cNvPr id="6" name="Рисунок 8">
            <a:extLst>
              <a:ext uri="{FF2B5EF4-FFF2-40B4-BE49-F238E27FC236}">
                <a16:creationId xmlns:a16="http://schemas.microsoft.com/office/drawing/2014/main" id="{8A6E2ABF-665C-2ED7-4B23-C54E184B2F11}"/>
              </a:ext>
            </a:extLst>
          </p:cNvPr>
          <p:cNvPicPr>
            <a:picLocks noChangeAspect="1"/>
          </p:cNvPicPr>
          <p:nvPr/>
        </p:nvPicPr>
        <p:blipFill>
          <a:blip r:embed="rId7"/>
          <a:stretch>
            <a:fillRect/>
          </a:stretch>
        </p:blipFill>
        <p:spPr>
          <a:xfrm>
            <a:off x="1618815" y="3881871"/>
            <a:ext cx="2382119" cy="297874"/>
          </a:xfrm>
          <a:prstGeom prst="rect">
            <a:avLst/>
          </a:prstGeom>
        </p:spPr>
      </p:pic>
      <p:pic>
        <p:nvPicPr>
          <p:cNvPr id="9" name="Рисунок 9">
            <a:extLst>
              <a:ext uri="{FF2B5EF4-FFF2-40B4-BE49-F238E27FC236}">
                <a16:creationId xmlns:a16="http://schemas.microsoft.com/office/drawing/2014/main" id="{8F3C590D-0AA5-D1B8-9B4E-CF60E99A59F5}"/>
              </a:ext>
            </a:extLst>
          </p:cNvPr>
          <p:cNvPicPr>
            <a:picLocks noChangeAspect="1"/>
          </p:cNvPicPr>
          <p:nvPr/>
        </p:nvPicPr>
        <p:blipFill>
          <a:blip r:embed="rId8"/>
          <a:stretch>
            <a:fillRect/>
          </a:stretch>
        </p:blipFill>
        <p:spPr>
          <a:xfrm>
            <a:off x="8820150" y="3880718"/>
            <a:ext cx="2743200" cy="308837"/>
          </a:xfrm>
          <a:prstGeom prst="rect">
            <a:avLst/>
          </a:prstGeom>
        </p:spPr>
      </p:pic>
      <p:sp>
        <p:nvSpPr>
          <p:cNvPr id="10" name="TextBox 9">
            <a:extLst>
              <a:ext uri="{FF2B5EF4-FFF2-40B4-BE49-F238E27FC236}">
                <a16:creationId xmlns:a16="http://schemas.microsoft.com/office/drawing/2014/main" id="{45D801DB-D264-F9B5-53A4-1313F9DDCF1A}"/>
              </a:ext>
            </a:extLst>
          </p:cNvPr>
          <p:cNvSpPr txBox="1"/>
          <p:nvPr/>
        </p:nvSpPr>
        <p:spPr>
          <a:xfrm>
            <a:off x="429491" y="5356514"/>
            <a:ext cx="115235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Для этого рассмотрим три вида поворотов и изменение ранга при их использовании: </a:t>
            </a:r>
            <a:r>
              <a:rPr lang="ru-RU" dirty="0" err="1">
                <a:cs typeface="Calibri"/>
              </a:rPr>
              <a:t>Zig</a:t>
            </a:r>
            <a:r>
              <a:rPr lang="ru-RU" dirty="0">
                <a:cs typeface="Calibri"/>
              </a:rPr>
              <a:t>, </a:t>
            </a:r>
            <a:r>
              <a:rPr lang="ru-RU" dirty="0" err="1">
                <a:cs typeface="Calibri"/>
              </a:rPr>
              <a:t>Zig-zig</a:t>
            </a:r>
            <a:r>
              <a:rPr lang="ru-RU" dirty="0">
                <a:cs typeface="Calibri"/>
              </a:rPr>
              <a:t>, </a:t>
            </a:r>
            <a:r>
              <a:rPr lang="ru-RU" dirty="0" err="1">
                <a:cs typeface="Calibri"/>
              </a:rPr>
              <a:t>Zig-zag</a:t>
            </a:r>
            <a:r>
              <a:rPr lang="ru-RU" dirty="0">
                <a:cs typeface="Calibri"/>
              </a:rPr>
              <a:t>(</a:t>
            </a:r>
            <a:r>
              <a:rPr lang="ru-RU" dirty="0" err="1">
                <a:cs typeface="Calibri"/>
              </a:rPr>
              <a:t>Zag</a:t>
            </a:r>
            <a:r>
              <a:rPr lang="ru-RU" dirty="0">
                <a:cs typeface="Calibri"/>
              </a:rPr>
              <a:t>, </a:t>
            </a:r>
            <a:r>
              <a:rPr lang="ru-RU" dirty="0" err="1">
                <a:cs typeface="Calibri"/>
              </a:rPr>
              <a:t>Zag-zag</a:t>
            </a:r>
            <a:r>
              <a:rPr lang="ru-RU" dirty="0">
                <a:cs typeface="Calibri"/>
              </a:rPr>
              <a:t>, </a:t>
            </a:r>
            <a:r>
              <a:rPr lang="ru-RU" dirty="0" err="1">
                <a:cs typeface="Calibri"/>
              </a:rPr>
              <a:t>Zag-zig</a:t>
            </a:r>
            <a:r>
              <a:rPr lang="ru-RU" dirty="0">
                <a:cs typeface="Calibri"/>
              </a:rPr>
              <a:t> аналогично).</a:t>
            </a:r>
          </a:p>
        </p:txBody>
      </p:sp>
      <p:sp>
        <p:nvSpPr>
          <p:cNvPr id="15" name="TextBox 14">
            <a:extLst>
              <a:ext uri="{FF2B5EF4-FFF2-40B4-BE49-F238E27FC236}">
                <a16:creationId xmlns:a16="http://schemas.microsoft.com/office/drawing/2014/main" id="{67D60EE6-DAF9-C72A-8ECE-0A39AE6F7F8F}"/>
              </a:ext>
            </a:extLst>
          </p:cNvPr>
          <p:cNvSpPr txBox="1"/>
          <p:nvPr/>
        </p:nvSpPr>
        <p:spPr>
          <a:xfrm>
            <a:off x="429492" y="264968"/>
            <a:ext cx="1122044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600" b="1" dirty="0">
                <a:ea typeface="+mn-lt"/>
                <a:cs typeface="+mn-lt"/>
              </a:rPr>
              <a:t>Лемма </a:t>
            </a:r>
            <a:endParaRPr lang="en-US" sz="2400" dirty="0">
              <a:ea typeface="+mn-lt"/>
              <a:cs typeface="+mn-lt"/>
            </a:endParaRPr>
          </a:p>
          <a:p>
            <a:pPr algn="just"/>
            <a:r>
              <a:rPr lang="ru-RU" sz="2400" dirty="0">
                <a:ea typeface="+mn-lt"/>
                <a:cs typeface="+mn-lt"/>
              </a:rPr>
              <a:t>Амортизационная стоимость операции </a:t>
            </a:r>
            <a:r>
              <a:rPr lang="ru-RU" sz="2400" dirty="0" err="1">
                <a:ea typeface="+mn-lt"/>
                <a:cs typeface="+mn-lt"/>
              </a:rPr>
              <a:t>Splay</a:t>
            </a:r>
            <a:r>
              <a:rPr lang="ru-RU" sz="2400" dirty="0">
                <a:ea typeface="+mn-lt"/>
                <a:cs typeface="+mn-lt"/>
              </a:rPr>
              <a:t> от вершины v в дереве с корнем r составляет 3(</a:t>
            </a:r>
            <a:r>
              <a:rPr lang="ru-RU" sz="2400" dirty="0" err="1">
                <a:ea typeface="+mn-lt"/>
                <a:cs typeface="+mn-lt"/>
              </a:rPr>
              <a:t>rank</a:t>
            </a:r>
            <a:r>
              <a:rPr lang="ru-RU" sz="2400" dirty="0">
                <a:ea typeface="+mn-lt"/>
                <a:cs typeface="+mn-lt"/>
              </a:rPr>
              <a:t>(r) - </a:t>
            </a:r>
            <a:r>
              <a:rPr lang="ru-RU" sz="2400" dirty="0" err="1">
                <a:ea typeface="+mn-lt"/>
                <a:cs typeface="+mn-lt"/>
              </a:rPr>
              <a:t>rank</a:t>
            </a:r>
            <a:r>
              <a:rPr lang="ru-RU" sz="2400" dirty="0">
                <a:ea typeface="+mn-lt"/>
                <a:cs typeface="+mn-lt"/>
              </a:rPr>
              <a:t>(v)) + 1.</a:t>
            </a:r>
            <a:endParaRPr lang="en-US" sz="2400">
              <a:ea typeface="+mn-lt"/>
              <a:cs typeface="+mn-lt"/>
            </a:endParaRPr>
          </a:p>
          <a:p>
            <a:pPr algn="just"/>
            <a:endParaRPr lang="ru-RU" dirty="0">
              <a:ea typeface="+mn-lt"/>
              <a:cs typeface="+mn-lt"/>
            </a:endParaRPr>
          </a:p>
          <a:p>
            <a:pPr algn="l"/>
            <a:endParaRPr lang="ru-RU" dirty="0">
              <a:cs typeface="Calibri"/>
            </a:endParaRPr>
          </a:p>
        </p:txBody>
      </p:sp>
    </p:spTree>
    <p:extLst>
      <p:ext uri="{BB962C8B-B14F-4D97-AF65-F5344CB8AC3E}">
        <p14:creationId xmlns:p14="http://schemas.microsoft.com/office/powerpoint/2010/main" val="222665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9" name="Овал 18">
            <a:extLst>
              <a:ext uri="{FF2B5EF4-FFF2-40B4-BE49-F238E27FC236}">
                <a16:creationId xmlns:a16="http://schemas.microsoft.com/office/drawing/2014/main" id="{1FB56243-535F-66D1-B2FA-BF3A82FD800B}"/>
              </a:ext>
            </a:extLst>
          </p:cNvPr>
          <p:cNvSpPr/>
          <p:nvPr/>
        </p:nvSpPr>
        <p:spPr>
          <a:xfrm>
            <a:off x="2843192" y="466252"/>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r</a:t>
            </a:r>
          </a:p>
        </p:txBody>
      </p:sp>
      <p:sp>
        <p:nvSpPr>
          <p:cNvPr id="21" name="Овал 20">
            <a:extLst>
              <a:ext uri="{FF2B5EF4-FFF2-40B4-BE49-F238E27FC236}">
                <a16:creationId xmlns:a16="http://schemas.microsoft.com/office/drawing/2014/main" id="{3CD262CF-6341-F229-D975-14A2906E05BC}"/>
              </a:ext>
            </a:extLst>
          </p:cNvPr>
          <p:cNvSpPr/>
          <p:nvPr/>
        </p:nvSpPr>
        <p:spPr>
          <a:xfrm>
            <a:off x="1959965" y="1245571"/>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23" name="Прямая со стрелкой 22">
            <a:extLst>
              <a:ext uri="{FF2B5EF4-FFF2-40B4-BE49-F238E27FC236}">
                <a16:creationId xmlns:a16="http://schemas.microsoft.com/office/drawing/2014/main" id="{26D0FAA4-1A05-9355-7213-DC04C77749AA}"/>
              </a:ext>
            </a:extLst>
          </p:cNvPr>
          <p:cNvCxnSpPr/>
          <p:nvPr/>
        </p:nvCxnSpPr>
        <p:spPr>
          <a:xfrm flipH="1">
            <a:off x="2552700" y="1040822"/>
            <a:ext cx="367146" cy="31692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Равнобедренный треугольник 24">
            <a:extLst>
              <a:ext uri="{FF2B5EF4-FFF2-40B4-BE49-F238E27FC236}">
                <a16:creationId xmlns:a16="http://schemas.microsoft.com/office/drawing/2014/main" id="{13D9A7A5-432A-59D8-A3BE-09F3C04E5138}"/>
              </a:ext>
            </a:extLst>
          </p:cNvPr>
          <p:cNvSpPr/>
          <p:nvPr/>
        </p:nvSpPr>
        <p:spPr>
          <a:xfrm>
            <a:off x="3539421" y="1248639"/>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7" name="Равнобедренный треугольник 26">
            <a:extLst>
              <a:ext uri="{FF2B5EF4-FFF2-40B4-BE49-F238E27FC236}">
                <a16:creationId xmlns:a16="http://schemas.microsoft.com/office/drawing/2014/main" id="{F551BE91-5750-B82C-EE68-10248852E8FE}"/>
              </a:ext>
            </a:extLst>
          </p:cNvPr>
          <p:cNvSpPr/>
          <p:nvPr/>
        </p:nvSpPr>
        <p:spPr>
          <a:xfrm>
            <a:off x="2526306" y="22444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9" name="Равнобедренный треугольник 28">
            <a:extLst>
              <a:ext uri="{FF2B5EF4-FFF2-40B4-BE49-F238E27FC236}">
                <a16:creationId xmlns:a16="http://schemas.microsoft.com/office/drawing/2014/main" id="{34EC2A34-17EE-1461-84F1-FAC0D46165C0}"/>
              </a:ext>
            </a:extLst>
          </p:cNvPr>
          <p:cNvSpPr/>
          <p:nvPr/>
        </p:nvSpPr>
        <p:spPr>
          <a:xfrm>
            <a:off x="1374648" y="22444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1" name="Прямая со стрелкой 30">
            <a:extLst>
              <a:ext uri="{FF2B5EF4-FFF2-40B4-BE49-F238E27FC236}">
                <a16:creationId xmlns:a16="http://schemas.microsoft.com/office/drawing/2014/main" id="{A6E8D675-7522-143A-CCCE-C168D04F4903}"/>
              </a:ext>
            </a:extLst>
          </p:cNvPr>
          <p:cNvCxnSpPr/>
          <p:nvPr/>
        </p:nvCxnSpPr>
        <p:spPr>
          <a:xfrm>
            <a:off x="3465369" y="1049481"/>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683F93DF-727E-5248-0F13-3B4F4115E876}"/>
              </a:ext>
            </a:extLst>
          </p:cNvPr>
          <p:cNvCxnSpPr>
            <a:cxnSpLocks/>
          </p:cNvCxnSpPr>
          <p:nvPr/>
        </p:nvCxnSpPr>
        <p:spPr>
          <a:xfrm>
            <a:off x="2564823" y="1837458"/>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6DE9DAE2-90CF-095F-794F-9A27B4BC13A2}"/>
              </a:ext>
            </a:extLst>
          </p:cNvPr>
          <p:cNvCxnSpPr>
            <a:cxnSpLocks/>
          </p:cNvCxnSpPr>
          <p:nvPr/>
        </p:nvCxnSpPr>
        <p:spPr>
          <a:xfrm flipH="1">
            <a:off x="1712768" y="183745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18218F-266C-DE2D-37A8-4CB215840977}"/>
              </a:ext>
            </a:extLst>
          </p:cNvPr>
          <p:cNvSpPr txBox="1"/>
          <p:nvPr/>
        </p:nvSpPr>
        <p:spPr>
          <a:xfrm>
            <a:off x="3732935" y="151620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39" name="TextBox 38">
            <a:extLst>
              <a:ext uri="{FF2B5EF4-FFF2-40B4-BE49-F238E27FC236}">
                <a16:creationId xmlns:a16="http://schemas.microsoft.com/office/drawing/2014/main" id="{E5175697-7089-212C-4E3F-080C84A970D9}"/>
              </a:ext>
            </a:extLst>
          </p:cNvPr>
          <p:cNvSpPr txBox="1"/>
          <p:nvPr/>
        </p:nvSpPr>
        <p:spPr>
          <a:xfrm>
            <a:off x="2737139" y="246004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41" name="TextBox 40">
            <a:extLst>
              <a:ext uri="{FF2B5EF4-FFF2-40B4-BE49-F238E27FC236}">
                <a16:creationId xmlns:a16="http://schemas.microsoft.com/office/drawing/2014/main" id="{F60C471B-2E48-0DE3-2DE8-E62EBAAE8A63}"/>
              </a:ext>
            </a:extLst>
          </p:cNvPr>
          <p:cNvSpPr txBox="1"/>
          <p:nvPr/>
        </p:nvSpPr>
        <p:spPr>
          <a:xfrm>
            <a:off x="1568162" y="2503343"/>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43" name="Овал 42">
            <a:extLst>
              <a:ext uri="{FF2B5EF4-FFF2-40B4-BE49-F238E27FC236}">
                <a16:creationId xmlns:a16="http://schemas.microsoft.com/office/drawing/2014/main" id="{018A485F-C3EC-D228-DC0E-7320062FD69D}"/>
              </a:ext>
            </a:extLst>
          </p:cNvPr>
          <p:cNvSpPr/>
          <p:nvPr/>
        </p:nvSpPr>
        <p:spPr>
          <a:xfrm>
            <a:off x="8090601" y="535524"/>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v'</a:t>
            </a:r>
          </a:p>
        </p:txBody>
      </p:sp>
      <p:sp>
        <p:nvSpPr>
          <p:cNvPr id="45" name="Овал 44">
            <a:extLst>
              <a:ext uri="{FF2B5EF4-FFF2-40B4-BE49-F238E27FC236}">
                <a16:creationId xmlns:a16="http://schemas.microsoft.com/office/drawing/2014/main" id="{04E2F9A8-C60A-24D3-D187-8514E875A86C}"/>
              </a:ext>
            </a:extLst>
          </p:cNvPr>
          <p:cNvSpPr/>
          <p:nvPr/>
        </p:nvSpPr>
        <p:spPr>
          <a:xfrm>
            <a:off x="9025784" y="1280207"/>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rgbClr val="FFFFFF"/>
                </a:solidFill>
                <a:cs typeface="Calibri"/>
              </a:rPr>
              <a:t>r'</a:t>
            </a:r>
          </a:p>
        </p:txBody>
      </p:sp>
      <p:cxnSp>
        <p:nvCxnSpPr>
          <p:cNvPr id="47" name="Прямая со стрелкой 46">
            <a:extLst>
              <a:ext uri="{FF2B5EF4-FFF2-40B4-BE49-F238E27FC236}">
                <a16:creationId xmlns:a16="http://schemas.microsoft.com/office/drawing/2014/main" id="{A1AD7341-28DC-FF26-DE5D-D8A30DC1C80D}"/>
              </a:ext>
            </a:extLst>
          </p:cNvPr>
          <p:cNvCxnSpPr>
            <a:cxnSpLocks/>
          </p:cNvCxnSpPr>
          <p:nvPr/>
        </p:nvCxnSpPr>
        <p:spPr>
          <a:xfrm>
            <a:off x="8695460" y="1127412"/>
            <a:ext cx="412172" cy="32558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Равнобедренный треугольник 48">
            <a:extLst>
              <a:ext uri="{FF2B5EF4-FFF2-40B4-BE49-F238E27FC236}">
                <a16:creationId xmlns:a16="http://schemas.microsoft.com/office/drawing/2014/main" id="{EE955188-F62B-FE80-123F-B373DDDCEAF5}"/>
              </a:ext>
            </a:extLst>
          </p:cNvPr>
          <p:cNvSpPr/>
          <p:nvPr/>
        </p:nvSpPr>
        <p:spPr>
          <a:xfrm>
            <a:off x="9592125" y="227907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sp>
        <p:nvSpPr>
          <p:cNvPr id="51" name="Равнобедренный треугольник 50">
            <a:extLst>
              <a:ext uri="{FF2B5EF4-FFF2-40B4-BE49-F238E27FC236}">
                <a16:creationId xmlns:a16="http://schemas.microsoft.com/office/drawing/2014/main" id="{E719B00D-0B56-BBB3-2EE0-B2A58287787B}"/>
              </a:ext>
            </a:extLst>
          </p:cNvPr>
          <p:cNvSpPr/>
          <p:nvPr/>
        </p:nvSpPr>
        <p:spPr>
          <a:xfrm>
            <a:off x="8440467" y="227907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53" name="Прямая со стрелкой 52">
            <a:extLst>
              <a:ext uri="{FF2B5EF4-FFF2-40B4-BE49-F238E27FC236}">
                <a16:creationId xmlns:a16="http://schemas.microsoft.com/office/drawing/2014/main" id="{1EEDAAF9-2638-F5A1-59C2-F7871BEBDA79}"/>
              </a:ext>
            </a:extLst>
          </p:cNvPr>
          <p:cNvCxnSpPr>
            <a:cxnSpLocks/>
          </p:cNvCxnSpPr>
          <p:nvPr/>
        </p:nvCxnSpPr>
        <p:spPr>
          <a:xfrm>
            <a:off x="9630642" y="1872094"/>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0F8FF236-4DF2-FEF9-181D-8FBCCA6CBE3A}"/>
              </a:ext>
            </a:extLst>
          </p:cNvPr>
          <p:cNvCxnSpPr>
            <a:cxnSpLocks/>
          </p:cNvCxnSpPr>
          <p:nvPr/>
        </p:nvCxnSpPr>
        <p:spPr>
          <a:xfrm flipH="1">
            <a:off x="8778587" y="1872094"/>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7">
            <a:extLst>
              <a:ext uri="{FF2B5EF4-FFF2-40B4-BE49-F238E27FC236}">
                <a16:creationId xmlns:a16="http://schemas.microsoft.com/office/drawing/2014/main" id="{AC4AABF4-07B1-C17B-730D-462E036E7029}"/>
              </a:ext>
            </a:extLst>
          </p:cNvPr>
          <p:cNvSpPr txBox="1"/>
          <p:nvPr/>
        </p:nvSpPr>
        <p:spPr>
          <a:xfrm>
            <a:off x="9802958" y="249468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c</a:t>
            </a:r>
          </a:p>
        </p:txBody>
      </p:sp>
      <p:sp>
        <p:nvSpPr>
          <p:cNvPr id="59" name="TextBox 8">
            <a:extLst>
              <a:ext uri="{FF2B5EF4-FFF2-40B4-BE49-F238E27FC236}">
                <a16:creationId xmlns:a16="http://schemas.microsoft.com/office/drawing/2014/main" id="{7C75B087-9A7A-D384-F318-3E239DC03828}"/>
              </a:ext>
            </a:extLst>
          </p:cNvPr>
          <p:cNvSpPr txBox="1"/>
          <p:nvPr/>
        </p:nvSpPr>
        <p:spPr>
          <a:xfrm>
            <a:off x="8633981" y="2537979"/>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61" name="Равнобедренный треугольник 60">
            <a:extLst>
              <a:ext uri="{FF2B5EF4-FFF2-40B4-BE49-F238E27FC236}">
                <a16:creationId xmlns:a16="http://schemas.microsoft.com/office/drawing/2014/main" id="{07D148FD-FC5C-FC89-E01C-20D82904701D}"/>
              </a:ext>
            </a:extLst>
          </p:cNvPr>
          <p:cNvSpPr/>
          <p:nvPr/>
        </p:nvSpPr>
        <p:spPr>
          <a:xfrm>
            <a:off x="7314784" y="1300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63" name="Прямая со стрелкой 62">
            <a:extLst>
              <a:ext uri="{FF2B5EF4-FFF2-40B4-BE49-F238E27FC236}">
                <a16:creationId xmlns:a16="http://schemas.microsoft.com/office/drawing/2014/main" id="{AC8CB718-CB6D-750D-9383-1ADAA1C1BCCD}"/>
              </a:ext>
            </a:extLst>
          </p:cNvPr>
          <p:cNvCxnSpPr>
            <a:cxnSpLocks/>
          </p:cNvCxnSpPr>
          <p:nvPr/>
        </p:nvCxnSpPr>
        <p:spPr>
          <a:xfrm flipH="1">
            <a:off x="7661563" y="1006185"/>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3">
            <a:extLst>
              <a:ext uri="{FF2B5EF4-FFF2-40B4-BE49-F238E27FC236}">
                <a16:creationId xmlns:a16="http://schemas.microsoft.com/office/drawing/2014/main" id="{C4A8D8E1-0733-E1A8-8D46-4550ADAC8BB9}"/>
              </a:ext>
            </a:extLst>
          </p:cNvPr>
          <p:cNvSpPr txBox="1"/>
          <p:nvPr/>
        </p:nvSpPr>
        <p:spPr>
          <a:xfrm>
            <a:off x="7508298" y="1568161"/>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67" name="Стрелка: вправо 66">
            <a:extLst>
              <a:ext uri="{FF2B5EF4-FFF2-40B4-BE49-F238E27FC236}">
                <a16:creationId xmlns:a16="http://schemas.microsoft.com/office/drawing/2014/main" id="{69AEC126-71D6-0358-98C9-EB2B77FA0162}"/>
              </a:ext>
            </a:extLst>
          </p:cNvPr>
          <p:cNvSpPr/>
          <p:nvPr/>
        </p:nvSpPr>
        <p:spPr>
          <a:xfrm>
            <a:off x="5325375" y="1571762"/>
            <a:ext cx="1151658" cy="649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TextBox 67">
            <a:extLst>
              <a:ext uri="{FF2B5EF4-FFF2-40B4-BE49-F238E27FC236}">
                <a16:creationId xmlns:a16="http://schemas.microsoft.com/office/drawing/2014/main" id="{2C9E20B9-933A-3E67-9EAB-41957DDB4245}"/>
              </a:ext>
            </a:extLst>
          </p:cNvPr>
          <p:cNvSpPr txBox="1"/>
          <p:nvPr/>
        </p:nvSpPr>
        <p:spPr>
          <a:xfrm>
            <a:off x="3771900" y="351560"/>
            <a:ext cx="4215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b="1" dirty="0" err="1"/>
              <a:t>Zig</a:t>
            </a:r>
            <a:r>
              <a:rPr lang="ru-RU" b="1" dirty="0"/>
              <a:t>(может выполняться только в конце)</a:t>
            </a:r>
            <a:endParaRPr lang="ru-RU" b="1" dirty="0">
              <a:cs typeface="Calibri"/>
            </a:endParaRPr>
          </a:p>
        </p:txBody>
      </p:sp>
      <p:sp>
        <p:nvSpPr>
          <p:cNvPr id="69" name="TextBox 68">
            <a:extLst>
              <a:ext uri="{FF2B5EF4-FFF2-40B4-BE49-F238E27FC236}">
                <a16:creationId xmlns:a16="http://schemas.microsoft.com/office/drawing/2014/main" id="{23061A1E-0A43-93C1-D39E-05EFBDCFD6B2}"/>
              </a:ext>
            </a:extLst>
          </p:cNvPr>
          <p:cNvSpPr txBox="1"/>
          <p:nvPr/>
        </p:nvSpPr>
        <p:spPr>
          <a:xfrm>
            <a:off x="3810866" y="2572616"/>
            <a:ext cx="3998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Ранги меняются только у вершин v и r</a:t>
            </a:r>
          </a:p>
        </p:txBody>
      </p:sp>
      <p:pic>
        <p:nvPicPr>
          <p:cNvPr id="71" name="Рисунок 71">
            <a:extLst>
              <a:ext uri="{FF2B5EF4-FFF2-40B4-BE49-F238E27FC236}">
                <a16:creationId xmlns:a16="http://schemas.microsoft.com/office/drawing/2014/main" id="{D1CD8F5F-65FA-45E9-2C7E-58846976AB84}"/>
              </a:ext>
            </a:extLst>
          </p:cNvPr>
          <p:cNvPicPr>
            <a:picLocks noChangeAspect="1"/>
          </p:cNvPicPr>
          <p:nvPr/>
        </p:nvPicPr>
        <p:blipFill>
          <a:blip r:embed="rId3"/>
          <a:stretch>
            <a:fillRect/>
          </a:stretch>
        </p:blipFill>
        <p:spPr>
          <a:xfrm>
            <a:off x="490105" y="3955205"/>
            <a:ext cx="11220449" cy="376340"/>
          </a:xfrm>
          <a:prstGeom prst="rect">
            <a:avLst/>
          </a:prstGeom>
        </p:spPr>
      </p:pic>
      <p:pic>
        <p:nvPicPr>
          <p:cNvPr id="72" name="Рисунок 72">
            <a:extLst>
              <a:ext uri="{FF2B5EF4-FFF2-40B4-BE49-F238E27FC236}">
                <a16:creationId xmlns:a16="http://schemas.microsoft.com/office/drawing/2014/main" id="{A3923B06-362C-B02E-7258-D156E9C913DE}"/>
              </a:ext>
            </a:extLst>
          </p:cNvPr>
          <p:cNvPicPr>
            <a:picLocks noChangeAspect="1"/>
          </p:cNvPicPr>
          <p:nvPr/>
        </p:nvPicPr>
        <p:blipFill>
          <a:blip r:embed="rId4"/>
          <a:stretch>
            <a:fillRect/>
          </a:stretch>
        </p:blipFill>
        <p:spPr>
          <a:xfrm>
            <a:off x="282286" y="5673358"/>
            <a:ext cx="11636085" cy="386351"/>
          </a:xfrm>
          <a:prstGeom prst="rect">
            <a:avLst/>
          </a:prstGeom>
        </p:spPr>
      </p:pic>
      <p:sp>
        <p:nvSpPr>
          <p:cNvPr id="73" name="TextBox 72">
            <a:extLst>
              <a:ext uri="{FF2B5EF4-FFF2-40B4-BE49-F238E27FC236}">
                <a16:creationId xmlns:a16="http://schemas.microsoft.com/office/drawing/2014/main" id="{FB092DE3-F9BA-3E0E-5117-5BFF1139FD22}"/>
              </a:ext>
            </a:extLst>
          </p:cNvPr>
          <p:cNvSpPr txBox="1"/>
          <p:nvPr/>
        </p:nvSpPr>
        <p:spPr>
          <a:xfrm>
            <a:off x="3312969" y="4741718"/>
            <a:ext cx="55747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800" dirty="0">
                <a:cs typeface="Calibri"/>
              </a:rPr>
              <a:t>Используем размеры поддеревьев</a:t>
            </a:r>
          </a:p>
        </p:txBody>
      </p:sp>
      <p:sp>
        <p:nvSpPr>
          <p:cNvPr id="74" name="TextBox 73">
            <a:extLst>
              <a:ext uri="{FF2B5EF4-FFF2-40B4-BE49-F238E27FC236}">
                <a16:creationId xmlns:a16="http://schemas.microsoft.com/office/drawing/2014/main" id="{578180D8-CE83-F0F0-8766-E8A252D86C90}"/>
              </a:ext>
            </a:extLst>
          </p:cNvPr>
          <p:cNvSpPr txBox="1"/>
          <p:nvPr/>
        </p:nvSpPr>
        <p:spPr>
          <a:xfrm>
            <a:off x="3590059" y="2983923"/>
            <a:ext cx="4630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Фактическое время выполнения поворота - 1</a:t>
            </a:r>
          </a:p>
        </p:txBody>
      </p:sp>
    </p:spTree>
    <p:extLst>
      <p:ext uri="{BB962C8B-B14F-4D97-AF65-F5344CB8AC3E}">
        <p14:creationId xmlns:p14="http://schemas.microsoft.com/office/powerpoint/2010/main" val="3698288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68" name="TextBox 67">
            <a:extLst>
              <a:ext uri="{FF2B5EF4-FFF2-40B4-BE49-F238E27FC236}">
                <a16:creationId xmlns:a16="http://schemas.microsoft.com/office/drawing/2014/main" id="{2C9E20B9-933A-3E67-9EAB-41957DDB4245}"/>
              </a:ext>
            </a:extLst>
          </p:cNvPr>
          <p:cNvSpPr txBox="1"/>
          <p:nvPr/>
        </p:nvSpPr>
        <p:spPr>
          <a:xfrm>
            <a:off x="5365172" y="204356"/>
            <a:ext cx="10806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b="1" dirty="0" err="1"/>
              <a:t>Zig-zig</a:t>
            </a:r>
            <a:endParaRPr lang="ru-RU" sz="2400" b="1" dirty="0" err="1">
              <a:cs typeface="Calibri"/>
            </a:endParaRPr>
          </a:p>
        </p:txBody>
      </p:sp>
      <p:sp>
        <p:nvSpPr>
          <p:cNvPr id="69" name="TextBox 68">
            <a:extLst>
              <a:ext uri="{FF2B5EF4-FFF2-40B4-BE49-F238E27FC236}">
                <a16:creationId xmlns:a16="http://schemas.microsoft.com/office/drawing/2014/main" id="{23061A1E-0A43-93C1-D39E-05EFBDCFD6B2}"/>
              </a:ext>
            </a:extLst>
          </p:cNvPr>
          <p:cNvSpPr txBox="1"/>
          <p:nvPr/>
        </p:nvSpPr>
        <p:spPr>
          <a:xfrm>
            <a:off x="3767570" y="2555298"/>
            <a:ext cx="41199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Ранги меняются только у вершин v, p и g</a:t>
            </a:r>
          </a:p>
        </p:txBody>
      </p:sp>
      <p:sp>
        <p:nvSpPr>
          <p:cNvPr id="74" name="TextBox 73">
            <a:extLst>
              <a:ext uri="{FF2B5EF4-FFF2-40B4-BE49-F238E27FC236}">
                <a16:creationId xmlns:a16="http://schemas.microsoft.com/office/drawing/2014/main" id="{578180D8-CE83-F0F0-8766-E8A252D86C90}"/>
              </a:ext>
            </a:extLst>
          </p:cNvPr>
          <p:cNvSpPr txBox="1"/>
          <p:nvPr/>
        </p:nvSpPr>
        <p:spPr>
          <a:xfrm>
            <a:off x="3564081" y="2975264"/>
            <a:ext cx="4630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Фактическое время выполнения поворота - 2</a:t>
            </a:r>
          </a:p>
        </p:txBody>
      </p:sp>
      <p:sp>
        <p:nvSpPr>
          <p:cNvPr id="2" name="Овал 1">
            <a:extLst>
              <a:ext uri="{FF2B5EF4-FFF2-40B4-BE49-F238E27FC236}">
                <a16:creationId xmlns:a16="http://schemas.microsoft.com/office/drawing/2014/main" id="{E6B9AAA4-913D-D076-D42C-10D9D1EA3878}"/>
              </a:ext>
            </a:extLst>
          </p:cNvPr>
          <p:cNvSpPr/>
          <p:nvPr/>
        </p:nvSpPr>
        <p:spPr>
          <a:xfrm>
            <a:off x="2046554" y="933843"/>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p>
        </p:txBody>
      </p:sp>
      <p:sp>
        <p:nvSpPr>
          <p:cNvPr id="3" name="Овал 2">
            <a:extLst>
              <a:ext uri="{FF2B5EF4-FFF2-40B4-BE49-F238E27FC236}">
                <a16:creationId xmlns:a16="http://schemas.microsoft.com/office/drawing/2014/main" id="{253EF7A1-E6DC-8CED-8408-E9C5A11FD49D}"/>
              </a:ext>
            </a:extLst>
          </p:cNvPr>
          <p:cNvSpPr/>
          <p:nvPr/>
        </p:nvSpPr>
        <p:spPr>
          <a:xfrm>
            <a:off x="1163327" y="1713162"/>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cxnSp>
        <p:nvCxnSpPr>
          <p:cNvPr id="4" name="Прямая со стрелкой 3">
            <a:extLst>
              <a:ext uri="{FF2B5EF4-FFF2-40B4-BE49-F238E27FC236}">
                <a16:creationId xmlns:a16="http://schemas.microsoft.com/office/drawing/2014/main" id="{6E8DB685-5BFF-E97B-3D2C-DF94C6BD890F}"/>
              </a:ext>
            </a:extLst>
          </p:cNvPr>
          <p:cNvCxnSpPr/>
          <p:nvPr/>
        </p:nvCxnSpPr>
        <p:spPr>
          <a:xfrm flipH="1">
            <a:off x="1756062" y="1508413"/>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Равнобедренный треугольник 4">
            <a:extLst>
              <a:ext uri="{FF2B5EF4-FFF2-40B4-BE49-F238E27FC236}">
                <a16:creationId xmlns:a16="http://schemas.microsoft.com/office/drawing/2014/main" id="{C33A5043-3CCA-5F5A-4600-4416CF5C9664}"/>
              </a:ext>
            </a:extLst>
          </p:cNvPr>
          <p:cNvSpPr/>
          <p:nvPr/>
        </p:nvSpPr>
        <p:spPr>
          <a:xfrm>
            <a:off x="2742783" y="171623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 name="Равнобедренный треугольник 5">
            <a:extLst>
              <a:ext uri="{FF2B5EF4-FFF2-40B4-BE49-F238E27FC236}">
                <a16:creationId xmlns:a16="http://schemas.microsoft.com/office/drawing/2014/main" id="{F702CF26-6659-9896-4BC0-26D7D02635FA}"/>
              </a:ext>
            </a:extLst>
          </p:cNvPr>
          <p:cNvSpPr/>
          <p:nvPr/>
        </p:nvSpPr>
        <p:spPr>
          <a:xfrm>
            <a:off x="1729668" y="271202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 name="Равнобедренный треугольник 8">
            <a:extLst>
              <a:ext uri="{FF2B5EF4-FFF2-40B4-BE49-F238E27FC236}">
                <a16:creationId xmlns:a16="http://schemas.microsoft.com/office/drawing/2014/main" id="{178202BF-7690-45D7-2E85-48A12403E83B}"/>
              </a:ext>
            </a:extLst>
          </p:cNvPr>
          <p:cNvSpPr/>
          <p:nvPr/>
        </p:nvSpPr>
        <p:spPr>
          <a:xfrm>
            <a:off x="578010" y="271202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0" name="Прямая со стрелкой 9">
            <a:extLst>
              <a:ext uri="{FF2B5EF4-FFF2-40B4-BE49-F238E27FC236}">
                <a16:creationId xmlns:a16="http://schemas.microsoft.com/office/drawing/2014/main" id="{D4A3680D-D4C1-0CFA-BC80-9462120EB642}"/>
              </a:ext>
            </a:extLst>
          </p:cNvPr>
          <p:cNvCxnSpPr/>
          <p:nvPr/>
        </p:nvCxnSpPr>
        <p:spPr>
          <a:xfrm>
            <a:off x="2668731" y="1517072"/>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A5BFFAFC-5EDA-8AAE-AC9A-456CCAF951D9}"/>
              </a:ext>
            </a:extLst>
          </p:cNvPr>
          <p:cNvCxnSpPr>
            <a:cxnSpLocks/>
          </p:cNvCxnSpPr>
          <p:nvPr/>
        </p:nvCxnSpPr>
        <p:spPr>
          <a:xfrm>
            <a:off x="1768185" y="2305049"/>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E71EF947-017D-FD0F-7EEB-09D952B2375D}"/>
              </a:ext>
            </a:extLst>
          </p:cNvPr>
          <p:cNvCxnSpPr>
            <a:cxnSpLocks/>
          </p:cNvCxnSpPr>
          <p:nvPr/>
        </p:nvCxnSpPr>
        <p:spPr>
          <a:xfrm flipH="1">
            <a:off x="916130" y="2305049"/>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E05BCD-CB68-16F0-BA18-F50AF74D7357}"/>
              </a:ext>
            </a:extLst>
          </p:cNvPr>
          <p:cNvSpPr txBox="1"/>
          <p:nvPr/>
        </p:nvSpPr>
        <p:spPr>
          <a:xfrm>
            <a:off x="2936297" y="198379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14" name="TextBox 13">
            <a:extLst>
              <a:ext uri="{FF2B5EF4-FFF2-40B4-BE49-F238E27FC236}">
                <a16:creationId xmlns:a16="http://schemas.microsoft.com/office/drawing/2014/main" id="{78BB433C-078F-7C22-3AE3-678C8174166B}"/>
              </a:ext>
            </a:extLst>
          </p:cNvPr>
          <p:cNvSpPr txBox="1"/>
          <p:nvPr/>
        </p:nvSpPr>
        <p:spPr>
          <a:xfrm>
            <a:off x="1940501" y="292763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5" name="TextBox 14">
            <a:extLst>
              <a:ext uri="{FF2B5EF4-FFF2-40B4-BE49-F238E27FC236}">
                <a16:creationId xmlns:a16="http://schemas.microsoft.com/office/drawing/2014/main" id="{83964C63-8770-BE70-227A-9A6BC92ABB00}"/>
              </a:ext>
            </a:extLst>
          </p:cNvPr>
          <p:cNvSpPr txBox="1"/>
          <p:nvPr/>
        </p:nvSpPr>
        <p:spPr>
          <a:xfrm>
            <a:off x="771524" y="297093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6" name="Овал 15">
            <a:extLst>
              <a:ext uri="{FF2B5EF4-FFF2-40B4-BE49-F238E27FC236}">
                <a16:creationId xmlns:a16="http://schemas.microsoft.com/office/drawing/2014/main" id="{7BDBFE76-55EE-12E2-9D20-11352499A8CB}"/>
              </a:ext>
            </a:extLst>
          </p:cNvPr>
          <p:cNvSpPr/>
          <p:nvPr/>
        </p:nvSpPr>
        <p:spPr>
          <a:xfrm>
            <a:off x="8064622" y="145865"/>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v'</a:t>
            </a:r>
          </a:p>
        </p:txBody>
      </p:sp>
      <p:sp>
        <p:nvSpPr>
          <p:cNvPr id="17" name="Овал 16">
            <a:extLst>
              <a:ext uri="{FF2B5EF4-FFF2-40B4-BE49-F238E27FC236}">
                <a16:creationId xmlns:a16="http://schemas.microsoft.com/office/drawing/2014/main" id="{44A36F47-E0BF-05D2-D6D7-8478DEB7AF07}"/>
              </a:ext>
            </a:extLst>
          </p:cNvPr>
          <p:cNvSpPr/>
          <p:nvPr/>
        </p:nvSpPr>
        <p:spPr>
          <a:xfrm>
            <a:off x="8999805" y="890548"/>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18" name="Прямая со стрелкой 17">
            <a:extLst>
              <a:ext uri="{FF2B5EF4-FFF2-40B4-BE49-F238E27FC236}">
                <a16:creationId xmlns:a16="http://schemas.microsoft.com/office/drawing/2014/main" id="{94C8C8BA-6A70-BC15-E392-9DADFBF7D2EB}"/>
              </a:ext>
            </a:extLst>
          </p:cNvPr>
          <p:cNvCxnSpPr>
            <a:cxnSpLocks/>
          </p:cNvCxnSpPr>
          <p:nvPr/>
        </p:nvCxnSpPr>
        <p:spPr>
          <a:xfrm>
            <a:off x="8669481" y="737753"/>
            <a:ext cx="412172" cy="32558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Равнобедренный треугольник 19">
            <a:extLst>
              <a:ext uri="{FF2B5EF4-FFF2-40B4-BE49-F238E27FC236}">
                <a16:creationId xmlns:a16="http://schemas.microsoft.com/office/drawing/2014/main" id="{800F13AC-1B8E-E5FA-E0D6-9F2DFAF7348E}"/>
              </a:ext>
            </a:extLst>
          </p:cNvPr>
          <p:cNvSpPr/>
          <p:nvPr/>
        </p:nvSpPr>
        <p:spPr>
          <a:xfrm>
            <a:off x="8414488" y="188941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22" name="Прямая со стрелкой 21">
            <a:extLst>
              <a:ext uri="{FF2B5EF4-FFF2-40B4-BE49-F238E27FC236}">
                <a16:creationId xmlns:a16="http://schemas.microsoft.com/office/drawing/2014/main" id="{F3ED156A-BF7F-6D90-3929-AE11DD66C0BB}"/>
              </a:ext>
            </a:extLst>
          </p:cNvPr>
          <p:cNvCxnSpPr>
            <a:cxnSpLocks/>
          </p:cNvCxnSpPr>
          <p:nvPr/>
        </p:nvCxnSpPr>
        <p:spPr>
          <a:xfrm flipH="1">
            <a:off x="8752608" y="148243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1286C3B9-05D7-EC08-016E-C2ADC188FBE9}"/>
              </a:ext>
            </a:extLst>
          </p:cNvPr>
          <p:cNvSpPr txBox="1"/>
          <p:nvPr/>
        </p:nvSpPr>
        <p:spPr>
          <a:xfrm>
            <a:off x="8608002" y="2148320"/>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b</a:t>
            </a:r>
          </a:p>
        </p:txBody>
      </p:sp>
      <p:sp>
        <p:nvSpPr>
          <p:cNvPr id="26" name="Равнобедренный треугольник 25">
            <a:extLst>
              <a:ext uri="{FF2B5EF4-FFF2-40B4-BE49-F238E27FC236}">
                <a16:creationId xmlns:a16="http://schemas.microsoft.com/office/drawing/2014/main" id="{D7D26735-70F2-DF4A-A10E-342663C6F9C6}"/>
              </a:ext>
            </a:extLst>
          </p:cNvPr>
          <p:cNvSpPr/>
          <p:nvPr/>
        </p:nvSpPr>
        <p:spPr>
          <a:xfrm>
            <a:off x="7288805" y="910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28" name="Прямая со стрелкой 27">
            <a:extLst>
              <a:ext uri="{FF2B5EF4-FFF2-40B4-BE49-F238E27FC236}">
                <a16:creationId xmlns:a16="http://schemas.microsoft.com/office/drawing/2014/main" id="{99E10819-99EA-C25B-73EC-EB4FEF3E6E76}"/>
              </a:ext>
            </a:extLst>
          </p:cNvPr>
          <p:cNvCxnSpPr>
            <a:cxnSpLocks/>
          </p:cNvCxnSpPr>
          <p:nvPr/>
        </p:nvCxnSpPr>
        <p:spPr>
          <a:xfrm flipH="1">
            <a:off x="7635584" y="616526"/>
            <a:ext cx="462396" cy="308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3">
            <a:extLst>
              <a:ext uri="{FF2B5EF4-FFF2-40B4-BE49-F238E27FC236}">
                <a16:creationId xmlns:a16="http://schemas.microsoft.com/office/drawing/2014/main" id="{1A239860-0A23-8362-7EFA-8DCE4F30CC53}"/>
              </a:ext>
            </a:extLst>
          </p:cNvPr>
          <p:cNvSpPr txBox="1"/>
          <p:nvPr/>
        </p:nvSpPr>
        <p:spPr>
          <a:xfrm>
            <a:off x="7482319" y="1178502"/>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2" name="Овал 31">
            <a:extLst>
              <a:ext uri="{FF2B5EF4-FFF2-40B4-BE49-F238E27FC236}">
                <a16:creationId xmlns:a16="http://schemas.microsoft.com/office/drawing/2014/main" id="{035B3FA4-C8DE-4D17-B12B-6A07C5105506}"/>
              </a:ext>
            </a:extLst>
          </p:cNvPr>
          <p:cNvSpPr/>
          <p:nvPr/>
        </p:nvSpPr>
        <p:spPr>
          <a:xfrm>
            <a:off x="2929781" y="163183"/>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cxnSp>
        <p:nvCxnSpPr>
          <p:cNvPr id="34" name="Прямая со стрелкой 33">
            <a:extLst>
              <a:ext uri="{FF2B5EF4-FFF2-40B4-BE49-F238E27FC236}">
                <a16:creationId xmlns:a16="http://schemas.microsoft.com/office/drawing/2014/main" id="{E1515FAA-8F15-D26F-ED3D-E776BC6EE104}"/>
              </a:ext>
            </a:extLst>
          </p:cNvPr>
          <p:cNvCxnSpPr>
            <a:cxnSpLocks/>
          </p:cNvCxnSpPr>
          <p:nvPr/>
        </p:nvCxnSpPr>
        <p:spPr>
          <a:xfrm flipH="1">
            <a:off x="2639289" y="737753"/>
            <a:ext cx="367146" cy="316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Равнобедренный треугольник 81">
            <a:extLst>
              <a:ext uri="{FF2B5EF4-FFF2-40B4-BE49-F238E27FC236}">
                <a16:creationId xmlns:a16="http://schemas.microsoft.com/office/drawing/2014/main" id="{59FB7E52-DF92-7E83-7F9D-9B624CB84DC1}"/>
              </a:ext>
            </a:extLst>
          </p:cNvPr>
          <p:cNvSpPr/>
          <p:nvPr/>
        </p:nvSpPr>
        <p:spPr>
          <a:xfrm>
            <a:off x="3626010" y="945570"/>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84" name="Прямая со стрелкой 83">
            <a:extLst>
              <a:ext uri="{FF2B5EF4-FFF2-40B4-BE49-F238E27FC236}">
                <a16:creationId xmlns:a16="http://schemas.microsoft.com/office/drawing/2014/main" id="{F95FA74D-3B9A-1FC5-0BF1-669554AC54AA}"/>
              </a:ext>
            </a:extLst>
          </p:cNvPr>
          <p:cNvCxnSpPr>
            <a:cxnSpLocks/>
          </p:cNvCxnSpPr>
          <p:nvPr/>
        </p:nvCxnSpPr>
        <p:spPr>
          <a:xfrm>
            <a:off x="3551958" y="746412"/>
            <a:ext cx="429490" cy="2043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223C3C5-F019-79DA-9C78-2A0E6A7C83B8}"/>
              </a:ext>
            </a:extLst>
          </p:cNvPr>
          <p:cNvSpPr txBox="1"/>
          <p:nvPr/>
        </p:nvSpPr>
        <p:spPr>
          <a:xfrm>
            <a:off x="3819524" y="1213138"/>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122" name="Овал 121">
            <a:extLst>
              <a:ext uri="{FF2B5EF4-FFF2-40B4-BE49-F238E27FC236}">
                <a16:creationId xmlns:a16="http://schemas.microsoft.com/office/drawing/2014/main" id="{E3AB81E8-F566-70C3-B96D-30663DA54A38}"/>
              </a:ext>
            </a:extLst>
          </p:cNvPr>
          <p:cNvSpPr/>
          <p:nvPr/>
        </p:nvSpPr>
        <p:spPr>
          <a:xfrm>
            <a:off x="9848394" y="1817071"/>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cs typeface="Calibri"/>
              </a:rPr>
              <a:t>g'</a:t>
            </a:r>
          </a:p>
        </p:txBody>
      </p:sp>
      <p:sp>
        <p:nvSpPr>
          <p:cNvPr id="124" name="Равнобедренный треугольник 123">
            <a:extLst>
              <a:ext uri="{FF2B5EF4-FFF2-40B4-BE49-F238E27FC236}">
                <a16:creationId xmlns:a16="http://schemas.microsoft.com/office/drawing/2014/main" id="{0B1D9621-5083-192E-F2C7-514A9C408021}"/>
              </a:ext>
            </a:extLst>
          </p:cNvPr>
          <p:cNvSpPr/>
          <p:nvPr/>
        </p:nvSpPr>
        <p:spPr>
          <a:xfrm>
            <a:off x="10414735" y="2815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26" name="Равнобедренный треугольник 125">
            <a:extLst>
              <a:ext uri="{FF2B5EF4-FFF2-40B4-BE49-F238E27FC236}">
                <a16:creationId xmlns:a16="http://schemas.microsoft.com/office/drawing/2014/main" id="{53FEA6C0-2B9C-29BA-AEE6-F80FB867CADD}"/>
              </a:ext>
            </a:extLst>
          </p:cNvPr>
          <p:cNvSpPr/>
          <p:nvPr/>
        </p:nvSpPr>
        <p:spPr>
          <a:xfrm>
            <a:off x="9263077" y="2815934"/>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28" name="Прямая со стрелкой 127">
            <a:extLst>
              <a:ext uri="{FF2B5EF4-FFF2-40B4-BE49-F238E27FC236}">
                <a16:creationId xmlns:a16="http://schemas.microsoft.com/office/drawing/2014/main" id="{F8C44762-60ED-2F77-32FA-A7119E8F60ED}"/>
              </a:ext>
            </a:extLst>
          </p:cNvPr>
          <p:cNvCxnSpPr>
            <a:cxnSpLocks/>
          </p:cNvCxnSpPr>
          <p:nvPr/>
        </p:nvCxnSpPr>
        <p:spPr>
          <a:xfrm>
            <a:off x="10453252" y="2408958"/>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Прямая со стрелкой 129">
            <a:extLst>
              <a:ext uri="{FF2B5EF4-FFF2-40B4-BE49-F238E27FC236}">
                <a16:creationId xmlns:a16="http://schemas.microsoft.com/office/drawing/2014/main" id="{7AB6D876-886B-F50F-DFAF-76846227A9CA}"/>
              </a:ext>
            </a:extLst>
          </p:cNvPr>
          <p:cNvCxnSpPr>
            <a:cxnSpLocks/>
          </p:cNvCxnSpPr>
          <p:nvPr/>
        </p:nvCxnSpPr>
        <p:spPr>
          <a:xfrm flipH="1">
            <a:off x="9601197" y="2408958"/>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2185B0DC-4426-C4B6-7F90-DBE92D3004DB}"/>
              </a:ext>
            </a:extLst>
          </p:cNvPr>
          <p:cNvSpPr txBox="1"/>
          <p:nvPr/>
        </p:nvSpPr>
        <p:spPr>
          <a:xfrm>
            <a:off x="10625568" y="3031547"/>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134" name="TextBox 133">
            <a:extLst>
              <a:ext uri="{FF2B5EF4-FFF2-40B4-BE49-F238E27FC236}">
                <a16:creationId xmlns:a16="http://schemas.microsoft.com/office/drawing/2014/main" id="{1C47FDDE-8AF4-8F9F-C616-222CB34447D4}"/>
              </a:ext>
            </a:extLst>
          </p:cNvPr>
          <p:cNvSpPr txBox="1"/>
          <p:nvPr/>
        </p:nvSpPr>
        <p:spPr>
          <a:xfrm>
            <a:off x="9456591" y="3074843"/>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136" name="Прямая со стрелкой 135">
            <a:extLst>
              <a:ext uri="{FF2B5EF4-FFF2-40B4-BE49-F238E27FC236}">
                <a16:creationId xmlns:a16="http://schemas.microsoft.com/office/drawing/2014/main" id="{8525B6E8-76B3-4016-61DE-9E14FB0CD11D}"/>
              </a:ext>
            </a:extLst>
          </p:cNvPr>
          <p:cNvCxnSpPr>
            <a:cxnSpLocks/>
          </p:cNvCxnSpPr>
          <p:nvPr/>
        </p:nvCxnSpPr>
        <p:spPr>
          <a:xfrm>
            <a:off x="9587344" y="1482435"/>
            <a:ext cx="412170" cy="41217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0" name="Стрелка: вправо 139">
            <a:extLst>
              <a:ext uri="{FF2B5EF4-FFF2-40B4-BE49-F238E27FC236}">
                <a16:creationId xmlns:a16="http://schemas.microsoft.com/office/drawing/2014/main" id="{0A78AAC6-3FFE-8FE3-FE04-A963FC7A98A1}"/>
              </a:ext>
            </a:extLst>
          </p:cNvPr>
          <p:cNvSpPr/>
          <p:nvPr/>
        </p:nvSpPr>
        <p:spPr>
          <a:xfrm>
            <a:off x="5481237" y="1346625"/>
            <a:ext cx="839932" cy="406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1" name="Рисунок 141">
            <a:extLst>
              <a:ext uri="{FF2B5EF4-FFF2-40B4-BE49-F238E27FC236}">
                <a16:creationId xmlns:a16="http://schemas.microsoft.com/office/drawing/2014/main" id="{89889AE1-04C5-560E-2F42-C25D1D8340F6}"/>
              </a:ext>
            </a:extLst>
          </p:cNvPr>
          <p:cNvPicPr>
            <a:picLocks noChangeAspect="1"/>
          </p:cNvPicPr>
          <p:nvPr/>
        </p:nvPicPr>
        <p:blipFill rotWithShape="1">
          <a:blip r:embed="rId3"/>
          <a:srcRect r="1819" b="-4651"/>
          <a:stretch/>
        </p:blipFill>
        <p:spPr>
          <a:xfrm>
            <a:off x="1071996" y="3888410"/>
            <a:ext cx="9952690" cy="366114"/>
          </a:xfrm>
          <a:prstGeom prst="rect">
            <a:avLst/>
          </a:prstGeom>
        </p:spPr>
      </p:pic>
      <p:pic>
        <p:nvPicPr>
          <p:cNvPr id="144" name="Рисунок 144">
            <a:extLst>
              <a:ext uri="{FF2B5EF4-FFF2-40B4-BE49-F238E27FC236}">
                <a16:creationId xmlns:a16="http://schemas.microsoft.com/office/drawing/2014/main" id="{200276AF-CF81-C2BC-B61F-47CEE0C3165B}"/>
              </a:ext>
            </a:extLst>
          </p:cNvPr>
          <p:cNvPicPr>
            <a:picLocks noChangeAspect="1"/>
          </p:cNvPicPr>
          <p:nvPr/>
        </p:nvPicPr>
        <p:blipFill rotWithShape="1">
          <a:blip r:embed="rId4"/>
          <a:srcRect l="1353" r="1150" b="-5883"/>
          <a:stretch/>
        </p:blipFill>
        <p:spPr>
          <a:xfrm>
            <a:off x="31173" y="4382605"/>
            <a:ext cx="12129492" cy="309893"/>
          </a:xfrm>
          <a:prstGeom prst="rect">
            <a:avLst/>
          </a:prstGeom>
        </p:spPr>
      </p:pic>
      <p:pic>
        <p:nvPicPr>
          <p:cNvPr id="145" name="Рисунок 145">
            <a:extLst>
              <a:ext uri="{FF2B5EF4-FFF2-40B4-BE49-F238E27FC236}">
                <a16:creationId xmlns:a16="http://schemas.microsoft.com/office/drawing/2014/main" id="{B02594AC-4BA4-35AC-4E4D-1B7085B3E071}"/>
              </a:ext>
            </a:extLst>
          </p:cNvPr>
          <p:cNvPicPr>
            <a:picLocks noChangeAspect="1"/>
          </p:cNvPicPr>
          <p:nvPr/>
        </p:nvPicPr>
        <p:blipFill rotWithShape="1">
          <a:blip r:embed="rId5"/>
          <a:srcRect l="4259" r="315" b="4000"/>
          <a:stretch/>
        </p:blipFill>
        <p:spPr>
          <a:xfrm>
            <a:off x="3265342" y="4786112"/>
            <a:ext cx="5146180" cy="377228"/>
          </a:xfrm>
          <a:prstGeom prst="rect">
            <a:avLst/>
          </a:prstGeom>
        </p:spPr>
      </p:pic>
      <p:sp>
        <p:nvSpPr>
          <p:cNvPr id="146" name="TextBox 145">
            <a:extLst>
              <a:ext uri="{FF2B5EF4-FFF2-40B4-BE49-F238E27FC236}">
                <a16:creationId xmlns:a16="http://schemas.microsoft.com/office/drawing/2014/main" id="{2B00B0DF-695C-D789-2862-AE4E0D66EDF5}"/>
              </a:ext>
            </a:extLst>
          </p:cNvPr>
          <p:cNvSpPr txBox="1"/>
          <p:nvPr/>
        </p:nvSpPr>
        <p:spPr>
          <a:xfrm>
            <a:off x="141602" y="5260958"/>
            <a:ext cx="40853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b="1" dirty="0">
                <a:ea typeface="Calibri"/>
                <a:cs typeface="Calibri"/>
              </a:rPr>
              <a:t>Теперь нам осталось показать, что:</a:t>
            </a:r>
          </a:p>
        </p:txBody>
      </p:sp>
      <p:pic>
        <p:nvPicPr>
          <p:cNvPr id="147" name="Рисунок 147">
            <a:extLst>
              <a:ext uri="{FF2B5EF4-FFF2-40B4-BE49-F238E27FC236}">
                <a16:creationId xmlns:a16="http://schemas.microsoft.com/office/drawing/2014/main" id="{A735A503-D2AE-EFE5-D83F-17977BE6C501}"/>
              </a:ext>
            </a:extLst>
          </p:cNvPr>
          <p:cNvPicPr>
            <a:picLocks noChangeAspect="1"/>
          </p:cNvPicPr>
          <p:nvPr/>
        </p:nvPicPr>
        <p:blipFill>
          <a:blip r:embed="rId6"/>
          <a:stretch>
            <a:fillRect/>
          </a:stretch>
        </p:blipFill>
        <p:spPr>
          <a:xfrm>
            <a:off x="4170218" y="5268883"/>
            <a:ext cx="5150427" cy="390005"/>
          </a:xfrm>
          <a:prstGeom prst="rect">
            <a:avLst/>
          </a:prstGeom>
        </p:spPr>
      </p:pic>
      <p:sp>
        <p:nvSpPr>
          <p:cNvPr id="148" name="TextBox 147">
            <a:extLst>
              <a:ext uri="{FF2B5EF4-FFF2-40B4-BE49-F238E27FC236}">
                <a16:creationId xmlns:a16="http://schemas.microsoft.com/office/drawing/2014/main" id="{7630E7FD-BD61-1CE6-9D78-A7E11587B020}"/>
              </a:ext>
            </a:extLst>
          </p:cNvPr>
          <p:cNvSpPr txBox="1"/>
          <p:nvPr/>
        </p:nvSpPr>
        <p:spPr>
          <a:xfrm>
            <a:off x="9460923" y="5269922"/>
            <a:ext cx="19292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b="1" dirty="0">
                <a:ea typeface="Calibri"/>
                <a:cs typeface="Calibri"/>
              </a:rPr>
              <a:t>Тогда получим:</a:t>
            </a:r>
          </a:p>
        </p:txBody>
      </p:sp>
      <p:pic>
        <p:nvPicPr>
          <p:cNvPr id="149" name="Рисунок 149">
            <a:extLst>
              <a:ext uri="{FF2B5EF4-FFF2-40B4-BE49-F238E27FC236}">
                <a16:creationId xmlns:a16="http://schemas.microsoft.com/office/drawing/2014/main" id="{165F897A-D459-FE17-90C3-8254A4871EDD}"/>
              </a:ext>
            </a:extLst>
          </p:cNvPr>
          <p:cNvPicPr>
            <a:picLocks noChangeAspect="1"/>
          </p:cNvPicPr>
          <p:nvPr/>
        </p:nvPicPr>
        <p:blipFill>
          <a:blip r:embed="rId7"/>
          <a:stretch>
            <a:fillRect/>
          </a:stretch>
        </p:blipFill>
        <p:spPr>
          <a:xfrm>
            <a:off x="290947" y="5861218"/>
            <a:ext cx="11177153" cy="365654"/>
          </a:xfrm>
          <a:prstGeom prst="rect">
            <a:avLst/>
          </a:prstGeom>
        </p:spPr>
      </p:pic>
    </p:spTree>
    <p:extLst>
      <p:ext uri="{BB962C8B-B14F-4D97-AF65-F5344CB8AC3E}">
        <p14:creationId xmlns:p14="http://schemas.microsoft.com/office/powerpoint/2010/main" val="43681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pic>
        <p:nvPicPr>
          <p:cNvPr id="2" name="Рисунок 2">
            <a:extLst>
              <a:ext uri="{FF2B5EF4-FFF2-40B4-BE49-F238E27FC236}">
                <a16:creationId xmlns:a16="http://schemas.microsoft.com/office/drawing/2014/main" id="{82D4077B-9588-184B-C911-C98F69A0E6D0}"/>
              </a:ext>
            </a:extLst>
          </p:cNvPr>
          <p:cNvPicPr>
            <a:picLocks noGrp="1" noChangeAspect="1"/>
          </p:cNvPicPr>
          <p:nvPr>
            <p:ph idx="1"/>
          </p:nvPr>
        </p:nvPicPr>
        <p:blipFill>
          <a:blip r:embed="rId3"/>
          <a:stretch>
            <a:fillRect/>
          </a:stretch>
        </p:blipFill>
        <p:spPr>
          <a:xfrm>
            <a:off x="3405182" y="660106"/>
            <a:ext cx="5379027" cy="426027"/>
          </a:xfrm>
          <a:ln>
            <a:solidFill>
              <a:schemeClr val="tx1">
                <a:lumMod val="95000"/>
                <a:lumOff val="5000"/>
              </a:schemeClr>
            </a:solidFill>
          </a:ln>
        </p:spPr>
      </p:pic>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57E8AA00-7C75-A707-5A79-352E5260B77E}"/>
              </a:ext>
            </a:extLst>
          </p:cNvPr>
          <p:cNvPicPr>
            <a:picLocks noChangeAspect="1"/>
          </p:cNvPicPr>
          <p:nvPr/>
        </p:nvPicPr>
        <p:blipFill>
          <a:blip r:embed="rId4"/>
          <a:stretch>
            <a:fillRect/>
          </a:stretch>
        </p:blipFill>
        <p:spPr>
          <a:xfrm>
            <a:off x="542059" y="2274310"/>
            <a:ext cx="11454245" cy="802697"/>
          </a:xfrm>
          <a:prstGeom prst="rect">
            <a:avLst/>
          </a:prstGeom>
        </p:spPr>
      </p:pic>
      <p:sp>
        <p:nvSpPr>
          <p:cNvPr id="5" name="TextBox 4">
            <a:extLst>
              <a:ext uri="{FF2B5EF4-FFF2-40B4-BE49-F238E27FC236}">
                <a16:creationId xmlns:a16="http://schemas.microsoft.com/office/drawing/2014/main" id="{0FE948D9-2074-0280-584C-9B7B0F61C37A}"/>
              </a:ext>
            </a:extLst>
          </p:cNvPr>
          <p:cNvSpPr txBox="1"/>
          <p:nvPr/>
        </p:nvSpPr>
        <p:spPr>
          <a:xfrm>
            <a:off x="342900" y="3278331"/>
            <a:ext cx="5150425" cy="4673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ea typeface="Calibri"/>
                <a:cs typeface="Calibri"/>
              </a:rPr>
              <a:t>Взглянув на диаграмму, заметим, что </a:t>
            </a:r>
          </a:p>
        </p:txBody>
      </p:sp>
      <p:pic>
        <p:nvPicPr>
          <p:cNvPr id="6" name="Рисунок 8" descr="Изображение выглядит как текст, часы, датчик&#10;&#10;Автоматически созданное описание">
            <a:extLst>
              <a:ext uri="{FF2B5EF4-FFF2-40B4-BE49-F238E27FC236}">
                <a16:creationId xmlns:a16="http://schemas.microsoft.com/office/drawing/2014/main" id="{D09D9F98-E041-2E1B-893D-4228B5FB2EF9}"/>
              </a:ext>
            </a:extLst>
          </p:cNvPr>
          <p:cNvPicPr>
            <a:picLocks noChangeAspect="1"/>
          </p:cNvPicPr>
          <p:nvPr/>
        </p:nvPicPr>
        <p:blipFill>
          <a:blip r:embed="rId5"/>
          <a:stretch>
            <a:fillRect/>
          </a:stretch>
        </p:blipFill>
        <p:spPr>
          <a:xfrm>
            <a:off x="5373832" y="3136624"/>
            <a:ext cx="6024995" cy="749273"/>
          </a:xfrm>
          <a:prstGeom prst="rect">
            <a:avLst/>
          </a:prstGeom>
        </p:spPr>
      </p:pic>
      <p:sp>
        <p:nvSpPr>
          <p:cNvPr id="9" name="TextBox 8">
            <a:extLst>
              <a:ext uri="{FF2B5EF4-FFF2-40B4-BE49-F238E27FC236}">
                <a16:creationId xmlns:a16="http://schemas.microsoft.com/office/drawing/2014/main" id="{8CC4B247-0EB1-D064-E182-6A1D7D9F6FB0}"/>
              </a:ext>
            </a:extLst>
          </p:cNvPr>
          <p:cNvSpPr txBox="1"/>
          <p:nvPr/>
        </p:nvSpPr>
        <p:spPr>
          <a:xfrm>
            <a:off x="381867" y="4001366"/>
            <a:ext cx="11672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2400" dirty="0">
                <a:ea typeface="Calibri"/>
                <a:cs typeface="Calibri"/>
              </a:rPr>
              <a:t>Тогда:</a:t>
            </a:r>
          </a:p>
        </p:txBody>
      </p:sp>
      <p:pic>
        <p:nvPicPr>
          <p:cNvPr id="10" name="Рисунок 10" descr="Изображение выглядит как текст&#10;&#10;Автоматически созданное описание">
            <a:extLst>
              <a:ext uri="{FF2B5EF4-FFF2-40B4-BE49-F238E27FC236}">
                <a16:creationId xmlns:a16="http://schemas.microsoft.com/office/drawing/2014/main" id="{342CD175-F8FC-B9E5-39A2-D5535F09D0F0}"/>
              </a:ext>
            </a:extLst>
          </p:cNvPr>
          <p:cNvPicPr>
            <a:picLocks noChangeAspect="1"/>
          </p:cNvPicPr>
          <p:nvPr/>
        </p:nvPicPr>
        <p:blipFill>
          <a:blip r:embed="rId6"/>
          <a:stretch>
            <a:fillRect/>
          </a:stretch>
        </p:blipFill>
        <p:spPr>
          <a:xfrm>
            <a:off x="1408834" y="3919104"/>
            <a:ext cx="2905990" cy="690995"/>
          </a:xfrm>
          <a:prstGeom prst="rect">
            <a:avLst/>
          </a:prstGeom>
        </p:spPr>
      </p:pic>
      <p:sp>
        <p:nvSpPr>
          <p:cNvPr id="12" name="TextBox 11">
            <a:extLst>
              <a:ext uri="{FF2B5EF4-FFF2-40B4-BE49-F238E27FC236}">
                <a16:creationId xmlns:a16="http://schemas.microsoft.com/office/drawing/2014/main" id="{0B799DEE-D4A2-A58B-BBA0-4F3ED75634B7}"/>
              </a:ext>
            </a:extLst>
          </p:cNvPr>
          <p:cNvSpPr txBox="1"/>
          <p:nvPr/>
        </p:nvSpPr>
        <p:spPr>
          <a:xfrm>
            <a:off x="4529570" y="4027343"/>
            <a:ext cx="39035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ea typeface="Calibri"/>
                <a:cs typeface="Calibri"/>
              </a:rPr>
              <a:t>Что и требовалось доказать.</a:t>
            </a:r>
          </a:p>
        </p:txBody>
      </p:sp>
    </p:spTree>
    <p:extLst>
      <p:ext uri="{BB962C8B-B14F-4D97-AF65-F5344CB8AC3E}">
        <p14:creationId xmlns:p14="http://schemas.microsoft.com/office/powerpoint/2010/main" val="68500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TextBox 14">
            <a:extLst>
              <a:ext uri="{FF2B5EF4-FFF2-40B4-BE49-F238E27FC236}">
                <a16:creationId xmlns:a16="http://schemas.microsoft.com/office/drawing/2014/main" id="{9C4AB8A8-BE26-9B12-842D-3102D14C20BF}"/>
              </a:ext>
            </a:extLst>
          </p:cNvPr>
          <p:cNvSpPr txBox="1"/>
          <p:nvPr/>
        </p:nvSpPr>
        <p:spPr>
          <a:xfrm>
            <a:off x="6092536" y="2516333"/>
            <a:ext cx="566997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err="1"/>
              <a:t>Splay</a:t>
            </a:r>
            <a:r>
              <a:rPr lang="ru-RU" sz="2800"/>
              <a:t>-дерево</a:t>
            </a:r>
            <a:r>
              <a:rPr lang="ru-RU" sz="2800">
                <a:ea typeface="+mn-lt"/>
                <a:cs typeface="+mn-lt"/>
              </a:rPr>
              <a:t> было придумано Робертом </a:t>
            </a:r>
            <a:r>
              <a:rPr lang="ru-RU" sz="2800" err="1">
                <a:ea typeface="+mn-lt"/>
                <a:cs typeface="+mn-lt"/>
              </a:rPr>
              <a:t>Тарьяном</a:t>
            </a:r>
            <a:r>
              <a:rPr lang="ru-RU" sz="2800">
                <a:ea typeface="+mn-lt"/>
                <a:cs typeface="+mn-lt"/>
              </a:rPr>
              <a:t> и Даниелем </a:t>
            </a:r>
            <a:r>
              <a:rPr lang="ru-RU" sz="2800" err="1">
                <a:ea typeface="+mn-lt"/>
                <a:cs typeface="+mn-lt"/>
              </a:rPr>
              <a:t>Слейтером</a:t>
            </a:r>
            <a:r>
              <a:rPr lang="ru-RU" sz="2800">
                <a:ea typeface="+mn-lt"/>
                <a:cs typeface="+mn-lt"/>
              </a:rPr>
              <a:t> в 1983 году. </a:t>
            </a:r>
            <a:endParaRPr lang="ru-RU" sz="2800">
              <a:ea typeface="Calibri" panose="020F0502020204030204"/>
              <a:cs typeface="Calibri" panose="020F0502020204030204"/>
            </a:endParaRPr>
          </a:p>
        </p:txBody>
      </p:sp>
      <p:pic>
        <p:nvPicPr>
          <p:cNvPr id="17" name="Рисунок 17">
            <a:extLst>
              <a:ext uri="{FF2B5EF4-FFF2-40B4-BE49-F238E27FC236}">
                <a16:creationId xmlns:a16="http://schemas.microsoft.com/office/drawing/2014/main" id="{647C614F-2629-AC29-00E9-8EDFD51645DC}"/>
              </a:ext>
            </a:extLst>
          </p:cNvPr>
          <p:cNvPicPr>
            <a:picLocks noChangeAspect="1"/>
          </p:cNvPicPr>
          <p:nvPr/>
        </p:nvPicPr>
        <p:blipFill>
          <a:blip r:embed="rId3"/>
          <a:stretch>
            <a:fillRect/>
          </a:stretch>
        </p:blipFill>
        <p:spPr>
          <a:xfrm>
            <a:off x="3096491" y="3431468"/>
            <a:ext cx="2743200" cy="3060382"/>
          </a:xfrm>
          <a:prstGeom prst="rect">
            <a:avLst/>
          </a:prstGeom>
        </p:spPr>
      </p:pic>
      <p:pic>
        <p:nvPicPr>
          <p:cNvPr id="18" name="Рисунок 18" descr="Изображение выглядит как трава, внешний, человек, старый&#10;&#10;Автоматически созданное описание">
            <a:extLst>
              <a:ext uri="{FF2B5EF4-FFF2-40B4-BE49-F238E27FC236}">
                <a16:creationId xmlns:a16="http://schemas.microsoft.com/office/drawing/2014/main" id="{254E5B68-66FF-5157-D848-2F557E064820}"/>
              </a:ext>
            </a:extLst>
          </p:cNvPr>
          <p:cNvPicPr>
            <a:picLocks noChangeAspect="1"/>
          </p:cNvPicPr>
          <p:nvPr/>
        </p:nvPicPr>
        <p:blipFill>
          <a:blip r:embed="rId4"/>
          <a:stretch>
            <a:fillRect/>
          </a:stretch>
        </p:blipFill>
        <p:spPr>
          <a:xfrm>
            <a:off x="3312967" y="226868"/>
            <a:ext cx="2171701" cy="3200400"/>
          </a:xfrm>
          <a:prstGeom prst="rect">
            <a:avLst/>
          </a:prstGeom>
        </p:spPr>
      </p:pic>
      <p:pic>
        <p:nvPicPr>
          <p:cNvPr id="20" name="Рисунок 20" descr="Изображение выглядит как текст, мужчина&#10;&#10;Автоматически созданное описание">
            <a:extLst>
              <a:ext uri="{FF2B5EF4-FFF2-40B4-BE49-F238E27FC236}">
                <a16:creationId xmlns:a16="http://schemas.microsoft.com/office/drawing/2014/main" id="{FDE0E696-1BC6-3C36-90D0-292FBB7B1EC6}"/>
              </a:ext>
            </a:extLst>
          </p:cNvPr>
          <p:cNvPicPr>
            <a:picLocks noChangeAspect="1"/>
          </p:cNvPicPr>
          <p:nvPr/>
        </p:nvPicPr>
        <p:blipFill>
          <a:blip r:embed="rId5"/>
          <a:stretch>
            <a:fillRect/>
          </a:stretch>
        </p:blipFill>
        <p:spPr>
          <a:xfrm>
            <a:off x="298787" y="193963"/>
            <a:ext cx="2545676" cy="6227619"/>
          </a:xfrm>
          <a:prstGeom prst="rect">
            <a:avLst/>
          </a:prstGeom>
        </p:spPr>
      </p:pic>
    </p:spTree>
    <p:extLst>
      <p:ext uri="{BB962C8B-B14F-4D97-AF65-F5344CB8AC3E}">
        <p14:creationId xmlns:p14="http://schemas.microsoft.com/office/powerpoint/2010/main" val="2818537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68" name="TextBox 67">
            <a:extLst>
              <a:ext uri="{FF2B5EF4-FFF2-40B4-BE49-F238E27FC236}">
                <a16:creationId xmlns:a16="http://schemas.microsoft.com/office/drawing/2014/main" id="{2C9E20B9-933A-3E67-9EAB-41957DDB4245}"/>
              </a:ext>
            </a:extLst>
          </p:cNvPr>
          <p:cNvSpPr txBox="1"/>
          <p:nvPr/>
        </p:nvSpPr>
        <p:spPr>
          <a:xfrm>
            <a:off x="5365172" y="204356"/>
            <a:ext cx="10806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b="1" dirty="0" err="1"/>
              <a:t>Zig-zag</a:t>
            </a:r>
            <a:endParaRPr lang="ru-RU" sz="2400" b="1" dirty="0" err="1">
              <a:cs typeface="Calibri"/>
            </a:endParaRPr>
          </a:p>
        </p:txBody>
      </p:sp>
      <p:sp>
        <p:nvSpPr>
          <p:cNvPr id="69" name="TextBox 68">
            <a:extLst>
              <a:ext uri="{FF2B5EF4-FFF2-40B4-BE49-F238E27FC236}">
                <a16:creationId xmlns:a16="http://schemas.microsoft.com/office/drawing/2014/main" id="{23061A1E-0A43-93C1-D39E-05EFBDCFD6B2}"/>
              </a:ext>
            </a:extLst>
          </p:cNvPr>
          <p:cNvSpPr txBox="1"/>
          <p:nvPr/>
        </p:nvSpPr>
        <p:spPr>
          <a:xfrm>
            <a:off x="3767570" y="2555298"/>
            <a:ext cx="41199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Ранги меняются только у вершин v, p и g</a:t>
            </a:r>
          </a:p>
        </p:txBody>
      </p:sp>
      <p:sp>
        <p:nvSpPr>
          <p:cNvPr id="74" name="TextBox 73">
            <a:extLst>
              <a:ext uri="{FF2B5EF4-FFF2-40B4-BE49-F238E27FC236}">
                <a16:creationId xmlns:a16="http://schemas.microsoft.com/office/drawing/2014/main" id="{578180D8-CE83-F0F0-8766-E8A252D86C90}"/>
              </a:ext>
            </a:extLst>
          </p:cNvPr>
          <p:cNvSpPr txBox="1"/>
          <p:nvPr/>
        </p:nvSpPr>
        <p:spPr>
          <a:xfrm>
            <a:off x="3564081" y="2975264"/>
            <a:ext cx="4630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cs typeface="Calibri"/>
              </a:rPr>
              <a:t>Фактическое время выполнения поворота - 2</a:t>
            </a:r>
          </a:p>
        </p:txBody>
      </p:sp>
      <p:sp>
        <p:nvSpPr>
          <p:cNvPr id="19" name="Овал 18">
            <a:extLst>
              <a:ext uri="{FF2B5EF4-FFF2-40B4-BE49-F238E27FC236}">
                <a16:creationId xmlns:a16="http://schemas.microsoft.com/office/drawing/2014/main" id="{B188D713-7DEA-CB4D-B1D4-5DC738F8D342}"/>
              </a:ext>
            </a:extLst>
          </p:cNvPr>
          <p:cNvSpPr/>
          <p:nvPr/>
        </p:nvSpPr>
        <p:spPr>
          <a:xfrm>
            <a:off x="2055214" y="76592"/>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g</a:t>
            </a:r>
          </a:p>
        </p:txBody>
      </p:sp>
      <p:sp>
        <p:nvSpPr>
          <p:cNvPr id="21" name="Овал 20">
            <a:extLst>
              <a:ext uri="{FF2B5EF4-FFF2-40B4-BE49-F238E27FC236}">
                <a16:creationId xmlns:a16="http://schemas.microsoft.com/office/drawing/2014/main" id="{1DD55697-33D8-B14C-0C32-23F5355730B9}"/>
              </a:ext>
            </a:extLst>
          </p:cNvPr>
          <p:cNvSpPr/>
          <p:nvPr/>
        </p:nvSpPr>
        <p:spPr>
          <a:xfrm>
            <a:off x="1197966" y="873230"/>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p</a:t>
            </a:r>
            <a:endParaRPr lang="en-US" b="1" dirty="0">
              <a:solidFill>
                <a:schemeClr val="bg1"/>
              </a:solidFill>
              <a:ea typeface="Calibri"/>
              <a:cs typeface="Calibri"/>
            </a:endParaRPr>
          </a:p>
        </p:txBody>
      </p:sp>
      <p:cxnSp>
        <p:nvCxnSpPr>
          <p:cNvPr id="23" name="Прямая со стрелкой 22">
            <a:extLst>
              <a:ext uri="{FF2B5EF4-FFF2-40B4-BE49-F238E27FC236}">
                <a16:creationId xmlns:a16="http://schemas.microsoft.com/office/drawing/2014/main" id="{EF14CE37-EF37-B759-1AC7-A7704E1D6DB4}"/>
              </a:ext>
            </a:extLst>
          </p:cNvPr>
          <p:cNvCxnSpPr>
            <a:cxnSpLocks/>
          </p:cNvCxnSpPr>
          <p:nvPr/>
        </p:nvCxnSpPr>
        <p:spPr>
          <a:xfrm flipH="1">
            <a:off x="1721428" y="590549"/>
            <a:ext cx="393122" cy="334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Равнобедренный треугольник 24">
            <a:extLst>
              <a:ext uri="{FF2B5EF4-FFF2-40B4-BE49-F238E27FC236}">
                <a16:creationId xmlns:a16="http://schemas.microsoft.com/office/drawing/2014/main" id="{74A33777-6DFD-DD91-1E08-D9DC74E8ACA0}"/>
              </a:ext>
            </a:extLst>
          </p:cNvPr>
          <p:cNvSpPr/>
          <p:nvPr/>
        </p:nvSpPr>
        <p:spPr>
          <a:xfrm>
            <a:off x="612649" y="18720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27" name="Прямая со стрелкой 26">
            <a:extLst>
              <a:ext uri="{FF2B5EF4-FFF2-40B4-BE49-F238E27FC236}">
                <a16:creationId xmlns:a16="http://schemas.microsoft.com/office/drawing/2014/main" id="{1ABBDA4D-0128-A173-EECB-F90E4CFE2CB7}"/>
              </a:ext>
            </a:extLst>
          </p:cNvPr>
          <p:cNvCxnSpPr>
            <a:cxnSpLocks/>
          </p:cNvCxnSpPr>
          <p:nvPr/>
        </p:nvCxnSpPr>
        <p:spPr>
          <a:xfrm flipH="1">
            <a:off x="950769" y="146511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8">
            <a:extLst>
              <a:ext uri="{FF2B5EF4-FFF2-40B4-BE49-F238E27FC236}">
                <a16:creationId xmlns:a16="http://schemas.microsoft.com/office/drawing/2014/main" id="{9CCA57E2-DB01-C90D-43E6-BB13B379FD6B}"/>
              </a:ext>
            </a:extLst>
          </p:cNvPr>
          <p:cNvSpPr txBox="1"/>
          <p:nvPr/>
        </p:nvSpPr>
        <p:spPr>
          <a:xfrm>
            <a:off x="806163" y="2131002"/>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a</a:t>
            </a:r>
          </a:p>
        </p:txBody>
      </p:sp>
      <p:sp>
        <p:nvSpPr>
          <p:cNvPr id="31" name="Равнобедренный треугольник 30">
            <a:extLst>
              <a:ext uri="{FF2B5EF4-FFF2-40B4-BE49-F238E27FC236}">
                <a16:creationId xmlns:a16="http://schemas.microsoft.com/office/drawing/2014/main" id="{036473BB-CB5F-97A4-A907-2BA43A8515B0}"/>
              </a:ext>
            </a:extLst>
          </p:cNvPr>
          <p:cNvSpPr/>
          <p:nvPr/>
        </p:nvSpPr>
        <p:spPr>
          <a:xfrm>
            <a:off x="2924625" y="893615"/>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ru-RU"/>
          </a:p>
        </p:txBody>
      </p:sp>
      <p:cxnSp>
        <p:nvCxnSpPr>
          <p:cNvPr id="33" name="Прямая со стрелкой 32">
            <a:extLst>
              <a:ext uri="{FF2B5EF4-FFF2-40B4-BE49-F238E27FC236}">
                <a16:creationId xmlns:a16="http://schemas.microsoft.com/office/drawing/2014/main" id="{A21371C2-1F03-9AF8-1514-8D55336B5C3A}"/>
              </a:ext>
            </a:extLst>
          </p:cNvPr>
          <p:cNvCxnSpPr>
            <a:cxnSpLocks/>
          </p:cNvCxnSpPr>
          <p:nvPr/>
        </p:nvCxnSpPr>
        <p:spPr>
          <a:xfrm>
            <a:off x="2729346" y="564571"/>
            <a:ext cx="550717"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
            <a:extLst>
              <a:ext uri="{FF2B5EF4-FFF2-40B4-BE49-F238E27FC236}">
                <a16:creationId xmlns:a16="http://schemas.microsoft.com/office/drawing/2014/main" id="{E4087A00-4F01-421A-7BDE-236AF9AE1AD6}"/>
              </a:ext>
            </a:extLst>
          </p:cNvPr>
          <p:cNvSpPr txBox="1"/>
          <p:nvPr/>
        </p:nvSpPr>
        <p:spPr>
          <a:xfrm>
            <a:off x="3118139" y="1161183"/>
            <a:ext cx="30133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ru-RU" b="1">
                <a:cs typeface="Calibri"/>
              </a:rPr>
              <a:t>d</a:t>
            </a:r>
          </a:p>
        </p:txBody>
      </p:sp>
      <p:sp>
        <p:nvSpPr>
          <p:cNvPr id="36" name="Овал 35">
            <a:extLst>
              <a:ext uri="{FF2B5EF4-FFF2-40B4-BE49-F238E27FC236}">
                <a16:creationId xmlns:a16="http://schemas.microsoft.com/office/drawing/2014/main" id="{1F721092-6FEB-6D57-AC33-213D891AFD1A}"/>
              </a:ext>
            </a:extLst>
          </p:cNvPr>
          <p:cNvSpPr/>
          <p:nvPr/>
        </p:nvSpPr>
        <p:spPr>
          <a:xfrm>
            <a:off x="2046555" y="1799753"/>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v</a:t>
            </a:r>
          </a:p>
        </p:txBody>
      </p:sp>
      <p:sp>
        <p:nvSpPr>
          <p:cNvPr id="37" name="Равнобедренный треугольник 36">
            <a:extLst>
              <a:ext uri="{FF2B5EF4-FFF2-40B4-BE49-F238E27FC236}">
                <a16:creationId xmlns:a16="http://schemas.microsoft.com/office/drawing/2014/main" id="{6EA1BCD1-31B1-1A15-F13B-12B7A1BA425E}"/>
              </a:ext>
            </a:extLst>
          </p:cNvPr>
          <p:cNvSpPr/>
          <p:nvPr/>
        </p:nvSpPr>
        <p:spPr>
          <a:xfrm>
            <a:off x="2612896" y="279861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38" name="Равнобедренный треугольник 37">
            <a:extLst>
              <a:ext uri="{FF2B5EF4-FFF2-40B4-BE49-F238E27FC236}">
                <a16:creationId xmlns:a16="http://schemas.microsoft.com/office/drawing/2014/main" id="{24A863D5-B235-26FF-32CE-32501182B2A1}"/>
              </a:ext>
            </a:extLst>
          </p:cNvPr>
          <p:cNvSpPr/>
          <p:nvPr/>
        </p:nvSpPr>
        <p:spPr>
          <a:xfrm>
            <a:off x="1461238" y="2798616"/>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39" name="Прямая со стрелкой 38">
            <a:extLst>
              <a:ext uri="{FF2B5EF4-FFF2-40B4-BE49-F238E27FC236}">
                <a16:creationId xmlns:a16="http://schemas.microsoft.com/office/drawing/2014/main" id="{E15C9A9B-6901-DED3-129B-00C6607C9166}"/>
              </a:ext>
            </a:extLst>
          </p:cNvPr>
          <p:cNvCxnSpPr>
            <a:cxnSpLocks/>
          </p:cNvCxnSpPr>
          <p:nvPr/>
        </p:nvCxnSpPr>
        <p:spPr>
          <a:xfrm>
            <a:off x="2651413" y="2391640"/>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BBB3252E-5F37-D0FC-570F-3712ACAD177F}"/>
              </a:ext>
            </a:extLst>
          </p:cNvPr>
          <p:cNvCxnSpPr>
            <a:cxnSpLocks/>
          </p:cNvCxnSpPr>
          <p:nvPr/>
        </p:nvCxnSpPr>
        <p:spPr>
          <a:xfrm flipH="1">
            <a:off x="1799358" y="2391640"/>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8176B82-EFF3-B362-7B91-E17C80D7EE14}"/>
              </a:ext>
            </a:extLst>
          </p:cNvPr>
          <p:cNvSpPr txBox="1"/>
          <p:nvPr/>
        </p:nvSpPr>
        <p:spPr>
          <a:xfrm>
            <a:off x="2823729" y="3014229"/>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sp>
        <p:nvSpPr>
          <p:cNvPr id="42" name="TextBox 41">
            <a:extLst>
              <a:ext uri="{FF2B5EF4-FFF2-40B4-BE49-F238E27FC236}">
                <a16:creationId xmlns:a16="http://schemas.microsoft.com/office/drawing/2014/main" id="{84A43911-E291-578F-D61A-7FDCD631E300}"/>
              </a:ext>
            </a:extLst>
          </p:cNvPr>
          <p:cNvSpPr txBox="1"/>
          <p:nvPr/>
        </p:nvSpPr>
        <p:spPr>
          <a:xfrm>
            <a:off x="1654752" y="3057525"/>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cxnSp>
        <p:nvCxnSpPr>
          <p:cNvPr id="43" name="Прямая со стрелкой 42">
            <a:extLst>
              <a:ext uri="{FF2B5EF4-FFF2-40B4-BE49-F238E27FC236}">
                <a16:creationId xmlns:a16="http://schemas.microsoft.com/office/drawing/2014/main" id="{10FB3479-C6A8-7E7F-B4E2-306B35DD0DF3}"/>
              </a:ext>
            </a:extLst>
          </p:cNvPr>
          <p:cNvCxnSpPr>
            <a:cxnSpLocks/>
          </p:cNvCxnSpPr>
          <p:nvPr/>
        </p:nvCxnSpPr>
        <p:spPr>
          <a:xfrm>
            <a:off x="1785505" y="1465117"/>
            <a:ext cx="412170" cy="41217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5" name="Стрелка: вправо 44">
            <a:extLst>
              <a:ext uri="{FF2B5EF4-FFF2-40B4-BE49-F238E27FC236}">
                <a16:creationId xmlns:a16="http://schemas.microsoft.com/office/drawing/2014/main" id="{C599DF78-F900-B44A-FE83-E28BA1E0124B}"/>
              </a:ext>
            </a:extLst>
          </p:cNvPr>
          <p:cNvSpPr/>
          <p:nvPr/>
        </p:nvSpPr>
        <p:spPr>
          <a:xfrm>
            <a:off x="5572158" y="1472182"/>
            <a:ext cx="753341" cy="424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Овал 89">
            <a:extLst>
              <a:ext uri="{FF2B5EF4-FFF2-40B4-BE49-F238E27FC236}">
                <a16:creationId xmlns:a16="http://schemas.microsoft.com/office/drawing/2014/main" id="{9676165B-25AB-D8AC-4592-E3638718C6F0}"/>
              </a:ext>
            </a:extLst>
          </p:cNvPr>
          <p:cNvSpPr/>
          <p:nvPr/>
        </p:nvSpPr>
        <p:spPr>
          <a:xfrm>
            <a:off x="9675214" y="284411"/>
            <a:ext cx="686337" cy="70210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v'</a:t>
            </a:r>
          </a:p>
        </p:txBody>
      </p:sp>
      <p:sp>
        <p:nvSpPr>
          <p:cNvPr id="92" name="Овал 91">
            <a:extLst>
              <a:ext uri="{FF2B5EF4-FFF2-40B4-BE49-F238E27FC236}">
                <a16:creationId xmlns:a16="http://schemas.microsoft.com/office/drawing/2014/main" id="{3F4037C0-3D4D-A062-23C6-370E8D0D035D}"/>
              </a:ext>
            </a:extLst>
          </p:cNvPr>
          <p:cNvSpPr/>
          <p:nvPr/>
        </p:nvSpPr>
        <p:spPr>
          <a:xfrm>
            <a:off x="8566851" y="1063730"/>
            <a:ext cx="686337" cy="70210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ea typeface="Calibri"/>
                <a:cs typeface="Calibri"/>
              </a:rPr>
              <a:t>p'</a:t>
            </a:r>
          </a:p>
        </p:txBody>
      </p:sp>
      <p:cxnSp>
        <p:nvCxnSpPr>
          <p:cNvPr id="94" name="Прямая со стрелкой 93">
            <a:extLst>
              <a:ext uri="{FF2B5EF4-FFF2-40B4-BE49-F238E27FC236}">
                <a16:creationId xmlns:a16="http://schemas.microsoft.com/office/drawing/2014/main" id="{CC86487A-9197-EEE8-7E12-F7489531DD83}"/>
              </a:ext>
            </a:extLst>
          </p:cNvPr>
          <p:cNvCxnSpPr>
            <a:cxnSpLocks/>
          </p:cNvCxnSpPr>
          <p:nvPr/>
        </p:nvCxnSpPr>
        <p:spPr>
          <a:xfrm flipH="1">
            <a:off x="9168245" y="833004"/>
            <a:ext cx="574964" cy="377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Равнобедренный треугольник 95">
            <a:extLst>
              <a:ext uri="{FF2B5EF4-FFF2-40B4-BE49-F238E27FC236}">
                <a16:creationId xmlns:a16="http://schemas.microsoft.com/office/drawing/2014/main" id="{3B249E64-7E4C-7BBD-A89F-114AC8BD3F88}"/>
              </a:ext>
            </a:extLst>
          </p:cNvPr>
          <p:cNvSpPr/>
          <p:nvPr/>
        </p:nvSpPr>
        <p:spPr>
          <a:xfrm>
            <a:off x="9133192" y="2062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8" name="Равнобедренный треугольник 97">
            <a:extLst>
              <a:ext uri="{FF2B5EF4-FFF2-40B4-BE49-F238E27FC236}">
                <a16:creationId xmlns:a16="http://schemas.microsoft.com/office/drawing/2014/main" id="{87575D0B-5970-68CE-AC7D-794519034103}"/>
              </a:ext>
            </a:extLst>
          </p:cNvPr>
          <p:cNvSpPr/>
          <p:nvPr/>
        </p:nvSpPr>
        <p:spPr>
          <a:xfrm>
            <a:off x="7981534" y="2062593"/>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00" name="Прямая со стрелкой 99">
            <a:extLst>
              <a:ext uri="{FF2B5EF4-FFF2-40B4-BE49-F238E27FC236}">
                <a16:creationId xmlns:a16="http://schemas.microsoft.com/office/drawing/2014/main" id="{4DC621DE-9E8D-2468-5020-744708B9DFED}"/>
              </a:ext>
            </a:extLst>
          </p:cNvPr>
          <p:cNvCxnSpPr>
            <a:cxnSpLocks/>
          </p:cNvCxnSpPr>
          <p:nvPr/>
        </p:nvCxnSpPr>
        <p:spPr>
          <a:xfrm>
            <a:off x="9171709" y="1655617"/>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33D9F7AB-704C-2F05-73C0-3C3F425658AD}"/>
              </a:ext>
            </a:extLst>
          </p:cNvPr>
          <p:cNvCxnSpPr>
            <a:cxnSpLocks/>
          </p:cNvCxnSpPr>
          <p:nvPr/>
        </p:nvCxnSpPr>
        <p:spPr>
          <a:xfrm flipH="1">
            <a:off x="8319654" y="1655617"/>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CDA82F3-3C61-BBE0-EC10-158A32FA783A}"/>
              </a:ext>
            </a:extLst>
          </p:cNvPr>
          <p:cNvSpPr txBox="1"/>
          <p:nvPr/>
        </p:nvSpPr>
        <p:spPr>
          <a:xfrm>
            <a:off x="9344025" y="2278206"/>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b</a:t>
            </a:r>
          </a:p>
        </p:txBody>
      </p:sp>
      <p:sp>
        <p:nvSpPr>
          <p:cNvPr id="106" name="TextBox 105">
            <a:extLst>
              <a:ext uri="{FF2B5EF4-FFF2-40B4-BE49-F238E27FC236}">
                <a16:creationId xmlns:a16="http://schemas.microsoft.com/office/drawing/2014/main" id="{A86899D4-647C-6F07-8D69-5524CADCB529}"/>
              </a:ext>
            </a:extLst>
          </p:cNvPr>
          <p:cNvSpPr txBox="1"/>
          <p:nvPr/>
        </p:nvSpPr>
        <p:spPr>
          <a:xfrm>
            <a:off x="8175048" y="2321502"/>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a</a:t>
            </a:r>
          </a:p>
        </p:txBody>
      </p:sp>
      <p:sp>
        <p:nvSpPr>
          <p:cNvPr id="108" name="Овал 107">
            <a:extLst>
              <a:ext uri="{FF2B5EF4-FFF2-40B4-BE49-F238E27FC236}">
                <a16:creationId xmlns:a16="http://schemas.microsoft.com/office/drawing/2014/main" id="{08336297-1429-F9B4-93A8-FB4C26FD2F23}"/>
              </a:ext>
            </a:extLst>
          </p:cNvPr>
          <p:cNvSpPr/>
          <p:nvPr/>
        </p:nvSpPr>
        <p:spPr>
          <a:xfrm>
            <a:off x="10757600" y="1081048"/>
            <a:ext cx="686337" cy="702102"/>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tx1"/>
                </a:solidFill>
                <a:ea typeface="Calibri"/>
                <a:cs typeface="Calibri"/>
              </a:rPr>
              <a:t>g'</a:t>
            </a:r>
          </a:p>
        </p:txBody>
      </p:sp>
      <p:sp>
        <p:nvSpPr>
          <p:cNvPr id="110" name="Равнобедренный треугольник 109">
            <a:extLst>
              <a:ext uri="{FF2B5EF4-FFF2-40B4-BE49-F238E27FC236}">
                <a16:creationId xmlns:a16="http://schemas.microsoft.com/office/drawing/2014/main" id="{8FACB41F-11E5-5895-171A-3547B40A7B1B}"/>
              </a:ext>
            </a:extLst>
          </p:cNvPr>
          <p:cNvSpPr/>
          <p:nvPr/>
        </p:nvSpPr>
        <p:spPr>
          <a:xfrm>
            <a:off x="11323941" y="207991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12" name="Равнобедренный треугольник 111">
            <a:extLst>
              <a:ext uri="{FF2B5EF4-FFF2-40B4-BE49-F238E27FC236}">
                <a16:creationId xmlns:a16="http://schemas.microsoft.com/office/drawing/2014/main" id="{CF713D0A-777A-CF37-99C9-D8FB5F0CEDD7}"/>
              </a:ext>
            </a:extLst>
          </p:cNvPr>
          <p:cNvSpPr/>
          <p:nvPr/>
        </p:nvSpPr>
        <p:spPr>
          <a:xfrm>
            <a:off x="10172283" y="2079911"/>
            <a:ext cx="692728" cy="701387"/>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114" name="Прямая со стрелкой 113">
            <a:extLst>
              <a:ext uri="{FF2B5EF4-FFF2-40B4-BE49-F238E27FC236}">
                <a16:creationId xmlns:a16="http://schemas.microsoft.com/office/drawing/2014/main" id="{F202C9CA-6D1C-9B58-67C2-0F70A0BDD62F}"/>
              </a:ext>
            </a:extLst>
          </p:cNvPr>
          <p:cNvCxnSpPr>
            <a:cxnSpLocks/>
          </p:cNvCxnSpPr>
          <p:nvPr/>
        </p:nvCxnSpPr>
        <p:spPr>
          <a:xfrm>
            <a:off x="11362458" y="1672935"/>
            <a:ext cx="316922"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a:extLst>
              <a:ext uri="{FF2B5EF4-FFF2-40B4-BE49-F238E27FC236}">
                <a16:creationId xmlns:a16="http://schemas.microsoft.com/office/drawing/2014/main" id="{BAF1E156-21F5-790D-0D2A-BD5E8554217D}"/>
              </a:ext>
            </a:extLst>
          </p:cNvPr>
          <p:cNvCxnSpPr>
            <a:cxnSpLocks/>
          </p:cNvCxnSpPr>
          <p:nvPr/>
        </p:nvCxnSpPr>
        <p:spPr>
          <a:xfrm flipH="1">
            <a:off x="10510403" y="1672935"/>
            <a:ext cx="358486" cy="43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F23CFFF-C81D-99C4-2A0D-479B9278AC91}"/>
              </a:ext>
            </a:extLst>
          </p:cNvPr>
          <p:cNvSpPr txBox="1"/>
          <p:nvPr/>
        </p:nvSpPr>
        <p:spPr>
          <a:xfrm>
            <a:off x="11534774" y="2295524"/>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d</a:t>
            </a:r>
          </a:p>
        </p:txBody>
      </p:sp>
      <p:sp>
        <p:nvSpPr>
          <p:cNvPr id="120" name="TextBox 119">
            <a:extLst>
              <a:ext uri="{FF2B5EF4-FFF2-40B4-BE49-F238E27FC236}">
                <a16:creationId xmlns:a16="http://schemas.microsoft.com/office/drawing/2014/main" id="{640B44A0-9819-A982-04B6-38B68C810DB6}"/>
              </a:ext>
            </a:extLst>
          </p:cNvPr>
          <p:cNvSpPr txBox="1"/>
          <p:nvPr/>
        </p:nvSpPr>
        <p:spPr>
          <a:xfrm>
            <a:off x="10365797" y="2338820"/>
            <a:ext cx="301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b="1">
                <a:cs typeface="Calibri"/>
              </a:rPr>
              <a:t>c</a:t>
            </a:r>
          </a:p>
        </p:txBody>
      </p:sp>
      <p:cxnSp>
        <p:nvCxnSpPr>
          <p:cNvPr id="138" name="Прямая со стрелкой 137">
            <a:extLst>
              <a:ext uri="{FF2B5EF4-FFF2-40B4-BE49-F238E27FC236}">
                <a16:creationId xmlns:a16="http://schemas.microsoft.com/office/drawing/2014/main" id="{AB2AC0BC-A6E5-7C7F-1FF7-52C7333B5837}"/>
              </a:ext>
            </a:extLst>
          </p:cNvPr>
          <p:cNvCxnSpPr>
            <a:cxnSpLocks/>
          </p:cNvCxnSpPr>
          <p:nvPr/>
        </p:nvCxnSpPr>
        <p:spPr>
          <a:xfrm>
            <a:off x="10306050" y="833003"/>
            <a:ext cx="568035" cy="3775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56" name="Рисунок 156">
            <a:extLst>
              <a:ext uri="{FF2B5EF4-FFF2-40B4-BE49-F238E27FC236}">
                <a16:creationId xmlns:a16="http://schemas.microsoft.com/office/drawing/2014/main" id="{459AEEB5-E6E4-1161-939E-693FD4C9C00A}"/>
              </a:ext>
            </a:extLst>
          </p:cNvPr>
          <p:cNvPicPr>
            <a:picLocks noChangeAspect="1"/>
          </p:cNvPicPr>
          <p:nvPr/>
        </p:nvPicPr>
        <p:blipFill rotWithShape="1">
          <a:blip r:embed="rId3"/>
          <a:srcRect r="1633" b="3226"/>
          <a:stretch/>
        </p:blipFill>
        <p:spPr>
          <a:xfrm>
            <a:off x="983673" y="4423440"/>
            <a:ext cx="10298285" cy="323288"/>
          </a:xfrm>
          <a:prstGeom prst="rect">
            <a:avLst/>
          </a:prstGeom>
        </p:spPr>
      </p:pic>
      <p:pic>
        <p:nvPicPr>
          <p:cNvPr id="158" name="Рисунок 158">
            <a:extLst>
              <a:ext uri="{FF2B5EF4-FFF2-40B4-BE49-F238E27FC236}">
                <a16:creationId xmlns:a16="http://schemas.microsoft.com/office/drawing/2014/main" id="{B077F46E-BD8F-D632-1C43-1A5E16317D2E}"/>
              </a:ext>
            </a:extLst>
          </p:cNvPr>
          <p:cNvPicPr>
            <a:picLocks noChangeAspect="1"/>
          </p:cNvPicPr>
          <p:nvPr/>
        </p:nvPicPr>
        <p:blipFill rotWithShape="1">
          <a:blip r:embed="rId4"/>
          <a:srcRect l="1510" r="82" b="3226"/>
          <a:stretch/>
        </p:blipFill>
        <p:spPr>
          <a:xfrm>
            <a:off x="148072" y="4924650"/>
            <a:ext cx="11874243" cy="290620"/>
          </a:xfrm>
          <a:prstGeom prst="rect">
            <a:avLst/>
          </a:prstGeom>
        </p:spPr>
      </p:pic>
      <p:sp>
        <p:nvSpPr>
          <p:cNvPr id="159" name="TextBox 158">
            <a:extLst>
              <a:ext uri="{FF2B5EF4-FFF2-40B4-BE49-F238E27FC236}">
                <a16:creationId xmlns:a16="http://schemas.microsoft.com/office/drawing/2014/main" id="{01BE27DA-6E4F-49E2-A495-5A0A8B3259A2}"/>
              </a:ext>
            </a:extLst>
          </p:cNvPr>
          <p:cNvSpPr txBox="1"/>
          <p:nvPr/>
        </p:nvSpPr>
        <p:spPr>
          <a:xfrm>
            <a:off x="3321628" y="5598968"/>
            <a:ext cx="55574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400" dirty="0">
                <a:ea typeface="Calibri"/>
                <a:cs typeface="Calibri"/>
              </a:rPr>
              <a:t>Далее аналогично предыдущему случаю</a:t>
            </a:r>
          </a:p>
        </p:txBody>
      </p:sp>
    </p:spTree>
    <p:extLst>
      <p:ext uri="{BB962C8B-B14F-4D97-AF65-F5344CB8AC3E}">
        <p14:creationId xmlns:p14="http://schemas.microsoft.com/office/powerpoint/2010/main" val="751487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1" name="Объект 10">
            <a:extLst>
              <a:ext uri="{FF2B5EF4-FFF2-40B4-BE49-F238E27FC236}">
                <a16:creationId xmlns:a16="http://schemas.microsoft.com/office/drawing/2014/main" id="{A0A2A7AF-0A98-1E52-3E12-C249B480F9B7}"/>
              </a:ext>
            </a:extLst>
          </p:cNvPr>
          <p:cNvSpPr>
            <a:spLocks noGrp="1"/>
          </p:cNvSpPr>
          <p:nvPr>
            <p:ph idx="1"/>
          </p:nvPr>
        </p:nvSpPr>
        <p:spPr>
          <a:xfrm>
            <a:off x="803564" y="2241261"/>
            <a:ext cx="10593531" cy="2377066"/>
          </a:xfrm>
        </p:spPr>
        <p:txBody>
          <a:bodyPr vert="horz" lIns="91440" tIns="45720" rIns="91440" bIns="45720" rtlCol="0" anchor="t">
            <a:normAutofit/>
          </a:bodyPr>
          <a:lstStyle/>
          <a:p>
            <a:pPr marL="0" indent="0">
              <a:buNone/>
            </a:pPr>
            <a:r>
              <a:rPr lang="ru-RU" dirty="0">
                <a:ea typeface="+mn-lt"/>
                <a:cs typeface="+mn-lt"/>
              </a:rPr>
              <a:t>Таким образом мы разобрали все три случая и получили верхнюю оценку на амортизированное время через ранги.</a:t>
            </a:r>
          </a:p>
          <a:p>
            <a:pPr marL="0" indent="0" algn="just">
              <a:lnSpc>
                <a:spcPct val="100000"/>
              </a:lnSpc>
              <a:spcBef>
                <a:spcPts val="0"/>
              </a:spcBef>
              <a:buNone/>
            </a:pPr>
            <a:r>
              <a:rPr lang="ru-RU" dirty="0">
                <a:ea typeface="+mn-lt"/>
                <a:cs typeface="+mn-lt"/>
              </a:rPr>
              <a:t>Заметим, что ранг любой вершины ограничен логарифмом размера дерева. Делаем вывод, что операция </a:t>
            </a:r>
            <a:r>
              <a:rPr lang="ru-RU" dirty="0" err="1">
                <a:ea typeface="+mn-lt"/>
                <a:cs typeface="+mn-lt"/>
              </a:rPr>
              <a:t>Splay</a:t>
            </a:r>
            <a:r>
              <a:rPr lang="ru-RU" dirty="0">
                <a:ea typeface="+mn-lt"/>
                <a:cs typeface="+mn-lt"/>
              </a:rPr>
              <a:t> </a:t>
            </a:r>
            <a:r>
              <a:rPr lang="ru-RU" dirty="0" err="1">
                <a:ea typeface="+mn-lt"/>
                <a:cs typeface="+mn-lt"/>
              </a:rPr>
              <a:t>амортизационно</a:t>
            </a:r>
            <a:r>
              <a:rPr lang="ru-RU" dirty="0">
                <a:ea typeface="+mn-lt"/>
                <a:cs typeface="+mn-lt"/>
              </a:rPr>
              <a:t> выполняется за O(</a:t>
            </a:r>
            <a:r>
              <a:rPr lang="ru-RU" dirty="0" err="1">
                <a:ea typeface="+mn-lt"/>
                <a:cs typeface="+mn-lt"/>
              </a:rPr>
              <a:t>logn</a:t>
            </a:r>
            <a:r>
              <a:rPr lang="ru-RU" dirty="0">
                <a:ea typeface="+mn-lt"/>
                <a:cs typeface="+mn-lt"/>
              </a:rPr>
              <a:t>).</a:t>
            </a:r>
          </a:p>
          <a:p>
            <a:pPr marL="0" indent="0">
              <a:buNone/>
            </a:pPr>
            <a:endParaRPr lang="ru-RU" dirty="0">
              <a:ea typeface="Calibri" panose="020F0502020204030204"/>
              <a:cs typeface="Calibri" panose="020F0502020204030204"/>
            </a:endParaRPr>
          </a:p>
        </p:txBody>
      </p:sp>
    </p:spTree>
    <p:extLst>
      <p:ext uri="{BB962C8B-B14F-4D97-AF65-F5344CB8AC3E}">
        <p14:creationId xmlns:p14="http://schemas.microsoft.com/office/powerpoint/2010/main" val="366945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Объект 14">
            <a:extLst>
              <a:ext uri="{FF2B5EF4-FFF2-40B4-BE49-F238E27FC236}">
                <a16:creationId xmlns:a16="http://schemas.microsoft.com/office/drawing/2014/main" id="{198D12DC-4151-DF7D-A6B8-8240F1D31E64}"/>
              </a:ext>
            </a:extLst>
          </p:cNvPr>
          <p:cNvSpPr>
            <a:spLocks noGrp="1"/>
          </p:cNvSpPr>
          <p:nvPr>
            <p:ph idx="1"/>
          </p:nvPr>
        </p:nvSpPr>
        <p:spPr>
          <a:xfrm>
            <a:off x="838200" y="1262784"/>
            <a:ext cx="10515600" cy="4732338"/>
          </a:xfrm>
        </p:spPr>
        <p:txBody>
          <a:bodyPr vert="horz" lIns="91440" tIns="45720" rIns="91440" bIns="45720" rtlCol="0" anchor="t">
            <a:normAutofit/>
          </a:bodyPr>
          <a:lstStyle/>
          <a:p>
            <a:pPr marL="0" indent="0">
              <a:buNone/>
            </a:pPr>
            <a:r>
              <a:rPr lang="ru-RU" dirty="0">
                <a:ea typeface="+mn-lt"/>
                <a:cs typeface="+mn-lt"/>
              </a:rPr>
              <a:t>Пусть —    число раз, которое был запрошен элемент . Тогда выполнение запросов поиска на </a:t>
            </a:r>
            <a:r>
              <a:rPr lang="ru-RU" dirty="0" err="1">
                <a:ea typeface="+mn-lt"/>
                <a:cs typeface="+mn-lt"/>
              </a:rPr>
              <a:t>Splay</a:t>
            </a:r>
            <a:r>
              <a:rPr lang="ru-RU" dirty="0">
                <a:ea typeface="+mn-lt"/>
                <a:cs typeface="+mn-lt"/>
              </a:rPr>
              <a:t>-дереве выполняется за</a:t>
            </a:r>
            <a:endParaRPr lang="ru-RU" dirty="0">
              <a:cs typeface="Calibri" panose="020F0502020204030204"/>
            </a:endParaRPr>
          </a:p>
          <a:p>
            <a:pPr marL="0" indent="0">
              <a:buNone/>
            </a:pPr>
            <a:endParaRPr lang="ru-RU" dirty="0">
              <a:ea typeface="+mn-lt"/>
              <a:cs typeface="+mn-lt"/>
            </a:endParaRPr>
          </a:p>
          <a:p>
            <a:pPr marL="0" indent="0">
              <a:buNone/>
            </a:pPr>
            <a:endParaRPr lang="ru-RU" dirty="0">
              <a:ea typeface="+mn-lt"/>
              <a:cs typeface="+mn-lt"/>
            </a:endParaRPr>
          </a:p>
          <a:p>
            <a:pPr marL="0" indent="0">
              <a:buNone/>
            </a:pPr>
            <a:r>
              <a:rPr lang="ru-RU" dirty="0">
                <a:ea typeface="+mn-lt"/>
                <a:cs typeface="+mn-lt"/>
              </a:rPr>
              <a:t>По сути этот факт сообщает следующее. Пусть мы заранее знаем, в каком количестве будут заданы запросы для различных элементов. Мы строим какое-то конкретное бинарное дерево, чтобы отвечать на эти запросы как можно быстрее. Утверждение сообщает, что с точностью до константы </a:t>
            </a:r>
            <a:r>
              <a:rPr lang="ru-RU" dirty="0" err="1">
                <a:ea typeface="+mn-lt"/>
                <a:cs typeface="+mn-lt"/>
              </a:rPr>
              <a:t>Splay</a:t>
            </a:r>
            <a:r>
              <a:rPr lang="ru-RU" dirty="0">
                <a:ea typeface="+mn-lt"/>
                <a:cs typeface="+mn-lt"/>
              </a:rPr>
              <a:t>-дерево будет </a:t>
            </a:r>
            <a:r>
              <a:rPr lang="ru-RU" dirty="0" err="1">
                <a:ea typeface="+mn-lt"/>
                <a:cs typeface="+mn-lt"/>
              </a:rPr>
              <a:t>амортизационно</a:t>
            </a:r>
            <a:r>
              <a:rPr lang="ru-RU" dirty="0">
                <a:ea typeface="+mn-lt"/>
                <a:cs typeface="+mn-lt"/>
              </a:rPr>
              <a:t> работать не хуже, чем самое оптимальное фиксированное дерево, которое мы можем придумать. </a:t>
            </a:r>
            <a:endParaRPr lang="ru-RU">
              <a:cs typeface="Calibri" panose="020F0502020204030204"/>
            </a:endParaRPr>
          </a:p>
        </p:txBody>
      </p:sp>
      <p:sp>
        <p:nvSpPr>
          <p:cNvPr id="17" name="Заголовок 16">
            <a:extLst>
              <a:ext uri="{FF2B5EF4-FFF2-40B4-BE49-F238E27FC236}">
                <a16:creationId xmlns:a16="http://schemas.microsoft.com/office/drawing/2014/main" id="{00D3F27F-7318-BE1F-BB57-D63F0E19AEC0}"/>
              </a:ext>
            </a:extLst>
          </p:cNvPr>
          <p:cNvSpPr>
            <a:spLocks noGrp="1"/>
          </p:cNvSpPr>
          <p:nvPr>
            <p:ph type="title"/>
          </p:nvPr>
        </p:nvSpPr>
        <p:spPr>
          <a:xfrm>
            <a:off x="1262495" y="-33193"/>
            <a:ext cx="9675669" cy="1126404"/>
          </a:xfrm>
        </p:spPr>
        <p:txBody>
          <a:bodyPr/>
          <a:lstStyle/>
          <a:p>
            <a:r>
              <a:rPr lang="ru-RU" b="1" dirty="0">
                <a:ea typeface="+mj-lt"/>
                <a:cs typeface="+mj-lt"/>
              </a:rPr>
              <a:t>Теорема о статической оптимальности</a:t>
            </a:r>
            <a:endParaRPr lang="ru-RU" dirty="0"/>
          </a:p>
        </p:txBody>
      </p:sp>
      <p:pic>
        <p:nvPicPr>
          <p:cNvPr id="2" name="Рисунок 2">
            <a:extLst>
              <a:ext uri="{FF2B5EF4-FFF2-40B4-BE49-F238E27FC236}">
                <a16:creationId xmlns:a16="http://schemas.microsoft.com/office/drawing/2014/main" id="{27FF8DA5-3ECA-1C88-5E53-FA34A641AEF5}"/>
              </a:ext>
            </a:extLst>
          </p:cNvPr>
          <p:cNvPicPr>
            <a:picLocks noChangeAspect="1"/>
          </p:cNvPicPr>
          <p:nvPr/>
        </p:nvPicPr>
        <p:blipFill>
          <a:blip r:embed="rId3"/>
          <a:stretch>
            <a:fillRect/>
          </a:stretch>
        </p:blipFill>
        <p:spPr>
          <a:xfrm>
            <a:off x="2192048" y="1340859"/>
            <a:ext cx="257175" cy="314325"/>
          </a:xfrm>
          <a:prstGeom prst="rect">
            <a:avLst/>
          </a:prstGeom>
        </p:spPr>
      </p:pic>
      <p:pic>
        <p:nvPicPr>
          <p:cNvPr id="3" name="Рисунок 3" descr="Изображение выглядит как текст&#10;&#10;Автоматически созданное описание">
            <a:extLst>
              <a:ext uri="{FF2B5EF4-FFF2-40B4-BE49-F238E27FC236}">
                <a16:creationId xmlns:a16="http://schemas.microsoft.com/office/drawing/2014/main" id="{E290412D-5C13-1652-3AB7-AEA1EAA1DCA0}"/>
              </a:ext>
            </a:extLst>
          </p:cNvPr>
          <p:cNvPicPr>
            <a:picLocks noChangeAspect="1"/>
          </p:cNvPicPr>
          <p:nvPr/>
        </p:nvPicPr>
        <p:blipFill>
          <a:blip r:embed="rId4"/>
          <a:stretch>
            <a:fillRect/>
          </a:stretch>
        </p:blipFill>
        <p:spPr>
          <a:xfrm>
            <a:off x="4823546" y="2150919"/>
            <a:ext cx="2536247" cy="876300"/>
          </a:xfrm>
          <a:prstGeom prst="rect">
            <a:avLst/>
          </a:prstGeom>
        </p:spPr>
      </p:pic>
    </p:spTree>
    <p:extLst>
      <p:ext uri="{BB962C8B-B14F-4D97-AF65-F5344CB8AC3E}">
        <p14:creationId xmlns:p14="http://schemas.microsoft.com/office/powerpoint/2010/main" val="3526526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15" name="Объект 14">
            <a:extLst>
              <a:ext uri="{FF2B5EF4-FFF2-40B4-BE49-F238E27FC236}">
                <a16:creationId xmlns:a16="http://schemas.microsoft.com/office/drawing/2014/main" id="{198D12DC-4151-DF7D-A6B8-8240F1D31E64}"/>
              </a:ext>
            </a:extLst>
          </p:cNvPr>
          <p:cNvSpPr>
            <a:spLocks noGrp="1"/>
          </p:cNvSpPr>
          <p:nvPr>
            <p:ph idx="1"/>
          </p:nvPr>
        </p:nvSpPr>
        <p:spPr>
          <a:xfrm>
            <a:off x="682336" y="1297420"/>
            <a:ext cx="10965872" cy="4732338"/>
          </a:xfrm>
        </p:spPr>
        <p:txBody>
          <a:bodyPr vert="horz" lIns="91440" tIns="45720" rIns="91440" bIns="45720" rtlCol="0" anchor="t">
            <a:normAutofit/>
          </a:bodyPr>
          <a:lstStyle/>
          <a:p>
            <a:pPr algn="just">
              <a:buNone/>
            </a:pPr>
            <a:r>
              <a:rPr lang="ru-RU" dirty="0">
                <a:ea typeface="+mn-lt"/>
                <a:cs typeface="+mn-lt"/>
              </a:rPr>
              <a:t>   Пусть —    это число запросов, которое мы уже совершили с момента последнего запроса к элементу   ; если еще не обращались, то просто число запросов с самого начала. Тогда время обработки запросов составит</a:t>
            </a:r>
            <a:endParaRPr lang="ru-RU" dirty="0">
              <a:cs typeface="Calibri" panose="020F0502020204030204"/>
            </a:endParaRPr>
          </a:p>
          <a:p>
            <a:pPr algn="just">
              <a:buNone/>
            </a:pPr>
            <a:r>
              <a:rPr lang="ru-RU" dirty="0">
                <a:ea typeface="+mn-lt"/>
                <a:cs typeface="+mn-lt"/>
              </a:rPr>
              <a:t> </a:t>
            </a:r>
            <a:endParaRPr lang="ru-RU">
              <a:cs typeface="Calibri" panose="020F0502020204030204"/>
            </a:endParaRPr>
          </a:p>
          <a:p>
            <a:pPr marL="0" indent="0" algn="just">
              <a:buNone/>
            </a:pPr>
            <a:endParaRPr lang="ru-RU" dirty="0">
              <a:ea typeface="+mn-lt"/>
              <a:cs typeface="+mn-lt"/>
            </a:endParaRPr>
          </a:p>
          <a:p>
            <a:pPr marL="0" indent="0" algn="just">
              <a:buNone/>
            </a:pPr>
            <a:endParaRPr lang="ru-RU" dirty="0">
              <a:ea typeface="+mn-lt"/>
              <a:cs typeface="+mn-lt"/>
            </a:endParaRPr>
          </a:p>
          <a:p>
            <a:pPr marL="0" indent="0" algn="just">
              <a:buNone/>
            </a:pPr>
            <a:r>
              <a:rPr lang="ru-RU" dirty="0">
                <a:ea typeface="+mn-lt"/>
                <a:cs typeface="+mn-lt"/>
              </a:rPr>
              <a:t>Этот результат говорит о том, что в среднем недавно запрошенный элемент не уплывает далеко от корня.</a:t>
            </a:r>
            <a:endParaRPr lang="ru-RU">
              <a:cs typeface="Calibri"/>
            </a:endParaRPr>
          </a:p>
        </p:txBody>
      </p:sp>
      <p:sp>
        <p:nvSpPr>
          <p:cNvPr id="17" name="Заголовок 16">
            <a:extLst>
              <a:ext uri="{FF2B5EF4-FFF2-40B4-BE49-F238E27FC236}">
                <a16:creationId xmlns:a16="http://schemas.microsoft.com/office/drawing/2014/main" id="{00D3F27F-7318-BE1F-BB57-D63F0E19AEC0}"/>
              </a:ext>
            </a:extLst>
          </p:cNvPr>
          <p:cNvSpPr>
            <a:spLocks noGrp="1"/>
          </p:cNvSpPr>
          <p:nvPr>
            <p:ph type="title"/>
          </p:nvPr>
        </p:nvSpPr>
        <p:spPr>
          <a:xfrm>
            <a:off x="2093768" y="1443"/>
            <a:ext cx="8013124" cy="1126404"/>
          </a:xfrm>
        </p:spPr>
        <p:txBody>
          <a:bodyPr/>
          <a:lstStyle/>
          <a:p>
            <a:r>
              <a:rPr lang="ru-RU" b="1" dirty="0">
                <a:ea typeface="+mj-lt"/>
                <a:cs typeface="+mj-lt"/>
              </a:rPr>
              <a:t>Теорема о текущем множестве</a:t>
            </a:r>
            <a:endParaRPr lang="ru-RU" dirty="0">
              <a:cs typeface="Calibri Light"/>
            </a:endParaRPr>
          </a:p>
        </p:txBody>
      </p:sp>
      <p:pic>
        <p:nvPicPr>
          <p:cNvPr id="9" name="Рисунок 9">
            <a:extLst>
              <a:ext uri="{FF2B5EF4-FFF2-40B4-BE49-F238E27FC236}">
                <a16:creationId xmlns:a16="http://schemas.microsoft.com/office/drawing/2014/main" id="{48417736-3BD1-004B-0F11-D36B0A4267FF}"/>
              </a:ext>
            </a:extLst>
          </p:cNvPr>
          <p:cNvPicPr>
            <a:picLocks noChangeAspect="1"/>
          </p:cNvPicPr>
          <p:nvPr/>
        </p:nvPicPr>
        <p:blipFill>
          <a:blip r:embed="rId3"/>
          <a:stretch>
            <a:fillRect/>
          </a:stretch>
        </p:blipFill>
        <p:spPr>
          <a:xfrm>
            <a:off x="2311112" y="1332200"/>
            <a:ext cx="252845" cy="383597"/>
          </a:xfrm>
          <a:prstGeom prst="rect">
            <a:avLst/>
          </a:prstGeom>
        </p:spPr>
      </p:pic>
      <p:pic>
        <p:nvPicPr>
          <p:cNvPr id="10" name="Рисунок 10">
            <a:extLst>
              <a:ext uri="{FF2B5EF4-FFF2-40B4-BE49-F238E27FC236}">
                <a16:creationId xmlns:a16="http://schemas.microsoft.com/office/drawing/2014/main" id="{AABB6FC5-CAC1-4DB5-97C2-E21EC946511B}"/>
              </a:ext>
            </a:extLst>
          </p:cNvPr>
          <p:cNvPicPr>
            <a:picLocks noChangeAspect="1"/>
          </p:cNvPicPr>
          <p:nvPr/>
        </p:nvPicPr>
        <p:blipFill>
          <a:blip r:embed="rId4"/>
          <a:stretch>
            <a:fillRect/>
          </a:stretch>
        </p:blipFill>
        <p:spPr>
          <a:xfrm>
            <a:off x="6218959" y="1740911"/>
            <a:ext cx="213013" cy="371475"/>
          </a:xfrm>
          <a:prstGeom prst="rect">
            <a:avLst/>
          </a:prstGeom>
        </p:spPr>
      </p:pic>
      <p:pic>
        <p:nvPicPr>
          <p:cNvPr id="11" name="Рисунок 11" descr="Изображение выглядит как текст&#10;&#10;Автоматически созданное описание">
            <a:extLst>
              <a:ext uri="{FF2B5EF4-FFF2-40B4-BE49-F238E27FC236}">
                <a16:creationId xmlns:a16="http://schemas.microsoft.com/office/drawing/2014/main" id="{4B150BCD-FC09-C678-76AB-5E1DEFC88EA1}"/>
              </a:ext>
            </a:extLst>
          </p:cNvPr>
          <p:cNvPicPr>
            <a:picLocks noChangeAspect="1"/>
          </p:cNvPicPr>
          <p:nvPr/>
        </p:nvPicPr>
        <p:blipFill>
          <a:blip r:embed="rId5"/>
          <a:stretch>
            <a:fillRect/>
          </a:stretch>
        </p:blipFill>
        <p:spPr>
          <a:xfrm>
            <a:off x="4204855" y="2973244"/>
            <a:ext cx="3929495" cy="911511"/>
          </a:xfrm>
          <a:prstGeom prst="rect">
            <a:avLst/>
          </a:prstGeom>
        </p:spPr>
      </p:pic>
    </p:spTree>
    <p:extLst>
      <p:ext uri="{BB962C8B-B14F-4D97-AF65-F5344CB8AC3E}">
        <p14:creationId xmlns:p14="http://schemas.microsoft.com/office/powerpoint/2010/main" val="1692177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2" name="Объект 21">
            <a:extLst>
              <a:ext uri="{FF2B5EF4-FFF2-40B4-BE49-F238E27FC236}">
                <a16:creationId xmlns:a16="http://schemas.microsoft.com/office/drawing/2014/main" id="{690E0E54-A9D7-BAA7-D453-F77FB172DCC5}"/>
              </a:ext>
            </a:extLst>
          </p:cNvPr>
          <p:cNvSpPr>
            <a:spLocks noGrp="1"/>
          </p:cNvSpPr>
          <p:nvPr>
            <p:ph idx="1"/>
          </p:nvPr>
        </p:nvSpPr>
        <p:spPr>
          <a:xfrm>
            <a:off x="448541" y="647988"/>
            <a:ext cx="11303577" cy="5451041"/>
          </a:xfrm>
        </p:spPr>
        <p:txBody>
          <a:bodyPr vert="horz" lIns="91440" tIns="45720" rIns="91440" bIns="45720" rtlCol="0" anchor="t">
            <a:noAutofit/>
          </a:bodyPr>
          <a:lstStyle/>
          <a:p>
            <a:pPr marL="0" indent="0" algn="just">
              <a:buNone/>
            </a:pPr>
            <a:r>
              <a:rPr lang="ru-RU" sz="3200" dirty="0">
                <a:ea typeface="+mn-lt"/>
                <a:cs typeface="+mn-lt"/>
              </a:rPr>
              <a:t>Исследование производительности и области применения </a:t>
            </a:r>
            <a:r>
              <a:rPr lang="ru-RU" sz="3200" dirty="0" err="1">
                <a:ea typeface="+mn-lt"/>
                <a:cs typeface="+mn-lt"/>
              </a:rPr>
              <a:t>Splay</a:t>
            </a:r>
            <a:r>
              <a:rPr lang="ru-RU" sz="3200" dirty="0">
                <a:ea typeface="+mn-lt"/>
                <a:cs typeface="+mn-lt"/>
              </a:rPr>
              <a:t>-деревьев оказалась темой для десятка статей. Часть таких исследований показывает, что в сравнении с другими сбалансированными деревьями они проявляют себя наилучшим образом на практике. Высокая производительность объясняется особенностью реальных данных. Представьте себе ситуацию, когда у нас есть миллионы или даже миллиарды ключей, и лишь к некоторым из них обращаются регулярно, что весьма вероятно для многих типичных приложениях (в среднестатистическом приложении 80% обращений приходятся на 20% элементов).</a:t>
            </a:r>
            <a:endParaRPr lang="ru-RU" sz="3200" dirty="0">
              <a:cs typeface="Calibri" panose="020F0502020204030204"/>
            </a:endParaRPr>
          </a:p>
        </p:txBody>
      </p:sp>
    </p:spTree>
    <p:extLst>
      <p:ext uri="{BB962C8B-B14F-4D97-AF65-F5344CB8AC3E}">
        <p14:creationId xmlns:p14="http://schemas.microsoft.com/office/powerpoint/2010/main" val="1574862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2" name="Объект 21">
            <a:extLst>
              <a:ext uri="{FF2B5EF4-FFF2-40B4-BE49-F238E27FC236}">
                <a16:creationId xmlns:a16="http://schemas.microsoft.com/office/drawing/2014/main" id="{690E0E54-A9D7-BAA7-D453-F77FB172DCC5}"/>
              </a:ext>
            </a:extLst>
          </p:cNvPr>
          <p:cNvSpPr>
            <a:spLocks noGrp="1"/>
          </p:cNvSpPr>
          <p:nvPr>
            <p:ph idx="1"/>
          </p:nvPr>
        </p:nvSpPr>
        <p:spPr>
          <a:xfrm>
            <a:off x="569769" y="691283"/>
            <a:ext cx="10775372" cy="2489634"/>
          </a:xfrm>
        </p:spPr>
        <p:txBody>
          <a:bodyPr vert="horz" lIns="91440" tIns="45720" rIns="91440" bIns="45720" rtlCol="0" anchor="t">
            <a:noAutofit/>
          </a:bodyPr>
          <a:lstStyle/>
          <a:p>
            <a:pPr algn="just">
              <a:buNone/>
            </a:pPr>
            <a:r>
              <a:rPr lang="ru-RU" sz="3200" dirty="0" err="1">
                <a:ea typeface="+mn-lt"/>
                <a:cs typeface="+mn-lt"/>
              </a:rPr>
              <a:t>Splay</a:t>
            </a:r>
            <a:r>
              <a:rPr lang="ru-RU" sz="3200" dirty="0">
                <a:ea typeface="+mn-lt"/>
                <a:cs typeface="+mn-lt"/>
              </a:rPr>
              <a:t>-деревья стали наиболее широко используемой базовой структурой данных, изобретенной за последние 30 лет, потому что они являются самым быстрым типом сбалансированного дерева поиска для огромного множества приложений.</a:t>
            </a:r>
            <a:endParaRPr lang="ru-RU" sz="3200">
              <a:cs typeface="Calibri"/>
            </a:endParaRPr>
          </a:p>
          <a:p>
            <a:pPr algn="just">
              <a:buNone/>
            </a:pPr>
            <a:r>
              <a:rPr lang="ru-RU" sz="3200" dirty="0" err="1">
                <a:ea typeface="+mn-lt"/>
                <a:cs typeface="+mn-lt"/>
              </a:rPr>
              <a:t>Splay</a:t>
            </a:r>
            <a:r>
              <a:rPr lang="ru-RU" sz="3200" dirty="0">
                <a:ea typeface="+mn-lt"/>
                <a:cs typeface="+mn-lt"/>
              </a:rPr>
              <a:t>-деревья используются в Windows NT (в виртуальной памяти, сети и коде файловой системы), компиляторе </a:t>
            </a:r>
            <a:r>
              <a:rPr lang="ru-RU" sz="3200" dirty="0" err="1">
                <a:ea typeface="+mn-lt"/>
                <a:cs typeface="+mn-lt"/>
              </a:rPr>
              <a:t>gcc</a:t>
            </a:r>
            <a:r>
              <a:rPr lang="ru-RU" sz="3200" dirty="0">
                <a:ea typeface="+mn-lt"/>
                <a:cs typeface="+mn-lt"/>
              </a:rPr>
              <a:t> и библиотеке GNU C++, редакторе строк </a:t>
            </a:r>
            <a:r>
              <a:rPr lang="ru-RU" sz="3200" dirty="0" err="1">
                <a:ea typeface="+mn-lt"/>
                <a:cs typeface="+mn-lt"/>
              </a:rPr>
              <a:t>sed</a:t>
            </a:r>
            <a:r>
              <a:rPr lang="ru-RU" sz="3200" dirty="0">
                <a:ea typeface="+mn-lt"/>
                <a:cs typeface="+mn-lt"/>
              </a:rPr>
              <a:t>, сетевых маршрутизаторах </a:t>
            </a:r>
            <a:r>
              <a:rPr lang="ru-RU" sz="3200" dirty="0" err="1">
                <a:ea typeface="+mn-lt"/>
                <a:cs typeface="+mn-lt"/>
              </a:rPr>
              <a:t>Fore</a:t>
            </a:r>
            <a:r>
              <a:rPr lang="ru-RU" sz="3200" dirty="0">
                <a:ea typeface="+mn-lt"/>
                <a:cs typeface="+mn-lt"/>
              </a:rPr>
              <a:t> Systems, наиболее популярной реализации Unix </a:t>
            </a:r>
            <a:r>
              <a:rPr lang="ru-RU" sz="3200" dirty="0" err="1">
                <a:ea typeface="+mn-lt"/>
                <a:cs typeface="+mn-lt"/>
              </a:rPr>
              <a:t>malloc</a:t>
            </a:r>
            <a:r>
              <a:rPr lang="ru-RU" sz="3200" dirty="0">
                <a:ea typeface="+mn-lt"/>
                <a:cs typeface="+mn-lt"/>
              </a:rPr>
              <a:t>, загружаемых модулях ядра Linux и во многих других программах</a:t>
            </a:r>
            <a:endParaRPr lang="ru-RU" sz="3200">
              <a:cs typeface="Calibri"/>
            </a:endParaRPr>
          </a:p>
          <a:p>
            <a:pPr marL="0" indent="0" algn="just">
              <a:buNone/>
            </a:pPr>
            <a:endParaRPr lang="ru-RU" dirty="0">
              <a:cs typeface="Calibri" panose="020F0502020204030204"/>
            </a:endParaRPr>
          </a:p>
        </p:txBody>
      </p:sp>
    </p:spTree>
    <p:extLst>
      <p:ext uri="{BB962C8B-B14F-4D97-AF65-F5344CB8AC3E}">
        <p14:creationId xmlns:p14="http://schemas.microsoft.com/office/powerpoint/2010/main" val="70525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Объект 2">
            <a:extLst>
              <a:ext uri="{FF2B5EF4-FFF2-40B4-BE49-F238E27FC236}">
                <a16:creationId xmlns:a16="http://schemas.microsoft.com/office/drawing/2014/main" id="{19AEFC46-F46E-B9B8-05B1-429DEFB8EAE5}"/>
              </a:ext>
            </a:extLst>
          </p:cNvPr>
          <p:cNvSpPr>
            <a:spLocks noGrp="1"/>
          </p:cNvSpPr>
          <p:nvPr>
            <p:ph idx="1"/>
          </p:nvPr>
        </p:nvSpPr>
        <p:spPr>
          <a:xfrm>
            <a:off x="456284" y="1176092"/>
            <a:ext cx="11277599" cy="4778994"/>
          </a:xfrm>
        </p:spPr>
        <p:txBody>
          <a:bodyPr vert="horz" lIns="91440" tIns="45720" rIns="91440" bIns="45720" rtlCol="0" anchor="t">
            <a:normAutofit/>
          </a:bodyPr>
          <a:lstStyle/>
          <a:p>
            <a:pPr marL="0" indent="0" algn="just">
              <a:buNone/>
            </a:pPr>
            <a:r>
              <a:rPr lang="ru-RU" dirty="0">
                <a:ea typeface="+mn-lt"/>
                <a:cs typeface="+mn-lt"/>
              </a:rPr>
              <a:t>Главный недостаток заключается в том, что высота дерева всё-таки может быть линейной. Например, если выполнить операцию </a:t>
            </a:r>
            <a:r>
              <a:rPr lang="ru-RU" dirty="0" err="1">
                <a:ea typeface="+mn-lt"/>
                <a:cs typeface="+mn-lt"/>
              </a:rPr>
              <a:t>Splay</a:t>
            </a:r>
            <a:r>
              <a:rPr lang="ru-RU" dirty="0">
                <a:ea typeface="+mn-lt"/>
                <a:cs typeface="+mn-lt"/>
              </a:rPr>
              <a:t> для всех элементов в неубывающем порядке. В таком случае время выполнения операций - O(n).</a:t>
            </a:r>
            <a:endParaRPr lang="ru-RU" dirty="0">
              <a:cs typeface="Calibri"/>
            </a:endParaRPr>
          </a:p>
          <a:p>
            <a:pPr marL="0" indent="0" algn="just">
              <a:buNone/>
            </a:pPr>
            <a:r>
              <a:rPr lang="ru-RU" dirty="0">
                <a:ea typeface="+mn-lt"/>
                <a:cs typeface="+mn-lt"/>
              </a:rPr>
              <a:t>Однако амортизированная стоимость остаётся логарифмической. Проще говоря, при использовании </a:t>
            </a:r>
            <a:r>
              <a:rPr lang="ru-RU" dirty="0" err="1">
                <a:ea typeface="+mn-lt"/>
                <a:cs typeface="+mn-lt"/>
              </a:rPr>
              <a:t>Splay</a:t>
            </a:r>
            <a:r>
              <a:rPr lang="ru-RU" dirty="0">
                <a:ea typeface="+mn-lt"/>
                <a:cs typeface="+mn-lt"/>
              </a:rPr>
              <a:t>-дерева мы можем быть уверены, что m операций будут выполнены за время O(</a:t>
            </a:r>
            <a:r>
              <a:rPr lang="ru-RU" dirty="0" err="1">
                <a:ea typeface="+mn-lt"/>
                <a:cs typeface="+mn-lt"/>
              </a:rPr>
              <a:t>mlogn</a:t>
            </a:r>
            <a:r>
              <a:rPr lang="ru-RU" dirty="0">
                <a:ea typeface="+mn-lt"/>
                <a:cs typeface="+mn-lt"/>
              </a:rPr>
              <a:t>) при достаточно большом m.</a:t>
            </a:r>
            <a:endParaRPr lang="ru-RU" dirty="0">
              <a:cs typeface="Calibri" panose="020F0502020204030204"/>
            </a:endParaRPr>
          </a:p>
          <a:p>
            <a:pPr marL="0" indent="0" algn="just">
              <a:buNone/>
            </a:pPr>
            <a:r>
              <a:rPr lang="ru-RU" dirty="0">
                <a:ea typeface="+mn-lt"/>
                <a:cs typeface="+mn-lt"/>
              </a:rPr>
              <a:t>Кроме того, изменение структуры дерева во время выполнения поиска усложняет его использование в многопоточной среде(представьте ситуацию, когда несколько потоков выполняют поиск одновременно).</a:t>
            </a:r>
            <a:endParaRPr lang="ru-RU">
              <a:cs typeface="Calibri" panose="020F0502020204030204"/>
            </a:endParaRPr>
          </a:p>
          <a:p>
            <a:endParaRPr lang="ru-RU" dirty="0">
              <a:cs typeface="Calibri"/>
            </a:endParaRPr>
          </a:p>
        </p:txBody>
      </p:sp>
      <p:sp>
        <p:nvSpPr>
          <p:cNvPr id="4" name="TextBox 3">
            <a:extLst>
              <a:ext uri="{FF2B5EF4-FFF2-40B4-BE49-F238E27FC236}">
                <a16:creationId xmlns:a16="http://schemas.microsoft.com/office/drawing/2014/main" id="{FC12EBDD-2DBA-EA58-6FF8-DF4DB85EB507}"/>
              </a:ext>
            </a:extLst>
          </p:cNvPr>
          <p:cNvSpPr txBox="1"/>
          <p:nvPr/>
        </p:nvSpPr>
        <p:spPr>
          <a:xfrm>
            <a:off x="3174423" y="117763"/>
            <a:ext cx="58431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b="1" dirty="0">
                <a:cs typeface="Calibri"/>
              </a:rPr>
              <a:t>Недостатки </a:t>
            </a:r>
            <a:r>
              <a:rPr lang="ru-RU" sz="4000" b="1" dirty="0" err="1">
                <a:cs typeface="Calibri"/>
              </a:rPr>
              <a:t>Splay</a:t>
            </a:r>
            <a:r>
              <a:rPr lang="ru-RU" sz="4000" b="1" dirty="0">
                <a:cs typeface="Calibri"/>
              </a:rPr>
              <a:t>-дерева</a:t>
            </a:r>
          </a:p>
        </p:txBody>
      </p:sp>
    </p:spTree>
    <p:extLst>
      <p:ext uri="{BB962C8B-B14F-4D97-AF65-F5344CB8AC3E}">
        <p14:creationId xmlns:p14="http://schemas.microsoft.com/office/powerpoint/2010/main" val="816206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28" name="Рисунок 27" descr="png..png">
            <a:extLst>
              <a:ext uri="{FF2B5EF4-FFF2-40B4-BE49-F238E27FC236}">
                <a16:creationId xmlns:a16="http://schemas.microsoft.com/office/drawing/2014/main" id="{B074780A-D43C-44D9-AC56-7DDF542DD7A3}"/>
              </a:ext>
            </a:extLst>
          </p:cNvPr>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Объект 2">
            <a:extLst>
              <a:ext uri="{FF2B5EF4-FFF2-40B4-BE49-F238E27FC236}">
                <a16:creationId xmlns:a16="http://schemas.microsoft.com/office/drawing/2014/main" id="{881CCCA4-1B7E-4C77-A390-99785EE81D47}"/>
              </a:ext>
            </a:extLst>
          </p:cNvPr>
          <p:cNvSpPr>
            <a:spLocks noGrp="1"/>
          </p:cNvSpPr>
          <p:nvPr>
            <p:ph idx="1"/>
          </p:nvPr>
        </p:nvSpPr>
        <p:spPr>
          <a:xfrm>
            <a:off x="1063439" y="2358822"/>
            <a:ext cx="10067364" cy="2011550"/>
          </a:xfrm>
        </p:spPr>
        <p:txBody>
          <a:bodyPr vert="horz" lIns="91440" tIns="45720" rIns="91440" bIns="45720" rtlCol="0" anchor="t">
            <a:normAutofit/>
          </a:bodyPr>
          <a:lstStyle/>
          <a:p>
            <a:pPr marL="0" indent="0">
              <a:buNone/>
            </a:pPr>
            <a:r>
              <a:rPr lang="ru-RU" sz="3200" dirty="0">
                <a:ea typeface="+mn-lt"/>
                <a:cs typeface="+mn-lt"/>
              </a:rPr>
              <a:t>  Код реализации </a:t>
            </a:r>
            <a:r>
              <a:rPr lang="ru-RU" sz="3200" dirty="0" err="1">
                <a:ea typeface="+mn-lt"/>
                <a:cs typeface="+mn-lt"/>
              </a:rPr>
              <a:t>Splay</a:t>
            </a:r>
            <a:r>
              <a:rPr lang="ru-RU" sz="3200" dirty="0">
                <a:ea typeface="+mn-lt"/>
                <a:cs typeface="+mn-lt"/>
              </a:rPr>
              <a:t>-дерева можно найти по ссылке:</a:t>
            </a:r>
          </a:p>
          <a:p>
            <a:pPr marL="0" indent="0">
              <a:buNone/>
            </a:pPr>
            <a:endParaRPr lang="ru-RU" sz="3200" dirty="0">
              <a:ea typeface="+mn-lt"/>
              <a:cs typeface="+mn-lt"/>
            </a:endParaRPr>
          </a:p>
          <a:p>
            <a:pPr marL="0" indent="0">
              <a:buNone/>
            </a:pPr>
            <a:r>
              <a:rPr lang="ru-RU" sz="3200" dirty="0">
                <a:ea typeface="+mn-lt"/>
                <a:cs typeface="+mn-lt"/>
                <a:hlinkClick r:id="rId3"/>
              </a:rPr>
              <a:t>https://github.com/magziim/DSA/blob/main/splay_tree.py</a:t>
            </a:r>
            <a:endParaRPr lang="ru-RU" sz="3200">
              <a:cs typeface="Calibri"/>
            </a:endParaRPr>
          </a:p>
          <a:p>
            <a:pPr marL="0" indent="0">
              <a:buNone/>
            </a:pPr>
            <a:endParaRPr lang="ru-RU" sz="3200" dirty="0">
              <a:cs typeface="Calibri" panose="020F0502020204030204"/>
            </a:endParaRPr>
          </a:p>
        </p:txBody>
      </p:sp>
    </p:spTree>
    <p:extLst>
      <p:ext uri="{BB962C8B-B14F-4D97-AF65-F5344CB8AC3E}">
        <p14:creationId xmlns:p14="http://schemas.microsoft.com/office/powerpoint/2010/main" val="905077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36375"/>
            <a:ext cx="9144000" cy="1573587"/>
          </a:xfrm>
        </p:spPr>
        <p:txBody>
          <a:bodyPr/>
          <a:lstStyle/>
          <a:p>
            <a:r>
              <a:rPr lang="ru-RU">
                <a:solidFill>
                  <a:srgbClr val="0070C0"/>
                </a:solidFill>
              </a:rPr>
              <a:t>Спасибо за внимание!</a:t>
            </a:r>
          </a:p>
        </p:txBody>
      </p:sp>
      <p:sp>
        <p:nvSpPr>
          <p:cNvPr id="4" name="Прямоугольник 3"/>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6" name="Прямоугольник 5"/>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8494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CA0BA8B8-B412-CC60-9CC3-5E5BBF453E0C}"/>
              </a:ext>
            </a:extLst>
          </p:cNvPr>
          <p:cNvSpPr txBox="1"/>
          <p:nvPr/>
        </p:nvSpPr>
        <p:spPr>
          <a:xfrm>
            <a:off x="793174" y="1537852"/>
            <a:ext cx="1060565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600" dirty="0" err="1">
                <a:ea typeface="+mn-lt"/>
                <a:cs typeface="+mn-lt"/>
              </a:rPr>
              <a:t>Splay</a:t>
            </a:r>
            <a:r>
              <a:rPr lang="ru-RU" sz="3600" dirty="0">
                <a:ea typeface="+mn-lt"/>
                <a:cs typeface="+mn-lt"/>
              </a:rPr>
              <a:t>-дерево позволяет находить быстрее те данные, которые использовались недавно. Для того, чтобы доступ к недавно найденным данным был быстрее, надо, чтобы эти данные находились ближе к корню. Этого мы можем добиться, используя различные эвристики: </a:t>
            </a:r>
            <a:endParaRPr lang="ru-RU" dirty="0"/>
          </a:p>
        </p:txBody>
      </p:sp>
    </p:spTree>
    <p:extLst>
      <p:ext uri="{BB962C8B-B14F-4D97-AF65-F5344CB8AC3E}">
        <p14:creationId xmlns:p14="http://schemas.microsoft.com/office/powerpoint/2010/main" val="3324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Заголовок 1">
            <a:extLst>
              <a:ext uri="{FF2B5EF4-FFF2-40B4-BE49-F238E27FC236}">
                <a16:creationId xmlns:a16="http://schemas.microsoft.com/office/drawing/2014/main" id="{81C77762-0B9A-B0B9-D808-F84C2AD35587}"/>
              </a:ext>
            </a:extLst>
          </p:cNvPr>
          <p:cNvSpPr>
            <a:spLocks noGrp="1"/>
          </p:cNvSpPr>
          <p:nvPr>
            <p:ph type="title"/>
          </p:nvPr>
        </p:nvSpPr>
        <p:spPr>
          <a:xfrm>
            <a:off x="4353791" y="1443"/>
            <a:ext cx="3484419" cy="1325563"/>
          </a:xfrm>
        </p:spPr>
        <p:txBody>
          <a:bodyPr/>
          <a:lstStyle/>
          <a:p>
            <a:r>
              <a:rPr lang="ru-RU" b="1" err="1">
                <a:cs typeface="Calibri Light"/>
              </a:rPr>
              <a:t>Move</a:t>
            </a:r>
            <a:r>
              <a:rPr lang="ru-RU" b="1">
                <a:cs typeface="Calibri Light"/>
              </a:rPr>
              <a:t> </a:t>
            </a:r>
            <a:r>
              <a:rPr lang="ru-RU" b="1" err="1">
                <a:cs typeface="Calibri Light"/>
              </a:rPr>
              <a:t>to</a:t>
            </a:r>
            <a:r>
              <a:rPr lang="ru-RU" b="1">
                <a:cs typeface="Calibri Light"/>
              </a:rPr>
              <a:t> </a:t>
            </a:r>
            <a:r>
              <a:rPr lang="ru-RU" b="1" err="1">
                <a:cs typeface="Calibri Light"/>
              </a:rPr>
              <a:t>Root</a:t>
            </a:r>
            <a:endParaRPr lang="ru-RU"/>
          </a:p>
        </p:txBody>
      </p:sp>
      <p:sp>
        <p:nvSpPr>
          <p:cNvPr id="3" name="Объект 2">
            <a:extLst>
              <a:ext uri="{FF2B5EF4-FFF2-40B4-BE49-F238E27FC236}">
                <a16:creationId xmlns:a16="http://schemas.microsoft.com/office/drawing/2014/main" id="{9DD28384-B371-5347-2193-716206660858}"/>
              </a:ext>
            </a:extLst>
          </p:cNvPr>
          <p:cNvSpPr>
            <a:spLocks noGrp="1"/>
          </p:cNvSpPr>
          <p:nvPr>
            <p:ph idx="1"/>
          </p:nvPr>
        </p:nvSpPr>
        <p:spPr>
          <a:xfrm>
            <a:off x="838200" y="1115580"/>
            <a:ext cx="10515600" cy="956975"/>
          </a:xfrm>
        </p:spPr>
        <p:txBody>
          <a:bodyPr vert="horz" lIns="91440" tIns="45720" rIns="91440" bIns="45720" rtlCol="0" anchor="t">
            <a:normAutofit/>
          </a:bodyPr>
          <a:lstStyle/>
          <a:p>
            <a:pPr marL="0" indent="0">
              <a:buNone/>
            </a:pPr>
            <a:r>
              <a:rPr lang="ru-RU" err="1">
                <a:ea typeface="+mn-lt"/>
                <a:cs typeface="+mn-lt"/>
              </a:rPr>
              <a:t>Cовершает</a:t>
            </a:r>
            <a:r>
              <a:rPr lang="ru-RU">
                <a:ea typeface="+mn-lt"/>
                <a:cs typeface="+mn-lt"/>
              </a:rPr>
              <a:t> повороты вокруг ребра (v, </a:t>
            </a:r>
            <a:r>
              <a:rPr lang="ru-RU" err="1">
                <a:ea typeface="+mn-lt"/>
                <a:cs typeface="+mn-lt"/>
              </a:rPr>
              <a:t>parent</a:t>
            </a:r>
            <a:r>
              <a:rPr lang="ru-RU">
                <a:ea typeface="+mn-lt"/>
                <a:cs typeface="+mn-lt"/>
              </a:rPr>
              <a:t>(v)), пока v не окажется корнем дерева.</a:t>
            </a:r>
            <a:endParaRPr lang="ru-RU">
              <a:cs typeface="Calibri" panose="020F0502020204030204"/>
            </a:endParaRPr>
          </a:p>
          <a:p>
            <a:endParaRPr lang="ru-RU">
              <a:cs typeface="Calibri" panose="020F0502020204030204"/>
            </a:endParaRPr>
          </a:p>
          <a:p>
            <a:endParaRPr lang="ru-RU">
              <a:cs typeface="Calibri" panose="020F0502020204030204"/>
            </a:endParaRPr>
          </a:p>
        </p:txBody>
      </p:sp>
      <p:sp>
        <p:nvSpPr>
          <p:cNvPr id="4" name="Овал 3">
            <a:extLst>
              <a:ext uri="{FF2B5EF4-FFF2-40B4-BE49-F238E27FC236}">
                <a16:creationId xmlns:a16="http://schemas.microsoft.com/office/drawing/2014/main" id="{0B8F7F63-BB4E-96CE-6538-BD67D01D9BF3}"/>
              </a:ext>
            </a:extLst>
          </p:cNvPr>
          <p:cNvSpPr/>
          <p:nvPr/>
        </p:nvSpPr>
        <p:spPr>
          <a:xfrm>
            <a:off x="193511" y="6068686"/>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24" name="Прямая со стрелкой 23">
            <a:extLst>
              <a:ext uri="{FF2B5EF4-FFF2-40B4-BE49-F238E27FC236}">
                <a16:creationId xmlns:a16="http://schemas.microsoft.com/office/drawing/2014/main" id="{E21A5066-D583-2D7A-6E35-71FAA62AE32E}"/>
              </a:ext>
            </a:extLst>
          </p:cNvPr>
          <p:cNvCxnSpPr>
            <a:cxnSpLocks/>
          </p:cNvCxnSpPr>
          <p:nvPr/>
        </p:nvCxnSpPr>
        <p:spPr>
          <a:xfrm flipH="1">
            <a:off x="613063" y="5915890"/>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Овал 24">
            <a:extLst>
              <a:ext uri="{FF2B5EF4-FFF2-40B4-BE49-F238E27FC236}">
                <a16:creationId xmlns:a16="http://schemas.microsoft.com/office/drawing/2014/main" id="{7941FCDE-DFB6-04D3-2944-745586DE1804}"/>
              </a:ext>
            </a:extLst>
          </p:cNvPr>
          <p:cNvSpPr/>
          <p:nvPr/>
        </p:nvSpPr>
        <p:spPr>
          <a:xfrm>
            <a:off x="3406033" y="5479867"/>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sp>
        <p:nvSpPr>
          <p:cNvPr id="26" name="Овал 25">
            <a:extLst>
              <a:ext uri="{FF2B5EF4-FFF2-40B4-BE49-F238E27FC236}">
                <a16:creationId xmlns:a16="http://schemas.microsoft.com/office/drawing/2014/main" id="{64E24E25-06D5-DB07-0C8E-10B8D757C7B1}"/>
              </a:ext>
            </a:extLst>
          </p:cNvPr>
          <p:cNvSpPr/>
          <p:nvPr/>
        </p:nvSpPr>
        <p:spPr>
          <a:xfrm>
            <a:off x="3925577" y="6068685"/>
            <a:ext cx="504497" cy="520262"/>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bg1"/>
                </a:solidFill>
                <a:cs typeface="Calibri"/>
              </a:rPr>
              <a:t>2</a:t>
            </a:r>
          </a:p>
        </p:txBody>
      </p:sp>
      <p:sp>
        <p:nvSpPr>
          <p:cNvPr id="27" name="Овал 26">
            <a:extLst>
              <a:ext uri="{FF2B5EF4-FFF2-40B4-BE49-F238E27FC236}">
                <a16:creationId xmlns:a16="http://schemas.microsoft.com/office/drawing/2014/main" id="{F3DDC226-D969-BE13-1870-00038E11E97D}"/>
              </a:ext>
            </a:extLst>
          </p:cNvPr>
          <p:cNvSpPr/>
          <p:nvPr/>
        </p:nvSpPr>
        <p:spPr>
          <a:xfrm>
            <a:off x="3916919" y="4899708"/>
            <a:ext cx="504497" cy="52026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rgbClr val="000000"/>
                </a:solidFill>
                <a:cs typeface="Calibri"/>
              </a:rPr>
              <a:t>3</a:t>
            </a:r>
            <a:endParaRPr lang="en-US" b="1" dirty="0">
              <a:solidFill>
                <a:srgbClr val="000000"/>
              </a:solidFill>
              <a:ea typeface="Calibri"/>
              <a:cs typeface="Calibri"/>
            </a:endParaRPr>
          </a:p>
        </p:txBody>
      </p:sp>
      <p:sp>
        <p:nvSpPr>
          <p:cNvPr id="28" name="Овал 27">
            <a:extLst>
              <a:ext uri="{FF2B5EF4-FFF2-40B4-BE49-F238E27FC236}">
                <a16:creationId xmlns:a16="http://schemas.microsoft.com/office/drawing/2014/main" id="{01516FD8-A156-6BA8-8D4E-4ADA15504EFF}"/>
              </a:ext>
            </a:extLst>
          </p:cNvPr>
          <p:cNvSpPr/>
          <p:nvPr/>
        </p:nvSpPr>
        <p:spPr>
          <a:xfrm>
            <a:off x="4410488" y="4302231"/>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4</a:t>
            </a:r>
          </a:p>
        </p:txBody>
      </p:sp>
      <p:sp>
        <p:nvSpPr>
          <p:cNvPr id="29" name="Овал 28">
            <a:extLst>
              <a:ext uri="{FF2B5EF4-FFF2-40B4-BE49-F238E27FC236}">
                <a16:creationId xmlns:a16="http://schemas.microsoft.com/office/drawing/2014/main" id="{E792AA06-338E-2F8C-82BC-17AF39B33CE1}"/>
              </a:ext>
            </a:extLst>
          </p:cNvPr>
          <p:cNvSpPr/>
          <p:nvPr/>
        </p:nvSpPr>
        <p:spPr>
          <a:xfrm>
            <a:off x="4921373" y="3713412"/>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5</a:t>
            </a:r>
          </a:p>
        </p:txBody>
      </p:sp>
      <p:sp>
        <p:nvSpPr>
          <p:cNvPr id="30" name="Овал 29">
            <a:extLst>
              <a:ext uri="{FF2B5EF4-FFF2-40B4-BE49-F238E27FC236}">
                <a16:creationId xmlns:a16="http://schemas.microsoft.com/office/drawing/2014/main" id="{40486A4E-EC20-48C7-7504-EB2E431FC0CF}"/>
              </a:ext>
            </a:extLst>
          </p:cNvPr>
          <p:cNvSpPr/>
          <p:nvPr/>
        </p:nvSpPr>
        <p:spPr>
          <a:xfrm>
            <a:off x="5432260" y="3107276"/>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6</a:t>
            </a:r>
          </a:p>
        </p:txBody>
      </p:sp>
      <p:sp>
        <p:nvSpPr>
          <p:cNvPr id="31" name="Овал 30">
            <a:extLst>
              <a:ext uri="{FF2B5EF4-FFF2-40B4-BE49-F238E27FC236}">
                <a16:creationId xmlns:a16="http://schemas.microsoft.com/office/drawing/2014/main" id="{F1FB9FFE-F71F-1437-4D46-054F9CDC8484}"/>
              </a:ext>
            </a:extLst>
          </p:cNvPr>
          <p:cNvSpPr/>
          <p:nvPr/>
        </p:nvSpPr>
        <p:spPr>
          <a:xfrm>
            <a:off x="5943146" y="2475162"/>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7</a:t>
            </a:r>
          </a:p>
        </p:txBody>
      </p:sp>
      <p:cxnSp>
        <p:nvCxnSpPr>
          <p:cNvPr id="32" name="Прямая со стрелкой 31">
            <a:extLst>
              <a:ext uri="{FF2B5EF4-FFF2-40B4-BE49-F238E27FC236}">
                <a16:creationId xmlns:a16="http://schemas.microsoft.com/office/drawing/2014/main" id="{DB8038BB-2AF3-A324-11D9-04C6ACC34189}"/>
              </a:ext>
            </a:extLst>
          </p:cNvPr>
          <p:cNvCxnSpPr>
            <a:cxnSpLocks/>
          </p:cNvCxnSpPr>
          <p:nvPr/>
        </p:nvCxnSpPr>
        <p:spPr>
          <a:xfrm flipH="1">
            <a:off x="5851813" y="2945822"/>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2E9961B7-D176-6A97-8F0D-78D790987890}"/>
              </a:ext>
            </a:extLst>
          </p:cNvPr>
          <p:cNvCxnSpPr>
            <a:cxnSpLocks/>
          </p:cNvCxnSpPr>
          <p:nvPr/>
        </p:nvCxnSpPr>
        <p:spPr>
          <a:xfrm flipH="1">
            <a:off x="5340926" y="3560617"/>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9174326F-0DEE-1157-61BC-7D51C0F1EA46}"/>
              </a:ext>
            </a:extLst>
          </p:cNvPr>
          <p:cNvCxnSpPr>
            <a:cxnSpLocks/>
          </p:cNvCxnSpPr>
          <p:nvPr/>
        </p:nvCxnSpPr>
        <p:spPr>
          <a:xfrm flipH="1">
            <a:off x="4830040" y="415809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FB52A2FD-495F-584E-AB2B-4C6AAA486276}"/>
              </a:ext>
            </a:extLst>
          </p:cNvPr>
          <p:cNvCxnSpPr>
            <a:cxnSpLocks/>
          </p:cNvCxnSpPr>
          <p:nvPr/>
        </p:nvCxnSpPr>
        <p:spPr>
          <a:xfrm flipH="1">
            <a:off x="4319153" y="4738253"/>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F5449F67-3452-347B-FD7B-55908F47D982}"/>
              </a:ext>
            </a:extLst>
          </p:cNvPr>
          <p:cNvCxnSpPr>
            <a:cxnSpLocks/>
          </p:cNvCxnSpPr>
          <p:nvPr/>
        </p:nvCxnSpPr>
        <p:spPr>
          <a:xfrm flipH="1">
            <a:off x="3825586" y="5353049"/>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a:extLst>
              <a:ext uri="{FF2B5EF4-FFF2-40B4-BE49-F238E27FC236}">
                <a16:creationId xmlns:a16="http://schemas.microsoft.com/office/drawing/2014/main" id="{7D1D0479-9D68-99F5-A199-B86520B12C8E}"/>
              </a:ext>
            </a:extLst>
          </p:cNvPr>
          <p:cNvCxnSpPr>
            <a:cxnSpLocks/>
          </p:cNvCxnSpPr>
          <p:nvPr/>
        </p:nvCxnSpPr>
        <p:spPr>
          <a:xfrm>
            <a:off x="3829050" y="5933208"/>
            <a:ext cx="195694" cy="213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Овал 50">
            <a:extLst>
              <a:ext uri="{FF2B5EF4-FFF2-40B4-BE49-F238E27FC236}">
                <a16:creationId xmlns:a16="http://schemas.microsoft.com/office/drawing/2014/main" id="{91C6D843-5C6C-0BD3-75EA-AE15EC62760A}"/>
              </a:ext>
            </a:extLst>
          </p:cNvPr>
          <p:cNvSpPr/>
          <p:nvPr/>
        </p:nvSpPr>
        <p:spPr>
          <a:xfrm>
            <a:off x="9891693" y="2509799"/>
            <a:ext cx="504497" cy="520262"/>
          </a:xfrm>
          <a:prstGeom prst="ellipse">
            <a:avLst/>
          </a:prstGeom>
          <a:solidFill>
            <a:srgbClr val="FFFF0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63" name="Прямая со стрелкой 62">
            <a:extLst>
              <a:ext uri="{FF2B5EF4-FFF2-40B4-BE49-F238E27FC236}">
                <a16:creationId xmlns:a16="http://schemas.microsoft.com/office/drawing/2014/main" id="{5B4C09A5-9CBB-4F70-FE32-5DBB3E22FB6C}"/>
              </a:ext>
            </a:extLst>
          </p:cNvPr>
          <p:cNvCxnSpPr>
            <a:cxnSpLocks/>
          </p:cNvCxnSpPr>
          <p:nvPr/>
        </p:nvCxnSpPr>
        <p:spPr>
          <a:xfrm>
            <a:off x="10375323" y="2919844"/>
            <a:ext cx="264967" cy="1956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B1183FE2-080E-A99D-A920-22667A5378A0}"/>
              </a:ext>
            </a:extLst>
          </p:cNvPr>
          <p:cNvSpPr/>
          <p:nvPr/>
        </p:nvSpPr>
        <p:spPr>
          <a:xfrm>
            <a:off x="704396" y="5479867"/>
            <a:ext cx="504497" cy="520262"/>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2</a:t>
            </a:r>
          </a:p>
        </p:txBody>
      </p:sp>
      <p:sp>
        <p:nvSpPr>
          <p:cNvPr id="65" name="Овал 64">
            <a:extLst>
              <a:ext uri="{FF2B5EF4-FFF2-40B4-BE49-F238E27FC236}">
                <a16:creationId xmlns:a16="http://schemas.microsoft.com/office/drawing/2014/main" id="{C91C4F87-25C5-561D-D3CD-2D750DCA8C20}"/>
              </a:ext>
            </a:extLst>
          </p:cNvPr>
          <p:cNvSpPr/>
          <p:nvPr/>
        </p:nvSpPr>
        <p:spPr>
          <a:xfrm>
            <a:off x="1215283" y="4873731"/>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sp>
        <p:nvSpPr>
          <p:cNvPr id="66" name="Овал 65">
            <a:extLst>
              <a:ext uri="{FF2B5EF4-FFF2-40B4-BE49-F238E27FC236}">
                <a16:creationId xmlns:a16="http://schemas.microsoft.com/office/drawing/2014/main" id="{A492F45E-09E5-90DA-4D54-BFF30CBA8630}"/>
              </a:ext>
            </a:extLst>
          </p:cNvPr>
          <p:cNvSpPr/>
          <p:nvPr/>
        </p:nvSpPr>
        <p:spPr>
          <a:xfrm>
            <a:off x="1708852" y="427625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67" name="Овал 66">
            <a:extLst>
              <a:ext uri="{FF2B5EF4-FFF2-40B4-BE49-F238E27FC236}">
                <a16:creationId xmlns:a16="http://schemas.microsoft.com/office/drawing/2014/main" id="{1DE7C95C-5615-C67A-E109-4A4530E5CCBD}"/>
              </a:ext>
            </a:extLst>
          </p:cNvPr>
          <p:cNvSpPr/>
          <p:nvPr/>
        </p:nvSpPr>
        <p:spPr>
          <a:xfrm>
            <a:off x="2219737" y="3687435"/>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68" name="Овал 67">
            <a:extLst>
              <a:ext uri="{FF2B5EF4-FFF2-40B4-BE49-F238E27FC236}">
                <a16:creationId xmlns:a16="http://schemas.microsoft.com/office/drawing/2014/main" id="{EFBDBDFD-0A0B-F876-D5BA-BDF11CEED7E1}"/>
              </a:ext>
            </a:extLst>
          </p:cNvPr>
          <p:cNvSpPr/>
          <p:nvPr/>
        </p:nvSpPr>
        <p:spPr>
          <a:xfrm>
            <a:off x="2730624" y="3081299"/>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6</a:t>
            </a:r>
          </a:p>
        </p:txBody>
      </p:sp>
      <p:sp>
        <p:nvSpPr>
          <p:cNvPr id="69" name="Овал 68">
            <a:extLst>
              <a:ext uri="{FF2B5EF4-FFF2-40B4-BE49-F238E27FC236}">
                <a16:creationId xmlns:a16="http://schemas.microsoft.com/office/drawing/2014/main" id="{ACC324A7-8457-1C2C-A9DE-AAC9FBB5E37D}"/>
              </a:ext>
            </a:extLst>
          </p:cNvPr>
          <p:cNvSpPr/>
          <p:nvPr/>
        </p:nvSpPr>
        <p:spPr>
          <a:xfrm>
            <a:off x="3241510" y="2449185"/>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7</a:t>
            </a:r>
          </a:p>
        </p:txBody>
      </p:sp>
      <p:cxnSp>
        <p:nvCxnSpPr>
          <p:cNvPr id="70" name="Прямая со стрелкой 69">
            <a:extLst>
              <a:ext uri="{FF2B5EF4-FFF2-40B4-BE49-F238E27FC236}">
                <a16:creationId xmlns:a16="http://schemas.microsoft.com/office/drawing/2014/main" id="{339541E5-46FF-AE2C-A054-FF24FEFDC9CA}"/>
              </a:ext>
            </a:extLst>
          </p:cNvPr>
          <p:cNvCxnSpPr/>
          <p:nvPr/>
        </p:nvCxnSpPr>
        <p:spPr>
          <a:xfrm flipH="1">
            <a:off x="3150177" y="291984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a16="http://schemas.microsoft.com/office/drawing/2014/main" id="{B4A31298-EA14-A9BE-29C6-897B44AC21D8}"/>
              </a:ext>
            </a:extLst>
          </p:cNvPr>
          <p:cNvCxnSpPr>
            <a:cxnSpLocks/>
          </p:cNvCxnSpPr>
          <p:nvPr/>
        </p:nvCxnSpPr>
        <p:spPr>
          <a:xfrm flipH="1">
            <a:off x="2639290" y="3534640"/>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a:extLst>
              <a:ext uri="{FF2B5EF4-FFF2-40B4-BE49-F238E27FC236}">
                <a16:creationId xmlns:a16="http://schemas.microsoft.com/office/drawing/2014/main" id="{1D4FAC22-B928-2F37-ABCB-B9BD31A85EC4}"/>
              </a:ext>
            </a:extLst>
          </p:cNvPr>
          <p:cNvCxnSpPr>
            <a:cxnSpLocks/>
          </p:cNvCxnSpPr>
          <p:nvPr/>
        </p:nvCxnSpPr>
        <p:spPr>
          <a:xfrm flipH="1">
            <a:off x="2128404" y="4132118"/>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a:extLst>
              <a:ext uri="{FF2B5EF4-FFF2-40B4-BE49-F238E27FC236}">
                <a16:creationId xmlns:a16="http://schemas.microsoft.com/office/drawing/2014/main" id="{61946182-C457-6278-C871-11A705A0A230}"/>
              </a:ext>
            </a:extLst>
          </p:cNvPr>
          <p:cNvCxnSpPr>
            <a:cxnSpLocks/>
          </p:cNvCxnSpPr>
          <p:nvPr/>
        </p:nvCxnSpPr>
        <p:spPr>
          <a:xfrm flipH="1">
            <a:off x="1617517" y="4712276"/>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id="{1ACFB8BB-4985-6CD0-0E7C-EFEDA2928855}"/>
              </a:ext>
            </a:extLst>
          </p:cNvPr>
          <p:cNvCxnSpPr>
            <a:cxnSpLocks/>
          </p:cNvCxnSpPr>
          <p:nvPr/>
        </p:nvCxnSpPr>
        <p:spPr>
          <a:xfrm flipH="1">
            <a:off x="1123950" y="5327072"/>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Овал 74">
            <a:extLst>
              <a:ext uri="{FF2B5EF4-FFF2-40B4-BE49-F238E27FC236}">
                <a16:creationId xmlns:a16="http://schemas.microsoft.com/office/drawing/2014/main" id="{B1183FE2-080E-A99D-A920-22667A5378A0}"/>
              </a:ext>
            </a:extLst>
          </p:cNvPr>
          <p:cNvSpPr/>
          <p:nvPr/>
        </p:nvSpPr>
        <p:spPr>
          <a:xfrm>
            <a:off x="8016999" y="6064356"/>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2</a:t>
            </a:r>
          </a:p>
        </p:txBody>
      </p:sp>
      <p:sp>
        <p:nvSpPr>
          <p:cNvPr id="76" name="Овал 75">
            <a:extLst>
              <a:ext uri="{FF2B5EF4-FFF2-40B4-BE49-F238E27FC236}">
                <a16:creationId xmlns:a16="http://schemas.microsoft.com/office/drawing/2014/main" id="{C91C4F87-25C5-561D-D3CD-2D750DCA8C20}"/>
              </a:ext>
            </a:extLst>
          </p:cNvPr>
          <p:cNvSpPr/>
          <p:nvPr/>
        </p:nvSpPr>
        <p:spPr>
          <a:xfrm>
            <a:off x="8527886" y="545822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sp>
        <p:nvSpPr>
          <p:cNvPr id="77" name="Овал 76">
            <a:extLst>
              <a:ext uri="{FF2B5EF4-FFF2-40B4-BE49-F238E27FC236}">
                <a16:creationId xmlns:a16="http://schemas.microsoft.com/office/drawing/2014/main" id="{A492F45E-09E5-90DA-4D54-BFF30CBA8630}"/>
              </a:ext>
            </a:extLst>
          </p:cNvPr>
          <p:cNvSpPr/>
          <p:nvPr/>
        </p:nvSpPr>
        <p:spPr>
          <a:xfrm>
            <a:off x="9021455" y="4860743"/>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78" name="Овал 77">
            <a:extLst>
              <a:ext uri="{FF2B5EF4-FFF2-40B4-BE49-F238E27FC236}">
                <a16:creationId xmlns:a16="http://schemas.microsoft.com/office/drawing/2014/main" id="{1DE7C95C-5615-C67A-E109-4A4530E5CCBD}"/>
              </a:ext>
            </a:extLst>
          </p:cNvPr>
          <p:cNvSpPr/>
          <p:nvPr/>
        </p:nvSpPr>
        <p:spPr>
          <a:xfrm>
            <a:off x="9532340" y="427192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79" name="Овал 78">
            <a:extLst>
              <a:ext uri="{FF2B5EF4-FFF2-40B4-BE49-F238E27FC236}">
                <a16:creationId xmlns:a16="http://schemas.microsoft.com/office/drawing/2014/main" id="{EFBDBDFD-0A0B-F876-D5BA-BDF11CEED7E1}"/>
              </a:ext>
            </a:extLst>
          </p:cNvPr>
          <p:cNvSpPr/>
          <p:nvPr/>
        </p:nvSpPr>
        <p:spPr>
          <a:xfrm>
            <a:off x="10043227" y="3665788"/>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6</a:t>
            </a:r>
          </a:p>
        </p:txBody>
      </p:sp>
      <p:sp>
        <p:nvSpPr>
          <p:cNvPr id="80" name="Овал 79">
            <a:extLst>
              <a:ext uri="{FF2B5EF4-FFF2-40B4-BE49-F238E27FC236}">
                <a16:creationId xmlns:a16="http://schemas.microsoft.com/office/drawing/2014/main" id="{ACC324A7-8457-1C2C-A9DE-AAC9FBB5E37D}"/>
              </a:ext>
            </a:extLst>
          </p:cNvPr>
          <p:cNvSpPr/>
          <p:nvPr/>
        </p:nvSpPr>
        <p:spPr>
          <a:xfrm>
            <a:off x="10554113" y="3033674"/>
            <a:ext cx="504497" cy="520262"/>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7</a:t>
            </a:r>
            <a:endParaRPr lang="en-US" b="1" dirty="0">
              <a:solidFill>
                <a:schemeClr val="bg1"/>
              </a:solidFill>
              <a:ea typeface="Calibri"/>
              <a:cs typeface="Calibri"/>
            </a:endParaRPr>
          </a:p>
        </p:txBody>
      </p:sp>
      <p:cxnSp>
        <p:nvCxnSpPr>
          <p:cNvPr id="81" name="Прямая со стрелкой 80">
            <a:extLst>
              <a:ext uri="{FF2B5EF4-FFF2-40B4-BE49-F238E27FC236}">
                <a16:creationId xmlns:a16="http://schemas.microsoft.com/office/drawing/2014/main" id="{339541E5-46FF-AE2C-A054-FF24FEFDC9CA}"/>
              </a:ext>
            </a:extLst>
          </p:cNvPr>
          <p:cNvCxnSpPr/>
          <p:nvPr/>
        </p:nvCxnSpPr>
        <p:spPr>
          <a:xfrm flipH="1">
            <a:off x="10462780" y="3504334"/>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B4A31298-EA14-A9BE-29C6-897B44AC21D8}"/>
              </a:ext>
            </a:extLst>
          </p:cNvPr>
          <p:cNvCxnSpPr>
            <a:cxnSpLocks/>
          </p:cNvCxnSpPr>
          <p:nvPr/>
        </p:nvCxnSpPr>
        <p:spPr>
          <a:xfrm flipH="1">
            <a:off x="9951893" y="4119129"/>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id="{1D4FAC22-B928-2F37-ABCB-B9BD31A85EC4}"/>
              </a:ext>
            </a:extLst>
          </p:cNvPr>
          <p:cNvCxnSpPr>
            <a:cxnSpLocks/>
          </p:cNvCxnSpPr>
          <p:nvPr/>
        </p:nvCxnSpPr>
        <p:spPr>
          <a:xfrm flipH="1">
            <a:off x="9441007" y="4716607"/>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id="{61946182-C457-6278-C871-11A705A0A230}"/>
              </a:ext>
            </a:extLst>
          </p:cNvPr>
          <p:cNvCxnSpPr>
            <a:cxnSpLocks/>
          </p:cNvCxnSpPr>
          <p:nvPr/>
        </p:nvCxnSpPr>
        <p:spPr>
          <a:xfrm flipH="1">
            <a:off x="8930120" y="529676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id="{1ACFB8BB-4985-6CD0-0E7C-EFEDA2928855}"/>
              </a:ext>
            </a:extLst>
          </p:cNvPr>
          <p:cNvCxnSpPr>
            <a:cxnSpLocks/>
          </p:cNvCxnSpPr>
          <p:nvPr/>
        </p:nvCxnSpPr>
        <p:spPr>
          <a:xfrm flipH="1">
            <a:off x="8436553" y="5911561"/>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Стрелка: вправо 85">
            <a:extLst>
              <a:ext uri="{FF2B5EF4-FFF2-40B4-BE49-F238E27FC236}">
                <a16:creationId xmlns:a16="http://schemas.microsoft.com/office/drawing/2014/main" id="{70055BBD-EF17-830F-2F83-64F012D3DDA4}"/>
              </a:ext>
            </a:extLst>
          </p:cNvPr>
          <p:cNvSpPr/>
          <p:nvPr/>
        </p:nvSpPr>
        <p:spPr>
          <a:xfrm>
            <a:off x="3143284" y="3901058"/>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Стрелка: вправо 97">
            <a:extLst>
              <a:ext uri="{FF2B5EF4-FFF2-40B4-BE49-F238E27FC236}">
                <a16:creationId xmlns:a16="http://schemas.microsoft.com/office/drawing/2014/main" id="{5F133541-1E58-82B9-5EE7-6C7DD5130F4E}"/>
              </a:ext>
            </a:extLst>
          </p:cNvPr>
          <p:cNvSpPr/>
          <p:nvPr/>
        </p:nvSpPr>
        <p:spPr>
          <a:xfrm>
            <a:off x="5710704" y="3888070"/>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9" name="Стрелка: вправо 98">
            <a:extLst>
              <a:ext uri="{FF2B5EF4-FFF2-40B4-BE49-F238E27FC236}">
                <a16:creationId xmlns:a16="http://schemas.microsoft.com/office/drawing/2014/main" id="{6D9252FA-B12D-C35E-3A63-8026841B634E}"/>
              </a:ext>
            </a:extLst>
          </p:cNvPr>
          <p:cNvSpPr/>
          <p:nvPr/>
        </p:nvSpPr>
        <p:spPr>
          <a:xfrm>
            <a:off x="8226170" y="3892399"/>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0" name="TextBox 99">
            <a:extLst>
              <a:ext uri="{FF2B5EF4-FFF2-40B4-BE49-F238E27FC236}">
                <a16:creationId xmlns:a16="http://schemas.microsoft.com/office/drawing/2014/main" id="{7B61134A-9A46-41DB-B98E-A8600047973E}"/>
              </a:ext>
            </a:extLst>
          </p:cNvPr>
          <p:cNvSpPr txBox="1"/>
          <p:nvPr/>
        </p:nvSpPr>
        <p:spPr>
          <a:xfrm>
            <a:off x="7122968" y="3529445"/>
            <a:ext cx="8208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6000">
                <a:cs typeface="Calibri"/>
              </a:rPr>
              <a:t>...</a:t>
            </a:r>
          </a:p>
        </p:txBody>
      </p:sp>
    </p:spTree>
    <p:extLst>
      <p:ext uri="{BB962C8B-B14F-4D97-AF65-F5344CB8AC3E}">
        <p14:creationId xmlns:p14="http://schemas.microsoft.com/office/powerpoint/2010/main" val="337690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Заголовок 1">
            <a:extLst>
              <a:ext uri="{FF2B5EF4-FFF2-40B4-BE49-F238E27FC236}">
                <a16:creationId xmlns:a16="http://schemas.microsoft.com/office/drawing/2014/main" id="{81C77762-0B9A-B0B9-D808-F84C2AD35587}"/>
              </a:ext>
            </a:extLst>
          </p:cNvPr>
          <p:cNvSpPr>
            <a:spLocks noGrp="1"/>
          </p:cNvSpPr>
          <p:nvPr>
            <p:ph type="title"/>
          </p:nvPr>
        </p:nvSpPr>
        <p:spPr>
          <a:xfrm>
            <a:off x="4951268" y="-76489"/>
            <a:ext cx="1518806" cy="1325563"/>
          </a:xfrm>
        </p:spPr>
        <p:txBody>
          <a:bodyPr/>
          <a:lstStyle/>
          <a:p>
            <a:r>
              <a:rPr lang="ru-RU" b="1" err="1">
                <a:cs typeface="Calibri Light"/>
              </a:rPr>
              <a:t>Splay</a:t>
            </a:r>
          </a:p>
        </p:txBody>
      </p:sp>
      <p:sp>
        <p:nvSpPr>
          <p:cNvPr id="3" name="Объект 2">
            <a:extLst>
              <a:ext uri="{FF2B5EF4-FFF2-40B4-BE49-F238E27FC236}">
                <a16:creationId xmlns:a16="http://schemas.microsoft.com/office/drawing/2014/main" id="{9DD28384-B371-5347-2193-716206660858}"/>
              </a:ext>
            </a:extLst>
          </p:cNvPr>
          <p:cNvSpPr>
            <a:spLocks noGrp="1"/>
          </p:cNvSpPr>
          <p:nvPr>
            <p:ph idx="1"/>
          </p:nvPr>
        </p:nvSpPr>
        <p:spPr>
          <a:xfrm>
            <a:off x="387928" y="907761"/>
            <a:ext cx="11286258" cy="956975"/>
          </a:xfrm>
        </p:spPr>
        <p:txBody>
          <a:bodyPr vert="horz" lIns="91440" tIns="45720" rIns="91440" bIns="45720" rtlCol="0" anchor="t">
            <a:noAutofit/>
          </a:bodyPr>
          <a:lstStyle/>
          <a:p>
            <a:pPr marL="0" indent="0" algn="just">
              <a:buNone/>
            </a:pPr>
            <a:r>
              <a:rPr lang="ru-RU">
                <a:ea typeface="+mn-lt"/>
                <a:cs typeface="+mn-lt"/>
              </a:rPr>
              <a:t>Также совершает повороты, но чередует различные виды поворотов, благодаря чему достигается логарифмическая амортизированная оценка. Будет подробно рассмотрена далее.</a:t>
            </a:r>
            <a:endParaRPr lang="ru-RU"/>
          </a:p>
          <a:p>
            <a:endParaRPr lang="ru-RU">
              <a:cs typeface="Calibri" panose="020F0502020204030204"/>
            </a:endParaRPr>
          </a:p>
          <a:p>
            <a:endParaRPr lang="ru-RU">
              <a:cs typeface="Calibri" panose="020F0502020204030204"/>
            </a:endParaRPr>
          </a:p>
        </p:txBody>
      </p:sp>
      <p:sp>
        <p:nvSpPr>
          <p:cNvPr id="4" name="Овал 3">
            <a:extLst>
              <a:ext uri="{FF2B5EF4-FFF2-40B4-BE49-F238E27FC236}">
                <a16:creationId xmlns:a16="http://schemas.microsoft.com/office/drawing/2014/main" id="{0B8F7F63-BB4E-96CE-6538-BD67D01D9BF3}"/>
              </a:ext>
            </a:extLst>
          </p:cNvPr>
          <p:cNvSpPr/>
          <p:nvPr/>
        </p:nvSpPr>
        <p:spPr>
          <a:xfrm>
            <a:off x="782329" y="6016731"/>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24" name="Прямая со стрелкой 23">
            <a:extLst>
              <a:ext uri="{FF2B5EF4-FFF2-40B4-BE49-F238E27FC236}">
                <a16:creationId xmlns:a16="http://schemas.microsoft.com/office/drawing/2014/main" id="{E21A5066-D583-2D7A-6E35-71FAA62AE32E}"/>
              </a:ext>
            </a:extLst>
          </p:cNvPr>
          <p:cNvCxnSpPr>
            <a:cxnSpLocks/>
          </p:cNvCxnSpPr>
          <p:nvPr/>
        </p:nvCxnSpPr>
        <p:spPr>
          <a:xfrm flipH="1">
            <a:off x="1201881" y="586393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Овал 50">
            <a:extLst>
              <a:ext uri="{FF2B5EF4-FFF2-40B4-BE49-F238E27FC236}">
                <a16:creationId xmlns:a16="http://schemas.microsoft.com/office/drawing/2014/main" id="{91C6D843-5C6C-0BD3-75EA-AE15EC62760A}"/>
              </a:ext>
            </a:extLst>
          </p:cNvPr>
          <p:cNvSpPr/>
          <p:nvPr/>
        </p:nvSpPr>
        <p:spPr>
          <a:xfrm>
            <a:off x="8779968" y="2676156"/>
            <a:ext cx="504497" cy="520262"/>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1</a:t>
            </a:r>
          </a:p>
        </p:txBody>
      </p:sp>
      <p:cxnSp>
        <p:nvCxnSpPr>
          <p:cNvPr id="63" name="Прямая со стрелкой 62">
            <a:extLst>
              <a:ext uri="{FF2B5EF4-FFF2-40B4-BE49-F238E27FC236}">
                <a16:creationId xmlns:a16="http://schemas.microsoft.com/office/drawing/2014/main" id="{5B4C09A5-9CBB-4F70-FE32-5DBB3E22FB6C}"/>
              </a:ext>
            </a:extLst>
          </p:cNvPr>
          <p:cNvCxnSpPr>
            <a:cxnSpLocks/>
          </p:cNvCxnSpPr>
          <p:nvPr/>
        </p:nvCxnSpPr>
        <p:spPr>
          <a:xfrm>
            <a:off x="9263598" y="3086201"/>
            <a:ext cx="446808" cy="403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Овал 63">
            <a:extLst>
              <a:ext uri="{FF2B5EF4-FFF2-40B4-BE49-F238E27FC236}">
                <a16:creationId xmlns:a16="http://schemas.microsoft.com/office/drawing/2014/main" id="{B1183FE2-080E-A99D-A920-22667A5378A0}"/>
              </a:ext>
            </a:extLst>
          </p:cNvPr>
          <p:cNvSpPr/>
          <p:nvPr/>
        </p:nvSpPr>
        <p:spPr>
          <a:xfrm>
            <a:off x="1293214" y="5427912"/>
            <a:ext cx="504497" cy="52026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solidFill>
                  <a:schemeClr val="bg1"/>
                </a:solidFill>
                <a:cs typeface="Calibri"/>
              </a:rPr>
              <a:t>2</a:t>
            </a:r>
          </a:p>
        </p:txBody>
      </p:sp>
      <p:sp>
        <p:nvSpPr>
          <p:cNvPr id="65" name="Овал 64">
            <a:extLst>
              <a:ext uri="{FF2B5EF4-FFF2-40B4-BE49-F238E27FC236}">
                <a16:creationId xmlns:a16="http://schemas.microsoft.com/office/drawing/2014/main" id="{C91C4F87-25C5-561D-D3CD-2D750DCA8C20}"/>
              </a:ext>
            </a:extLst>
          </p:cNvPr>
          <p:cNvSpPr/>
          <p:nvPr/>
        </p:nvSpPr>
        <p:spPr>
          <a:xfrm>
            <a:off x="1804101" y="4821776"/>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sp>
        <p:nvSpPr>
          <p:cNvPr id="66" name="Овал 65">
            <a:extLst>
              <a:ext uri="{FF2B5EF4-FFF2-40B4-BE49-F238E27FC236}">
                <a16:creationId xmlns:a16="http://schemas.microsoft.com/office/drawing/2014/main" id="{A492F45E-09E5-90DA-4D54-BFF30CBA8630}"/>
              </a:ext>
            </a:extLst>
          </p:cNvPr>
          <p:cNvSpPr/>
          <p:nvPr/>
        </p:nvSpPr>
        <p:spPr>
          <a:xfrm>
            <a:off x="2297670" y="4224299"/>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67" name="Овал 66">
            <a:extLst>
              <a:ext uri="{FF2B5EF4-FFF2-40B4-BE49-F238E27FC236}">
                <a16:creationId xmlns:a16="http://schemas.microsoft.com/office/drawing/2014/main" id="{1DE7C95C-5615-C67A-E109-4A4530E5CCBD}"/>
              </a:ext>
            </a:extLst>
          </p:cNvPr>
          <p:cNvSpPr/>
          <p:nvPr/>
        </p:nvSpPr>
        <p:spPr>
          <a:xfrm>
            <a:off x="2808555" y="363548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68" name="Овал 67">
            <a:extLst>
              <a:ext uri="{FF2B5EF4-FFF2-40B4-BE49-F238E27FC236}">
                <a16:creationId xmlns:a16="http://schemas.microsoft.com/office/drawing/2014/main" id="{EFBDBDFD-0A0B-F876-D5BA-BDF11CEED7E1}"/>
              </a:ext>
            </a:extLst>
          </p:cNvPr>
          <p:cNvSpPr/>
          <p:nvPr/>
        </p:nvSpPr>
        <p:spPr>
          <a:xfrm>
            <a:off x="3319442" y="302934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6</a:t>
            </a:r>
          </a:p>
        </p:txBody>
      </p:sp>
      <p:sp>
        <p:nvSpPr>
          <p:cNvPr id="69" name="Овал 68">
            <a:extLst>
              <a:ext uri="{FF2B5EF4-FFF2-40B4-BE49-F238E27FC236}">
                <a16:creationId xmlns:a16="http://schemas.microsoft.com/office/drawing/2014/main" id="{ACC324A7-8457-1C2C-A9DE-AAC9FBB5E37D}"/>
              </a:ext>
            </a:extLst>
          </p:cNvPr>
          <p:cNvSpPr/>
          <p:nvPr/>
        </p:nvSpPr>
        <p:spPr>
          <a:xfrm>
            <a:off x="3830328" y="239723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7</a:t>
            </a:r>
          </a:p>
        </p:txBody>
      </p:sp>
      <p:cxnSp>
        <p:nvCxnSpPr>
          <p:cNvPr id="70" name="Прямая со стрелкой 69">
            <a:extLst>
              <a:ext uri="{FF2B5EF4-FFF2-40B4-BE49-F238E27FC236}">
                <a16:creationId xmlns:a16="http://schemas.microsoft.com/office/drawing/2014/main" id="{339541E5-46FF-AE2C-A054-FF24FEFDC9CA}"/>
              </a:ext>
            </a:extLst>
          </p:cNvPr>
          <p:cNvCxnSpPr/>
          <p:nvPr/>
        </p:nvCxnSpPr>
        <p:spPr>
          <a:xfrm flipH="1">
            <a:off x="3738995" y="2867890"/>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a16="http://schemas.microsoft.com/office/drawing/2014/main" id="{B4A31298-EA14-A9BE-29C6-897B44AC21D8}"/>
              </a:ext>
            </a:extLst>
          </p:cNvPr>
          <p:cNvCxnSpPr>
            <a:cxnSpLocks/>
          </p:cNvCxnSpPr>
          <p:nvPr/>
        </p:nvCxnSpPr>
        <p:spPr>
          <a:xfrm flipH="1">
            <a:off x="3228108" y="3482685"/>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a:extLst>
              <a:ext uri="{FF2B5EF4-FFF2-40B4-BE49-F238E27FC236}">
                <a16:creationId xmlns:a16="http://schemas.microsoft.com/office/drawing/2014/main" id="{1D4FAC22-B928-2F37-ABCB-B9BD31A85EC4}"/>
              </a:ext>
            </a:extLst>
          </p:cNvPr>
          <p:cNvCxnSpPr>
            <a:cxnSpLocks/>
          </p:cNvCxnSpPr>
          <p:nvPr/>
        </p:nvCxnSpPr>
        <p:spPr>
          <a:xfrm flipH="1">
            <a:off x="2717222" y="4080163"/>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a:extLst>
              <a:ext uri="{FF2B5EF4-FFF2-40B4-BE49-F238E27FC236}">
                <a16:creationId xmlns:a16="http://schemas.microsoft.com/office/drawing/2014/main" id="{61946182-C457-6278-C871-11A705A0A230}"/>
              </a:ext>
            </a:extLst>
          </p:cNvPr>
          <p:cNvCxnSpPr>
            <a:cxnSpLocks/>
          </p:cNvCxnSpPr>
          <p:nvPr/>
        </p:nvCxnSpPr>
        <p:spPr>
          <a:xfrm flipH="1">
            <a:off x="2206335" y="4660321"/>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id="{1ACFB8BB-4985-6CD0-0E7C-EFEDA2928855}"/>
              </a:ext>
            </a:extLst>
          </p:cNvPr>
          <p:cNvCxnSpPr>
            <a:cxnSpLocks/>
          </p:cNvCxnSpPr>
          <p:nvPr/>
        </p:nvCxnSpPr>
        <p:spPr>
          <a:xfrm flipH="1">
            <a:off x="1712768" y="5275117"/>
            <a:ext cx="193964" cy="221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Овал 77">
            <a:extLst>
              <a:ext uri="{FF2B5EF4-FFF2-40B4-BE49-F238E27FC236}">
                <a16:creationId xmlns:a16="http://schemas.microsoft.com/office/drawing/2014/main" id="{1DE7C95C-5615-C67A-E109-4A4530E5CCBD}"/>
              </a:ext>
            </a:extLst>
          </p:cNvPr>
          <p:cNvSpPr/>
          <p:nvPr/>
        </p:nvSpPr>
        <p:spPr>
          <a:xfrm>
            <a:off x="8013638" y="4706713"/>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2</a:t>
            </a:r>
          </a:p>
        </p:txBody>
      </p:sp>
      <p:sp>
        <p:nvSpPr>
          <p:cNvPr id="79" name="Овал 78">
            <a:extLst>
              <a:ext uri="{FF2B5EF4-FFF2-40B4-BE49-F238E27FC236}">
                <a16:creationId xmlns:a16="http://schemas.microsoft.com/office/drawing/2014/main" id="{EFBDBDFD-0A0B-F876-D5BA-BDF11CEED7E1}"/>
              </a:ext>
            </a:extLst>
          </p:cNvPr>
          <p:cNvSpPr/>
          <p:nvPr/>
        </p:nvSpPr>
        <p:spPr>
          <a:xfrm>
            <a:off x="8775639" y="4005327"/>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4</a:t>
            </a:r>
          </a:p>
        </p:txBody>
      </p:sp>
      <p:sp>
        <p:nvSpPr>
          <p:cNvPr id="80" name="Овал 79">
            <a:extLst>
              <a:ext uri="{FF2B5EF4-FFF2-40B4-BE49-F238E27FC236}">
                <a16:creationId xmlns:a16="http://schemas.microsoft.com/office/drawing/2014/main" id="{ACC324A7-8457-1C2C-A9DE-AAC9FBB5E37D}"/>
              </a:ext>
            </a:extLst>
          </p:cNvPr>
          <p:cNvSpPr/>
          <p:nvPr/>
        </p:nvSpPr>
        <p:spPr>
          <a:xfrm>
            <a:off x="9624229" y="3373213"/>
            <a:ext cx="504497" cy="520262"/>
          </a:xfrm>
          <a:prstGeom prst="ellipse">
            <a:avLst/>
          </a:prstGeom>
          <a:solidFill>
            <a:schemeClr val="tx1">
              <a:lumMod val="95000"/>
              <a:lumOff val="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rgbClr val="FFFFFF"/>
                </a:solidFill>
                <a:cs typeface="Calibri"/>
              </a:rPr>
              <a:t>6</a:t>
            </a:r>
          </a:p>
        </p:txBody>
      </p:sp>
      <p:cxnSp>
        <p:nvCxnSpPr>
          <p:cNvPr id="81" name="Прямая со стрелкой 80">
            <a:extLst>
              <a:ext uri="{FF2B5EF4-FFF2-40B4-BE49-F238E27FC236}">
                <a16:creationId xmlns:a16="http://schemas.microsoft.com/office/drawing/2014/main" id="{339541E5-46FF-AE2C-A054-FF24FEFDC9CA}"/>
              </a:ext>
            </a:extLst>
          </p:cNvPr>
          <p:cNvCxnSpPr/>
          <p:nvPr/>
        </p:nvCxnSpPr>
        <p:spPr>
          <a:xfrm flipH="1">
            <a:off x="9229828" y="3791918"/>
            <a:ext cx="488373" cy="334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B4A31298-EA14-A9BE-29C6-897B44AC21D8}"/>
              </a:ext>
            </a:extLst>
          </p:cNvPr>
          <p:cNvCxnSpPr>
            <a:cxnSpLocks/>
          </p:cNvCxnSpPr>
          <p:nvPr/>
        </p:nvCxnSpPr>
        <p:spPr>
          <a:xfrm flipH="1">
            <a:off x="8467828" y="4458668"/>
            <a:ext cx="410441" cy="33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Стрелка: вправо 85">
            <a:extLst>
              <a:ext uri="{FF2B5EF4-FFF2-40B4-BE49-F238E27FC236}">
                <a16:creationId xmlns:a16="http://schemas.microsoft.com/office/drawing/2014/main" id="{70055BBD-EF17-830F-2F83-64F012D3DDA4}"/>
              </a:ext>
            </a:extLst>
          </p:cNvPr>
          <p:cNvSpPr/>
          <p:nvPr/>
        </p:nvSpPr>
        <p:spPr>
          <a:xfrm>
            <a:off x="3990653" y="3949855"/>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a:extLst>
              <a:ext uri="{FF2B5EF4-FFF2-40B4-BE49-F238E27FC236}">
                <a16:creationId xmlns:a16="http://schemas.microsoft.com/office/drawing/2014/main" id="{855DE8DF-E677-2AEB-57CF-C4EFB26AB74B}"/>
              </a:ext>
            </a:extLst>
          </p:cNvPr>
          <p:cNvSpPr/>
          <p:nvPr/>
        </p:nvSpPr>
        <p:spPr>
          <a:xfrm>
            <a:off x="10247683" y="4022644"/>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7</a:t>
            </a:r>
          </a:p>
        </p:txBody>
      </p:sp>
      <p:sp>
        <p:nvSpPr>
          <p:cNvPr id="52" name="Овал 51">
            <a:extLst>
              <a:ext uri="{FF2B5EF4-FFF2-40B4-BE49-F238E27FC236}">
                <a16:creationId xmlns:a16="http://schemas.microsoft.com/office/drawing/2014/main" id="{C3F5BA41-2397-0147-C49E-A448914998F1}"/>
              </a:ext>
            </a:extLst>
          </p:cNvPr>
          <p:cNvSpPr/>
          <p:nvPr/>
        </p:nvSpPr>
        <p:spPr>
          <a:xfrm>
            <a:off x="9338480" y="4706713"/>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5</a:t>
            </a:r>
          </a:p>
        </p:txBody>
      </p:sp>
      <p:sp>
        <p:nvSpPr>
          <p:cNvPr id="53" name="Овал 52">
            <a:extLst>
              <a:ext uri="{FF2B5EF4-FFF2-40B4-BE49-F238E27FC236}">
                <a16:creationId xmlns:a16="http://schemas.microsoft.com/office/drawing/2014/main" id="{9BC35321-6446-2B56-2C9D-A0CC7B47BE39}"/>
              </a:ext>
            </a:extLst>
          </p:cNvPr>
          <p:cNvSpPr/>
          <p:nvPr/>
        </p:nvSpPr>
        <p:spPr>
          <a:xfrm>
            <a:off x="8524524" y="5304190"/>
            <a:ext cx="504497" cy="5202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solidFill>
                  <a:schemeClr val="tx1"/>
                </a:solidFill>
                <a:cs typeface="Calibri"/>
              </a:rPr>
              <a:t>3</a:t>
            </a:r>
          </a:p>
        </p:txBody>
      </p:sp>
      <p:cxnSp>
        <p:nvCxnSpPr>
          <p:cNvPr id="54" name="Прямая со стрелкой 53">
            <a:extLst>
              <a:ext uri="{FF2B5EF4-FFF2-40B4-BE49-F238E27FC236}">
                <a16:creationId xmlns:a16="http://schemas.microsoft.com/office/drawing/2014/main" id="{0363BFE5-D117-772C-51E8-A81E172C2B8F}"/>
              </a:ext>
            </a:extLst>
          </p:cNvPr>
          <p:cNvCxnSpPr>
            <a:cxnSpLocks/>
          </p:cNvCxnSpPr>
          <p:nvPr/>
        </p:nvCxnSpPr>
        <p:spPr>
          <a:xfrm>
            <a:off x="10051576" y="3839542"/>
            <a:ext cx="299603" cy="2822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365EC586-E728-092C-74DE-B0F2175643E7}"/>
              </a:ext>
            </a:extLst>
          </p:cNvPr>
          <p:cNvCxnSpPr>
            <a:cxnSpLocks/>
          </p:cNvCxnSpPr>
          <p:nvPr/>
        </p:nvCxnSpPr>
        <p:spPr>
          <a:xfrm>
            <a:off x="9194326" y="4454338"/>
            <a:ext cx="256308" cy="2909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a:extLst>
              <a:ext uri="{FF2B5EF4-FFF2-40B4-BE49-F238E27FC236}">
                <a16:creationId xmlns:a16="http://schemas.microsoft.com/office/drawing/2014/main" id="{8A2CFF17-592B-D8D3-2A47-563C48F301FF}"/>
              </a:ext>
            </a:extLst>
          </p:cNvPr>
          <p:cNvCxnSpPr>
            <a:cxnSpLocks/>
          </p:cNvCxnSpPr>
          <p:nvPr/>
        </p:nvCxnSpPr>
        <p:spPr>
          <a:xfrm>
            <a:off x="8406348" y="5207677"/>
            <a:ext cx="195694" cy="178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Стрелка: вправо 4">
            <a:extLst>
              <a:ext uri="{FF2B5EF4-FFF2-40B4-BE49-F238E27FC236}">
                <a16:creationId xmlns:a16="http://schemas.microsoft.com/office/drawing/2014/main" id="{4003C170-3AFD-0179-6876-C0C9D5A3B6F2}"/>
              </a:ext>
            </a:extLst>
          </p:cNvPr>
          <p:cNvSpPr/>
          <p:nvPr/>
        </p:nvSpPr>
        <p:spPr>
          <a:xfrm>
            <a:off x="6397369" y="3955153"/>
            <a:ext cx="978477" cy="484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a:extLst>
              <a:ext uri="{FF2B5EF4-FFF2-40B4-BE49-F238E27FC236}">
                <a16:creationId xmlns:a16="http://schemas.microsoft.com/office/drawing/2014/main" id="{2A306616-CE27-CCA1-7113-32EAF7C9AAC3}"/>
              </a:ext>
            </a:extLst>
          </p:cNvPr>
          <p:cNvSpPr txBox="1"/>
          <p:nvPr/>
        </p:nvSpPr>
        <p:spPr>
          <a:xfrm>
            <a:off x="5294167" y="3601163"/>
            <a:ext cx="8208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6000">
                <a:cs typeface="Calibri"/>
              </a:rPr>
              <a:t>...</a:t>
            </a:r>
          </a:p>
        </p:txBody>
      </p:sp>
    </p:spTree>
    <p:extLst>
      <p:ext uri="{BB962C8B-B14F-4D97-AF65-F5344CB8AC3E}">
        <p14:creationId xmlns:p14="http://schemas.microsoft.com/office/powerpoint/2010/main" val="14086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TextBox 1">
            <a:extLst>
              <a:ext uri="{FF2B5EF4-FFF2-40B4-BE49-F238E27FC236}">
                <a16:creationId xmlns:a16="http://schemas.microsoft.com/office/drawing/2014/main" id="{E61893DE-98E9-CEA1-360E-5F5FF8E12F6A}"/>
              </a:ext>
            </a:extLst>
          </p:cNvPr>
          <p:cNvSpPr txBox="1"/>
          <p:nvPr/>
        </p:nvSpPr>
        <p:spPr>
          <a:xfrm>
            <a:off x="368877" y="2299855"/>
            <a:ext cx="1145424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3200">
                <a:ea typeface="+mn-lt"/>
                <a:cs typeface="+mn-lt"/>
              </a:rPr>
              <a:t>При последовательном использовании операций "</a:t>
            </a:r>
            <a:r>
              <a:rPr lang="ru-RU" sz="3200" err="1">
                <a:ea typeface="+mn-lt"/>
                <a:cs typeface="+mn-lt"/>
              </a:rPr>
              <a:t>Move</a:t>
            </a:r>
            <a:r>
              <a:rPr lang="ru-RU" sz="3200">
                <a:ea typeface="+mn-lt"/>
                <a:cs typeface="+mn-lt"/>
              </a:rPr>
              <a:t> </a:t>
            </a:r>
            <a:r>
              <a:rPr lang="ru-RU" sz="3200" err="1">
                <a:ea typeface="+mn-lt"/>
                <a:cs typeface="+mn-lt"/>
              </a:rPr>
              <a:t>to</a:t>
            </a:r>
            <a:r>
              <a:rPr lang="ru-RU" sz="3200">
                <a:ea typeface="+mn-lt"/>
                <a:cs typeface="+mn-lt"/>
              </a:rPr>
              <a:t> </a:t>
            </a:r>
            <a:r>
              <a:rPr lang="ru-RU" sz="3200" err="1">
                <a:ea typeface="+mn-lt"/>
                <a:cs typeface="+mn-lt"/>
              </a:rPr>
              <a:t>Root</a:t>
            </a:r>
            <a:r>
              <a:rPr lang="ru-RU" sz="3200">
                <a:ea typeface="+mn-lt"/>
                <a:cs typeface="+mn-lt"/>
              </a:rPr>
              <a:t>" требуется 6 поворотов, в то время как при использовании операции "</a:t>
            </a:r>
            <a:r>
              <a:rPr lang="ru-RU" sz="3200" err="1">
                <a:ea typeface="+mn-lt"/>
                <a:cs typeface="+mn-lt"/>
              </a:rPr>
              <a:t>Splay</a:t>
            </a:r>
            <a:r>
              <a:rPr lang="ru-RU" sz="3200">
                <a:ea typeface="+mn-lt"/>
                <a:cs typeface="+mn-lt"/>
              </a:rPr>
              <a:t>" достаточно 3 поворотов. </a:t>
            </a:r>
            <a:endParaRPr lang="ru-RU" sz="3200">
              <a:cs typeface="Calibri" panose="020F0502020204030204"/>
            </a:endParaRPr>
          </a:p>
        </p:txBody>
      </p:sp>
    </p:spTree>
    <p:extLst>
      <p:ext uri="{BB962C8B-B14F-4D97-AF65-F5344CB8AC3E}">
        <p14:creationId xmlns:p14="http://schemas.microsoft.com/office/powerpoint/2010/main" val="367998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3" name="TextBox 2">
            <a:extLst>
              <a:ext uri="{FF2B5EF4-FFF2-40B4-BE49-F238E27FC236}">
                <a16:creationId xmlns:a16="http://schemas.microsoft.com/office/drawing/2014/main" id="{93887044-8F56-EF2E-D3B6-D637A468BE5D}"/>
              </a:ext>
            </a:extLst>
          </p:cNvPr>
          <p:cNvSpPr txBox="1"/>
          <p:nvPr/>
        </p:nvSpPr>
        <p:spPr>
          <a:xfrm>
            <a:off x="2187287" y="2594264"/>
            <a:ext cx="78174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800" b="1">
                <a:cs typeface="Calibri"/>
              </a:rPr>
              <a:t>Операции со </a:t>
            </a:r>
            <a:r>
              <a:rPr lang="ru-RU" sz="4800" b="1" err="1">
                <a:cs typeface="Calibri"/>
              </a:rPr>
              <a:t>Splay</a:t>
            </a:r>
            <a:r>
              <a:rPr lang="ru-RU" sz="4800" b="1">
                <a:cs typeface="Calibri"/>
              </a:rPr>
              <a:t>-деревом</a:t>
            </a:r>
          </a:p>
        </p:txBody>
      </p:sp>
    </p:spTree>
    <p:extLst>
      <p:ext uri="{BB962C8B-B14F-4D97-AF65-F5344CB8AC3E}">
        <p14:creationId xmlns:p14="http://schemas.microsoft.com/office/powerpoint/2010/main" val="100831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Заголовок 1">
            <a:extLst>
              <a:ext uri="{FF2B5EF4-FFF2-40B4-BE49-F238E27FC236}">
                <a16:creationId xmlns:a16="http://schemas.microsoft.com/office/drawing/2014/main" id="{D304E008-12EC-E530-A88E-7C70FE4083F2}"/>
              </a:ext>
            </a:extLst>
          </p:cNvPr>
          <p:cNvSpPr>
            <a:spLocks noGrp="1"/>
          </p:cNvSpPr>
          <p:nvPr>
            <p:ph type="title"/>
          </p:nvPr>
        </p:nvSpPr>
        <p:spPr>
          <a:xfrm>
            <a:off x="5382658" y="34619"/>
            <a:ext cx="1426685" cy="1109086"/>
          </a:xfrm>
        </p:spPr>
        <p:txBody>
          <a:bodyPr/>
          <a:lstStyle/>
          <a:p>
            <a:r>
              <a:rPr lang="ru-RU" b="1" err="1">
                <a:cs typeface="Calibri Light"/>
              </a:rPr>
              <a:t>Splay</a:t>
            </a:r>
            <a:endParaRPr lang="ru-RU" b="1" err="1"/>
          </a:p>
        </p:txBody>
      </p:sp>
      <p:sp>
        <p:nvSpPr>
          <p:cNvPr id="3" name="Объект 2">
            <a:extLst>
              <a:ext uri="{FF2B5EF4-FFF2-40B4-BE49-F238E27FC236}">
                <a16:creationId xmlns:a16="http://schemas.microsoft.com/office/drawing/2014/main" id="{9D7C9130-CE4E-C1D0-2D22-4F6A5096B130}"/>
              </a:ext>
            </a:extLst>
          </p:cNvPr>
          <p:cNvSpPr>
            <a:spLocks noGrp="1"/>
          </p:cNvSpPr>
          <p:nvPr>
            <p:ph idx="1"/>
          </p:nvPr>
        </p:nvSpPr>
        <p:spPr>
          <a:xfrm>
            <a:off x="595745" y="1054966"/>
            <a:ext cx="4982441" cy="567316"/>
          </a:xfrm>
        </p:spPr>
        <p:txBody>
          <a:bodyPr vert="horz" lIns="91440" tIns="45720" rIns="91440" bIns="45720" rtlCol="0" anchor="t">
            <a:normAutofit/>
          </a:bodyPr>
          <a:lstStyle/>
          <a:p>
            <a:pPr marL="0" indent="0">
              <a:buNone/>
            </a:pPr>
            <a:r>
              <a:rPr lang="ru-RU">
                <a:cs typeface="Calibri"/>
              </a:rPr>
              <a:t>Делится на несколько случаев:</a:t>
            </a:r>
          </a:p>
        </p:txBody>
      </p:sp>
      <p:sp>
        <p:nvSpPr>
          <p:cNvPr id="4" name="TextBox 3">
            <a:extLst>
              <a:ext uri="{FF2B5EF4-FFF2-40B4-BE49-F238E27FC236}">
                <a16:creationId xmlns:a16="http://schemas.microsoft.com/office/drawing/2014/main" id="{66F0E73D-09BC-2F98-4766-B3F7A2A9C383}"/>
              </a:ext>
            </a:extLst>
          </p:cNvPr>
          <p:cNvSpPr txBox="1"/>
          <p:nvPr/>
        </p:nvSpPr>
        <p:spPr>
          <a:xfrm>
            <a:off x="594014" y="1615787"/>
            <a:ext cx="1086542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200" b="1" dirty="0" err="1">
                <a:cs typeface="Calibri"/>
              </a:rPr>
              <a:t>Zig</a:t>
            </a:r>
            <a:r>
              <a:rPr lang="ru-RU" sz="3200" b="1" dirty="0">
                <a:cs typeface="Calibri"/>
              </a:rPr>
              <a:t> </a:t>
            </a:r>
            <a:r>
              <a:rPr lang="ru-RU" sz="3200" dirty="0">
                <a:cs typeface="Calibri"/>
              </a:rPr>
              <a:t>(LL поворот, Правый разворот, </a:t>
            </a:r>
            <a:r>
              <a:rPr lang="ru-RU" sz="3200" dirty="0">
                <a:ea typeface="+mn-lt"/>
                <a:cs typeface="+mn-lt"/>
              </a:rPr>
              <a:t>Малое правое вращение</a:t>
            </a:r>
            <a:r>
              <a:rPr lang="ru-RU" sz="3200" dirty="0">
                <a:cs typeface="Calibri"/>
              </a:rPr>
              <a:t>)</a:t>
            </a:r>
          </a:p>
          <a:p>
            <a:r>
              <a:rPr lang="ru-RU" sz="3200" b="1" dirty="0" err="1">
                <a:cs typeface="Calibri"/>
              </a:rPr>
              <a:t>Zag</a:t>
            </a:r>
            <a:r>
              <a:rPr lang="ru-RU" sz="3200" b="1" dirty="0">
                <a:cs typeface="Calibri"/>
              </a:rPr>
              <a:t> </a:t>
            </a:r>
            <a:r>
              <a:rPr lang="ru-RU" sz="3200" dirty="0">
                <a:cs typeface="Calibri"/>
              </a:rPr>
              <a:t>(RR поворот, Левый разворот, </a:t>
            </a:r>
            <a:r>
              <a:rPr lang="ru-RU" sz="3200" dirty="0">
                <a:ea typeface="+mn-lt"/>
                <a:cs typeface="+mn-lt"/>
              </a:rPr>
              <a:t>Малое левое вращение</a:t>
            </a:r>
            <a:r>
              <a:rPr lang="ru-RU" sz="3200" dirty="0">
                <a:cs typeface="Calibri"/>
              </a:rPr>
              <a:t>)</a:t>
            </a:r>
          </a:p>
          <a:p>
            <a:r>
              <a:rPr lang="ru-RU" sz="3200" b="1" dirty="0" err="1">
                <a:cs typeface="Calibri"/>
              </a:rPr>
              <a:t>Zig-zig</a:t>
            </a:r>
            <a:r>
              <a:rPr lang="ru-RU" sz="3200" dirty="0">
                <a:cs typeface="Calibri"/>
              </a:rPr>
              <a:t> (Левый-левый случай, два разворота вправо)</a:t>
            </a:r>
          </a:p>
          <a:p>
            <a:r>
              <a:rPr lang="ru-RU" sz="3200" b="1" dirty="0" err="1">
                <a:cs typeface="Calibri"/>
              </a:rPr>
              <a:t>Zag-zag</a:t>
            </a:r>
            <a:r>
              <a:rPr lang="ru-RU" sz="3200" dirty="0">
                <a:cs typeface="Calibri"/>
              </a:rPr>
              <a:t> (Правый-правый случай, два разворота влево)</a:t>
            </a:r>
          </a:p>
          <a:p>
            <a:r>
              <a:rPr lang="ru-RU" sz="3200" b="1" dirty="0" err="1">
                <a:cs typeface="Calibri"/>
              </a:rPr>
              <a:t>Zig-zag</a:t>
            </a:r>
            <a:r>
              <a:rPr lang="ru-RU" sz="3200" dirty="0">
                <a:cs typeface="Calibri"/>
              </a:rPr>
              <a:t> (LR поворот, </a:t>
            </a:r>
            <a:r>
              <a:rPr lang="ru-RU" sz="3200" dirty="0">
                <a:ea typeface="+mn-lt"/>
                <a:cs typeface="+mn-lt"/>
              </a:rPr>
              <a:t>Большое правое вращение)</a:t>
            </a:r>
          </a:p>
          <a:p>
            <a:r>
              <a:rPr lang="ru-RU" sz="3200" b="1" dirty="0" err="1">
                <a:cs typeface="Calibri"/>
              </a:rPr>
              <a:t>Zag-zig</a:t>
            </a:r>
            <a:r>
              <a:rPr lang="ru-RU" sz="3200" dirty="0">
                <a:cs typeface="Calibri"/>
              </a:rPr>
              <a:t> (RL-поворот, </a:t>
            </a:r>
            <a:r>
              <a:rPr lang="ru-RU" sz="3200" dirty="0">
                <a:ea typeface="+mn-lt"/>
                <a:cs typeface="+mn-lt"/>
              </a:rPr>
              <a:t>Большое левое вращение)</a:t>
            </a:r>
          </a:p>
        </p:txBody>
      </p:sp>
    </p:spTree>
    <p:extLst>
      <p:ext uri="{BB962C8B-B14F-4D97-AF65-F5344CB8AC3E}">
        <p14:creationId xmlns:p14="http://schemas.microsoft.com/office/powerpoint/2010/main" val="33196213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1832</Words>
  <Application>Microsoft Office PowerPoint</Application>
  <PresentationFormat>Широкоэкранный</PresentationFormat>
  <Paragraphs>430</Paragraphs>
  <Slides>38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38</vt:i4>
      </vt:variant>
    </vt:vector>
  </HeadingPairs>
  <TitlesOfParts>
    <vt:vector size="43" baseType="lpstr">
      <vt:lpstr>Arial</vt:lpstr>
      <vt:lpstr>Calibri</vt:lpstr>
      <vt:lpstr>Calibri Light</vt:lpstr>
      <vt:lpstr>Times New Roman</vt:lpstr>
      <vt:lpstr>Тема Office</vt:lpstr>
      <vt:lpstr>Splay-дерево</vt:lpstr>
      <vt:lpstr>Презентация PowerPoint</vt:lpstr>
      <vt:lpstr>Презентация PowerPoint</vt:lpstr>
      <vt:lpstr>Презентация PowerPoint</vt:lpstr>
      <vt:lpstr>Move to Root</vt:lpstr>
      <vt:lpstr>Splay</vt:lpstr>
      <vt:lpstr>Презентация PowerPoint</vt:lpstr>
      <vt:lpstr>Презентация PowerPoint</vt:lpstr>
      <vt:lpstr>Splay</vt:lpstr>
      <vt:lpstr>Zig (LL поворот, Правый разворот)</vt:lpstr>
      <vt:lpstr>Zag (RR поворот, Левый разворот)</vt:lpstr>
      <vt:lpstr>Zig-zig (Левый-левый случай, два разворота вправо)</vt:lpstr>
      <vt:lpstr>Zag-zag (Правый-правый случай, два разворота влево)</vt:lpstr>
      <vt:lpstr>Zig-zag (LR поворот, Большое правое вращение)</vt:lpstr>
      <vt:lpstr>Zag-zig (RL-поворот, Большое левое вращение)</vt:lpstr>
      <vt:lpstr>Презентация PowerPoint</vt:lpstr>
      <vt:lpstr>Search</vt:lpstr>
      <vt:lpstr>Split</vt:lpstr>
      <vt:lpstr>Insert</vt:lpstr>
      <vt:lpstr>Merge</vt:lpstr>
      <vt:lpstr>Remove</vt:lpstr>
      <vt:lpstr>Remove(продолжение)</vt:lpstr>
      <vt:lpstr>Презентация PowerPoint</vt:lpstr>
      <vt:lpstr>Презентация PowerPoint</vt:lpstr>
      <vt:lpstr>Презентация PowerPoint</vt:lpstr>
      <vt:lpstr>Доказательство</vt:lpstr>
      <vt:lpstr>Презентация PowerPoint</vt:lpstr>
      <vt:lpstr>Презентация PowerPoint</vt:lpstr>
      <vt:lpstr>Презентация PowerPoint</vt:lpstr>
      <vt:lpstr>Презентация PowerPoint</vt:lpstr>
      <vt:lpstr>Презентация PowerPoint</vt:lpstr>
      <vt:lpstr>Теорема о статической оптимальности</vt:lpstr>
      <vt:lpstr>Теорема о текущем множестве</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Victor Demianov</dc:creator>
  <cp:lastModifiedBy>Victor Demianov</cp:lastModifiedBy>
  <cp:revision>1395</cp:revision>
  <dcterms:created xsi:type="dcterms:W3CDTF">2020-04-14T05:04:13Z</dcterms:created>
  <dcterms:modified xsi:type="dcterms:W3CDTF">2022-06-18T15:12:38Z</dcterms:modified>
</cp:coreProperties>
</file>