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2" r:id="rId2"/>
    <p:sldId id="263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352" r:id="rId12"/>
    <p:sldId id="339" r:id="rId13"/>
    <p:sldId id="273" r:id="rId14"/>
    <p:sldId id="310" r:id="rId15"/>
    <p:sldId id="312" r:id="rId16"/>
    <p:sldId id="309" r:id="rId17"/>
    <p:sldId id="313" r:id="rId18"/>
    <p:sldId id="275" r:id="rId19"/>
    <p:sldId id="276" r:id="rId20"/>
    <p:sldId id="277" r:id="rId21"/>
    <p:sldId id="311" r:id="rId22"/>
    <p:sldId id="278" r:id="rId23"/>
    <p:sldId id="314" r:id="rId24"/>
    <p:sldId id="280" r:id="rId25"/>
    <p:sldId id="285" r:id="rId26"/>
    <p:sldId id="316" r:id="rId27"/>
    <p:sldId id="281" r:id="rId28"/>
    <p:sldId id="286" r:id="rId29"/>
    <p:sldId id="353" r:id="rId30"/>
    <p:sldId id="338" r:id="rId31"/>
    <p:sldId id="317" r:id="rId32"/>
    <p:sldId id="279" r:id="rId33"/>
    <p:sldId id="288" r:id="rId34"/>
    <p:sldId id="318" r:id="rId35"/>
    <p:sldId id="282" r:id="rId36"/>
    <p:sldId id="319" r:id="rId37"/>
    <p:sldId id="283" r:id="rId38"/>
    <p:sldId id="284" r:id="rId39"/>
    <p:sldId id="320" r:id="rId40"/>
    <p:sldId id="290" r:id="rId41"/>
    <p:sldId id="299" r:id="rId42"/>
    <p:sldId id="321" r:id="rId43"/>
    <p:sldId id="322" r:id="rId44"/>
    <p:sldId id="300" r:id="rId45"/>
    <p:sldId id="332" r:id="rId46"/>
    <p:sldId id="301" r:id="rId47"/>
    <p:sldId id="333" r:id="rId48"/>
    <p:sldId id="307" r:id="rId49"/>
    <p:sldId id="303" r:id="rId50"/>
    <p:sldId id="334" r:id="rId51"/>
    <p:sldId id="335" r:id="rId52"/>
    <p:sldId id="336" r:id="rId53"/>
    <p:sldId id="304" r:id="rId54"/>
    <p:sldId id="291" r:id="rId55"/>
    <p:sldId id="287" r:id="rId56"/>
    <p:sldId id="323" r:id="rId57"/>
    <p:sldId id="289" r:id="rId58"/>
    <p:sldId id="324" r:id="rId59"/>
    <p:sldId id="292" r:id="rId60"/>
    <p:sldId id="325" r:id="rId61"/>
    <p:sldId id="326" r:id="rId62"/>
    <p:sldId id="294" r:id="rId63"/>
    <p:sldId id="327" r:id="rId64"/>
    <p:sldId id="295" r:id="rId65"/>
    <p:sldId id="328" r:id="rId66"/>
    <p:sldId id="296" r:id="rId67"/>
    <p:sldId id="329" r:id="rId68"/>
    <p:sldId id="297" r:id="rId69"/>
    <p:sldId id="298" r:id="rId70"/>
    <p:sldId id="331" r:id="rId71"/>
    <p:sldId id="330" r:id="rId72"/>
    <p:sldId id="308" r:id="rId73"/>
    <p:sldId id="306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54"/>
    <a:srgbClr val="FF5050"/>
    <a:srgbClr val="000000"/>
    <a:srgbClr val="E5D3D9"/>
    <a:srgbClr val="0070C0"/>
    <a:srgbClr val="144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>
        <p:scale>
          <a:sx n="140" d="100"/>
          <a:sy n="140" d="100"/>
        </p:scale>
        <p:origin x="-1764" y="-1470"/>
      </p:cViewPr>
      <p:guideLst>
        <p:guide orient="horz" pos="4042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55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0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8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2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0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110.png"/><Relationship Id="rId12" Type="http://schemas.openxmlformats.org/officeDocument/2006/relationships/image" Target="../media/image78.png"/><Relationship Id="rId2" Type="http://schemas.openxmlformats.org/officeDocument/2006/relationships/image" Target="../media/image105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5" Type="http://schemas.openxmlformats.org/officeDocument/2006/relationships/image" Target="../media/image108.png"/><Relationship Id="rId15" Type="http://schemas.openxmlformats.org/officeDocument/2006/relationships/image" Target="../media/image117.png"/><Relationship Id="rId10" Type="http://schemas.openxmlformats.org/officeDocument/2006/relationships/image" Target="../media/image38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G_92bY7v88EourBIkBm-HxnZHr7KWd0/view?usp=sharing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2179" y="1790700"/>
            <a:ext cx="7207642" cy="2243972"/>
          </a:xfrm>
        </p:spPr>
        <p:txBody>
          <a:bodyPr>
            <a:normAutofit/>
          </a:bodyPr>
          <a:lstStyle/>
          <a:p>
            <a:r>
              <a:rPr lang="ru-RU" sz="3600" b="1" dirty="0"/>
              <a:t>Организация поиска</a:t>
            </a:r>
            <a:br>
              <a:rPr lang="en-US" sz="3600" b="1" dirty="0"/>
            </a:br>
            <a:br>
              <a:rPr lang="ru-RU" sz="3600" b="1" dirty="0"/>
            </a:br>
            <a:r>
              <a:rPr lang="ru-RU" sz="3600" b="1" dirty="0"/>
              <a:t>Хеширование</a:t>
            </a:r>
            <a:br>
              <a:rPr lang="ru-RU" sz="3600" dirty="0"/>
            </a:b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8"/>
              <p:cNvSpPr txBox="1"/>
              <p:nvPr/>
            </p:nvSpPr>
            <p:spPr>
              <a:xfrm>
                <a:off x="1769613" y="2172358"/>
                <a:ext cx="4602264" cy="1063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9" name="Объект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13" y="2172358"/>
                <a:ext cx="4602264" cy="1063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2920" y="296405"/>
                <a:ext cx="90961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</a:t>
                </a:r>
                <a:r>
                  <a:rPr lang="en-US" sz="2400" dirty="0"/>
                  <a:t> </a:t>
                </a:r>
                <a:r>
                  <a:rPr lang="ru-RU" sz="2400" dirty="0"/>
                  <a:t>осуществляется хеширование для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различных ключей</a:t>
                </a:r>
              </a:p>
              <a:p>
                <a:r>
                  <a:rPr lang="ru-RU" sz="2400" dirty="0"/>
                  <a:t> (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хеш-значения независимы и распределены идеально равномерно от 0 до </a:t>
                </a:r>
                <a14:m>
                  <m:oMath xmlns:m="http://schemas.openxmlformats.org/officeDocument/2006/math">
                    <m:r>
                      <a:rPr lang="ru-RU" sz="12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1200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400" dirty="0"/>
                  <a:t>).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0" y="296405"/>
                <a:ext cx="9096187" cy="830997"/>
              </a:xfrm>
              <a:prstGeom prst="rect">
                <a:avLst/>
              </a:prstGeom>
              <a:blipFill>
                <a:blip r:embed="rId3"/>
                <a:stretch>
                  <a:fillRect l="-1005" t="-5882" r="-603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7F9D725-93B6-4AF6-9921-409F3DBE6EA0}"/>
                  </a:ext>
                </a:extLst>
              </p:cNvPr>
              <p:cNvSpPr/>
              <p:nvPr/>
            </p:nvSpPr>
            <p:spPr>
              <a:xfrm>
                <a:off x="402920" y="1314000"/>
                <a:ext cx="80945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Используя приближенную формулу для значения факториала</a:t>
                </a:r>
                <a:r>
                  <a:rPr lang="en-US" dirty="0"/>
                  <a:t> (</a:t>
                </a:r>
                <a:r>
                  <a:rPr lang="ru-RU" dirty="0"/>
                  <a:t>Стирлинга), когда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dirty="0"/>
                  <a:t> велико, 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получим приближенную формулу вероятности коллизии: </a:t>
                </a: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7F9D725-93B6-4AF6-9921-409F3DBE6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0" y="1314000"/>
                <a:ext cx="8094587" cy="646331"/>
              </a:xfrm>
              <a:prstGeom prst="rect">
                <a:avLst/>
              </a:prstGeom>
              <a:blipFill>
                <a:blip r:embed="rId4"/>
                <a:stretch>
                  <a:fillRect l="-602" t="-5660" r="-67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4">
                <a:extLst>
                  <a:ext uri="{FF2B5EF4-FFF2-40B4-BE49-F238E27FC236}">
                    <a16:creationId xmlns:a16="http://schemas.microsoft.com/office/drawing/2014/main" id="{04AF0A5A-5396-45A2-907F-56698A040AD4}"/>
                  </a:ext>
                </a:extLst>
              </p:cNvPr>
              <p:cNvSpPr txBox="1"/>
              <p:nvPr/>
            </p:nvSpPr>
            <p:spPr>
              <a:xfrm>
                <a:off x="8941276" y="1170471"/>
                <a:ext cx="3043575" cy="92999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endParaRPr lang="ru-RU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ормула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Стирлинга: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!≈</m:t>
                      </m:r>
                      <m:rad>
                        <m:radPr>
                          <m:deg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е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11" name="Объект 14">
                <a:extLst>
                  <a:ext uri="{FF2B5EF4-FFF2-40B4-BE49-F238E27FC236}">
                    <a16:creationId xmlns:a16="http://schemas.microsoft.com/office/drawing/2014/main" id="{04AF0A5A-5396-45A2-907F-56698A04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76" y="1170471"/>
                <a:ext cx="3043575" cy="929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3AD4F-57B3-80CE-5144-210FD39D4714}"/>
                  </a:ext>
                </a:extLst>
              </p:cNvPr>
              <p:cNvSpPr txBox="1"/>
              <p:nvPr/>
            </p:nvSpPr>
            <p:spPr>
              <a:xfrm>
                <a:off x="2543986" y="3743588"/>
                <a:ext cx="2778368" cy="1092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func>
                            <m:func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ru-BY" sz="2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3AD4F-57B3-80CE-5144-210FD39D4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86" y="3743588"/>
                <a:ext cx="2778368" cy="109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4370EF-D77E-AE1C-432C-B1BBB7568AC4}"/>
              </a:ext>
            </a:extLst>
          </p:cNvPr>
          <p:cNvSpPr txBox="1"/>
          <p:nvPr/>
        </p:nvSpPr>
        <p:spPr>
          <a:xfrm>
            <a:off x="3585970" y="31924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88DC04-EF15-5037-275D-38C5CB33DFED}"/>
                  </a:ext>
                </a:extLst>
              </p:cNvPr>
              <p:cNvSpPr txBox="1"/>
              <p:nvPr/>
            </p:nvSpPr>
            <p:spPr>
              <a:xfrm>
                <a:off x="665826" y="5209760"/>
                <a:ext cx="88332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−желаемая вероятность того, чтобы </m:t>
                      </m:r>
                      <m:r>
                        <a:rPr lang="ru-RU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не было коллизий .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88DC04-EF15-5037-275D-38C5CB33D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" y="5209760"/>
                <a:ext cx="883328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9D976E-BEE3-573C-982A-EE6ABC6DB2A5}"/>
                  </a:ext>
                </a:extLst>
              </p:cNvPr>
              <p:cNvSpPr txBox="1"/>
              <p:nvPr/>
            </p:nvSpPr>
            <p:spPr>
              <a:xfrm>
                <a:off x="638695" y="5745689"/>
                <a:ext cx="7802251" cy="86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Несложно увидеть, что уже при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c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вероятностью 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 </m:t>
                    </m:r>
                  </m:oMath>
                </a14:m>
                <a:r>
                  <a:rPr lang="en-US" sz="2400" dirty="0"/>
                  <a:t>50%</a:t>
                </a:r>
                <a:r>
                  <a:rPr lang="ru-RU" sz="2400" dirty="0"/>
                  <a:t>, будут коллизии. </a:t>
                </a:r>
                <a:r>
                  <a:rPr lang="en-US" sz="2400" dirty="0"/>
                  <a:t> </a:t>
                </a:r>
                <a:endParaRPr lang="ru-BY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9D976E-BEE3-573C-982A-EE6ABC6DB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5" y="5745689"/>
                <a:ext cx="7802251" cy="865750"/>
              </a:xfrm>
              <a:prstGeom prst="rect">
                <a:avLst/>
              </a:prstGeom>
              <a:blipFill>
                <a:blip r:embed="rId8"/>
                <a:stretch>
                  <a:fillRect l="-1250" t="-1408" b="-154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8">
                <a:extLst>
                  <a:ext uri="{FF2B5EF4-FFF2-40B4-BE49-F238E27FC236}">
                    <a16:creationId xmlns:a16="http://schemas.microsoft.com/office/drawing/2014/main" id="{C08C635A-788C-826E-C0DD-49B89B2FBF0E}"/>
                  </a:ext>
                </a:extLst>
              </p:cNvPr>
              <p:cNvSpPr txBox="1"/>
              <p:nvPr/>
            </p:nvSpPr>
            <p:spPr>
              <a:xfrm>
                <a:off x="8497507" y="2143538"/>
                <a:ext cx="3694493" cy="4292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ru-RU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ru-RU" sz="1600" dirty="0"/>
              </a:p>
              <a:p>
                <a14:m>
                  <m:oMath xmlns:m="http://schemas.openxmlformats.org/officeDocument/2006/math">
                    <m:r>
                      <a:rPr lang="ru-BY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func>
                          <m:func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BY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2⋅</m:t>
                                </m:r>
                                <m:r>
                                  <a:rPr lang="ru-BY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ru-BY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rad>
                  </m:oMath>
                </a14:m>
                <a:r>
                  <a:rPr lang="ru-RU" sz="1600" dirty="0"/>
                  <a:t>,</a:t>
                </a:r>
                <a14:m>
                  <m:oMath xmlns:m="http://schemas.openxmlformats.org/officeDocument/2006/math">
                    <m:r>
                      <a:rPr lang="ru-RU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где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желаемая вероятность того, чтобы </m:t>
                    </m:r>
                    <m:r>
                      <a:rPr lang="ru-RU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не было коллизий </m:t>
                    </m:r>
                  </m:oMath>
                </a14:m>
                <a:endParaRPr lang="ru-BY" sz="1200" b="1" dirty="0"/>
              </a:p>
              <a:p>
                <a:endParaRPr lang="ru-BY" sz="1200" dirty="0"/>
              </a:p>
            </p:txBody>
          </p:sp>
        </mc:Choice>
        <mc:Fallback xmlns="">
          <p:sp>
            <p:nvSpPr>
              <p:cNvPr id="16" name="Объект 18">
                <a:extLst>
                  <a:ext uri="{FF2B5EF4-FFF2-40B4-BE49-F238E27FC236}">
                    <a16:creationId xmlns:a16="http://schemas.microsoft.com/office/drawing/2014/main" id="{C08C635A-788C-826E-C0DD-49B89B2FB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507" y="2143538"/>
                <a:ext cx="3694493" cy="42927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1" grpId="1" animBg="1"/>
      <p:bldP spid="3" grpId="0"/>
      <p:bldP spid="4" grpId="0"/>
      <p:bldP spid="5" grpId="0"/>
      <p:bldP spid="6" grpId="0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0" y="1386017"/>
                <a:ext cx="12118019" cy="313271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1" algn="just"/>
                <a:r>
                  <a:rPr lang="ru-RU" sz="3200" dirty="0"/>
                  <a:t>Например,  если  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b="1" dirty="0"/>
                  <a:t> </a:t>
                </a:r>
                <a:r>
                  <a:rPr lang="ru-RU" sz="3200" dirty="0"/>
                  <a:t>и хеширование выполняется для 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𝟒𝟓𝟎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уникальных ключей, то тогда с вероятностью </a:t>
                </a:r>
                <a14:m>
                  <m:oMath xmlns:m="http://schemas.openxmlformats.org/officeDocument/2006/math">
                    <m:r>
                      <a:rPr lang="ru-BY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95</a:t>
                </a:r>
                <a:r>
                  <a:rPr lang="ru-RU" sz="3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%</a:t>
                </a:r>
                <a:r>
                  <a:rPr lang="ru-RU" sz="3200" dirty="0">
                    <a:solidFill>
                      <a:schemeClr val="tx1"/>
                    </a:solidFill>
                  </a:rPr>
                  <a:t> </a:t>
                </a:r>
                <a:r>
                  <a:rPr lang="ru-RU" sz="3200" dirty="0"/>
                  <a:t>найдутся такие два ключа, что их хеш-значения будут одинаковыми, т.е. будет иметь место коллизия.</a:t>
                </a:r>
                <a:r>
                  <a:rPr lang="en-US" sz="3200" dirty="0"/>
                  <a:t> </a:t>
                </a:r>
              </a:p>
              <a:p>
                <a:pPr lvl="1"/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6017"/>
                <a:ext cx="12118019" cy="3132717"/>
              </a:xfrm>
              <a:prstGeom prst="rect">
                <a:avLst/>
              </a:prstGeom>
              <a:blipFill>
                <a:blip r:embed="rId2"/>
                <a:stretch>
                  <a:fillRect t="-2335" r="-12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E1240-ACAE-43F4-9BCE-3BCCA3C5B537}"/>
              </a:ext>
            </a:extLst>
          </p:cNvPr>
          <p:cNvSpPr txBox="1"/>
          <p:nvPr/>
        </p:nvSpPr>
        <p:spPr>
          <a:xfrm>
            <a:off x="1704610" y="412242"/>
            <a:ext cx="8075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Разработано несколько стратегий разрешения коллизий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050B6-0460-4A98-AE90-D73CD5FC9C45}"/>
              </a:ext>
            </a:extLst>
          </p:cNvPr>
          <p:cNvSpPr txBox="1"/>
          <p:nvPr/>
        </p:nvSpPr>
        <p:spPr>
          <a:xfrm>
            <a:off x="426128" y="2319222"/>
            <a:ext cx="11620870" cy="1082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800" dirty="0"/>
              <a:t>Разрешение коллизий </a:t>
            </a:r>
            <a:r>
              <a:rPr lang="ru-RU" sz="2800" b="1" dirty="0"/>
              <a:t>методом цепочек </a:t>
            </a:r>
            <a:r>
              <a:rPr lang="ru-RU" sz="2800" dirty="0"/>
              <a:t>(</a:t>
            </a:r>
            <a:r>
              <a:rPr lang="ru-RU" sz="2000" dirty="0"/>
              <a:t>англ</a:t>
            </a:r>
            <a:r>
              <a:rPr lang="ru-RU" sz="2000" i="1" dirty="0"/>
              <a:t>. </a:t>
            </a:r>
            <a:r>
              <a:rPr lang="ru-RU" sz="2000" dirty="0" err="1"/>
              <a:t>separate</a:t>
            </a:r>
            <a:r>
              <a:rPr lang="ru-RU" sz="2000" dirty="0"/>
              <a:t> </a:t>
            </a:r>
            <a:r>
              <a:rPr lang="ru-RU" sz="2000" dirty="0" err="1"/>
              <a:t>chaining</a:t>
            </a:r>
            <a:r>
              <a:rPr lang="ru-RU" sz="2800" dirty="0"/>
              <a:t>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800" dirty="0"/>
              <a:t>Разрешение коллизий </a:t>
            </a:r>
            <a:r>
              <a:rPr lang="ru-RU" sz="2800" b="1" dirty="0"/>
              <a:t>методом</a:t>
            </a:r>
            <a:r>
              <a:rPr lang="ru-RU" sz="2800" dirty="0"/>
              <a:t> </a:t>
            </a:r>
            <a:r>
              <a:rPr lang="ru-RU" sz="2800" b="1" dirty="0"/>
              <a:t>открытой адресации  </a:t>
            </a:r>
            <a:r>
              <a:rPr lang="ru-RU" sz="2800" dirty="0"/>
              <a:t>(</a:t>
            </a:r>
            <a:r>
              <a:rPr lang="ru-RU" sz="2000" dirty="0"/>
              <a:t>англ. </a:t>
            </a:r>
            <a:r>
              <a:rPr lang="en-US" sz="2000" dirty="0"/>
              <a:t>open addressing</a:t>
            </a:r>
            <a:r>
              <a:rPr lang="en-US" sz="2800" dirty="0"/>
              <a:t>)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0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dirty="0"/>
              <a:t>Разрешение коллизий </a:t>
            </a:r>
            <a:r>
              <a:rPr lang="ru-RU" sz="3200" b="1" dirty="0"/>
              <a:t>методом цепочек </a:t>
            </a:r>
            <a:endParaRPr lang="en-US" sz="3200" b="1" dirty="0"/>
          </a:p>
          <a:p>
            <a:pPr algn="ctr"/>
            <a:r>
              <a:rPr lang="ru-RU" sz="3200" dirty="0"/>
              <a:t>(англ</a:t>
            </a:r>
            <a:r>
              <a:rPr lang="ru-RU" sz="3200" i="1" dirty="0"/>
              <a:t>. </a:t>
            </a:r>
            <a:r>
              <a:rPr lang="ru-RU" sz="3200" dirty="0" err="1"/>
              <a:t>separate</a:t>
            </a:r>
            <a:r>
              <a:rPr lang="ru-RU" sz="3200" dirty="0"/>
              <a:t> </a:t>
            </a:r>
            <a:r>
              <a:rPr lang="ru-RU" sz="3200" dirty="0" err="1"/>
              <a:t>chaining</a:t>
            </a:r>
            <a:r>
              <a:rPr lang="ru-RU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2930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644" y="0"/>
            <a:ext cx="11233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ru-RU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4364" y="209599"/>
                <a:ext cx="112335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Хеш-функция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раскладывает исходные ключи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</a:t>
                </a:r>
                <a:r>
                  <a:rPr lang="ru-RU" sz="2400" b="1" dirty="0"/>
                  <a:t>корзинам</a:t>
                </a:r>
                <a:r>
                  <a:rPr lang="ru-RU" sz="2400" dirty="0"/>
                  <a:t> (англ. </a:t>
                </a:r>
                <a:r>
                  <a:rPr lang="ru-RU" sz="2400" dirty="0" err="1"/>
                  <a:t>bins</a:t>
                </a:r>
                <a:r>
                  <a:rPr lang="ru-RU" sz="2400" dirty="0"/>
                  <a:t>, </a:t>
                </a:r>
                <a:r>
                  <a:rPr lang="ru-RU" sz="2400" dirty="0" err="1"/>
                  <a:t>buckets</a:t>
                </a:r>
                <a:r>
                  <a:rPr lang="ru-RU" sz="2400" dirty="0"/>
                  <a:t>) или </a:t>
                </a:r>
                <a:r>
                  <a:rPr lang="ru-RU" sz="2400" b="1" dirty="0"/>
                  <a:t>слотам</a:t>
                </a:r>
                <a:r>
                  <a:rPr lang="ru-RU" sz="2400" dirty="0"/>
                  <a:t> (англ. </a:t>
                </a:r>
                <a:r>
                  <a:rPr lang="ru-RU" sz="2400" dirty="0" err="1"/>
                  <a:t>slots</a:t>
                </a:r>
                <a:r>
                  <a:rPr lang="ru-RU" sz="2400" dirty="0"/>
                  <a:t>)</a:t>
                </a:r>
                <a:r>
                  <a:rPr lang="en-US" sz="2400" dirty="0"/>
                  <a:t>.</a:t>
                </a:r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4" y="209599"/>
                <a:ext cx="11233521" cy="830997"/>
              </a:xfrm>
              <a:prstGeom prst="rect">
                <a:avLst/>
              </a:prstGeom>
              <a:blipFill>
                <a:blip r:embed="rId2"/>
                <a:stretch>
                  <a:fillRect l="-814" t="-583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888690" y="1304219"/>
                <a:ext cx="490297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ключ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попадает в корзину с номером, равным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-значению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90" y="1304219"/>
                <a:ext cx="4902979" cy="1200329"/>
              </a:xfrm>
              <a:prstGeom prst="rect">
                <a:avLst/>
              </a:prstGeom>
              <a:blipFill>
                <a:blip r:embed="rId3"/>
                <a:stretch>
                  <a:fillRect l="-1617" t="-4061" r="-87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6889597" y="2974370"/>
            <a:ext cx="5156631" cy="156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для хранения элементов с одинаковыми </a:t>
            </a:r>
            <a:r>
              <a:rPr lang="ru-RU" sz="2400" dirty="0" err="1"/>
              <a:t>хеш</a:t>
            </a:r>
            <a:r>
              <a:rPr lang="ru-RU" sz="2400" dirty="0"/>
              <a:t>-значениями внутри одной корзины можно использовать связные списки</a:t>
            </a:r>
            <a:r>
              <a:rPr lang="en-US" sz="2400" dirty="0"/>
              <a:t>;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883" y="5168677"/>
                <a:ext cx="1195670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На верхнем уровне организуется массив размера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 — по числу различных значений хеш-функции, каждый элемент которого — это односвязный список, состоящий из ключей, имеющих конкретное хеш-значение. Возникают цепочки ключей, из-за чего метод и получил название метода</a:t>
                </a:r>
                <a:r>
                  <a:rPr lang="en-US" sz="2400" dirty="0"/>
                  <a:t> </a:t>
                </a:r>
                <a:r>
                  <a:rPr lang="ru-RU" sz="2400" dirty="0"/>
                  <a:t>цепочек.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3" y="5168677"/>
                <a:ext cx="11956702" cy="1569660"/>
              </a:xfrm>
              <a:prstGeom prst="rect">
                <a:avLst/>
              </a:prstGeom>
              <a:blipFill>
                <a:blip r:embed="rId4"/>
                <a:stretch>
                  <a:fillRect l="-765" t="-3113" r="-765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643EFF19-D199-4F86-A084-70C24A3D9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799537"/>
                  </p:ext>
                </p:extLst>
              </p:nvPr>
            </p:nvGraphicFramePr>
            <p:xfrm>
              <a:off x="0" y="1163706"/>
              <a:ext cx="6864252" cy="3995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9748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3347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onsolas" panose="020B0609020204030204" pitchFamily="49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=…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BY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3110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M-1</a:t>
                          </a:r>
                          <a:endParaRPr lang="ru-BY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643EFF19-D199-4F86-A084-70C24A3D9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799537"/>
                  </p:ext>
                </p:extLst>
              </p:nvPr>
            </p:nvGraphicFramePr>
            <p:xfrm>
              <a:off x="0" y="1163706"/>
              <a:ext cx="6864252" cy="3995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9748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38750" r="-21016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28235" t="-538750" r="-600000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27059" t="-538750" r="-401176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25882" t="-538750" r="-2353" b="-19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3110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M-1</a:t>
                          </a:r>
                          <a:endParaRPr lang="ru-BY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66BAD8E-3F06-4426-A049-09E64A68C065}"/>
              </a:ext>
            </a:extLst>
          </p:cNvPr>
          <p:cNvCxnSpPr>
            <a:cxnSpLocks/>
          </p:cNvCxnSpPr>
          <p:nvPr/>
        </p:nvCxnSpPr>
        <p:spPr>
          <a:xfrm>
            <a:off x="3739686" y="2065932"/>
            <a:ext cx="507021" cy="665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DAE1B6-F2E0-4E17-9B89-C42ECBB409F1}"/>
              </a:ext>
            </a:extLst>
          </p:cNvPr>
          <p:cNvCxnSpPr>
            <a:cxnSpLocks/>
          </p:cNvCxnSpPr>
          <p:nvPr/>
        </p:nvCxnSpPr>
        <p:spPr>
          <a:xfrm>
            <a:off x="5848042" y="4009297"/>
            <a:ext cx="495916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823305D-3942-4E1F-9280-F7E9F6647E0F}"/>
              </a:ext>
            </a:extLst>
          </p:cNvPr>
          <p:cNvCxnSpPr>
            <a:cxnSpLocks/>
          </p:cNvCxnSpPr>
          <p:nvPr/>
        </p:nvCxnSpPr>
        <p:spPr>
          <a:xfrm flipV="1">
            <a:off x="2739206" y="3997726"/>
            <a:ext cx="507021" cy="1157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C927118-FE08-43B5-B887-56005043C280}"/>
              </a:ext>
            </a:extLst>
          </p:cNvPr>
          <p:cNvCxnSpPr>
            <a:cxnSpLocks/>
          </p:cNvCxnSpPr>
          <p:nvPr/>
        </p:nvCxnSpPr>
        <p:spPr>
          <a:xfrm>
            <a:off x="2739206" y="2065932"/>
            <a:ext cx="50702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9A8A161-2227-42F3-87A4-B845C3FAEE5E}"/>
              </a:ext>
            </a:extLst>
          </p:cNvPr>
          <p:cNvCxnSpPr>
            <a:cxnSpLocks/>
          </p:cNvCxnSpPr>
          <p:nvPr/>
        </p:nvCxnSpPr>
        <p:spPr>
          <a:xfrm>
            <a:off x="3739686" y="4009297"/>
            <a:ext cx="550960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9E4A2AF-BDE9-4BBB-AAB9-E36CB2875E10}"/>
              </a:ext>
            </a:extLst>
          </p:cNvPr>
          <p:cNvCxnSpPr>
            <a:cxnSpLocks/>
          </p:cNvCxnSpPr>
          <p:nvPr/>
        </p:nvCxnSpPr>
        <p:spPr>
          <a:xfrm>
            <a:off x="4797310" y="3997726"/>
            <a:ext cx="472667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вставки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7421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318132" y="79705"/>
                <a:ext cx="78738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Сначала вычисляется </a:t>
                </a:r>
                <a:r>
                  <a:rPr lang="ru-RU" sz="2000" b="1" dirty="0" err="1"/>
                  <a:t>хеш</a:t>
                </a:r>
                <a:r>
                  <a:rPr lang="ru-RU" sz="2000" b="1" dirty="0"/>
                  <a:t>-значение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1" dirty="0"/>
                  <a:t> для ключа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, а затем происходит обращение к соответствующему связному списку: 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132" y="79705"/>
                <a:ext cx="7873867" cy="707886"/>
              </a:xfrm>
              <a:prstGeom prst="rect">
                <a:avLst/>
              </a:prstGeom>
              <a:blipFill>
                <a:blip r:embed="rId2"/>
                <a:stretch>
                  <a:fillRect l="-774" t="-431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99194" y="912991"/>
                <a:ext cx="758308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</a:t>
                </a:r>
                <a:r>
                  <a:rPr lang="ru-RU" sz="2000" u="sng" dirty="0"/>
                  <a:t>не стоит задача проверять, присутствует </a:t>
                </a:r>
                <a14:m>
                  <m:oMath xmlns:m="http://schemas.openxmlformats.org/officeDocument/2006/math">
                    <m:r>
                      <a:rPr lang="ru-RU" sz="2000" b="0" i="1" u="sng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0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u="sng" dirty="0"/>
                  <a:t> в таблице или нет</a:t>
                </a:r>
                <a:r>
                  <a:rPr lang="ru-RU" sz="2000" dirty="0"/>
                  <a:t>, то операция вставки может быть реализована за константное время: всегда можно добавить элемент в начало списка, и не нужно идти по всему связному списку.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94" y="912991"/>
                <a:ext cx="7583080" cy="1323439"/>
              </a:xfrm>
              <a:prstGeom prst="rect">
                <a:avLst/>
              </a:prstGeom>
              <a:blipFill>
                <a:blip r:embed="rId3"/>
                <a:stretch>
                  <a:fillRect t="-2765" r="-884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394231" y="2361830"/>
                <a:ext cx="748804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</a:t>
                </a:r>
                <a:r>
                  <a:rPr lang="ru-RU" sz="2000" u="sng" dirty="0"/>
                  <a:t>требуется поддерживать уникальность элемен</a:t>
                </a:r>
                <a:r>
                  <a:rPr lang="ru-RU" sz="2000" dirty="0"/>
                  <a:t>тов, то сначала надо проверить, есть элемент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/>
                  <a:t> в таблице или нет, и добавлять только уникальные элементы. Поэтому операция вставки вначале выполняет проход по списку, и на это расходуется время, пропорциональное длине соответствующей цепочки.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31" y="2361830"/>
                <a:ext cx="7488043" cy="1938992"/>
              </a:xfrm>
              <a:prstGeom prst="rect">
                <a:avLst/>
              </a:prstGeom>
              <a:blipFill>
                <a:blip r:embed="rId4"/>
                <a:stretch>
                  <a:fillRect t="-1567" r="-814" b="-43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E6C765F8-1B6E-48CB-BD05-A0869093B9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376135"/>
                  </p:ext>
                </p:extLst>
              </p:nvPr>
            </p:nvGraphicFramePr>
            <p:xfrm>
              <a:off x="-2880" y="1940350"/>
              <a:ext cx="4264842" cy="4275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44030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  <a:r>
                            <a:rPr lang="en-US" sz="1400" dirty="0"/>
                            <a:t>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8</a:t>
                          </a:r>
                          <a:r>
                            <a:rPr lang="en-US" sz="1400" dirty="0"/>
                            <a:t>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E6C765F8-1B6E-48CB-BD05-A0869093B9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376135"/>
                  </p:ext>
                </p:extLst>
              </p:nvPr>
            </p:nvGraphicFramePr>
            <p:xfrm>
              <a:off x="-2880" y="1940350"/>
              <a:ext cx="4264842" cy="4275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3099" t="-497468" r="-607042" b="-29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4507" t="-497468" r="-405634" b="-29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  <a:r>
                            <a:rPr lang="en-US" sz="1400" dirty="0"/>
                            <a:t>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7324" t="-497468" r="-2817" b="-2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8</a:t>
                          </a:r>
                          <a:r>
                            <a:rPr lang="en-US" sz="1400" dirty="0"/>
                            <a:t>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EB6B28A-C993-445E-A27A-A8EAB024FCA2}"/>
              </a:ext>
            </a:extLst>
          </p:cNvPr>
          <p:cNvCxnSpPr>
            <a:cxnSpLocks/>
          </p:cNvCxnSpPr>
          <p:nvPr/>
        </p:nvCxnSpPr>
        <p:spPr>
          <a:xfrm>
            <a:off x="1646863" y="2708374"/>
            <a:ext cx="42508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2119133-1C14-4A13-BB4C-55BAAB9305D0}"/>
              </a:ext>
            </a:extLst>
          </p:cNvPr>
          <p:cNvCxnSpPr>
            <a:cxnSpLocks/>
          </p:cNvCxnSpPr>
          <p:nvPr/>
        </p:nvCxnSpPr>
        <p:spPr>
          <a:xfrm>
            <a:off x="3380522" y="4581931"/>
            <a:ext cx="408220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F032146-C6CE-443C-952B-D9E8487ED14E}"/>
              </a:ext>
            </a:extLst>
          </p:cNvPr>
          <p:cNvCxnSpPr>
            <a:cxnSpLocks/>
          </p:cNvCxnSpPr>
          <p:nvPr/>
        </p:nvCxnSpPr>
        <p:spPr>
          <a:xfrm>
            <a:off x="772803" y="4597806"/>
            <a:ext cx="429698" cy="1456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2E6D09C-95C6-4EA4-85C9-A3E681FB9B6F}"/>
              </a:ext>
            </a:extLst>
          </p:cNvPr>
          <p:cNvCxnSpPr>
            <a:cxnSpLocks/>
          </p:cNvCxnSpPr>
          <p:nvPr/>
        </p:nvCxnSpPr>
        <p:spPr>
          <a:xfrm>
            <a:off x="2516308" y="2702490"/>
            <a:ext cx="438660" cy="588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7BEA756-A1AA-4CAA-8BC4-F6F800AA82EE}"/>
              </a:ext>
            </a:extLst>
          </p:cNvPr>
          <p:cNvCxnSpPr>
            <a:cxnSpLocks/>
          </p:cNvCxnSpPr>
          <p:nvPr/>
        </p:nvCxnSpPr>
        <p:spPr>
          <a:xfrm flipV="1">
            <a:off x="1657368" y="4581931"/>
            <a:ext cx="427617" cy="728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4B6327C-FDDB-4032-A55A-A94373F1E61A}"/>
              </a:ext>
            </a:extLst>
          </p:cNvPr>
          <p:cNvCxnSpPr>
            <a:cxnSpLocks/>
          </p:cNvCxnSpPr>
          <p:nvPr/>
        </p:nvCxnSpPr>
        <p:spPr>
          <a:xfrm flipV="1">
            <a:off x="2520467" y="4560008"/>
            <a:ext cx="434501" cy="8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905427D-9E1E-4ABF-B88E-520130AD3891}"/>
              </a:ext>
            </a:extLst>
          </p:cNvPr>
          <p:cNvCxnSpPr>
            <a:cxnSpLocks/>
          </p:cNvCxnSpPr>
          <p:nvPr/>
        </p:nvCxnSpPr>
        <p:spPr>
          <a:xfrm>
            <a:off x="801922" y="2708374"/>
            <a:ext cx="400579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297254F-97C9-4047-BE82-0BF9AB40944A}"/>
              </a:ext>
            </a:extLst>
          </p:cNvPr>
          <p:cNvCxnSpPr>
            <a:cxnSpLocks/>
          </p:cNvCxnSpPr>
          <p:nvPr/>
        </p:nvCxnSpPr>
        <p:spPr>
          <a:xfrm>
            <a:off x="801922" y="6015498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0294D-B36F-443D-8CA6-200B4D480802}"/>
              </a:ext>
            </a:extLst>
          </p:cNvPr>
          <p:cNvSpPr txBox="1"/>
          <p:nvPr/>
        </p:nvSpPr>
        <p:spPr>
          <a:xfrm>
            <a:off x="4113627" y="4534881"/>
            <a:ext cx="7898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000" u="sng" dirty="0"/>
              <a:t>Поддерживать уникальность ключей удобно в силу ряда причин: 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можно легко отвечать на запросы о числе элементов в множестве</a:t>
            </a:r>
            <a:r>
              <a:rPr lang="en-US" sz="2000" dirty="0"/>
              <a:t>;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 меньше расход памяти (нередко на практике вставок выполняется много, но среди ключей мало различных)</a:t>
            </a:r>
            <a:r>
              <a:rPr lang="en-US" sz="2000" dirty="0"/>
              <a:t>;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 проще организовать удаление ключа. </a:t>
            </a:r>
            <a:endParaRPr lang="en-US" sz="2000" dirty="0"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8542026-95B2-4DBB-82BC-B685A57EAB87}"/>
              </a:ext>
            </a:extLst>
          </p:cNvPr>
          <p:cNvGrpSpPr/>
          <p:nvPr/>
        </p:nvGrpSpPr>
        <p:grpSpPr>
          <a:xfrm>
            <a:off x="0" y="45842"/>
            <a:ext cx="4113627" cy="1163229"/>
            <a:chOff x="138941" y="5561215"/>
            <a:chExt cx="4113627" cy="1163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6828" y="6262779"/>
                  <a:ext cx="26173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10</m:t>
                        </m:r>
                      </m:oMath>
                    </m:oMathPara>
                  </a14:m>
                  <a:endParaRPr lang="ru-RU" sz="24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828" y="6262779"/>
                  <a:ext cx="261738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8EE6A0-C404-4113-9E25-EE604288698F}"/>
                    </a:ext>
                  </a:extLst>
                </p:cNvPr>
                <p:cNvSpPr txBox="1"/>
                <p:nvPr/>
              </p:nvSpPr>
              <p:spPr>
                <a:xfrm>
                  <a:off x="138941" y="5561215"/>
                  <a:ext cx="4113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𝟖𝟗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𝟔𝟏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𝟗𝟗</m:t>
                        </m:r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8EE6A0-C404-4113-9E25-EE6042886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41" y="5561215"/>
                  <a:ext cx="41136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64F7DE2-B49E-4F25-9F13-99908698E30F}"/>
              </a:ext>
            </a:extLst>
          </p:cNvPr>
          <p:cNvCxnSpPr>
            <a:cxnSpLocks/>
          </p:cNvCxnSpPr>
          <p:nvPr/>
        </p:nvCxnSpPr>
        <p:spPr>
          <a:xfrm>
            <a:off x="1642248" y="6042844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удаления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0966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076922" y="762668"/>
                <a:ext cx="787572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ru-RU" sz="2400" dirty="0"/>
                  <a:t>Вычисляем хеш-значение для ключа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(45)=5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400" dirty="0"/>
                  <a:t>в списке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осуществляем поиск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22" y="762668"/>
                <a:ext cx="7875729" cy="1200329"/>
              </a:xfrm>
              <a:prstGeom prst="rect">
                <a:avLst/>
              </a:prstGeom>
              <a:blipFill>
                <a:blip r:embed="rId2"/>
                <a:stretch>
                  <a:fillRect l="-1238" t="-45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4239101" y="2058853"/>
            <a:ext cx="7506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общем случае из односвязного списка удалить элемент из середины сложно. Однако в рассматриваемом случае, несмотря на то, что список односвязный удалять из него нетрудно:  </a:t>
            </a:r>
          </a:p>
          <a:p>
            <a:pPr marL="701675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 так как мы движемся слева направо, то  можем поддерживать указатель на текущий элемент и на предыдущий</a:t>
            </a:r>
            <a:r>
              <a:rPr lang="en-US" sz="2400" dirty="0"/>
              <a:t>; </a:t>
            </a:r>
            <a:endParaRPr lang="ru-RU" sz="2400" dirty="0"/>
          </a:p>
          <a:p>
            <a:pPr marL="701675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 при удалении указатель у предыдущего элемента перенаправляется на следующий элемент, а память из-под текущего элемента освобождается.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">
                <a:extLst>
                  <a:ext uri="{FF2B5EF4-FFF2-40B4-BE49-F238E27FC236}">
                    <a16:creationId xmlns:a16="http://schemas.microsoft.com/office/drawing/2014/main" id="{97C4F718-0414-403F-80BF-5429475CE0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3014"/>
                  </p:ext>
                </p:extLst>
              </p:nvPr>
            </p:nvGraphicFramePr>
            <p:xfrm>
              <a:off x="0" y="1544105"/>
              <a:ext cx="4264842" cy="43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44030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5085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">
                <a:extLst>
                  <a:ext uri="{FF2B5EF4-FFF2-40B4-BE49-F238E27FC236}">
                    <a16:creationId xmlns:a16="http://schemas.microsoft.com/office/drawing/2014/main" id="{97C4F718-0414-403F-80BF-5429475CE0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3014"/>
                  </p:ext>
                </p:extLst>
              </p:nvPr>
            </p:nvGraphicFramePr>
            <p:xfrm>
              <a:off x="0" y="1544105"/>
              <a:ext cx="4264842" cy="43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5085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3099" t="-473494" r="-605634" b="-2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6389" t="-473494" r="-398611" b="-2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85915" t="-473494" r="-2817" b="-280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063A100-DBCE-4182-9255-D38B523A59E3}"/>
              </a:ext>
            </a:extLst>
          </p:cNvPr>
          <p:cNvCxnSpPr>
            <a:cxnSpLocks/>
          </p:cNvCxnSpPr>
          <p:nvPr/>
        </p:nvCxnSpPr>
        <p:spPr>
          <a:xfrm>
            <a:off x="1649743" y="2312129"/>
            <a:ext cx="42508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88630DD-4E38-4F41-A1D1-EF157B2B2E65}"/>
              </a:ext>
            </a:extLst>
          </p:cNvPr>
          <p:cNvCxnSpPr>
            <a:cxnSpLocks/>
          </p:cNvCxnSpPr>
          <p:nvPr/>
        </p:nvCxnSpPr>
        <p:spPr>
          <a:xfrm>
            <a:off x="3383402" y="4260799"/>
            <a:ext cx="408220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32CE2F7-3882-4565-9A5D-298344EC880F}"/>
              </a:ext>
            </a:extLst>
          </p:cNvPr>
          <p:cNvCxnSpPr>
            <a:cxnSpLocks/>
          </p:cNvCxnSpPr>
          <p:nvPr/>
        </p:nvCxnSpPr>
        <p:spPr>
          <a:xfrm>
            <a:off x="775683" y="4238954"/>
            <a:ext cx="429698" cy="1456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7E9DE28-181A-4266-9FEC-26786C1F5F46}"/>
              </a:ext>
            </a:extLst>
          </p:cNvPr>
          <p:cNvCxnSpPr>
            <a:cxnSpLocks/>
          </p:cNvCxnSpPr>
          <p:nvPr/>
        </p:nvCxnSpPr>
        <p:spPr>
          <a:xfrm>
            <a:off x="2519188" y="2306245"/>
            <a:ext cx="438660" cy="588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B30B91B-9FAF-4FF2-97C9-1D2101D09AF9}"/>
              </a:ext>
            </a:extLst>
          </p:cNvPr>
          <p:cNvCxnSpPr>
            <a:cxnSpLocks/>
          </p:cNvCxnSpPr>
          <p:nvPr/>
        </p:nvCxnSpPr>
        <p:spPr>
          <a:xfrm flipV="1">
            <a:off x="1669355" y="4253517"/>
            <a:ext cx="427617" cy="728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599F471-E27F-4A96-A822-F013D9165527}"/>
              </a:ext>
            </a:extLst>
          </p:cNvPr>
          <p:cNvCxnSpPr>
            <a:cxnSpLocks/>
          </p:cNvCxnSpPr>
          <p:nvPr/>
        </p:nvCxnSpPr>
        <p:spPr>
          <a:xfrm flipV="1">
            <a:off x="2523347" y="4260799"/>
            <a:ext cx="434501" cy="8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22A63BA-C6EE-44D7-B924-11FA666E6247}"/>
              </a:ext>
            </a:extLst>
          </p:cNvPr>
          <p:cNvCxnSpPr>
            <a:cxnSpLocks/>
          </p:cNvCxnSpPr>
          <p:nvPr/>
        </p:nvCxnSpPr>
        <p:spPr>
          <a:xfrm>
            <a:off x="804802" y="2312129"/>
            <a:ext cx="400579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41AAC436-4EE3-42E5-9CCF-42D6FAA45537}"/>
              </a:ext>
            </a:extLst>
          </p:cNvPr>
          <p:cNvCxnSpPr>
            <a:cxnSpLocks/>
          </p:cNvCxnSpPr>
          <p:nvPr/>
        </p:nvCxnSpPr>
        <p:spPr>
          <a:xfrm>
            <a:off x="804802" y="5631779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596A15C-FD28-4055-BFBD-85D3C7A01862}"/>
              </a:ext>
            </a:extLst>
          </p:cNvPr>
          <p:cNvCxnSpPr>
            <a:cxnSpLocks/>
          </p:cNvCxnSpPr>
          <p:nvPr/>
        </p:nvCxnSpPr>
        <p:spPr>
          <a:xfrm>
            <a:off x="1649743" y="5631779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A4A62D-59EC-48E8-A00D-2D8ABA14EF3A}"/>
                  </a:ext>
                </a:extLst>
              </p:cNvPr>
              <p:cNvSpPr txBox="1"/>
              <p:nvPr/>
            </p:nvSpPr>
            <p:spPr>
              <a:xfrm>
                <a:off x="125913" y="484424"/>
                <a:ext cx="2797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A4A62D-59EC-48E8-A00D-2D8ABA14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3" y="484424"/>
                <a:ext cx="279790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89577-3416-4C7A-B2B2-064B9E69D6DF}"/>
                  </a:ext>
                </a:extLst>
              </p:cNvPr>
              <p:cNvSpPr txBox="1"/>
              <p:nvPr/>
            </p:nvSpPr>
            <p:spPr>
              <a:xfrm>
                <a:off x="4035984" y="228912"/>
                <a:ext cx="135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89577-3416-4C7A-B2B2-064B9E69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84" y="228912"/>
                <a:ext cx="13548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Дуга 56">
            <a:extLst>
              <a:ext uri="{FF2B5EF4-FFF2-40B4-BE49-F238E27FC236}">
                <a16:creationId xmlns:a16="http://schemas.microsoft.com/office/drawing/2014/main" id="{B1BFA145-A58E-4D04-AF89-7E0E3D028948}"/>
              </a:ext>
            </a:extLst>
          </p:cNvPr>
          <p:cNvSpPr/>
          <p:nvPr/>
        </p:nvSpPr>
        <p:spPr>
          <a:xfrm rot="8376574">
            <a:off x="2539260" y="3674838"/>
            <a:ext cx="1326116" cy="1128231"/>
          </a:xfrm>
          <a:prstGeom prst="arc">
            <a:avLst>
              <a:gd name="adj1" fmla="val 13779081"/>
              <a:gd name="adj2" fmla="val 2042068"/>
            </a:avLst>
          </a:prstGeom>
          <a:ln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562A8AA-1719-4989-8122-60F967697F53}"/>
              </a:ext>
            </a:extLst>
          </p:cNvPr>
          <p:cNvCxnSpPr>
            <a:cxnSpLocks/>
          </p:cNvCxnSpPr>
          <p:nvPr/>
        </p:nvCxnSpPr>
        <p:spPr>
          <a:xfrm>
            <a:off x="2638995" y="4147664"/>
            <a:ext cx="235741" cy="24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3DFA605-7318-41C6-84A5-70362BB0F3E6}"/>
              </a:ext>
            </a:extLst>
          </p:cNvPr>
          <p:cNvCxnSpPr>
            <a:cxnSpLocks/>
          </p:cNvCxnSpPr>
          <p:nvPr/>
        </p:nvCxnSpPr>
        <p:spPr>
          <a:xfrm>
            <a:off x="3439048" y="4139841"/>
            <a:ext cx="235741" cy="24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8048" y="368974"/>
            <a:ext cx="11495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Таким образом, производительность всей конструкции связана с таким параметром, как длина цепочки.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1294" y="1443840"/>
                <a:ext cx="114959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ru-RU" sz="2400" dirty="0"/>
                  <a:t>– длины цепочек (для каждого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-значения длина цепочки своя). 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4" y="1443840"/>
                <a:ext cx="11495903" cy="830997"/>
              </a:xfrm>
              <a:prstGeom prst="rect">
                <a:avLst/>
              </a:prstGeom>
              <a:blipFill>
                <a:blip r:embed="rId2"/>
                <a:stretch>
                  <a:fillRect l="-795" t="-5882" r="-6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2902" y="2359375"/>
                <a:ext cx="114959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Каждая из базовых операций с ключом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требует времени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— длина цепочки, в которую попадает ключ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2" y="2359375"/>
                <a:ext cx="11495903" cy="830997"/>
              </a:xfrm>
              <a:prstGeom prst="rect">
                <a:avLst/>
              </a:prstGeom>
              <a:blipFill>
                <a:blip r:embed="rId3"/>
                <a:stretch>
                  <a:fillRect l="-84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22649" y="3639370"/>
            <a:ext cx="10556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ВНИМАНИЕ </a:t>
            </a:r>
          </a:p>
          <a:p>
            <a:pPr lvl="1" algn="just"/>
            <a:r>
              <a:rPr lang="ru-RU" sz="2400" dirty="0"/>
              <a:t>Даже если цепочка имеет нулевую длину, то требуется выделить  время на то, чтобы вычислить </a:t>
            </a:r>
            <a:r>
              <a:rPr lang="ru-RU" sz="2400" dirty="0" err="1"/>
              <a:t>хеш</a:t>
            </a:r>
            <a:r>
              <a:rPr lang="ru-RU" sz="2400" dirty="0"/>
              <a:t>-значение (мы полагаем, что хеш-функция от ключа вычисляется за константу) и обратиться к соответствующей цепочке.</a:t>
            </a:r>
          </a:p>
        </p:txBody>
      </p:sp>
    </p:spTree>
    <p:extLst>
      <p:ext uri="{BB962C8B-B14F-4D97-AF65-F5344CB8AC3E}">
        <p14:creationId xmlns:p14="http://schemas.microsoft.com/office/powerpoint/2010/main" val="6223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 txBox="1">
            <a:spLocks/>
          </p:cNvSpPr>
          <p:nvPr/>
        </p:nvSpPr>
        <p:spPr>
          <a:xfrm>
            <a:off x="330741" y="129072"/>
            <a:ext cx="3477688" cy="5185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u="sng" dirty="0"/>
          </a:p>
        </p:txBody>
      </p:sp>
      <p:sp>
        <p:nvSpPr>
          <p:cNvPr id="4" name="Объект 3"/>
          <p:cNvSpPr txBox="1">
            <a:spLocks/>
          </p:cNvSpPr>
          <p:nvPr/>
        </p:nvSpPr>
        <p:spPr>
          <a:xfrm>
            <a:off x="8927184" y="0"/>
            <a:ext cx="3264816" cy="142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ru-RU" sz="1600" u="sng" dirty="0"/>
              <a:t>Словарные операции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5" name="Текст 4"/>
          <p:cNvSpPr txBox="1">
            <a:spLocks/>
          </p:cNvSpPr>
          <p:nvPr/>
        </p:nvSpPr>
        <p:spPr>
          <a:xfrm>
            <a:off x="2504388" y="923275"/>
            <a:ext cx="6843858" cy="1011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Структуры данных </a:t>
            </a:r>
          </a:p>
          <a:p>
            <a:pPr marL="0" indent="0" algn="ctr">
              <a:buNone/>
            </a:pPr>
            <a:r>
              <a:rPr lang="ru-RU" dirty="0"/>
              <a:t>для выполнения словарных операций</a:t>
            </a:r>
          </a:p>
        </p:txBody>
      </p:sp>
      <p:sp>
        <p:nvSpPr>
          <p:cNvPr id="6" name="Объект 5"/>
          <p:cNvSpPr txBox="1">
            <a:spLocks/>
          </p:cNvSpPr>
          <p:nvPr/>
        </p:nvSpPr>
        <p:spPr>
          <a:xfrm>
            <a:off x="3914350" y="2306936"/>
            <a:ext cx="5183188" cy="1672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поисковые деревья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02300" y="40507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Существуют интересные гибриды, находящиеся посередине между деревьями поиска и хеш-таблицами, которые реализуют концепцию упорядоченного множества. Это всевозможные деревья </a:t>
            </a:r>
            <a:r>
              <a:rPr lang="ru-RU" dirty="0">
                <a:solidFill>
                  <a:srgbClr val="7030A0"/>
                </a:solidFill>
              </a:rPr>
              <a:t>Ван </a:t>
            </a:r>
            <a:r>
              <a:rPr lang="ru-RU" dirty="0" err="1">
                <a:solidFill>
                  <a:srgbClr val="7030A0"/>
                </a:solidFill>
              </a:rPr>
              <a:t>Эмде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Боасса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/>
              <a:t>(</a:t>
            </a:r>
            <a:r>
              <a:rPr lang="ru-RU" dirty="0" err="1"/>
              <a:t>Van</a:t>
            </a:r>
            <a:r>
              <a:rPr lang="ru-RU" dirty="0"/>
              <a:t> </a:t>
            </a:r>
            <a:r>
              <a:rPr lang="ru-RU" dirty="0" err="1"/>
              <a:t>Emde</a:t>
            </a:r>
            <a:r>
              <a:rPr lang="ru-RU" dirty="0"/>
              <a:t> </a:t>
            </a:r>
            <a:r>
              <a:rPr lang="ru-RU" dirty="0" err="1"/>
              <a:t>Boas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), </a:t>
            </a:r>
            <a:r>
              <a:rPr lang="ru-RU" dirty="0">
                <a:solidFill>
                  <a:srgbClr val="7030A0"/>
                </a:solidFill>
              </a:rPr>
              <a:t>X-</a:t>
            </a:r>
            <a:r>
              <a:rPr lang="ru-RU" dirty="0" err="1">
                <a:solidFill>
                  <a:srgbClr val="7030A0"/>
                </a:solidFill>
              </a:rPr>
              <a:t>fas</a:t>
            </a:r>
            <a:r>
              <a:rPr lang="ru-RU" dirty="0" err="1"/>
              <a:t>t</a:t>
            </a:r>
            <a:r>
              <a:rPr lang="ru-RU" dirty="0"/>
              <a:t>-, </a:t>
            </a:r>
            <a:r>
              <a:rPr lang="ru-RU" dirty="0">
                <a:solidFill>
                  <a:srgbClr val="7030A0"/>
                </a:solidFill>
              </a:rPr>
              <a:t>Y-</a:t>
            </a:r>
            <a:r>
              <a:rPr lang="ru-RU" dirty="0" err="1">
                <a:solidFill>
                  <a:srgbClr val="7030A0"/>
                </a:solidFill>
              </a:rPr>
              <a:t>fast</a:t>
            </a:r>
            <a:r>
              <a:rPr lang="ru-RU" dirty="0"/>
              <a:t>- и </a:t>
            </a:r>
            <a:r>
              <a:rPr lang="ru-RU" dirty="0" err="1">
                <a:solidFill>
                  <a:srgbClr val="7030A0"/>
                </a:solidFill>
              </a:rPr>
              <a:t>Fusio</a:t>
            </a:r>
            <a:r>
              <a:rPr lang="ru-RU" dirty="0" err="1"/>
              <a:t>n</a:t>
            </a:r>
            <a:r>
              <a:rPr lang="ru-RU" dirty="0"/>
              <a:t>-деревья, у которых в оценках временной сложности появляется двойной логарифм.</a:t>
            </a:r>
          </a:p>
        </p:txBody>
      </p:sp>
    </p:spTree>
    <p:extLst>
      <p:ext uri="{BB962C8B-B14F-4D97-AF65-F5344CB8AC3E}">
        <p14:creationId xmlns:p14="http://schemas.microsoft.com/office/powerpoint/2010/main" val="209922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4368" y="2271608"/>
            <a:ext cx="10063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Разрешение коллизий </a:t>
            </a:r>
            <a:r>
              <a:rPr lang="ru-RU" sz="3200" b="1" dirty="0"/>
              <a:t>методом</a:t>
            </a:r>
            <a:r>
              <a:rPr lang="ru-RU" sz="3200" dirty="0"/>
              <a:t> </a:t>
            </a:r>
            <a:r>
              <a:rPr lang="ru-RU" sz="3200" b="1" dirty="0"/>
              <a:t>открытой адресации</a:t>
            </a:r>
          </a:p>
          <a:p>
            <a:pPr algn="ctr"/>
            <a:r>
              <a:rPr lang="ru-RU" sz="3200" b="1" dirty="0"/>
              <a:t> </a:t>
            </a:r>
            <a:r>
              <a:rPr lang="ru-RU" sz="3200" dirty="0"/>
              <a:t>(англ. </a:t>
            </a:r>
            <a:r>
              <a:rPr lang="en-US" sz="3200" dirty="0"/>
              <a:t>open addressing)</a:t>
            </a:r>
            <a:r>
              <a:rPr lang="ru-RU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98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45477" y="810758"/>
            <a:ext cx="11746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линейном массиве хранятся непосредственно ключи, а не заголовки связных списков.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33575"/>
              </p:ext>
            </p:extLst>
          </p:nvPr>
        </p:nvGraphicFramePr>
        <p:xfrm>
          <a:off x="2172677" y="1752879"/>
          <a:ext cx="7299569" cy="138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4453"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4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F6BBEF-D955-4310-9FB5-7F2D09664AEA}"/>
              </a:ext>
            </a:extLst>
          </p:cNvPr>
          <p:cNvSpPr/>
          <p:nvPr/>
        </p:nvSpPr>
        <p:spPr>
          <a:xfrm>
            <a:off x="445477" y="3898016"/>
            <a:ext cx="1059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каждой ячейке массива разрешено хранить только один элемент.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F03BF-8290-494A-B42E-C90B47ED9C52}"/>
              </a:ext>
            </a:extLst>
          </p:cNvPr>
          <p:cNvSpPr txBox="1"/>
          <p:nvPr/>
        </p:nvSpPr>
        <p:spPr>
          <a:xfrm>
            <a:off x="445477" y="4740719"/>
            <a:ext cx="6131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Что делать, если произошла коллизия?</a:t>
            </a:r>
          </a:p>
        </p:txBody>
      </p:sp>
    </p:spTree>
    <p:extLst>
      <p:ext uri="{BB962C8B-B14F-4D97-AF65-F5344CB8AC3E}">
        <p14:creationId xmlns:p14="http://schemas.microsoft.com/office/powerpoint/2010/main" val="29151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440" y="749251"/>
            <a:ext cx="73871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Последовательность проб </a:t>
            </a:r>
          </a:p>
          <a:p>
            <a:pPr algn="ctr"/>
            <a:r>
              <a:rPr lang="ru-RU" sz="2400" dirty="0"/>
              <a:t>(англ. </a:t>
            </a:r>
            <a:r>
              <a:rPr lang="ru-RU" sz="2400" dirty="0" err="1"/>
              <a:t>probe</a:t>
            </a:r>
            <a:r>
              <a:rPr lang="ru-RU" sz="2400" dirty="0"/>
              <a:t> </a:t>
            </a:r>
            <a:r>
              <a:rPr lang="ru-RU" sz="2400" dirty="0" err="1"/>
              <a:t>sequence</a:t>
            </a:r>
            <a:r>
              <a:rPr lang="ru-RU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83092" y="1798083"/>
                <a:ext cx="1111943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Обозначим через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номер ячейки в массиве, к которой следует обращаться на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dirty="0"/>
                  <a:t>-й попытке при выполнении операций с ключом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92" y="1798083"/>
                <a:ext cx="11119438" cy="830997"/>
              </a:xfrm>
              <a:prstGeom prst="rect">
                <a:avLst/>
              </a:prstGeom>
              <a:blipFill>
                <a:blip r:embed="rId2"/>
                <a:stretch>
                  <a:fillRect l="-877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0599" y="4169757"/>
                <a:ext cx="1028441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Последовательность проб для ключа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получается такой: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169757"/>
                <a:ext cx="10284416" cy="1938992"/>
              </a:xfrm>
              <a:prstGeom prst="rect">
                <a:avLst/>
              </a:prstGeom>
              <a:blipFill>
                <a:blip r:embed="rId3"/>
                <a:stretch>
                  <a:fillRect l="-889" t="-25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9E334-9A5F-4A62-A610-04B06A11517F}"/>
                  </a:ext>
                </a:extLst>
              </p:cNvPr>
              <p:cNvSpPr txBox="1"/>
              <p:nvPr/>
            </p:nvSpPr>
            <p:spPr>
              <a:xfrm>
                <a:off x="912399" y="3168586"/>
                <a:ext cx="106504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Будем нумеровать попытки с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для каждого вновь поступающего элемента.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9E334-9A5F-4A62-A610-04B06A11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99" y="3168586"/>
                <a:ext cx="10650415" cy="461665"/>
              </a:xfrm>
              <a:prstGeom prst="rect">
                <a:avLst/>
              </a:prstGeom>
              <a:blipFill>
                <a:blip r:embed="rId4"/>
                <a:stretch>
                  <a:fillRect l="-916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30691" y="736581"/>
                <a:ext cx="1111943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успешной работы алгоритмов поиска последовательность проб должна быть такой, чтобы в результате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проб все ячейки хеш-таблицы оказались просмотренными ровно по одному разу в каком-либо порядке: </a:t>
                </a:r>
              </a:p>
              <a:p>
                <a:pPr algn="just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= 0,1,…,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− 1} = {0,1,…,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− 1}. 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91" y="736581"/>
                <a:ext cx="11119439" cy="1938992"/>
              </a:xfrm>
              <a:prstGeom prst="rect">
                <a:avLst/>
              </a:prstGeom>
              <a:blipFill>
                <a:blip r:embed="rId2"/>
                <a:stretch>
                  <a:fillRect l="-877" t="-2516" r="-822" b="-34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859644" y="3198167"/>
            <a:ext cx="8252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Широко используются три вида последовательностей проб: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42174" y="3766639"/>
            <a:ext cx="1966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линейная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42173" y="4157386"/>
            <a:ext cx="2465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sz="2400" dirty="0"/>
              <a:t>квадратичная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36779" y="4548133"/>
            <a:ext cx="3691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sz="2400" dirty="0"/>
              <a:t>двойное хеширование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36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7100" y="326282"/>
            <a:ext cx="411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Линейное пробирование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9983" y="2672569"/>
            <a:ext cx="10588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42060" y="1718462"/>
                <a:ext cx="1098351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Ячейки хеш-таблицы последовательно просматриваются с некоторым фиксированным интервалом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dirty="0"/>
                  <a:t> между ячейками: </a:t>
                </a:r>
              </a:p>
              <a:p>
                <a:pPr algn="just"/>
                <a:endParaRPr lang="ru-RU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u-RU" sz="2400" b="0" i="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ru-RU" sz="2400" b="1" dirty="0"/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— некоторая хеш-функция. 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0" y="1718462"/>
                <a:ext cx="10983514" cy="2308324"/>
              </a:xfrm>
              <a:prstGeom prst="rect">
                <a:avLst/>
              </a:prstGeom>
              <a:blipFill>
                <a:blip r:embed="rId2"/>
                <a:stretch>
                  <a:fillRect l="-832" t="-2111" r="-888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8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99528" y="369820"/>
                <a:ext cx="50611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+2·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endParaRPr lang="ru-RU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28" y="369820"/>
                <a:ext cx="506110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92210" y="1443600"/>
                <a:ext cx="86961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400" dirty="0"/>
                  <a:t>Например, при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= 5</m:t>
                    </m:r>
                  </m:oMath>
                </a14:m>
                <a:r>
                  <a:rPr lang="ru-RU" sz="2400" dirty="0"/>
                  <a:t>, подставляя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 от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до </a:t>
                </a:r>
                <a:r>
                  <a:rPr lang="ru-RU" sz="2400" dirty="0">
                    <a:latin typeface="Consolas" panose="020B0609020204030204" pitchFamily="49" charset="0"/>
                  </a:rPr>
                  <a:t>9</a:t>
                </a:r>
                <a:r>
                  <a:rPr lang="ru-RU" sz="2400" dirty="0"/>
                  <a:t>, будем получать индексы: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7,9,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9,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2400" dirty="0">
                    <a:latin typeface="Consolas" panose="020B0609020204030204" pitchFamily="49" charset="0"/>
                  </a:rPr>
                  <a:t> </a:t>
                </a:r>
              </a:p>
              <a:p>
                <a:pPr lvl="2"/>
                <a:r>
                  <a:rPr lang="ru-RU" sz="2400" dirty="0"/>
                  <a:t>в результате чётные позиции оказываются не посещены.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0" y="1443600"/>
                <a:ext cx="8696178" cy="1200329"/>
              </a:xfrm>
              <a:prstGeom prst="rect">
                <a:avLst/>
              </a:prstGeom>
              <a:blipFill>
                <a:blip r:embed="rId3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430193" y="390444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2210" y="4387627"/>
                <a:ext cx="650247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2400" dirty="0"/>
                  <a:t>Например, 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ru-RU" sz="2400" dirty="0"/>
                  <a:t>, подставляя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 от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до </a:t>
                </a:r>
                <a:r>
                  <a:rPr lang="ru-RU" sz="2400" dirty="0">
                    <a:latin typeface="Consolas" panose="020B0609020204030204" pitchFamily="49" charset="0"/>
                  </a:rPr>
                  <a:t>9</a:t>
                </a:r>
                <a:r>
                  <a:rPr lang="ru-RU" sz="2400" dirty="0"/>
                  <a:t>, получим каждый индекс ровно один раз: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9,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0" y="4387627"/>
                <a:ext cx="6502479" cy="1200329"/>
              </a:xfrm>
              <a:prstGeom prst="rect">
                <a:avLst/>
              </a:prstGeom>
              <a:blipFill>
                <a:blip r:embed="rId4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71011" y="3060396"/>
                <a:ext cx="63828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+3·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endParaRPr lang="ru-RU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11" y="3060396"/>
                <a:ext cx="63828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02201" y="2894256"/>
            <a:ext cx="11528981" cy="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0DC3DC-C887-42E9-8486-90CFFEE2C6E4}"/>
              </a:ext>
            </a:extLst>
          </p:cNvPr>
          <p:cNvSpPr txBox="1"/>
          <p:nvPr/>
        </p:nvSpPr>
        <p:spPr>
          <a:xfrm>
            <a:off x="445607" y="879307"/>
            <a:ext cx="7921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НЕ ПОДХОДИТ </a:t>
            </a:r>
            <a:r>
              <a:rPr lang="ru-RU" sz="2400" dirty="0"/>
              <a:t>в качестве последовательности проб.</a:t>
            </a:r>
            <a:endParaRPr lang="ru-BY" sz="2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4379FA0-4E18-4D36-973E-227451D97D2E}"/>
              </a:ext>
            </a:extLst>
          </p:cNvPr>
          <p:cNvSpPr/>
          <p:nvPr/>
        </p:nvSpPr>
        <p:spPr>
          <a:xfrm>
            <a:off x="492210" y="3108938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Функция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79ED-B952-4109-A8E9-106F9BA04503}"/>
              </a:ext>
            </a:extLst>
          </p:cNvPr>
          <p:cNvSpPr txBox="1"/>
          <p:nvPr/>
        </p:nvSpPr>
        <p:spPr>
          <a:xfrm>
            <a:off x="0" y="3558039"/>
            <a:ext cx="7984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400" b="1" dirty="0">
                <a:solidFill>
                  <a:srgbClr val="FF0000"/>
                </a:solidFill>
              </a:rPr>
              <a:t>ПОДХОДИТ </a:t>
            </a:r>
            <a:r>
              <a:rPr lang="ru-RU" sz="2400" dirty="0"/>
              <a:t>в качестве последовательности проб</a:t>
            </a:r>
            <a:endParaRPr lang="ru-BY" sz="24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1F91875-C43E-8204-4F21-58D10728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77173"/>
              </p:ext>
            </p:extLst>
          </p:nvPr>
        </p:nvGraphicFramePr>
        <p:xfrm>
          <a:off x="8939814" y="930881"/>
          <a:ext cx="306323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7909"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12"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05B9B59-4A3F-A693-3083-B5CC35F3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3067"/>
              </p:ext>
            </p:extLst>
          </p:nvPr>
        </p:nvGraphicFramePr>
        <p:xfrm>
          <a:off x="8074119" y="4387627"/>
          <a:ext cx="306323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7909"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12"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AF9420-4F30-4096-816E-C24DB64A2BFD}"/>
              </a:ext>
            </a:extLst>
          </p:cNvPr>
          <p:cNvSpPr/>
          <p:nvPr/>
        </p:nvSpPr>
        <p:spPr>
          <a:xfrm>
            <a:off x="522960" y="1307964"/>
            <a:ext cx="132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Теорема</a:t>
            </a:r>
            <a:endParaRPr lang="en-US" sz="2400" b="1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E41963F-A7FE-47D5-9B16-E4FA65BFB3BE}"/>
              </a:ext>
            </a:extLst>
          </p:cNvPr>
          <p:cNvCxnSpPr>
            <a:cxnSpLocks/>
          </p:cNvCxnSpPr>
          <p:nvPr/>
        </p:nvCxnSpPr>
        <p:spPr>
          <a:xfrm>
            <a:off x="1184390" y="1769629"/>
            <a:ext cx="0" cy="120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AA6DA-03A0-4528-93D5-CCFC836EE749}"/>
                  </a:ext>
                </a:extLst>
              </p:cNvPr>
              <p:cNvSpPr/>
              <p:nvPr/>
            </p:nvSpPr>
            <p:spPr>
              <a:xfrm>
                <a:off x="1344278" y="1769629"/>
                <a:ext cx="102833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того чтобы в ходе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 проб все ячейки таблицы оказались просмотренными по одному разу, необходимо и достаточно, чтобы число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dirty="0"/>
                  <a:t> было взаимно простым с размером хеш-таблицы </a:t>
                </a:r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AA6DA-03A0-4528-93D5-CCFC836EE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78" y="1769629"/>
                <a:ext cx="10283371" cy="1200329"/>
              </a:xfrm>
              <a:prstGeom prst="rect">
                <a:avLst/>
              </a:prstGeom>
              <a:blipFill>
                <a:blip r:embed="rId2"/>
                <a:stretch>
                  <a:fillRect l="-949" t="-4061" r="-949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285970F-5359-49A1-958E-95A54227CF28}"/>
                  </a:ext>
                </a:extLst>
              </p:cNvPr>
              <p:cNvSpPr/>
              <p:nvPr/>
            </p:nvSpPr>
            <p:spPr>
              <a:xfrm>
                <a:off x="1088553" y="3764933"/>
                <a:ext cx="947634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В простейшем случае можно взять единицу в качестве константы </a:t>
                </a:r>
                <a14:m>
                  <m:oMath xmlns:m="http://schemas.openxmlformats.org/officeDocument/2006/math">
                    <m:r>
                      <a:rPr lang="ru-RU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pPr algn="ctr"/>
                <a:endParaRPr lang="ru-RU" sz="2800" b="1" dirty="0">
                  <a:latin typeface="Consolas" panose="020B06090202040302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800" b="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u-RU" sz="2800" b="0" i="0" dirty="0" err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285970F-5359-49A1-958E-95A54227C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3" y="3764933"/>
                <a:ext cx="9476349" cy="1323439"/>
              </a:xfrm>
              <a:prstGeom prst="rect">
                <a:avLst/>
              </a:prstGeom>
              <a:blipFill>
                <a:blip r:embed="rId3"/>
                <a:stretch>
                  <a:fillRect t="-368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A358-CDBD-450A-A8C3-BE3FC1EE9C24}"/>
                  </a:ext>
                </a:extLst>
              </p:cNvPr>
              <p:cNvSpPr txBox="1"/>
              <p:nvPr/>
            </p:nvSpPr>
            <p:spPr>
              <a:xfrm>
                <a:off x="2219785" y="510367"/>
                <a:ext cx="61311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800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800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u-RU" sz="28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A358-CDBD-450A-A8C3-BE3FC1EE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85" y="510367"/>
                <a:ext cx="61311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0691" y="1711277"/>
            <a:ext cx="10588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7462" y="1872020"/>
                <a:ext cx="11416611" cy="4985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Доказательство. </a:t>
                </a:r>
              </a:p>
              <a:p>
                <a:pPr lvl="1"/>
                <a:r>
                  <a:rPr lang="ru-RU" sz="2000" dirty="0"/>
                  <a:t>Воспользуемся сведениями из элементарной теории чисел. </a:t>
                </a:r>
              </a:p>
              <a:p>
                <a:pPr lvl="1" algn="just"/>
                <a:r>
                  <a:rPr lang="ru-RU" sz="2000" u="sng" dirty="0"/>
                  <a:t>Докажем необходимость</a:t>
                </a:r>
              </a:p>
              <a:p>
                <a:pPr lvl="2" algn="just"/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пробегает все значения от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000" dirty="0"/>
                  <a:t> до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000" dirty="0"/>
                  <a:t>. Значит, для любого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 найдётся такой индекс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ru-RU" sz="2000" i="0" dirty="0" err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В частности, это верно для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ru-RU" sz="2000" dirty="0"/>
                  <a:t>. Следовательно, есть такое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≡ </m:t>
                    </m:r>
                  </m:oMath>
                </a14:m>
                <a:r>
                  <a:rPr lang="ru-RU" sz="2000" dirty="0"/>
                  <a:t> 1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), или, другими словами,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− 1 </m:t>
                    </m:r>
                  </m:oMath>
                </a14:m>
                <a:r>
                  <a:rPr lang="ru-RU" sz="2000" dirty="0"/>
                  <a:t>делится на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. Пусть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000" dirty="0"/>
                  <a:t> — общий делитель чисел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. Тогда число 1 также вынуждено делиться на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000" dirty="0"/>
                  <a:t>. Значит,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±1</m:t>
                    </m:r>
                  </m:oMath>
                </a14:m>
                <a:r>
                  <a:rPr lang="ru-RU" sz="2000" dirty="0"/>
                  <a:t>, т.е. числа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взаимно просты и не могут иметь других общих делителей. </a:t>
                </a:r>
                <a:endParaRPr lang="ru-RU" sz="2000" u="sng" dirty="0"/>
              </a:p>
              <a:p>
                <a:pPr lvl="1" algn="just"/>
                <a:r>
                  <a:rPr lang="ru-RU" sz="2000" u="sng" dirty="0"/>
                  <a:t>Докажем достаточность</a:t>
                </a:r>
                <a:endParaRPr lang="ru-RU" sz="2000" dirty="0"/>
              </a:p>
              <a:p>
                <a:pPr lvl="2" algn="just"/>
                <a:r>
                  <a:rPr lang="ru-RU" sz="2000" dirty="0"/>
                  <a:t>Пусть числа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взаимно просты. Предположим от противного, что при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-й 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-й пробах получаются одинаковые индексы: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Но это значит, что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0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или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·(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 ≡ 0 (</m:t>
                    </m:r>
                    <m:r>
                      <a:rPr lang="ru-RU" sz="20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sz="2000" dirty="0"/>
                  <a:t>Отсюда следует, что разность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делится на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без остатка. Но раз номера попыток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оба лежат на отрезке от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0 до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000" dirty="0"/>
                  <a:t>, то это возможно лишь в случае, когда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. Противоречие. Значит, при всех попытках пробы получаются разными. Поскольку попыток всего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, каждая ячейка будет учтена по одному разу.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2" y="1872020"/>
                <a:ext cx="11416611" cy="4985980"/>
              </a:xfrm>
              <a:prstGeom prst="rect">
                <a:avLst/>
              </a:prstGeom>
              <a:blipFill>
                <a:blip r:embed="rId2"/>
                <a:stretch>
                  <a:fillRect l="-427" t="-611" r="-587" b="-12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710529" y="205995"/>
            <a:ext cx="132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Теорема</a:t>
            </a:r>
            <a:endParaRPr lang="en-US" sz="2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71959" y="667660"/>
            <a:ext cx="0" cy="1104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BAB9B550-1BD3-4EF2-87A9-6BFBAAF7D584}"/>
                  </a:ext>
                </a:extLst>
              </p:cNvPr>
              <p:cNvSpPr/>
              <p:nvPr/>
            </p:nvSpPr>
            <p:spPr>
              <a:xfrm>
                <a:off x="1531847" y="667660"/>
                <a:ext cx="102833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того чтобы в ходе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 проб все ячейки таблицы оказались просмотренными по одному разу, необходимо и достаточно, чтобы число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dirty="0"/>
                  <a:t> было взаимно простым с размером хеш-таблицы </a:t>
                </a:r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BAB9B550-1BD3-4EF2-87A9-6BFBAAF7D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47" y="667660"/>
                <a:ext cx="10283371" cy="1200329"/>
              </a:xfrm>
              <a:prstGeom prst="rect">
                <a:avLst/>
              </a:prstGeom>
              <a:blipFill>
                <a:blip r:embed="rId3"/>
                <a:stretch>
                  <a:fillRect l="-889" t="-4082" r="-948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82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926" y="4386921"/>
            <a:ext cx="11325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Недостаток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линейного пробирования проявляется в том, что на реальных данных часто образуются</a:t>
            </a:r>
            <a:r>
              <a:rPr lang="ru-RU" b="1" u="sng" dirty="0">
                <a:solidFill>
                  <a:srgbClr val="000000"/>
                </a:solidFill>
              </a:rPr>
              <a:t> кластеры из занятых ячеек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(длинные последовательности ячеек, идущих подряд).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непрерывном расположении заполненных ячеек увеличивается время добавления нового элемента и других операций.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8178" y="342828"/>
            <a:ext cx="402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Линейное пробирование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08103" y="1065976"/>
                <a:ext cx="484837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03" y="1065976"/>
                <a:ext cx="484837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110521-9F97-4577-BEBA-E1480B6B929D}"/>
              </a:ext>
            </a:extLst>
          </p:cNvPr>
          <p:cNvSpPr txBox="1"/>
          <p:nvPr/>
        </p:nvSpPr>
        <p:spPr>
          <a:xfrm>
            <a:off x="630848" y="1824748"/>
            <a:ext cx="10755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/>
              <a:t>Ячейки хеш-таблицы последовательно просматриваются с некоторым фиксированным интервалом c между ячейками: </a:t>
            </a:r>
          </a:p>
        </p:txBody>
      </p:sp>
      <p:graphicFrame>
        <p:nvGraphicFramePr>
          <p:cNvPr id="15" name="Таблица 15">
            <a:extLst>
              <a:ext uri="{FF2B5EF4-FFF2-40B4-BE49-F238E27FC236}">
                <a16:creationId xmlns:a16="http://schemas.microsoft.com/office/drawing/2014/main" id="{6589CD86-489B-49F8-8647-611040862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65857"/>
              </p:ext>
            </p:extLst>
          </p:nvPr>
        </p:nvGraphicFramePr>
        <p:xfrm>
          <a:off x="1978945" y="3089324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DD25E2-A8C7-475E-8FAD-F6C139C07796}"/>
                  </a:ext>
                </a:extLst>
              </p:cNvPr>
              <p:cNvSpPr txBox="1"/>
              <p:nvPr/>
            </p:nvSpPr>
            <p:spPr>
              <a:xfrm>
                <a:off x="848412" y="3059668"/>
                <a:ext cx="98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DD25E2-A8C7-475E-8FAD-F6C139C07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3059668"/>
                <a:ext cx="9841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5">
            <a:extLst>
              <a:ext uri="{FF2B5EF4-FFF2-40B4-BE49-F238E27FC236}">
                <a16:creationId xmlns:a16="http://schemas.microsoft.com/office/drawing/2014/main" id="{FB8337B2-4EE5-4D62-B502-A4EC682FC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14590"/>
              </p:ext>
            </p:extLst>
          </p:nvPr>
        </p:nvGraphicFramePr>
        <p:xfrm>
          <a:off x="1978945" y="3628343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A3DDF-01B3-4951-B34B-E98D125FB1C5}"/>
                  </a:ext>
                </a:extLst>
              </p:cNvPr>
              <p:cNvSpPr txBox="1"/>
              <p:nvPr/>
            </p:nvSpPr>
            <p:spPr>
              <a:xfrm>
                <a:off x="848412" y="3598687"/>
                <a:ext cx="98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A3DDF-01B3-4951-B34B-E98D125F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3598687"/>
                <a:ext cx="9841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Таблица 15">
            <a:extLst>
              <a:ext uri="{FF2B5EF4-FFF2-40B4-BE49-F238E27FC236}">
                <a16:creationId xmlns:a16="http://schemas.microsoft.com/office/drawing/2014/main" id="{1B42D700-DCD7-443A-8B48-51C40761A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51169"/>
              </p:ext>
            </p:extLst>
          </p:nvPr>
        </p:nvGraphicFramePr>
        <p:xfrm>
          <a:off x="1978945" y="2595386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05B2E8-90D0-4608-9E40-51697DE092DD}"/>
                  </a:ext>
                </a:extLst>
              </p:cNvPr>
              <p:cNvSpPr txBox="1"/>
              <p:nvPr/>
            </p:nvSpPr>
            <p:spPr>
              <a:xfrm>
                <a:off x="848412" y="2565730"/>
                <a:ext cx="98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05B2E8-90D0-4608-9E40-51697DE0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2565730"/>
                <a:ext cx="9841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27450" y="259148"/>
            <a:ext cx="4180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Квадратичное пробирование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96920" y="921297"/>
                <a:ext cx="68060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400" b="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400" b="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baseline="30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20" y="921297"/>
                <a:ext cx="680607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50820" y="2919710"/>
            <a:ext cx="1089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практике такой метод часто работает лучше линейного, разбрасывая ключи более равномерно по массиву. Тенденции к образованию кластеров нет, но аналогичный эффект проявляется в форме образования </a:t>
            </a:r>
            <a:r>
              <a:rPr lang="ru-RU" b="1" u="sng" dirty="0">
                <a:solidFill>
                  <a:srgbClr val="000000"/>
                </a:solidFill>
              </a:rPr>
              <a:t>вторичных кластеров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(ситуация, когда на начальном этапе различные элементы получают одно и тоже хеш-значение, что приводит к тому, что каждый последующий из этих элементов проходит путь предшествующего).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73D08-5F90-4A63-BEC4-C60FC4ABE12E}"/>
                  </a:ext>
                </a:extLst>
              </p:cNvPr>
              <p:cNvSpPr txBox="1"/>
              <p:nvPr/>
            </p:nvSpPr>
            <p:spPr>
              <a:xfrm>
                <a:off x="757879" y="1544660"/>
                <a:ext cx="108903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числа c</a:t>
                </a:r>
                <a:r>
                  <a:rPr lang="ru-RU" baseline="-25000" dirty="0"/>
                  <a:t>1</a:t>
                </a:r>
                <a:r>
                  <a:rPr lang="ru-RU" dirty="0"/>
                  <a:t> и c</a:t>
                </a:r>
                <a:r>
                  <a:rPr lang="ru-RU" baseline="-25000" dirty="0"/>
                  <a:t>2</a:t>
                </a:r>
                <a:r>
                  <a:rPr lang="ru-RU" dirty="0"/>
                  <a:t> фиксированы (эти значения должны быть тщательно подобраны, чтобы в результате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попыток все ячейки были посещены</a:t>
                </a:r>
                <a:r>
                  <a:rPr lang="en-US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73D08-5F90-4A63-BEC4-C60FC4ABE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79" y="1544660"/>
                <a:ext cx="10890360" cy="646331"/>
              </a:xfrm>
              <a:prstGeom prst="rect">
                <a:avLst/>
              </a:prstGeom>
              <a:blipFill>
                <a:blip r:embed="rId4"/>
                <a:stretch>
                  <a:fillRect l="-448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91253"/>
              </p:ext>
            </p:extLst>
          </p:nvPr>
        </p:nvGraphicFramePr>
        <p:xfrm>
          <a:off x="179109" y="3708136"/>
          <a:ext cx="111613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0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073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ru-RU" dirty="0"/>
                        <a:t>в стандартной библиотеке С++: контейнер </a:t>
                      </a:r>
                      <a:r>
                        <a:rPr lang="ru-RU" dirty="0" err="1"/>
                        <a:t>std</a:t>
                      </a:r>
                      <a:r>
                        <a:rPr lang="ru-RU" dirty="0"/>
                        <a:t>::</a:t>
                      </a:r>
                      <a:r>
                        <a:rPr lang="ru-RU" dirty="0" err="1"/>
                        <a:t>map</a:t>
                      </a:r>
                      <a:r>
                        <a:rPr lang="ru-RU" dirty="0"/>
                        <a:t>, работающий на основе сбалансированного дерева (обычно красно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чёрного)</a:t>
                      </a:r>
                      <a:endParaRPr lang="en-US" dirty="0"/>
                    </a:p>
                    <a:p>
                      <a:pPr marL="0" indent="0" algn="just">
                        <a:buNone/>
                      </a:pPr>
                      <a:endParaRPr lang="en-US" dirty="0"/>
                    </a:p>
                    <a:p>
                      <a:pPr marL="0" indent="0" algn="just">
                        <a:buNone/>
                      </a:pPr>
                      <a:r>
                        <a:rPr lang="ru-RU" b="1" u="sng" dirty="0"/>
                        <a:t>контейнер </a:t>
                      </a:r>
                      <a:r>
                        <a:rPr lang="ru-RU" b="1" u="sng" dirty="0" err="1"/>
                        <a:t>std</a:t>
                      </a:r>
                      <a:r>
                        <a:rPr lang="ru-RU" b="1" u="sng" dirty="0"/>
                        <a:t>::</a:t>
                      </a:r>
                      <a:r>
                        <a:rPr lang="ru-RU" b="1" u="sng" dirty="0" err="1"/>
                        <a:t>unordered_map</a:t>
                      </a:r>
                      <a:r>
                        <a:rPr lang="ru-RU" b="1" u="sng" dirty="0"/>
                        <a:t>, работающий на основе хеш-таблицы.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ru-RU" dirty="0"/>
                        <a:t>интерфейс </a:t>
                      </a:r>
                      <a:r>
                        <a:rPr lang="ru-RU" dirty="0" err="1"/>
                        <a:t>Map</a:t>
                      </a:r>
                      <a:r>
                        <a:rPr lang="ru-RU" dirty="0"/>
                        <a:t>, который реализуется несколькими классами, в частности классом </a:t>
                      </a:r>
                      <a:r>
                        <a:rPr lang="ru-RU" dirty="0" err="1"/>
                        <a:t>TreeMap</a:t>
                      </a:r>
                      <a:r>
                        <a:rPr lang="ru-RU" dirty="0"/>
                        <a:t> (базируется на красно-чёрном дереве) и </a:t>
                      </a:r>
                    </a:p>
                    <a:p>
                      <a:pPr marL="0" indent="0" algn="just">
                        <a:buNone/>
                      </a:pPr>
                      <a:endParaRPr lang="ru-RU" b="1" u="sng" dirty="0"/>
                    </a:p>
                    <a:p>
                      <a:pPr marL="0" indent="0" algn="just">
                        <a:buNone/>
                      </a:pPr>
                      <a:r>
                        <a:rPr lang="ru-RU" b="1" u="sng" dirty="0" err="1"/>
                        <a:t>HashMap</a:t>
                      </a:r>
                      <a:r>
                        <a:rPr lang="ru-RU" b="1" u="sng" dirty="0"/>
                        <a:t> (базируется на хеш-таблице)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встроенный тип </a:t>
                      </a:r>
                      <a:r>
                        <a:rPr lang="ru-RU" b="1" u="sng" dirty="0" err="1"/>
                        <a:t>dict</a:t>
                      </a:r>
                      <a:r>
                        <a:rPr lang="ru-RU" b="1" u="sng" dirty="0"/>
                        <a:t> (</a:t>
                      </a:r>
                      <a:r>
                        <a:rPr lang="ru-RU" dirty="0"/>
                        <a:t>этот словарь </a:t>
                      </a:r>
                      <a:r>
                        <a:rPr lang="ru-RU" u="sng" dirty="0">
                          <a:solidFill>
                            <a:schemeClr val="tx1"/>
                          </a:solidFill>
                        </a:rPr>
                        <a:t>использует внутри хеширование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9508" y="517126"/>
            <a:ext cx="4730939" cy="388633"/>
          </a:xfrm>
        </p:spPr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rgbClr val="0070C0"/>
                </a:solidFill>
              </a:rPr>
            </a:br>
            <a:r>
              <a:rPr lang="ru-RU" sz="2000" dirty="0">
                <a:solidFill>
                  <a:srgbClr val="0070C0"/>
                </a:solidFill>
              </a:rPr>
              <a:t>Абстрактный тип данных: множество (</a:t>
            </a:r>
            <a:r>
              <a:rPr lang="en-US" sz="2000" b="1" dirty="0">
                <a:solidFill>
                  <a:srgbClr val="0070C0"/>
                </a:solidFill>
              </a:rPr>
              <a:t>set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br>
              <a:rPr lang="ru-RU" sz="2000" dirty="0">
                <a:solidFill>
                  <a:srgbClr val="0070C0"/>
                </a:solidFill>
              </a:rPr>
            </a:br>
            <a:endParaRPr lang="ru-RU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376"/>
              </p:ext>
            </p:extLst>
          </p:nvPr>
        </p:nvGraphicFramePr>
        <p:xfrm>
          <a:off x="146115" y="923888"/>
          <a:ext cx="11227326" cy="245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05">
                <a:tc>
                  <a:txBody>
                    <a:bodyPr/>
                    <a:lstStyle/>
                    <a:p>
                      <a:r>
                        <a:rPr lang="ru-RU" dirty="0"/>
                        <a:t>контейнер </a:t>
                      </a:r>
                      <a:r>
                        <a:rPr lang="ru-RU" dirty="0" err="1"/>
                        <a:t>std</a:t>
                      </a:r>
                      <a:r>
                        <a:rPr lang="ru-RU" dirty="0"/>
                        <a:t>::</a:t>
                      </a:r>
                      <a:r>
                        <a:rPr lang="ru-RU" dirty="0" err="1"/>
                        <a:t>set</a:t>
                      </a:r>
                      <a:r>
                        <a:rPr lang="ru-RU" dirty="0"/>
                        <a:t>, который реализует множество на основе сбалансированного дерева (обычно красно-чёрного)</a:t>
                      </a:r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u="none" dirty="0"/>
                        <a:t>контейнер</a:t>
                      </a:r>
                      <a:r>
                        <a:rPr lang="ru-RU" b="1" u="sng" dirty="0"/>
                        <a:t> </a:t>
                      </a:r>
                      <a:r>
                        <a:rPr lang="ru-RU" b="1" u="sng" dirty="0" err="1"/>
                        <a:t>std</a:t>
                      </a:r>
                      <a:r>
                        <a:rPr lang="ru-RU" b="1" u="sng" dirty="0"/>
                        <a:t>::</a:t>
                      </a:r>
                      <a:r>
                        <a:rPr lang="ru-RU" b="1" u="sng" dirty="0" err="1"/>
                        <a:t>unordered_set</a:t>
                      </a:r>
                      <a:r>
                        <a:rPr lang="ru-RU" b="1" u="sng" dirty="0"/>
                        <a:t>, построенный на базе хеш-таблицы</a:t>
                      </a:r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интерфейс </a:t>
                      </a:r>
                      <a:r>
                        <a:rPr lang="ru-RU" dirty="0" err="1"/>
                        <a:t>Set</a:t>
                      </a:r>
                      <a:r>
                        <a:rPr lang="ru-RU" dirty="0"/>
                        <a:t>, у которого есть несколько реализаций, среди которых классы </a:t>
                      </a:r>
                      <a:r>
                        <a:rPr lang="ru-RU" dirty="0" err="1"/>
                        <a:t>TreeSet</a:t>
                      </a:r>
                      <a:r>
                        <a:rPr lang="ru-RU" dirty="0"/>
                        <a:t> (работает на основе красно-чёрного дерева)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интерфейс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u="sng" dirty="0" err="1">
                          <a:solidFill>
                            <a:schemeClr val="tx1"/>
                          </a:solidFill>
                        </a:rPr>
                        <a:t>HashSet</a:t>
                      </a:r>
                      <a:r>
                        <a:rPr lang="ru-RU" b="1" u="sng" dirty="0">
                          <a:solidFill>
                            <a:schemeClr val="tx1"/>
                          </a:solidFill>
                        </a:rPr>
                        <a:t> (на основе хеш-таблицы)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 готового класса множества, построенного на сбалансированных деревьях.</a:t>
                      </a:r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встроенный тип </a:t>
                      </a:r>
                      <a:r>
                        <a:rPr lang="ru-RU" b="1" u="sng" dirty="0" err="1"/>
                        <a:t>set</a:t>
                      </a:r>
                      <a:r>
                        <a:rPr lang="ru-RU" b="1" u="sng" dirty="0"/>
                        <a:t>, использующий хеширование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5284114" y="3356495"/>
            <a:ext cx="6089327" cy="38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rgbClr val="0070C0"/>
                </a:solidFill>
              </a:rPr>
              <a:t>Абстрактный тип данных: ассоциативный массив (</a:t>
            </a:r>
            <a:r>
              <a:rPr lang="en-US" sz="2000" b="1" dirty="0">
                <a:solidFill>
                  <a:srgbClr val="0070C0"/>
                </a:solidFill>
              </a:rPr>
              <a:t>map)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080" y="558"/>
            <a:ext cx="11593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Структуры данных на основе хеш-таблиц реализованы в стандартных библиотеках всех широко используемых языков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82368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97687" y="652748"/>
            <a:ext cx="3352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Двойное хеширование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47837" y="1452091"/>
                <a:ext cx="5481565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)·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37" y="1452091"/>
                <a:ext cx="548156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254514" y="2081618"/>
                <a:ext cx="10151338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Последовательность проб при работе с ключом x представляет собой арифметическую прогрессию (по модулю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) с первым членом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и шагом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latin typeface="Consolas" panose="020B0609020204030204" pitchFamily="49" charset="0"/>
                  </a:rPr>
                  <a:t>.</a:t>
                </a:r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14" y="2081618"/>
                <a:ext cx="10151338" cy="984885"/>
              </a:xfrm>
              <a:prstGeom prst="rect">
                <a:avLst/>
              </a:prstGeom>
              <a:blipFill>
                <a:blip r:embed="rId3"/>
                <a:stretch>
                  <a:fillRect l="-661" t="-3086" r="-60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254514" y="4045651"/>
                <a:ext cx="104441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• </a:t>
                </a:r>
                <a:r>
                  <a:rPr lang="ru-RU" sz="2000" dirty="0"/>
                  <a:t>выбрать в качестве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000" dirty="0"/>
                  <a:t> степень двойки, а функцию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взять такую, чтобы она принимала только нечётные значения; </a:t>
                </a:r>
                <a:endParaRPr lang="en-US" sz="2000" dirty="0"/>
              </a:p>
              <a:p>
                <a:pPr lvl="1"/>
                <a:r>
                  <a:rPr lang="ru-RU" sz="2000" dirty="0"/>
                  <a:t>• выбрать в качестве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000" dirty="0"/>
                  <a:t> простое число и потребовать, чтобы вспомогательная хеш-функция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1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принимала значения от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 до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− 1.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14" y="4045651"/>
                <a:ext cx="10444150" cy="1323439"/>
              </a:xfrm>
              <a:prstGeom prst="rect">
                <a:avLst/>
              </a:prstGeom>
              <a:blipFill>
                <a:blip r:embed="rId4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242C9-79C5-4945-A35B-FF6C3063CF24}"/>
                  </a:ext>
                </a:extLst>
              </p:cNvPr>
              <p:cNvSpPr txBox="1"/>
              <p:nvPr/>
            </p:nvSpPr>
            <p:spPr>
              <a:xfrm>
                <a:off x="1254514" y="3105834"/>
                <a:ext cx="997120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Для того, чтобы последовательность проб покрыла всю таблицу, значение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1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должно быть ненулевым и взаимно простым с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000" dirty="0"/>
                  <a:t>. Для этого можно поступить следующим образом: 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242C9-79C5-4945-A35B-FF6C3063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14" y="3105834"/>
                <a:ext cx="9971202" cy="1015663"/>
              </a:xfrm>
              <a:prstGeom prst="rect">
                <a:avLst/>
              </a:prstGeom>
              <a:blipFill>
                <a:blip r:embed="rId5"/>
                <a:stretch>
                  <a:fillRect l="-673" t="-2994" r="-612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5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вставки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5912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76534" y="627676"/>
                <a:ext cx="11472711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u="sng" dirty="0">
                    <a:solidFill>
                      <a:srgbClr val="000000"/>
                    </a:solidFill>
                  </a:rPr>
                  <a:t>Перед вставкой</a:t>
                </a:r>
                <a:r>
                  <a:rPr lang="en-US" sz="2400" u="sng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ключа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 выполняется </a:t>
                </a:r>
                <a:r>
                  <a:rPr lang="ru-RU" sz="2400" u="sng" dirty="0">
                    <a:solidFill>
                      <a:srgbClr val="000000"/>
                    </a:solidFill>
                  </a:rPr>
                  <a:t>поиск</a:t>
                </a:r>
                <a:r>
                  <a:rPr lang="ru-RU" sz="2400" dirty="0">
                    <a:solidFill>
                      <a:srgbClr val="000000"/>
                    </a:solidFill>
                  </a:rPr>
                  <a:t> этого ключа. Если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уже есть в таблице, то вставка не требуется. 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 algn="just">
                  <a:spcAft>
                    <a:spcPts val="800"/>
                  </a:spcAft>
                </a:pPr>
                <a:endParaRPr lang="ru-RU" sz="2400" dirty="0">
                  <a:solidFill>
                    <a:srgbClr val="000000"/>
                  </a:solidFill>
                </a:endParaRPr>
              </a:p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dirty="0">
                    <a:solidFill>
                      <a:srgbClr val="000000"/>
                    </a:solidFill>
                  </a:rPr>
                  <a:t>Затем проверяется принципиальное наличие ячеек, не занятых ключами (</a:t>
                </a:r>
                <a:r>
                  <a:rPr lang="ru-RU" sz="2400" u="sng" dirty="0">
                    <a:solidFill>
                      <a:srgbClr val="000000"/>
                    </a:solidFill>
                  </a:rPr>
                  <a:t>счётчик занятых ячеек</a:t>
                </a:r>
                <a:r>
                  <a:rPr lang="en-US" sz="2400" dirty="0">
                    <a:solidFill>
                      <a:srgbClr val="000000"/>
                    </a:solidFill>
                  </a:rPr>
                  <a:t>).</a:t>
                </a:r>
              </a:p>
              <a:p>
                <a:pPr lvl="1" algn="just">
                  <a:spcAft>
                    <a:spcPts val="800"/>
                  </a:spcAft>
                </a:pPr>
                <a:endParaRPr lang="ru-RU" sz="2400" dirty="0">
                  <a:solidFill>
                    <a:srgbClr val="000000"/>
                  </a:solidFill>
                </a:endParaRPr>
              </a:p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dirty="0">
                    <a:solidFill>
                      <a:srgbClr val="000000"/>
                    </a:solidFill>
                  </a:rPr>
                  <a:t>Если есть свободные ячейки, то осуществляется пробирование, начиная с того места, в которое указывает хеш-функция, в соответствии с некоторой последовательностью проб,  пока не будет найдено свободное место в хеш-таблице. 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dirty="0">
                    <a:solidFill>
                      <a:srgbClr val="000000"/>
                    </a:solidFill>
                  </a:rPr>
                  <a:t>В свободную ячейку заносится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, а счётчик занятых ячеек увеличивается на 1.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4" y="627676"/>
                <a:ext cx="11472711" cy="5139869"/>
              </a:xfrm>
              <a:prstGeom prst="rect">
                <a:avLst/>
              </a:prstGeom>
              <a:blipFill>
                <a:blip r:embed="rId3"/>
                <a:stretch>
                  <a:fillRect l="-850" t="-1068" r="-8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23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81443"/>
              </p:ext>
            </p:extLst>
          </p:nvPr>
        </p:nvGraphicFramePr>
        <p:xfrm>
          <a:off x="305069" y="2809764"/>
          <a:ext cx="688957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19041" y="94403"/>
                <a:ext cx="707107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Например, при линейном пробировании: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da-DK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a-DK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400" b="0" i="1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da-DK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sty m:val="p"/>
                        </m:rPr>
                        <a:rPr lang="da-DK" sz="2400" b="0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a-DK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1" y="94403"/>
                <a:ext cx="7071070" cy="878510"/>
              </a:xfrm>
              <a:prstGeom prst="rect">
                <a:avLst/>
              </a:prstGeom>
              <a:blipFill>
                <a:blip r:embed="rId3"/>
                <a:stretch>
                  <a:fillRect l="-1293" t="-55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603709" y="1741235"/>
            <a:ext cx="308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7, 29, 67, 38, 25, 27, 18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2609" y="3110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73808" y="31102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94863" y="35717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5228" y="31100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4283" y="35717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672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5013" y="3110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8617" y="35717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6341" y="31100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9092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1738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2664" y="38025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4205" y="31100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43561" y="3115416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6253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9801" y="4182355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1654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575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97775" y="651455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=7   свободна – заносим</a:t>
            </a:r>
            <a:r>
              <a:rPr lang="en-US" dirty="0"/>
              <a:t> 7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8197775" y="1104016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29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</a:t>
            </a:r>
            <a:r>
              <a:rPr lang="en-US" dirty="0"/>
              <a:t>9</a:t>
            </a:r>
            <a:r>
              <a:rPr lang="ru-RU" dirty="0"/>
              <a:t>   свободна – заносим</a:t>
            </a:r>
            <a:r>
              <a:rPr lang="en-US" dirty="0"/>
              <a:t> 29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8197775" y="149610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67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</a:t>
            </a:r>
            <a:r>
              <a:rPr lang="en-US" dirty="0"/>
              <a:t>7</a:t>
            </a:r>
            <a:r>
              <a:rPr lang="ru-RU" dirty="0"/>
              <a:t> - </a:t>
            </a:r>
            <a:r>
              <a:rPr lang="ru-RU" dirty="0">
                <a:solidFill>
                  <a:srgbClr val="FF0000"/>
                </a:solidFill>
              </a:rPr>
              <a:t>занята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27163" y="1985725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67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da-DK" dirty="0"/>
              <a:t>)</a:t>
            </a:r>
            <a:r>
              <a:rPr lang="ru-RU" dirty="0"/>
              <a:t>=8  свободна – заносим</a:t>
            </a:r>
            <a:r>
              <a:rPr lang="en-US" dirty="0"/>
              <a:t> </a:t>
            </a:r>
            <a:r>
              <a:rPr lang="ru-RU" dirty="0"/>
              <a:t>67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7163" y="2483816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=8 </a:t>
            </a:r>
            <a:r>
              <a:rPr lang="ru-RU" dirty="0">
                <a:solidFill>
                  <a:srgbClr val="FF0000"/>
                </a:solidFill>
              </a:rPr>
              <a:t>занята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8227163" y="2853148"/>
            <a:ext cx="21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da-DK" dirty="0"/>
              <a:t>)</a:t>
            </a:r>
            <a:r>
              <a:rPr lang="ru-RU" dirty="0"/>
              <a:t>=9 </a:t>
            </a:r>
            <a:r>
              <a:rPr lang="ru-RU" dirty="0">
                <a:solidFill>
                  <a:srgbClr val="FF0000"/>
                </a:solidFill>
              </a:rPr>
              <a:t>занята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8239459" y="3211317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2</a:t>
            </a:r>
            <a:r>
              <a:rPr lang="da-DK" dirty="0"/>
              <a:t>)</a:t>
            </a:r>
            <a:r>
              <a:rPr lang="ru-RU" dirty="0"/>
              <a:t>=0  свободна – заносим</a:t>
            </a:r>
            <a:r>
              <a:rPr lang="en-US" dirty="0"/>
              <a:t> </a:t>
            </a:r>
            <a:r>
              <a:rPr lang="ru-RU" dirty="0"/>
              <a:t>38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8239459" y="1104016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8268847" y="1473890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268847" y="2393306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8268847" y="3571764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7775" y="359181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25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=5  свободна – заносим</a:t>
            </a:r>
            <a:r>
              <a:rPr lang="en-US" dirty="0"/>
              <a:t> </a:t>
            </a:r>
            <a:r>
              <a:rPr lang="ru-RU" dirty="0"/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27163" y="399729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так далее …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60668" y="4921524"/>
            <a:ext cx="1149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Название «открытая адресация» связано с тем фактом, что положение (адрес) элемента не определяется полностью его хеш-значением. В случае, когда слот уже занят, функция пробирования открывает следующий для проверки слот.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9041" y="2269417"/>
            <a:ext cx="576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Хеш-таблица будет иметь следующий вид: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24BC0-B32F-4217-A65B-08999C357F44}"/>
              </a:ext>
            </a:extLst>
          </p:cNvPr>
          <p:cNvSpPr txBox="1"/>
          <p:nvPr/>
        </p:nvSpPr>
        <p:spPr>
          <a:xfrm>
            <a:off x="290932" y="1286394"/>
            <a:ext cx="625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последовательности элементов: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51B3F96-539C-41E5-9BCE-2110FF16AAB9}"/>
              </a:ext>
            </a:extLst>
          </p:cNvPr>
          <p:cNvCxnSpPr/>
          <p:nvPr/>
        </p:nvCxnSpPr>
        <p:spPr>
          <a:xfrm>
            <a:off x="7432431" y="0"/>
            <a:ext cx="0" cy="48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1" grpId="0"/>
      <p:bldP spid="11" grpId="1"/>
      <p:bldP spid="12" grpId="0"/>
      <p:bldP spid="12" grpId="1"/>
      <p:bldP spid="14" grpId="0"/>
      <p:bldP spid="15" grpId="0"/>
      <p:bldP spid="15" grpId="1"/>
      <p:bldP spid="16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1" grpId="0"/>
      <p:bldP spid="27" grpId="0"/>
      <p:bldP spid="28" grpId="0"/>
      <p:bldP spid="29" grpId="0"/>
      <p:bldP spid="30" grpId="0"/>
      <p:bldP spid="31" grpId="0"/>
      <p:bldP spid="32" grpId="0"/>
      <p:bldP spid="39" grpId="0"/>
      <p:bldP spid="40" grpId="0"/>
      <p:bldP spid="41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066" y="682186"/>
            <a:ext cx="7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поиска элемента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7E8299-84EC-4935-8B1C-772E0B846A45}"/>
              </a:ext>
            </a:extLst>
          </p:cNvPr>
          <p:cNvSpPr/>
          <p:nvPr/>
        </p:nvSpPr>
        <p:spPr>
          <a:xfrm>
            <a:off x="322517" y="1708850"/>
            <a:ext cx="11869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Случай 1. </a:t>
            </a:r>
          </a:p>
          <a:p>
            <a:pPr lvl="1"/>
            <a:r>
              <a:rPr lang="ru-RU" sz="2400" dirty="0"/>
              <a:t>Предположим, что в таблице </a:t>
            </a:r>
            <a:r>
              <a:rPr lang="ru-RU" sz="2400" b="1" dirty="0"/>
              <a:t>операция удаления элемента НЕ поддерживается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63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30" y="325765"/>
            <a:ext cx="11615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Ячейки массива проверяются, в соответствии с той же функцией последовательности проб, которая использовалась при добавлении элементов</a:t>
            </a:r>
            <a:r>
              <a:rPr lang="en-US" sz="2400" dirty="0"/>
              <a:t> </a:t>
            </a:r>
            <a:r>
              <a:rPr lang="ru-RU" sz="2400" dirty="0"/>
              <a:t>в хеш-таблицу.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33807"/>
              </p:ext>
            </p:extLst>
          </p:nvPr>
        </p:nvGraphicFramePr>
        <p:xfrm>
          <a:off x="583107" y="4492058"/>
          <a:ext cx="6889579" cy="99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0647" y="48392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51846" y="48394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266" y="48392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3051" y="48392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379" y="483927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52243" y="48392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1599" y="4844598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04106" y="2849254"/>
                <a:ext cx="1119758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/>
                  <a:t>Поиск останавливается </a:t>
                </a:r>
                <a:r>
                  <a:rPr lang="ru-RU" sz="2400" dirty="0"/>
                  <a:t>как только будет выполнено одно из условий: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/>
                  <a:t>найден элемент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;</a:t>
                </a:r>
                <a:endParaRPr lang="ru-RU" sz="24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/>
                  <a:t>достигнута пустая ячейка (элемента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в таблице нет)</a:t>
                </a:r>
                <a:r>
                  <a:rPr lang="en-US" sz="2400" dirty="0"/>
                  <a:t>;</a:t>
                </a:r>
                <a:endParaRPr lang="ru-RU" sz="24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/>
                  <a:t>выполнены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ru-RU" sz="2400" dirty="0"/>
                  <a:t>попыток (таблица полностью заполнена, а элемента -  нет)</a:t>
                </a:r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6" y="2849254"/>
                <a:ext cx="11197583" cy="1569660"/>
              </a:xfrm>
              <a:prstGeom prst="rect">
                <a:avLst/>
              </a:prstGeom>
              <a:blipFill>
                <a:blip r:embed="rId2"/>
                <a:stretch>
                  <a:fillRect l="-817" t="-3101" b="-814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A43643B-C205-4468-BF3A-881A7B752A0F}"/>
              </a:ext>
            </a:extLst>
          </p:cNvPr>
          <p:cNvGrpSpPr/>
          <p:nvPr/>
        </p:nvGrpSpPr>
        <p:grpSpPr>
          <a:xfrm>
            <a:off x="8164103" y="4740387"/>
            <a:ext cx="3826791" cy="1101643"/>
            <a:chOff x="5124357" y="3547500"/>
            <a:chExt cx="3826791" cy="1101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5124357" y="3547500"/>
                  <a:ext cx="382679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da-DK" sz="2400" dirty="0"/>
                    <a:t> 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357" y="3547500"/>
                  <a:ext cx="382679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78" b="-18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C8DC38B-67DA-4D85-B422-B280120B56B8}"/>
                </a:ext>
              </a:extLst>
            </p:cNvPr>
            <p:cNvGrpSpPr/>
            <p:nvPr/>
          </p:nvGrpSpPr>
          <p:grpSpPr>
            <a:xfrm>
              <a:off x="5124358" y="4172801"/>
              <a:ext cx="3079804" cy="476342"/>
              <a:chOff x="5124358" y="4172801"/>
              <a:chExt cx="3079804" cy="476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5124358" y="4172801"/>
                    <a:ext cx="142590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a-DK" sz="24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a-DK" sz="2400" i="1" dirty="0" smtClean="0">
                              <a:latin typeface="Cambria Math" panose="02040503050406030204" pitchFamily="18" charset="0"/>
                            </a:rPr>
                            <m:t>=10,</m:t>
                          </m:r>
                        </m:oMath>
                      </m:oMathPara>
                    </a14:m>
                    <a:endParaRPr lang="ru-RU" sz="24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1" name="Прямоугольник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358" y="4172801"/>
                    <a:ext cx="14259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037752" y="4187478"/>
                    <a:ext cx="11664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2400" dirty="0">
                        <a:solidFill>
                          <a:srgbClr val="FF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=19</m:t>
                        </m:r>
                      </m:oMath>
                    </a14:m>
                    <a:endParaRPr lang="ru-RU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752" y="4187478"/>
                    <a:ext cx="116641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4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TextBox 27"/>
          <p:cNvSpPr txBox="1"/>
          <p:nvPr/>
        </p:nvSpPr>
        <p:spPr>
          <a:xfrm>
            <a:off x="6834370" y="5483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51712" y="54672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280909" y="5483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612796" y="54658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883599" y="54658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62051" y="597818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СТОП, элемента </a:t>
            </a:r>
            <a:r>
              <a:rPr lang="en-US" dirty="0"/>
              <a:t>x=19 </a:t>
            </a:r>
            <a:r>
              <a:rPr lang="ru-RU" dirty="0"/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48637" y="1374173"/>
                <a:ext cx="574346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Для ячейки вводится </a:t>
                </a:r>
                <a:r>
                  <a:rPr lang="ru-RU" sz="2400" b="1" u="sng" dirty="0"/>
                  <a:t>два</a:t>
                </a:r>
                <a:r>
                  <a:rPr lang="ru-RU" sz="2400" dirty="0"/>
                  <a:t> состояния: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𝒆𝒎𝒑𝒕𝒚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— ячейка пуста;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 ячейка содержит ключ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.</a:t>
                </a:r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7" y="1374173"/>
                <a:ext cx="5743468" cy="1200329"/>
              </a:xfrm>
              <a:prstGeom prst="rect">
                <a:avLst/>
              </a:prstGeom>
              <a:blipFill>
                <a:blip r:embed="rId6"/>
                <a:stretch>
                  <a:fillRect l="-1592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71FCDBF-8ABD-44EB-847B-383764679CF7}"/>
              </a:ext>
            </a:extLst>
          </p:cNvPr>
          <p:cNvCxnSpPr/>
          <p:nvPr/>
        </p:nvCxnSpPr>
        <p:spPr>
          <a:xfrm flipV="1">
            <a:off x="-3895" y="4525964"/>
            <a:ext cx="12192000" cy="1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/>
      <p:bldP spid="16" grpId="0"/>
      <p:bldP spid="20" grpId="0"/>
      <p:bldP spid="22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2" grpId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066" y="682186"/>
            <a:ext cx="7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поиска элемента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7E8299-84EC-4935-8B1C-772E0B846A45}"/>
              </a:ext>
            </a:extLst>
          </p:cNvPr>
          <p:cNvSpPr/>
          <p:nvPr/>
        </p:nvSpPr>
        <p:spPr>
          <a:xfrm>
            <a:off x="482168" y="2022231"/>
            <a:ext cx="109148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Случай 2. </a:t>
            </a:r>
          </a:p>
          <a:p>
            <a:pPr lvl="1"/>
            <a:r>
              <a:rPr lang="ru-RU" sz="2400" dirty="0"/>
              <a:t>Предположим, что в хеш-таблице </a:t>
            </a:r>
            <a:r>
              <a:rPr lang="ru-RU" sz="2400" b="1" dirty="0"/>
              <a:t>поддерживается операция удаления элемента.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182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52576"/>
              </p:ext>
            </p:extLst>
          </p:nvPr>
        </p:nvGraphicFramePr>
        <p:xfrm>
          <a:off x="2545381" y="1086940"/>
          <a:ext cx="6889579" cy="99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85436" y="233751"/>
                <a:ext cx="43400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a-DK" sz="2400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6" y="233751"/>
                <a:ext cx="4340061" cy="461665"/>
              </a:xfrm>
              <a:prstGeom prst="rect">
                <a:avLst/>
              </a:prstGeom>
              <a:blipFill>
                <a:blip r:embed="rId2"/>
                <a:stretch>
                  <a:fillRect l="-421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12921" y="14341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14120" y="14343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05540" y="14341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05325" y="14341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6653" y="1434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4517" y="14341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81646" y="1467932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385437" y="625275"/>
                <a:ext cx="12917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7" y="625275"/>
                <a:ext cx="1291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38427" y="3440052"/>
                <a:ext cx="49073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R" startAt="2"/>
                </a:pPr>
                <a:r>
                  <a:rPr lang="ru-RU" sz="2400" dirty="0"/>
                  <a:t>Затем выполнили поиск</a:t>
                </a:r>
              </a:p>
              <a:p>
                <a:pPr lvl="1"/>
                <a:r>
                  <a:rPr lang="ru-RU" sz="2400" dirty="0"/>
                  <a:t> элемента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8.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27" y="3440052"/>
                <a:ext cx="4907387" cy="830997"/>
              </a:xfrm>
              <a:prstGeom prst="rect">
                <a:avLst/>
              </a:prstGeom>
              <a:blipFill>
                <a:blip r:embed="rId4"/>
                <a:stretch>
                  <a:fillRect l="-1988" t="-656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796644" y="207870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3986" y="206215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3183" y="207870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33991" y="203359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3986" y="2782670"/>
            <a:ext cx="526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СТОП, элемента </a:t>
            </a:r>
            <a:r>
              <a:rPr lang="en-US" dirty="0"/>
              <a:t>x=1</a:t>
            </a:r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НЕТ - </a:t>
            </a:r>
            <a:r>
              <a:rPr lang="ru-RU" b="1" dirty="0"/>
              <a:t>НЕ ВЕРНО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3429000"/>
                <a:ext cx="58373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arenR"/>
                </a:pPr>
                <a:r>
                  <a:rPr lang="ru-RU" sz="2400" dirty="0"/>
                  <a:t>Предположим, что из таблицы сначала </a:t>
                </a:r>
              </a:p>
              <a:p>
                <a:pPr lvl="1"/>
                <a:r>
                  <a:rPr lang="ru-RU" sz="2400" dirty="0"/>
                  <a:t>удалили элемент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ru-RU" sz="24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837304" cy="830997"/>
              </a:xfrm>
              <a:prstGeom prst="rect">
                <a:avLst/>
              </a:prstGeom>
              <a:blipFill>
                <a:blip r:embed="rId5"/>
                <a:stretch>
                  <a:fillRect l="-1670" t="-7353" r="-522" b="-154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3269985" y="1480327"/>
            <a:ext cx="5847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empty</a:t>
            </a:r>
            <a:endParaRPr lang="ru-RU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9689" y="4397756"/>
                <a:ext cx="5600852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/>
                  <a:t>Для удаления элемента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=27 </m:t>
                    </m:r>
                  </m:oMath>
                </a14:m>
                <a:r>
                  <a:rPr lang="ru-RU" sz="2000" dirty="0"/>
                  <a:t>вначале выполняем его поиск и, если ячейка с элементом найдена, то: </a:t>
                </a:r>
              </a:p>
              <a:p>
                <a:pPr marL="1257300" lvl="2" indent="-342900" algn="just">
                  <a:buFont typeface="+mj-lt"/>
                  <a:buAutoNum type="arabicParenR"/>
                </a:pPr>
                <a:r>
                  <a:rPr lang="ru-RU" sz="2000" dirty="0"/>
                  <a:t>переводим её в состояние свободной</a:t>
                </a:r>
                <a:r>
                  <a:rPr lang="en-US" sz="2000" dirty="0"/>
                  <a:t>;</a:t>
                </a:r>
              </a:p>
              <a:p>
                <a:pPr marL="1257300" lvl="2" indent="-342900" algn="just">
                  <a:buFont typeface="+mj-lt"/>
                  <a:buAutoNum type="arabicParenR"/>
                </a:pPr>
                <a:r>
                  <a:rPr lang="ru-RU" sz="2000" dirty="0"/>
                  <a:t>счётчик занятых ячеек уменьшаем на единицу.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9" y="4397756"/>
                <a:ext cx="5600852" cy="2523768"/>
              </a:xfrm>
              <a:prstGeom prst="rect">
                <a:avLst/>
              </a:prstGeom>
              <a:blipFill>
                <a:blip r:embed="rId6"/>
                <a:stretch>
                  <a:fillRect t="-1208" r="-10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038428" y="4204328"/>
                <a:ext cx="4997484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solidFill>
                      <a:srgbClr val="FF0000"/>
                    </a:solidFill>
                  </a:rPr>
                  <a:t> </a:t>
                </a:r>
                <a:r>
                  <a:rPr lang="ru-RU" sz="2000" dirty="0"/>
                  <a:t>Поиск останавливается как только будет выполнено одно из условий: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найден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достигнута пустая ячейка (элемента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FF0000"/>
                    </a:solidFill>
                  </a:rPr>
                  <a:t> </a:t>
                </a:r>
                <a:r>
                  <a:rPr lang="ru-RU" sz="2000" dirty="0"/>
                  <a:t>в таблице нет)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выполнены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попыток (таблица полностью заполнена, а элемента</a:t>
                </a:r>
                <a:r>
                  <a:rPr lang="en-US" sz="2000" dirty="0"/>
                  <a:t> </a:t>
                </a:r>
                <a:r>
                  <a:rPr lang="ru-RU" sz="2000" dirty="0"/>
                  <a:t> -  нет)</a:t>
                </a:r>
                <a:r>
                  <a:rPr lang="en-US" sz="2000" dirty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28" y="4204328"/>
                <a:ext cx="4997484" cy="2616101"/>
              </a:xfrm>
              <a:prstGeom prst="rect">
                <a:avLst/>
              </a:prstGeom>
              <a:blipFill>
                <a:blip r:embed="rId7"/>
                <a:stretch>
                  <a:fillRect l="-1343" t="-1399" b="-9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2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8" grpId="0"/>
      <p:bldP spid="28" grpId="1"/>
      <p:bldP spid="29" grpId="0"/>
      <p:bldP spid="29" grpId="1"/>
      <p:bldP spid="30" grpId="0"/>
      <p:bldP spid="31" grpId="0"/>
      <p:bldP spid="31" grpId="1"/>
      <p:bldP spid="33" grpId="0"/>
      <p:bldP spid="23" grpId="0"/>
      <p:bldP spid="2" grpId="0"/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4291"/>
              </p:ext>
            </p:extLst>
          </p:nvPr>
        </p:nvGraphicFramePr>
        <p:xfrm>
          <a:off x="442953" y="1122042"/>
          <a:ext cx="7036369" cy="98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0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42953" y="317523"/>
                <a:ext cx="4333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a-DK" sz="2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3" y="317523"/>
                <a:ext cx="433391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80309" y="1469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11692" y="14694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72928" y="1469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02897" y="146926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041" y="14692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1905" y="1469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71601" y="1541389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947727" y="304434"/>
                <a:ext cx="17569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27" y="304434"/>
                <a:ext cx="17569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811692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558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0755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5145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307" y="4706183"/>
                <a:ext cx="1095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Теперь при удалении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ru-RU" sz="2400" dirty="0"/>
                  <a:t>, ячейка </a:t>
                </a:r>
                <a:r>
                  <a:rPr lang="en-US" sz="2400" dirty="0"/>
                  <a:t>c </a:t>
                </a:r>
                <a:r>
                  <a:rPr lang="ru-RU" sz="2400" dirty="0"/>
                  <a:t>номером 1 перейдет в состояние </a:t>
                </a:r>
                <a:r>
                  <a:rPr lang="en-US" sz="2400" b="1" dirty="0">
                    <a:latin typeface="Consolas" panose="020B0609020204030204" pitchFamily="49" charset="0"/>
                  </a:rPr>
                  <a:t>deleted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" y="4706183"/>
                <a:ext cx="10958897" cy="461665"/>
              </a:xfrm>
              <a:prstGeom prst="rect">
                <a:avLst/>
              </a:prstGeom>
              <a:blipFill>
                <a:blip r:embed="rId4"/>
                <a:stretch>
                  <a:fillRect l="-890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183" y="2675420"/>
                <a:ext cx="642029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u="sng" dirty="0"/>
                  <a:t>Для ячейки вводятся три состояния</a:t>
                </a:r>
                <a:r>
                  <a:rPr lang="ru-RU" sz="2400" dirty="0"/>
                  <a:t>: </a:t>
                </a:r>
              </a:p>
              <a:p>
                <a:pPr lvl="1"/>
                <a:r>
                  <a:rPr lang="ru-RU" sz="2400" b="1" dirty="0">
                    <a:latin typeface="Consolas" panose="020B0609020204030204" pitchFamily="49" charset="0"/>
                  </a:rPr>
                  <a:t>(1)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400" b="1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empty</a:t>
                </a:r>
                <a:r>
                  <a:rPr lang="ru-RU" sz="2400" b="1" dirty="0"/>
                  <a:t> </a:t>
                </a:r>
                <a:r>
                  <a:rPr lang="ru-RU" sz="2400" dirty="0"/>
                  <a:t>— ячейка пуста;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ru-RU" sz="2400" dirty="0"/>
                  <a:t>— ячейка содержит ключ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; </a:t>
                </a:r>
              </a:p>
              <a:p>
                <a:pPr lvl="1"/>
                <a:r>
                  <a:rPr lang="ru-RU" sz="2400" b="1" dirty="0">
                    <a:latin typeface="Consolas" panose="020B0609020204030204" pitchFamily="49" charset="0"/>
                  </a:rPr>
                  <a:t>(3) 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deleted</a:t>
                </a:r>
                <a:r>
                  <a:rPr lang="ru-RU" sz="2400" dirty="0"/>
                  <a:t> — ячейка ранее содержала ключ, но он был удалён.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3" y="2675420"/>
                <a:ext cx="6420299" cy="1938992"/>
              </a:xfrm>
              <a:prstGeom prst="rect">
                <a:avLst/>
              </a:prstGeom>
              <a:blipFill>
                <a:blip r:embed="rId5"/>
                <a:stretch>
                  <a:fillRect l="-1519" t="-2516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55461" y="177222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515093" y="252649"/>
                <a:ext cx="4606125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tx1"/>
                    </a:solidFill>
                  </a:rPr>
                  <a:t>Поиск</a:t>
                </a:r>
                <a:r>
                  <a:rPr lang="ru-RU" sz="2400" dirty="0">
                    <a:solidFill>
                      <a:schemeClr val="tx1"/>
                    </a:solidFill>
                  </a:rPr>
                  <a:t> останавливается как только будет выполнено одно из условий: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>
                    <a:solidFill>
                      <a:schemeClr val="tx1"/>
                    </a:solidFill>
                  </a:rPr>
                  <a:t>найден элемент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>
                    <a:solidFill>
                      <a:schemeClr val="tx1"/>
                    </a:solidFill>
                  </a:rPr>
                  <a:t>достигнута пустая ячейка </a:t>
                </a:r>
                <a:r>
                  <a:rPr lang="ru-RU" sz="24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empty</a:t>
                </a:r>
                <a:r>
                  <a:rPr lang="ru-RU" sz="2400" dirty="0">
                    <a:solidFill>
                      <a:schemeClr val="tx1"/>
                    </a:solidFill>
                  </a:rPr>
                  <a:t> (элемента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 в таблице нет)</a:t>
                </a:r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>
                    <a:solidFill>
                      <a:schemeClr val="tx1"/>
                    </a:solidFill>
                  </a:rPr>
                  <a:t>выполнены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попыток (таблица полностью заполнена, но элемента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в таблице нет)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93" y="252649"/>
                <a:ext cx="4606125" cy="4154984"/>
              </a:xfrm>
              <a:prstGeom prst="rect">
                <a:avLst/>
              </a:prstGeom>
              <a:blipFill>
                <a:blip r:embed="rId6"/>
                <a:stretch>
                  <a:fillRect l="-2119" t="-1173" r="-2649" b="-23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59170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7" y="5180937"/>
            <a:ext cx="10293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Добавление нового элемента можно осуществлять как в ячейку </a:t>
            </a:r>
            <a:r>
              <a:rPr lang="ru-RU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ru-RU" sz="2400" dirty="0"/>
              <a:t>,</a:t>
            </a:r>
            <a:r>
              <a:rPr lang="en-US" sz="2400" dirty="0"/>
              <a:t> </a:t>
            </a:r>
          </a:p>
          <a:p>
            <a:r>
              <a:rPr lang="ru-RU" sz="2400" dirty="0"/>
              <a:t>так и в ячейку </a:t>
            </a:r>
            <a:r>
              <a:rPr lang="ru-RU" sz="2400" b="1" dirty="0" err="1">
                <a:latin typeface="Consolas" panose="020B0609020204030204" pitchFamily="49" charset="0"/>
              </a:rPr>
              <a:t>deleted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32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23" grpId="0"/>
      <p:bldP spid="23" grpId="1"/>
      <p:bldP spid="6" grpId="0"/>
      <p:bldP spid="6" grpId="1"/>
      <p:bldP spid="9" grpId="0"/>
      <p:bldP spid="11" grpId="0"/>
      <p:bldP spid="26" grpId="0"/>
      <p:bldP spid="26" grpId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7DA76-5762-4794-AA67-19ACD0ADDDE9}"/>
              </a:ext>
            </a:extLst>
          </p:cNvPr>
          <p:cNvSpPr txBox="1"/>
          <p:nvPr/>
        </p:nvSpPr>
        <p:spPr>
          <a:xfrm>
            <a:off x="3100669" y="1841968"/>
            <a:ext cx="5803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Недостатки </a:t>
            </a:r>
          </a:p>
          <a:p>
            <a:pPr algn="ctr"/>
            <a:r>
              <a:rPr lang="ru-RU" sz="2800" b="1" dirty="0"/>
              <a:t>открытой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51050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84969" y="1415945"/>
                <a:ext cx="1154044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Для простоты будем считать, что ключи являются целыми числами из диапазона </a:t>
                </a:r>
                <a:r>
                  <a:rPr lang="ru-RU" sz="2400" b="1" dirty="0"/>
                  <a:t>[0, </a:t>
                </a:r>
                <a:r>
                  <a:rPr lang="ru-RU" sz="2400" b="1" i="1" dirty="0"/>
                  <a:t>N</a:t>
                </a:r>
                <a:r>
                  <a:rPr lang="ru-RU" sz="2400" b="1" dirty="0"/>
                  <a:t>) </a:t>
                </a:r>
                <a:r>
                  <a:rPr lang="ru-RU" sz="2400" dirty="0"/>
                  <a:t>и обозначим через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множество возможных ключей: </a:t>
                </a:r>
                <a:endParaRPr lang="ru-RU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9" y="1415945"/>
                <a:ext cx="11540447" cy="1569660"/>
              </a:xfrm>
              <a:prstGeom prst="rect">
                <a:avLst/>
              </a:prstGeom>
              <a:blipFill>
                <a:blip r:embed="rId2"/>
                <a:stretch>
                  <a:fillRect l="-845" t="-310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12556" y="2971040"/>
                <a:ext cx="8785654" cy="3231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На практике  множество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обычно довольно большое. 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ru-RU" sz="2000" dirty="0"/>
                  <a:t>Часто в качестве ключей в промышленном программировании применяются 32-битные или 64-битные целые числа, т. е. </a:t>
                </a:r>
                <a:endParaRPr lang="en-US" sz="2000" dirty="0"/>
              </a:p>
              <a:p>
                <a:endParaRPr lang="ru-RU" sz="20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ru-RU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p>
                      </m:sSup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 ≈ 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sSup>
                        <m:sSupPr>
                          <m:ctrlP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  <a:p>
                <a:endParaRPr lang="ru-RU" sz="2000" dirty="0"/>
              </a:p>
              <a:p>
                <a:pPr lvl="1"/>
                <a:r>
                  <a:rPr lang="ru-RU" sz="2000" dirty="0"/>
                  <a:t>или</a:t>
                </a:r>
                <a:endParaRPr lang="en-US" sz="2000" dirty="0"/>
              </a:p>
              <a:p>
                <a:endParaRPr lang="ru-RU" sz="200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· </m:t>
                    </m:r>
                    <m:sSup>
                      <m:sSupPr>
                        <m:ctrlPr>
                          <a:rPr lang="ru-RU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sz="2000" b="1" i="1" dirty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ru-RU" sz="2000" b="1" i="0" dirty="0">
                    <a:latin typeface="+mj-lt"/>
                  </a:rPr>
                  <a:t> </a:t>
                </a:r>
                <a:r>
                  <a:rPr lang="ru-RU" sz="2000" i="0" dirty="0">
                    <a:latin typeface="+mj-lt"/>
                  </a:rPr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56" y="2971040"/>
                <a:ext cx="8785654" cy="3231654"/>
              </a:xfrm>
              <a:prstGeom prst="rect">
                <a:avLst/>
              </a:prstGeom>
              <a:blipFill>
                <a:blip r:embed="rId3"/>
                <a:stretch>
                  <a:fillRect l="-763" t="-942" b="-9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2974493" y="150224"/>
            <a:ext cx="6089327" cy="388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Устройство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9551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1458" y="685067"/>
            <a:ext cx="11629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1. </a:t>
            </a:r>
            <a:r>
              <a:rPr lang="ru-RU" sz="2400" dirty="0"/>
              <a:t>Нетрудно видеть, что при разрешении коллизий методом открытой адресации наличие большого числа </a:t>
            </a:r>
            <a:r>
              <a:rPr lang="ru-RU" sz="2400" dirty="0" err="1">
                <a:latin typeface="Consolas" panose="020B0609020204030204" pitchFamily="49" charset="0"/>
              </a:rPr>
              <a:t>deleted</a:t>
            </a:r>
            <a:r>
              <a:rPr lang="ru-RU" sz="2400" dirty="0"/>
              <a:t>-ячеек отрицательно сказывается на времени выполнения операции поиска, а значит и других операций.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6129" y="3291622"/>
            <a:ext cx="11804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Чтобы исправить ситуацию, после ряда удалений можно перестраивать хеш-таблицу заново, уничтожая удалённые ячейки.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379"/>
              </p:ext>
            </p:extLst>
          </p:nvPr>
        </p:nvGraphicFramePr>
        <p:xfrm>
          <a:off x="1126760" y="1837663"/>
          <a:ext cx="7583489" cy="117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24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3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dirty="0">
                        <a:solidFill>
                          <a:srgbClr val="144E9D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48788" y="2491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62433" y="2452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1723" y="25101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1237" y="25350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10879"/>
              </p:ext>
            </p:extLst>
          </p:nvPr>
        </p:nvGraphicFramePr>
        <p:xfrm>
          <a:off x="1296264" y="4664242"/>
          <a:ext cx="6889579" cy="80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263804" y="50114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6208" y="50114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8771" y="50114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3DEF3-CE43-404A-854A-8323AC5BC273}"/>
              </a:ext>
            </a:extLst>
          </p:cNvPr>
          <p:cNvSpPr txBox="1"/>
          <p:nvPr/>
        </p:nvSpPr>
        <p:spPr>
          <a:xfrm>
            <a:off x="1832424" y="25350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A6E60-43D0-486B-AF54-C87EE03A783C}"/>
              </a:ext>
            </a:extLst>
          </p:cNvPr>
          <p:cNvSpPr txBox="1"/>
          <p:nvPr/>
        </p:nvSpPr>
        <p:spPr>
          <a:xfrm>
            <a:off x="2606392" y="255966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F72B5E-489B-4AB6-810E-D2F59FDB8807}"/>
              </a:ext>
            </a:extLst>
          </p:cNvPr>
          <p:cNvSpPr txBox="1"/>
          <p:nvPr/>
        </p:nvSpPr>
        <p:spPr>
          <a:xfrm>
            <a:off x="3346206" y="255742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A69844-914B-4F2D-A259-8115CBCC4811}"/>
              </a:ext>
            </a:extLst>
          </p:cNvPr>
          <p:cNvSpPr txBox="1"/>
          <p:nvPr/>
        </p:nvSpPr>
        <p:spPr>
          <a:xfrm>
            <a:off x="4110876" y="255742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9D71E-9CFC-4310-8D57-AB6DD59EADC0}"/>
              </a:ext>
            </a:extLst>
          </p:cNvPr>
          <p:cNvSpPr txBox="1"/>
          <p:nvPr/>
        </p:nvSpPr>
        <p:spPr>
          <a:xfrm>
            <a:off x="7895403" y="260269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A8EB8528-AD00-4606-B61D-9A249C670B27}"/>
                  </a:ext>
                </a:extLst>
              </p:cNvPr>
              <p:cNvSpPr/>
              <p:nvPr/>
            </p:nvSpPr>
            <p:spPr>
              <a:xfrm>
                <a:off x="545835" y="4055822"/>
                <a:ext cx="4333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A8EB8528-AD00-4606-B61D-9A249C670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5" y="4055822"/>
                <a:ext cx="433391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0A4B73-EE92-4C44-ACB0-3C9007AE4784}"/>
                  </a:ext>
                </a:extLst>
              </p:cNvPr>
              <p:cNvSpPr/>
              <p:nvPr/>
            </p:nvSpPr>
            <p:spPr>
              <a:xfrm>
                <a:off x="4786232" y="4030449"/>
                <a:ext cx="14775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0A4B73-EE92-4C44-ACB0-3C9007AE4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32" y="4030449"/>
                <a:ext cx="14775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  <p:bldP spid="34" grpId="0"/>
      <p:bldP spid="35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5113" y="1036907"/>
            <a:ext cx="10942149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dirty="0"/>
              <a:t>2. </a:t>
            </a:r>
            <a:r>
              <a:rPr lang="ru-RU" sz="2400" dirty="0"/>
              <a:t>Число хранимых ключей не может превышать размер хеш-массива (при заполнении на 70% производительность падает и нужно расширять таблицу)</a:t>
            </a:r>
            <a:r>
              <a:rPr lang="en-US" sz="2400" dirty="0"/>
              <a:t>;</a:t>
            </a:r>
          </a:p>
          <a:p>
            <a:pPr algn="just">
              <a:spcAft>
                <a:spcPts val="800"/>
              </a:spcAft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8B34D-CECE-4E0F-973B-ABB66CD9837C}"/>
              </a:ext>
            </a:extLst>
          </p:cNvPr>
          <p:cNvSpPr txBox="1"/>
          <p:nvPr/>
        </p:nvSpPr>
        <p:spPr>
          <a:xfrm>
            <a:off x="265113" y="2872713"/>
            <a:ext cx="109421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/>
              <a:t>3. Более строгие требования к выбору хеш-функции: чтобы распределять значения максимально равномерно по корзинам, функция должна минимизировать кластеризацию хеш-значений, которые стоят рядом в последовательности проб</a:t>
            </a:r>
            <a:r>
              <a:rPr lang="en-US" sz="2400" dirty="0"/>
              <a:t>;</a:t>
            </a:r>
            <a:r>
              <a:rPr lang="ru-RU" sz="2400" dirty="0"/>
              <a:t> при образовании больших кластеров, время выполнения всех операций может стать неприемлемым даже при том, что заполненность таблицы в среднем невысокая и коллизии редки.</a:t>
            </a:r>
          </a:p>
        </p:txBody>
      </p:sp>
    </p:spTree>
    <p:extLst>
      <p:ext uri="{BB962C8B-B14F-4D97-AF65-F5344CB8AC3E}">
        <p14:creationId xmlns:p14="http://schemas.microsoft.com/office/powerpoint/2010/main" val="37863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1690" y="2696077"/>
            <a:ext cx="6097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Преимущества </a:t>
            </a:r>
          </a:p>
          <a:p>
            <a:pPr algn="ctr"/>
            <a:r>
              <a:rPr lang="ru-RU" sz="2800" b="1" dirty="0"/>
              <a:t>открытой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28872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617" y="458956"/>
            <a:ext cx="116607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экономия памяти, если размер ключа невелик по сравнению с размером указателя</a:t>
            </a:r>
          </a:p>
          <a:p>
            <a:pPr lvl="2" algn="just">
              <a:spcAft>
                <a:spcPts val="800"/>
              </a:spcAft>
            </a:pPr>
            <a:r>
              <a:rPr lang="ru-RU" dirty="0"/>
              <a:t>в методе цепочек приходится хранить в массиве указатели на начала списков, а каждый элемент списка хранит, кроме ключа, указатель на следующий элемент, поэтому на все эти указатели расходуется память</a:t>
            </a:r>
            <a:r>
              <a:rPr lang="en-US" dirty="0"/>
              <a:t>;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не требуется затрат времени на выделение памяти на каждую новую запись и подход может быть реализован даже на миниатюрных встраиваемых системах, где полноценный </a:t>
            </a:r>
            <a:r>
              <a:rPr lang="ru-RU" sz="2400" dirty="0" err="1"/>
              <a:t>аллокатор</a:t>
            </a:r>
            <a:r>
              <a:rPr lang="ru-RU" sz="2400" dirty="0"/>
              <a:t> недоступен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нет лишней операции обращения по указателю (</a:t>
            </a:r>
            <a:r>
              <a:rPr lang="ru-RU" sz="2400" dirty="0" err="1">
                <a:latin typeface="Consolas" panose="020B0609020204030204" pitchFamily="49" charset="0"/>
              </a:rPr>
              <a:t>indirection</a:t>
            </a:r>
            <a:r>
              <a:rPr lang="ru-RU" sz="2400" dirty="0"/>
              <a:t>) при доступе к элементу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лучшая локальность хранения, особенно с линейной функцией проб 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когда размеры ключей небольшие, это даёт лучшую производительность за счёт хорошей работы </a:t>
            </a:r>
            <a:r>
              <a:rPr lang="ru-RU" dirty="0" err="1"/>
              <a:t>кеша</a:t>
            </a:r>
            <a:r>
              <a:rPr lang="ru-RU" dirty="0"/>
              <a:t> процессора, который ускоряет обращения к оперативной памяти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однако, когда ключи «тяжёлые» (не целые числа, а составные объекты), то они забивают все </a:t>
            </a:r>
            <a:r>
              <a:rPr lang="ru-RU" dirty="0" err="1"/>
              <a:t>кеш</a:t>
            </a:r>
            <a:r>
              <a:rPr lang="ru-RU" dirty="0"/>
              <a:t>-линии процессора, к тому же много места в </a:t>
            </a:r>
            <a:r>
              <a:rPr lang="ru-RU" dirty="0" err="1"/>
              <a:t>кеше</a:t>
            </a:r>
            <a:r>
              <a:rPr lang="ru-RU" dirty="0"/>
              <a:t> тратится на хранение незанятых ячеек - можно в массиве с открытой адресацией хранить не сами ключи, а указатели на них, но при этом часть преимуществ при этом будет утрачена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6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82805" y="414779"/>
                <a:ext cx="1082197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За годы развития вычислительной техники сформировалась наука о том, как практически строить хеш-функции. 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lvl="1" algn="just"/>
                <a:r>
                  <a:rPr lang="ru-RU" sz="2400" dirty="0"/>
                  <a:t>Разработаны всевозможные правила на тему того, какие биты ключа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 стоит взять, на сколько позиций выполнить поразрядный сдвиг, как применить операцию исключающего «или», на что умножить, чтобы получить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, который бы выглядел как случайный. 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Чтобы найти примеры практических хеш-функций, можно взять какую-нибудь стандартную библиотеку</a:t>
                </a:r>
                <a:r>
                  <a:rPr lang="en-US" sz="2400" dirty="0"/>
                  <a:t>. </a:t>
                </a:r>
                <a:r>
                  <a:rPr lang="ru-RU" sz="2400" dirty="0"/>
                  <a:t>Эти функции часто ничего не гарантируют: коллизии, конечно, есть. 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Любую фиксированную хеш-функцию можно всегда «сломать» — придумать ситуацию, когда там будут одни сплошные коллизии.</a:t>
                </a:r>
                <a:r>
                  <a:rPr lang="en-US" sz="2400" dirty="0"/>
                  <a:t> </a:t>
                </a:r>
                <a:r>
                  <a:rPr lang="ru-RU" sz="2400" b="1" dirty="0"/>
                  <a:t>Попробуем тогда внести элемент случайности при выборе хеш-функции?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5" y="414779"/>
                <a:ext cx="10821970" cy="5632311"/>
              </a:xfrm>
              <a:prstGeom prst="rect">
                <a:avLst/>
              </a:prstGeom>
              <a:blipFill>
                <a:blip r:embed="rId2"/>
                <a:stretch>
                  <a:fillRect l="-845" t="-866" r="-845" b="-15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DE6E9B-E9C2-4430-ACAE-6AE6CE043774}"/>
              </a:ext>
            </a:extLst>
          </p:cNvPr>
          <p:cNvSpPr/>
          <p:nvPr/>
        </p:nvSpPr>
        <p:spPr>
          <a:xfrm>
            <a:off x="2364325" y="2150091"/>
            <a:ext cx="74633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Универсальное хеширование </a:t>
            </a:r>
            <a:endParaRPr lang="en-US" sz="3200" b="1" dirty="0"/>
          </a:p>
          <a:p>
            <a:pPr algn="ctr"/>
            <a:r>
              <a:rPr lang="ru-RU" sz="2800" dirty="0"/>
              <a:t>(англ. </a:t>
            </a:r>
            <a:r>
              <a:rPr lang="ru-RU" sz="2800" dirty="0" err="1"/>
              <a:t>universal</a:t>
            </a:r>
            <a:r>
              <a:rPr lang="ru-RU" sz="2800" dirty="0"/>
              <a:t> </a:t>
            </a:r>
            <a:r>
              <a:rPr lang="ru-RU" sz="2800" dirty="0" err="1"/>
              <a:t>hashing</a:t>
            </a:r>
            <a:r>
              <a:rPr lang="ru-RU" sz="2800" dirty="0"/>
              <a:t>)</a:t>
            </a:r>
            <a:endParaRPr lang="ru-R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37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0097" y="447727"/>
            <a:ext cx="11680352" cy="505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b="1" dirty="0"/>
              <a:t>Добавить рандомизацию</a:t>
            </a:r>
            <a:r>
              <a:rPr lang="ru-RU" sz="2400" dirty="0"/>
              <a:t>: </a:t>
            </a:r>
            <a:endParaRPr lang="en-US" sz="2400" dirty="0"/>
          </a:p>
          <a:p>
            <a:pPr lvl="1" algn="just">
              <a:spcAft>
                <a:spcPts val="1000"/>
              </a:spcAft>
            </a:pPr>
            <a:r>
              <a:rPr lang="ru-RU" sz="2400" dirty="0"/>
              <a:t>внести элемент случайности, чтобы не было фиксированного «плохого» случая. </a:t>
            </a:r>
            <a:endParaRPr lang="en-US" sz="2400" dirty="0"/>
          </a:p>
          <a:p>
            <a:pPr algn="just">
              <a:spcAft>
                <a:spcPts val="1000"/>
              </a:spcAft>
            </a:pPr>
            <a:endParaRPr lang="en-US" sz="2400" dirty="0"/>
          </a:p>
          <a:p>
            <a:pPr algn="just">
              <a:spcAft>
                <a:spcPts val="1000"/>
              </a:spcAft>
            </a:pPr>
            <a:r>
              <a:rPr lang="ru-RU" sz="2400" dirty="0"/>
              <a:t>Идея не брать какую-либо одну конкретную хеш-функцию, а, например, организовать программу так, чтобы при каждом запуске хеш-функция выбиралась заново. </a:t>
            </a:r>
          </a:p>
          <a:p>
            <a:pPr algn="just">
              <a:spcAft>
                <a:spcPts val="1000"/>
              </a:spcAft>
            </a:pPr>
            <a:endParaRPr lang="en-US" sz="2400" dirty="0"/>
          </a:p>
          <a:p>
            <a:pPr algn="just">
              <a:spcAft>
                <a:spcPts val="1000"/>
              </a:spcAft>
            </a:pPr>
            <a:r>
              <a:rPr lang="ru-RU" sz="2400" dirty="0"/>
              <a:t>Тогда одним и тем же входом «сломать» программу не получится, и можно будет рассуждать о длине цепочки с точки зрения теории вероятностей: говорить о том, какая длина цепочки в среднем, какая у неё дисперсия и т.п. </a:t>
            </a:r>
          </a:p>
          <a:p>
            <a:pPr algn="just" defTabSz="358775">
              <a:spcAft>
                <a:spcPts val="1000"/>
              </a:spcAft>
            </a:pPr>
            <a:endParaRPr lang="en-US" sz="2400" dirty="0"/>
          </a:p>
          <a:p>
            <a:pPr algn="just" defTabSz="358775">
              <a:spcAft>
                <a:spcPts val="1000"/>
              </a:spcAft>
            </a:pPr>
            <a:r>
              <a:rPr lang="ru-RU" sz="2400" dirty="0"/>
              <a:t>Такой подход называют </a:t>
            </a:r>
            <a:r>
              <a:rPr lang="ru-RU" sz="2400" b="1" dirty="0"/>
              <a:t>универсальным хешированием.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66152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2881" y="1467998"/>
                <a:ext cx="9223906" cy="281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600" dirty="0"/>
                  <a:t>Хеш-функция выбирается </a:t>
                </a:r>
                <a:endParaRPr lang="en-US" sz="3600" dirty="0"/>
              </a:p>
              <a:p>
                <a:pPr lvl="1" algn="just"/>
                <a:r>
                  <a:rPr lang="ru-RU" sz="2400" dirty="0"/>
                  <a:t>случайным образом из некоторого сгенерированного  специальным образом </a:t>
                </a:r>
                <a:r>
                  <a:rPr lang="ru-RU" sz="2400" b="1" dirty="0"/>
                  <a:t>универсального множества хеш-функций</a:t>
                </a:r>
                <a:r>
                  <a:rPr lang="ru-RU" sz="2400" dirty="0"/>
                  <a:t>, которое гарантирует, что при случайном выборе хеш-функции из него вероятность коллизии для двух различных элементов</a:t>
                </a:r>
                <a:r>
                  <a:rPr lang="en-US" sz="2400" dirty="0"/>
                  <a:t>  </a:t>
                </a:r>
                <a:r>
                  <a:rPr lang="en-US" sz="3200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881" y="1467998"/>
                <a:ext cx="9223906" cy="2819041"/>
              </a:xfrm>
              <a:prstGeom prst="rect">
                <a:avLst/>
              </a:prstGeom>
              <a:blipFill>
                <a:blip r:embed="rId2"/>
                <a:stretch>
                  <a:fillRect l="-2049" t="-3463" r="-991" b="-28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5686630-3560-490D-AC39-2477E6BB424A}"/>
              </a:ext>
            </a:extLst>
          </p:cNvPr>
          <p:cNvCxnSpPr/>
          <p:nvPr/>
        </p:nvCxnSpPr>
        <p:spPr>
          <a:xfrm>
            <a:off x="2249497" y="2237201"/>
            <a:ext cx="0" cy="20498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5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>
              <a:xfrm>
                <a:off x="2371851" y="1746707"/>
                <a:ext cx="6155714" cy="806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func>
                            <m:funcPr>
                              <m:ctrlP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51" y="1746707"/>
                <a:ext cx="6155714" cy="806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6545" y="2655615"/>
                <a:ext cx="7944421" cy="28623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 </a:t>
                </a:r>
                <a:r>
                  <a:rPr lang="ru-RU" sz="2000" dirty="0"/>
                  <a:t>ключ</a:t>
                </a:r>
                <a:r>
                  <a:rPr lang="en-US" sz="2000" dirty="0"/>
                  <a:t>;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размер таблицы</a:t>
                </a:r>
                <a:r>
                  <a:rPr lang="en-US" sz="2000" dirty="0"/>
                  <a:t> (</a:t>
                </a:r>
                <a:r>
                  <a:rPr lang="ru-RU" sz="2000" dirty="0"/>
                  <a:t>произвольное число, не обязательно простое</a:t>
                </a:r>
                <a:r>
                  <a:rPr lang="en-US" sz="2000" dirty="0"/>
                  <a:t>);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</a:t>
                </a:r>
                <a:r>
                  <a:rPr lang="ru-RU" sz="2000" dirty="0"/>
                  <a:t>выбрать достаточно большое простое число, такое, что все ключи лежат в диапазоне  от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000" i="1" dirty="0"/>
                  <a:t> </a:t>
                </a:r>
                <a:r>
                  <a:rPr lang="ru-RU" sz="2000" dirty="0"/>
                  <a:t>до</a:t>
                </a:r>
                <a:r>
                  <a:rPr lang="ru-RU" sz="2000" i="1" dirty="0"/>
                  <a:t> </a:t>
                </a:r>
                <a14:m>
                  <m:oMath xmlns:m="http://schemas.openxmlformats.org/officeDocument/2006/math">
                    <m:r>
                      <a:rPr lang="ru-BY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;</a:t>
                </a:r>
              </a:p>
              <a:p>
                <a:endParaRPr lang="ru-RU" sz="2000" i="1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 </a:t>
                </a:r>
                <a:r>
                  <a:rPr lang="ru-RU" sz="20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ru-BY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−1}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 </a:t>
                </a:r>
                <a:r>
                  <a:rPr lang="ru-RU" sz="20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ru-BY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−1}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5" y="2655615"/>
                <a:ext cx="7944421" cy="2862322"/>
              </a:xfrm>
              <a:prstGeom prst="rect">
                <a:avLst/>
              </a:prstGeom>
              <a:blipFill>
                <a:blip r:embed="rId3"/>
                <a:stretch>
                  <a:fillRect l="-767" t="-1279" b="-29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37784" y="4981182"/>
                <a:ext cx="2954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·(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ru-RU" sz="1400" dirty="0"/>
                  <a:t>способ выбрать хеш-функцию из семейства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784" y="4981182"/>
                <a:ext cx="2954215" cy="523220"/>
              </a:xfrm>
              <a:prstGeom prst="rect">
                <a:avLst/>
              </a:prstGeom>
              <a:blipFill>
                <a:blip r:embed="rId4"/>
                <a:stretch>
                  <a:fillRect l="-619" t="-2326" r="-412" b="-116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5180" y="5864680"/>
                <a:ext cx="472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добавление элемента – </a:t>
                </a:r>
                <a:r>
                  <a:rPr lang="ru-RU" dirty="0" err="1"/>
                  <a:t>усреднённо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180" y="5864680"/>
                <a:ext cx="4720820" cy="369332"/>
              </a:xfrm>
              <a:prstGeom prst="rect">
                <a:avLst/>
              </a:prstGeom>
              <a:blipFill>
                <a:blip r:embed="rId5"/>
                <a:stretch>
                  <a:fillRect l="-1163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7818" y="6336658"/>
                <a:ext cx="511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поиск элемента – </a:t>
                </a:r>
                <a:r>
                  <a:rPr lang="ru-RU" dirty="0" err="1"/>
                  <a:t>математичекое</a:t>
                </a:r>
                <a:r>
                  <a:rPr lang="ru-RU" dirty="0"/>
                  <a:t> ожидание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18" y="6336658"/>
                <a:ext cx="5111892" cy="369332"/>
              </a:xfrm>
              <a:prstGeom prst="rect">
                <a:avLst/>
              </a:prstGeom>
              <a:blipFill>
                <a:blip r:embed="rId6"/>
                <a:stretch>
                  <a:fillRect l="-954" t="-8197" r="-119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3674" y="6090318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Оценки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3674" y="335508"/>
            <a:ext cx="11689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 </a:t>
            </a:r>
            <a:r>
              <a:rPr lang="ru-RU" sz="2400" b="1" dirty="0"/>
              <a:t>1977</a:t>
            </a:r>
            <a:r>
              <a:rPr lang="ru-RU" sz="2400" dirty="0"/>
              <a:t> году </a:t>
            </a:r>
            <a:r>
              <a:rPr lang="ru-RU" sz="2400" dirty="0" err="1"/>
              <a:t>Дж.Л</a:t>
            </a:r>
            <a:r>
              <a:rPr lang="ru-RU" sz="2400" dirty="0"/>
              <a:t>. </a:t>
            </a:r>
            <a:r>
              <a:rPr lang="ru-RU" sz="2400" b="1" dirty="0"/>
              <a:t>Картером</a:t>
            </a:r>
            <a:r>
              <a:rPr lang="ru-RU" sz="2400" dirty="0"/>
              <a:t> (J.L. </a:t>
            </a:r>
            <a:r>
              <a:rPr lang="ru-RU" sz="2400" dirty="0" err="1"/>
              <a:t>Carter</a:t>
            </a:r>
            <a:r>
              <a:rPr lang="ru-RU" sz="2400" dirty="0"/>
              <a:t>) и М.Н. </a:t>
            </a:r>
            <a:r>
              <a:rPr lang="ru-RU" sz="2400" b="1" dirty="0" err="1"/>
              <a:t>Вегманом</a:t>
            </a:r>
            <a:r>
              <a:rPr lang="ru-RU" sz="2400" dirty="0"/>
              <a:t> (M.N. </a:t>
            </a:r>
            <a:r>
              <a:rPr lang="ru-RU" sz="2400" dirty="0" err="1"/>
              <a:t>Wegman</a:t>
            </a:r>
            <a:r>
              <a:rPr lang="ru-RU" sz="2400" dirty="0"/>
              <a:t>)  </a:t>
            </a:r>
          </a:p>
          <a:p>
            <a:pPr algn="just"/>
            <a:r>
              <a:rPr lang="ru-RU" sz="2400" dirty="0"/>
              <a:t>предложен один</a:t>
            </a:r>
            <a:r>
              <a:rPr lang="en-US" sz="2400" dirty="0"/>
              <a:t> </a:t>
            </a:r>
            <a:r>
              <a:rPr lang="ru-RU" sz="2400" dirty="0"/>
              <a:t>из способ </a:t>
            </a:r>
            <a:r>
              <a:rPr lang="ru-RU" sz="2400" b="1" dirty="0"/>
              <a:t>построения универсального семейства хеш-функций для целочисленных ключей</a:t>
            </a:r>
            <a:r>
              <a:rPr lang="ru-RU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37784" y="3849756"/>
                <a:ext cx="280033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постулат Бертрана гласит, что существует достаточно близкое к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простое число: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 &lt; 2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784" y="3849756"/>
                <a:ext cx="2800336" cy="738664"/>
              </a:xfrm>
              <a:prstGeom prst="rect">
                <a:avLst/>
              </a:prstGeom>
              <a:blipFill>
                <a:blip r:embed="rId7"/>
                <a:stretch>
                  <a:fillRect l="-652" t="-1653" b="-74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6326FCE-5CFD-4711-9A82-E70FE35D8C47}"/>
              </a:ext>
            </a:extLst>
          </p:cNvPr>
          <p:cNvCxnSpPr/>
          <p:nvPr/>
        </p:nvCxnSpPr>
        <p:spPr>
          <a:xfrm>
            <a:off x="1338186" y="5706836"/>
            <a:ext cx="0" cy="1099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5C2E158-4BE6-4B6F-9E5E-F89454C2EC20}"/>
              </a:ext>
            </a:extLst>
          </p:cNvPr>
          <p:cNvCxnSpPr/>
          <p:nvPr/>
        </p:nvCxnSpPr>
        <p:spPr>
          <a:xfrm>
            <a:off x="0" y="566224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AFCE8B5-7898-4CDB-A768-FBCAB365F132}"/>
              </a:ext>
            </a:extLst>
          </p:cNvPr>
          <p:cNvCxnSpPr>
            <a:cxnSpLocks/>
          </p:cNvCxnSpPr>
          <p:nvPr/>
        </p:nvCxnSpPr>
        <p:spPr>
          <a:xfrm>
            <a:off x="9141155" y="3701240"/>
            <a:ext cx="0" cy="196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  <p:bldP spid="11" grpId="0"/>
      <p:bldP spid="12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9503" y="1575659"/>
            <a:ext cx="74633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Совершенное хеширование </a:t>
            </a:r>
            <a:endParaRPr lang="en-US" sz="3200" b="1" dirty="0"/>
          </a:p>
          <a:p>
            <a:pPr algn="ctr"/>
            <a:r>
              <a:rPr lang="ru-RU" sz="3200" dirty="0"/>
              <a:t>(англ. </a:t>
            </a:r>
            <a:r>
              <a:rPr lang="ru-RU" sz="3200" i="1" dirty="0" err="1"/>
              <a:t>perfect</a:t>
            </a:r>
            <a:r>
              <a:rPr lang="ru-RU" sz="3200" i="1" dirty="0"/>
              <a:t> </a:t>
            </a:r>
            <a:r>
              <a:rPr lang="ru-RU" sz="3200" i="1" dirty="0" err="1"/>
              <a:t>hashing</a:t>
            </a:r>
            <a:r>
              <a:rPr lang="ru-RU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3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1353" y="149652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1. Прямая адресация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4702" y="837479"/>
            <a:ext cx="11315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достаточно памяти для массива, число элементов которого равно числу всех возможных ключей, то для каждого возможного ключа можно отвести ячейку в этом массиве.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24702" y="2089204"/>
                <a:ext cx="1131536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Имеем булев массив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 размера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sz="2400" dirty="0"/>
                  <a:t>, называемый </a:t>
                </a:r>
                <a:r>
                  <a:rPr lang="ru-RU" sz="2400" b="1" dirty="0"/>
                  <a:t>таблицей с прямой адресацией</a:t>
                </a:r>
                <a:r>
                  <a:rPr lang="ru-RU" sz="2400" dirty="0"/>
                  <a:t>, в котором </a:t>
                </a:r>
                <a:r>
                  <a:rPr lang="ru-RU" sz="2400" b="1" dirty="0">
                    <a:latin typeface="Consolas" panose="020B0609020204030204" pitchFamily="49" charset="0"/>
                  </a:rPr>
                  <a:t>элемент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sz="2400" b="1" i="1" baseline="-25000" dirty="0" err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содержит истинное значение, если ключ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входит в множество, и ложное значение, если ключ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dirty="0"/>
                  <a:t> в множестве отсутствует.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2" y="2089204"/>
                <a:ext cx="11315362" cy="1200329"/>
              </a:xfrm>
              <a:prstGeom prst="rect">
                <a:avLst/>
              </a:prstGeom>
              <a:blipFill>
                <a:blip r:embed="rId2"/>
                <a:stretch>
                  <a:fillRect t="-4061" r="-862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98709" y="4838766"/>
            <a:ext cx="390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добавление ключа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- проверка наличия ключа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r>
              <a:rPr lang="ru-RU" sz="2400" dirty="0"/>
              <a:t>- удаление ключа.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58336" y="5208098"/>
            <a:ext cx="19918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базовые</a:t>
            </a:r>
            <a:r>
              <a:rPr lang="ru-RU" dirty="0"/>
              <a:t> </a:t>
            </a:r>
            <a:r>
              <a:rPr lang="ru-RU" sz="2400" dirty="0"/>
              <a:t>операции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801866"/>
                  </p:ext>
                </p:extLst>
              </p:nvPr>
            </p:nvGraphicFramePr>
            <p:xfrm>
              <a:off x="2082798" y="3425887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801866"/>
                  </p:ext>
                </p:extLst>
              </p:nvPr>
            </p:nvGraphicFramePr>
            <p:xfrm>
              <a:off x="2082798" y="3425887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2000" r="-602128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00" r="-498942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064" t="-2000" r="-401596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064" t="-2000" r="-301596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8413" t="-2000" r="-100529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596" t="-2000" r="-1064" b="-1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07310" y="5161931"/>
                <a:ext cx="9124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10" y="5161931"/>
                <a:ext cx="9124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206144" y="149651"/>
                <a:ext cx="28790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4" y="149651"/>
                <a:ext cx="287901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7300" y="3770171"/>
                <a:ext cx="4558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00" y="3770171"/>
                <a:ext cx="4558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43316" y="275208"/>
                <a:ext cx="11293310" cy="589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— фактическое множество ключей в хеш-таблице, и у этого множества размер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3200" dirty="0"/>
                  <a:t>, где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3200" dirty="0"/>
                  <a:t>. </a:t>
                </a:r>
              </a:p>
              <a:p>
                <a:pPr algn="just">
                  <a:spcAft>
                    <a:spcPts val="1000"/>
                  </a:spcAft>
                </a:pPr>
                <a:endParaRPr lang="ru-RU" sz="3200" dirty="0"/>
              </a:p>
              <a:p>
                <a:pPr algn="just">
                  <a:spcAft>
                    <a:spcPts val="1000"/>
                  </a:spcAft>
                </a:pPr>
                <a:r>
                  <a:rPr lang="ru-RU" sz="3200" dirty="0"/>
                  <a:t>Тогда существует </a:t>
                </a:r>
                <a:r>
                  <a:rPr lang="ru-RU" sz="3200" b="1" dirty="0">
                    <a:latin typeface="Consolas" panose="020B0609020204030204" pitchFamily="49" charset="0"/>
                  </a:rPr>
                  <a:t>хеш-функция</a:t>
                </a:r>
                <a:r>
                  <a:rPr lang="ru-RU" sz="3200" dirty="0"/>
                  <a:t>, которая не даёт коллизий: если элементов меньше, чем слотов, то их всегда можно отобразить без коллизий. Это хорошая хеш-функция, её называют </a:t>
                </a:r>
                <a:r>
                  <a:rPr lang="ru-RU" sz="3200" b="1" dirty="0"/>
                  <a:t>совершенной</a:t>
                </a:r>
                <a:r>
                  <a:rPr lang="ru-RU" sz="3200" dirty="0"/>
                  <a:t>. Эта функция всегда есть и зависит от набора ключей. </a:t>
                </a:r>
                <a:endParaRPr lang="en-US" sz="3200" dirty="0"/>
              </a:p>
              <a:p>
                <a:pPr lvl="2" algn="just">
                  <a:spcAft>
                    <a:spcPts val="1000"/>
                  </a:spcAft>
                </a:pPr>
                <a:r>
                  <a:rPr lang="ru-RU" sz="2400" dirty="0"/>
                  <a:t>Даже если предположить, что набор ключей статический и известен заранее (т.е. все ключи сразу поступили, размещены в таблице и новые ключи туда более не будут более добавлены), есть трудность в том, как эффективно задать эту хеш-функцию.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6" y="275208"/>
                <a:ext cx="11293310" cy="5893921"/>
              </a:xfrm>
              <a:prstGeom prst="rect">
                <a:avLst/>
              </a:prstGeom>
              <a:blipFill>
                <a:blip r:embed="rId2"/>
                <a:stretch>
                  <a:fillRect l="-1404" t="-1241" r="-1350" b="-134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197" y="932251"/>
            <a:ext cx="1129331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3200" dirty="0"/>
              <a:t>Таким образом,  задача заключается в построении </a:t>
            </a:r>
            <a:r>
              <a:rPr lang="ru-RU" sz="3200" b="1" dirty="0"/>
              <a:t>хеш-функции</a:t>
            </a:r>
            <a:r>
              <a:rPr lang="ru-RU" sz="3200" dirty="0"/>
              <a:t>, которая является:</a:t>
            </a:r>
          </a:p>
          <a:p>
            <a:pPr marL="1371600" lvl="2" indent="-45720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u-RU" sz="3200" b="1" dirty="0"/>
              <a:t>простой</a:t>
            </a:r>
            <a:r>
              <a:rPr lang="ru-RU" sz="3200" dirty="0"/>
              <a:t>, т.е. достаточно константного объёма памяти, чтобы её хранить; </a:t>
            </a:r>
          </a:p>
          <a:p>
            <a:pPr marL="1371600" lvl="2" indent="-45720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u-RU" sz="3200" b="1" dirty="0"/>
              <a:t>быстрой</a:t>
            </a:r>
            <a:r>
              <a:rPr lang="ru-RU" sz="3200" dirty="0"/>
              <a:t>, т.е. требуется константное время на вычисление; </a:t>
            </a:r>
          </a:p>
          <a:p>
            <a:pPr marL="1371600" lvl="2" indent="-45720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u-RU" sz="3200" b="1" dirty="0"/>
              <a:t>совершенной,</a:t>
            </a:r>
            <a:r>
              <a:rPr lang="ru-RU" sz="3200" dirty="0"/>
              <a:t> т.е. коллизии отсутствуют.</a:t>
            </a:r>
          </a:p>
        </p:txBody>
      </p:sp>
    </p:spTree>
    <p:extLst>
      <p:ext uri="{BB962C8B-B14F-4D97-AF65-F5344CB8AC3E}">
        <p14:creationId xmlns:p14="http://schemas.microsoft.com/office/powerpoint/2010/main" val="10922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B4BD6-324C-48DF-A8F1-C4A22AF81255}"/>
              </a:ext>
            </a:extLst>
          </p:cNvPr>
          <p:cNvSpPr txBox="1"/>
          <p:nvPr/>
        </p:nvSpPr>
        <p:spPr>
          <a:xfrm>
            <a:off x="2196631" y="2160129"/>
            <a:ext cx="7798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Совершенное двухуровневое хеширование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590132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7E2165-7AE7-4FA6-867B-5DE418C48B43}"/>
              </a:ext>
            </a:extLst>
          </p:cNvPr>
          <p:cNvGrpSpPr/>
          <p:nvPr/>
        </p:nvGrpSpPr>
        <p:grpSpPr>
          <a:xfrm>
            <a:off x="175156" y="131632"/>
            <a:ext cx="5524968" cy="2400657"/>
            <a:chOff x="141065" y="126634"/>
            <a:chExt cx="5524968" cy="2400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1065" y="126634"/>
                  <a:ext cx="5524968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b="1" dirty="0">
                      <a:solidFill>
                        <a:srgbClr val="C00000"/>
                      </a:solidFill>
                    </a:rPr>
                    <a:t>Уровень 1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  <a:p>
                  <a:pPr lvl="1"/>
                  <a:r>
                    <a:rPr lang="ru-RU" sz="1200" dirty="0"/>
                    <a:t>хеширование цепочками в </a:t>
                  </a:r>
                  <a14:m>
                    <m:oMath xmlns:m="http://schemas.openxmlformats.org/officeDocument/2006/math">
                      <m:r>
                        <a:rPr lang="ru-RU" sz="1200" b="0" i="1" dirty="0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ru-RU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sz="1200" dirty="0"/>
                    <a:t>ячеек, возможны коллизии</a:t>
                  </a:r>
                  <a:endParaRPr lang="ru-RU" dirty="0"/>
                </a:p>
                <a:p>
                  <a:r>
                    <a:rPr lang="ru-RU" b="1" dirty="0"/>
                    <a:t>выполнять</a:t>
                  </a:r>
                </a:p>
                <a:p>
                  <a:pPr marL="549275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выбрать хеш-функцию для таблицы порядка</a:t>
                  </a:r>
                  <a14:m>
                    <m:oMath xmlns:m="http://schemas.openxmlformats.org/officeDocument/2006/math"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dirty="0"/>
                </a:p>
                <a:p>
                  <a:pPr marL="720725" lvl="1"/>
                  <a:r>
                    <a:rPr lang="ru-RU" sz="1200" dirty="0"/>
                    <a:t>         (функция берётся из универсального множества хеш-функций)</a:t>
                  </a:r>
                  <a:r>
                    <a:rPr lang="en-US" sz="1200" dirty="0"/>
                    <a:t>;</a:t>
                  </a:r>
                </a:p>
                <a:p>
                  <a:pPr marL="549275" indent="-285750">
                    <a:buFont typeface="Wingdings" panose="05000000000000000000" pitchFamily="2" charset="2"/>
                    <a:buChar char="ü"/>
                  </a:pPr>
                  <a:endParaRPr lang="en-US" dirty="0"/>
                </a:p>
                <a:p>
                  <a:pPr marL="549275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вычислить</a:t>
                  </a:r>
                </a:p>
                <a:p>
                  <a:endParaRPr lang="en-US" b="1" dirty="0"/>
                </a:p>
                <a:p>
                  <a:r>
                    <a:rPr lang="ru-RU" b="1" dirty="0"/>
                    <a:t>пока  </a:t>
                  </a:r>
                  <a14:m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&gt;3·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65" y="126634"/>
                  <a:ext cx="5524968" cy="2400657"/>
                </a:xfrm>
                <a:prstGeom prst="rect">
                  <a:avLst/>
                </a:prstGeom>
                <a:blipFill>
                  <a:blip r:embed="rId2"/>
                  <a:stretch>
                    <a:fillRect l="-993" t="-1527" b="-330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бъект 6"/>
                <p:cNvSpPr txBox="1"/>
                <p:nvPr/>
              </p:nvSpPr>
              <p:spPr>
                <a:xfrm>
                  <a:off x="1976730" y="1573633"/>
                  <a:ext cx="3504420" cy="533920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ru-RU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 b="0" i="0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/>
                    <a:t> </a:t>
                  </a:r>
                  <a:r>
                    <a:rPr lang="ru-RU" sz="1400" dirty="0"/>
                    <a:t>где</a:t>
                  </a:r>
                  <a:r>
                    <a:rPr lang="en-US" sz="1400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 dirty="0"/>
                    <a:t> - </a:t>
                  </a:r>
                  <a:r>
                    <a:rPr lang="ru-RU" sz="1400" dirty="0"/>
                    <a:t>число ключей в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ru-RU" sz="1400" dirty="0"/>
                    <a:t>ой корзине</a:t>
                  </a:r>
                  <a:endParaRPr lang="ru-BY" sz="1400" dirty="0"/>
                </a:p>
              </p:txBody>
            </p:sp>
          </mc:Choice>
          <mc:Fallback xmlns="">
            <p:sp>
              <p:nvSpPr>
                <p:cNvPr id="7" name="Объект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730" y="1573633"/>
                  <a:ext cx="3504420" cy="533920"/>
                </a:xfrm>
                <a:prstGeom prst="rect">
                  <a:avLst/>
                </a:prstGeom>
                <a:blipFill>
                  <a:blip r:embed="rId3"/>
                  <a:stretch>
                    <a:fillRect t="-55682" b="-5227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-45127" y="2636946"/>
                <a:ext cx="556036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solidFill>
                      <a:srgbClr val="C00000"/>
                    </a:solidFill>
                  </a:rPr>
                  <a:t>Уровень 2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ru-RU" sz="1200" dirty="0"/>
                  <a:t>для каждой цепочки  строится небольшая вторичная хеш-таблица, чтобы гарантировать отсутствие коллизий на этом уровне</a:t>
                </a:r>
                <a:endParaRPr lang="en-US" dirty="0"/>
              </a:p>
              <a:p>
                <a:r>
                  <a:rPr lang="ru-RU" b="1" dirty="0"/>
                  <a:t>выполнять</a:t>
                </a:r>
              </a:p>
              <a:p>
                <a:pPr lvl="1"/>
                <a:r>
                  <a:rPr lang="ru-RU" dirty="0"/>
                  <a:t>выбрать хеш-функцию для таблицы порядка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:pPr lvl="1"/>
                <a:r>
                  <a:rPr lang="en-US" sz="1200" dirty="0"/>
                  <a:t> </a:t>
                </a:r>
                <a:r>
                  <a:rPr lang="ru-RU" sz="1200" dirty="0"/>
                  <a:t>(из универсального множества хеш-функций)</a:t>
                </a:r>
                <a:r>
                  <a:rPr lang="en-US" sz="1200" dirty="0"/>
                  <a:t>;</a:t>
                </a:r>
              </a:p>
              <a:p>
                <a:r>
                  <a:rPr lang="ru-RU" b="1" dirty="0"/>
                  <a:t>пока  </a:t>
                </a:r>
                <a:r>
                  <a:rPr lang="ru-RU" dirty="0"/>
                  <a:t>(есть коллизии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27" y="2636946"/>
                <a:ext cx="5560368" cy="1754326"/>
              </a:xfrm>
              <a:prstGeom prst="rect">
                <a:avLst/>
              </a:prstGeom>
              <a:blipFill>
                <a:blip r:embed="rId4"/>
                <a:stretch>
                  <a:fillRect l="-987" t="-2091" b="-48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3699366" y="1925171"/>
                <a:ext cx="1777069" cy="46771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≤3⋅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f>
                        <m:f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66" y="1925171"/>
                <a:ext cx="1777069" cy="467710"/>
              </a:xfrm>
              <a:prstGeom prst="rect">
                <a:avLst/>
              </a:prstGeom>
              <a:blipFill>
                <a:blip r:embed="rId5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>
              <a:xfrm>
                <a:off x="46086" y="4569850"/>
                <a:ext cx="4902986" cy="7402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хеш</m:t>
                      </m:r>
                      <m:r>
                        <m:rPr>
                          <m:nor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функция для таблицы</m:t>
                      </m:r>
                      <m:r>
                        <m:rPr>
                          <m:nor/>
                        </m:rPr>
                        <a:rPr lang="ru-RU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порядка </m:t>
                      </m:r>
                      <m:sSup>
                        <m:sSup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на 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элементах не даёт коллизий</m:t>
                      </m:r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f>
                        <m:f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" y="4569850"/>
                <a:ext cx="4902986" cy="740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9422" y="5518420"/>
                <a:ext cx="5560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u="sng" dirty="0"/>
                  <a:t>В худшем случае поиск </a:t>
                </a:r>
                <a:r>
                  <a:rPr lang="ru-RU" dirty="0"/>
                  <a:t>элемента выполняется за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22" y="5518420"/>
                <a:ext cx="5560368" cy="369332"/>
              </a:xfrm>
              <a:prstGeom prst="rect">
                <a:avLst/>
              </a:prstGeom>
              <a:blipFill>
                <a:blip r:embed="rId7"/>
                <a:stretch>
                  <a:fillRect l="-876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 flipH="1">
            <a:off x="5412064" y="48215"/>
            <a:ext cx="35979" cy="6761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75654" y="1670254"/>
                <a:ext cx="2778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54" y="1670254"/>
                <a:ext cx="2778886" cy="369332"/>
              </a:xfrm>
              <a:prstGeom prst="rect">
                <a:avLst/>
              </a:prstGeom>
              <a:blipFill>
                <a:blip r:embed="rId8"/>
                <a:stretch>
                  <a:fillRect l="-658" r="-1316"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7400"/>
              </p:ext>
            </p:extLst>
          </p:nvPr>
        </p:nvGraphicFramePr>
        <p:xfrm>
          <a:off x="5728052" y="82888"/>
          <a:ext cx="3646043" cy="39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28720" imgH="291960" progId="Equation.DSMT4">
                  <p:embed/>
                </p:oleObj>
              </mc:Choice>
              <mc:Fallback>
                <p:oleObj name="Equation" r:id="rId9" imgW="2628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8052" y="82888"/>
                        <a:ext cx="3646043" cy="393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65253" y="421845"/>
                <a:ext cx="63051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ru-RU" sz="1200" dirty="0"/>
                  <a:t>ключ</a:t>
                </a:r>
                <a:r>
                  <a:rPr lang="en-US" sz="12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1200" b="1" i="1" dirty="0" smtClean="0">
                        <a:latin typeface="Cambria Math" panose="02040503050406030204" pitchFamily="18" charset="0"/>
                      </a:rPr>
                      <m:t>М</m:t>
                    </m:r>
                  </m:oMath>
                </a14:m>
                <a:r>
                  <a:rPr lang="ru-RU" sz="1200" dirty="0"/>
                  <a:t> – размер таблицы</a:t>
                </a:r>
                <a:r>
                  <a:rPr lang="en-US" sz="1200" dirty="0"/>
                  <a:t> (</a:t>
                </a:r>
                <a:r>
                  <a:rPr lang="ru-RU" sz="1200" dirty="0"/>
                  <a:t>произвольное число, не обязательно простое</a:t>
                </a:r>
                <a:r>
                  <a:rPr lang="en-US" sz="1200" dirty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200" i="1" dirty="0"/>
                  <a:t> -  </a:t>
                </a:r>
                <a:r>
                  <a:rPr lang="ru-RU" sz="1200" dirty="0"/>
                  <a:t>достаточно большое простое число, такое, что все ключи лежат в диапазоне  от</a:t>
                </a:r>
                <a:endParaRPr lang="en-US" sz="1200" dirty="0"/>
              </a:p>
              <a:p>
                <a:pPr lvl="1"/>
                <a:r>
                  <a:rPr lang="en-US" sz="1200" dirty="0"/>
                  <a:t>       </a:t>
                </a:r>
                <a14:m>
                  <m:oMath xmlns:m="http://schemas.openxmlformats.org/officeDocument/2006/math">
                    <m:r>
                      <a:rPr lang="ru-RU" sz="1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1200" i="1" dirty="0"/>
                  <a:t> </a:t>
                </a:r>
                <a:r>
                  <a:rPr lang="en-US" sz="1200" i="1" dirty="0"/>
                  <a:t> </a:t>
                </a:r>
                <a:r>
                  <a:rPr lang="ru-RU" sz="1200" dirty="0"/>
                  <a:t>до</a:t>
                </a:r>
                <a:r>
                  <a:rPr lang="ru-RU" sz="1200" i="1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i="1" dirty="0"/>
                  <a:t>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i="1" dirty="0"/>
                  <a:t>);</a:t>
                </a:r>
                <a:endParaRPr lang="ru-RU" sz="12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i="1" dirty="0"/>
                  <a:t> -  </a:t>
                </a:r>
                <a:r>
                  <a:rPr lang="ru-RU" sz="12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i="1" dirty="0"/>
                  <a:t> -  </a:t>
                </a:r>
                <a:r>
                  <a:rPr lang="ru-RU" sz="12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53" y="421845"/>
                <a:ext cx="6305167" cy="1200329"/>
              </a:xfrm>
              <a:prstGeom prst="rect">
                <a:avLst/>
              </a:prstGeom>
              <a:blipFill>
                <a:blip r:embed="rId11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Объект 15"/>
              <p:cNvSpPr txBox="1"/>
              <p:nvPr/>
            </p:nvSpPr>
            <p:spPr>
              <a:xfrm>
                <a:off x="9184229" y="2549821"/>
                <a:ext cx="2874097" cy="663499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func>
                        <m:func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sSub>
                            <m:sSubPr>
                              <m:ctrlPr>
                                <a:rPr lang="ru-BY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BY" sz="1400" dirty="0"/>
              </a:p>
            </p:txBody>
          </p:sp>
        </mc:Choice>
        <mc:Fallback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29" y="2549821"/>
                <a:ext cx="2874097" cy="6634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71488"/>
              </p:ext>
            </p:extLst>
          </p:nvPr>
        </p:nvGraphicFramePr>
        <p:xfrm>
          <a:off x="5692762" y="3230051"/>
          <a:ext cx="1000332" cy="247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57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60</a:t>
                      </a:r>
                      <a:r>
                        <a:rPr lang="ru-RU" sz="1200" b="1" dirty="0"/>
                        <a:t>,</a:t>
                      </a:r>
                      <a:r>
                        <a:rPr lang="en-US" sz="1200" b="1" dirty="0"/>
                        <a:t>75</a:t>
                      </a:r>
                      <a:endParaRPr lang="ru-R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37,40,22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ru-RU" sz="100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487018" y="6093954"/>
                <a:ext cx="234532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40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15&lt;3·9</m:t>
                      </m:r>
                      <m:r>
                        <a:rPr lang="ru-RU" sz="1400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1400" dirty="0"/>
              </a:p>
              <a:p>
                <a:r>
                  <a:rPr lang="ru-RU" sz="1400" dirty="0"/>
                  <a:t>переход ко 2-у уровню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18" y="6093954"/>
                <a:ext cx="2345322" cy="738664"/>
              </a:xfrm>
              <a:prstGeom prst="rect">
                <a:avLst/>
              </a:prstGeom>
              <a:blipFill>
                <a:blip r:embed="rId13"/>
                <a:stretch>
                  <a:fillRect l="-779" b="-74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281272"/>
                  </p:ext>
                </p:extLst>
              </p:nvPr>
            </p:nvGraphicFramePr>
            <p:xfrm>
              <a:off x="7835239" y="3372127"/>
              <a:ext cx="4313718" cy="239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1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1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94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03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909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798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5651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2055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3140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230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50678"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baseline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81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baseline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baseline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baseline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=23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=88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ru-RU" sz="800" dirty="0"/>
                            <a:t>8</a:t>
                          </a: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281272"/>
                  </p:ext>
                </p:extLst>
              </p:nvPr>
            </p:nvGraphicFramePr>
            <p:xfrm>
              <a:off x="7835239" y="3372127"/>
              <a:ext cx="4313718" cy="239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1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1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94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03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909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798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5651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2055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3140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230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50678"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1724" r="-682558" b="-5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1724" r="-637931" b="-5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81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167857" r="-682558" b="-4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167857" r="-637931" b="-4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55769" t="-167857" r="-611538" b="-4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433333" r="-682558" b="-2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433333" r="-637931" b="-2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590385" r="-682558" b="-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=23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=88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590385" r="-637931" b="-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01818" t="-590385" r="-390909" b="-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60656" t="-590385" r="-4918" b="-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ru-RU" sz="800" dirty="0"/>
                            <a:t>8</a:t>
                          </a: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бъект 22"/>
              <p:cNvSpPr txBox="1"/>
              <p:nvPr/>
            </p:nvSpPr>
            <p:spPr>
              <a:xfrm>
                <a:off x="5475655" y="2483467"/>
                <a:ext cx="2742908" cy="68669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3,42</m:t>
                          </m:r>
                        </m:sub>
                      </m:sSub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3⋅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+42</m:t>
                              </m:r>
                            </m:e>
                          </m:d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func>
                        <m:func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23" name="Объект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55" y="2483467"/>
                <a:ext cx="2742908" cy="6866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468300" y="209382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Уровень 1.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84229" y="209268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Уровень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9422" y="6061616"/>
                <a:ext cx="5577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u="sng" dirty="0"/>
                  <a:t>Математическое ожидание построения таблицы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22" y="6061616"/>
                <a:ext cx="5577104" cy="369332"/>
              </a:xfrm>
              <a:prstGeom prst="rect">
                <a:avLst/>
              </a:prstGeom>
              <a:blipFill>
                <a:blip r:embed="rId16"/>
                <a:stretch>
                  <a:fillRect l="-874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CA534E2-B369-47A5-BE80-5B002B9DA611}"/>
              </a:ext>
            </a:extLst>
          </p:cNvPr>
          <p:cNvCxnSpPr>
            <a:cxnSpLocks/>
          </p:cNvCxnSpPr>
          <p:nvPr/>
        </p:nvCxnSpPr>
        <p:spPr>
          <a:xfrm>
            <a:off x="0" y="2462012"/>
            <a:ext cx="5391807" cy="42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F67BE66-8482-4274-A265-D7F4D9F2EB6C}"/>
              </a:ext>
            </a:extLst>
          </p:cNvPr>
          <p:cNvCxnSpPr>
            <a:cxnSpLocks/>
          </p:cNvCxnSpPr>
          <p:nvPr/>
        </p:nvCxnSpPr>
        <p:spPr>
          <a:xfrm>
            <a:off x="7771311" y="3230051"/>
            <a:ext cx="0" cy="36279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735ACD40-B1B4-49D6-BE37-A1304039B0B5}"/>
              </a:ext>
            </a:extLst>
          </p:cNvPr>
          <p:cNvCxnSpPr/>
          <p:nvPr/>
        </p:nvCxnSpPr>
        <p:spPr>
          <a:xfrm>
            <a:off x="0" y="5483926"/>
            <a:ext cx="541206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4" grpId="0"/>
      <p:bldP spid="12" grpId="0"/>
      <p:bldP spid="14" grpId="0"/>
      <p:bldP spid="16" grpId="0" animBg="1"/>
      <p:bldP spid="18" grpId="0"/>
      <p:bldP spid="23" grpId="0" animBg="1"/>
      <p:bldP spid="24" grpId="0"/>
      <p:bldP spid="27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4860" y="832841"/>
            <a:ext cx="5998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Хеш-таблицы на практике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7204" y="1960851"/>
            <a:ext cx="10605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Любой подход к реализации хеш-таблицы может работать достаточно быстро на реальных нагрузках.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Время, которое занимают операции с хеш-таблицами, обычно составляет малую долю от общего времени работы программы.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Расход памяти редко играет решающую роль.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Часто выбор между той или иной реализацией </a:t>
            </a:r>
            <a:r>
              <a:rPr lang="ru-RU" sz="2400" dirty="0" err="1"/>
              <a:t>хеш</a:t>
            </a:r>
            <a:r>
              <a:rPr lang="en-US" sz="2400" dirty="0"/>
              <a:t>-</a:t>
            </a:r>
            <a:r>
              <a:rPr lang="ru-RU" sz="2400" dirty="0"/>
              <a:t>таблицы делается на основании других факторов в зависимости от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446330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2865" y="893065"/>
            <a:ext cx="11024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Критически важным показателем для хеш-таблицы является коэффициент заполнения— отношение числа ключей, которые хранятся в хеш-таблице, к размеру хеш-таблицы: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>
              <a:xfrm>
                <a:off x="5372112" y="1851936"/>
                <a:ext cx="1191968" cy="7946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12" y="1851936"/>
                <a:ext cx="1191968" cy="794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7371" y="250268"/>
            <a:ext cx="589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Коэффициент заполнения</a:t>
            </a:r>
            <a:r>
              <a:rPr lang="ru-RU" sz="2400" dirty="0"/>
              <a:t> </a:t>
            </a:r>
            <a:r>
              <a:rPr lang="ru-RU" dirty="0"/>
              <a:t>(англ. </a:t>
            </a:r>
            <a:r>
              <a:rPr lang="ru-RU" sz="2400" dirty="0" err="1"/>
              <a:t>load</a:t>
            </a:r>
            <a:r>
              <a:rPr lang="ru-RU" sz="2400" dirty="0"/>
              <a:t> </a:t>
            </a:r>
            <a:r>
              <a:rPr lang="ru-RU" sz="2400" dirty="0" err="1"/>
              <a:t>factor</a:t>
            </a:r>
            <a:r>
              <a:rPr lang="ru-RU" sz="2400" dirty="0"/>
              <a:t> </a:t>
            </a:r>
            <a:r>
              <a:rPr lang="ru-RU" dirty="0"/>
              <a:t>)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4506" y="2543610"/>
            <a:ext cx="11407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000" dirty="0"/>
              <a:t>Однако коэффициент заполнения не показывает различия между заполненностью отдельных корзин.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7405" y="3184141"/>
            <a:ext cx="11277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000" dirty="0"/>
              <a:t>Низкий коэффициент заполнения не является абсолютным благом. Если коэффициент близок к нулю, это говорит о том, что большая часть таблицы не используется и память тратится впустую.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7404" y="4143012"/>
            <a:ext cx="1163138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Для оптимального использования хеш-таблицы желательно, чтобы её размер был примерно пропорционален числу ключей, которые нужно хранить. </a:t>
            </a:r>
          </a:p>
          <a:p>
            <a:endParaRPr lang="ru-RU" b="1" dirty="0"/>
          </a:p>
          <a:p>
            <a:pPr marL="538163"/>
            <a:r>
              <a:rPr lang="ru-RU" sz="2000" dirty="0"/>
              <a:t>На практике редко случается, что число ключей фиксировано и можно заранее выставить хорошее значение параметра M. Если ставить его заведомо больше, то много памяти будет потрачено зря (особенно если нужно организовать много хеш-таблиц с небольшим числом ключей в каждой).</a:t>
            </a:r>
          </a:p>
        </p:txBody>
      </p:sp>
    </p:spTree>
    <p:extLst>
      <p:ext uri="{BB962C8B-B14F-4D97-AF65-F5344CB8AC3E}">
        <p14:creationId xmlns:p14="http://schemas.microsoft.com/office/powerpoint/2010/main" val="21875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953650" y="550850"/>
            <a:ext cx="10877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Реализация хеш-таблицы общего назначения обязана поддерживать </a:t>
            </a:r>
            <a:r>
              <a:rPr lang="ru-RU" sz="2400" b="1" dirty="0"/>
              <a:t>операцию изменения размера</a:t>
            </a:r>
            <a:r>
              <a:rPr lang="ru-RU" sz="2400" dirty="0"/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126467" y="1699057"/>
            <a:ext cx="105319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 практике часто используемым приёмом является автоматическое изменение размера.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Когда коэффициент заполнения превышает некоторый порог </a:t>
            </a:r>
            <a:r>
              <a:rPr lang="ru-RU" sz="2400" b="1" dirty="0">
                <a:latin typeface="Consolas" panose="020B0609020204030204" pitchFamily="49" charset="0"/>
              </a:rPr>
              <a:t>α</a:t>
            </a:r>
            <a:r>
              <a:rPr lang="ru-RU" sz="2400" b="1" baseline="-25000" dirty="0" err="1">
                <a:latin typeface="Consolas" panose="020B0609020204030204" pitchFamily="49" charset="0"/>
              </a:rPr>
              <a:t>max</a:t>
            </a:r>
            <a:r>
              <a:rPr lang="ru-RU" sz="2400" dirty="0"/>
              <a:t>, выделяется память под новую, большую таблицу, все элементы из старой таблицы перемещаются в новую, затем память из-под старой хеш-таблицы освобождается. 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Аналогично, если коэффициент заполненности опускается ниже другого порога </a:t>
            </a:r>
            <a:r>
              <a:rPr lang="ru-RU" sz="2400" b="1" dirty="0">
                <a:latin typeface="Consolas" panose="020B0609020204030204" pitchFamily="49" charset="0"/>
              </a:rPr>
              <a:t>α</a:t>
            </a:r>
            <a:r>
              <a:rPr lang="ru-RU" sz="2400" b="1" baseline="-25000" dirty="0" err="1">
                <a:latin typeface="Consolas" panose="020B0609020204030204" pitchFamily="49" charset="0"/>
              </a:rPr>
              <a:t>min</a:t>
            </a:r>
            <a:r>
              <a:rPr lang="ru-RU" sz="2400" b="1" dirty="0"/>
              <a:t>,</a:t>
            </a:r>
            <a:r>
              <a:rPr lang="ru-RU" sz="2400" dirty="0"/>
              <a:t> элементы перемещаются в хеш-таблицу меньшего размера.</a:t>
            </a:r>
          </a:p>
        </p:txBody>
      </p:sp>
    </p:spTree>
    <p:extLst>
      <p:ext uri="{BB962C8B-B14F-4D97-AF65-F5344CB8AC3E}">
        <p14:creationId xmlns:p14="http://schemas.microsoft.com/office/powerpoint/2010/main" val="23474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1376" y="598377"/>
            <a:ext cx="61580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Объединение хеш-значений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8988C-3BF4-41CF-8F7E-2D47835B404B}"/>
                  </a:ext>
                </a:extLst>
              </p:cNvPr>
              <p:cNvSpPr txBox="1"/>
              <p:nvPr/>
            </p:nvSpPr>
            <p:spPr>
              <a:xfrm>
                <a:off x="592016" y="1348044"/>
                <a:ext cx="1081453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Предположим, что координаты точек на плоскости хранятся в виде пар целых чисел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Consolas" panose="020B0609020204030204" pitchFamily="49" charset="0"/>
                  </a:rPr>
                  <a:t>, </a:t>
                </a:r>
                <a:r>
                  <a:rPr lang="ru-RU" sz="2400" dirty="0"/>
                  <a:t>и нужно создать множество точек с использованием хеш-таблицы. 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Пусть получены хеш-значения двух координат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и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algn="just"/>
                <a:endParaRPr lang="ru-RU" sz="24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ru-RU" sz="2400" dirty="0"/>
                  <a:t>Как их объединить, чтобы получить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 от пары?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8988C-3BF4-41CF-8F7E-2D47835B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" y="1348044"/>
                <a:ext cx="10814538" cy="2308324"/>
              </a:xfrm>
              <a:prstGeom prst="rect">
                <a:avLst/>
              </a:prstGeom>
              <a:blipFill>
                <a:blip r:embed="rId2"/>
                <a:stretch>
                  <a:fillRect l="-846" t="-2111" r="-902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46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385" y="441528"/>
            <a:ext cx="1178922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для простоты верхняя граница возможных значений хеш-функции не фиксирована (где-то дальше в реализации </a:t>
            </a:r>
            <a:r>
              <a:rPr lang="ru-RU" dirty="0" err="1"/>
              <a:t>хеш</a:t>
            </a:r>
            <a:r>
              <a:rPr lang="ru-RU" dirty="0"/>
              <a:t> будет взят по нужному модулю M). Часто на практике программисты для соединения </a:t>
            </a:r>
            <a:r>
              <a:rPr lang="ru-RU" dirty="0" err="1"/>
              <a:t>хешей</a:t>
            </a:r>
            <a:r>
              <a:rPr lang="ru-RU" dirty="0"/>
              <a:t> пишут тривиальные функции, например через операцию побитового исключающего или (</a:t>
            </a:r>
            <a:r>
              <a:rPr lang="ru-RU" dirty="0" err="1"/>
              <a:t>xor</a:t>
            </a:r>
            <a:r>
              <a:rPr lang="ru-RU" dirty="0"/>
              <a:t>): </a:t>
            </a:r>
          </a:p>
          <a:p>
            <a:pPr marL="36734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3673475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538163" indent="-538163" algn="just"/>
            <a:r>
              <a:rPr lang="ru-RU" sz="1400" dirty="0"/>
              <a:t>	Такой вариант часто работает на практике приемлемо, но не лишён очевидных недостатков. Например, для всех точек с равными координатами x и y хеш-функция будет принимать нулевое значение, и если точек на прямой y = x во входных данных окажется много, производительность будет низкой из-за коллизий. </a:t>
            </a:r>
          </a:p>
          <a:p>
            <a:pPr marL="538163" indent="-538163" algn="just"/>
            <a:r>
              <a:rPr lang="ru-RU" sz="1400" dirty="0"/>
              <a:t>	Также очевидно, что разные точки (x, y) и (y, x), симметричные относительно той же прямой, получат одинаковые </a:t>
            </a:r>
            <a:r>
              <a:rPr lang="ru-RU" sz="1400" dirty="0" err="1"/>
              <a:t>хеш</a:t>
            </a:r>
            <a:r>
              <a:rPr lang="ru-RU" sz="1400" dirty="0"/>
              <a:t>-значения. Чтобы подобрать пары, дающие коллизию, было труднее, для объединения </a:t>
            </a:r>
            <a:r>
              <a:rPr lang="ru-RU" sz="1400" dirty="0" err="1"/>
              <a:t>хешей</a:t>
            </a:r>
            <a:r>
              <a:rPr lang="ru-RU" sz="1400" dirty="0"/>
              <a:t> используют более сложные функции с обилием «магических» констант и странных операций. </a:t>
            </a:r>
          </a:p>
          <a:p>
            <a:endParaRPr lang="ru-RU" sz="1400" dirty="0"/>
          </a:p>
          <a:p>
            <a:endParaRPr lang="ru-RU" dirty="0"/>
          </a:p>
          <a:p>
            <a:r>
              <a:rPr lang="ru-RU" dirty="0"/>
              <a:t>Например, в C++-библиотеке </a:t>
            </a:r>
            <a:r>
              <a:rPr lang="ru-RU" dirty="0" err="1"/>
              <a:t>boost</a:t>
            </a:r>
            <a:r>
              <a:rPr lang="ru-RU" dirty="0"/>
              <a:t> используется примерно такая формула: </a:t>
            </a:r>
          </a:p>
          <a:p>
            <a:pPr marL="35845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358457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0x9e3779b9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ru-RU" dirty="0"/>
          </a:p>
          <a:p>
            <a:r>
              <a:rPr lang="ru-RU" dirty="0"/>
              <a:t>Часто берут линейную комбинацию двух хеш-значений с, например, большими взаимно простыми коэффициентами.</a:t>
            </a:r>
          </a:p>
          <a:p>
            <a:pPr marL="35845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358457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1000000007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ru-RU" dirty="0"/>
          </a:p>
          <a:p>
            <a:r>
              <a:rPr lang="ru-RU" dirty="0"/>
              <a:t>Основной смысл таких манипуляций — сделать так, чтобы на реально встречающихся в жизни данных коллизии были более редкими. Но </a:t>
            </a:r>
            <a:r>
              <a:rPr lang="ru-RU" dirty="0" err="1"/>
              <a:t>контрпример</a:t>
            </a:r>
            <a:r>
              <a:rPr lang="ru-RU" dirty="0"/>
              <a:t> при желании можно подобрать. Лучшего универсального решения в этом деле нет. </a:t>
            </a:r>
          </a:p>
        </p:txBody>
      </p:sp>
    </p:spTree>
    <p:extLst>
      <p:ext uri="{BB962C8B-B14F-4D97-AF65-F5344CB8AC3E}">
        <p14:creationId xmlns:p14="http://schemas.microsoft.com/office/powerpoint/2010/main" val="33750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6594" y="711312"/>
            <a:ext cx="6291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Проход по содержимому хеш-таблицы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7775" y="1648599"/>
            <a:ext cx="11462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процессе программирования может возникнуть необходимость выполнить обход всех элементов структуры данных и, например, распечатать 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7776" y="3127775"/>
            <a:ext cx="11462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Функция для итерации по содержимому структуры является полезной, поэтому обычно поддерживается в реализациях </a:t>
            </a:r>
            <a:r>
              <a:rPr lang="ru-RU" sz="2400" dirty="0" err="1"/>
              <a:t>хеш</a:t>
            </a:r>
            <a:r>
              <a:rPr lang="ru-RU" sz="2400" dirty="0"/>
              <a:t>-контейнеров, с которыми ведётся работа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138513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1991" y="1651018"/>
            <a:ext cx="11166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размер таблицы с прямой адресацией не зависит от того, сколько элементов реально содержится в множестве</a:t>
            </a:r>
            <a:r>
              <a:rPr lang="en-US" sz="2000" dirty="0"/>
              <a:t>;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61334" y="3015063"/>
                <a:ext cx="1168635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множество </a:t>
                </a:r>
                <a:r>
                  <a:rPr lang="ru-RU" sz="2000" b="1" dirty="0">
                    <a:latin typeface="Consolas" panose="020B0609020204030204" pitchFamily="49" charset="0"/>
                  </a:rPr>
                  <a:t>K</a:t>
                </a:r>
                <a:r>
                  <a:rPr lang="ru-RU" sz="2000" dirty="0"/>
                  <a:t> всевозможных ключей велико, то хранить в памяти массив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000" dirty="0"/>
                  <a:t> размера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непрактично, а то и невозможно: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4" y="3015063"/>
                <a:ext cx="11686358" cy="707886"/>
              </a:xfrm>
              <a:prstGeom prst="rect">
                <a:avLst/>
              </a:prstGeom>
              <a:blipFill>
                <a:blip r:embed="rId2"/>
                <a:stretch>
                  <a:fillRect l="-469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69203" y="2358203"/>
                <a:ext cx="1168635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число реально присутствующих в таблице записей мало по сравнению с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sz="2000" dirty="0"/>
                  <a:t>, то много памяти тратится зря</a:t>
                </a:r>
                <a:r>
                  <a:rPr lang="en-US" sz="2000" dirty="0"/>
                  <a:t>;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3" y="2358203"/>
                <a:ext cx="11686358" cy="707886"/>
              </a:xfrm>
              <a:prstGeom prst="rect">
                <a:avLst/>
              </a:prstGeom>
              <a:blipFill>
                <a:blip r:embed="rId3"/>
                <a:stretch>
                  <a:fillRect l="-469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6735" y="149652"/>
            <a:ext cx="5036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Недостатки прямой адресации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01480" y="5885561"/>
                <a:ext cx="1183389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Тем не менее при сравнительно небольших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sz="2000" b="1" dirty="0"/>
                  <a:t> метод прямой адресации успешно используется на практике.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0" y="5885561"/>
                <a:ext cx="11833890" cy="707886"/>
              </a:xfrm>
              <a:prstGeom prst="rect">
                <a:avLst/>
              </a:prstGeom>
              <a:blipFill>
                <a:blip r:embed="rId4"/>
                <a:stretch>
                  <a:fillRect l="-515" t="-4274" r="-567" b="-136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D743D557-1407-4FA0-9B16-350DD50A7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334637"/>
                  </p:ext>
                </p:extLst>
              </p:nvPr>
            </p:nvGraphicFramePr>
            <p:xfrm>
              <a:off x="917489" y="667001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D743D557-1407-4FA0-9B16-350DD50A7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334637"/>
                  </p:ext>
                </p:extLst>
              </p:nvPr>
            </p:nvGraphicFramePr>
            <p:xfrm>
              <a:off x="917489" y="667001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2" t="-2000" r="-602128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00" r="-498942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064" t="-2000" r="-401596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064" t="-2000" r="-301596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8413" t="-2000" r="-100529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596" t="-2000" r="-1064" b="-1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3E808B-83CD-4A50-BE10-89BDCF29EB7A}"/>
                  </a:ext>
                </a:extLst>
              </p:cNvPr>
              <p:cNvSpPr txBox="1"/>
              <p:nvPr/>
            </p:nvSpPr>
            <p:spPr>
              <a:xfrm>
                <a:off x="391991" y="1011285"/>
                <a:ext cx="4558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3E808B-83CD-4A50-BE10-89BDCF29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1" y="1011285"/>
                <a:ext cx="4558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A2C4EBC-49C9-4368-8AAD-DAF680FFCBCC}"/>
                  </a:ext>
                </a:extLst>
              </p:cNvPr>
              <p:cNvSpPr/>
              <p:nvPr/>
            </p:nvSpPr>
            <p:spPr>
              <a:xfrm>
                <a:off x="9277166" y="149651"/>
                <a:ext cx="28079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A2C4EBC-49C9-4368-8AAD-DAF680FF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166" y="149651"/>
                <a:ext cx="280799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31F507A-CE40-4140-A45D-9B8C45BFF22A}"/>
              </a:ext>
            </a:extLst>
          </p:cNvPr>
          <p:cNvGrpSpPr/>
          <p:nvPr/>
        </p:nvGrpSpPr>
        <p:grpSpPr>
          <a:xfrm>
            <a:off x="1103589" y="3773274"/>
            <a:ext cx="10931784" cy="2112428"/>
            <a:chOff x="788959" y="3722949"/>
            <a:chExt cx="10931784" cy="2112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788959" y="3773274"/>
                  <a:ext cx="10931784" cy="20621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sz="1600" dirty="0"/>
                    <a:t>Минимальным адресуемым набором данных в современных компьютерах является один байт, состоящий из восьми битов. </a:t>
                  </a:r>
                  <a:endParaRPr lang="en-US" sz="1600" dirty="0"/>
                </a:p>
                <a:p>
                  <a:pPr algn="just"/>
                  <a:r>
                    <a:rPr lang="ru-RU" sz="1600" dirty="0"/>
                    <a:t>Не представляет трудности реализовать таблицу с прямой адресацией так, чтобы каждый бит был использован для хранения одной ячейки. </a:t>
                  </a:r>
                  <a:endParaRPr lang="en-US" sz="1600" dirty="0"/>
                </a:p>
                <a:p>
                  <a:pPr algn="just"/>
                  <a:r>
                    <a:rPr lang="ru-RU" sz="1600" dirty="0"/>
                    <a:t>Если </a:t>
                  </a:r>
                  <a14:m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ru-RU" sz="1600" dirty="0"/>
                    <a:t> — мощность множества возможных ключей, то для прямой адресации требуется выделить последовательный блок из как минимум N бит памяти. Так, </a:t>
                  </a:r>
                  <a:r>
                    <a:rPr lang="ru-RU" sz="1600" b="1" u="sng" dirty="0"/>
                    <a:t>для размеров множества </a:t>
                  </a:r>
                  <a14:m>
                    <m:oMath xmlns:m="http://schemas.openxmlformats.org/officeDocument/2006/math">
                      <m:r>
                        <a:rPr lang="ru-RU" sz="1600" b="1" i="1" u="sng" dirty="0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a14:m>
                  <a:r>
                    <a:rPr lang="ru-RU" sz="1600" b="1" u="sng" dirty="0"/>
                    <a:t> в 10</a:t>
                  </a:r>
                  <a:r>
                    <a:rPr lang="ru-RU" sz="1600" b="1" u="sng" baseline="30000" dirty="0"/>
                    <a:t>9</a:t>
                  </a:r>
                  <a:r>
                    <a:rPr lang="ru-RU" sz="1600" b="1" u="sng" dirty="0"/>
                    <a:t> элементов таблица займёт около 120 МБ памяти</a:t>
                  </a:r>
                  <a:r>
                    <a:rPr lang="en-US" sz="1600" b="1" u="sng" dirty="0"/>
                    <a:t> </a:t>
                  </a:r>
                  <a:br>
                    <a:rPr lang="ru-RU" sz="1600" dirty="0"/>
                  </a:br>
                  <a:r>
                    <a:rPr lang="en-US" sz="1600" dirty="0"/>
                    <a:t>(</a:t>
                  </a:r>
                  <a:r>
                    <a:rPr lang="ru-RU" sz="1600" dirty="0"/>
                    <a:t>10</a:t>
                  </a:r>
                  <a:r>
                    <a:rPr lang="ru-RU" sz="1600" baseline="30000" dirty="0"/>
                    <a:t>9</a:t>
                  </a:r>
                  <a:r>
                    <a:rPr lang="en-US" sz="1600" baseline="30000" dirty="0"/>
                    <a:t> </a:t>
                  </a:r>
                  <a:r>
                    <a:rPr lang="ru-RU" sz="1600" dirty="0"/>
                    <a:t>бит≈1,2*10</a:t>
                  </a:r>
                  <a:r>
                    <a:rPr lang="ru-RU" sz="1600" baseline="30000" dirty="0"/>
                    <a:t>8</a:t>
                  </a:r>
                  <a:r>
                    <a:rPr lang="ru-RU" sz="1600" dirty="0"/>
                    <a:t> байт=120*10</a:t>
                  </a:r>
                  <a:r>
                    <a:rPr lang="ru-RU" sz="1600" baseline="30000" dirty="0"/>
                    <a:t>6</a:t>
                  </a:r>
                  <a:r>
                    <a:rPr lang="ru-RU" sz="1600" dirty="0"/>
                    <a:t> байт=120 Мбайт). </a:t>
                  </a:r>
                </a:p>
                <a:p>
                  <a:pPr algn="just"/>
                  <a:r>
                    <a:rPr lang="ru-RU" sz="1600" dirty="0"/>
                    <a:t>Во многих случаях такой расход памяти неприемлем, особенно когда есть необходимость создавать несколько таблиц. </a:t>
                  </a:r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59" y="3773274"/>
                  <a:ext cx="10931784" cy="2062103"/>
                </a:xfrm>
                <a:prstGeom prst="rect">
                  <a:avLst/>
                </a:prstGeom>
                <a:blipFill>
                  <a:blip r:embed="rId8"/>
                  <a:stretch>
                    <a:fillRect l="-279" t="-885" r="-335" b="-265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1289E85-C9F7-4443-93CD-22B44E61D415}"/>
                </a:ext>
              </a:extLst>
            </p:cNvPr>
            <p:cNvCxnSpPr/>
            <p:nvPr/>
          </p:nvCxnSpPr>
          <p:spPr>
            <a:xfrm>
              <a:off x="791133" y="3722949"/>
              <a:ext cx="0" cy="20619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6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3752" y="147156"/>
            <a:ext cx="11462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большинстве реализаций проход по хеш-множествам выполняется в произвольном порядке, </a:t>
            </a:r>
            <a:r>
              <a:rPr lang="ru-RU" sz="2400" b="1" dirty="0"/>
              <a:t>не гарантируется какой-либо </a:t>
            </a:r>
            <a:r>
              <a:rPr lang="ru-RU" sz="2400" b="1" dirty="0" err="1"/>
              <a:t>отсортированности</a:t>
            </a:r>
            <a:r>
              <a:rPr lang="ru-RU" sz="2400" b="1" dirty="0"/>
              <a:t> ключей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 случае, если внутренняя реализация хеш-таблицы использует метод цепочек, обычно функция обхода выдаёт сначала все элементы первой корзины (с хеш-значением 0) в порядке их следования в цепочке, затем все элементы второй корзины (с хеш-значением 1), и т. д.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1477" y="2686313"/>
                <a:ext cx="11462253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Более того, если распечатать элементы </a:t>
                </a:r>
                <a:r>
                  <a:rPr lang="ru-RU" dirty="0" err="1"/>
                  <a:t>хеш</a:t>
                </a:r>
                <a:r>
                  <a:rPr lang="ru-RU" dirty="0"/>
                  <a:t>-множества, добавить новый ключ, сразу удалить его, вновь распечатать элементы, то порядок может получиться другим. Такое может случиться, если добавление нового ключа привело к перестроению хеш-таблицы с изменением числа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корзин и элементы были перераспределены по корзинам вновь. </a:t>
                </a:r>
              </a:p>
              <a:p>
                <a:pPr lvl="1" algn="just"/>
                <a:r>
                  <a:rPr lang="ru-RU" dirty="0"/>
                  <a:t>Не стоит нигде в коде закладываться на порядок итерации по хеш-контейнерам: большинство реализаций в разных языках программирования могут гарантировать только то, что посещены будут все элементы, не важно в каком порядке.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" y="2686313"/>
                <a:ext cx="11462253" cy="2031325"/>
              </a:xfrm>
              <a:prstGeom prst="rect">
                <a:avLst/>
              </a:prstGeom>
              <a:blipFill>
                <a:blip r:embed="rId2"/>
                <a:stretch>
                  <a:fillRect t="-1802" r="-426" b="-39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971680" y="4635998"/>
            <a:ext cx="10876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Наоборот, средства итерации по ключам множества, которое построено на базе бинарного поискового дерева, обычно возвращают ключи в порядке возрастания (выполняется внутренний обход дерева). Порядок фиксирован и каждый раз одинаковый. 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6C4D3-0E1E-46CC-93CB-B257926B385D}"/>
              </a:ext>
            </a:extLst>
          </p:cNvPr>
          <p:cNvSpPr txBox="1"/>
          <p:nvPr/>
        </p:nvSpPr>
        <p:spPr>
          <a:xfrm>
            <a:off x="93786" y="5410134"/>
            <a:ext cx="11992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Часто предсказуемость результата удобна, например, для написания модульных тестов к частям программы. </a:t>
            </a:r>
            <a:r>
              <a:rPr lang="ru-RU" sz="2400" b="1" dirty="0"/>
              <a:t>Таким образом, если порядок итерации важен, возможно, стоит использовать «древесные» структуры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7767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8904" y="2019378"/>
            <a:ext cx="323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2800" b="1" dirty="0"/>
              <a:t>Хеш-таблицы в </a:t>
            </a:r>
            <a:r>
              <a:rPr lang="en-US" sz="2800" b="1" dirty="0"/>
              <a:t>C++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46564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2429" y="558533"/>
            <a:ext cx="111230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Долгое время в языке </a:t>
            </a:r>
            <a:r>
              <a:rPr lang="ru-RU" sz="2400" b="1" dirty="0"/>
              <a:t>C++ </a:t>
            </a:r>
            <a:r>
              <a:rPr lang="ru-RU" sz="2400" dirty="0"/>
              <a:t>не было стандартных реализаций структур данных на основе хеш-таблиц.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Контейнеры </a:t>
            </a:r>
            <a:r>
              <a:rPr lang="ru-RU" sz="2400" b="1" dirty="0" err="1">
                <a:latin typeface="Consolas" panose="020B0609020204030204" pitchFamily="49" charset="0"/>
              </a:rPr>
              <a:t>std</a:t>
            </a:r>
            <a:r>
              <a:rPr lang="ru-RU" sz="2400" b="1" dirty="0"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latin typeface="Consolas" panose="020B0609020204030204" pitchFamily="49" charset="0"/>
              </a:rPr>
              <a:t>set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и </a:t>
            </a:r>
            <a:r>
              <a:rPr lang="ru-RU" sz="2400" b="1" dirty="0" err="1">
                <a:latin typeface="Consolas" panose="020B0609020204030204" pitchFamily="49" charset="0"/>
              </a:rPr>
              <a:t>std</a:t>
            </a:r>
            <a:r>
              <a:rPr lang="ru-RU" sz="2400" b="1" dirty="0"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latin typeface="Consolas" panose="020B0609020204030204" pitchFamily="49" charset="0"/>
              </a:rPr>
              <a:t>map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из </a:t>
            </a:r>
            <a:r>
              <a:rPr lang="ru-RU" sz="2400" b="1" dirty="0"/>
              <a:t>STL</a:t>
            </a:r>
            <a:r>
              <a:rPr lang="ru-RU" sz="2400" dirty="0"/>
              <a:t> строятся на основе сбалансированных бинарных поисковых деревьев (во всех популярных реализациях применяются красно-чёрные деревья).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Хеш-таблицы существовали в виде нестандартных расширений (например </a:t>
            </a:r>
            <a:r>
              <a:rPr lang="ru-RU" sz="2400" dirty="0" err="1">
                <a:latin typeface="Consolas" panose="020B0609020204030204" pitchFamily="49" charset="0"/>
              </a:rPr>
              <a:t>stdext</a:t>
            </a:r>
            <a:r>
              <a:rPr lang="ru-RU" sz="2400" dirty="0">
                <a:latin typeface="Consolas" panose="020B0609020204030204" pitchFamily="49" charset="0"/>
              </a:rPr>
              <a:t>::</a:t>
            </a:r>
            <a:r>
              <a:rPr lang="ru-RU" sz="2400" dirty="0" err="1">
                <a:latin typeface="Consolas" panose="020B0609020204030204" pitchFamily="49" charset="0"/>
              </a:rPr>
              <a:t>hash_set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в Visual Studio) или внешних библиотек (например </a:t>
            </a:r>
            <a:r>
              <a:rPr lang="ru-RU" sz="2400" dirty="0" err="1">
                <a:latin typeface="Consolas" panose="020B0609020204030204" pitchFamily="49" charset="0"/>
              </a:rPr>
              <a:t>boost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5469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9677" y="357011"/>
            <a:ext cx="11446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Наконец, </a:t>
            </a:r>
            <a:r>
              <a:rPr lang="ru-RU" sz="2400" b="1" dirty="0"/>
              <a:t>в стандарте C++11 в STL официально были добавлены хеш-таблицы</a:t>
            </a:r>
            <a:r>
              <a:rPr lang="ru-RU" sz="2400" dirty="0"/>
              <a:t>.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ru-RU" sz="2400" dirty="0"/>
              <a:t>Стандарт предусматривает четыре контейнера на основе хеш-таблиц, которые отличаются от своих аналогов на основе деревьев наличием префикса </a:t>
            </a:r>
            <a:r>
              <a:rPr lang="ru-RU" sz="2400" b="1" dirty="0" err="1">
                <a:solidFill>
                  <a:srgbClr val="C00000"/>
                </a:solidFill>
              </a:rPr>
              <a:t>unordered</a:t>
            </a:r>
            <a:r>
              <a:rPr lang="ru-RU" sz="2400" dirty="0"/>
              <a:t>_ в названии. </a:t>
            </a:r>
          </a:p>
          <a:p>
            <a:pPr marL="1081088" lvl="1" algn="just"/>
            <a:r>
              <a:rPr lang="ru-RU" sz="2400" b="1" dirty="0" err="1">
                <a:solidFill>
                  <a:srgbClr val="C00000"/>
                </a:solidFill>
              </a:rPr>
              <a:t>std</a:t>
            </a:r>
            <a:r>
              <a:rPr lang="ru-RU" sz="2400" b="1" dirty="0">
                <a:solidFill>
                  <a:srgbClr val="C00000"/>
                </a:solidFill>
              </a:rPr>
              <a:t>::</a:t>
            </a:r>
            <a:r>
              <a:rPr lang="ru-RU" sz="2400" b="1" dirty="0" err="1">
                <a:solidFill>
                  <a:srgbClr val="C00000"/>
                </a:solidFill>
              </a:rPr>
              <a:t>unordered_set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представляет собой динамическое множество</a:t>
            </a:r>
            <a:r>
              <a:rPr lang="en-US" sz="2400" dirty="0"/>
              <a:t>;</a:t>
            </a:r>
            <a:endParaRPr lang="ru-RU" sz="2400" dirty="0"/>
          </a:p>
          <a:p>
            <a:pPr marL="1081088" lvl="1" algn="just"/>
            <a:r>
              <a:rPr lang="ru-RU" sz="2400" b="1" dirty="0" err="1">
                <a:solidFill>
                  <a:srgbClr val="C00000"/>
                </a:solidFill>
              </a:rPr>
              <a:t>std</a:t>
            </a:r>
            <a:r>
              <a:rPr lang="ru-RU" sz="2400" b="1" dirty="0">
                <a:solidFill>
                  <a:srgbClr val="C00000"/>
                </a:solidFill>
              </a:rPr>
              <a:t>::</a:t>
            </a:r>
            <a:r>
              <a:rPr lang="ru-RU" sz="2400" b="1" dirty="0" err="1">
                <a:solidFill>
                  <a:srgbClr val="C00000"/>
                </a:solidFill>
              </a:rPr>
              <a:t>unordered_map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— ассоциативный массив</a:t>
            </a:r>
            <a:r>
              <a:rPr lang="en-US" sz="2400" dirty="0"/>
              <a:t>.</a:t>
            </a:r>
          </a:p>
          <a:p>
            <a:pPr marL="1081088" lvl="1" algn="just"/>
            <a:endParaRPr lang="en-US" sz="2400" dirty="0"/>
          </a:p>
          <a:p>
            <a:pPr marL="1081088" lvl="1" algn="just"/>
            <a:r>
              <a:rPr lang="en-US" sz="2400" dirty="0"/>
              <a:t>C</a:t>
            </a:r>
            <a:r>
              <a:rPr lang="ru-RU" sz="2400" dirty="0" err="1"/>
              <a:t>уществует</a:t>
            </a:r>
            <a:r>
              <a:rPr lang="ru-RU" sz="2400" dirty="0"/>
              <a:t> также два </a:t>
            </a:r>
            <a:r>
              <a:rPr lang="ru-RU" sz="2400" b="1" dirty="0" err="1">
                <a:solidFill>
                  <a:srgbClr val="C00000"/>
                </a:solidFill>
              </a:rPr>
              <a:t>multi</a:t>
            </a:r>
            <a:r>
              <a:rPr lang="ru-RU" sz="2400" b="1" dirty="0">
                <a:solidFill>
                  <a:srgbClr val="C00000"/>
                </a:solidFill>
              </a:rPr>
              <a:t>-контейнера</a:t>
            </a:r>
            <a:r>
              <a:rPr lang="ru-RU" sz="2400" dirty="0"/>
              <a:t>, которые допускают хранение одинаковых ключей.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9677" y="4536995"/>
            <a:ext cx="1134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Стандарт требует, чтобы в построении этих структур данных авторы компиляторов использовали </a:t>
            </a:r>
            <a:r>
              <a:rPr lang="ru-RU" sz="2400" b="1" dirty="0"/>
              <a:t>разрешение коллизий методом цепочек</a:t>
            </a:r>
            <a:r>
              <a:rPr lang="ru-RU" sz="2400" dirty="0"/>
              <a:t>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9677" y="5476995"/>
            <a:ext cx="11197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Метод открытой адресации не был стандартизирован из-за внутренних трудностей при удалении элементов. Однако детали реализации хеш-таблиц стандартом не регламентируются.</a:t>
            </a:r>
          </a:p>
        </p:txBody>
      </p:sp>
    </p:spTree>
    <p:extLst>
      <p:ext uri="{BB962C8B-B14F-4D97-AF65-F5344CB8AC3E}">
        <p14:creationId xmlns:p14="http://schemas.microsoft.com/office/powerpoint/2010/main" val="16634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62557" y="1761893"/>
            <a:ext cx="11258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качестве </a:t>
            </a:r>
            <a:r>
              <a:rPr lang="ru-RU" sz="2400" dirty="0" err="1"/>
              <a:t>хеш</a:t>
            </a:r>
            <a:r>
              <a:rPr lang="ru-RU" sz="2400" dirty="0"/>
              <a:t>-значения в C++ используется число типа </a:t>
            </a:r>
            <a:r>
              <a:rPr lang="ru-RU" sz="2400" b="1" dirty="0" err="1">
                <a:latin typeface="Consolas" panose="020B0609020204030204" pitchFamily="49" charset="0"/>
              </a:rPr>
              <a:t>size_t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Все </a:t>
            </a:r>
            <a:r>
              <a:rPr lang="ru-RU" sz="2400" dirty="0" err="1"/>
              <a:t>хеш</a:t>
            </a:r>
            <a:r>
              <a:rPr lang="ru-RU" sz="2400" dirty="0"/>
              <a:t>-контейнеры предоставляют метод </a:t>
            </a:r>
            <a:r>
              <a:rPr lang="ru-RU" sz="2400" b="1" dirty="0" err="1">
                <a:latin typeface="Consolas" panose="020B0609020204030204" pitchFamily="49" charset="0"/>
              </a:rPr>
              <a:t>rehash</a:t>
            </a:r>
            <a:r>
              <a:rPr lang="ru-RU" sz="2400" b="1" dirty="0">
                <a:latin typeface="Consolas" panose="020B0609020204030204" pitchFamily="49" charset="0"/>
              </a:rPr>
              <a:t>()</a:t>
            </a:r>
            <a:r>
              <a:rPr lang="ru-RU" sz="2400" b="1" dirty="0"/>
              <a:t>, </a:t>
            </a:r>
            <a:r>
              <a:rPr lang="ru-RU" sz="2400" dirty="0"/>
              <a:t>который позволяет установить размер хеш-таблицы (число корзин </a:t>
            </a:r>
            <a:r>
              <a:rPr lang="ru-RU" sz="2400" b="1" dirty="0">
                <a:latin typeface="Consolas" panose="020B0609020204030204" pitchFamily="49" charset="0"/>
              </a:rPr>
              <a:t>M</a:t>
            </a:r>
            <a:r>
              <a:rPr lang="ru-RU" sz="2400" dirty="0"/>
              <a:t>). 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Метод под названием </a:t>
            </a:r>
            <a:r>
              <a:rPr lang="ru-RU" sz="2400" b="1" dirty="0" err="1">
                <a:latin typeface="Consolas" panose="020B0609020204030204" pitchFamily="49" charset="0"/>
              </a:rPr>
              <a:t>load_factor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возвращает текущий коэффициент заполнения.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78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6484" y="387987"/>
            <a:ext cx="1120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Рассмотрим более подробно реализацию в компиляторе GCC (</a:t>
            </a:r>
            <a:r>
              <a:rPr lang="en-US" dirty="0"/>
              <a:t>GNU Compiler Collection</a:t>
            </a:r>
            <a:r>
              <a:rPr lang="ru-RU" dirty="0"/>
              <a:t>)</a:t>
            </a:r>
            <a:r>
              <a:rPr lang="ru-RU" sz="2400" b="1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67303" y="1162089"/>
            <a:ext cx="98573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Пусть ключи добавляются в </a:t>
            </a:r>
            <a:r>
              <a:rPr lang="ru-RU" sz="2400" b="1" dirty="0" err="1">
                <a:latin typeface="Consolas" panose="020B0609020204030204" pitchFamily="49" charset="0"/>
              </a:rPr>
              <a:t>std</a:t>
            </a:r>
            <a:r>
              <a:rPr lang="ru-RU" sz="2400" b="1" dirty="0"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latin typeface="Consolas" panose="020B0609020204030204" pitchFamily="49" charset="0"/>
              </a:rPr>
              <a:t>unordered_set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 одному.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Когда коэффициент заполнения достигает значения </a:t>
            </a:r>
            <a:r>
              <a:rPr lang="ru-RU" sz="2400" b="1" dirty="0"/>
              <a:t>1</a:t>
            </a:r>
            <a:r>
              <a:rPr lang="ru-RU" sz="2400" dirty="0"/>
              <a:t>, происходит перестроение хеш-таблицы: </a:t>
            </a:r>
          </a:p>
          <a:p>
            <a:pPr marL="539750" algn="just"/>
            <a:r>
              <a:rPr lang="ru-RU" sz="2400" dirty="0"/>
              <a:t>в качестве нового числа корзин берётся </a:t>
            </a:r>
            <a:r>
              <a:rPr lang="ru-RU" sz="2400" u="sng" dirty="0"/>
              <a:t>первое простое число из заранее составленного списка, не меньшее удвоенного старого числа корзин</a:t>
            </a:r>
            <a:r>
              <a:rPr lang="ru-RU" sz="2400" dirty="0"/>
              <a:t> (</a:t>
            </a:r>
            <a:r>
              <a:rPr lang="ru-RU" sz="2400" b="1" dirty="0"/>
              <a:t>таким образом, размер таблицы как минимум удваивается и является простым числом</a:t>
            </a:r>
            <a:r>
              <a:rPr lang="ru-RU" sz="2400" dirty="0"/>
              <a:t>).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Длины отдельных цепочек никак не анализируются (появление одной длинной цепочки не повлечёт за собой операцию перестроения). </a:t>
            </a:r>
          </a:p>
        </p:txBody>
      </p:sp>
    </p:spTree>
    <p:extLst>
      <p:ext uri="{BB962C8B-B14F-4D97-AF65-F5344CB8AC3E}">
        <p14:creationId xmlns:p14="http://schemas.microsoft.com/office/powerpoint/2010/main" val="11597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7211" y="2335901"/>
            <a:ext cx="3853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3200" b="1" dirty="0"/>
              <a:t>Хеш-таблицы в </a:t>
            </a:r>
            <a:r>
              <a:rPr lang="en-US" sz="3200" b="1" dirty="0"/>
              <a:t>JAVA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72632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87432" y="239378"/>
                <a:ext cx="11017135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Коллекции 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HashSet</a:t>
                </a:r>
                <a:r>
                  <a:rPr lang="ru-RU" sz="2400" dirty="0"/>
                  <a:t> и 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HashMap</a:t>
                </a:r>
                <a:r>
                  <a:rPr lang="ru-RU" sz="2400" dirty="0"/>
                  <a:t> реализуются как хеш-таблицы, для разрешения коллизий используется </a:t>
                </a:r>
                <a:r>
                  <a:rPr lang="ru-RU" sz="2400" b="1" dirty="0"/>
                  <a:t>метод цепочек</a:t>
                </a:r>
                <a:r>
                  <a:rPr lang="ru-RU" sz="2400" b="1" dirty="0">
                    <a:solidFill>
                      <a:srgbClr val="7030A0"/>
                    </a:solidFill>
                  </a:rPr>
                  <a:t>. 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r>
                  <a:rPr lang="ru-RU" sz="2400" dirty="0"/>
                  <a:t>Для хеширования целых чисел применяется функция следующего вида: </a:t>
                </a:r>
                <a:endParaRPr lang="en-US" sz="2400" dirty="0"/>
              </a:p>
              <a:p>
                <a:pPr marL="2062163" indent="-184150"/>
                <a:r>
                  <a:rPr lang="en-US" dirty="0" err="1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hash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en-US" dirty="0" err="1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h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pPr marL="2062163" indent="-184150"/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^=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20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12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pPr marL="2062163" indent="-184150"/>
                <a:r>
                  <a:rPr lang="pt-BR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return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4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pPr marL="2062163" indent="-184150"/>
                <a:r>
                  <a:rPr lang="ru-RU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pPr marL="2519363" lvl="1" indent="-990600" algn="just"/>
                <a:r>
                  <a:rPr lang="ru-RU" dirty="0"/>
                  <a:t>            операция </a:t>
                </a:r>
                <a:r>
                  <a:rPr lang="ru-RU" b="1" dirty="0"/>
                  <a:t>&gt;&gt;&gt;</a:t>
                </a:r>
                <a:r>
                  <a:rPr lang="ru-RU" dirty="0"/>
                  <a:t> — беззнаковый сдвиг вправо: биты смещаются вправо, число слева  </a:t>
                </a:r>
              </a:p>
              <a:p>
                <a:pPr marL="4805363" lvl="6" indent="-990600" algn="just"/>
                <a:r>
                  <a:rPr lang="ru-RU" dirty="0"/>
                  <a:t>дополняется нулями</a:t>
                </a:r>
                <a:r>
                  <a:rPr lang="en-US" dirty="0"/>
                  <a:t>;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1528763" lvl="1" indent="541338" algn="just"/>
                <a:r>
                  <a:rPr lang="ru-RU" dirty="0"/>
                  <a:t>    операция </a:t>
                </a:r>
                <a:r>
                  <a:rPr lang="ru-RU" b="1" dirty="0"/>
                  <a:t>^</a:t>
                </a:r>
                <a:r>
                  <a:rPr lang="ru-RU" dirty="0"/>
                  <a:t> — поразрядное сложение по модулю 2, исключающее «или»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sz="2400" dirty="0"/>
                  <a:t>Затем в классе коллекции результат функции </a:t>
                </a:r>
                <a:r>
                  <a:rPr lang="ru-RU" sz="2400" dirty="0" err="1"/>
                  <a:t>hash</a:t>
                </a:r>
                <a:r>
                  <a:rPr lang="ru-RU" sz="2400" dirty="0"/>
                  <a:t> берётся по модулю числа корзин, по которым раскладываются элементы. </a:t>
                </a:r>
                <a:endParaRPr lang="en-US" sz="2400" dirty="0"/>
              </a:p>
              <a:p>
                <a:pPr algn="just"/>
                <a:endParaRPr lang="en-US" dirty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ru-RU" sz="2400" b="1" dirty="0"/>
                  <a:t>Число корзин</a:t>
                </a:r>
                <a:r>
                  <a:rPr lang="ru-RU" sz="2400" dirty="0"/>
                  <a:t>, оно же число различных значений хеш-функции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400" dirty="0"/>
                  <a:t>, в Java </a:t>
                </a:r>
                <a:r>
                  <a:rPr lang="ru-RU" sz="2400" b="1" dirty="0"/>
                  <a:t>всегда выбирается как некоторая степень числа 2:</a:t>
                </a:r>
              </a:p>
              <a:p>
                <a:pPr lvl="1" algn="just"/>
                <a:r>
                  <a:rPr lang="ru-RU" sz="2000" dirty="0"/>
                  <a:t>чтобы деление на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можно было заменить операцией битового сдвига вправо, так как современные процессоры выполняют инструкцию деления целых чисел существенно медленнее, чем битовые операции</a:t>
                </a:r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2" y="239378"/>
                <a:ext cx="11017135" cy="6370975"/>
              </a:xfrm>
              <a:prstGeom prst="rect">
                <a:avLst/>
              </a:prstGeom>
              <a:blipFill>
                <a:blip r:embed="rId2"/>
                <a:stretch>
                  <a:fillRect l="-830" t="-766" r="-830" b="-7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1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7432" y="206340"/>
            <a:ext cx="112763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версии </a:t>
            </a:r>
            <a:r>
              <a:rPr lang="ru-RU" sz="2400" b="1" dirty="0">
                <a:latin typeface="Consolas" panose="020B0609020204030204" pitchFamily="49" charset="0"/>
              </a:rPr>
              <a:t>Java 8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ru-RU" sz="2400" dirty="0"/>
              <a:t>разработчики озаботились вопросом </a:t>
            </a:r>
            <a:r>
              <a:rPr lang="ru-RU" sz="2400" b="1" dirty="0"/>
              <a:t>устойчивости коллекций</a:t>
            </a:r>
            <a:r>
              <a:rPr lang="ru-RU" sz="2400" dirty="0">
                <a:solidFill>
                  <a:srgbClr val="7030A0"/>
                </a:solidFill>
              </a:rPr>
              <a:t>, </a:t>
            </a:r>
            <a:r>
              <a:rPr lang="ru-RU" sz="2400" dirty="0"/>
              <a:t>использующих хеширование, </a:t>
            </a:r>
            <a:r>
              <a:rPr lang="ru-RU" sz="2400" b="1" dirty="0"/>
              <a:t>к коллизиям</a:t>
            </a:r>
            <a:r>
              <a:rPr lang="ru-RU" sz="2400" dirty="0"/>
              <a:t>.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</a:p>
          <a:p>
            <a:endParaRPr lang="ru-RU" sz="2400" dirty="0"/>
          </a:p>
          <a:p>
            <a:r>
              <a:rPr lang="ru-RU" sz="2400" dirty="0"/>
              <a:t>В исходном коде библиотеки </a:t>
            </a:r>
            <a:r>
              <a:rPr lang="ru-RU" sz="2400" dirty="0" err="1"/>
              <a:t>Java</a:t>
            </a:r>
            <a:r>
              <a:rPr lang="ru-RU" sz="2400" dirty="0"/>
              <a:t> можно найти константу: </a:t>
            </a:r>
          </a:p>
          <a:p>
            <a:endParaRPr lang="en-US" sz="2400" dirty="0"/>
          </a:p>
          <a:p>
            <a:pPr algn="ctr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TREEIFY_THRESHOLD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2400" dirty="0"/>
          </a:p>
          <a:p>
            <a:pPr algn="just"/>
            <a:r>
              <a:rPr lang="ru-RU" sz="2400" dirty="0"/>
              <a:t>В случае, если новый ключ попадает в корзину, в которой уже лежат как минимум восемь других ключей, библиотека </a:t>
            </a:r>
            <a:r>
              <a:rPr lang="ru-RU" sz="2400" b="1" dirty="0"/>
              <a:t>преобразует связный список </a:t>
            </a:r>
            <a:r>
              <a:rPr lang="ru-RU" sz="2400" dirty="0"/>
              <a:t>для данной корзины в </a:t>
            </a:r>
            <a:r>
              <a:rPr lang="ru-RU" sz="2400" b="1" dirty="0"/>
              <a:t>бинарное сбалансированное поисковое дерево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ctr"/>
            <a:r>
              <a:rPr lang="ru-RU" sz="2400" u="sng" dirty="0"/>
              <a:t>Получается гибридная структура: </a:t>
            </a:r>
            <a:endParaRPr lang="en-US" sz="2400" u="sng" dirty="0"/>
          </a:p>
          <a:p>
            <a:pPr algn="ctr"/>
            <a:endParaRPr lang="ru-RU" sz="24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корзины для тех хеш-значений, где </a:t>
            </a:r>
            <a:r>
              <a:rPr lang="ru-RU" sz="2400" b="1" dirty="0"/>
              <a:t>ключей мало</a:t>
            </a:r>
            <a:r>
              <a:rPr lang="ru-RU" sz="2400" dirty="0"/>
              <a:t>, хранятся </a:t>
            </a:r>
            <a:r>
              <a:rPr lang="ru-RU" sz="2400" b="1" dirty="0"/>
              <a:t>списками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корзины, где </a:t>
            </a:r>
            <a:r>
              <a:rPr lang="ru-RU" sz="2400" b="1" dirty="0"/>
              <a:t>ключей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накопилось </a:t>
            </a:r>
            <a:r>
              <a:rPr lang="ru-RU" sz="2400" b="1" dirty="0"/>
              <a:t>много</a:t>
            </a:r>
            <a:r>
              <a:rPr lang="ru-RU" sz="2400" dirty="0"/>
              <a:t>, хранятся в виде </a:t>
            </a:r>
            <a:r>
              <a:rPr lang="ru-RU" sz="2400" b="1" dirty="0"/>
              <a:t>деревьев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9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60869" y="2726173"/>
            <a:ext cx="447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3200" b="1" dirty="0"/>
              <a:t>Хеш-таблицы в </a:t>
            </a:r>
            <a:r>
              <a:rPr lang="en-US" sz="3200" b="1" dirty="0"/>
              <a:t>PYTHON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395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759" y="370703"/>
            <a:ext cx="4904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2. Хеш-функция </a:t>
            </a:r>
            <a:r>
              <a:rPr lang="ru-RU" sz="2000" dirty="0"/>
              <a:t>(англ. </a:t>
            </a:r>
            <a:r>
              <a:rPr lang="ru-RU" sz="2000" i="1" dirty="0" err="1"/>
              <a:t>hash</a:t>
            </a:r>
            <a:r>
              <a:rPr lang="ru-RU" sz="2000" i="1" dirty="0"/>
              <a:t> </a:t>
            </a:r>
            <a:r>
              <a:rPr lang="ru-RU" sz="2000" i="1" dirty="0" err="1"/>
              <a:t>function</a:t>
            </a:r>
            <a:r>
              <a:rPr lang="ru-RU" sz="2000" dirty="0"/>
              <a:t>)</a:t>
            </a:r>
            <a:endParaRPr lang="ru-RU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96778" y="1180237"/>
                <a:ext cx="1036252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Введём некоторую функцию, называемую </a:t>
                </a:r>
                <a:r>
                  <a:rPr lang="ru-RU" sz="2400" b="1" dirty="0"/>
                  <a:t>хеш-функцией</a:t>
                </a:r>
                <a:r>
                  <a:rPr lang="ru-RU" sz="2400" dirty="0"/>
                  <a:t>, которая </a:t>
                </a:r>
                <a:r>
                  <a:rPr lang="ru-RU" sz="2400" u="sng" dirty="0"/>
                  <a:t>отображает множество ключей в некоторое гораздо более узкое множество</a:t>
                </a:r>
                <a:r>
                  <a:rPr lang="ru-RU" sz="2400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: {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} → {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}, </m:t>
                      </m:r>
                    </m:oMath>
                  </m:oMathPara>
                </a14:m>
                <a:endParaRPr lang="ru-RU" sz="2400" b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8" y="1180237"/>
                <a:ext cx="10362522" cy="1692771"/>
              </a:xfrm>
              <a:prstGeom prst="rect">
                <a:avLst/>
              </a:prstGeom>
              <a:blipFill>
                <a:blip r:embed="rId2"/>
                <a:stretch>
                  <a:fillRect l="-942" t="-2888" r="-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9187113" y="27492"/>
                <a:ext cx="2807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113" y="27492"/>
                <a:ext cx="280717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6777" y="2749897"/>
                <a:ext cx="106803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Величина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называется </a:t>
                </a:r>
                <a:r>
                  <a:rPr lang="ru-RU" sz="2400" b="1" dirty="0" err="1"/>
                  <a:t>хеш</a:t>
                </a:r>
                <a:r>
                  <a:rPr lang="ru-RU" sz="2400" b="1" dirty="0"/>
                  <a:t>-значением</a:t>
                </a:r>
                <a:r>
                  <a:rPr lang="ru-RU" sz="2400" dirty="0"/>
                  <a:t> (</a:t>
                </a:r>
                <a:r>
                  <a:rPr lang="ru-RU" sz="2000" dirty="0"/>
                  <a:t>англ</a:t>
                </a:r>
                <a:r>
                  <a:rPr lang="ru-RU" sz="2400" dirty="0"/>
                  <a:t>. </a:t>
                </a:r>
                <a:r>
                  <a:rPr lang="ru-RU" dirty="0" err="1"/>
                  <a:t>hash</a:t>
                </a:r>
                <a:r>
                  <a:rPr lang="ru-RU" dirty="0"/>
                  <a:t> </a:t>
                </a:r>
                <a:r>
                  <a:rPr lang="ru-RU" dirty="0" err="1"/>
                  <a:t>value</a:t>
                </a:r>
                <a:r>
                  <a:rPr lang="ru-RU" sz="2400" dirty="0"/>
                  <a:t>) ключа</a:t>
                </a:r>
                <a:r>
                  <a:rPr lang="ru-RU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7" y="2749897"/>
                <a:ext cx="10680357" cy="461665"/>
              </a:xfrm>
              <a:prstGeom prst="rect">
                <a:avLst/>
              </a:prstGeom>
              <a:blipFill>
                <a:blip r:embed="rId4"/>
                <a:stretch>
                  <a:fillRect l="-913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996777" y="3328598"/>
            <a:ext cx="10997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Далее вместо того, чтобы работать с ключами, мы работаем с </a:t>
            </a:r>
            <a:r>
              <a:rPr lang="ru-RU" sz="2400" dirty="0" err="1"/>
              <a:t>хеш</a:t>
            </a:r>
            <a:r>
              <a:rPr lang="ru-RU" sz="2400" dirty="0"/>
              <a:t>-значениями.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996777" y="4070502"/>
                <a:ext cx="1091705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Если разные ключи получают одинаковые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-значения: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 ≠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ru-RU" sz="2400" dirty="0"/>
              </a:p>
              <a:p>
                <a:pPr algn="just"/>
                <a:r>
                  <a:rPr lang="ru-RU" sz="2400" dirty="0"/>
                  <a:t>то говорят, что произошла </a:t>
                </a:r>
                <a:r>
                  <a:rPr lang="ru-RU" sz="2400" b="1" dirty="0"/>
                  <a:t>коллизия</a:t>
                </a:r>
                <a:r>
                  <a:rPr lang="ru-RU" sz="2400" dirty="0"/>
                  <a:t> (</a:t>
                </a:r>
                <a:r>
                  <a:rPr lang="ru-RU" dirty="0"/>
                  <a:t>англ.  </a:t>
                </a:r>
                <a:r>
                  <a:rPr lang="ru-RU" sz="2400" dirty="0" err="1"/>
                  <a:t>collisions</a:t>
                </a:r>
                <a:r>
                  <a:rPr lang="ru-RU" sz="2400" dirty="0"/>
                  <a:t>). </a:t>
                </a: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7" y="4070502"/>
                <a:ext cx="10917056" cy="830997"/>
              </a:xfrm>
              <a:prstGeom prst="rect">
                <a:avLst/>
              </a:prstGeom>
              <a:blipFill>
                <a:blip r:embed="rId5"/>
                <a:stretch>
                  <a:fillRect l="-894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09808" y="5066118"/>
                <a:ext cx="532988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Хотелось бы выбрать хеш-функцию так, чтобы коллизии были невозможны. Но в общем случае 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это неосуществимо: согласно принципу Дирихле (1834 г.), нельзя построить инъективное отображение из большего множества в меньшее.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808" y="5066118"/>
                <a:ext cx="5329882" cy="1477328"/>
              </a:xfrm>
              <a:prstGeom prst="rect">
                <a:avLst/>
              </a:prstGeom>
              <a:blipFill>
                <a:blip r:embed="rId6"/>
                <a:stretch>
                  <a:fillRect l="-914" t="-2066" r="-1257" b="-57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УДИВИТЕЛЬНЫЙ математический прием (принцип Дирихле) - YouTube">
            <a:extLst>
              <a:ext uri="{FF2B5EF4-FFF2-40B4-BE49-F238E27FC236}">
                <a16:creationId xmlns:a16="http://schemas.microsoft.com/office/drawing/2014/main" id="{52EC73C5-28E7-EBD3-E835-5190FA5A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690" y="5088618"/>
            <a:ext cx="2586361" cy="14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1604" y="449103"/>
            <a:ext cx="114552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Встроенный</a:t>
            </a:r>
            <a:r>
              <a:rPr lang="ru-RU" dirty="0"/>
              <a:t> </a:t>
            </a:r>
            <a:r>
              <a:rPr lang="ru-RU" sz="2400" dirty="0"/>
              <a:t>тип </a:t>
            </a:r>
            <a:r>
              <a:rPr lang="ru-RU" sz="2400" b="1" dirty="0" err="1"/>
              <a:t>dict</a:t>
            </a:r>
            <a:r>
              <a:rPr lang="ru-RU" sz="2400" b="1" dirty="0"/>
              <a:t> </a:t>
            </a:r>
            <a:r>
              <a:rPr lang="ru-RU" sz="2400" dirty="0"/>
              <a:t>— ассоциативный массив, словарь —широко используется в языке.</a:t>
            </a:r>
            <a:endParaRPr lang="en-US" sz="2400" dirty="0"/>
          </a:p>
          <a:p>
            <a:r>
              <a:rPr lang="ru-RU" sz="2400" dirty="0"/>
              <a:t> </a:t>
            </a:r>
            <a:endParaRPr lang="en-US" sz="2400" dirty="0"/>
          </a:p>
          <a:p>
            <a:r>
              <a:rPr lang="ru-RU" sz="2400" dirty="0"/>
              <a:t>Он реализован в виде хеш-таблицы, где коллизии разрешаются </a:t>
            </a:r>
            <a:r>
              <a:rPr lang="ru-RU" sz="2400" b="1" dirty="0"/>
              <a:t>методом открытой адресации.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1604" y="4110611"/>
            <a:ext cx="10727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/>
              <a:t>Интерпреттором</a:t>
            </a:r>
            <a:r>
              <a:rPr lang="ru-RU" sz="2400" dirty="0"/>
              <a:t> </a:t>
            </a:r>
            <a:r>
              <a:rPr lang="ru-RU" sz="2400" dirty="0" err="1"/>
              <a:t>CPython</a:t>
            </a:r>
            <a:r>
              <a:rPr lang="ru-RU" sz="2400" dirty="0"/>
              <a:t> поддерживается опция командной строки -R, которая активирует на старте случайный выбор начального значения (англ. </a:t>
            </a:r>
            <a:r>
              <a:rPr lang="ru-RU" sz="2400" dirty="0" err="1"/>
              <a:t>seed</a:t>
            </a:r>
            <a:r>
              <a:rPr lang="ru-RU" sz="2400" dirty="0"/>
              <a:t>), которое затем используется для вычисления </a:t>
            </a:r>
            <a:r>
              <a:rPr lang="ru-RU" sz="2400" dirty="0" err="1"/>
              <a:t>хеш</a:t>
            </a:r>
            <a:r>
              <a:rPr lang="ru-RU" sz="2400" dirty="0"/>
              <a:t>-значений от строк и массивов байт.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6012" y="2464523"/>
            <a:ext cx="9813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Разработчики предпочли метод открытой адресации методу цепочек ввиду того, что он позволяет значительно сэкономить память на хранении указателей, которые используются в хеш-таблицах с цепочками. </a:t>
            </a:r>
          </a:p>
        </p:txBody>
      </p:sp>
    </p:spTree>
    <p:extLst>
      <p:ext uri="{BB962C8B-B14F-4D97-AF65-F5344CB8AC3E}">
        <p14:creationId xmlns:p14="http://schemas.microsoft.com/office/powerpoint/2010/main" val="7247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07172" y="-3127"/>
            <a:ext cx="4793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2400" b="1" dirty="0"/>
              <a:t>Криптографические хеш-функции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5947" y="374299"/>
            <a:ext cx="117771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криптографии множество </a:t>
            </a:r>
            <a:r>
              <a:rPr lang="ru-RU" sz="2000" b="1" dirty="0">
                <a:latin typeface="Consolas" panose="020B0609020204030204" pitchFamily="49" charset="0"/>
              </a:rPr>
              <a:t>K</a:t>
            </a:r>
            <a:r>
              <a:rPr lang="ru-RU" sz="2000" dirty="0"/>
              <a:t> возможных ключей бесконечно, и любой блок данных является ключом (в принципе, произвольный массив байт можно рассматривать как двоичную запись некоторого числа). </a:t>
            </a:r>
          </a:p>
          <a:p>
            <a:pPr lvl="1" algn="just"/>
            <a:r>
              <a:rPr lang="ru-RU" dirty="0"/>
              <a:t>Хеш-функция h(x) называется </a:t>
            </a:r>
            <a:r>
              <a:rPr lang="ru-RU" b="1" dirty="0"/>
              <a:t>криптографической</a:t>
            </a:r>
            <a:r>
              <a:rPr lang="ru-RU" dirty="0"/>
              <a:t>, если она удовлетворяет следующим требованиям: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ru-RU" b="1" dirty="0"/>
              <a:t>необратимость</a:t>
            </a:r>
            <a:r>
              <a:rPr lang="ru-RU" dirty="0"/>
              <a:t>: для заданного значения хеш-функции </a:t>
            </a:r>
            <a:r>
              <a:rPr lang="ru-RU" sz="2400" b="1" dirty="0">
                <a:latin typeface="Consolas" panose="020B0609020204030204" pitchFamily="49" charset="0"/>
              </a:rPr>
              <a:t>c</a:t>
            </a:r>
            <a:r>
              <a:rPr lang="ru-RU" dirty="0"/>
              <a:t> должно быть сложно определить такой ключ </a:t>
            </a:r>
            <a:r>
              <a:rPr lang="ru-RU" sz="2400" b="1" dirty="0"/>
              <a:t>x</a:t>
            </a:r>
            <a:r>
              <a:rPr lang="ru-RU" dirty="0"/>
              <a:t>, для которого </a:t>
            </a:r>
            <a:r>
              <a:rPr lang="ru-RU" sz="2400" b="1" dirty="0">
                <a:latin typeface="Consolas" panose="020B0609020204030204" pitchFamily="49" charset="0"/>
              </a:rPr>
              <a:t>h(x) = c</a:t>
            </a:r>
            <a:r>
              <a:rPr lang="ru-RU" sz="2400" dirty="0"/>
              <a:t>;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ru-RU" b="1" dirty="0"/>
              <a:t>стойкость к коллизиям первого рода</a:t>
            </a:r>
            <a:r>
              <a:rPr lang="ru-RU" dirty="0"/>
              <a:t>: для заданного ключа </a:t>
            </a:r>
            <a:r>
              <a:rPr lang="ru-RU" sz="2400" b="1" dirty="0"/>
              <a:t>x</a:t>
            </a:r>
            <a:r>
              <a:rPr lang="ru-RU" dirty="0"/>
              <a:t> должно быть вычислительно невозможно подобрать другой ключ </a:t>
            </a:r>
            <a:r>
              <a:rPr lang="ru-RU" sz="2400" b="1" dirty="0"/>
              <a:t>y</a:t>
            </a:r>
            <a:r>
              <a:rPr lang="ru-RU" sz="2400" dirty="0"/>
              <a:t>,</a:t>
            </a:r>
            <a:r>
              <a:rPr lang="ru-RU" dirty="0"/>
              <a:t> для которого </a:t>
            </a:r>
            <a:r>
              <a:rPr lang="ru-RU" sz="2400" b="1" dirty="0"/>
              <a:t>h(x) = h(y)</a:t>
            </a:r>
            <a:r>
              <a:rPr lang="ru-RU" b="1" dirty="0"/>
              <a:t>;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ru-RU" b="1" dirty="0"/>
              <a:t>стойкость к коллизиям второго рода</a:t>
            </a:r>
            <a:r>
              <a:rPr lang="ru-RU" dirty="0"/>
              <a:t>: должно быть вычислительно невозможно подобрать пару ключей 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dirty="0"/>
              <a:t>и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y</a:t>
            </a:r>
            <a:r>
              <a:rPr lang="ru-RU" dirty="0"/>
              <a:t>, имеющих одинаковый </a:t>
            </a:r>
            <a:r>
              <a:rPr lang="ru-RU" dirty="0" err="1"/>
              <a:t>хеш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Криптографические хеш-функции обычно не используются в хеш-таблицах, потому что они сравнительно медленно вычисляются и имеют большое множество значений. Зато такие хеш-функции широко применяются в системах контроля версий, системах электронной подписи, во многих системах передачи данных для контроля целостности.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0133" y="4435382"/>
            <a:ext cx="110859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Примерами </a:t>
            </a:r>
            <a:r>
              <a:rPr lang="ru-RU" sz="1400" dirty="0">
                <a:solidFill>
                  <a:srgbClr val="7030A0"/>
                </a:solidFill>
              </a:rPr>
              <a:t>криптографических хеш-функций </a:t>
            </a:r>
            <a:r>
              <a:rPr lang="ru-RU" sz="1400" dirty="0"/>
              <a:t>являются алгоритмы </a:t>
            </a:r>
            <a:r>
              <a:rPr lang="ru-RU" sz="1400" dirty="0">
                <a:solidFill>
                  <a:srgbClr val="7030A0"/>
                </a:solidFill>
              </a:rPr>
              <a:t>MD5, SHA-1, SHA-256. </a:t>
            </a:r>
          </a:p>
          <a:p>
            <a:pPr algn="just"/>
            <a:r>
              <a:rPr lang="ru-RU" sz="1400" dirty="0"/>
              <a:t>Так, метод SHA-1 ставит в соответствие произвольному входному сообщению некоторую 20-байтную величину, т. е. результат вычисления SHA-1 принимает одно из 2</a:t>
            </a:r>
            <a:r>
              <a:rPr lang="ru-RU" sz="1400" baseline="30000" dirty="0"/>
              <a:t>160 </a:t>
            </a:r>
            <a:r>
              <a:rPr lang="ru-RU" sz="1400" dirty="0"/>
              <a:t>различных значений. </a:t>
            </a:r>
          </a:p>
          <a:p>
            <a:r>
              <a:rPr lang="ru-RU" sz="1400" dirty="0"/>
              <a:t>Пример вычисления SHA-1 от ASCII-строки, где результат записан в шестнадцатеричной системе счисления: </a:t>
            </a:r>
          </a:p>
          <a:p>
            <a:r>
              <a:rPr lang="ru-RU" sz="1400" dirty="0">
                <a:solidFill>
                  <a:srgbClr val="7030A0"/>
                </a:solidFill>
              </a:rPr>
              <a:t>SHA-1</a:t>
            </a:r>
            <a:r>
              <a:rPr lang="ru-RU" sz="1400" dirty="0"/>
              <a:t>("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quick</a:t>
            </a:r>
            <a:r>
              <a:rPr lang="ru-RU" sz="1400" dirty="0"/>
              <a:t> </a:t>
            </a:r>
            <a:r>
              <a:rPr lang="ru-RU" sz="1400" dirty="0" err="1"/>
              <a:t>brown</a:t>
            </a:r>
            <a:r>
              <a:rPr lang="ru-RU" sz="1400" dirty="0"/>
              <a:t> </a:t>
            </a:r>
            <a:r>
              <a:rPr lang="ru-RU" sz="1400" dirty="0" err="1"/>
              <a:t>fox</a:t>
            </a:r>
            <a:r>
              <a:rPr lang="ru-RU" sz="1400" dirty="0"/>
              <a:t> </a:t>
            </a:r>
            <a:r>
              <a:rPr lang="ru-RU" sz="1400" dirty="0" err="1"/>
              <a:t>jumps</a:t>
            </a:r>
            <a:r>
              <a:rPr lang="ru-RU" sz="1400" dirty="0"/>
              <a:t> </a:t>
            </a:r>
            <a:r>
              <a:rPr lang="ru-RU" sz="1400" dirty="0" err="1"/>
              <a:t>over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lazy</a:t>
            </a:r>
            <a:r>
              <a:rPr lang="ru-RU" sz="1400" dirty="0"/>
              <a:t> </a:t>
            </a:r>
            <a:r>
              <a:rPr lang="ru-RU" sz="1400" dirty="0" err="1"/>
              <a:t>dog</a:t>
            </a:r>
            <a:r>
              <a:rPr lang="ru-RU" sz="1400" dirty="0"/>
              <a:t>") = 0x2fd4e1c67a2d28fced849ee1bb76e7391b93eb12</a:t>
            </a:r>
          </a:p>
          <a:p>
            <a:endParaRPr lang="ru-RU" sz="1400" dirty="0"/>
          </a:p>
          <a:p>
            <a:pPr algn="just"/>
            <a:r>
              <a:rPr lang="ru-RU" sz="1400" dirty="0"/>
              <a:t> В настоящий момент коллизии для MD5 и SHA-1 обнаружены, поэтому методы постепенно выходят из широкого использования. </a:t>
            </a:r>
          </a:p>
          <a:p>
            <a:pPr algn="just"/>
            <a:r>
              <a:rPr lang="ru-RU" sz="1400" dirty="0"/>
              <a:t>Более новые алгоритмы семейства SHA-2 считаются существенно более стойкими к коллизиям. Тем не менее следует понимать, что коллизии есть обязательно, потому что нельзя </a:t>
            </a:r>
            <a:r>
              <a:rPr lang="ru-RU" sz="1400" dirty="0" err="1"/>
              <a:t>биективно</a:t>
            </a:r>
            <a:r>
              <a:rPr lang="ru-RU" sz="1400" dirty="0"/>
              <a:t> отобразить бесконечное множество в конечное. Вопрос только в том, насколько трудно эти коллизии отыскать. </a:t>
            </a:r>
          </a:p>
        </p:txBody>
      </p:sp>
    </p:spTree>
    <p:extLst>
      <p:ext uri="{BB962C8B-B14F-4D97-AF65-F5344CB8AC3E}">
        <p14:creationId xmlns:p14="http://schemas.microsoft.com/office/powerpoint/2010/main" val="36604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4376" y="2238104"/>
            <a:ext cx="10650071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0.5. Хеш-таблица (разрешение коллизий метом открытой адресации)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9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366597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43727" y="3007030"/>
            <a:ext cx="746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является вполне годной для практики хеш-функцией и часто применяется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81896" y="253092"/>
            <a:ext cx="746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любая пара различных ключей будет давать коллизию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dirty="0"/>
              <a:t>такая хеш-функция бесполезна несмотря на то, что она простая и быстро вычисляется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81896" y="1611969"/>
            <a:ext cx="7465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может быть использована как хеш-функция, потому что хеш-функция обязана для равных ключей возвращать одинаковые значения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2668" y="2137376"/>
            <a:ext cx="3431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всякий раз возвращает случайное число от 0 до M − 1 включительно, выбранное равновероятно независимо от x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35604" y="1426514"/>
            <a:ext cx="1147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99107" y="2914761"/>
            <a:ext cx="11575697" cy="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11738" y="4007705"/>
            <a:ext cx="2964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возвращает остаток от деления ключа x на 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43727" y="4628487"/>
            <a:ext cx="746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качестве </a:t>
            </a:r>
            <a:r>
              <a:rPr lang="ru-RU" i="1" dirty="0"/>
              <a:t>М</a:t>
            </a:r>
            <a:r>
              <a:rPr lang="ru-RU" dirty="0"/>
              <a:t>  предпочтителен выбор простого числа, далеко отстоящего от степени 2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43727" y="3610411"/>
            <a:ext cx="7465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ключи возникают, как десятичные числа, то нежелательно выбирать в качестве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степень 10</a:t>
            </a:r>
            <a:r>
              <a:rPr lang="en-US" dirty="0"/>
              <a:t> </a:t>
            </a:r>
            <a:r>
              <a:rPr lang="en-US" sz="1200" dirty="0"/>
              <a:t>(</a:t>
            </a:r>
            <a:r>
              <a:rPr lang="ru-RU" sz="1200" dirty="0"/>
              <a:t>т.к. в этом случае окажется, что часть цифр числа уже полностью определяют </a:t>
            </a:r>
            <a:r>
              <a:rPr lang="ru-RU" sz="1200" dirty="0" err="1"/>
              <a:t>хеш</a:t>
            </a:r>
            <a:r>
              <a:rPr lang="ru-RU" sz="1200" dirty="0"/>
              <a:t>-значение)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2668" y="3052115"/>
            <a:ext cx="21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деление с остатком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369341" y="5310400"/>
            <a:ext cx="11575697" cy="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668" y="5355485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умножение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612775" y="1581150"/>
                <a:ext cx="1951038" cy="4111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𝒓𝒂𝒏𝒅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1581150"/>
                <a:ext cx="1951038" cy="41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19"/>
              <p:cNvSpPr txBox="1"/>
              <p:nvPr/>
            </p:nvSpPr>
            <p:spPr>
              <a:xfrm>
                <a:off x="711200" y="3556000"/>
                <a:ext cx="1779588" cy="3937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𝐦𝐨𝐝</m:t>
                          </m:r>
                        </m:fName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0" name="Объект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556000"/>
                <a:ext cx="1779588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>
              <a:xfrm>
                <a:off x="711200" y="5724817"/>
                <a:ext cx="2503340" cy="465878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func>
                                <m:funcPr>
                                  <m:ctrlPr>
                                    <a:rPr lang="ru-BY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BY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𝐦𝐨𝐝</m:t>
                                  </m:r>
                                </m:fName>
                                <m:e>
                                  <m:r>
                                    <a:rPr lang="ru-BY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5724817"/>
                <a:ext cx="2503340" cy="465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>
              <a:xfrm>
                <a:off x="612775" y="304800"/>
                <a:ext cx="1096963" cy="45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BY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304800"/>
                <a:ext cx="1096963" cy="454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C5DAD9E-2DFB-4AF9-A541-FF7D5CD82CBA}"/>
              </a:ext>
            </a:extLst>
          </p:cNvPr>
          <p:cNvGrpSpPr/>
          <p:nvPr/>
        </p:nvGrpSpPr>
        <p:grpSpPr>
          <a:xfrm>
            <a:off x="711738" y="6054435"/>
            <a:ext cx="2900115" cy="369332"/>
            <a:chOff x="711738" y="6054435"/>
            <a:chExt cx="290011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/>
                <p:cNvSpPr/>
                <p:nvPr/>
              </p:nvSpPr>
              <p:spPr>
                <a:xfrm>
                  <a:off x="711738" y="6054435"/>
                  <a:ext cx="281255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dirty="0"/>
                    <a:t> </a:t>
                  </a:r>
                  <a14:m>
                    <m:oMath xmlns:m="http://schemas.openxmlformats.org/officeDocument/2006/math">
                      <m:r>
                        <a:rPr lang="ru-RU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ru-RU" sz="1200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ru-RU" sz="12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3" name="Прямоугольник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38" y="6054435"/>
                  <a:ext cx="28125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82354" y="6054435"/>
                  <a:ext cx="20294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- </a:t>
                  </a:r>
                  <a:r>
                    <a:rPr lang="ru-RU" sz="1200" dirty="0"/>
                    <a:t>дробная часть числа </a:t>
                  </a:r>
                  <a14:m>
                    <m:oMath xmlns:m="http://schemas.openxmlformats.org/officeDocument/2006/math">
                      <m:r>
                        <a:rPr lang="ru-RU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2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ru-RU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4" y="6054435"/>
                  <a:ext cx="202949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11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Прямоугольник 24"/>
          <p:cNvSpPr/>
          <p:nvPr/>
        </p:nvSpPr>
        <p:spPr>
          <a:xfrm>
            <a:off x="4048992" y="5428162"/>
            <a:ext cx="746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качестве </a:t>
            </a:r>
            <a:r>
              <a:rPr lang="ru-RU" i="1" dirty="0"/>
              <a:t>М </a:t>
            </a:r>
            <a:r>
              <a:rPr lang="ru-RU" dirty="0"/>
              <a:t>выбирают степень 2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048992" y="5784312"/>
            <a:ext cx="746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утверждают, что наиболее удачное значение константы </a:t>
            </a:r>
            <a:r>
              <a:rPr lang="en-US" i="1" dirty="0"/>
              <a:t>A</a:t>
            </a:r>
            <a:r>
              <a:rPr lang="ru-RU" dirty="0"/>
              <a:t> = 0,6180339887 (золотое сечение)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4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  <p:bldP spid="1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32" y="162401"/>
            <a:ext cx="583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Велика ли вероятность коллизий?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4634" y="646954"/>
                <a:ext cx="87269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Пусть </a:t>
                </a:r>
                <a:r>
                  <a:rPr lang="en-US" sz="2000" dirty="0"/>
                  <a:t> </a:t>
                </a:r>
                <a:r>
                  <a:rPr lang="ru-RU" sz="2000" dirty="0"/>
                  <a:t>осуществляется хеширование для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dirty="0"/>
                  <a:t>различных ключей, т.е. мы </a:t>
                </a:r>
                <a:r>
                  <a:rPr lang="ru-RU" sz="2000" b="1" dirty="0"/>
                  <a:t>строим вектор </a:t>
                </a:r>
                <a:r>
                  <a:rPr lang="ru-RU" sz="2000" dirty="0"/>
                  <a:t>длины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dirty="0"/>
                  <a:t>, где назначаем каждому элементу одно из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значений</a:t>
                </a:r>
                <a:r>
                  <a:rPr lang="en-US" sz="2000" dirty="0"/>
                  <a:t> </a:t>
                </a:r>
                <a:r>
                  <a:rPr lang="ru-RU" sz="2000" dirty="0"/>
                  <a:t>(</a:t>
                </a:r>
                <a:r>
                  <a:rPr lang="ru-RU" sz="1600" dirty="0"/>
                  <a:t>предположим, что </a:t>
                </a:r>
                <a:r>
                  <a:rPr lang="ru-RU" sz="1600" dirty="0" err="1"/>
                  <a:t>хеш</a:t>
                </a:r>
                <a:r>
                  <a:rPr lang="ru-RU" sz="1600" dirty="0"/>
                  <a:t>-значения независимы и распределены идеально равномерно от 0 до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1600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000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4" y="646954"/>
                <a:ext cx="8726999" cy="1323439"/>
              </a:xfrm>
              <a:prstGeom prst="rect">
                <a:avLst/>
              </a:prstGeom>
              <a:blipFill>
                <a:blip r:embed="rId2"/>
                <a:stretch>
                  <a:fillRect l="-698" t="-2304" r="-768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27307"/>
              </p:ext>
            </p:extLst>
          </p:nvPr>
        </p:nvGraphicFramePr>
        <p:xfrm>
          <a:off x="9153427" y="835392"/>
          <a:ext cx="3038575" cy="9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649"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0-й</a:t>
                      </a:r>
                    </a:p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1-й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2-й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  <a:p>
                      <a:endParaRPr lang="ru-RU" sz="1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3-й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i="1" dirty="0">
                          <a:solidFill>
                            <a:schemeClr val="tx1"/>
                          </a:solidFill>
                        </a:rPr>
                        <a:t>n-1</a:t>
                      </a: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)-й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942958"/>
                <a:ext cx="6523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Число векторов длины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dirty="0"/>
                  <a:t>, которые могут</a:t>
                </a:r>
                <a:r>
                  <a:rPr lang="en-US" dirty="0"/>
                  <a:t> </a:t>
                </a:r>
                <a:r>
                  <a:rPr lang="ru-RU" dirty="0"/>
                  <a:t>быть при этом сгенерированы: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2958"/>
                <a:ext cx="6523348" cy="646331"/>
              </a:xfrm>
              <a:prstGeom prst="rect">
                <a:avLst/>
              </a:prstGeom>
              <a:blipFill>
                <a:blip r:embed="rId3"/>
                <a:stretch>
                  <a:fillRect l="-748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633" y="2728307"/>
                <a:ext cx="63865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Число векторов длины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dirty="0"/>
                  <a:t>, которые могут</a:t>
                </a:r>
                <a:r>
                  <a:rPr lang="en-US" dirty="0"/>
                  <a:t> </a:t>
                </a:r>
                <a:r>
                  <a:rPr lang="ru-RU" dirty="0"/>
                  <a:t>быть при этом сгенерированы и в которых элементы не повторяются: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3" y="2728307"/>
                <a:ext cx="6386580" cy="646331"/>
              </a:xfrm>
              <a:prstGeom prst="rect">
                <a:avLst/>
              </a:prstGeom>
              <a:blipFill>
                <a:blip r:embed="rId4"/>
                <a:stretch>
                  <a:fillRect l="-763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>
              <a:xfrm>
                <a:off x="6732997" y="2588138"/>
                <a:ext cx="5213022" cy="746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2588138"/>
                <a:ext cx="5213022" cy="746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-4634" y="3643831"/>
            <a:ext cx="5962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Вероятность того, что все элементы сгенерированного вектора различны, т.е. </a:t>
            </a:r>
            <a:r>
              <a:rPr lang="ru-RU" b="1" dirty="0"/>
              <a:t>нет коллизий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6295" y="5195859"/>
                <a:ext cx="414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Вероятность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того, что </a:t>
                </a:r>
                <a:r>
                  <a:rPr lang="ru-RU" b="1" dirty="0"/>
                  <a:t>будут коллизии</a:t>
                </a:r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" y="5195859"/>
                <a:ext cx="4149149" cy="369332"/>
              </a:xfrm>
              <a:prstGeom prst="rect">
                <a:avLst/>
              </a:prstGeom>
              <a:blipFill>
                <a:blip r:embed="rId6"/>
                <a:stretch>
                  <a:fillRect l="-1175" t="-8197" r="-881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732997" y="2053607"/>
                <a:ext cx="640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2053607"/>
                <a:ext cx="640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16955" y="158974"/>
                <a:ext cx="1970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/>
                  <a:t>каждый элемент может принять </a:t>
                </a:r>
              </a:p>
              <a:p>
                <a:r>
                  <a:rPr lang="ru-RU" sz="1000" dirty="0"/>
                  <a:t>одно из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000" dirty="0"/>
                  <a:t> </a:t>
                </a:r>
                <a:r>
                  <a:rPr lang="ru-RU" sz="1000" dirty="0"/>
                  <a:t>значений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55" y="158974"/>
                <a:ext cx="1970411" cy="40011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>
            <a:off x="-4634" y="19596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>
            <a:off x="74612" y="3419002"/>
            <a:ext cx="1211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>
            <a:off x="0" y="25757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92EEA5D-A448-496B-9F00-99ACB11112A5}"/>
              </a:ext>
            </a:extLst>
          </p:cNvPr>
          <p:cNvCxnSpPr>
            <a:cxnSpLocks/>
          </p:cNvCxnSpPr>
          <p:nvPr/>
        </p:nvCxnSpPr>
        <p:spPr>
          <a:xfrm>
            <a:off x="-4634" y="4793511"/>
            <a:ext cx="12192000" cy="1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4F2DD-53D3-C283-CCAA-C141C860B43F}"/>
                  </a:ext>
                </a:extLst>
              </p:cNvPr>
              <p:cNvSpPr txBox="1"/>
              <p:nvPr/>
            </p:nvSpPr>
            <p:spPr>
              <a:xfrm>
                <a:off x="6732997" y="4878305"/>
                <a:ext cx="3026003" cy="650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4F2DD-53D3-C283-CCAA-C141C860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4878305"/>
                <a:ext cx="3026003" cy="650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4E6E4-4937-59D7-22DB-955A7FD227AE}"/>
                  </a:ext>
                </a:extLst>
              </p:cNvPr>
              <p:cNvSpPr txBox="1"/>
              <p:nvPr/>
            </p:nvSpPr>
            <p:spPr>
              <a:xfrm>
                <a:off x="6732997" y="3551396"/>
                <a:ext cx="1828800" cy="650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4E6E4-4937-59D7-22DB-955A7FD2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3551396"/>
                <a:ext cx="1828800" cy="650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5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8" grpId="0"/>
      <p:bldP spid="19" grpId="0"/>
      <p:bldP spid="2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12610</TotalTime>
  <Words>6926</Words>
  <Application>Microsoft Office PowerPoint</Application>
  <PresentationFormat>Широкоэкранный</PresentationFormat>
  <Paragraphs>905</Paragraphs>
  <Slides>73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Courier New</vt:lpstr>
      <vt:lpstr>SFMono-Regular</vt:lpstr>
      <vt:lpstr>Times New Roman</vt:lpstr>
      <vt:lpstr>Wingdings</vt:lpstr>
      <vt:lpstr>Тема Office</vt:lpstr>
      <vt:lpstr>Equation</vt:lpstr>
      <vt:lpstr>Организация поиска  Хеширование </vt:lpstr>
      <vt:lpstr>Презентация PowerPoint</vt:lpstr>
      <vt:lpstr> Абстрактный тип данных: множество (set)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1323</cp:revision>
  <dcterms:created xsi:type="dcterms:W3CDTF">2020-04-14T05:04:13Z</dcterms:created>
  <dcterms:modified xsi:type="dcterms:W3CDTF">2024-03-24T17:15:25Z</dcterms:modified>
</cp:coreProperties>
</file>