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2" r:id="rId2"/>
    <p:sldId id="403" r:id="rId3"/>
    <p:sldId id="443" r:id="rId4"/>
    <p:sldId id="442" r:id="rId5"/>
    <p:sldId id="410" r:id="rId6"/>
    <p:sldId id="342" r:id="rId7"/>
    <p:sldId id="350" r:id="rId8"/>
    <p:sldId id="347" r:id="rId9"/>
    <p:sldId id="343" r:id="rId10"/>
    <p:sldId id="346" r:id="rId11"/>
    <p:sldId id="344" r:id="rId12"/>
    <p:sldId id="351" r:id="rId13"/>
    <p:sldId id="352" r:id="rId14"/>
    <p:sldId id="345" r:id="rId15"/>
    <p:sldId id="349" r:id="rId16"/>
    <p:sldId id="353" r:id="rId17"/>
    <p:sldId id="348" r:id="rId18"/>
    <p:sldId id="444" r:id="rId19"/>
    <p:sldId id="406" r:id="rId20"/>
    <p:sldId id="407" r:id="rId21"/>
    <p:sldId id="405" r:id="rId22"/>
    <p:sldId id="404" r:id="rId23"/>
    <p:sldId id="401" r:id="rId24"/>
    <p:sldId id="411" r:id="rId25"/>
    <p:sldId id="417" r:id="rId26"/>
    <p:sldId id="420" r:id="rId27"/>
    <p:sldId id="412" r:id="rId28"/>
    <p:sldId id="413" r:id="rId29"/>
    <p:sldId id="418" r:id="rId30"/>
    <p:sldId id="414" r:id="rId31"/>
    <p:sldId id="408" r:id="rId32"/>
    <p:sldId id="415" r:id="rId33"/>
    <p:sldId id="409" r:id="rId34"/>
    <p:sldId id="416" r:id="rId35"/>
    <p:sldId id="419" r:id="rId36"/>
    <p:sldId id="421" r:id="rId37"/>
    <p:sldId id="426" r:id="rId38"/>
    <p:sldId id="424" r:id="rId39"/>
    <p:sldId id="425" r:id="rId40"/>
    <p:sldId id="423" r:id="rId41"/>
    <p:sldId id="422" r:id="rId42"/>
    <p:sldId id="427" r:id="rId43"/>
    <p:sldId id="429" r:id="rId44"/>
    <p:sldId id="437" r:id="rId45"/>
    <p:sldId id="430" r:id="rId46"/>
    <p:sldId id="428" r:id="rId47"/>
    <p:sldId id="445" r:id="rId48"/>
    <p:sldId id="434" r:id="rId49"/>
    <p:sldId id="433" r:id="rId50"/>
    <p:sldId id="435" r:id="rId51"/>
    <p:sldId id="436" r:id="rId52"/>
    <p:sldId id="439" r:id="rId53"/>
    <p:sldId id="440" r:id="rId54"/>
    <p:sldId id="441" r:id="rId55"/>
    <p:sldId id="438" r:id="rId56"/>
    <p:sldId id="402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2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6068" autoAdjust="0"/>
  </p:normalViewPr>
  <p:slideViewPr>
    <p:cSldViewPr snapToGrid="0">
      <p:cViewPr>
        <p:scale>
          <a:sx n="90" d="100"/>
          <a:sy n="90" d="100"/>
        </p:scale>
        <p:origin x="1128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27.03.2024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C6387-718A-4A54-A45C-B847388D3C21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918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C6387-718A-4A54-A45C-B847388D3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27.03.2024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24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hyperlink" Target="https://ru.m.wikipedia.org/wiki/&#1054;&#1073;&#1088;&#1072;&#1090;&#1085;&#1086;&#1077;_&#1087;&#1086;_&#1084;&#1086;&#1076;&#1091;&#1083;&#1102;_&#1095;&#1080;&#1089;&#1083;&#1086;" TargetMode="Externa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0.png"/><Relationship Id="rId7" Type="http://schemas.openxmlformats.org/officeDocument/2006/relationships/image" Target="../media/image48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1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53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532.png"/><Relationship Id="rId4" Type="http://schemas.openxmlformats.org/officeDocument/2006/relationships/image" Target="../media/image21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57.png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context/23820/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/index.php?title=SIAM_Journal_on_Computing&amp;action=edit&amp;redlink=1" TargetMode="External"/><Relationship Id="rId4" Type="http://schemas.openxmlformats.org/officeDocument/2006/relationships/hyperlink" Target="https://en.wikipedia.org/wiki/SIAM_Journal_on_Computi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4%D0%BE%D1%80%D0%BC%D0%B0%D1%82%D0%B8%D0%BA%D0%B0" TargetMode="External"/><Relationship Id="rId13" Type="http://schemas.openxmlformats.org/officeDocument/2006/relationships/hyperlink" Target="https://ru.wikipedia.org/wiki/%D0%A1%D0%B5%D1%80%D1%82%D0%B8%D1%84%D0%B8%D0%BA%D0%B0%D1%82_%D0%9F%D1%80%D0%B0%D1%82%D1%82%D0%B0" TargetMode="External"/><Relationship Id="rId3" Type="http://schemas.openxmlformats.org/officeDocument/2006/relationships/hyperlink" Target="https://ru.wikipedia.org/wiki/1938_%D0%B3%D0%BE%D0%B4" TargetMode="External"/><Relationship Id="rId7" Type="http://schemas.openxmlformats.org/officeDocument/2006/relationships/hyperlink" Target="https://ru.wikipedia.org/wiki/%D0%9F%D1%80%D0%BE%D0%B3%D1%80%D0%B0%D0%BC%D0%BC%D0%B8%D1%80%D0%BE%D0%B2%D0%B0%D0%BD%D0%B8%D0%B5" TargetMode="External"/><Relationship Id="rId12" Type="http://schemas.openxmlformats.org/officeDocument/2006/relationships/image" Target="../media/image59.jpeg"/><Relationship Id="rId17" Type="http://schemas.openxmlformats.org/officeDocument/2006/relationships/image" Target="../media/image60.jpeg"/><Relationship Id="rId2" Type="http://schemas.openxmlformats.org/officeDocument/2006/relationships/image" Target="../media/image58.jpeg"/><Relationship Id="rId16" Type="http://schemas.openxmlformats.org/officeDocument/2006/relationships/hyperlink" Target="https://ru.wikipedia.org/wiki/%D0%A3%D0%BD%D0%B8%D0%B2%D0%B5%D1%80%D1%81%D0%B8%D1%82%D0%B5%D1%82_%D0%9A%D0%B0%D1%80%D0%BD%D0%B5%D0%B3%D0%B8_%E2%80%94_%D0%9C%D0%B5%D0%BB%D0%BB%D0%BE%D0%BD%D0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C%D0%B0%D1%82%D0%B5%D0%BC%D0%B0%D1%82%D0%B8%D0%BA%D0%B0" TargetMode="External"/><Relationship Id="rId11" Type="http://schemas.openxmlformats.org/officeDocument/2006/relationships/hyperlink" Target="https://ru.wikipedia.org/wiki/%D0%9A%D0%BE%D0%BD%D0%BA%D1%80%D0%B5%D1%82%D0%BD%D0%B0%D1%8F_%D0%BC%D0%B0%D1%82%D0%B5%D0%BC%D0%B0%D1%82%D0%B8%D0%BA%D0%B0" TargetMode="External"/><Relationship Id="rId5" Type="http://schemas.openxmlformats.org/officeDocument/2006/relationships/hyperlink" Target="https://ru.wikipedia.org/wiki/%D0%9A%D0%BD%D1%83%D1%82,_%D0%94%D0%BE%D0%BD%D0%B0%D0%BB%D1%8C%D0%B4_%D0%AD%D1%80%D0%B2%D0%B8%D0%BD#cite_note-_8986ea5c3d9efd63-1" TargetMode="External"/><Relationship Id="rId15" Type="http://schemas.openxmlformats.org/officeDocument/2006/relationships/hyperlink" Target="https://ru.wikipedia.org/wiki/1941_%D0%B3%D0%BE%D0%B4" TargetMode="External"/><Relationship Id="rId10" Type="http://schemas.openxmlformats.org/officeDocument/2006/relationships/hyperlink" Target="https://ru.wikipedia.org/wiki/%D0%98%D1%81%D0%BA%D1%83%D1%81%D1%81%D1%82%D0%B2%D0%BE_%D0%BF%D1%80%D0%BE%D0%B3%D1%80%D0%B0%D0%BC%D0%BC%D0%B8%D1%80%D0%BE%D0%B2%D0%B0%D0%BD%D0%B8%D1%8F" TargetMode="External"/><Relationship Id="rId4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Relationship Id="rId9" Type="http://schemas.openxmlformats.org/officeDocument/2006/relationships/hyperlink" Target="https://ru.wikipedia.org/wiki/%D0%A1%D1%82%D1%8D%D0%BD%D1%84%D0%BE%D1%80%D0%B4%D1%81%D0%BA%D0%B8%D0%B9_%D1%83%D0%BD%D0%B8%D0%B2%D0%B5%D1%80%D1%81%D0%B8%D1%82%D0%B5%D1%82" TargetMode="External"/><Relationship Id="rId14" Type="http://schemas.openxmlformats.org/officeDocument/2006/relationships/hyperlink" Target="https://ru.wikipedia.org/w/index.php?title=%D0%A1%D0%B8%D0%BD%D1%82%D0%B0%D0%BA%D1%81%D0%B8%D1%87%D0%B5%D1%81%D0%BA%D0%B8%D0%B9_%D0%B0%D0%BD%D0%B0%D0%BB%D0%B8%D0%B7%D0%B0%D1%82%D0%BE%D1%80_%D0%9F%D1%80%D0%B0%D1%82%D1%82%D0%B0&amp;action=edit&amp;redlink=1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64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1.png"/><Relationship Id="rId5" Type="http://schemas.openxmlformats.org/officeDocument/2006/relationships/image" Target="../media/image63.png"/><Relationship Id="rId15" Type="http://schemas.openxmlformats.org/officeDocument/2006/relationships/image" Target="../media/image441.png"/><Relationship Id="rId10" Type="http://schemas.openxmlformats.org/officeDocument/2006/relationships/image" Target="../media/image400.png"/><Relationship Id="rId4" Type="http://schemas.openxmlformats.org/officeDocument/2006/relationships/image" Target="../media/image62.png"/><Relationship Id="rId9" Type="http://schemas.openxmlformats.org/officeDocument/2006/relationships/image" Target="../media/image390.png"/><Relationship Id="rId14" Type="http://schemas.openxmlformats.org/officeDocument/2006/relationships/image" Target="../media/image1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13" Type="http://schemas.openxmlformats.org/officeDocument/2006/relationships/image" Target="../media/image581.png"/><Relationship Id="rId3" Type="http://schemas.openxmlformats.org/officeDocument/2006/relationships/image" Target="../media/image67.png"/><Relationship Id="rId7" Type="http://schemas.openxmlformats.org/officeDocument/2006/relationships/image" Target="../media/image521.png"/><Relationship Id="rId12" Type="http://schemas.openxmlformats.org/officeDocument/2006/relationships/image" Target="../media/image57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0.png"/><Relationship Id="rId4" Type="http://schemas.openxmlformats.org/officeDocument/2006/relationships/image" Target="../media/image490.png"/><Relationship Id="rId9" Type="http://schemas.openxmlformats.org/officeDocument/2006/relationships/image" Target="../media/image5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3500.png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jpeg"/><Relationship Id="rId4" Type="http://schemas.openxmlformats.org/officeDocument/2006/relationships/image" Target="../media/image6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74.png"/><Relationship Id="rId7" Type="http://schemas.openxmlformats.org/officeDocument/2006/relationships/image" Target="../media/image5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670.png"/><Relationship Id="rId4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13" Type="http://schemas.openxmlformats.org/officeDocument/2006/relationships/image" Target="../media/image76.png"/><Relationship Id="rId3" Type="http://schemas.openxmlformats.org/officeDocument/2006/relationships/image" Target="../media/image72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75.png"/><Relationship Id="rId9" Type="http://schemas.openxmlformats.org/officeDocument/2006/relationships/image" Target="../media/image6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720.png"/><Relationship Id="rId7" Type="http://schemas.openxmlformats.org/officeDocument/2006/relationships/image" Target="../media/image7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0.png"/><Relationship Id="rId5" Type="http://schemas.openxmlformats.org/officeDocument/2006/relationships/image" Target="../media/image742.png"/><Relationship Id="rId4" Type="http://schemas.openxmlformats.org/officeDocument/2006/relationships/image" Target="../media/image731.png"/><Relationship Id="rId9" Type="http://schemas.openxmlformats.org/officeDocument/2006/relationships/image" Target="../media/image7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ucdavis.edu/" TargetMode="External"/><Relationship Id="rId4" Type="http://schemas.openxmlformats.org/officeDocument/2006/relationships/image" Target="../media/image79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77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0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1.png"/><Relationship Id="rId5" Type="http://schemas.openxmlformats.org/officeDocument/2006/relationships/image" Target="../media/image991.png"/><Relationship Id="rId4" Type="http://schemas.openxmlformats.org/officeDocument/2006/relationships/image" Target="../media/image10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0.png"/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0.png"/><Relationship Id="rId5" Type="http://schemas.openxmlformats.org/officeDocument/2006/relationships/image" Target="../media/image120.png"/><Relationship Id="rId10" Type="http://schemas.openxmlformats.org/officeDocument/2006/relationships/image" Target="../media/image1080.png"/><Relationship Id="rId4" Type="http://schemas.openxmlformats.org/officeDocument/2006/relationships/image" Target="../media/image1020.png"/><Relationship Id="rId9" Type="http://schemas.openxmlformats.org/officeDocument/2006/relationships/image" Target="../media/image10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e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0.png"/><Relationship Id="rId4" Type="http://schemas.openxmlformats.org/officeDocument/2006/relationships/image" Target="../media/image111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3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1.png"/><Relationship Id="rId11" Type="http://schemas.openxmlformats.org/officeDocument/2006/relationships/image" Target="../media/image128.png"/><Relationship Id="rId5" Type="http://schemas.openxmlformats.org/officeDocument/2006/relationships/image" Target="../media/image1140.png"/><Relationship Id="rId10" Type="http://schemas.openxmlformats.org/officeDocument/2006/relationships/image" Target="../media/image127.png"/><Relationship Id="rId4" Type="http://schemas.openxmlformats.org/officeDocument/2006/relationships/image" Target="../media/image1130.png"/><Relationship Id="rId9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50.png"/><Relationship Id="rId7" Type="http://schemas.openxmlformats.org/officeDocument/2006/relationships/image" Target="../media/image119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5" Type="http://schemas.openxmlformats.org/officeDocument/2006/relationships/image" Target="../media/image1300.png"/><Relationship Id="rId4" Type="http://schemas.openxmlformats.org/officeDocument/2006/relationships/image" Target="../media/image116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0.png"/><Relationship Id="rId7" Type="http://schemas.openxmlformats.org/officeDocument/2006/relationships/image" Target="../media/image35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683757" y="2323060"/>
            <a:ext cx="6448964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Строковые алгоритмы и структуры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8136F6A-AD7B-4D6C-B9B9-EBBC8C51C475}"/>
              </a:ext>
            </a:extLst>
          </p:cNvPr>
          <p:cNvGrpSpPr/>
          <p:nvPr/>
        </p:nvGrpSpPr>
        <p:grpSpPr>
          <a:xfrm>
            <a:off x="639211" y="281259"/>
            <a:ext cx="9424437" cy="1116717"/>
            <a:chOff x="639211" y="281260"/>
            <a:chExt cx="9424437" cy="10067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444189-72E6-4443-B514-4DFEB5D98D67}"/>
                </a:ext>
              </a:extLst>
            </p:cNvPr>
            <p:cNvSpPr txBox="1"/>
            <p:nvPr/>
          </p:nvSpPr>
          <p:spPr>
            <a:xfrm>
              <a:off x="639211" y="281260"/>
              <a:ext cx="8094812" cy="36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dirty="0"/>
                <a:t>2) </a:t>
              </a:r>
              <a:r>
                <a:rPr lang="ru-RU" sz="2000" b="1" u="sng" dirty="0"/>
                <a:t>Обратное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/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b="1" dirty="0"/>
                    <a:t> </a:t>
                  </a:r>
                  <a:endParaRPr lang="ru-BY" sz="2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blipFill>
                  <a:blip r:embed="rId2"/>
                  <a:stretch>
                    <a:fillRect l="-1213" b="-1587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9A526E4-73C6-4DF1-BB96-D1CC4672D953}"/>
              </a:ext>
            </a:extLst>
          </p:cNvPr>
          <p:cNvGrpSpPr/>
          <p:nvPr/>
        </p:nvGrpSpPr>
        <p:grpSpPr>
          <a:xfrm>
            <a:off x="2239729" y="2255589"/>
            <a:ext cx="5833362" cy="1094280"/>
            <a:chOff x="2503498" y="5587874"/>
            <a:chExt cx="5833362" cy="1094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/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= </a:t>
                  </a:r>
                  <a:r>
                    <a:rPr lang="en-US" sz="2000" b="1" dirty="0"/>
                    <a:t>0</a:t>
                  </a:r>
                  <a:endParaRPr lang="ru-RU" sz="2000" b="1" dirty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ru-BY" sz="2000" b="1" dirty="0"/>
                </a:p>
                <a:p>
                  <a:pPr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обр.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b="1" i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blipFill>
                  <a:blip r:embed="rId3"/>
                  <a:stretch>
                    <a:fillRect t="-7317" b="-914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EA9F4FC-FA5D-4742-AFFA-ADDFABE49DF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541" y="5587874"/>
              <a:ext cx="0" cy="1094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/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1800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/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/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/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/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35F87-388C-4CCC-83CF-6BA86D601530}"/>
              </a:ext>
            </a:extLst>
          </p:cNvPr>
          <p:cNvSpPr txBox="1"/>
          <p:nvPr/>
        </p:nvSpPr>
        <p:spPr>
          <a:xfrm>
            <a:off x="1525507" y="50527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09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82D26-9B71-4ADF-9235-54C8047AB465}"/>
              </a:ext>
            </a:extLst>
          </p:cNvPr>
          <p:cNvSpPr txBox="1"/>
          <p:nvPr/>
        </p:nvSpPr>
        <p:spPr>
          <a:xfrm>
            <a:off x="895221" y="330460"/>
            <a:ext cx="10583009" cy="84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 как </a:t>
            </a:r>
            <a:r>
              <a:rPr lang="ru-RU" sz="2400" dirty="0" err="1"/>
              <a:t>хеш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</a:t>
            </a:r>
            <a:r>
              <a:rPr lang="ru-RU" sz="2400" dirty="0"/>
              <a:t> это значение многочлена, то для многих строковых операций можно быстро пересчитывать </a:t>
            </a:r>
            <a:r>
              <a:rPr lang="ru-RU" sz="2400" dirty="0" err="1"/>
              <a:t>хеш</a:t>
            </a:r>
            <a:r>
              <a:rPr lang="ru-RU" sz="2400" dirty="0"/>
              <a:t> результата. </a:t>
            </a:r>
            <a:endParaRPr lang="ru-BY" sz="24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D7D3E56-CD96-44A3-9E15-E1DE868B346E}"/>
              </a:ext>
            </a:extLst>
          </p:cNvPr>
          <p:cNvGrpSpPr/>
          <p:nvPr/>
        </p:nvGrpSpPr>
        <p:grpSpPr>
          <a:xfrm>
            <a:off x="895221" y="4077814"/>
            <a:ext cx="6640498" cy="807497"/>
            <a:chOff x="1104926" y="734497"/>
            <a:chExt cx="8478371" cy="807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1104926" y="734497"/>
                  <a:ext cx="8478371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26" y="734497"/>
                  <a:ext cx="8478371" cy="341504"/>
                </a:xfrm>
                <a:prstGeom prst="rect">
                  <a:avLst/>
                </a:prstGeom>
                <a:blipFill>
                  <a:blip r:embed="rId2"/>
                  <a:stretch>
                    <a:fillRect l="-92"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/>
                <p:nvPr/>
              </p:nvSpPr>
              <p:spPr>
                <a:xfrm>
                  <a:off x="1209210" y="1200490"/>
                  <a:ext cx="7611035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210" y="1200490"/>
                  <a:ext cx="7611035" cy="341504"/>
                </a:xfrm>
                <a:prstGeom prst="rect">
                  <a:avLst/>
                </a:prstGeom>
                <a:blipFill>
                  <a:blip r:embed="rId3"/>
                  <a:stretch>
                    <a:fillRect l="-920" r="-409"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/>
              <p:nvPr/>
            </p:nvSpPr>
            <p:spPr>
              <a:xfrm>
                <a:off x="976899" y="5038279"/>
                <a:ext cx="10921700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99" y="5038279"/>
                <a:ext cx="10921700" cy="341504"/>
              </a:xfrm>
              <a:prstGeom prst="rect">
                <a:avLst/>
              </a:prstGeom>
              <a:blipFill>
                <a:blip r:embed="rId4"/>
                <a:stretch>
                  <a:fillRect l="-837" b="-2280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8BDF5C6-D85F-10AA-45A0-51ABAD1AA82C}"/>
              </a:ext>
            </a:extLst>
          </p:cNvPr>
          <p:cNvGrpSpPr/>
          <p:nvPr/>
        </p:nvGrpSpPr>
        <p:grpSpPr>
          <a:xfrm>
            <a:off x="895221" y="1858631"/>
            <a:ext cx="4005547" cy="1273135"/>
            <a:chOff x="-623154" y="345421"/>
            <a:chExt cx="4005547" cy="12731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95DE93-CC1C-4428-9C27-18DE3EBB372B}"/>
                </a:ext>
              </a:extLst>
            </p:cNvPr>
            <p:cNvSpPr txBox="1"/>
            <p:nvPr/>
          </p:nvSpPr>
          <p:spPr>
            <a:xfrm>
              <a:off x="-324215" y="345421"/>
              <a:ext cx="3706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/>
                <a:t>Конкатенация</a:t>
              </a:r>
              <a:r>
                <a:rPr lang="ru-RU" sz="2400" dirty="0"/>
                <a:t> двух строк </a:t>
              </a:r>
              <a:endParaRPr lang="en-US" sz="2400" b="0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CD91CA-AAF1-2236-F9B8-2F449469F759}"/>
                    </a:ext>
                  </a:extLst>
                </p:cNvPr>
                <p:cNvSpPr txBox="1"/>
                <p:nvPr/>
              </p:nvSpPr>
              <p:spPr>
                <a:xfrm>
                  <a:off x="-623154" y="835160"/>
                  <a:ext cx="3126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CD91CA-AAF1-2236-F9B8-2F449469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54" y="835160"/>
                  <a:ext cx="31261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FBA1AC-34E6-D8AB-CC03-6542FD4EBEA9}"/>
                    </a:ext>
                  </a:extLst>
                </p:cNvPr>
                <p:cNvSpPr txBox="1"/>
                <p:nvPr/>
              </p:nvSpPr>
              <p:spPr>
                <a:xfrm>
                  <a:off x="-623154" y="1249224"/>
                  <a:ext cx="3126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FBA1AC-34E6-D8AB-CC03-6542FD4EB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54" y="1249224"/>
                  <a:ext cx="31261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623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58FDB-229B-A48A-CE0B-9E182F4D47C9}"/>
                  </a:ext>
                </a:extLst>
              </p:cNvPr>
              <p:cNvSpPr txBox="1"/>
              <p:nvPr/>
            </p:nvSpPr>
            <p:spPr>
              <a:xfrm>
                <a:off x="5356887" y="1931437"/>
                <a:ext cx="66404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Конкатенация строк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, это строка, которая получается в результате приписывания последовательности символов строки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 после последовательности символов строки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ru-B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58FDB-229B-A48A-CE0B-9E182F4D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887" y="1931437"/>
                <a:ext cx="6640497" cy="1200329"/>
              </a:xfrm>
              <a:prstGeom prst="rect">
                <a:avLst/>
              </a:prstGeom>
              <a:blipFill>
                <a:blip r:embed="rId7"/>
                <a:stretch>
                  <a:fillRect l="-826" t="-3046" r="-735" b="-10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/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blipFill>
                <a:blip r:embed="rId2"/>
                <a:stretch>
                  <a:fillRect l="-881" r="-176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/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blipFill>
                <a:blip r:embed="rId3"/>
                <a:stretch>
                  <a:fillRect t="-3488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4E44436-BC46-40EC-9C1B-368E291A3A7C}"/>
              </a:ext>
            </a:extLst>
          </p:cNvPr>
          <p:cNvGrpSpPr/>
          <p:nvPr/>
        </p:nvGrpSpPr>
        <p:grpSpPr>
          <a:xfrm>
            <a:off x="802323" y="2459185"/>
            <a:ext cx="11038788" cy="1189480"/>
            <a:chOff x="802323" y="1976653"/>
            <a:chExt cx="11038788" cy="1189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/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blipFill>
                  <a:blip r:embed="rId4"/>
                  <a:stretch>
                    <a:fillRect l="-829" t="-21429" b="-37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54FD4D1B-FCB2-46E4-B0FE-496527F26747}"/>
                </a:ext>
              </a:extLst>
            </p:cNvPr>
            <p:cNvSpPr/>
            <p:nvPr/>
          </p:nvSpPr>
          <p:spPr>
            <a:xfrm rot="16200000">
              <a:off x="3586194" y="1157917"/>
              <a:ext cx="443060" cy="265471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/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Левая фигурная скобка 18">
              <a:extLst>
                <a:ext uri="{FF2B5EF4-FFF2-40B4-BE49-F238E27FC236}">
                  <a16:creationId xmlns:a16="http://schemas.microsoft.com/office/drawing/2014/main" id="{02925652-7F0A-4CD8-B651-3B7DC777A456}"/>
                </a:ext>
              </a:extLst>
            </p:cNvPr>
            <p:cNvSpPr/>
            <p:nvPr/>
          </p:nvSpPr>
          <p:spPr>
            <a:xfrm rot="16200000">
              <a:off x="7574143" y="979721"/>
              <a:ext cx="443060" cy="29730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/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508206F-D8D5-4BA5-8F26-C96E97EEA779}"/>
              </a:ext>
            </a:extLst>
          </p:cNvPr>
          <p:cNvCxnSpPr/>
          <p:nvPr/>
        </p:nvCxnSpPr>
        <p:spPr>
          <a:xfrm>
            <a:off x="6321717" y="946982"/>
            <a:ext cx="0" cy="1055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/>
              <p:nvPr/>
            </p:nvSpPr>
            <p:spPr>
              <a:xfrm>
                <a:off x="611502" y="1178043"/>
                <a:ext cx="11025241" cy="198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Хеш для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ru-RU" sz="2000" b="1" dirty="0"/>
              </a:p>
              <a:p>
                <a:pPr lvl="1"/>
                <a:endParaRPr lang="ru-RU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RU" sz="2000" b="1" dirty="0">
                  <a:ea typeface="Cambria Math" panose="02040503050406030204" pitchFamily="18" charset="0"/>
                </a:endParaRPr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ru-RU" sz="2000" dirty="0"/>
                  <a:t>как вычислить быстрее?</a:t>
                </a:r>
                <a:endParaRPr lang="ru-BY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2" y="1178043"/>
                <a:ext cx="11025241" cy="1985287"/>
              </a:xfrm>
              <a:prstGeom prst="rect">
                <a:avLst/>
              </a:prstGeom>
              <a:blipFill>
                <a:blip r:embed="rId2"/>
                <a:stretch>
                  <a:fillRect l="-553" t="-1534" b="-46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/>
              <p:nvPr/>
            </p:nvSpPr>
            <p:spPr>
              <a:xfrm>
                <a:off x="373887" y="3644397"/>
                <a:ext cx="1125661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значение полинома помещается в 64 бита. Это равносильно тому, что на компьютере можно выполнять все операции над 64-битными числами и не задумываться о том, чтобы брать остаток. </a:t>
                </a:r>
                <a:endParaRPr lang="en-US" dirty="0"/>
              </a:p>
              <a:p>
                <a:pPr lvl="1" algn="just"/>
                <a:r>
                  <a:rPr lang="ru-RU" dirty="0"/>
                  <a:t>Но в С++ для этого необходимо использовать не </a:t>
                </a:r>
                <a:r>
                  <a:rPr lang="ru-RU" dirty="0">
                    <a:latin typeface="Consolas" panose="020B0609020204030204" pitchFamily="49" charset="0"/>
                  </a:rPr>
                  <a:t>int64_t</a:t>
                </a:r>
                <a:r>
                  <a:rPr lang="ru-RU" dirty="0"/>
                  <a:t> (обычно, синоним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а </a:t>
                </a:r>
                <a:r>
                  <a:rPr lang="ru-RU" dirty="0">
                    <a:latin typeface="Consolas" panose="020B0609020204030204" pitchFamily="49" charset="0"/>
                  </a:rPr>
                  <a:t>uint64_t</a:t>
                </a:r>
                <a:r>
                  <a:rPr lang="ru-RU" dirty="0"/>
                  <a:t> (</a:t>
                </a:r>
                <a:r>
                  <a:rPr lang="ru-RU" dirty="0" err="1">
                    <a:latin typeface="Consolas" panose="020B0609020204030204" pitchFamily="49" charset="0"/>
                  </a:rPr>
                  <a:t>unsigned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потому что переполнение знаковых целочисленных типов в C++ — опасный пример неопределённого поведения.</a:t>
                </a:r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7" y="3644397"/>
                <a:ext cx="11256614" cy="1754326"/>
              </a:xfrm>
              <a:prstGeom prst="rect">
                <a:avLst/>
              </a:prstGeom>
              <a:blipFill>
                <a:blip r:embed="rId3"/>
                <a:stretch>
                  <a:fillRect t="-2083" r="-433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62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67382-7AA6-016C-1D2B-F6979CD9232D}"/>
              </a:ext>
            </a:extLst>
          </p:cNvPr>
          <p:cNvSpPr txBox="1"/>
          <p:nvPr/>
        </p:nvSpPr>
        <p:spPr>
          <a:xfrm>
            <a:off x="4845377" y="1463366"/>
            <a:ext cx="4986780" cy="8260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/>
              <p:nvPr/>
            </p:nvSpPr>
            <p:spPr>
              <a:xfrm>
                <a:off x="466642" y="4313244"/>
                <a:ext cx="108549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Из формулы следует, что для вычисления </a:t>
                </a:r>
                <a:r>
                  <a:rPr lang="ru-RU" sz="2000" dirty="0" err="1"/>
                  <a:t>хешей</a:t>
                </a:r>
                <a:r>
                  <a:rPr lang="ru-RU" sz="2000" dirty="0"/>
                  <a:t> любой подстроки, необходимо знать лишь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 всех префиксов этой строки.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ru-RU" sz="2000" dirty="0"/>
                  <a:t>Теперь, чтобы сравнить на равенство две любые подстроки строки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/>
                  <a:t>, можно сравнить соответствующие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этих подстрок. Так как предполагается, что значение полинома помещается в 64 бита, то считаем, что сравнение двух </a:t>
                </a:r>
                <a:r>
                  <a:rPr lang="ru-RU" sz="2000" dirty="0" err="1"/>
                  <a:t>хешей</a:t>
                </a:r>
                <a:r>
                  <a:rPr lang="ru-RU" sz="2000" dirty="0"/>
                  <a:t> будет выполнено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2" y="4313244"/>
                <a:ext cx="10854950" cy="1938992"/>
              </a:xfrm>
              <a:prstGeom prst="rect">
                <a:avLst/>
              </a:prstGeom>
              <a:blipFill>
                <a:blip r:embed="rId2"/>
                <a:stretch>
                  <a:fillRect l="-618" t="-1887" r="-618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FAF573-5B08-4649-9617-EF7346E095F6}"/>
              </a:ext>
            </a:extLst>
          </p:cNvPr>
          <p:cNvGrpSpPr/>
          <p:nvPr/>
        </p:nvGrpSpPr>
        <p:grpSpPr>
          <a:xfrm>
            <a:off x="325240" y="1307489"/>
            <a:ext cx="11120978" cy="1574296"/>
            <a:chOff x="712434" y="1642"/>
            <a:chExt cx="11120978" cy="1657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blipFill>
                  <a:blip r:embed="rId3"/>
                  <a:stretch>
                    <a:fillRect t="-1724" b="-206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Левая фигурная скобка 12">
              <a:extLst>
                <a:ext uri="{FF2B5EF4-FFF2-40B4-BE49-F238E27FC236}">
                  <a16:creationId xmlns:a16="http://schemas.microsoft.com/office/drawing/2014/main" id="{AD57424C-531B-4B85-8F7E-B55291742F93}"/>
                </a:ext>
              </a:extLst>
            </p:cNvPr>
            <p:cNvSpPr/>
            <p:nvPr/>
          </p:nvSpPr>
          <p:spPr>
            <a:xfrm rot="16200000">
              <a:off x="5592040" y="-2968564"/>
              <a:ext cx="913882" cy="8340742"/>
            </a:xfrm>
            <a:prstGeom prst="leftBrace">
              <a:avLst>
                <a:gd name="adj1" fmla="val 8333"/>
                <a:gd name="adj2" fmla="val 49886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 dirty="0"/>
            </a:p>
          </p:txBody>
        </p:sp>
        <p:sp>
          <p:nvSpPr>
            <p:cNvPr id="16" name="Правая фигурная скобка 15">
              <a:extLst>
                <a:ext uri="{FF2B5EF4-FFF2-40B4-BE49-F238E27FC236}">
                  <a16:creationId xmlns:a16="http://schemas.microsoft.com/office/drawing/2014/main" id="{70F897BB-D499-4F1F-A5DF-12E6E67E75F1}"/>
                </a:ext>
              </a:extLst>
            </p:cNvPr>
            <p:cNvSpPr/>
            <p:nvPr/>
          </p:nvSpPr>
          <p:spPr>
            <a:xfrm rot="16200000">
              <a:off x="3232041" y="-1351788"/>
              <a:ext cx="494811" cy="3201671"/>
            </a:xfrm>
            <a:prstGeom prst="rightBrac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A6DE93-D80B-4B1C-B6CD-B71447406BD5}"/>
              </a:ext>
            </a:extLst>
          </p:cNvPr>
          <p:cNvGrpSpPr/>
          <p:nvPr/>
        </p:nvGrpSpPr>
        <p:grpSpPr>
          <a:xfrm>
            <a:off x="3420433" y="3031098"/>
            <a:ext cx="5184592" cy="1228116"/>
            <a:chOff x="3473398" y="2386319"/>
            <a:chExt cx="5184592" cy="12281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/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/>
                <p:nvPr/>
              </p:nvSpPr>
              <p:spPr>
                <a:xfrm>
                  <a:off x="3573371" y="2949573"/>
                  <a:ext cx="3899546" cy="66486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a14:m>
                  <a:endParaRPr lang="ru-BY" sz="2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371" y="2949573"/>
                  <a:ext cx="3899546" cy="6648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78E19-01FB-5A4F-2513-6CD27E75F8C8}"/>
                  </a:ext>
                </a:extLst>
              </p:cNvPr>
              <p:cNvSpPr txBox="1"/>
              <p:nvPr/>
            </p:nvSpPr>
            <p:spPr>
              <a:xfrm>
                <a:off x="2753336" y="94134"/>
                <a:ext cx="5851689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78E19-01FB-5A4F-2513-6CD27E75F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6" y="94134"/>
                <a:ext cx="5851689" cy="411010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B4B403-CC22-562F-A10E-62B88F7D4948}"/>
                  </a:ext>
                </a:extLst>
              </p:cNvPr>
              <p:cNvSpPr txBox="1"/>
              <p:nvPr/>
            </p:nvSpPr>
            <p:spPr>
              <a:xfrm>
                <a:off x="2753336" y="504315"/>
                <a:ext cx="5851689" cy="41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B4B403-CC22-562F-A10E-62B88F7D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6" y="504315"/>
                <a:ext cx="5851689" cy="417935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4B6D918-7B40-C3D7-4A29-D47065E96C12}"/>
              </a:ext>
            </a:extLst>
          </p:cNvPr>
          <p:cNvCxnSpPr/>
          <p:nvPr/>
        </p:nvCxnSpPr>
        <p:spPr>
          <a:xfrm>
            <a:off x="4355184" y="922250"/>
            <a:ext cx="575035" cy="4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079593-6689-435B-9CED-3B28D1F35260}"/>
                  </a:ext>
                </a:extLst>
              </p:cNvPr>
              <p:cNvSpPr txBox="1"/>
              <p:nvPr/>
            </p:nvSpPr>
            <p:spPr>
              <a:xfrm>
                <a:off x="2585867" y="815940"/>
                <a:ext cx="6410649" cy="674031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,</a:t>
                </a:r>
                <a:endParaRPr lang="ru-BY" sz="2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079593-6689-435B-9CED-3B28D1F35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867" y="815940"/>
                <a:ext cx="6410649" cy="674031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/>
              <p:nvPr/>
            </p:nvSpPr>
            <p:spPr>
              <a:xfrm>
                <a:off x="172543" y="5843925"/>
                <a:ext cx="1161227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Если </a:t>
                </a:r>
                <a:r>
                  <a:rPr lang="ru-RU" sz="2400" dirty="0" err="1"/>
                  <a:t>предподсчитать</a:t>
                </a:r>
                <a:r>
                  <a:rPr lang="ru-RU" sz="2400" dirty="0"/>
                  <a:t> степени обратного элемента по выбранному модулю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400" dirty="0"/>
                  <a:t>, то сравнение на равенство двух подстрок можно выполнять за O(1).</a:t>
                </a:r>
                <a:endParaRPr lang="ru-BY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43" y="5843925"/>
                <a:ext cx="11612270" cy="830997"/>
              </a:xfrm>
              <a:prstGeom prst="rect">
                <a:avLst/>
              </a:prstGeom>
              <a:blipFill>
                <a:blip r:embed="rId3"/>
                <a:stretch>
                  <a:fillRect l="-787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4EE1ADE-608A-495D-A0A6-41C753B4B30F}"/>
              </a:ext>
            </a:extLst>
          </p:cNvPr>
          <p:cNvSpPr txBox="1"/>
          <p:nvPr/>
        </p:nvSpPr>
        <p:spPr>
          <a:xfrm>
            <a:off x="157981" y="211429"/>
            <a:ext cx="61326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Для реализации математической формулы </a:t>
            </a:r>
            <a:endParaRPr lang="ru-BY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/>
              <p:nvPr/>
            </p:nvSpPr>
            <p:spPr>
              <a:xfrm>
                <a:off x="157981" y="1632817"/>
                <a:ext cx="9545399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необходимо найти обратный элемент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1" y="1632817"/>
                <a:ext cx="9545399" cy="468205"/>
              </a:xfrm>
              <a:prstGeom prst="rect">
                <a:avLst/>
              </a:prstGeom>
              <a:blipFill>
                <a:blip r:embed="rId4"/>
                <a:stretch>
                  <a:fillRect l="-1022" t="-9091" b="-285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5954A3F-5D34-E047-422A-696E0CB93073}"/>
              </a:ext>
            </a:extLst>
          </p:cNvPr>
          <p:cNvGrpSpPr/>
          <p:nvPr/>
        </p:nvGrpSpPr>
        <p:grpSpPr>
          <a:xfrm>
            <a:off x="308014" y="2243868"/>
            <a:ext cx="11594121" cy="3588739"/>
            <a:chOff x="308014" y="2243868"/>
            <a:chExt cx="11594121" cy="35887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7568448-6F1C-4850-AA76-E421BCD27E04}"/>
                    </a:ext>
                  </a:extLst>
                </p:cNvPr>
                <p:cNvSpPr txBox="1"/>
                <p:nvPr/>
              </p:nvSpPr>
              <p:spPr>
                <a:xfrm>
                  <a:off x="308014" y="2243868"/>
                  <a:ext cx="11594121" cy="358873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 algn="just"/>
                  <a:r>
                    <a:rPr lang="ru-RU" sz="2400" dirty="0"/>
                    <a:t>Для того, чтобы найти обратный элемент для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>
                          <a:latin typeface="Cambria Math" panose="02040503050406030204" pitchFamily="18" charset="0"/>
                        </a:rPr>
                        <m:t>по модулю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ru-RU" sz="2400" dirty="0"/>
                    <a:t>, нужно вычислить значение функции Эйлера </a:t>
                  </a:r>
                  <a14:m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:r>
                    <a:rPr lang="ru-RU" sz="2400" dirty="0"/>
                    <a:t>(число взаимно простых с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ru-RU" sz="2400" dirty="0"/>
                    <a:t> чисел)  и возвести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ru-RU" sz="2400" dirty="0"/>
                    <a:t> в степень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ru-RU" sz="2400" b="0" dirty="0">
                      <a:ea typeface="Cambria Math" panose="02040503050406030204" pitchFamily="18" charset="0"/>
                    </a:rPr>
                    <a:t> </a:t>
                  </a:r>
                  <a:r>
                    <a:rPr lang="en-US" sz="2400" dirty="0"/>
                    <a:t> </a:t>
                  </a:r>
                  <a:r>
                    <a:rPr lang="ru-RU" sz="2400" dirty="0"/>
                    <a:t>(</a:t>
                  </a:r>
                  <a:r>
                    <a:rPr lang="en-US" sz="2400" dirty="0">
                      <a:hlinkClick r:id="rId5"/>
                    </a:rPr>
                    <a:t>https://ru.m.wikipedia.org/wiki/</a:t>
                  </a:r>
                  <a:r>
                    <a:rPr lang="ru-RU" sz="2400" dirty="0">
                      <a:hlinkClick r:id="rId5"/>
                    </a:rPr>
                    <a:t>Обратное_по_модулю_число</a:t>
                  </a:r>
                  <a:r>
                    <a:rPr lang="ru-RU" sz="2400" dirty="0"/>
                    <a:t>)</a:t>
                  </a:r>
                  <a:r>
                    <a:rPr lang="en-US" sz="2400" dirty="0"/>
                    <a:t>. </a:t>
                  </a:r>
                </a:p>
                <a:p>
                  <a:pPr lvl="1" algn="just"/>
                  <a:endParaRPr lang="ru-RU" sz="2400" dirty="0"/>
                </a:p>
                <a:p>
                  <a:pPr lvl="1" algn="just"/>
                  <a:r>
                    <a:rPr lang="ru-BY" sz="2400" dirty="0"/>
                    <a:t>В случае полиномиального х</a:t>
                  </a:r>
                  <a:r>
                    <a:rPr lang="ru-RU" sz="2400" dirty="0"/>
                    <a:t>е</a:t>
                  </a:r>
                  <a:r>
                    <a:rPr lang="ru-BY" sz="2400" dirty="0" err="1"/>
                    <a:t>ша</a:t>
                  </a:r>
                  <a:r>
                    <a:rPr lang="ru-BY" sz="2400" dirty="0"/>
                    <a:t> с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ru-RU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BY" sz="2400" dirty="0"/>
                    <a:t>обратным числу </a:t>
                  </a:r>
                  <a14:m>
                    <m:oMath xmlns:m="http://schemas.openxmlformats.org/officeDocument/2006/math">
                      <m:r>
                        <a:rPr lang="en-US" sz="2400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ru-BY" sz="2400" dirty="0"/>
                    <a:t>будет число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ru-BY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sSup>
                            <m:sSupPr>
                              <m:ctrlPr>
                                <a:rPr lang="ru-BY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en-US" sz="2400" b="0" dirty="0"/>
                </a:p>
                <a:p>
                  <a:pPr lvl="1" algn="just"/>
                  <a:r>
                    <a:rPr lang="ru-RU" sz="2400" dirty="0"/>
                    <a:t>Вычислить величину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ru-BY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BY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ru-BY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ru-BY" sz="2400" dirty="0"/>
                    <a:t>  можно бинарным возведением в степен</a:t>
                  </a:r>
                  <a:r>
                    <a:rPr lang="ru-RU" sz="2400" dirty="0"/>
                    <a:t>ь:</a:t>
                  </a:r>
                </a:p>
                <a:p>
                  <a:pPr lvl="8"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BY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/2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−чётное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ru-BY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type m:val="skw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 −нечётное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ru-BY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7568448-6F1C-4850-AA76-E421BCD27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014" y="2243868"/>
                  <a:ext cx="11594121" cy="3588739"/>
                </a:xfrm>
                <a:prstGeom prst="rect">
                  <a:avLst/>
                </a:prstGeom>
                <a:blipFill>
                  <a:blip r:embed="rId6"/>
                  <a:stretch>
                    <a:fillRect t="-1358" r="-84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B5DFA352-7213-5EB4-5F4B-C234523946A8}"/>
                </a:ext>
              </a:extLst>
            </p:cNvPr>
            <p:cNvCxnSpPr/>
            <p:nvPr/>
          </p:nvCxnSpPr>
          <p:spPr>
            <a:xfrm>
              <a:off x="757084" y="2320413"/>
              <a:ext cx="0" cy="344696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62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DC6FFBE-C1A4-DCEF-E6A0-CCC07A19DF6C}"/>
              </a:ext>
            </a:extLst>
          </p:cNvPr>
          <p:cNvSpPr/>
          <p:nvPr/>
        </p:nvSpPr>
        <p:spPr>
          <a:xfrm>
            <a:off x="1050264" y="5376935"/>
            <a:ext cx="8634508" cy="660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168D3E-DC0B-061F-EC0E-720C6BC21818}"/>
              </a:ext>
            </a:extLst>
          </p:cNvPr>
          <p:cNvSpPr/>
          <p:nvPr/>
        </p:nvSpPr>
        <p:spPr>
          <a:xfrm>
            <a:off x="1050264" y="4420568"/>
            <a:ext cx="8236211" cy="660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BDE96C9-7C7F-DBF2-BFB0-05A19976A944}"/>
              </a:ext>
            </a:extLst>
          </p:cNvPr>
          <p:cNvSpPr/>
          <p:nvPr/>
        </p:nvSpPr>
        <p:spPr>
          <a:xfrm>
            <a:off x="1050259" y="2982759"/>
            <a:ext cx="8236211" cy="6604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1B53A-DF63-4BCF-891D-A6B108FA8C90}"/>
                  </a:ext>
                </a:extLst>
              </p:cNvPr>
              <p:cNvSpPr txBox="1"/>
              <p:nvPr/>
            </p:nvSpPr>
            <p:spPr>
              <a:xfrm>
                <a:off x="2149374" y="1481065"/>
                <a:ext cx="8739056" cy="4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endParaRPr lang="ru-BY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1B53A-DF63-4BCF-891D-A6B108FA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4" y="1481065"/>
                <a:ext cx="8739056" cy="444737"/>
              </a:xfrm>
              <a:prstGeom prst="rect">
                <a:avLst/>
              </a:prstGeom>
              <a:blipFill>
                <a:blip r:embed="rId2"/>
                <a:stretch>
                  <a:fillRect t="-4110" b="-17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FEF2EE-FF8B-C733-AB7B-5FE739AD4CB1}"/>
              </a:ext>
            </a:extLst>
          </p:cNvPr>
          <p:cNvSpPr txBox="1"/>
          <p:nvPr/>
        </p:nvSpPr>
        <p:spPr>
          <a:xfrm>
            <a:off x="1050265" y="2052773"/>
            <a:ext cx="574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Действительно, по определению прямого хеширования </a:t>
            </a:r>
            <a:endParaRPr lang="ru-BY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127018C-A235-4BE3-3BAE-526F35DB6559}"/>
              </a:ext>
            </a:extLst>
          </p:cNvPr>
          <p:cNvGrpSpPr/>
          <p:nvPr/>
        </p:nvGrpSpPr>
        <p:grpSpPr>
          <a:xfrm>
            <a:off x="607515" y="127801"/>
            <a:ext cx="11462122" cy="1749795"/>
            <a:chOff x="459207" y="-299119"/>
            <a:chExt cx="11462122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10FFA2-EB4E-4803-B16F-1C6218F7E9EF}"/>
                    </a:ext>
                  </a:extLst>
                </p:cNvPr>
                <p:cNvSpPr txBox="1"/>
                <p:nvPr/>
              </p:nvSpPr>
              <p:spPr>
                <a:xfrm>
                  <a:off x="5179322" y="488524"/>
                  <a:ext cx="3231636" cy="4276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10FFA2-EB4E-4803-B16F-1C6218F7E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322" y="488524"/>
                  <a:ext cx="3231636" cy="427618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6F436-24FB-4506-A018-1AA4CBB4477F}"/>
                    </a:ext>
                  </a:extLst>
                </p:cNvPr>
                <p:cNvSpPr txBox="1"/>
                <p:nvPr/>
              </p:nvSpPr>
              <p:spPr>
                <a:xfrm>
                  <a:off x="459207" y="-299119"/>
                  <a:ext cx="11462122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b="1" dirty="0"/>
                    <a:t>Так как деление достаточно сложная операция, то для сравнения подстрок на равенство на практике используют формулу без деления (приведение к одной степени). </a:t>
                  </a:r>
                </a:p>
                <a:p>
                  <a:pPr algn="just"/>
                  <a:endParaRPr lang="ru-RU" dirty="0"/>
                </a:p>
                <a:p>
                  <a:pPr algn="just"/>
                  <a:r>
                    <a:rPr lang="ru-RU" dirty="0"/>
                    <a:t>Предположим, что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тогда для того, чтобы </m:t>
                      </m:r>
                    </m:oMath>
                  </a14:m>
                  <a:endParaRPr lang="ru-RU" dirty="0"/>
                </a:p>
                <a:p>
                  <a:pPr algn="just"/>
                  <a:endParaRPr lang="ru-RU" dirty="0"/>
                </a:p>
                <a:p>
                  <a:pPr algn="just"/>
                  <a:r>
                    <a:rPr lang="ru-RU" dirty="0"/>
                    <a:t>надо, чтобы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6F436-24FB-4506-A018-1AA4CBB44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7" y="-299119"/>
                  <a:ext cx="11462122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479" t="-2091" r="-426" b="-487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98D9DFE-2A55-46CC-E0FC-5AD536921CD3}"/>
              </a:ext>
            </a:extLst>
          </p:cNvPr>
          <p:cNvGrpSpPr/>
          <p:nvPr/>
        </p:nvGrpSpPr>
        <p:grpSpPr>
          <a:xfrm>
            <a:off x="1600431" y="2557333"/>
            <a:ext cx="5871834" cy="448129"/>
            <a:chOff x="607515" y="2714633"/>
            <a:chExt cx="5871834" cy="448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E17D83D-273F-0819-D906-DA2144446F91}"/>
                    </a:ext>
                  </a:extLst>
                </p:cNvPr>
                <p:cNvSpPr txBox="1"/>
                <p:nvPr/>
              </p:nvSpPr>
              <p:spPr>
                <a:xfrm>
                  <a:off x="1113110" y="2723650"/>
                  <a:ext cx="5366239" cy="4391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ru-RU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E17D83D-273F-0819-D906-DA2144446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110" y="2723650"/>
                  <a:ext cx="5366239" cy="439112"/>
                </a:xfrm>
                <a:prstGeom prst="rect">
                  <a:avLst/>
                </a:prstGeom>
                <a:blipFill>
                  <a:blip r:embed="rId5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15F2C1-EAFD-EE9C-0E26-B2A220F50BC2}"/>
                </a:ext>
              </a:extLst>
            </p:cNvPr>
            <p:cNvSpPr txBox="1"/>
            <p:nvPr/>
          </p:nvSpPr>
          <p:spPr>
            <a:xfrm>
              <a:off x="607515" y="27146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(1)</a:t>
              </a:r>
              <a:endParaRPr lang="ru-B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1EE0-9D93-5240-B808-2A0A652CF624}"/>
                  </a:ext>
                </a:extLst>
              </p:cNvPr>
              <p:cNvSpPr txBox="1"/>
              <p:nvPr/>
            </p:nvSpPr>
            <p:spPr>
              <a:xfrm>
                <a:off x="1050265" y="3743841"/>
                <a:ext cx="260109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Домножим (1)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1EE0-9D93-5240-B808-2A0A652C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5" y="3743841"/>
                <a:ext cx="2601097" cy="374270"/>
              </a:xfrm>
              <a:prstGeom prst="rect">
                <a:avLst/>
              </a:prstGeom>
              <a:blipFill>
                <a:blip r:embed="rId6"/>
                <a:stretch>
                  <a:fillRect l="-1874" t="-6452" b="-241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68B4B90-D9E5-B859-6530-C7FF01ADDC34}"/>
              </a:ext>
            </a:extLst>
          </p:cNvPr>
          <p:cNvGrpSpPr/>
          <p:nvPr/>
        </p:nvGrpSpPr>
        <p:grpSpPr>
          <a:xfrm>
            <a:off x="1600431" y="2956416"/>
            <a:ext cx="6574886" cy="440249"/>
            <a:chOff x="652321" y="3343430"/>
            <a:chExt cx="6574886" cy="440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8E2743-AEA6-3BB8-A08A-92B3CB8A942B}"/>
                    </a:ext>
                  </a:extLst>
                </p:cNvPr>
                <p:cNvSpPr txBox="1"/>
                <p:nvPr/>
              </p:nvSpPr>
              <p:spPr>
                <a:xfrm>
                  <a:off x="1095071" y="3343430"/>
                  <a:ext cx="6132136" cy="440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8E2743-AEA6-3BB8-A08A-92B3CB8A9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71" y="3343430"/>
                  <a:ext cx="6132136" cy="440249"/>
                </a:xfrm>
                <a:prstGeom prst="rect">
                  <a:avLst/>
                </a:prstGeom>
                <a:blipFill>
                  <a:blip r:embed="rId7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2E21D-96BE-DED5-F937-93FC7082A289}"/>
                </a:ext>
              </a:extLst>
            </p:cNvPr>
            <p:cNvSpPr txBox="1"/>
            <p:nvPr/>
          </p:nvSpPr>
          <p:spPr>
            <a:xfrm>
              <a:off x="652321" y="341392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(2)</a:t>
              </a:r>
              <a:endParaRPr lang="ru-BY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6A59492-E71D-299B-C0C4-A4832FF178FB}"/>
              </a:ext>
            </a:extLst>
          </p:cNvPr>
          <p:cNvGrpSpPr/>
          <p:nvPr/>
        </p:nvGrpSpPr>
        <p:grpSpPr>
          <a:xfrm>
            <a:off x="1600432" y="4068803"/>
            <a:ext cx="8546458" cy="1012229"/>
            <a:chOff x="652321" y="4350917"/>
            <a:chExt cx="9035275" cy="821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CD68DAD-FEA3-AADF-37B2-9E78B81CE85B}"/>
                    </a:ext>
                  </a:extLst>
                </p:cNvPr>
                <p:cNvSpPr txBox="1"/>
                <p:nvPr/>
              </p:nvSpPr>
              <p:spPr>
                <a:xfrm>
                  <a:off x="1307518" y="4350917"/>
                  <a:ext cx="7542112" cy="440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ru-RU" sz="2000" dirty="0"/>
                    <a:t>)</a:t>
                  </a:r>
                  <a:endParaRPr lang="ru-BY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CD68DAD-FEA3-AADF-37B2-9E78B81CE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518" y="4350917"/>
                  <a:ext cx="7542112" cy="440249"/>
                </a:xfrm>
                <a:prstGeom prst="rect">
                  <a:avLst/>
                </a:prstGeom>
                <a:blipFill>
                  <a:blip r:embed="rId8"/>
                  <a:stretch>
                    <a:fillRect t="-2740" b="-1780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D20BD677-1E27-CD1F-8398-DE1F261FCA91}"/>
                </a:ext>
              </a:extLst>
            </p:cNvPr>
            <p:cNvGrpSpPr/>
            <p:nvPr/>
          </p:nvGrpSpPr>
          <p:grpSpPr>
            <a:xfrm>
              <a:off x="652321" y="4732237"/>
              <a:ext cx="9035275" cy="440249"/>
              <a:chOff x="652321" y="4732237"/>
              <a:chExt cx="9035275" cy="44024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88B4E6-FA04-362D-5E20-DE2CFC4F3C54}"/>
                  </a:ext>
                </a:extLst>
              </p:cNvPr>
              <p:cNvSpPr txBox="1"/>
              <p:nvPr/>
            </p:nvSpPr>
            <p:spPr>
              <a:xfrm>
                <a:off x="652321" y="476294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(3)</a:t>
                </a:r>
                <a:endParaRPr lang="ru-BY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E39C978-B46E-AEF9-B14D-B2F2752EB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45484" y="4732237"/>
                    <a:ext cx="7542112" cy="44024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a14:m>
                    <a:r>
                      <a:rPr lang="ru-RU" sz="2000" dirty="0"/>
                      <a:t>)</a:t>
                    </a:r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E39C978-B46E-AEF9-B14D-B2F2752EB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5484" y="4732237"/>
                    <a:ext cx="7542112" cy="440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778" b="-19444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271794-0CA9-5A7A-9465-3BE67555C2C2}"/>
                  </a:ext>
                </a:extLst>
              </p:cNvPr>
              <p:cNvSpPr txBox="1"/>
              <p:nvPr/>
            </p:nvSpPr>
            <p:spPr>
              <a:xfrm>
                <a:off x="1087803" y="5319400"/>
                <a:ext cx="10563552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Из (2) и (3) получаем, что для того,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, </a:t>
                </a:r>
                <a:r>
                  <a:rPr lang="ru-RU" dirty="0"/>
                  <a:t>надо, чтобы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</a:t>
                </a:r>
                <a:endParaRPr lang="ru-BY" sz="2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271794-0CA9-5A7A-9465-3BE67555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803" y="5319400"/>
                <a:ext cx="10563552" cy="775533"/>
              </a:xfrm>
              <a:prstGeom prst="rect">
                <a:avLst/>
              </a:prstGeom>
              <a:blipFill>
                <a:blip r:embed="rId10"/>
                <a:stretch>
                  <a:fillRect l="-462" t="-3937" b="-102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F01C55E-34DA-33A1-C785-10DB9B278A7C}"/>
              </a:ext>
            </a:extLst>
          </p:cNvPr>
          <p:cNvCxnSpPr>
            <a:cxnSpLocks/>
          </p:cNvCxnSpPr>
          <p:nvPr/>
        </p:nvCxnSpPr>
        <p:spPr>
          <a:xfrm>
            <a:off x="1050265" y="2052773"/>
            <a:ext cx="0" cy="413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animBg="1"/>
      <p:bldP spid="2" grpId="0"/>
      <p:bldP spid="1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/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сравнение двух подстрок на равенство: если выполнить </a:t>
                </a:r>
                <a:r>
                  <a:rPr lang="ru-RU" sz="2000" dirty="0" err="1"/>
                  <a:t>предподсчёт</a:t>
                </a:r>
                <a:r>
                  <a:rPr lang="ru-RU" sz="2000" dirty="0"/>
                  <a:t> всех префиксов, то сравнение на равенство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лексикографически сравнить две строки на больше (меньше): подсчитаем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всех префиксов строки </a:t>
                </a:r>
                <a:r>
                  <a:rPr lang="en-US" sz="2000" dirty="0"/>
                  <a:t>S</a:t>
                </a:r>
                <a:r>
                  <a:rPr lang="ru-RU" sz="2000" dirty="0"/>
                  <a:t>, тогда можно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лексикографически сравнить две строки на больше (меньше): дихотомией ищут такой наибольший индекс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префиксы обеих строк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 равны, после чего сравнивают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+1 символ соответствующих строк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:endParaRPr lang="en-US" sz="2000" dirty="0"/>
              </a:p>
              <a:p>
                <a:pPr marL="285750" indent="-285750" algn="justLow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/>
                  <a:t> можно найти все вхождения образца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в текст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(</a:t>
                </a:r>
                <a:r>
                  <a:rPr lang="ru-RU" sz="2000" dirty="0"/>
                  <a:t>алгоритм Рабина (</a:t>
                </a:r>
                <a:r>
                  <a:rPr lang="ru-RU" sz="2000" dirty="0" err="1"/>
                  <a:t>Rabin</a:t>
                </a:r>
                <a:r>
                  <a:rPr lang="ru-RU" sz="2000" dirty="0"/>
                  <a:t>)- Карпа (</a:t>
                </a:r>
                <a:r>
                  <a:rPr lang="ru-RU" sz="2000" dirty="0" err="1"/>
                  <a:t>Karp</a:t>
                </a:r>
                <a:r>
                  <a:rPr lang="ru-RU" sz="2000" dirty="0"/>
                  <a:t>), 1987 год</a:t>
                </a:r>
                <a:r>
                  <a:rPr lang="en-US" sz="2000" dirty="0"/>
                  <a:t>)</a:t>
                </a:r>
                <a:r>
                  <a:rPr lang="ru-RU" sz="2000" dirty="0"/>
                  <a:t>: сначала для всех префиксов текста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, вычислить </a:t>
                </a:r>
                <a:r>
                  <a:rPr lang="ru-RU" sz="2000" dirty="0" err="1"/>
                  <a:t>хеш</a:t>
                </a:r>
                <a:r>
                  <a:rPr lang="ru-RU" sz="2000" dirty="0"/>
                  <a:t> для образца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; </a:t>
                </a:r>
                <a:r>
                  <a:rPr lang="ru-RU" sz="2000" dirty="0"/>
                  <a:t>затем, двигаясь слева направо по тексту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  <a:r>
                  <a:rPr lang="ru-RU" sz="2000" dirty="0"/>
                  <a:t>пробуем накладывать окно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blipFill>
                <a:blip r:embed="rId2"/>
                <a:stretch>
                  <a:fillRect l="-478" t="-1053" r="-1063" b="-22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8E2710-0B54-40CA-8E77-E8DE28B9B5E4}"/>
              </a:ext>
            </a:extLst>
          </p:cNvPr>
          <p:cNvSpPr txBox="1"/>
          <p:nvPr/>
        </p:nvSpPr>
        <p:spPr>
          <a:xfrm>
            <a:off x="4069568" y="107390"/>
            <a:ext cx="386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Применение хеширования строк</a:t>
            </a:r>
            <a:endParaRPr lang="ru-BY" sz="2000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F87C9F-289B-4781-A4DA-4759D00B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7783"/>
              </p:ext>
            </p:extLst>
          </p:nvPr>
        </p:nvGraphicFramePr>
        <p:xfrm>
          <a:off x="2032000" y="39059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A8798B-FFC9-46D3-A4A9-AE4A7341B7FE}"/>
              </a:ext>
            </a:extLst>
          </p:cNvPr>
          <p:cNvSpPr txBox="1"/>
          <p:nvPr/>
        </p:nvSpPr>
        <p:spPr>
          <a:xfrm>
            <a:off x="1735124" y="38698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A9B6887B-1C14-49F3-8636-9AF07B9F369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115539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254A6F4-B93F-4925-B8D3-A40B888AA06B}"/>
              </a:ext>
            </a:extLst>
          </p:cNvPr>
          <p:cNvSpPr txBox="1"/>
          <p:nvPr/>
        </p:nvSpPr>
        <p:spPr>
          <a:xfrm>
            <a:off x="3154382" y="4419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graphicFrame>
        <p:nvGraphicFramePr>
          <p:cNvPr id="28" name="Таблица 5">
            <a:extLst>
              <a:ext uri="{FF2B5EF4-FFF2-40B4-BE49-F238E27FC236}">
                <a16:creationId xmlns:a16="http://schemas.microsoft.com/office/drawing/2014/main" id="{24CF0CD1-8A27-40AF-9CC7-E244FDF3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43130"/>
              </p:ext>
            </p:extLst>
          </p:nvPr>
        </p:nvGraphicFramePr>
        <p:xfrm>
          <a:off x="1939303" y="49112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8F31812-214C-4D7F-848E-6710BCDACB99}"/>
              </a:ext>
            </a:extLst>
          </p:cNvPr>
          <p:cNvSpPr txBox="1"/>
          <p:nvPr/>
        </p:nvSpPr>
        <p:spPr>
          <a:xfrm>
            <a:off x="1642427" y="48751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B23A0735-9669-4A47-BE98-516BB3EC5845}"/>
              </a:ext>
            </a:extLst>
          </p:cNvPr>
          <p:cNvGraphicFramePr>
            <a:graphicFrameLocks noGrp="1"/>
          </p:cNvGraphicFramePr>
          <p:nvPr/>
        </p:nvGraphicFramePr>
        <p:xfrm>
          <a:off x="2759435" y="511961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6548AC7D-622E-458D-B564-61B5E1A2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68048"/>
              </p:ext>
            </p:extLst>
          </p:nvPr>
        </p:nvGraphicFramePr>
        <p:xfrm>
          <a:off x="1999530" y="57946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EE8E9E2-AAE4-49AB-8E8B-7B198287C0B9}"/>
              </a:ext>
            </a:extLst>
          </p:cNvPr>
          <p:cNvSpPr txBox="1"/>
          <p:nvPr/>
        </p:nvSpPr>
        <p:spPr>
          <a:xfrm>
            <a:off x="1702654" y="57585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7" name="Таблица 5">
            <a:extLst>
              <a:ext uri="{FF2B5EF4-FFF2-40B4-BE49-F238E27FC236}">
                <a16:creationId xmlns:a16="http://schemas.microsoft.com/office/drawing/2014/main" id="{8108FAA2-C1A7-45BA-86A1-A804266A7D85}"/>
              </a:ext>
            </a:extLst>
          </p:cNvPr>
          <p:cNvGraphicFramePr>
            <a:graphicFrameLocks noGrp="1"/>
          </p:cNvGraphicFramePr>
          <p:nvPr/>
        </p:nvGraphicFramePr>
        <p:xfrm>
          <a:off x="3625130" y="595423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023B78-138D-04D5-CEA6-FBDC8DD4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8443" y="2240149"/>
            <a:ext cx="375295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Префиксная функция</a:t>
            </a:r>
            <a:endParaRPr lang="ru-BY" sz="3200" b="1" dirty="0"/>
          </a:p>
        </p:txBody>
      </p:sp>
    </p:spTree>
    <p:extLst>
      <p:ext uri="{BB962C8B-B14F-4D97-AF65-F5344CB8AC3E}">
        <p14:creationId xmlns:p14="http://schemas.microsoft.com/office/powerpoint/2010/main" val="72386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176866" y="1105925"/>
                <a:ext cx="3137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Префиксная функция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400" dirty="0"/>
                  <a:t> от </a:t>
                </a:r>
                <a:r>
                  <a:rPr lang="en-US" sz="2400" dirty="0"/>
                  <a:t>c</a:t>
                </a:r>
                <a:r>
                  <a:rPr lang="ru-RU" sz="2400" dirty="0"/>
                  <a:t>троки</a:t>
                </a:r>
                <a:r>
                  <a:rPr lang="en-US" sz="2400" dirty="0"/>
                  <a:t>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6" y="1105925"/>
                <a:ext cx="3137739" cy="1200329"/>
              </a:xfrm>
              <a:prstGeom prst="rect">
                <a:avLst/>
              </a:prstGeom>
              <a:blipFill>
                <a:blip r:embed="rId3"/>
                <a:stretch>
                  <a:fillRect l="-2913" t="-4061" r="-42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/>
              <p:nvPr/>
            </p:nvSpPr>
            <p:spPr>
              <a:xfrm>
                <a:off x="3652720" y="177659"/>
                <a:ext cx="82780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это массив целых чисел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длина  максимального префикса подстроки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который совпадает с суффиксом</a:t>
                </a:r>
                <a:r>
                  <a:rPr lang="en-US" sz="2400" dirty="0"/>
                  <a:t> </a:t>
                </a:r>
                <a:r>
                  <a:rPr lang="ru-RU" sz="2400" dirty="0"/>
                  <a:t>этой подстроки, но не равен всей подстроке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20" y="177659"/>
                <a:ext cx="8278021" cy="1569660"/>
              </a:xfrm>
              <a:prstGeom prst="rect">
                <a:avLst/>
              </a:prstGeom>
              <a:blipFill>
                <a:blip r:embed="rId4"/>
                <a:stretch>
                  <a:fillRect l="-1105" t="-3101" r="-22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52211"/>
                  </p:ext>
                </p:extLst>
              </p:nvPr>
            </p:nvGraphicFramePr>
            <p:xfrm>
              <a:off x="1598828" y="4139251"/>
              <a:ext cx="6621048" cy="928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7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97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31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52211"/>
                  </p:ext>
                </p:extLst>
              </p:nvPr>
            </p:nvGraphicFramePr>
            <p:xfrm>
              <a:off x="1598828" y="4139251"/>
              <a:ext cx="6621048" cy="928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7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97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5604" t="-2439" r="-2198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31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6A9D9E-EB3E-1467-71D9-FBFDA71F1EDF}"/>
              </a:ext>
            </a:extLst>
          </p:cNvPr>
          <p:cNvSpPr txBox="1"/>
          <p:nvPr/>
        </p:nvSpPr>
        <p:spPr>
          <a:xfrm>
            <a:off x="1203442" y="45575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F652F16C-C269-EC59-2A7B-A8DDAC56E499}"/>
              </a:ext>
            </a:extLst>
          </p:cNvPr>
          <p:cNvSpPr/>
          <p:nvPr/>
        </p:nvSpPr>
        <p:spPr>
          <a:xfrm rot="16200000">
            <a:off x="2299063" y="4367874"/>
            <a:ext cx="241708" cy="164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9DDA7E5-3DE1-C9BC-9236-E5D5FCD3F1A2}"/>
              </a:ext>
            </a:extLst>
          </p:cNvPr>
          <p:cNvSpPr/>
          <p:nvPr/>
        </p:nvSpPr>
        <p:spPr>
          <a:xfrm rot="16200000">
            <a:off x="5058544" y="4362267"/>
            <a:ext cx="241708" cy="164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/>
              <p:nvPr/>
            </p:nvSpPr>
            <p:spPr>
              <a:xfrm>
                <a:off x="1777991" y="5591212"/>
                <a:ext cx="1086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[7]=3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91" y="5591212"/>
                <a:ext cx="108677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/>
              <p:nvPr/>
            </p:nvSpPr>
            <p:spPr>
              <a:xfrm>
                <a:off x="3752314" y="2396225"/>
                <a:ext cx="8078832" cy="467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+1..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=1,..,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eqArr>
                    </m:oMath>
                  </m:oMathPara>
                </a14:m>
                <a:endParaRPr lang="ru-BY" sz="24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314" y="2396225"/>
                <a:ext cx="8078832" cy="467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/>
              <p:nvPr/>
            </p:nvSpPr>
            <p:spPr>
              <a:xfrm>
                <a:off x="3479891" y="3169556"/>
                <a:ext cx="84557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другими словами -  наибольшее число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1800" dirty="0"/>
                  <a:t>, такое, что первые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символов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совпадают с ее последними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символами</a:t>
                </a:r>
                <a:r>
                  <a:rPr lang="en-US" sz="1800" dirty="0"/>
                  <a:t>;</a:t>
                </a:r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91" y="3169556"/>
                <a:ext cx="8455701" cy="646331"/>
              </a:xfrm>
              <a:prstGeom prst="rect">
                <a:avLst/>
              </a:prstGeom>
              <a:blipFill>
                <a:blip r:embed="rId8"/>
                <a:stretch>
                  <a:fillRect l="-64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519FEF-83A1-AAA4-009C-D5EF4312041F}"/>
              </a:ext>
            </a:extLst>
          </p:cNvPr>
          <p:cNvCxnSpPr>
            <a:cxnSpLocks/>
          </p:cNvCxnSpPr>
          <p:nvPr/>
        </p:nvCxnSpPr>
        <p:spPr>
          <a:xfrm>
            <a:off x="3483936" y="177659"/>
            <a:ext cx="0" cy="36160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9484A5-BCDD-8CF6-28D6-233B5D7B5C3D}"/>
              </a:ext>
            </a:extLst>
          </p:cNvPr>
          <p:cNvCxnSpPr/>
          <p:nvPr/>
        </p:nvCxnSpPr>
        <p:spPr>
          <a:xfrm>
            <a:off x="6000487" y="4333411"/>
            <a:ext cx="0" cy="1302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01844B-3CD8-ABD4-E59E-0A8D825C550D}"/>
                  </a:ext>
                </a:extLst>
              </p:cNvPr>
              <p:cNvSpPr txBox="1"/>
              <p:nvPr/>
            </p:nvSpPr>
            <p:spPr>
              <a:xfrm>
                <a:off x="3652720" y="198932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/>
                  <a:t>0</a:t>
                </a:r>
                <a:endParaRPr lang="ru-BY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01844B-3CD8-ABD4-E59E-0A8D825C5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20" y="1989327"/>
                <a:ext cx="6096000" cy="461665"/>
              </a:xfrm>
              <a:prstGeom prst="rect">
                <a:avLst/>
              </a:prstGeom>
              <a:blipFill>
                <a:blip r:embed="rId9"/>
                <a:stretch>
                  <a:fillRect l="-300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9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5" grpId="0" animBg="1"/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1516E-22BB-FD9B-27E7-572D7DD9AD41}"/>
                  </a:ext>
                </a:extLst>
              </p:cNvPr>
              <p:cNvSpPr txBox="1"/>
              <p:nvPr/>
            </p:nvSpPr>
            <p:spPr>
              <a:xfrm>
                <a:off x="448441" y="2065696"/>
                <a:ext cx="11042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Строка</a:t>
                </a:r>
                <a:r>
                  <a:rPr lang="ru-RU" sz="2400" dirty="0"/>
                  <a:t> - произвольная конечная последовательность символов из алфавита: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1516E-22BB-FD9B-27E7-572D7DD9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1" y="2065696"/>
                <a:ext cx="11042209" cy="830997"/>
              </a:xfrm>
              <a:prstGeom prst="rect">
                <a:avLst/>
              </a:prstGeom>
              <a:blipFill>
                <a:blip r:embed="rId3"/>
                <a:stretch>
                  <a:fillRect l="-883" t="-5882" b="-7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068095"/>
                  </p:ext>
                </p:extLst>
              </p:nvPr>
            </p:nvGraphicFramePr>
            <p:xfrm>
              <a:off x="2713756" y="4090888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91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068095"/>
                  </p:ext>
                </p:extLst>
              </p:nvPr>
            </p:nvGraphicFramePr>
            <p:xfrm>
              <a:off x="2713756" y="4090888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" r="-502326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25" r="-40625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50" r="-303101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906" r="-205469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775" r="-103876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688" r="-4688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/>
              <p:nvPr/>
            </p:nvSpPr>
            <p:spPr>
              <a:xfrm>
                <a:off x="4071210" y="5160876"/>
                <a:ext cx="989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[1..3]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10" y="5160876"/>
                <a:ext cx="98990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44E91B-0F65-BC74-FDB2-AFA2571E669A}"/>
              </a:ext>
            </a:extLst>
          </p:cNvPr>
          <p:cNvSpPr txBox="1"/>
          <p:nvPr/>
        </p:nvSpPr>
        <p:spPr>
          <a:xfrm>
            <a:off x="436833" y="213139"/>
            <a:ext cx="11493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Основные определения</a:t>
            </a:r>
            <a:r>
              <a:rPr lang="ru-RU" sz="2800" dirty="0"/>
              <a:t>.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/>
              <p:nvPr/>
            </p:nvSpPr>
            <p:spPr>
              <a:xfrm>
                <a:off x="464355" y="3111753"/>
                <a:ext cx="10730924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Подстрока</a:t>
                </a:r>
                <a:r>
                  <a:rPr lang="ru-RU" sz="2400" dirty="0"/>
                  <a:t> – непрерывная последовательность строки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5" y="3111753"/>
                <a:ext cx="10730924" cy="887166"/>
              </a:xfrm>
              <a:prstGeom prst="rect">
                <a:avLst/>
              </a:prstGeom>
              <a:blipFill>
                <a:blip r:embed="rId6"/>
                <a:stretch>
                  <a:fillRect l="-852" t="-54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23F6EDA0-8A88-A9AE-123D-2CDAF01FCC1B}"/>
              </a:ext>
            </a:extLst>
          </p:cNvPr>
          <p:cNvSpPr/>
          <p:nvPr/>
        </p:nvSpPr>
        <p:spPr>
          <a:xfrm rot="16200000">
            <a:off x="4433118" y="3871715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871FD-C4C1-5BA1-234E-AF4202318FD7}"/>
                  </a:ext>
                </a:extLst>
              </p:cNvPr>
              <p:cNvSpPr txBox="1"/>
              <p:nvPr/>
            </p:nvSpPr>
            <p:spPr>
              <a:xfrm>
                <a:off x="436833" y="1096282"/>
                <a:ext cx="113032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Задано некоторое конечное непустое множество символов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, называемое</a:t>
                </a:r>
                <a:r>
                  <a:rPr lang="en-US" sz="2400" dirty="0"/>
                  <a:t> </a:t>
                </a:r>
                <a:r>
                  <a:rPr lang="ru-RU" sz="2400" dirty="0"/>
                  <a:t>алфавитом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мощность алфавита).</a:t>
                </a:r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871FD-C4C1-5BA1-234E-AF420231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3" y="1096282"/>
                <a:ext cx="11303222" cy="830997"/>
              </a:xfrm>
              <a:prstGeom prst="rect">
                <a:avLst/>
              </a:prstGeom>
              <a:blipFill>
                <a:blip r:embed="rId7"/>
                <a:stretch>
                  <a:fillRect l="-863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/>
              <p:nvPr/>
            </p:nvSpPr>
            <p:spPr>
              <a:xfrm>
                <a:off x="642026" y="5661498"/>
                <a:ext cx="835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не оговорено иное, то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считаем, что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не существует. </a:t>
                </a:r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6" y="5661498"/>
                <a:ext cx="8354788" cy="369332"/>
              </a:xfrm>
              <a:prstGeom prst="rect">
                <a:avLst/>
              </a:prstGeom>
              <a:blipFill>
                <a:blip r:embed="rId8"/>
                <a:stretch>
                  <a:fillRect l="-584" t="-10000" r="-292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208766" y="545189"/>
                <a:ext cx="8448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Вычислить префиксную функцию д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ля всех позиций  строки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:</a:t>
                </a:r>
                <a:r>
                  <a:rPr lang="en-US" sz="2400" dirty="0"/>
                  <a:t> 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" y="545189"/>
                <a:ext cx="8448851" cy="461665"/>
              </a:xfrm>
              <a:prstGeom prst="rect">
                <a:avLst/>
              </a:prstGeom>
              <a:blipFill>
                <a:blip r:embed="rId3"/>
                <a:stretch>
                  <a:fillRect l="-1082" t="-10526" r="-794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18">
            <a:extLst>
              <a:ext uri="{FF2B5EF4-FFF2-40B4-BE49-F238E27FC236}">
                <a16:creationId xmlns:a16="http://schemas.microsoft.com/office/drawing/2014/main" id="{82730409-B747-10D2-EAD6-A23E5911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12384"/>
              </p:ext>
            </p:extLst>
          </p:nvPr>
        </p:nvGraphicFramePr>
        <p:xfrm>
          <a:off x="8751902" y="114011"/>
          <a:ext cx="2396268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24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B861482C-C9F8-CD29-30BC-871BD8888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59003"/>
              </p:ext>
            </p:extLst>
          </p:nvPr>
        </p:nvGraphicFramePr>
        <p:xfrm>
          <a:off x="4496103" y="3143327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16" name="Таблица 3">
            <a:extLst>
              <a:ext uri="{FF2B5EF4-FFF2-40B4-BE49-F238E27FC236}">
                <a16:creationId xmlns:a16="http://schemas.microsoft.com/office/drawing/2014/main" id="{C9A94CE4-DDF8-6B2E-57E2-C8C16ED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1318"/>
              </p:ext>
            </p:extLst>
          </p:nvPr>
        </p:nvGraphicFramePr>
        <p:xfrm>
          <a:off x="523574" y="1397987"/>
          <a:ext cx="539816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8E922B-C17D-50A8-90D3-C3722CAC3356}"/>
              </a:ext>
            </a:extLst>
          </p:cNvPr>
          <p:cNvSpPr txBox="1"/>
          <p:nvPr/>
        </p:nvSpPr>
        <p:spPr>
          <a:xfrm>
            <a:off x="180681" y="19674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45D1-0E1C-8C87-3167-99F56A7D9F3A}"/>
                  </a:ext>
                </a:extLst>
              </p:cNvPr>
              <p:cNvSpPr txBox="1"/>
              <p:nvPr/>
            </p:nvSpPr>
            <p:spPr>
              <a:xfrm>
                <a:off x="132777" y="2486287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45D1-0E1C-8C87-3167-99F56A7D9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7" y="2486287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3">
            <a:extLst>
              <a:ext uri="{FF2B5EF4-FFF2-40B4-BE49-F238E27FC236}">
                <a16:creationId xmlns:a16="http://schemas.microsoft.com/office/drawing/2014/main" id="{90EC4917-9D34-3155-B4A4-74AF6A44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8070"/>
              </p:ext>
            </p:extLst>
          </p:nvPr>
        </p:nvGraphicFramePr>
        <p:xfrm>
          <a:off x="1599939" y="1397987"/>
          <a:ext cx="107963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2" name="Таблица 3">
            <a:extLst>
              <a:ext uri="{FF2B5EF4-FFF2-40B4-BE49-F238E27FC236}">
                <a16:creationId xmlns:a16="http://schemas.microsoft.com/office/drawing/2014/main" id="{A1467F00-670B-72CA-9D07-1037E3AD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80850"/>
              </p:ext>
            </p:extLst>
          </p:nvPr>
        </p:nvGraphicFramePr>
        <p:xfrm>
          <a:off x="3192807" y="1397987"/>
          <a:ext cx="1619448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5" name="Таблица 3">
            <a:extLst>
              <a:ext uri="{FF2B5EF4-FFF2-40B4-BE49-F238E27FC236}">
                <a16:creationId xmlns:a16="http://schemas.microsoft.com/office/drawing/2014/main" id="{9796050D-AC32-050E-E328-E1EB3FFA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06792"/>
              </p:ext>
            </p:extLst>
          </p:nvPr>
        </p:nvGraphicFramePr>
        <p:xfrm>
          <a:off x="5305827" y="1448515"/>
          <a:ext cx="2159264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8" name="Таблица 3">
            <a:extLst>
              <a:ext uri="{FF2B5EF4-FFF2-40B4-BE49-F238E27FC236}">
                <a16:creationId xmlns:a16="http://schemas.microsoft.com/office/drawing/2014/main" id="{4B968B0C-D3AC-13F8-A7D1-87E46590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1882"/>
              </p:ext>
            </p:extLst>
          </p:nvPr>
        </p:nvGraphicFramePr>
        <p:xfrm>
          <a:off x="7968495" y="1448515"/>
          <a:ext cx="2699080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31" name="Таблица 3">
            <a:extLst>
              <a:ext uri="{FF2B5EF4-FFF2-40B4-BE49-F238E27FC236}">
                <a16:creationId xmlns:a16="http://schemas.microsoft.com/office/drawing/2014/main" id="{BF0E541D-A62B-68CA-43DE-2E57B27C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29050"/>
              </p:ext>
            </p:extLst>
          </p:nvPr>
        </p:nvGraphicFramePr>
        <p:xfrm>
          <a:off x="523574" y="3143327"/>
          <a:ext cx="3238896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438C6-054F-0784-FC63-72A0F69822AD}"/>
                  </a:ext>
                </a:extLst>
              </p:cNvPr>
              <p:cNvSpPr txBox="1"/>
              <p:nvPr/>
            </p:nvSpPr>
            <p:spPr>
              <a:xfrm>
                <a:off x="657059" y="5207638"/>
                <a:ext cx="107375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Наивный алгоритм вычисления префиксной функции для всех позиций строки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(в основе которого лежит сравнение подстрок)</a:t>
                </a:r>
                <a:r>
                  <a:rPr lang="en-US" sz="2400" dirty="0"/>
                  <a:t> </a:t>
                </a:r>
                <a:r>
                  <a:rPr lang="ru-RU" sz="2400" dirty="0"/>
                  <a:t> работает за время </a:t>
                </a:r>
                <a:endParaRPr lang="ru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438C6-054F-0784-FC63-72A0F6982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9" y="5207638"/>
                <a:ext cx="10737571" cy="1200329"/>
              </a:xfrm>
              <a:prstGeom prst="rect">
                <a:avLst/>
              </a:prstGeom>
              <a:blipFill>
                <a:blip r:embed="rId5"/>
                <a:stretch>
                  <a:fillRect l="-909" t="-4061" r="-57" b="-6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1508BE-E11C-F738-E255-92675E60F5B2}"/>
                  </a:ext>
                </a:extLst>
              </p:cNvPr>
              <p:cNvSpPr txBox="1"/>
              <p:nvPr/>
            </p:nvSpPr>
            <p:spPr>
              <a:xfrm>
                <a:off x="208766" y="144851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1508BE-E11C-F738-E255-92675E60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" y="1448515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5128847-1F97-EE2E-8ACB-CA40142A9F53}"/>
              </a:ext>
            </a:extLst>
          </p:cNvPr>
          <p:cNvSpPr txBox="1"/>
          <p:nvPr/>
        </p:nvSpPr>
        <p:spPr>
          <a:xfrm flipH="1">
            <a:off x="4323491" y="2431496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5DC0C5-20F4-689D-5342-097D6CAB173C}"/>
              </a:ext>
            </a:extLst>
          </p:cNvPr>
          <p:cNvSpPr txBox="1"/>
          <p:nvPr/>
        </p:nvSpPr>
        <p:spPr>
          <a:xfrm flipH="1">
            <a:off x="6922008" y="2476447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F23F6-FAD5-B6EC-6991-7931490BD25D}"/>
              </a:ext>
            </a:extLst>
          </p:cNvPr>
          <p:cNvSpPr txBox="1"/>
          <p:nvPr/>
        </p:nvSpPr>
        <p:spPr>
          <a:xfrm flipH="1">
            <a:off x="10246837" y="2467351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729FF-752B-BE25-71E2-4B296165EAD1}"/>
              </a:ext>
            </a:extLst>
          </p:cNvPr>
          <p:cNvSpPr txBox="1"/>
          <p:nvPr/>
        </p:nvSpPr>
        <p:spPr>
          <a:xfrm flipH="1">
            <a:off x="3297541" y="4174654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2A820-8F62-A696-E3FC-FAF4E060315E}"/>
              </a:ext>
            </a:extLst>
          </p:cNvPr>
          <p:cNvSpPr txBox="1"/>
          <p:nvPr/>
        </p:nvSpPr>
        <p:spPr>
          <a:xfrm flipH="1">
            <a:off x="7795883" y="4174654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E8A7A3-7C2A-6009-4E1F-55F841F27365}"/>
              </a:ext>
            </a:extLst>
          </p:cNvPr>
          <p:cNvSpPr txBox="1"/>
          <p:nvPr/>
        </p:nvSpPr>
        <p:spPr>
          <a:xfrm flipH="1">
            <a:off x="2202273" y="2431496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756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24D872-E1CE-E2CE-62A3-8D86F8A1419D}"/>
                  </a:ext>
                </a:extLst>
              </p:cNvPr>
              <p:cNvSpPr txBox="1"/>
              <p:nvPr/>
            </p:nvSpPr>
            <p:spPr>
              <a:xfrm>
                <a:off x="818226" y="1038686"/>
                <a:ext cx="1055554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Эффективный алгоритм </a:t>
                </a:r>
                <a:r>
                  <a:rPr lang="ru-RU" sz="3200" dirty="0"/>
                  <a:t>вычисления префиксной функции для всех позиций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dirty="0"/>
                  <a:t>, который работает за линейное от длины строки время</a:t>
                </a:r>
              </a:p>
              <a:p>
                <a:endParaRPr lang="ru-RU" sz="3200" dirty="0"/>
              </a:p>
              <a:p>
                <a:r>
                  <a:rPr lang="ru-RU" sz="3200" dirty="0"/>
                  <a:t>(</a:t>
                </a:r>
                <a:r>
                  <a:rPr lang="ru-RU" sz="2000" dirty="0"/>
                  <a:t>как основной элемент решения задачи поиска всех вхождений некоторого образца в текст</a:t>
                </a:r>
                <a:r>
                  <a:rPr lang="ru-RU" sz="3200" dirty="0"/>
                  <a:t>) </a:t>
                </a:r>
              </a:p>
              <a:p>
                <a:r>
                  <a:rPr lang="ru-RU" sz="3200" dirty="0"/>
                  <a:t> </a:t>
                </a:r>
              </a:p>
              <a:p>
                <a:r>
                  <a:rPr lang="ru-RU" sz="3200" dirty="0"/>
                  <a:t>был разработан Д.Э. </a:t>
                </a:r>
                <a:r>
                  <a:rPr lang="ru-RU" sz="3200" b="1" dirty="0" err="1"/>
                  <a:t>Кнуттом</a:t>
                </a:r>
                <a:r>
                  <a:rPr lang="ru-RU" sz="3200" dirty="0"/>
                  <a:t> и В.Р. </a:t>
                </a:r>
                <a:r>
                  <a:rPr lang="ru-RU" sz="3200" b="1" dirty="0"/>
                  <a:t>Праттом</a:t>
                </a:r>
                <a:r>
                  <a:rPr lang="ru-RU" sz="3200" dirty="0"/>
                  <a:t>, </a:t>
                </a:r>
              </a:p>
              <a:p>
                <a:endParaRPr lang="en-US" sz="3200" dirty="0"/>
              </a:p>
              <a:p>
                <a:r>
                  <a:rPr lang="ru-RU" sz="3200" dirty="0"/>
                  <a:t>независимо от них Д.Х. </a:t>
                </a:r>
                <a:r>
                  <a:rPr lang="ru-RU" sz="3200" b="1" dirty="0" err="1"/>
                  <a:t>Мориссом</a:t>
                </a:r>
                <a:r>
                  <a:rPr lang="ru-RU" sz="3200" dirty="0"/>
                  <a:t>. 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24D872-E1CE-E2CE-62A3-8D86F8A1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6" y="1038686"/>
                <a:ext cx="10555549" cy="5016758"/>
              </a:xfrm>
              <a:prstGeom prst="rect">
                <a:avLst/>
              </a:prstGeom>
              <a:blipFill>
                <a:blip r:embed="rId3"/>
                <a:stretch>
                  <a:fillRect l="-1443" t="-1580" r="-14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37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256DE9-7433-A313-90CE-4D7C7086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95" y="2562883"/>
            <a:ext cx="9641150" cy="1015663"/>
          </a:xfrm>
          <a:prstGeom prst="rect">
            <a:avLst/>
          </a:prstGeom>
          <a:solidFill>
            <a:srgbClr val="EA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ru-BY" sz="2000" i="1" dirty="0">
                <a:solidFill>
                  <a:srgbClr val="202122"/>
                </a:solidFill>
                <a:cs typeface="Arial" panose="020B0604020202020204" pitchFamily="34" charset="0"/>
              </a:rPr>
              <a:t>D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Knuth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James H. Morris,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Pratt.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Fast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pattern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matching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strings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7277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(англ.)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//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SIAM Journal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on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 Computing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7277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(англ.)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SIAM Journal on Computing (страница отсутствует)"/>
              </a:rPr>
              <a:t>рус.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— 1977. — 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6, 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2. — P. 323—350.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75703-C2FC-0DA1-7339-4B6447C3396F}"/>
              </a:ext>
            </a:extLst>
          </p:cNvPr>
          <p:cNvSpPr txBox="1"/>
          <p:nvPr/>
        </p:nvSpPr>
        <p:spPr>
          <a:xfrm>
            <a:off x="791851" y="808031"/>
            <a:ext cx="110105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Совместно тремя учёными алгоритм </a:t>
            </a:r>
            <a:r>
              <a:rPr lang="ru-RU" sz="3200" b="1" dirty="0"/>
              <a:t>Кнута, </a:t>
            </a:r>
            <a:r>
              <a:rPr lang="ru-RU" sz="3200" b="1" dirty="0" err="1"/>
              <a:t>Морисса</a:t>
            </a:r>
            <a:r>
              <a:rPr lang="ru-RU" sz="3200" b="1" dirty="0"/>
              <a:t>, Пратта </a:t>
            </a:r>
            <a:r>
              <a:rPr lang="ru-RU" sz="3200" dirty="0"/>
              <a:t>(</a:t>
            </a:r>
            <a:r>
              <a:rPr lang="ru-RU" sz="3200" b="1" dirty="0"/>
              <a:t>КМП</a:t>
            </a:r>
            <a:r>
              <a:rPr lang="ru-RU" sz="3200" dirty="0"/>
              <a:t>-алгоритм) был опубликован в </a:t>
            </a:r>
            <a:r>
              <a:rPr lang="ru-RU" sz="3200" b="1" dirty="0"/>
              <a:t>1977</a:t>
            </a:r>
            <a:r>
              <a:rPr lang="ru-RU" sz="3200" dirty="0"/>
              <a:t> году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04322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4B8242E-96D9-FEC0-1184-35DDC635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8" y="950659"/>
            <a:ext cx="2350219" cy="27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641B048-FA01-B6F0-8CD2-80B43C475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5120"/>
              </p:ext>
            </p:extLst>
          </p:nvPr>
        </p:nvGraphicFramePr>
        <p:xfrm>
          <a:off x="845741" y="3436322"/>
          <a:ext cx="2350218" cy="3452191"/>
        </p:xfrm>
        <a:graphic>
          <a:graphicData uri="http://schemas.openxmlformats.org/drawingml/2006/table">
            <a:tbl>
              <a:tblPr/>
              <a:tblGrid>
                <a:gridCol w="1175109">
                  <a:extLst>
                    <a:ext uri="{9D8B030D-6E8A-4147-A177-3AD203B41FA5}">
                      <a16:colId xmlns:a16="http://schemas.microsoft.com/office/drawing/2014/main" val="2742505327"/>
                    </a:ext>
                  </a:extLst>
                </a:gridCol>
                <a:gridCol w="1175109">
                  <a:extLst>
                    <a:ext uri="{9D8B030D-6E8A-4147-A177-3AD203B41FA5}">
                      <a16:colId xmlns:a16="http://schemas.microsoft.com/office/drawing/2014/main" val="485828575"/>
                    </a:ext>
                  </a:extLst>
                </a:gridCol>
              </a:tblGrid>
              <a:tr h="301201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3" tooltip="1938 год"/>
                        </a:rPr>
                        <a:t>1938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66490"/>
                  </a:ext>
                </a:extLst>
              </a:tr>
              <a:tr h="301201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США</a:t>
                      </a:r>
                      <a:r>
                        <a:rPr lang="ru-RU" sz="1100" b="0" i="0" u="none" strike="noStrike" baseline="30000" dirty="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[1]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2673"/>
                  </a:ext>
                </a:extLst>
              </a:tr>
              <a:tr h="640357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Научная сфера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6" tooltip="Математика"/>
                        </a:rPr>
                        <a:t>математика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7" tooltip="Программирование"/>
                        </a:rPr>
                        <a:t>программирование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Информатика"/>
                        </a:rPr>
                        <a:t>информатика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95369"/>
                  </a:ext>
                </a:extLst>
              </a:tr>
              <a:tr h="454613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9" tooltip="Стэнфордский университет"/>
                        </a:rPr>
                        <a:t>Стэнфордский университет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5298"/>
                  </a:ext>
                </a:extLst>
              </a:tr>
              <a:tr h="1754819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Известен как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автор классических трудов «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Искусство программирования"/>
                        </a:rPr>
                        <a:t>Искусство программирования</a:t>
                      </a:r>
                      <a:r>
                        <a:rPr lang="ru-RU" sz="1100" dirty="0">
                          <a:effectLst/>
                        </a:rPr>
                        <a:t>», «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Конкретная математика"/>
                        </a:rPr>
                        <a:t>Конкретная математика</a:t>
                      </a:r>
                      <a:r>
                        <a:rPr lang="ru-RU" sz="1100" dirty="0">
                          <a:effectLst/>
                        </a:rPr>
                        <a:t>» и др.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8304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C01A062-000C-C894-F43D-4B502974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37215"/>
              </p:ext>
            </p:extLst>
          </p:nvPr>
        </p:nvGraphicFramePr>
        <p:xfrm>
          <a:off x="845742" y="0"/>
          <a:ext cx="2350218" cy="1005840"/>
        </p:xfrm>
        <a:graphic>
          <a:graphicData uri="http://schemas.openxmlformats.org/drawingml/2006/table">
            <a:tbl>
              <a:tblPr/>
              <a:tblGrid>
                <a:gridCol w="2350218">
                  <a:extLst>
                    <a:ext uri="{9D8B030D-6E8A-4147-A177-3AD203B41FA5}">
                      <a16:colId xmlns:a16="http://schemas.microsoft.com/office/drawing/2014/main" val="2159436980"/>
                    </a:ext>
                  </a:extLst>
                </a:gridCol>
              </a:tblGrid>
              <a:tr h="35393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Дональд Эрвин </a:t>
                      </a:r>
                      <a:r>
                        <a:rPr lang="ru-RU" b="1" dirty="0">
                          <a:effectLst/>
                        </a:rPr>
                        <a:t>Кнут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43189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effectLst/>
                        </a:rPr>
                        <a:t>Donald Ervin </a:t>
                      </a:r>
                      <a:endParaRPr lang="ru-RU" i="1" dirty="0">
                        <a:effectLst/>
                      </a:endParaRPr>
                    </a:p>
                    <a:p>
                      <a:pPr algn="ctr" fontAlgn="t"/>
                      <a:r>
                        <a:rPr lang="en-US" i="1" dirty="0">
                          <a:effectLst/>
                        </a:rPr>
                        <a:t>Knuth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54919"/>
                  </a:ext>
                </a:extLst>
              </a:tr>
            </a:tbl>
          </a:graphicData>
        </a:graphic>
      </p:graphicFrame>
      <p:pic>
        <p:nvPicPr>
          <p:cNvPr id="4101" name="Picture 5">
            <a:extLst>
              <a:ext uri="{FF2B5EF4-FFF2-40B4-BE49-F238E27FC236}">
                <a16:creationId xmlns:a16="http://schemas.microsoft.com/office/drawing/2014/main" id="{46341E18-6838-D3CA-4F98-D25680C9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07" y="848143"/>
            <a:ext cx="2154396" cy="27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C18042A-FD28-2E1B-2B34-1CACA16F2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76678"/>
              </p:ext>
            </p:extLst>
          </p:nvPr>
        </p:nvGraphicFramePr>
        <p:xfrm>
          <a:off x="4123907" y="-55181"/>
          <a:ext cx="2154396" cy="1005840"/>
        </p:xfrm>
        <a:graphic>
          <a:graphicData uri="http://schemas.openxmlformats.org/drawingml/2006/table">
            <a:tbl>
              <a:tblPr/>
              <a:tblGrid>
                <a:gridCol w="2154396">
                  <a:extLst>
                    <a:ext uri="{9D8B030D-6E8A-4147-A177-3AD203B41FA5}">
                      <a16:colId xmlns:a16="http://schemas.microsoft.com/office/drawing/2014/main" val="3838898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Вон Рональд </a:t>
                      </a:r>
                      <a:r>
                        <a:rPr lang="ru-RU" b="1" dirty="0">
                          <a:effectLst/>
                        </a:rPr>
                        <a:t>Пратт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4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effectLst/>
                        </a:rPr>
                        <a:t>Vaughan Ronald Pratt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635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A084122-CAD1-3DB1-5183-37895CDE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26034"/>
              </p:ext>
            </p:extLst>
          </p:nvPr>
        </p:nvGraphicFramePr>
        <p:xfrm>
          <a:off x="4123907" y="3633000"/>
          <a:ext cx="2154395" cy="3225000"/>
        </p:xfrm>
        <a:graphic>
          <a:graphicData uri="http://schemas.openxmlformats.org/drawingml/2006/table">
            <a:tbl>
              <a:tblPr/>
              <a:tblGrid>
                <a:gridCol w="1154194">
                  <a:extLst>
                    <a:ext uri="{9D8B030D-6E8A-4147-A177-3AD203B41FA5}">
                      <a16:colId xmlns:a16="http://schemas.microsoft.com/office/drawing/2014/main" val="2742505327"/>
                    </a:ext>
                  </a:extLst>
                </a:gridCol>
                <a:gridCol w="1000201">
                  <a:extLst>
                    <a:ext uri="{9D8B030D-6E8A-4147-A177-3AD203B41FA5}">
                      <a16:colId xmlns:a16="http://schemas.microsoft.com/office/drawing/2014/main" val="485828575"/>
                    </a:ext>
                  </a:extLst>
                </a:gridCol>
              </a:tblGrid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100" u="none" strike="noStrike" dirty="0">
                        <a:solidFill>
                          <a:srgbClr val="0645AD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3" tooltip="1938 год"/>
                        </a:rPr>
                        <a:t>1944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66490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Австралия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2673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Научная сфера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6" tooltip="Математика"/>
                        </a:rPr>
                        <a:t>математика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7" tooltip="Программирование"/>
                        </a:rPr>
                        <a:t>программирование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Информатика"/>
                        </a:rPr>
                        <a:t>информатика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95369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9" tooltip="Стэнфордский университет"/>
                        </a:rPr>
                        <a:t>Стэнфордский университет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5298"/>
                  </a:ext>
                </a:extLst>
              </a:tr>
              <a:tr h="885862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Известен как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 </a:t>
                      </a:r>
                      <a:r>
                        <a:rPr lang="ru-RU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Сертификат Пратта"/>
                        </a:rPr>
                        <a:t>cертификата</a:t>
                      </a:r>
                      <a:r>
                        <a:rPr lang="ru-R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Сертификат Пратта"/>
                        </a:rPr>
                        <a:t> простоты Пратта</a:t>
                      </a:r>
                      <a:r>
                        <a:rPr lang="ru-RU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1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 tooltip="Синтаксический анализатор Пратта (страница отсутствует)"/>
                        </a:rPr>
                        <a:t>синтаксического анализатора Пратта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8304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181A61B-9085-29A3-F68A-67D9C153BFA8}"/>
              </a:ext>
            </a:extLst>
          </p:cNvPr>
          <p:cNvCxnSpPr/>
          <p:nvPr/>
        </p:nvCxnSpPr>
        <p:spPr>
          <a:xfrm>
            <a:off x="7013360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5957EDB-991F-A90B-E7A4-A1BCAB652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32508"/>
              </p:ext>
            </p:extLst>
          </p:nvPr>
        </p:nvGraphicFramePr>
        <p:xfrm>
          <a:off x="8561629" y="3730192"/>
          <a:ext cx="2588724" cy="1112520"/>
        </p:xfrm>
        <a:graphic>
          <a:graphicData uri="http://schemas.openxmlformats.org/drawingml/2006/table">
            <a:tbl>
              <a:tblPr/>
              <a:tblGrid>
                <a:gridCol w="1294362">
                  <a:extLst>
                    <a:ext uri="{9D8B030D-6E8A-4147-A177-3AD203B41FA5}">
                      <a16:colId xmlns:a16="http://schemas.microsoft.com/office/drawing/2014/main" val="1268352528"/>
                    </a:ext>
                  </a:extLst>
                </a:gridCol>
                <a:gridCol w="1294362">
                  <a:extLst>
                    <a:ext uri="{9D8B030D-6E8A-4147-A177-3AD203B41FA5}">
                      <a16:colId xmlns:a16="http://schemas.microsoft.com/office/drawing/2014/main" val="3875527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 sz="1100" u="none" strike="noStrike" dirty="0">
                          <a:solidFill>
                            <a:srgbClr val="0645AD"/>
                          </a:solidFill>
                          <a:effectLst/>
                          <a:hlinkClick r:id="rId15" tooltip="1941 год"/>
                        </a:rPr>
                        <a:t>1941</a:t>
                      </a:r>
                      <a:endParaRPr lang="ru-BY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2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США</a:t>
                      </a:r>
                      <a:endParaRPr lang="ru-RU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7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6" tooltip="Университет Карнеги — Меллона"/>
                        </a:rPr>
                        <a:t>Университет Карнеги — Меллона</a:t>
                      </a:r>
                      <a:endParaRPr lang="ru-RU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81733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170BC84-6241-F5FF-624D-06CF0D6E7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78220"/>
              </p:ext>
            </p:extLst>
          </p:nvPr>
        </p:nvGraphicFramePr>
        <p:xfrm>
          <a:off x="7940192" y="137160"/>
          <a:ext cx="3406066" cy="731520"/>
        </p:xfrm>
        <a:graphic>
          <a:graphicData uri="http://schemas.openxmlformats.org/drawingml/2006/table">
            <a:tbl>
              <a:tblPr/>
              <a:tblGrid>
                <a:gridCol w="3406066">
                  <a:extLst>
                    <a:ext uri="{9D8B030D-6E8A-4147-A177-3AD203B41FA5}">
                      <a16:colId xmlns:a16="http://schemas.microsoft.com/office/drawing/2014/main" val="2156497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Джеймс Хирам </a:t>
                      </a:r>
                      <a:r>
                        <a:rPr lang="ru-RU" b="1" dirty="0">
                          <a:effectLst/>
                        </a:rPr>
                        <a:t>Моррис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0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James Hiram Morris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82420"/>
                  </a:ext>
                </a:extLst>
              </a:tr>
            </a:tbl>
          </a:graphicData>
        </a:graphic>
      </p:graphicFrame>
      <p:pic>
        <p:nvPicPr>
          <p:cNvPr id="4104" name="Picture 8" descr="Amazon.com: James H. Morris: Books, Biography, Blog ...">
            <a:extLst>
              <a:ext uri="{FF2B5EF4-FFF2-40B4-BE49-F238E27FC236}">
                <a16:creationId xmlns:a16="http://schemas.microsoft.com/office/drawing/2014/main" id="{DA579689-DB54-BA87-04E4-D9CC8BB6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6" y="927891"/>
            <a:ext cx="2549278" cy="25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Таблица 18">
                <a:extLst>
                  <a:ext uri="{FF2B5EF4-FFF2-40B4-BE49-F238E27FC236}">
                    <a16:creationId xmlns:a16="http://schemas.microsoft.com/office/drawing/2014/main" id="{11BD42A3-74DD-A08A-6D8E-07AA17D46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354498"/>
                  </p:ext>
                </p:extLst>
              </p:nvPr>
            </p:nvGraphicFramePr>
            <p:xfrm>
              <a:off x="1887105" y="761347"/>
              <a:ext cx="5825662" cy="8248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47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19486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1456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8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Таблица 18">
                <a:extLst>
                  <a:ext uri="{FF2B5EF4-FFF2-40B4-BE49-F238E27FC236}">
                    <a16:creationId xmlns:a16="http://schemas.microsoft.com/office/drawing/2014/main" id="{11BD42A3-74DD-A08A-6D8E-07AA17D46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8354498"/>
                  </p:ext>
                </p:extLst>
              </p:nvPr>
            </p:nvGraphicFramePr>
            <p:xfrm>
              <a:off x="1887105" y="761347"/>
              <a:ext cx="5825662" cy="8248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47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19486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1456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85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3514" t="-1429" r="-433784" b="-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8750" t="-1429" r="-301250" b="-9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7500" t="-1429" r="-2500" b="-9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CE4597E5-03DC-21D5-3FA6-140431AEE34F}"/>
              </a:ext>
            </a:extLst>
          </p:cNvPr>
          <p:cNvSpPr/>
          <p:nvPr/>
        </p:nvSpPr>
        <p:spPr>
          <a:xfrm rot="16200000">
            <a:off x="2445956" y="1032046"/>
            <a:ext cx="326954" cy="146078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3CC016A7-77F1-DBFF-EFCB-33CFB709361B}"/>
              </a:ext>
            </a:extLst>
          </p:cNvPr>
          <p:cNvSpPr/>
          <p:nvPr/>
        </p:nvSpPr>
        <p:spPr>
          <a:xfrm rot="16200000">
            <a:off x="4889541" y="1048083"/>
            <a:ext cx="308999" cy="14197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CE13434-8283-D0D6-64BE-D09997043C20}"/>
              </a:ext>
            </a:extLst>
          </p:cNvPr>
          <p:cNvCxnSpPr>
            <a:cxnSpLocks/>
          </p:cNvCxnSpPr>
          <p:nvPr/>
        </p:nvCxnSpPr>
        <p:spPr>
          <a:xfrm flipH="1">
            <a:off x="5753908" y="647278"/>
            <a:ext cx="18852" cy="1534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62B3F-0482-7375-C18E-400C8C9DAAC8}"/>
                  </a:ext>
                </a:extLst>
              </p:cNvPr>
              <p:cNvSpPr txBox="1"/>
              <p:nvPr/>
            </p:nvSpPr>
            <p:spPr>
              <a:xfrm>
                <a:off x="2021926" y="1940760"/>
                <a:ext cx="101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62B3F-0482-7375-C18E-400C8C9D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926" y="1940760"/>
                <a:ext cx="1013932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6684D-AF97-39B2-836A-CEA3CF40C3D4}"/>
                  </a:ext>
                </a:extLst>
              </p:cNvPr>
              <p:cNvSpPr txBox="1"/>
              <p:nvPr/>
            </p:nvSpPr>
            <p:spPr>
              <a:xfrm>
                <a:off x="4589404" y="1973006"/>
                <a:ext cx="101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6684D-AF97-39B2-836A-CEA3CF40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404" y="1973006"/>
                <a:ext cx="101393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/>
              <p:nvPr/>
            </p:nvSpPr>
            <p:spPr>
              <a:xfrm>
                <a:off x="1161256" y="2556645"/>
                <a:ext cx="13322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56" y="2556645"/>
                <a:ext cx="1332224" cy="553998"/>
              </a:xfrm>
              <a:prstGeom prst="rect">
                <a:avLst/>
              </a:prstGeom>
              <a:blipFill>
                <a:blip r:embed="rId6"/>
                <a:stretch>
                  <a:fillRect l="-5479" b="-186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873050"/>
                  </p:ext>
                </p:extLst>
              </p:nvPr>
            </p:nvGraphicFramePr>
            <p:xfrm>
              <a:off x="216090" y="3115619"/>
              <a:ext cx="5387246" cy="805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93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1169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38618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39771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01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873050"/>
                  </p:ext>
                </p:extLst>
              </p:nvPr>
            </p:nvGraphicFramePr>
            <p:xfrm>
              <a:off x="216090" y="3115619"/>
              <a:ext cx="5387246" cy="805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93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1169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38618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39771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01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0000" t="-3030" r="-8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615476" t="-3030" r="-341667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9063" t="-3030" r="-348438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80488" t="-3030" r="-2439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744575" y="3392144"/>
            <a:ext cx="285813" cy="13427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2986251" y="3371354"/>
            <a:ext cx="323242" cy="13807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3851828" y="2991845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601075" y="4194963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5" y="4194963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2719263" y="4171871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263" y="4171871"/>
                <a:ext cx="37093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D9A88-D2C8-0D7F-832F-514CAF0ADF1F}"/>
                  </a:ext>
                </a:extLst>
              </p:cNvPr>
              <p:cNvSpPr txBox="1"/>
              <p:nvPr/>
            </p:nvSpPr>
            <p:spPr>
              <a:xfrm>
                <a:off x="7354858" y="2400957"/>
                <a:ext cx="195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D9A88-D2C8-0D7F-832F-514CAF0AD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58" y="2400957"/>
                <a:ext cx="1959831" cy="276999"/>
              </a:xfrm>
              <a:prstGeom prst="rect">
                <a:avLst/>
              </a:prstGeom>
              <a:blipFill>
                <a:blip r:embed="rId10"/>
                <a:stretch>
                  <a:fillRect l="-1246" r="-1246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E47FD8B-7EE2-C9D2-FE40-ABD30702D202}"/>
              </a:ext>
            </a:extLst>
          </p:cNvPr>
          <p:cNvSpPr txBox="1"/>
          <p:nvPr/>
        </p:nvSpPr>
        <p:spPr>
          <a:xfrm>
            <a:off x="61446" y="2291472"/>
            <a:ext cx="11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Случай 1.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35C912-EE89-0664-81B7-408E533014D6}"/>
                  </a:ext>
                </a:extLst>
              </p:cNvPr>
              <p:cNvSpPr txBox="1"/>
              <p:nvPr/>
            </p:nvSpPr>
            <p:spPr>
              <a:xfrm>
                <a:off x="158639" y="80327"/>
                <a:ext cx="97779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Предположим, что префиксная функция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вычислена для позиций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строки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. </a:t>
                </a:r>
                <a:endParaRPr lang="en-US" sz="2000" dirty="0"/>
              </a:p>
              <a:p>
                <a:r>
                  <a:rPr lang="ru-RU" sz="2000" dirty="0"/>
                  <a:t>Вычислим её значение для 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/>
                      <m:t>строки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35C912-EE89-0664-81B7-408E53301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9" y="80327"/>
                <a:ext cx="9777998" cy="707886"/>
              </a:xfrm>
              <a:prstGeom prst="rect">
                <a:avLst/>
              </a:prstGeom>
              <a:blipFill>
                <a:blip r:embed="rId11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18">
                <a:extLst>
                  <a:ext uri="{FF2B5EF4-FFF2-40B4-BE49-F238E27FC236}">
                    <a16:creationId xmlns:a16="http://schemas.microsoft.com/office/drawing/2014/main" id="{0C514494-7556-D6CE-3882-2A5CD2829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43257"/>
                  </p:ext>
                </p:extLst>
              </p:nvPr>
            </p:nvGraphicFramePr>
            <p:xfrm>
              <a:off x="266983" y="4748220"/>
              <a:ext cx="5141640" cy="756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7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50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18">
                <a:extLst>
                  <a:ext uri="{FF2B5EF4-FFF2-40B4-BE49-F238E27FC236}">
                    <a16:creationId xmlns:a16="http://schemas.microsoft.com/office/drawing/2014/main" id="{0C514494-7556-D6CE-3882-2A5CD2829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43257"/>
                  </p:ext>
                </p:extLst>
              </p:nvPr>
            </p:nvGraphicFramePr>
            <p:xfrm>
              <a:off x="266983" y="4748220"/>
              <a:ext cx="5141640" cy="756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7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50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794366" t="-1724" r="-300000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108571" t="-1724" r="-2857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E85478F8-5883-4C85-23D0-DE39BA49D394}"/>
              </a:ext>
            </a:extLst>
          </p:cNvPr>
          <p:cNvSpPr/>
          <p:nvPr/>
        </p:nvSpPr>
        <p:spPr>
          <a:xfrm rot="16200000">
            <a:off x="957170" y="4875427"/>
            <a:ext cx="319596" cy="16999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C1F76C6-4783-D9F6-F7E1-657399574F50}"/>
              </a:ext>
            </a:extLst>
          </p:cNvPr>
          <p:cNvSpPr/>
          <p:nvPr/>
        </p:nvSpPr>
        <p:spPr>
          <a:xfrm rot="16200000">
            <a:off x="3108054" y="4800831"/>
            <a:ext cx="319596" cy="16999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6DC01-7F88-C065-DAA8-BBEDD3E37538}"/>
                  </a:ext>
                </a:extLst>
              </p:cNvPr>
              <p:cNvSpPr txBox="1"/>
              <p:nvPr/>
            </p:nvSpPr>
            <p:spPr>
              <a:xfrm>
                <a:off x="5881226" y="2742161"/>
                <a:ext cx="6222232" cy="3385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Покажем, что большее значение для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строки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получить нельзя. </a:t>
                </a: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можно получить большее значение префиксной функции в позиции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т.е.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Удалим символ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подстроки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получим, что у подстроки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суффикс равный префиксу и его длина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−1.  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сделанному предположению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0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.е. найдено лучшее значение префиксной функции для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противоречие.</a:t>
                </a:r>
                <a:endParaRPr lang="en-US" sz="20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6DC01-7F88-C065-DAA8-BBEDD3E3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26" y="2742161"/>
                <a:ext cx="6222232" cy="3385542"/>
              </a:xfrm>
              <a:prstGeom prst="rect">
                <a:avLst/>
              </a:prstGeom>
              <a:blipFill>
                <a:blip r:embed="rId13"/>
                <a:stretch>
                  <a:fillRect l="-2549" t="-2342" r="-2549" b="-34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FD93C-0B5E-469F-A90B-FE9FC1A7738C}"/>
                  </a:ext>
                </a:extLst>
              </p:cNvPr>
              <p:cNvSpPr txBox="1"/>
              <p:nvPr/>
            </p:nvSpPr>
            <p:spPr>
              <a:xfrm>
                <a:off x="814244" y="6114496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FD93C-0B5E-469F-A90B-FE9FC1A77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44" y="6114496"/>
                <a:ext cx="550472" cy="369332"/>
              </a:xfrm>
              <a:prstGeom prst="rect">
                <a:avLst/>
              </a:prstGeom>
              <a:blipFill>
                <a:blip r:embed="rId14"/>
                <a:stretch>
                  <a:fillRect t="-8197" r="-888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76CE66-77B7-2F70-B7DF-2C5A78040730}"/>
                  </a:ext>
                </a:extLst>
              </p:cNvPr>
              <p:cNvSpPr txBox="1"/>
              <p:nvPr/>
            </p:nvSpPr>
            <p:spPr>
              <a:xfrm>
                <a:off x="3009874" y="5776839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76CE66-77B7-2F70-B7DF-2C5A7804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74" y="5776839"/>
                <a:ext cx="550472" cy="369332"/>
              </a:xfrm>
              <a:prstGeom prst="rect">
                <a:avLst/>
              </a:prstGeom>
              <a:blipFill>
                <a:blip r:embed="rId15"/>
                <a:stretch>
                  <a:fillRect t="-10000" r="-8889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7DAC5-F7F4-7E18-88DB-A6DB36A34E7B}"/>
                  </a:ext>
                </a:extLst>
              </p:cNvPr>
              <p:cNvSpPr txBox="1"/>
              <p:nvPr/>
            </p:nvSpPr>
            <p:spPr>
              <a:xfrm>
                <a:off x="1062870" y="1329994"/>
                <a:ext cx="719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7DAC5-F7F4-7E18-88DB-A6DB36A3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0" y="1329994"/>
                <a:ext cx="7198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72621D5-D3FC-6F2F-2B81-BC9C94837E99}"/>
              </a:ext>
            </a:extLst>
          </p:cNvPr>
          <p:cNvCxnSpPr>
            <a:cxnSpLocks/>
          </p:cNvCxnSpPr>
          <p:nvPr/>
        </p:nvCxnSpPr>
        <p:spPr>
          <a:xfrm>
            <a:off x="4117837" y="4448287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/>
      <p:bldP spid="17" grpId="0"/>
      <p:bldP spid="25" grpId="0"/>
      <p:bldP spid="26" grpId="0"/>
      <p:bldP spid="31" grpId="0" animBg="1"/>
      <p:bldP spid="32" grpId="0" animBg="1"/>
      <p:bldP spid="37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293B7B-A38B-89F0-81EB-69B1CAC1DDDD}"/>
                  </a:ext>
                </a:extLst>
              </p:cNvPr>
              <p:cNvSpPr txBox="1"/>
              <p:nvPr/>
            </p:nvSpPr>
            <p:spPr>
              <a:xfrm>
                <a:off x="671200" y="901176"/>
                <a:ext cx="1098054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1.  </a:t>
                </a:r>
              </a:p>
              <a:p>
                <a:pPr lvl="1" algn="just"/>
                <a:r>
                  <a:rPr lang="ru-RU" sz="2800" dirty="0"/>
                  <a:t>Для каждой позиции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/>
                  <a:t> строки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значение</a:t>
                </a:r>
                <a:r>
                  <a:rPr lang="en-US" sz="2800" dirty="0"/>
                  <a:t> </a:t>
                </a:r>
                <a:r>
                  <a:rPr lang="ru-RU" sz="2800" dirty="0"/>
                  <a:t>префиксной функции может  увеличиться максимум на 1</a:t>
                </a:r>
                <a:r>
                  <a:rPr lang="en-US" sz="2800" dirty="0"/>
                  <a:t> </a:t>
                </a:r>
                <a:r>
                  <a:rPr lang="ru-RU" sz="2800" dirty="0"/>
                  <a:t>по сравнению  с предыдущим значением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293B7B-A38B-89F0-81EB-69B1CAC1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0" y="901176"/>
                <a:ext cx="10980545" cy="1815882"/>
              </a:xfrm>
              <a:prstGeom prst="rect">
                <a:avLst/>
              </a:prstGeom>
              <a:blipFill>
                <a:blip r:embed="rId2"/>
                <a:stretch>
                  <a:fillRect l="-1110" t="-3356" r="-1166" b="-87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2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/>
              <p:nvPr/>
            </p:nvSpPr>
            <p:spPr>
              <a:xfrm>
                <a:off x="877743" y="442938"/>
                <a:ext cx="12809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43" y="442938"/>
                <a:ext cx="1280928" cy="553998"/>
              </a:xfrm>
              <a:prstGeom prst="rect">
                <a:avLst/>
              </a:prstGeom>
              <a:blipFill>
                <a:blip r:embed="rId2"/>
                <a:stretch>
                  <a:fillRect l="-6667" b="-175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612810"/>
                  </p:ext>
                </p:extLst>
              </p:nvPr>
            </p:nvGraphicFramePr>
            <p:xfrm>
              <a:off x="3340074" y="166343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135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612810"/>
                  </p:ext>
                </p:extLst>
              </p:nvPr>
            </p:nvGraphicFramePr>
            <p:xfrm>
              <a:off x="3340074" y="166343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703" t="-1538" r="-805405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926" t="-1538" r="-369136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54" t="-1538" r="-304054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93" t="-1538" r="-2469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4081704" y="184077"/>
            <a:ext cx="310025" cy="1809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6350062" y="208667"/>
            <a:ext cx="319596" cy="18091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7422410" y="35885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4010912" y="122427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12" y="122427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6297974" y="123950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74" y="1239508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E47FD8B-7EE2-C9D2-FE40-ABD30702D202}"/>
              </a:ext>
            </a:extLst>
          </p:cNvPr>
          <p:cNvSpPr txBox="1"/>
          <p:nvPr/>
        </p:nvSpPr>
        <p:spPr>
          <a:xfrm>
            <a:off x="253534" y="1333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Случай 2.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0C653-F424-3308-D491-605BDAD1A032}"/>
                  </a:ext>
                </a:extLst>
              </p:cNvPr>
              <p:cNvSpPr txBox="1"/>
              <p:nvPr/>
            </p:nvSpPr>
            <p:spPr>
              <a:xfrm>
                <a:off x="4063136" y="5728484"/>
                <a:ext cx="19329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?=</m:t>
                          </m:r>
                        </m:e>
                      </m:box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0C653-F424-3308-D491-605BDAD1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36" y="5728484"/>
                <a:ext cx="1932965" cy="312650"/>
              </a:xfrm>
              <a:prstGeom prst="rect">
                <a:avLst/>
              </a:prstGeom>
              <a:blipFill>
                <a:blip r:embed="rId6"/>
                <a:stretch>
                  <a:fillRect l="-2208" r="-3785" b="-294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BB218D09-A049-707C-8F50-E602429EA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642"/>
                  </p:ext>
                </p:extLst>
              </p:nvPr>
            </p:nvGraphicFramePr>
            <p:xfrm>
              <a:off x="2667896" y="3768724"/>
              <a:ext cx="5492058" cy="782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466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168797530"/>
                        </a:ext>
                      </a:extLst>
                    </a:gridCol>
                    <a:gridCol w="36229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5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983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0685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3807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337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BB218D09-A049-707C-8F50-E602429EA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642"/>
                  </p:ext>
                </p:extLst>
              </p:nvPr>
            </p:nvGraphicFramePr>
            <p:xfrm>
              <a:off x="2667896" y="3768724"/>
              <a:ext cx="5492058" cy="782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466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168797530"/>
                        </a:ext>
                      </a:extLst>
                    </a:gridCol>
                    <a:gridCol w="36229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5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983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0685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3807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33333" t="-2899" r="-373333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2836" t="-2899" r="-317910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08696" t="-2899" r="-2899" b="-1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Левая фигурная скобка 21">
            <a:extLst>
              <a:ext uri="{FF2B5EF4-FFF2-40B4-BE49-F238E27FC236}">
                <a16:creationId xmlns:a16="http://schemas.microsoft.com/office/drawing/2014/main" id="{E4892ADE-7FCA-C6CD-EC85-24EA0C3552AA}"/>
              </a:ext>
            </a:extLst>
          </p:cNvPr>
          <p:cNvSpPr/>
          <p:nvPr/>
        </p:nvSpPr>
        <p:spPr>
          <a:xfrm rot="16200000">
            <a:off x="3052586" y="4212070"/>
            <a:ext cx="931208" cy="1624601"/>
          </a:xfrm>
          <a:prstGeom prst="leftBrace">
            <a:avLst>
              <a:gd name="adj1" fmla="val 8333"/>
              <a:gd name="adj2" fmla="val 457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95444A7F-2269-E7B5-1982-780A5AB74C2C}"/>
              </a:ext>
            </a:extLst>
          </p:cNvPr>
          <p:cNvSpPr/>
          <p:nvPr/>
        </p:nvSpPr>
        <p:spPr>
          <a:xfrm rot="16200000">
            <a:off x="5163764" y="4143930"/>
            <a:ext cx="838766" cy="1683681"/>
          </a:xfrm>
          <a:prstGeom prst="leftBrace">
            <a:avLst>
              <a:gd name="adj1" fmla="val 8333"/>
              <a:gd name="adj2" fmla="val 483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AACD670-B70E-4F7F-AEBD-1CD76B90B89E}"/>
              </a:ext>
            </a:extLst>
          </p:cNvPr>
          <p:cNvCxnSpPr>
            <a:cxnSpLocks/>
          </p:cNvCxnSpPr>
          <p:nvPr/>
        </p:nvCxnSpPr>
        <p:spPr>
          <a:xfrm>
            <a:off x="6441394" y="3611447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Левая фигурная скобка 26">
            <a:extLst>
              <a:ext uri="{FF2B5EF4-FFF2-40B4-BE49-F238E27FC236}">
                <a16:creationId xmlns:a16="http://schemas.microsoft.com/office/drawing/2014/main" id="{EF21661C-E284-A475-1EFB-F5765C554B5F}"/>
              </a:ext>
            </a:extLst>
          </p:cNvPr>
          <p:cNvSpPr/>
          <p:nvPr/>
        </p:nvSpPr>
        <p:spPr>
          <a:xfrm rot="16200000">
            <a:off x="2952586" y="4269602"/>
            <a:ext cx="259453" cy="803199"/>
          </a:xfrm>
          <a:prstGeom prst="leftBrace">
            <a:avLst>
              <a:gd name="adj1" fmla="val 17359"/>
              <a:gd name="adj2" fmla="val 5113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10042ECF-990C-1A9F-19EF-C814A088713A}"/>
              </a:ext>
            </a:extLst>
          </p:cNvPr>
          <p:cNvSpPr/>
          <p:nvPr/>
        </p:nvSpPr>
        <p:spPr>
          <a:xfrm rot="16200000">
            <a:off x="5828837" y="4300880"/>
            <a:ext cx="317231" cy="907884"/>
          </a:xfrm>
          <a:prstGeom prst="leftBrace">
            <a:avLst>
              <a:gd name="adj1" fmla="val 17359"/>
              <a:gd name="adj2" fmla="val 45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3" name="Левая фигурная скобка 32">
            <a:extLst>
              <a:ext uri="{FF2B5EF4-FFF2-40B4-BE49-F238E27FC236}">
                <a16:creationId xmlns:a16="http://schemas.microsoft.com/office/drawing/2014/main" id="{F11B1095-7F58-D57E-FBA4-E1D63AFA0AEF}"/>
              </a:ext>
            </a:extLst>
          </p:cNvPr>
          <p:cNvSpPr/>
          <p:nvPr/>
        </p:nvSpPr>
        <p:spPr>
          <a:xfrm rot="5400000">
            <a:off x="3688681" y="3628017"/>
            <a:ext cx="396168" cy="775644"/>
          </a:xfrm>
          <a:prstGeom prst="leftBrace">
            <a:avLst>
              <a:gd name="adj1" fmla="val 17359"/>
              <a:gd name="adj2" fmla="val 50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512B5-5D4D-DF1D-7190-40666EB151A1}"/>
                  </a:ext>
                </a:extLst>
              </p:cNvPr>
              <p:cNvSpPr txBox="1"/>
              <p:nvPr/>
            </p:nvSpPr>
            <p:spPr>
              <a:xfrm>
                <a:off x="3449035" y="3568492"/>
                <a:ext cx="869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512B5-5D4D-DF1D-7190-40666EB1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35" y="3568492"/>
                <a:ext cx="86979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091E0C1-EFDC-AF16-3354-AC03E10C1341}"/>
              </a:ext>
            </a:extLst>
          </p:cNvPr>
          <p:cNvCxnSpPr>
            <a:cxnSpLocks/>
          </p:cNvCxnSpPr>
          <p:nvPr/>
        </p:nvCxnSpPr>
        <p:spPr>
          <a:xfrm>
            <a:off x="4331438" y="3567530"/>
            <a:ext cx="0" cy="14564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C7DD4-584A-5ADC-176E-3443173040B1}"/>
                  </a:ext>
                </a:extLst>
              </p:cNvPr>
              <p:cNvSpPr txBox="1"/>
              <p:nvPr/>
            </p:nvSpPr>
            <p:spPr>
              <a:xfrm>
                <a:off x="2715944" y="4754823"/>
                <a:ext cx="883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C7DD4-584A-5ADC-176E-34431730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44" y="4754823"/>
                <a:ext cx="883190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864F266-70A3-7B8B-E253-B9C41AE791F4}"/>
              </a:ext>
            </a:extLst>
          </p:cNvPr>
          <p:cNvCxnSpPr>
            <a:cxnSpLocks/>
          </p:cNvCxnSpPr>
          <p:nvPr/>
        </p:nvCxnSpPr>
        <p:spPr>
          <a:xfrm flipH="1" flipV="1">
            <a:off x="3749014" y="4635865"/>
            <a:ext cx="602795" cy="99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7ED84F5-FC8C-32B5-FE0D-AB76BEE35CC6}"/>
              </a:ext>
            </a:extLst>
          </p:cNvPr>
          <p:cNvCxnSpPr>
            <a:cxnSpLocks/>
          </p:cNvCxnSpPr>
          <p:nvPr/>
        </p:nvCxnSpPr>
        <p:spPr>
          <a:xfrm flipV="1">
            <a:off x="6173944" y="4635865"/>
            <a:ext cx="429588" cy="104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CE511E-EA13-BA3C-13E1-0DE3DA34CAFD}"/>
                  </a:ext>
                </a:extLst>
              </p:cNvPr>
              <p:cNvSpPr txBox="1"/>
              <p:nvPr/>
            </p:nvSpPr>
            <p:spPr>
              <a:xfrm>
                <a:off x="3028571" y="566693"/>
                <a:ext cx="311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CE511E-EA13-BA3C-13E1-0DE3DA34C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71" y="566693"/>
                <a:ext cx="3115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25CD9-7574-9484-2C12-70934298B85D}"/>
                  </a:ext>
                </a:extLst>
              </p:cNvPr>
              <p:cNvSpPr txBox="1"/>
              <p:nvPr/>
            </p:nvSpPr>
            <p:spPr>
              <a:xfrm>
                <a:off x="404286" y="1587839"/>
                <a:ext cx="338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=0, то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25CD9-7574-9484-2C12-70934298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6" y="1587839"/>
                <a:ext cx="338099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CE95E65-F86E-2036-3CC8-1007397A1643}"/>
              </a:ext>
            </a:extLst>
          </p:cNvPr>
          <p:cNvGrpSpPr/>
          <p:nvPr/>
        </p:nvGrpSpPr>
        <p:grpSpPr>
          <a:xfrm>
            <a:off x="317653" y="2238188"/>
            <a:ext cx="9312730" cy="1000750"/>
            <a:chOff x="330740" y="3190014"/>
            <a:chExt cx="9312730" cy="1000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076D72-821B-29D4-7819-9A921D4492EE}"/>
                    </a:ext>
                  </a:extLst>
                </p:cNvPr>
                <p:cNvSpPr txBox="1"/>
                <p:nvPr/>
              </p:nvSpPr>
              <p:spPr>
                <a:xfrm>
                  <a:off x="741192" y="3544433"/>
                  <a:ext cx="89022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dirty="0"/>
                    <a:t>значит для подстроки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ru-RU" dirty="0"/>
                    <a:t>надо искать наибольший по длине префикс, который равен её суффиксу, но более короткий, чем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dirty="0"/>
                    <a:t>, а затем пробовать его продолжить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076D72-821B-29D4-7819-9A921D449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2" y="3544433"/>
                  <a:ext cx="8902278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548" t="-4717" r="-548" b="-1415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33E601-F703-44D4-0BBB-A6D69B0C905A}"/>
                    </a:ext>
                  </a:extLst>
                </p:cNvPr>
                <p:cNvSpPr txBox="1"/>
                <p:nvPr/>
              </p:nvSpPr>
              <p:spPr>
                <a:xfrm>
                  <a:off x="330740" y="3190014"/>
                  <a:ext cx="493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Рассмотрим случай, когда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ru-RU" dirty="0"/>
                    <a:t>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33E601-F703-44D4-0BBB-A6D69B0C9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40" y="3190014"/>
                  <a:ext cx="493528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988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8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23" grpId="0" animBg="1"/>
      <p:bldP spid="27" grpId="0" animBg="1"/>
      <p:bldP spid="28" grpId="0" animBg="1"/>
      <p:bldP spid="33" grpId="0" animBg="1"/>
      <p:bldP spid="34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534923"/>
                  </p:ext>
                </p:extLst>
              </p:nvPr>
            </p:nvGraphicFramePr>
            <p:xfrm>
              <a:off x="2539376" y="775858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135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534923"/>
                  </p:ext>
                </p:extLst>
              </p:nvPr>
            </p:nvGraphicFramePr>
            <p:xfrm>
              <a:off x="2539376" y="775858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703" t="-1538" r="-805405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926" t="-1538" r="-369136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54" t="-1538" r="-304054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93" t="-1538" r="-2469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3288963" y="762537"/>
            <a:ext cx="310025" cy="1809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5557314" y="767323"/>
            <a:ext cx="319596" cy="18091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6621712" y="645400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3210214" y="183378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4" y="1833787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5497276" y="184902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6" y="1849023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4D1802-6190-1A7B-F6B2-DF7648E9ABF6}"/>
                  </a:ext>
                </a:extLst>
              </p:cNvPr>
              <p:cNvSpPr txBox="1"/>
              <p:nvPr/>
            </p:nvSpPr>
            <p:spPr>
              <a:xfrm>
                <a:off x="2146283" y="2855312"/>
                <a:ext cx="9381607" cy="295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:=0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ru-RU" sz="3200" b="1" dirty="0"/>
                  <a:t>для всех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3200" b="1" i="0" dirty="0"/>
                  <a:t>пока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b="1" i="0" dirty="0"/>
                  <a:t>и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sz="32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3200" b="1" i="0" dirty="0"/>
                  <a:t>если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b="1" i="0" dirty="0"/>
                  <a:t>то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3200" b="0" dirty="0"/>
                  <a:t>,  </a:t>
                </a:r>
                <a:r>
                  <a:rPr lang="ru-RU" sz="3200" b="1" i="0" dirty="0"/>
                  <a:t>иначе</a:t>
                </a:r>
                <a:r>
                  <a:rPr lang="ru-RU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i="1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4D1802-6190-1A7B-F6B2-DF7648E9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83" y="2855312"/>
                <a:ext cx="9381607" cy="2954655"/>
              </a:xfrm>
              <a:prstGeom prst="rect">
                <a:avLst/>
              </a:prstGeom>
              <a:blipFill>
                <a:blip r:embed="rId6"/>
                <a:stretch>
                  <a:fillRect l="-2599" b="-76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783EE6-0B25-DD8C-00BA-EE91ED3E563E}"/>
                  </a:ext>
                </a:extLst>
              </p:cNvPr>
              <p:cNvSpPr txBox="1"/>
              <p:nvPr/>
            </p:nvSpPr>
            <p:spPr>
              <a:xfrm>
                <a:off x="349858" y="93005"/>
                <a:ext cx="11585980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2.  </a:t>
                </a:r>
              </a:p>
              <a:p>
                <a:pPr lvl="1" algn="just"/>
                <a:r>
                  <a:rPr lang="ru-RU" sz="2800" dirty="0"/>
                  <a:t>При построения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всех позиций  строки </a:t>
                </a:r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суммарное число уменьшений значения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не превосходит суммарного числа её увеличений и равно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783EE6-0B25-DD8C-00BA-EE91ED3E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93005"/>
                <a:ext cx="11585980" cy="2236831"/>
              </a:xfrm>
              <a:prstGeom prst="rect">
                <a:avLst/>
              </a:prstGeom>
              <a:blipFill>
                <a:blip r:embed="rId2"/>
                <a:stretch>
                  <a:fillRect l="-1052" t="-2452" r="-1105" b="-7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26EC5-F097-4499-3624-B1A837B54A35}"/>
                  </a:ext>
                </a:extLst>
              </p:cNvPr>
              <p:cNvSpPr txBox="1"/>
              <p:nvPr/>
            </p:nvSpPr>
            <p:spPr>
              <a:xfrm>
                <a:off x="1199744" y="2418452"/>
                <a:ext cx="10852826" cy="4250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число, на которое уменьшилось значение префиксной функции для позиции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сравнению с её значением для позиции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r>
                  <a:rPr lang="ru-RU" sz="2000" b="0" i="1" dirty="0"/>
                  <a:t> </a:t>
                </a:r>
              </a:p>
              <a:p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основании утверждения 1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префиксной функции для позиции </a:t>
                </a:r>
                <a14:m>
                  <m:oMath xmlns:m="http://schemas.openxmlformats.org/officeDocument/2006/math">
                    <m:r>
                      <a:rPr lang="ru-RU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сравнению с её значением для позиции </a:t>
                </a:r>
                <a14:m>
                  <m:oMath xmlns:m="http://schemas.openxmlformats.org/officeDocument/2006/math">
                    <m:r>
                      <a:rPr lang="ru-RU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могло увеличиться максимум на 1.  Поэтому справедливы следующие неравенства.</a:t>
                </a:r>
              </a:p>
              <a:p>
                <a:r>
                  <a:rPr lang="ru-RU" sz="2000" b="0" dirty="0"/>
                  <a:t>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0+1−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b="0" dirty="0"/>
                  <a:t>) </a:t>
                </a:r>
                <a:r>
                  <a:rPr lang="en-US" sz="2000" b="0" dirty="0"/>
                  <a:t>+</a:t>
                </a:r>
                <a:r>
                  <a:rPr lang="ru-RU" sz="2000" b="0" dirty="0"/>
                  <a:t> </a:t>
                </a:r>
                <a:r>
                  <a:rPr lang="en-US" sz="2000" b="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=2−(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r>
                  <a:rPr lang="ru-RU" sz="2000" dirty="0"/>
                  <a:t>                 </a:t>
                </a:r>
                <a:r>
                  <a:rPr lang="en-US" sz="2000" dirty="0"/>
                  <a:t>…</a:t>
                </a:r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26EC5-F097-4499-3624-B1A837B5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44" y="2418452"/>
                <a:ext cx="10852826" cy="4250202"/>
              </a:xfrm>
              <a:prstGeom prst="rect">
                <a:avLst/>
              </a:prstGeom>
              <a:blipFill>
                <a:blip r:embed="rId3"/>
                <a:stretch>
                  <a:fillRect l="-1461" t="-1865" r="-18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1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ABBE1D-515A-AABF-3519-9BCDB09FB1AF}"/>
                  </a:ext>
                </a:extLst>
              </p:cNvPr>
              <p:cNvSpPr txBox="1"/>
              <p:nvPr/>
            </p:nvSpPr>
            <p:spPr>
              <a:xfrm>
                <a:off x="1092062" y="559860"/>
                <a:ext cx="103282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3.  </a:t>
                </a:r>
              </a:p>
              <a:p>
                <a:pPr lvl="1" algn="just"/>
                <a:r>
                  <a:rPr lang="ru-RU" sz="2800" dirty="0"/>
                  <a:t>Время работы алгоритма построения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всех позиций 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есть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ABBE1D-515A-AABF-3519-9BCDB09F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62" y="559860"/>
                <a:ext cx="10328210" cy="1384995"/>
              </a:xfrm>
              <a:prstGeom prst="rect">
                <a:avLst/>
              </a:prstGeom>
              <a:blipFill>
                <a:blip r:embed="rId2"/>
                <a:stretch>
                  <a:fillRect l="-1181" t="-4405" b="-118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1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F5D41-C941-2EF7-81C3-2A0914BF7B70}"/>
              </a:ext>
            </a:extLst>
          </p:cNvPr>
          <p:cNvSpPr txBox="1"/>
          <p:nvPr/>
        </p:nvSpPr>
        <p:spPr>
          <a:xfrm>
            <a:off x="572581" y="5764287"/>
            <a:ext cx="96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Собственный</a:t>
            </a:r>
            <a:r>
              <a:rPr lang="en-US" sz="2400" b="1" dirty="0"/>
              <a:t> </a:t>
            </a:r>
            <a:r>
              <a:rPr lang="ru-RU" sz="2400" b="1" dirty="0"/>
              <a:t>суффикс</a:t>
            </a:r>
            <a:r>
              <a:rPr lang="en-US" sz="2400" b="1" dirty="0"/>
              <a:t>/</a:t>
            </a:r>
            <a:r>
              <a:rPr lang="ru-RU" sz="2400" b="1" dirty="0"/>
              <a:t>префикс -</a:t>
            </a:r>
            <a:r>
              <a:rPr lang="en-US" sz="2400" b="1" dirty="0"/>
              <a:t> </a:t>
            </a:r>
            <a:r>
              <a:rPr lang="ru-RU" sz="2400" dirty="0"/>
              <a:t>не совпадающий со всей строкой</a:t>
            </a:r>
            <a:r>
              <a:rPr lang="en-US" sz="2400" dirty="0"/>
              <a:t>.</a:t>
            </a:r>
            <a:r>
              <a:rPr lang="ru-RU" sz="2400" b="1" dirty="0"/>
              <a:t> 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751758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217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27065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751758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6" r="-502326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125" r="-406250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r="-303101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906" r="-205469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75" r="-103876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4688" r="-4688" b="-13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024398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79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024398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" r="-606000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25" r="-501987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667" r="-405333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62" r="-302649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3333" r="-204667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r="-103311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4000" r="-4000" b="-86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/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 первых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символов строки, называется </a:t>
                </a:r>
                <a:r>
                  <a:rPr lang="ru-RU" sz="2400" b="1" dirty="0"/>
                  <a:t>префиксом</a:t>
                </a:r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- префикс длины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)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blipFill>
                <a:blip r:embed="rId5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AF7A517F-0041-5D13-DC6D-FF854B49F221}"/>
              </a:ext>
            </a:extLst>
          </p:cNvPr>
          <p:cNvSpPr/>
          <p:nvPr/>
        </p:nvSpPr>
        <p:spPr>
          <a:xfrm rot="16200000">
            <a:off x="3874866" y="1050836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/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/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</a:t>
                </a:r>
                <a:r>
                  <a:rPr lang="en-US" sz="2400" dirty="0"/>
                  <a:t> </a:t>
                </a:r>
                <a:r>
                  <a:rPr lang="ru-RU" sz="2400" dirty="0"/>
                  <a:t>последних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символов строки, называется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ым</a:t>
                </a:r>
                <a:r>
                  <a:rPr lang="ru-RU" sz="2400" dirty="0"/>
                  <a:t> </a:t>
                </a:r>
                <a:r>
                  <a:rPr lang="ru-RU" sz="2400" b="1" dirty="0"/>
                  <a:t>суффиксом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blipFill>
                <a:blip r:embed="rId7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B75976D6-8F80-B90F-35B8-9FB46FEC93BC}"/>
              </a:ext>
            </a:extLst>
          </p:cNvPr>
          <p:cNvSpPr/>
          <p:nvPr/>
        </p:nvSpPr>
        <p:spPr>
          <a:xfrm rot="16200000">
            <a:off x="7145991" y="2977110"/>
            <a:ext cx="526571" cy="3677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/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4D872-E1CE-E2CE-62A3-8D86F8A1419D}"/>
              </a:ext>
            </a:extLst>
          </p:cNvPr>
          <p:cNvSpPr txBox="1"/>
          <p:nvPr/>
        </p:nvSpPr>
        <p:spPr>
          <a:xfrm>
            <a:off x="818226" y="2421772"/>
            <a:ext cx="10555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Кнута-Морриса-Пратта </a:t>
            </a:r>
          </a:p>
          <a:p>
            <a:pPr algn="ctr"/>
            <a:r>
              <a:rPr lang="ru-RU" sz="3600" dirty="0"/>
              <a:t>(</a:t>
            </a:r>
            <a:r>
              <a:rPr lang="ru-RU" sz="3600" i="1" dirty="0"/>
              <a:t>сокр</a:t>
            </a:r>
            <a:r>
              <a:rPr lang="ru-RU" sz="3600" dirty="0"/>
              <a:t>. </a:t>
            </a:r>
            <a:r>
              <a:rPr lang="ru-RU" sz="3600" b="1" dirty="0"/>
              <a:t>КМП)</a:t>
            </a:r>
          </a:p>
          <a:p>
            <a:pPr algn="ctr"/>
            <a:r>
              <a:rPr lang="ru-RU" sz="3600" dirty="0"/>
              <a:t>поиска подстроки в строке</a:t>
            </a:r>
          </a:p>
          <a:p>
            <a:endParaRPr lang="ru-R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B26C9-9396-2E0F-5522-AFC739CA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32" y="1275148"/>
            <a:ext cx="1057834" cy="1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azon.com: James H. Morris: Books, Biography, Blog ...">
            <a:extLst>
              <a:ext uri="{FF2B5EF4-FFF2-40B4-BE49-F238E27FC236}">
                <a16:creationId xmlns:a16="http://schemas.microsoft.com/office/drawing/2014/main" id="{643ABF71-FBDB-A5F6-751F-099E17D0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91" y="1271598"/>
            <a:ext cx="1254618" cy="12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B5129B-1E39-5378-53F7-EF5D03D4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97" y="1188294"/>
            <a:ext cx="1057834" cy="13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FC098-44D5-8F78-5F30-F6CD7E3511A3}"/>
              </a:ext>
            </a:extLst>
          </p:cNvPr>
          <p:cNvSpPr txBox="1"/>
          <p:nvPr/>
        </p:nvSpPr>
        <p:spPr>
          <a:xfrm>
            <a:off x="5166331" y="455548"/>
            <a:ext cx="25305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Алгоритм</a:t>
            </a:r>
            <a:endParaRPr lang="ru-BY" sz="4000" dirty="0"/>
          </a:p>
        </p:txBody>
      </p:sp>
    </p:spTree>
    <p:extLst>
      <p:ext uri="{BB962C8B-B14F-4D97-AF65-F5344CB8AC3E}">
        <p14:creationId xmlns:p14="http://schemas.microsoft.com/office/powerpoint/2010/main" val="28167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/>
              <p:nvPr/>
            </p:nvSpPr>
            <p:spPr>
              <a:xfrm>
                <a:off x="355076" y="598715"/>
                <a:ext cx="109633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Задан текст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образец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r>
                  <a:rPr lang="ru-RU" sz="2800" dirty="0"/>
                  <a:t>Требуется найти все вхождения образца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текст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6" y="598715"/>
                <a:ext cx="10963374" cy="954107"/>
              </a:xfrm>
              <a:prstGeom prst="rect">
                <a:avLst/>
              </a:prstGeom>
              <a:blipFill>
                <a:blip r:embed="rId3"/>
                <a:stretch>
                  <a:fillRect l="-1112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/>
              <p:nvPr/>
            </p:nvSpPr>
            <p:spPr>
              <a:xfrm>
                <a:off x="355076" y="2897311"/>
                <a:ext cx="11481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Эффективный алгоритм </a:t>
                </a:r>
                <a:r>
                  <a:rPr lang="ru-RU" sz="2800" b="1" dirty="0"/>
                  <a:t>КМП</a:t>
                </a:r>
                <a:r>
                  <a:rPr lang="ru-RU" sz="2800" dirty="0"/>
                  <a:t> основан на построении префикс-функции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800" dirty="0"/>
                  <a:t> и работает за время </a:t>
                </a:r>
                <a14:m>
                  <m:oMath xmlns:m="http://schemas.openxmlformats.org/officeDocument/2006/math">
                    <m:r>
                      <a:rPr lang="el-GR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6" y="2897311"/>
                <a:ext cx="11481847" cy="954107"/>
              </a:xfrm>
              <a:prstGeom prst="rect">
                <a:avLst/>
              </a:prstGeom>
              <a:blipFill>
                <a:blip r:embed="rId4"/>
                <a:stretch>
                  <a:fillRect l="-1062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72267C4-CB29-E567-DBF5-01FBEB4C7946}"/>
              </a:ext>
            </a:extLst>
          </p:cNvPr>
          <p:cNvCxnSpPr/>
          <p:nvPr/>
        </p:nvCxnSpPr>
        <p:spPr>
          <a:xfrm>
            <a:off x="143123" y="516835"/>
            <a:ext cx="0" cy="11370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/>
              <p:nvPr/>
            </p:nvSpPr>
            <p:spPr>
              <a:xfrm>
                <a:off x="743678" y="1017854"/>
                <a:ext cx="1101154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Выполняем конкатенацию образца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 текста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добавляя между ними символ, которого нет в обеих строк</a:t>
                </a:r>
                <a:r>
                  <a:rPr lang="en-US" sz="2400" dirty="0"/>
                  <a:t>á</a:t>
                </a:r>
                <a:r>
                  <a:rPr lang="ru-RU" sz="2400" dirty="0"/>
                  <a:t>х</a:t>
                </a:r>
                <a:r>
                  <a:rPr lang="en-US" sz="2400" dirty="0"/>
                  <a:t> (</a:t>
                </a:r>
                <a:r>
                  <a:rPr lang="ru-RU" sz="2400" dirty="0"/>
                  <a:t>в нашем примере это </a:t>
                </a:r>
                <a14:m>
                  <m:oMath xmlns:m="http://schemas.openxmlformats.org/officeDocument/2006/math">
                    <m:r>
                      <a:rPr lang="en-US" sz="2400" b="1" dirty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Вычисляем префиксную функцию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sz="2400" dirty="0"/>
                  <a:t> для всех позиций строки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b="1" i="0" dirty="0" smtClean="0">
                        <a:solidFill>
                          <a:schemeClr val="bg1"/>
                        </a:solidFill>
                        <a:highlight>
                          <a:srgbClr val="000000"/>
                        </a:highlight>
                        <a:latin typeface="Cambria Math" panose="02040503050406030204" pitchFamily="18" charset="0"/>
                      </a:rPr>
                      <m:t>$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·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Образец встречается в тексте столько раз, сколько раз префиксная функция принимала значение, равное длине образца.</a:t>
                </a:r>
                <a:endParaRPr lang="ru-BY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1017854"/>
                <a:ext cx="11011548" cy="4154984"/>
              </a:xfrm>
              <a:prstGeom prst="rect">
                <a:avLst/>
              </a:prstGeom>
              <a:blipFill>
                <a:blip r:embed="rId2"/>
                <a:stretch>
                  <a:fillRect l="-886" t="-1320" r="-831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68511"/>
                  </p:ext>
                </p:extLst>
              </p:nvPr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68511"/>
                  </p:ext>
                </p:extLst>
              </p:nvPr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6195" t="-1923" r="-610619" b="-1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850" t="-1923" r="-7965" b="-1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54" t="-62353" r="-505263" b="-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82C0ED1-541F-7896-53DB-BFF94C7B6641}"/>
              </a:ext>
            </a:extLst>
          </p:cNvPr>
          <p:cNvSpPr/>
          <p:nvPr/>
        </p:nvSpPr>
        <p:spPr>
          <a:xfrm rot="16200000">
            <a:off x="3189870" y="1106664"/>
            <a:ext cx="319596" cy="3435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/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B096BE3-1B39-89B1-2AA9-C3A3833E2C6B}"/>
              </a:ext>
            </a:extLst>
          </p:cNvPr>
          <p:cNvSpPr/>
          <p:nvPr/>
        </p:nvSpPr>
        <p:spPr>
          <a:xfrm rot="16200000">
            <a:off x="7346272" y="1088764"/>
            <a:ext cx="329300" cy="346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/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B13966-D1CF-8DDE-E256-978D611A9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71850"/>
              </p:ext>
            </p:extLst>
          </p:nvPr>
        </p:nvGraphicFramePr>
        <p:xfrm>
          <a:off x="1291472" y="1634066"/>
          <a:ext cx="79635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4</a:t>
                      </a:r>
                      <a:endParaRPr lang="ru-BY" sz="2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4</a:t>
                      </a:r>
                      <a:endParaRPr lang="ru-BY" sz="2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/>
              <p:nvPr/>
            </p:nvSpPr>
            <p:spPr>
              <a:xfrm>
                <a:off x="79795" y="2018360"/>
                <a:ext cx="947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" y="2018360"/>
                <a:ext cx="9479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/>
              <p:nvPr/>
            </p:nvSpPr>
            <p:spPr>
              <a:xfrm>
                <a:off x="700221" y="2435095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1" y="2435095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AEF137-287B-07FC-CFBF-5A16D2D96EC5}"/>
              </a:ext>
            </a:extLst>
          </p:cNvPr>
          <p:cNvCxnSpPr/>
          <p:nvPr/>
        </p:nvCxnSpPr>
        <p:spPr>
          <a:xfrm flipV="1">
            <a:off x="6438507" y="2894029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B2EEC77-AC73-972C-98AB-928F40D5FA87}"/>
              </a:ext>
            </a:extLst>
          </p:cNvPr>
          <p:cNvCxnSpPr/>
          <p:nvPr/>
        </p:nvCxnSpPr>
        <p:spPr>
          <a:xfrm flipV="1">
            <a:off x="8608243" y="2894029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/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</a:t>
                </a:r>
                <a:endParaRPr lang="en-US" sz="2400" dirty="0"/>
              </a:p>
              <a:p>
                <a:pPr lvl="1"/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начиная с индекса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−2·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blipFill>
                <a:blip r:embed="rId5"/>
                <a:stretch>
                  <a:fillRect l="-97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1E691054-5742-6691-184E-AED36FC5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6739"/>
              </p:ext>
            </p:extLst>
          </p:nvPr>
        </p:nvGraphicFramePr>
        <p:xfrm>
          <a:off x="1291472" y="9840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/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60D58521-F86B-263A-6240-9A5808DB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7879"/>
              </p:ext>
            </p:extLst>
          </p:nvPr>
        </p:nvGraphicFramePr>
        <p:xfrm>
          <a:off x="3992222" y="9840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/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A7BFECFA-4B64-2E65-CF8E-D1CBDE610230}"/>
              </a:ext>
            </a:extLst>
          </p:cNvPr>
          <p:cNvSpPr/>
          <p:nvPr/>
        </p:nvSpPr>
        <p:spPr>
          <a:xfrm rot="16200000">
            <a:off x="6360798" y="197474"/>
            <a:ext cx="319596" cy="16386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1595BEC7-CC8F-A6CA-4CAA-D8A19BFE48C8}"/>
              </a:ext>
            </a:extLst>
          </p:cNvPr>
          <p:cNvSpPr/>
          <p:nvPr/>
        </p:nvSpPr>
        <p:spPr>
          <a:xfrm rot="16200000">
            <a:off x="8485760" y="150919"/>
            <a:ext cx="319596" cy="17133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/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/>
      <p:bldP spid="25" grpId="0" animBg="1"/>
      <p:bldP spid="26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85BD29A8-B2B6-0844-7126-820F7F9F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52706"/>
                  </p:ext>
                </p:extLst>
              </p:nvPr>
            </p:nvGraphicFramePr>
            <p:xfrm>
              <a:off x="1386052" y="902538"/>
              <a:ext cx="3861774" cy="13695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081534468"/>
                        </a:ext>
                      </a:extLst>
                    </a:gridCol>
                    <a:gridCol w="859034">
                      <a:extLst>
                        <a:ext uri="{9D8B030D-6E8A-4147-A177-3AD203B41FA5}">
                          <a16:colId xmlns:a16="http://schemas.microsoft.com/office/drawing/2014/main" val="3705440743"/>
                        </a:ext>
                      </a:extLst>
                    </a:gridCol>
                    <a:gridCol w="24433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172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178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$</a:t>
                          </a:r>
                          <a:endParaRPr lang="ru-BY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solidFill>
                                <a:schemeClr val="bg1"/>
                              </a:solidFill>
                            </a:rPr>
                            <a:t>текущий</a:t>
                          </a:r>
                          <a:endParaRPr lang="ru-BY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60069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85BD29A8-B2B6-0844-7126-820F7F9F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52706"/>
                  </p:ext>
                </p:extLst>
              </p:nvPr>
            </p:nvGraphicFramePr>
            <p:xfrm>
              <a:off x="1386052" y="902538"/>
              <a:ext cx="3861774" cy="13695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081534468"/>
                        </a:ext>
                      </a:extLst>
                    </a:gridCol>
                    <a:gridCol w="859034">
                      <a:extLst>
                        <a:ext uri="{9D8B030D-6E8A-4147-A177-3AD203B41FA5}">
                          <a16:colId xmlns:a16="http://schemas.microsoft.com/office/drawing/2014/main" val="3705440743"/>
                        </a:ext>
                      </a:extLst>
                    </a:gridCol>
                    <a:gridCol w="24433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198" r="-397802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556" r="-302222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099" r="-198901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97" t="-115385" r="-596703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444" t="-115385" r="-503333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98" t="-115385" r="-397802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556" t="-115385" r="-302222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$</a:t>
                          </a:r>
                          <a:endParaRPr lang="ru-BY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solidFill>
                                <a:schemeClr val="bg1"/>
                              </a:solidFill>
                            </a:rPr>
                            <a:t>текущий</a:t>
                          </a:r>
                          <a:endParaRPr lang="ru-BY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60069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53D0B-2BFC-C908-190F-D267D114B605}"/>
                  </a:ext>
                </a:extLst>
              </p:cNvPr>
              <p:cNvSpPr txBox="1"/>
              <p:nvPr/>
            </p:nvSpPr>
            <p:spPr>
              <a:xfrm>
                <a:off x="456044" y="2782531"/>
                <a:ext cx="1047541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значение префикс-функции не превосходит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достаточно</a:t>
                </a:r>
                <a:r>
                  <a:rPr lang="en-US" sz="2400" dirty="0"/>
                  <a:t> </a:t>
                </a:r>
                <a:r>
                  <a:rPr lang="ru-RU" sz="2400" dirty="0"/>
                  <a:t>хранить только строку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i="0" dirty="0">
                    <a:latin typeface="+mj-lt"/>
                  </a:rPr>
                  <a:t>·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значение префиксной функции для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/>
                      <m:t>·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ru-RU" sz="2400" dirty="0"/>
                  <a:t>, последнее вычисленное значение префиксной функции и,</a:t>
                </a:r>
                <a:r>
                  <a:rPr lang="en-US" sz="2400" dirty="0"/>
                  <a:t> </a:t>
                </a:r>
                <a:r>
                  <a:rPr lang="ru-RU" sz="2400" dirty="0"/>
                  <a:t>считывая по одному очередной символ текста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и вычислять префикс-функцию для этого символа.</a:t>
                </a:r>
                <a:endParaRPr lang="ru-BY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53D0B-2BFC-C908-190F-D267D114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44" y="2782531"/>
                <a:ext cx="10475416" cy="1569660"/>
              </a:xfrm>
              <a:prstGeom prst="rect">
                <a:avLst/>
              </a:prstGeom>
              <a:blipFill>
                <a:blip r:embed="rId4"/>
                <a:stretch>
                  <a:fillRect l="-931" t="-3101" r="-873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6D22F-E7E0-E766-63AC-F57F4C87F60F}"/>
                  </a:ext>
                </a:extLst>
              </p:cNvPr>
              <p:cNvSpPr txBox="1"/>
              <p:nvPr/>
            </p:nvSpPr>
            <p:spPr>
              <a:xfrm>
                <a:off x="782425" y="212890"/>
                <a:ext cx="2355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Память -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6D22F-E7E0-E766-63AC-F57F4C87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" y="212890"/>
                <a:ext cx="2355838" cy="461665"/>
              </a:xfrm>
              <a:prstGeom prst="rect">
                <a:avLst/>
              </a:prstGeom>
              <a:blipFill>
                <a:blip r:embed="rId5"/>
                <a:stretch>
                  <a:fillRect l="-3876" t="-10526" r="-2584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AE6B7-C6B6-B99C-BBCD-83DB2CEF3AB1}"/>
                  </a:ext>
                </a:extLst>
              </p:cNvPr>
              <p:cNvSpPr txBox="1"/>
              <p:nvPr/>
            </p:nvSpPr>
            <p:spPr>
              <a:xfrm>
                <a:off x="954584" y="140288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AE6B7-C6B6-B99C-BBCD-83DB2CEF3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140288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364E5-DBCC-840C-F19C-B77FAA12AF05}"/>
                  </a:ext>
                </a:extLst>
              </p:cNvPr>
              <p:cNvSpPr txBox="1"/>
              <p:nvPr/>
            </p:nvSpPr>
            <p:spPr>
              <a:xfrm>
                <a:off x="954584" y="1923936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364E5-DBCC-840C-F19C-B77FAA12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1923936"/>
                <a:ext cx="385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181F5-E7DD-53A5-833E-A4680119620F}"/>
                  </a:ext>
                </a:extLst>
              </p:cNvPr>
              <p:cNvSpPr txBox="1"/>
              <p:nvPr/>
            </p:nvSpPr>
            <p:spPr>
              <a:xfrm>
                <a:off x="5995283" y="1402886"/>
                <a:ext cx="2877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Т=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𝑎𝑏𝑎𝑎𝑎𝑏𝑎𝑏𝑎𝑏𝑎𝑏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181F5-E7DD-53A5-833E-A4680119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1402886"/>
                <a:ext cx="28774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3DEF51-16F6-F6A5-FD3F-B48E81023FC9}"/>
              </a:ext>
            </a:extLst>
          </p:cNvPr>
          <p:cNvSpPr txBox="1"/>
          <p:nvPr/>
        </p:nvSpPr>
        <p:spPr>
          <a:xfrm>
            <a:off x="4089854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D09DC-F709-5CDF-8299-E960BBF2F61E}"/>
                  </a:ext>
                </a:extLst>
              </p:cNvPr>
              <p:cNvSpPr txBox="1"/>
              <p:nvPr/>
            </p:nvSpPr>
            <p:spPr>
              <a:xfrm>
                <a:off x="3824577" y="1378677"/>
                <a:ext cx="1084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D09DC-F709-5CDF-8299-E960BBF2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77" y="1378677"/>
                <a:ext cx="10846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9A47F5B-C768-633B-F50B-BDC93C10D632}"/>
              </a:ext>
            </a:extLst>
          </p:cNvPr>
          <p:cNvCxnSpPr/>
          <p:nvPr/>
        </p:nvCxnSpPr>
        <p:spPr>
          <a:xfrm>
            <a:off x="6742707" y="1424842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E9748-B112-431B-C1A6-5517415080A5}"/>
              </a:ext>
            </a:extLst>
          </p:cNvPr>
          <p:cNvSpPr txBox="1"/>
          <p:nvPr/>
        </p:nvSpPr>
        <p:spPr>
          <a:xfrm>
            <a:off x="4240697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EF3AB2-0A30-C3A7-FD14-98E7A486D598}"/>
                  </a:ext>
                </a:extLst>
              </p:cNvPr>
              <p:cNvSpPr txBox="1"/>
              <p:nvPr/>
            </p:nvSpPr>
            <p:spPr>
              <a:xfrm>
                <a:off x="4384705" y="1378676"/>
                <a:ext cx="324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EF3AB2-0A30-C3A7-FD14-98E7A486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05" y="1378676"/>
                <a:ext cx="324671" cy="461665"/>
              </a:xfrm>
              <a:prstGeom prst="rect">
                <a:avLst/>
              </a:prstGeom>
              <a:blipFill>
                <a:blip r:embed="rId10"/>
                <a:stretch>
                  <a:fillRect l="-5556" r="-11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DF261B3-426D-A941-5568-ED954FBCF68D}"/>
              </a:ext>
            </a:extLst>
          </p:cNvPr>
          <p:cNvCxnSpPr/>
          <p:nvPr/>
        </p:nvCxnSpPr>
        <p:spPr>
          <a:xfrm>
            <a:off x="6877879" y="1436739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771E0-A901-A1CD-761D-27101C516DC9}"/>
              </a:ext>
            </a:extLst>
          </p:cNvPr>
          <p:cNvSpPr txBox="1"/>
          <p:nvPr/>
        </p:nvSpPr>
        <p:spPr>
          <a:xfrm>
            <a:off x="4397371" y="1779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CB725-59CB-10BB-0C7E-7F9D9CC282C4}"/>
                  </a:ext>
                </a:extLst>
              </p:cNvPr>
              <p:cNvSpPr txBox="1"/>
              <p:nvPr/>
            </p:nvSpPr>
            <p:spPr>
              <a:xfrm>
                <a:off x="4568360" y="1386982"/>
                <a:ext cx="324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CB725-59CB-10BB-0C7E-7F9D9CC28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60" y="1386982"/>
                <a:ext cx="324671" cy="461665"/>
              </a:xfrm>
              <a:prstGeom prst="rect">
                <a:avLst/>
              </a:prstGeom>
              <a:blipFill>
                <a:blip r:embed="rId11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503CD1D-100A-405B-2305-F60EC9AD6A93}"/>
              </a:ext>
            </a:extLst>
          </p:cNvPr>
          <p:cNvCxnSpPr/>
          <p:nvPr/>
        </p:nvCxnSpPr>
        <p:spPr>
          <a:xfrm>
            <a:off x="7080637" y="1478392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B8AE2-A8AF-DF79-4032-BE4A00891966}"/>
              </a:ext>
            </a:extLst>
          </p:cNvPr>
          <p:cNvSpPr txBox="1"/>
          <p:nvPr/>
        </p:nvSpPr>
        <p:spPr>
          <a:xfrm>
            <a:off x="4558062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004B1A-EABC-F508-E6DC-3168220F795D}"/>
                  </a:ext>
                </a:extLst>
              </p:cNvPr>
              <p:cNvSpPr txBox="1"/>
              <p:nvPr/>
            </p:nvSpPr>
            <p:spPr>
              <a:xfrm>
                <a:off x="4693226" y="138156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004B1A-EABC-F508-E6DC-3168220F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26" y="1381560"/>
                <a:ext cx="43261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63B93D9-85E7-2C11-F4BB-E3E467D9962A}"/>
              </a:ext>
            </a:extLst>
          </p:cNvPr>
          <p:cNvCxnSpPr/>
          <p:nvPr/>
        </p:nvCxnSpPr>
        <p:spPr>
          <a:xfrm>
            <a:off x="7226509" y="1495219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0A9E91-47BF-3678-1425-14AF931711BE}"/>
              </a:ext>
            </a:extLst>
          </p:cNvPr>
          <p:cNvSpPr txBox="1"/>
          <p:nvPr/>
        </p:nvSpPr>
        <p:spPr>
          <a:xfrm>
            <a:off x="4761275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A875F-9AC7-04F8-CECB-241C1D525A7D}"/>
              </a:ext>
            </a:extLst>
          </p:cNvPr>
          <p:cNvSpPr txBox="1"/>
          <p:nvPr/>
        </p:nvSpPr>
        <p:spPr>
          <a:xfrm>
            <a:off x="4909202" y="524528"/>
            <a:ext cx="136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обрабатываемый </a:t>
            </a:r>
          </a:p>
          <a:p>
            <a:r>
              <a:rPr lang="ru-RU" sz="1200" dirty="0"/>
              <a:t>символ текста </a:t>
            </a:r>
            <a:endParaRPr lang="ru-BY" sz="12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97D5187-6FB9-CE5B-10E8-3E22FBA17B8D}"/>
              </a:ext>
            </a:extLst>
          </p:cNvPr>
          <p:cNvCxnSpPr/>
          <p:nvPr/>
        </p:nvCxnSpPr>
        <p:spPr>
          <a:xfrm flipH="1">
            <a:off x="4859748" y="894233"/>
            <a:ext cx="203213" cy="30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DE7DC3-C136-9DFC-5D73-8132F4211B76}"/>
              </a:ext>
            </a:extLst>
          </p:cNvPr>
          <p:cNvSpPr txBox="1"/>
          <p:nvPr/>
        </p:nvSpPr>
        <p:spPr>
          <a:xfrm>
            <a:off x="5582472" y="2257362"/>
            <a:ext cx="20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значение префикс-функции </a:t>
            </a:r>
          </a:p>
          <a:p>
            <a:r>
              <a:rPr lang="ru-RU" sz="1200" dirty="0"/>
              <a:t>на предыдущем шаге</a:t>
            </a:r>
            <a:endParaRPr lang="ru-BY" sz="12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75A2489-505C-A596-02C2-698E87286F27}"/>
              </a:ext>
            </a:extLst>
          </p:cNvPr>
          <p:cNvCxnSpPr/>
          <p:nvPr/>
        </p:nvCxnSpPr>
        <p:spPr>
          <a:xfrm flipH="1" flipV="1">
            <a:off x="5062961" y="2162743"/>
            <a:ext cx="312121" cy="22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77B63-70F5-AACE-DA64-BAB3F0E83A07}"/>
                  </a:ext>
                </a:extLst>
              </p:cNvPr>
              <p:cNvSpPr txBox="1"/>
              <p:nvPr/>
            </p:nvSpPr>
            <p:spPr>
              <a:xfrm>
                <a:off x="3555879" y="4602160"/>
                <a:ext cx="6094770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:=0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b="1" dirty="0"/>
                  <a:t>для всех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b="1" i="0" dirty="0"/>
                  <a:t>пока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i="0" dirty="0"/>
                  <a:t>и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b="1" i="0" dirty="0"/>
                  <a:t>если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1" i="0" dirty="0"/>
                  <a:t>то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b="0" dirty="0"/>
                  <a:t>,  </a:t>
                </a:r>
                <a:r>
                  <a:rPr lang="ru-RU" b="1" i="0" dirty="0"/>
                  <a:t>иначе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b="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E77B63-70F5-AACE-DA64-BAB3F0E83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79" y="4602160"/>
                <a:ext cx="6094770" cy="1754326"/>
              </a:xfrm>
              <a:prstGeom prst="rect">
                <a:avLst/>
              </a:prstGeom>
              <a:blipFill>
                <a:blip r:embed="rId13"/>
                <a:stretch>
                  <a:fillRect l="-699" b="-413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7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57BCE-41A1-D49F-09B0-6589B83A7EBD}"/>
                  </a:ext>
                </a:extLst>
              </p:cNvPr>
              <p:cNvSpPr txBox="1"/>
              <p:nvPr/>
            </p:nvSpPr>
            <p:spPr>
              <a:xfrm>
                <a:off x="157317" y="556592"/>
                <a:ext cx="11447782" cy="547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Примеры задач, для которых можно разработать эффективный алгоритм, используя алгоритм построения префиксной функции.</a:t>
                </a:r>
              </a:p>
              <a:p>
                <a:endParaRPr lang="ru-RU" sz="2400" dirty="0"/>
              </a:p>
              <a:p>
                <a:pPr marL="342900" indent="-342900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Задана строка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сколько различных подстрок в этой строке. Время работы алгоритма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Задана строка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. Найти такую строку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2400" dirty="0"/>
                  <a:t> наименьшей длины, что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 можно представить в виде конкатенации строк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например, для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=′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aaaaaaaa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 строка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=′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400" dirty="0"/>
                  <a:t>)</a:t>
                </a:r>
                <a:r>
                  <a:rPr lang="en-US" sz="2400" dirty="0"/>
                  <a:t> (</a:t>
                </a:r>
                <a:r>
                  <a:rPr lang="ru-RU" sz="2400" dirty="0"/>
                  <a:t>т.е. хотим найти самое короткое сжатое представление строки). Время работы алгоритма </a:t>
                </a:r>
                <a14:m>
                  <m:oMath xmlns:m="http://schemas.openxmlformats.org/officeDocument/2006/math"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ru-RU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Циклическим сдвигом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 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 символов будем называть строку, которая получается из исходной строки переносом первых 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 символов в конец строки. Необходимо определить, можно ли получить из одной строки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 другую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при помощи некоторого циклического сдвига. Время работы алгоритма </a:t>
                </a:r>
                <a14:m>
                  <m:oMath xmlns:m="http://schemas.openxmlformats.org/officeDocument/2006/math"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57BCE-41A1-D49F-09B0-6589B83A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556592"/>
                <a:ext cx="11447782" cy="5476499"/>
              </a:xfrm>
              <a:prstGeom prst="rect">
                <a:avLst/>
              </a:prstGeom>
              <a:blipFill>
                <a:blip r:embed="rId3"/>
                <a:stretch>
                  <a:fillRect l="-852" t="-890" r="-799" b="-155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2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/>
              <p:nvPr/>
            </p:nvSpPr>
            <p:spPr>
              <a:xfrm>
                <a:off x="3459670" y="2828836"/>
                <a:ext cx="52726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3600" b="1" dirty="0"/>
                  <a:t>-функция</a:t>
                </a:r>
                <a:r>
                  <a:rPr lang="en-US" sz="3600" b="1" dirty="0"/>
                  <a:t> </a:t>
                </a:r>
                <a:r>
                  <a:rPr lang="ru-RU" sz="3600" b="1" dirty="0"/>
                  <a:t>строки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3600" b="1" dirty="0"/>
              </a:p>
              <a:p>
                <a:pPr algn="ctr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(англ.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-function</a:t>
                </a:r>
                <a:r>
                  <a:rPr lang="en-US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endParaRPr lang="ru-BY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670" y="2828836"/>
                <a:ext cx="5272661" cy="1200329"/>
              </a:xfrm>
              <a:prstGeom prst="rect">
                <a:avLst/>
              </a:prstGeom>
              <a:blipFill>
                <a:blip r:embed="rId3"/>
                <a:stretch>
                  <a:fillRect t="-7614" b="-10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9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/>
              <p:nvPr/>
            </p:nvSpPr>
            <p:spPr>
              <a:xfrm>
                <a:off x="535021" y="1041364"/>
                <a:ext cx="1153700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ru-RU" sz="3600" b="1" dirty="0"/>
                  <a:t>-функция</a:t>
                </a:r>
                <a:r>
                  <a:rPr lang="en-US" sz="3600" b="1" dirty="0"/>
                  <a:t> </a:t>
                </a:r>
                <a:r>
                  <a:rPr lang="ru-RU" sz="3600" dirty="0"/>
                  <a:t>(</a:t>
                </a:r>
                <a:r>
                  <a:rPr lang="en-US" sz="3600" dirty="0"/>
                  <a:t>“</a:t>
                </a:r>
                <a:r>
                  <a:rPr lang="ru-RU" sz="3600" dirty="0"/>
                  <a:t>зет-функция</a:t>
                </a:r>
                <a:r>
                  <a:rPr lang="en-US" sz="3600" dirty="0"/>
                  <a:t>”) </a:t>
                </a:r>
                <a:r>
                  <a:rPr lang="ru-RU" sz="3600" dirty="0"/>
                  <a:t>от </a:t>
                </a:r>
                <a:r>
                  <a:rPr lang="en-US" sz="3600" dirty="0"/>
                  <a:t>c</a:t>
                </a:r>
                <a:r>
                  <a:rPr lang="ru-RU" sz="3600" dirty="0"/>
                  <a:t>троки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, также, как и префиксная функция, используется в алгоритмах обработки строк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1" y="1041364"/>
                <a:ext cx="11537005" cy="1754326"/>
              </a:xfrm>
              <a:prstGeom prst="rect">
                <a:avLst/>
              </a:prstGeom>
              <a:blipFill>
                <a:blip r:embed="rId3"/>
                <a:stretch>
                  <a:fillRect l="-1638" t="-5556" r="-1268" b="-121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657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F652F16C-C269-EC59-2A7B-A8DDAC56E499}"/>
              </a:ext>
            </a:extLst>
          </p:cNvPr>
          <p:cNvSpPr/>
          <p:nvPr/>
        </p:nvSpPr>
        <p:spPr>
          <a:xfrm rot="16200000">
            <a:off x="5548382" y="1245923"/>
            <a:ext cx="799410" cy="3160546"/>
          </a:xfrm>
          <a:prstGeom prst="leftBrace">
            <a:avLst>
              <a:gd name="adj1" fmla="val 8333"/>
              <a:gd name="adj2" fmla="val 50906"/>
            </a:avLst>
          </a:prstGeom>
          <a:solidFill>
            <a:schemeClr val="bg1">
              <a:lumMod val="50000"/>
            </a:schemeClr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0" y="1157065"/>
                <a:ext cx="29782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2400" b="1" dirty="0"/>
                  <a:t>-функция</a:t>
                </a:r>
                <a:endParaRPr lang="en-US" sz="2400" b="1" dirty="0"/>
              </a:p>
              <a:p>
                <a:r>
                  <a:rPr lang="ru-RU" sz="2400" dirty="0"/>
                  <a:t>от </a:t>
                </a:r>
                <a:r>
                  <a:rPr lang="en-US" sz="2400" dirty="0"/>
                  <a:t>c</a:t>
                </a:r>
                <a:r>
                  <a:rPr lang="ru-RU" sz="2400" dirty="0"/>
                  <a:t>троки</a:t>
                </a:r>
                <a:r>
                  <a:rPr lang="en-US" sz="2400" dirty="0"/>
                  <a:t>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065"/>
                <a:ext cx="2978219" cy="1200329"/>
              </a:xfrm>
              <a:prstGeom prst="rect">
                <a:avLst/>
              </a:prstGeom>
              <a:blipFill>
                <a:blip r:embed="rId3"/>
                <a:stretch>
                  <a:fillRect l="-3067"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/>
              <p:nvPr/>
            </p:nvSpPr>
            <p:spPr>
              <a:xfrm>
                <a:off x="2859655" y="153916"/>
                <a:ext cx="92496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это массив целых чисел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r>
                  <a:rPr lang="ru-RU" sz="2400" dirty="0"/>
                  <a:t>где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 наибольшего общего префикса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ого суффикса строки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самой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ru-BY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655" y="153916"/>
                <a:ext cx="9249617" cy="1200329"/>
              </a:xfrm>
              <a:prstGeom prst="rect">
                <a:avLst/>
              </a:prstGeom>
              <a:blipFill>
                <a:blip r:embed="rId4"/>
                <a:stretch>
                  <a:fillRect l="-989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737990"/>
                  </p:ext>
                </p:extLst>
              </p:nvPr>
            </p:nvGraphicFramePr>
            <p:xfrm>
              <a:off x="4367814" y="1575519"/>
              <a:ext cx="6528924" cy="844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07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41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737990"/>
                  </p:ext>
                </p:extLst>
              </p:nvPr>
            </p:nvGraphicFramePr>
            <p:xfrm>
              <a:off x="4367814" y="1575519"/>
              <a:ext cx="6528924" cy="844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07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41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3371" t="-1370" r="-604494" b="-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05618" t="-1370" r="-2247" b="-1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A9D9E-EB3E-1467-71D9-FBFDA71F1EDF}"/>
                  </a:ext>
                </a:extLst>
              </p:cNvPr>
              <p:cNvSpPr txBox="1"/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A9D9E-EB3E-1467-71D9-FBFDA71F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9DDA7E5-3DE1-C9BC-9236-E5D5FCD3F1A2}"/>
              </a:ext>
            </a:extLst>
          </p:cNvPr>
          <p:cNvSpPr/>
          <p:nvPr/>
        </p:nvSpPr>
        <p:spPr>
          <a:xfrm rot="16200000">
            <a:off x="8490703" y="1032121"/>
            <a:ext cx="471160" cy="3259889"/>
          </a:xfrm>
          <a:prstGeom prst="leftBrace">
            <a:avLst/>
          </a:prstGeom>
          <a:solidFill>
            <a:schemeClr val="bg1">
              <a:lumMod val="50000"/>
            </a:schemeClr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/>
              <p:nvPr/>
            </p:nvSpPr>
            <p:spPr>
              <a:xfrm>
                <a:off x="7096336" y="1196403"/>
                <a:ext cx="1050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36" y="1196403"/>
                <a:ext cx="105041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/>
              <p:nvPr/>
            </p:nvSpPr>
            <p:spPr>
              <a:xfrm>
                <a:off x="2978219" y="3225901"/>
                <a:ext cx="8442051" cy="823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0..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=1,..,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ru-BY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19" y="3225901"/>
                <a:ext cx="8442051" cy="823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/>
              <p:nvPr/>
            </p:nvSpPr>
            <p:spPr>
              <a:xfrm>
                <a:off x="2860610" y="4527430"/>
                <a:ext cx="92496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число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такое, что первые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символов подстроки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совпадают с первыми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символами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10" y="4527430"/>
                <a:ext cx="9249617" cy="1200329"/>
              </a:xfrm>
              <a:prstGeom prst="rect">
                <a:avLst/>
              </a:prstGeom>
              <a:blipFill>
                <a:blip r:embed="rId9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519FEF-83A1-AAA4-009C-D5EF4312041F}"/>
              </a:ext>
            </a:extLst>
          </p:cNvPr>
          <p:cNvCxnSpPr>
            <a:cxnSpLocks/>
          </p:cNvCxnSpPr>
          <p:nvPr/>
        </p:nvCxnSpPr>
        <p:spPr>
          <a:xfrm>
            <a:off x="2674573" y="22225"/>
            <a:ext cx="0" cy="68135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9484A5-BCDD-8CF6-28D6-233B5D7B5C3D}"/>
              </a:ext>
            </a:extLst>
          </p:cNvPr>
          <p:cNvCxnSpPr>
            <a:cxnSpLocks/>
          </p:cNvCxnSpPr>
          <p:nvPr/>
        </p:nvCxnSpPr>
        <p:spPr>
          <a:xfrm>
            <a:off x="7081436" y="1406013"/>
            <a:ext cx="0" cy="17403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DB7E9-CB68-455C-90FA-A09ACA333610}"/>
              </a:ext>
            </a:extLst>
          </p:cNvPr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>
            <a:extLst>
              <a:ext uri="{FF2B5EF4-FFF2-40B4-BE49-F238E27FC236}">
                <a16:creationId xmlns:a16="http://schemas.microsoft.com/office/drawing/2014/main" id="{34D9D5C4-6685-C56F-37A5-F0070B4C14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12" name="Таблица 18">
            <a:extLst>
              <a:ext uri="{FF2B5EF4-FFF2-40B4-BE49-F238E27FC236}">
                <a16:creationId xmlns:a16="http://schemas.microsoft.com/office/drawing/2014/main" id="{A27D7FBF-9EEF-DCE8-CF19-FA0D4330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50205"/>
              </p:ext>
            </p:extLst>
          </p:nvPr>
        </p:nvGraphicFramePr>
        <p:xfrm>
          <a:off x="4367814" y="1575519"/>
          <a:ext cx="3129816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7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131194431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9F977-5F02-590E-B8FA-8263AB147091}"/>
                  </a:ext>
                </a:extLst>
              </p:cNvPr>
              <p:cNvSpPr txBox="1"/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9F977-5F02-590E-B8FA-8263AB147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9DA04C6D-1D76-3054-73E6-B20BA47FB0E2}"/>
              </a:ext>
            </a:extLst>
          </p:cNvPr>
          <p:cNvSpPr/>
          <p:nvPr/>
        </p:nvSpPr>
        <p:spPr>
          <a:xfrm rot="16200000">
            <a:off x="6065147" y="1492281"/>
            <a:ext cx="524161" cy="234080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AD71A628-F3E9-61D1-691B-F42E447BA72E}"/>
              </a:ext>
            </a:extLst>
          </p:cNvPr>
          <p:cNvSpPr/>
          <p:nvPr/>
        </p:nvSpPr>
        <p:spPr>
          <a:xfrm rot="16200000">
            <a:off x="4914435" y="1853982"/>
            <a:ext cx="1247566" cy="2340810"/>
          </a:xfrm>
          <a:prstGeom prst="leftBrace">
            <a:avLst>
              <a:gd name="adj1" fmla="val 8333"/>
              <a:gd name="adj2" fmla="val 504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0A88E-E2C7-04C4-ACD1-F33021F08397}"/>
                  </a:ext>
                </a:extLst>
              </p:cNvPr>
              <p:cNvSpPr txBox="1"/>
              <p:nvPr/>
            </p:nvSpPr>
            <p:spPr>
              <a:xfrm>
                <a:off x="530990" y="808771"/>
                <a:ext cx="11052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наибольший общий префикс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и подстроки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ru-RU" sz="2400" dirty="0"/>
                  <a:t>могут пересекаться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0A88E-E2C7-04C4-ACD1-F33021F0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0" y="808771"/>
                <a:ext cx="11052834" cy="461665"/>
              </a:xfrm>
              <a:prstGeom prst="rect">
                <a:avLst/>
              </a:prstGeom>
              <a:blipFill>
                <a:blip r:embed="rId4"/>
                <a:stretch>
                  <a:fillRect l="-82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AE99BC-488E-C772-E208-5D59EF7F7498}"/>
                  </a:ext>
                </a:extLst>
              </p:cNvPr>
              <p:cNvSpPr txBox="1"/>
              <p:nvPr/>
            </p:nvSpPr>
            <p:spPr>
              <a:xfrm>
                <a:off x="5156823" y="4054934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[2]=6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AE99BC-488E-C772-E208-5D59EF7F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3" y="4054934"/>
                <a:ext cx="10976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вхождений подстроки в строке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55440" y="1753673"/>
                <a:ext cx="10403743" cy="388824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Пусть есть непустая строка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называемая </a:t>
                </a:r>
                <a:r>
                  <a:rPr lang="ru-RU" sz="2400" b="1" dirty="0">
                    <a:latin typeface="Consolas" panose="020B0609020204030204" pitchFamily="49" charset="0"/>
                  </a:rPr>
                  <a:t>текстом</a:t>
                </a:r>
                <a:r>
                  <a:rPr lang="ru-RU" sz="2400" dirty="0"/>
                  <a:t>, и непустая строка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называемая </a:t>
                </a:r>
                <a:r>
                  <a:rPr lang="ru-RU" sz="2400" b="1" dirty="0">
                    <a:latin typeface="Consolas" panose="020B0609020204030204" pitchFamily="49" charset="0"/>
                  </a:rPr>
                  <a:t>образцом</a:t>
                </a:r>
                <a:r>
                  <a:rPr lang="ru-RU" sz="2400" dirty="0"/>
                  <a:t>.                 </a:t>
                </a:r>
              </a:p>
              <a:p>
                <a:pPr lvl="1" algn="just">
                  <a:spcBef>
                    <a:spcPts val="800"/>
                  </a:spcBef>
                </a:pPr>
                <a:r>
                  <a:rPr lang="ru-RU" sz="2400" dirty="0"/>
                  <a:t>Задача поиска вхождений подстроки в строке состоит в том, чтобы найти все подстроки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, которые совпадают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en-US" sz="2400" dirty="0">
                  <a:latin typeface="Consolas" panose="020B0609020204030204" pitchFamily="49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:r>
                  <a:rPr lang="ru-RU" sz="2400" b="1" dirty="0"/>
                  <a:t>полиномиальное хеширование строк</a:t>
                </a:r>
              </a:p>
              <a:p>
                <a:pPr lvl="2"/>
                <a:endParaRPr lang="ru-RU" sz="2400" b="1" dirty="0"/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:r>
                  <a:rPr lang="ru-RU" sz="2400" b="1" dirty="0"/>
                  <a:t>префиксная функция</a:t>
                </a:r>
              </a:p>
              <a:p>
                <a:pPr lvl="2"/>
                <a:endParaRPr lang="en-US" sz="2400" b="1" dirty="0"/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2400" b="1" dirty="0"/>
                  <a:t>-функция</a:t>
                </a:r>
                <a:endParaRPr lang="ru-RU" sz="4400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753673"/>
                <a:ext cx="10403743" cy="3888244"/>
              </a:xfrm>
              <a:prstGeom prst="rect">
                <a:avLst/>
              </a:prstGeom>
              <a:blipFill>
                <a:blip r:embed="rId2"/>
                <a:stretch>
                  <a:fillRect l="-762" t="-1254" r="-937" b="-26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5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3A381F7D-78F7-FF17-573A-F9F6CAFC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26651"/>
              </p:ext>
            </p:extLst>
          </p:nvPr>
        </p:nvGraphicFramePr>
        <p:xfrm>
          <a:off x="291553" y="94271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AEBBD-CD54-0F87-4E2D-D1436FDBBEB0}"/>
                  </a:ext>
                </a:extLst>
              </p:cNvPr>
              <p:cNvSpPr txBox="1"/>
              <p:nvPr/>
            </p:nvSpPr>
            <p:spPr>
              <a:xfrm>
                <a:off x="237333" y="5734235"/>
                <a:ext cx="116934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Наивный алгоритм (в основе которого лежит сравнение подстрок) работает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AEBBD-CD54-0F87-4E2D-D1436FDB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3" y="5734235"/>
                <a:ext cx="11693410" cy="830997"/>
              </a:xfrm>
              <a:prstGeom prst="rect">
                <a:avLst/>
              </a:prstGeom>
              <a:blipFill>
                <a:blip r:embed="rId3"/>
                <a:stretch>
                  <a:fillRect l="-834" t="-58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3">
            <a:extLst>
              <a:ext uri="{FF2B5EF4-FFF2-40B4-BE49-F238E27FC236}">
                <a16:creationId xmlns:a16="http://schemas.microsoft.com/office/drawing/2014/main" id="{EC11A873-A0A1-43FB-A893-B27F87AA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22998"/>
              </p:ext>
            </p:extLst>
          </p:nvPr>
        </p:nvGraphicFramePr>
        <p:xfrm>
          <a:off x="291553" y="3821024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2" name="Таблица 3">
            <a:extLst>
              <a:ext uri="{FF2B5EF4-FFF2-40B4-BE49-F238E27FC236}">
                <a16:creationId xmlns:a16="http://schemas.microsoft.com/office/drawing/2014/main" id="{92EF3D89-187B-2767-00D4-E21DF1E76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13525"/>
              </p:ext>
            </p:extLst>
          </p:nvPr>
        </p:nvGraphicFramePr>
        <p:xfrm>
          <a:off x="291553" y="1779195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3" name="Таблица 3">
            <a:extLst>
              <a:ext uri="{FF2B5EF4-FFF2-40B4-BE49-F238E27FC236}">
                <a16:creationId xmlns:a16="http://schemas.microsoft.com/office/drawing/2014/main" id="{E4F56D03-7CC0-2BE1-F89C-0745C7484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83470"/>
              </p:ext>
            </p:extLst>
          </p:nvPr>
        </p:nvGraphicFramePr>
        <p:xfrm>
          <a:off x="6893641" y="94271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4" name="Таблица 3">
            <a:extLst>
              <a:ext uri="{FF2B5EF4-FFF2-40B4-BE49-F238E27FC236}">
                <a16:creationId xmlns:a16="http://schemas.microsoft.com/office/drawing/2014/main" id="{A58AE995-AC22-5EF4-76D3-6A622B72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76092"/>
              </p:ext>
            </p:extLst>
          </p:nvPr>
        </p:nvGraphicFramePr>
        <p:xfrm>
          <a:off x="6940384" y="1706518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5" name="Таблица 3">
            <a:extLst>
              <a:ext uri="{FF2B5EF4-FFF2-40B4-BE49-F238E27FC236}">
                <a16:creationId xmlns:a16="http://schemas.microsoft.com/office/drawing/2014/main" id="{CD0A9F70-ECE3-0014-F94B-D90302970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61149"/>
              </p:ext>
            </p:extLst>
          </p:nvPr>
        </p:nvGraphicFramePr>
        <p:xfrm>
          <a:off x="6893641" y="3643322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103E313-3621-9725-FAED-298D85ADE129}"/>
              </a:ext>
            </a:extLst>
          </p:cNvPr>
          <p:cNvSpPr txBox="1"/>
          <p:nvPr/>
        </p:nvSpPr>
        <p:spPr>
          <a:xfrm>
            <a:off x="9200360" y="110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556AF-F707-7481-6754-3844ACCB9AC8}"/>
              </a:ext>
            </a:extLst>
          </p:cNvPr>
          <p:cNvSpPr txBox="1"/>
          <p:nvPr/>
        </p:nvSpPr>
        <p:spPr>
          <a:xfrm>
            <a:off x="895574" y="110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3AB9C-663E-39C0-AF76-D4E45AB7360E}"/>
              </a:ext>
            </a:extLst>
          </p:cNvPr>
          <p:cNvSpPr txBox="1"/>
          <p:nvPr/>
        </p:nvSpPr>
        <p:spPr>
          <a:xfrm>
            <a:off x="1472904" y="2774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A7F25-CC9B-12A8-722A-099D817C541D}"/>
              </a:ext>
            </a:extLst>
          </p:cNvPr>
          <p:cNvSpPr txBox="1"/>
          <p:nvPr/>
        </p:nvSpPr>
        <p:spPr>
          <a:xfrm>
            <a:off x="2030066" y="4896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F9ADB-074E-B86B-7324-6A47C408FF92}"/>
              </a:ext>
            </a:extLst>
          </p:cNvPr>
          <p:cNvSpPr txBox="1"/>
          <p:nvPr/>
        </p:nvSpPr>
        <p:spPr>
          <a:xfrm>
            <a:off x="9737960" y="2774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F2DDA-B261-8D05-8E28-148D54E17CA2}"/>
              </a:ext>
            </a:extLst>
          </p:cNvPr>
          <p:cNvSpPr txBox="1"/>
          <p:nvPr/>
        </p:nvSpPr>
        <p:spPr>
          <a:xfrm>
            <a:off x="10265847" y="4711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B65E259-EF1F-7D44-F923-4397C6DAA3E9}"/>
              </a:ext>
            </a:extLst>
          </p:cNvPr>
          <p:cNvCxnSpPr/>
          <p:nvPr/>
        </p:nvCxnSpPr>
        <p:spPr>
          <a:xfrm>
            <a:off x="801278" y="382552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7316240-83A0-7798-13EA-3F21E86CD082}"/>
              </a:ext>
            </a:extLst>
          </p:cNvPr>
          <p:cNvCxnSpPr/>
          <p:nvPr/>
        </p:nvCxnSpPr>
        <p:spPr>
          <a:xfrm>
            <a:off x="1359031" y="207732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2C07F64-1734-C622-D72C-DFD0874EA79E}"/>
              </a:ext>
            </a:extLst>
          </p:cNvPr>
          <p:cNvCxnSpPr/>
          <p:nvPr/>
        </p:nvCxnSpPr>
        <p:spPr>
          <a:xfrm>
            <a:off x="1935636" y="4014737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618CCAE-1F05-DD86-AC7C-C80DB16EC70B}"/>
              </a:ext>
            </a:extLst>
          </p:cNvPr>
          <p:cNvCxnSpPr/>
          <p:nvPr/>
        </p:nvCxnSpPr>
        <p:spPr>
          <a:xfrm>
            <a:off x="9054445" y="33942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FE2FB83-7104-C10D-4160-6E321EA69A20}"/>
              </a:ext>
            </a:extLst>
          </p:cNvPr>
          <p:cNvCxnSpPr/>
          <p:nvPr/>
        </p:nvCxnSpPr>
        <p:spPr>
          <a:xfrm>
            <a:off x="10132243" y="3877979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E8C4CEA-49A8-E608-8A3D-E81B6546BA00}"/>
              </a:ext>
            </a:extLst>
          </p:cNvPr>
          <p:cNvCxnSpPr/>
          <p:nvPr/>
        </p:nvCxnSpPr>
        <p:spPr>
          <a:xfrm>
            <a:off x="9634193" y="198257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32EAE-4FC5-A458-5D1A-11B1D4B45134}"/>
                  </a:ext>
                </a:extLst>
              </p:cNvPr>
              <p:cNvSpPr txBox="1"/>
              <p:nvPr/>
            </p:nvSpPr>
            <p:spPr>
              <a:xfrm>
                <a:off x="-53131" y="68193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32EAE-4FC5-A458-5D1A-11B1D4B4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31" y="681939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2D4E-29A5-BDD5-BF5D-0B3E3B86C100}"/>
                  </a:ext>
                </a:extLst>
              </p:cNvPr>
              <p:cNvSpPr txBox="1"/>
              <p:nvPr/>
            </p:nvSpPr>
            <p:spPr>
              <a:xfrm>
                <a:off x="-53131" y="1232973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2D4E-29A5-BDD5-BF5D-0B3E3B86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31" y="1232973"/>
                <a:ext cx="379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BF213-9A28-90D4-371C-27038AA6B44D}"/>
                  </a:ext>
                </a:extLst>
              </p:cNvPr>
              <p:cNvSpPr txBox="1"/>
              <p:nvPr/>
            </p:nvSpPr>
            <p:spPr>
              <a:xfrm>
                <a:off x="1089" y="12050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BF213-9A28-90D4-371C-27038AA6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" y="120505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D92D0-F885-A1D2-3F44-089A3C1CDBE6}"/>
                  </a:ext>
                </a:extLst>
              </p:cNvPr>
              <p:cNvSpPr txBox="1"/>
              <p:nvPr/>
            </p:nvSpPr>
            <p:spPr>
              <a:xfrm>
                <a:off x="424206" y="175273"/>
                <a:ext cx="1150653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Эффективный а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лгоритм построения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8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800" dirty="0">
                    <a:solidFill>
                      <a:srgbClr val="20212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8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 изложен  в </a:t>
                </a:r>
                <a:r>
                  <a:rPr lang="ru-RU" sz="2800" b="1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году  </a:t>
                </a:r>
                <a:r>
                  <a:rPr lang="ru-RU" sz="28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Дэном </a:t>
                </a:r>
                <a:r>
                  <a:rPr lang="ru-RU" sz="2800" b="1" dirty="0" err="1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Гасфилдом</a:t>
                </a:r>
                <a:r>
                  <a:rPr lang="ru-RU" sz="2800" b="1" i="0" u="none" strike="noStrik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его книге </a:t>
                </a:r>
                <a:endParaRPr lang="en-US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sz="20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Строки, деревья и последовательности в алгоритмах. Информатика и вычислительная биология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D92D0-F885-A1D2-3F44-089A3C1C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175273"/>
                <a:ext cx="11506537" cy="1384995"/>
              </a:xfrm>
              <a:prstGeom prst="rect">
                <a:avLst/>
              </a:prstGeom>
              <a:blipFill>
                <a:blip r:embed="rId3"/>
                <a:stretch>
                  <a:fillRect l="-1113" t="-5286" b="-114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BFA119A-2A9F-D089-AB33-79FF30829403}"/>
              </a:ext>
            </a:extLst>
          </p:cNvPr>
          <p:cNvGrpSpPr/>
          <p:nvPr/>
        </p:nvGrpSpPr>
        <p:grpSpPr>
          <a:xfrm>
            <a:off x="4213122" y="2163126"/>
            <a:ext cx="4783394" cy="3795221"/>
            <a:chOff x="4680752" y="1753369"/>
            <a:chExt cx="3591654" cy="3506039"/>
          </a:xfrm>
        </p:grpSpPr>
        <p:pic>
          <p:nvPicPr>
            <p:cNvPr id="1026" name="Picture 2" descr="Dan Gusfield">
              <a:extLst>
                <a:ext uri="{FF2B5EF4-FFF2-40B4-BE49-F238E27FC236}">
                  <a16:creationId xmlns:a16="http://schemas.microsoft.com/office/drawing/2014/main" id="{358B5911-AF8F-E767-4812-CC9F393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739" y="1753369"/>
              <a:ext cx="1885501" cy="239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735507-0F79-E78C-CDCA-03CA1C0ADA83}"/>
                </a:ext>
              </a:extLst>
            </p:cNvPr>
            <p:cNvSpPr txBox="1"/>
            <p:nvPr/>
          </p:nvSpPr>
          <p:spPr>
            <a:xfrm>
              <a:off x="4680752" y="4450973"/>
              <a:ext cx="3591654" cy="808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Professor Daniel </a:t>
              </a:r>
              <a:r>
                <a:rPr lang="en-US" b="0" i="0" dirty="0" err="1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Gusfield</a:t>
              </a:r>
              <a:endParaRPr lang="en-US" b="0" i="0" dirty="0">
                <a:solidFill>
                  <a:srgbClr val="002855"/>
                </a:solidFill>
                <a:effectLst/>
                <a:latin typeface="Lucida Sans Unicode" panose="020B0602030504020204" pitchFamily="34" charset="0"/>
              </a:endParaRPr>
            </a:p>
            <a:p>
              <a:pPr algn="l"/>
              <a:r>
                <a:rPr lang="en-US" b="0" i="0" u="sng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  <a:hlinkClick r:id="rId5"/>
                </a:rPr>
                <a:t>Computer Science</a:t>
              </a:r>
              <a:endParaRPr lang="en-US" b="0" i="0" dirty="0">
                <a:solidFill>
                  <a:srgbClr val="002855"/>
                </a:solidFill>
                <a:effectLst/>
                <a:latin typeface="Lucida Sans Unicode" panose="020B0602030504020204" pitchFamily="34" charset="0"/>
              </a:endParaRPr>
            </a:p>
            <a:p>
              <a:pPr algn="l"/>
              <a:r>
                <a:rPr lang="en-US" b="0" i="0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University of California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068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DBA22B56-F026-A33E-1ED5-22EF3FAFB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049129"/>
                  </p:ext>
                </p:extLst>
              </p:nvPr>
            </p:nvGraphicFramePr>
            <p:xfrm>
              <a:off x="0" y="2012244"/>
              <a:ext cx="12064168" cy="100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5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77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198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57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BY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434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DBA22B56-F026-A33E-1ED5-22EF3FAFB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049129"/>
                  </p:ext>
                </p:extLst>
              </p:nvPr>
            </p:nvGraphicFramePr>
            <p:xfrm>
              <a:off x="0" y="2012244"/>
              <a:ext cx="12064168" cy="100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5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77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198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5733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51" t="-6667" r="-2209302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6842" t="-6667" r="-1537895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05814" t="-6667" r="-1108140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05814" t="-6667" r="-608140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434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E36E78-8FA7-D0FE-3FC0-A7F43A6171D6}"/>
                  </a:ext>
                </a:extLst>
              </p:cNvPr>
              <p:cNvSpPr txBox="1"/>
              <p:nvPr/>
            </p:nvSpPr>
            <p:spPr>
              <a:xfrm>
                <a:off x="232961" y="0"/>
                <a:ext cx="112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на некоторой итерации алгоритма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индексы левой и правой границы самого «правого» отрезка </a:t>
                </a:r>
                <a:r>
                  <a:rPr lang="en-US" sz="2400" dirty="0"/>
                  <a:t>(</a:t>
                </a:r>
                <a:r>
                  <a:rPr lang="ru-RU" sz="2400" dirty="0"/>
                  <a:t>блока) совпадения (</a:t>
                </a:r>
                <a:r>
                  <a:rPr lang="ru-RU" sz="2000" dirty="0"/>
                  <a:t>среди двух блоков с одинаковой правой границей будем брать больший по числу элементов</a:t>
                </a:r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E36E78-8FA7-D0FE-3FC0-A7F43A61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1" y="0"/>
                <a:ext cx="11293311" cy="1200329"/>
              </a:xfrm>
              <a:prstGeom prst="rect">
                <a:avLst/>
              </a:prstGeom>
              <a:blipFill>
                <a:blip r:embed="rId3"/>
                <a:stretch>
                  <a:fillRect l="-809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авая фигурная скобка 33">
            <a:extLst>
              <a:ext uri="{FF2B5EF4-FFF2-40B4-BE49-F238E27FC236}">
                <a16:creationId xmlns:a16="http://schemas.microsoft.com/office/drawing/2014/main" id="{8C66054B-8695-D4DF-2DDD-42D2D0AF56D1}"/>
              </a:ext>
            </a:extLst>
          </p:cNvPr>
          <p:cNvSpPr/>
          <p:nvPr/>
        </p:nvSpPr>
        <p:spPr>
          <a:xfrm rot="5400000">
            <a:off x="1322124" y="1690850"/>
            <a:ext cx="521738" cy="3165987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" name="Правая фигурная скобка 34">
            <a:extLst>
              <a:ext uri="{FF2B5EF4-FFF2-40B4-BE49-F238E27FC236}">
                <a16:creationId xmlns:a16="http://schemas.microsoft.com/office/drawing/2014/main" id="{09B1CF3B-5209-3C5C-3FCE-1061DBA998CE}"/>
              </a:ext>
            </a:extLst>
          </p:cNvPr>
          <p:cNvSpPr/>
          <p:nvPr/>
        </p:nvSpPr>
        <p:spPr>
          <a:xfrm rot="5400000">
            <a:off x="7026913" y="1756133"/>
            <a:ext cx="652305" cy="3165987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2D865-79EE-59E0-2293-7BEF893F8057}"/>
                  </a:ext>
                </a:extLst>
              </p:cNvPr>
              <p:cNvSpPr txBox="1"/>
              <p:nvPr/>
            </p:nvSpPr>
            <p:spPr>
              <a:xfrm>
                <a:off x="227311" y="1258290"/>
                <a:ext cx="6179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Первоначально полагаем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равными </a:t>
                </a:r>
                <a:r>
                  <a:rPr lang="ru-RU" sz="2400" b="1" dirty="0"/>
                  <a:t>0</a:t>
                </a:r>
                <a:r>
                  <a:rPr lang="ru-RU" sz="2400" dirty="0"/>
                  <a:t>. 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2D865-79EE-59E0-2293-7BEF893F8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1" y="1258290"/>
                <a:ext cx="6179270" cy="461665"/>
              </a:xfrm>
              <a:prstGeom prst="rect">
                <a:avLst/>
              </a:prstGeom>
              <a:blipFill>
                <a:blip r:embed="rId4"/>
                <a:stretch>
                  <a:fillRect l="-147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D26423B-1A29-47DB-131F-824F08B80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521377"/>
                  </p:ext>
                </p:extLst>
              </p:nvPr>
            </p:nvGraphicFramePr>
            <p:xfrm>
              <a:off x="560626" y="4030091"/>
              <a:ext cx="5279738" cy="17669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2295959348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18675248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826807495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871840213"/>
                        </a:ext>
                      </a:extLst>
                    </a:gridCol>
                  </a:tblGrid>
                  <a:tr h="226911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81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21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6696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  <a:r>
                            <a:rPr lang="ru-RU" sz="2400" b="1" dirty="0"/>
                            <a:t>, 7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D26423B-1A29-47DB-131F-824F08B80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521377"/>
                  </p:ext>
                </p:extLst>
              </p:nvPr>
            </p:nvGraphicFramePr>
            <p:xfrm>
              <a:off x="560626" y="4030091"/>
              <a:ext cx="5279738" cy="17669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2295959348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18675248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826807495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8718402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" r="-7958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182" t="-60000" r="-601818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6486" t="-60000" r="-49639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9091" t="-60000" r="-4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9091" t="-60000" r="-3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9091" t="-60000" r="-2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9091" t="-60000" r="-1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89091" t="-60000" r="-909" b="-2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6696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  <a:r>
                            <a:rPr lang="ru-RU" sz="2400" b="1" dirty="0"/>
                            <a:t>, 7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6F3F67-1E92-E536-CFAA-99A626D42515}"/>
                  </a:ext>
                </a:extLst>
              </p:cNvPr>
              <p:cNvSpPr txBox="1"/>
              <p:nvPr/>
            </p:nvSpPr>
            <p:spPr>
              <a:xfrm>
                <a:off x="242189" y="4307090"/>
                <a:ext cx="32848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6F3F67-1E92-E536-CFAA-99A626D4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" y="4307090"/>
                <a:ext cx="328486" cy="37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040DA-6FA7-F23E-606C-85BC63D963CC}"/>
                  </a:ext>
                </a:extLst>
              </p:cNvPr>
              <p:cNvSpPr txBox="1"/>
              <p:nvPr/>
            </p:nvSpPr>
            <p:spPr>
              <a:xfrm>
                <a:off x="181163" y="4811186"/>
                <a:ext cx="32760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040DA-6FA7-F23E-606C-85BC63D9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63" y="4811186"/>
                <a:ext cx="327600" cy="37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46C63-BEEC-D2C6-19C5-A5F3281610B6}"/>
                  </a:ext>
                </a:extLst>
              </p:cNvPr>
              <p:cNvSpPr txBox="1"/>
              <p:nvPr/>
            </p:nvSpPr>
            <p:spPr>
              <a:xfrm>
                <a:off x="-79110" y="5186977"/>
                <a:ext cx="53884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46C63-BEEC-D2C6-19C5-A5F3281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10" y="5186977"/>
                <a:ext cx="538840" cy="37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223E7-D991-933D-DFD5-5F668ADFD2C2}"/>
                  </a:ext>
                </a:extLst>
              </p:cNvPr>
              <p:cNvSpPr txBox="1"/>
              <p:nvPr/>
            </p:nvSpPr>
            <p:spPr>
              <a:xfrm>
                <a:off x="232962" y="3981975"/>
                <a:ext cx="27506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223E7-D991-933D-DFD5-5F668ADF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2" y="3981975"/>
                <a:ext cx="275066" cy="37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09380C5D-4BDB-FB93-6716-7ED3036E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041259"/>
                  </p:ext>
                </p:extLst>
              </p:nvPr>
            </p:nvGraphicFramePr>
            <p:xfrm>
              <a:off x="8030572" y="3981975"/>
              <a:ext cx="2601010" cy="16448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</a:tblGrid>
                  <a:tr h="269852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497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52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09380C5D-4BDB-FB93-6716-7ED3036E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041259"/>
                  </p:ext>
                </p:extLst>
              </p:nvPr>
            </p:nvGraphicFramePr>
            <p:xfrm>
              <a:off x="8030572" y="3981975"/>
              <a:ext cx="2601010" cy="16448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31" t="-59211" r="-342268" b="-2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88288" t="-59211" r="-199099" b="-2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0000" t="-59211" r="-100909" b="-2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0000" t="-59211" r="-909" b="-2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52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CD9798-833E-68AC-B0D2-2EAE3313655C}"/>
                  </a:ext>
                </a:extLst>
              </p:cNvPr>
              <p:cNvSpPr txBox="1"/>
              <p:nvPr/>
            </p:nvSpPr>
            <p:spPr>
              <a:xfrm>
                <a:off x="7552473" y="4355206"/>
                <a:ext cx="32848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CD9798-833E-68AC-B0D2-2EAE331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3" y="4355206"/>
                <a:ext cx="328486" cy="372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4F916-ECDF-D43A-0162-2BCD4F23BFA6}"/>
                  </a:ext>
                </a:extLst>
              </p:cNvPr>
              <p:cNvSpPr txBox="1"/>
              <p:nvPr/>
            </p:nvSpPr>
            <p:spPr>
              <a:xfrm>
                <a:off x="7341233" y="5324422"/>
                <a:ext cx="53884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4F916-ECDF-D43A-0162-2BCD4F23B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233" y="5324422"/>
                <a:ext cx="538840" cy="372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7CD835-C01E-BD7F-39EB-ADE31054A1B6}"/>
                  </a:ext>
                </a:extLst>
              </p:cNvPr>
              <p:cNvSpPr txBox="1"/>
              <p:nvPr/>
            </p:nvSpPr>
            <p:spPr>
              <a:xfrm>
                <a:off x="7543246" y="4030091"/>
                <a:ext cx="27506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7CD835-C01E-BD7F-39EB-ADE31054A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46" y="4030091"/>
                <a:ext cx="275066" cy="372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5D48F-6204-4B5E-D60E-6ACA4BF26436}"/>
                  </a:ext>
                </a:extLst>
              </p:cNvPr>
              <p:cNvSpPr txBox="1"/>
              <p:nvPr/>
            </p:nvSpPr>
            <p:spPr>
              <a:xfrm>
                <a:off x="7552473" y="4767531"/>
                <a:ext cx="32760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5D48F-6204-4B5E-D60E-6ACA4BF2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3" y="4767531"/>
                <a:ext cx="327600" cy="37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  <p:bldP spid="5" grpId="0"/>
      <p:bldP spid="6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29484-0666-9B4A-3FE2-DD9DBE9DBD91}"/>
              </a:ext>
            </a:extLst>
          </p:cNvPr>
          <p:cNvSpPr txBox="1"/>
          <p:nvPr/>
        </p:nvSpPr>
        <p:spPr>
          <a:xfrm>
            <a:off x="2811565" y="2839232"/>
            <a:ext cx="73494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AD1AE7-D556-DA3C-42C1-4976DBDA2703}"/>
                  </a:ext>
                </a:extLst>
              </p:cNvPr>
              <p:cNvSpPr txBox="1"/>
              <p:nvPr/>
            </p:nvSpPr>
            <p:spPr>
              <a:xfrm>
                <a:off x="341832" y="237628"/>
                <a:ext cx="1149435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Будем формировать массив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последовательно от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Предположим, что вычислены элементы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ru-RU" sz="2400" dirty="0"/>
                  <a:t>Вычислим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algn="just"/>
                <a:r>
                  <a:rPr lang="ru-RU" sz="2400" dirty="0"/>
                  <a:t>Сначала попытаемся проинициализировать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некоторым ненулевым значением, </a:t>
                </a:r>
                <a:r>
                  <a:rPr lang="en-US" sz="2400" dirty="0"/>
                  <a:t> </a:t>
                </a:r>
                <a:r>
                  <a:rPr lang="ru-RU" sz="2400" dirty="0"/>
                  <a:t>используя ранее вычисленные значения: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AD1AE7-D556-DA3C-42C1-4976DBDA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2" y="237628"/>
                <a:ext cx="11494354" cy="1938992"/>
              </a:xfrm>
              <a:prstGeom prst="rect">
                <a:avLst/>
              </a:prstGeom>
              <a:blipFill>
                <a:blip r:embed="rId3"/>
                <a:stretch>
                  <a:fillRect l="-795" t="-2516" r="-795" b="-6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3B0F3A42-99E1-F167-DA08-86E3110FF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110151"/>
                  </p:ext>
                </p:extLst>
              </p:nvPr>
            </p:nvGraphicFramePr>
            <p:xfrm>
              <a:off x="518155" y="2351168"/>
              <a:ext cx="11494351" cy="977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2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0332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2925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91897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98276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5203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63846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49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sz="16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2848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3B0F3A42-99E1-F167-DA08-86E3110FF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110151"/>
                  </p:ext>
                </p:extLst>
              </p:nvPr>
            </p:nvGraphicFramePr>
            <p:xfrm>
              <a:off x="518155" y="2351168"/>
              <a:ext cx="11494351" cy="977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2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0332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2925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91897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98276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5203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63846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49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000" r="-1212800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587" r="-1103175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34559" r="-559559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75776" r="-301863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37097" r="-291935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0000" r="-4762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2848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1056CA37-7F73-ECDF-6722-6C218804729D}"/>
              </a:ext>
            </a:extLst>
          </p:cNvPr>
          <p:cNvSpPr/>
          <p:nvPr/>
        </p:nvSpPr>
        <p:spPr>
          <a:xfrm rot="5400000">
            <a:off x="1346058" y="2546910"/>
            <a:ext cx="634308" cy="2290114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0C19D6B-060B-1559-29B2-48524EC2B532}"/>
              </a:ext>
            </a:extLst>
          </p:cNvPr>
          <p:cNvSpPr/>
          <p:nvPr/>
        </p:nvSpPr>
        <p:spPr>
          <a:xfrm rot="5400000">
            <a:off x="7513192" y="2425880"/>
            <a:ext cx="634308" cy="2524755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E701-7420-742D-F390-8812D860DA1B}"/>
                  </a:ext>
                </a:extLst>
              </p:cNvPr>
              <p:cNvSpPr txBox="1"/>
              <p:nvPr/>
            </p:nvSpPr>
            <p:spPr>
              <a:xfrm>
                <a:off x="6567968" y="3789553"/>
                <a:ext cx="1148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dirty="0"/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E701-7420-742D-F390-8812D860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68" y="3789553"/>
                <a:ext cx="1148884" cy="369332"/>
              </a:xfrm>
              <a:prstGeom prst="rect">
                <a:avLst/>
              </a:prstGeom>
              <a:blipFill>
                <a:blip r:embed="rId5"/>
                <a:stretch>
                  <a:fillRect r="-4233"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45C003D-D392-5B95-200F-2B177C9C5064}"/>
              </a:ext>
            </a:extLst>
          </p:cNvPr>
          <p:cNvCxnSpPr/>
          <p:nvPr/>
        </p:nvCxnSpPr>
        <p:spPr>
          <a:xfrm>
            <a:off x="3126206" y="3498939"/>
            <a:ext cx="95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07B5CC7-FEE5-3CB4-8CFB-5668B0A4812A}"/>
              </a:ext>
            </a:extLst>
          </p:cNvPr>
          <p:cNvCxnSpPr/>
          <p:nvPr/>
        </p:nvCxnSpPr>
        <p:spPr>
          <a:xfrm>
            <a:off x="9219743" y="3514176"/>
            <a:ext cx="95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6C923D-29A2-6FCD-67BF-763230FDCE32}"/>
                  </a:ext>
                </a:extLst>
              </p:cNvPr>
              <p:cNvSpPr txBox="1"/>
              <p:nvPr/>
            </p:nvSpPr>
            <p:spPr>
              <a:xfrm>
                <a:off x="301544" y="4158885"/>
                <a:ext cx="11714259" cy="161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Затем, наивным алгоритмом пробуем увеличить значение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ru-RU" sz="2400" dirty="0"/>
                  <a:t>, пока  идёт совпадение: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?=</m:t>
                      </m:r>
                      <m:r>
                        <a:rPr lang="ru-RU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?=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</a:p>
              <a:p>
                <a:r>
                  <a:rPr lang="ru-RU" sz="2400" dirty="0"/>
                  <a:t>...</a:t>
                </a:r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6C923D-29A2-6FCD-67BF-763230FD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4" y="4158885"/>
                <a:ext cx="11714259" cy="1617174"/>
              </a:xfrm>
              <a:prstGeom prst="rect">
                <a:avLst/>
              </a:prstGeom>
              <a:blipFill>
                <a:blip r:embed="rId6"/>
                <a:stretch>
                  <a:fillRect l="-780" t="-3008" b="-75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87B65-4634-0F8D-3251-5DAE93E24FA3}"/>
                  </a:ext>
                </a:extLst>
              </p:cNvPr>
              <p:cNvSpPr txBox="1"/>
              <p:nvPr/>
            </p:nvSpPr>
            <p:spPr>
              <a:xfrm>
                <a:off x="120297" y="2821328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87B65-4634-0F8D-3251-5DAE93E2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7" y="2821328"/>
                <a:ext cx="4430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88C0C0-1E51-1117-067D-D12F8325EEDE}"/>
              </a:ext>
            </a:extLst>
          </p:cNvPr>
          <p:cNvSpPr txBox="1"/>
          <p:nvPr/>
        </p:nvSpPr>
        <p:spPr>
          <a:xfrm>
            <a:off x="9092724" y="2821328"/>
            <a:ext cx="73494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EE0DA-40B1-0BA9-DB46-521ECA964599}"/>
              </a:ext>
            </a:extLst>
          </p:cNvPr>
          <p:cNvSpPr txBox="1"/>
          <p:nvPr/>
        </p:nvSpPr>
        <p:spPr>
          <a:xfrm>
            <a:off x="3604921" y="2853493"/>
            <a:ext cx="73494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3CD18-82AE-F9E7-65E3-6DFCE778A0C6}"/>
              </a:ext>
            </a:extLst>
          </p:cNvPr>
          <p:cNvSpPr txBox="1"/>
          <p:nvPr/>
        </p:nvSpPr>
        <p:spPr>
          <a:xfrm>
            <a:off x="9886081" y="2827527"/>
            <a:ext cx="573972" cy="461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66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124448"/>
                  </p:ext>
                </p:extLst>
              </p:nvPr>
            </p:nvGraphicFramePr>
            <p:xfrm>
              <a:off x="466550" y="962020"/>
              <a:ext cx="11639380" cy="1423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06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9238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856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983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711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240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2358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88531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263201"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113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7072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BY" sz="12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124448"/>
                  </p:ext>
                </p:extLst>
              </p:nvPr>
            </p:nvGraphicFramePr>
            <p:xfrm>
              <a:off x="466550" y="962020"/>
              <a:ext cx="11639380" cy="1423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06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9238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856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983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711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240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2358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88531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113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707243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5" t="-100855" r="-2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866" t="-100855" r="-1443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8095" t="-100855" r="-10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2410" t="-100855" r="-6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0103" t="-100855" r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Правая фигурная скобка 25">
            <a:extLst>
              <a:ext uri="{FF2B5EF4-FFF2-40B4-BE49-F238E27FC236}">
                <a16:creationId xmlns:a16="http://schemas.microsoft.com/office/drawing/2014/main" id="{81177EBE-11DD-9CA1-56C6-88A25551CFE3}"/>
              </a:ext>
            </a:extLst>
          </p:cNvPr>
          <p:cNvSpPr/>
          <p:nvPr/>
        </p:nvSpPr>
        <p:spPr>
          <a:xfrm rot="16200000">
            <a:off x="7355507" y="-525512"/>
            <a:ext cx="343583" cy="3079585"/>
          </a:xfrm>
          <a:prstGeom prst="righ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/>
              <p:nvPr/>
            </p:nvSpPr>
            <p:spPr>
              <a:xfrm>
                <a:off x="133687" y="65646"/>
                <a:ext cx="8719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/>
                  <a:t>Случай 1</a:t>
                </a:r>
                <a14:m>
                  <m:oMath xmlns:m="http://schemas.openxmlformats.org/officeDocument/2006/math">
                    <m:r>
                      <a:rPr lang="ru-RU" sz="2400" b="1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sz="2000" i="0" dirty="0">
                    <a:latin typeface="Cambria Math" panose="02040503050406030204" pitchFamily="18" charset="0"/>
                  </a:rPr>
                  <a:t> (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текущий индекс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вышел за пределы блока</a:t>
                </a:r>
                <a:r>
                  <a:rPr lang="ru-RU" sz="2000" i="0" dirty="0">
                    <a:latin typeface="Cambria Math" panose="02040503050406030204" pitchFamily="18" charset="0"/>
                  </a:rPr>
                  <a:t>).</a:t>
                </a:r>
                <a:endParaRPr lang="ru-BY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7" y="65646"/>
                <a:ext cx="8719756" cy="461665"/>
              </a:xfrm>
              <a:prstGeom prst="rect">
                <a:avLst/>
              </a:prstGeom>
              <a:blipFill>
                <a:blip r:embed="rId4"/>
                <a:stretch>
                  <a:fillRect l="-111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79F5B34-B48E-FF1A-70DE-37CAF021D045}"/>
              </a:ext>
            </a:extLst>
          </p:cNvPr>
          <p:cNvCxnSpPr>
            <a:cxnSpLocks/>
          </p:cNvCxnSpPr>
          <p:nvPr/>
        </p:nvCxnSpPr>
        <p:spPr>
          <a:xfrm flipV="1">
            <a:off x="9353016" y="1703381"/>
            <a:ext cx="0" cy="23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/>
              <p:nvPr/>
            </p:nvSpPr>
            <p:spPr>
              <a:xfrm>
                <a:off x="9193709" y="2056321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709" y="2056321"/>
                <a:ext cx="3186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/>
              <p:nvPr/>
            </p:nvSpPr>
            <p:spPr>
              <a:xfrm>
                <a:off x="86060" y="2428894"/>
                <a:ext cx="12019869" cy="262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Проинициализируем</a:t>
                </a:r>
                <a:r>
                  <a:rPr lang="ru-RU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ru-RU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Наивным алгоритмом, пока совпадение, сравниваем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ru-RU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…,  увеличивая 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на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b="1" dirty="0"/>
                  <a:t>1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при каждом совпадении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(как только символы не совпадают, останавливаемся). 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2000" dirty="0"/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корректируем границы самого правого блока совпадения</a:t>
                </a:r>
                <a:r>
                  <a:rPr lang="ru-RU" sz="2000" dirty="0"/>
                  <a:t>: 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b="1" dirty="0"/>
                  <a:t> 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" y="2428894"/>
                <a:ext cx="12019869" cy="2623090"/>
              </a:xfrm>
              <a:prstGeom prst="rect">
                <a:avLst/>
              </a:prstGeom>
              <a:blipFill>
                <a:blip r:embed="rId6"/>
                <a:stretch>
                  <a:fillRect l="-406" t="-9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A14F2-1811-25D4-22C2-BE3B9A53CCA5}"/>
                  </a:ext>
                </a:extLst>
              </p:cNvPr>
              <p:cNvSpPr txBox="1"/>
              <p:nvPr/>
            </p:nvSpPr>
            <p:spPr>
              <a:xfrm>
                <a:off x="166177" y="5301453"/>
                <a:ext cx="117645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отметим, что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каждом совпадении символов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величина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правая границы самого правого блока совпадения</a:t>
                </a:r>
                <a:r>
                  <a:rPr lang="ru-RU" sz="2400" dirty="0"/>
                  <a:t>)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</a:t>
                </a:r>
                <a:r>
                  <a:rPr lang="ru-RU" sz="2400" b="1" dirty="0"/>
                  <a:t>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увеличиваться на 1</a:t>
                </a:r>
                <a:endParaRPr lang="ru-BY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A14F2-1811-25D4-22C2-BE3B9A53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7" y="5301453"/>
                <a:ext cx="11764566" cy="830997"/>
              </a:xfrm>
              <a:prstGeom prst="rect">
                <a:avLst/>
              </a:prstGeom>
              <a:blipFill>
                <a:blip r:embed="rId7"/>
                <a:stretch>
                  <a:fillRect l="-674" t="-6618" r="-829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73036-ED5B-E579-76F4-35C4E63F00F2}"/>
                  </a:ext>
                </a:extLst>
              </p:cNvPr>
              <p:cNvSpPr txBox="1"/>
              <p:nvPr/>
            </p:nvSpPr>
            <p:spPr>
              <a:xfrm>
                <a:off x="86061" y="145124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73036-ED5B-E579-76F4-35C4E63F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" y="1451249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A7EA51F6-21B6-CD84-5F1E-CA77AEB06F84}"/>
              </a:ext>
            </a:extLst>
          </p:cNvPr>
          <p:cNvSpPr/>
          <p:nvPr/>
        </p:nvSpPr>
        <p:spPr>
          <a:xfrm rot="16200000">
            <a:off x="1821677" y="-490562"/>
            <a:ext cx="369332" cy="3079587"/>
          </a:xfrm>
          <a:prstGeom prst="righ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81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37631" y="6393437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742429"/>
                  </p:ext>
                </p:extLst>
              </p:nvPr>
            </p:nvGraphicFramePr>
            <p:xfrm>
              <a:off x="1016952" y="646912"/>
              <a:ext cx="11175046" cy="1482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145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6985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9443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53285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611006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915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BY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34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625293"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4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742429"/>
                  </p:ext>
                </p:extLst>
              </p:nvPr>
            </p:nvGraphicFramePr>
            <p:xfrm>
              <a:off x="1016952" y="646912"/>
              <a:ext cx="11175046" cy="1482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145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6985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9443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53285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611006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9150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49" r="-2011494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299" r="-1710345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0968" r="-140537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05747" r="-90689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06897" r="-60574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36" r="-400000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5000" r="-3000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625293"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4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/>
              <p:nvPr/>
            </p:nvSpPr>
            <p:spPr>
              <a:xfrm>
                <a:off x="148478" y="105168"/>
                <a:ext cx="8833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/>
                  <a:t>Случай</a:t>
                </a:r>
                <a:r>
                  <a:rPr lang="en-US" sz="2400" b="1" u="sng" dirty="0"/>
                  <a:t> 2</a:t>
                </a:r>
                <a:r>
                  <a:rPr lang="ru-RU" sz="2400" b="1" u="sng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ru-RU" sz="2400" b="1" dirty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ru-RU" sz="2400" i="0" dirty="0"/>
                  <a:t>текущий индекс</a:t>
                </a:r>
                <a14:m>
                  <m:oMath xmlns:m="http://schemas.openxmlformats.org/officeDocument/2006/math">
                    <m:r>
                      <a:rPr lang="ru-R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ru-RU" sz="2400" b="0" i="0" dirty="0" smtClean="0"/>
                      <m:t> </m:t>
                    </m:r>
                  </m:oMath>
                </a14:m>
                <a:r>
                  <a:rPr lang="ru-RU" sz="2400" i="0" dirty="0"/>
                  <a:t>находится в блоке).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" y="105168"/>
                <a:ext cx="8833151" cy="461665"/>
              </a:xfrm>
              <a:prstGeom prst="rect">
                <a:avLst/>
              </a:prstGeom>
              <a:blipFill>
                <a:blip r:embed="rId4"/>
                <a:stretch>
                  <a:fillRect l="-1035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/>
              <p:nvPr/>
            </p:nvSpPr>
            <p:spPr>
              <a:xfrm>
                <a:off x="1" y="2163957"/>
                <a:ext cx="12192000" cy="1370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sz="2000" dirty="0"/>
                  <a:t>Проинициализируем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}.</m:t>
                        </m:r>
                      </m:e>
                    </m:func>
                  </m:oMath>
                </a14:m>
                <a:endParaRPr lang="ru-RU" sz="2000" b="1" dirty="0"/>
              </a:p>
              <a:p>
                <a:pPr marL="342900" indent="-342900">
                  <a:buFont typeface="+mj-lt"/>
                  <a:buAutoNum type="arabicParenR"/>
                </a:pPr>
                <a:endParaRPr lang="ru-RU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ru-RU" sz="2000" dirty="0"/>
                  <a:t>Наивным алгоритмом, </a:t>
                </a:r>
                <a:r>
                  <a:rPr lang="ru-RU" sz="2000" b="1" dirty="0"/>
                  <a:t>пока совпадение</a:t>
                </a:r>
                <a:r>
                  <a:rPr lang="ru-RU" sz="2000" dirty="0"/>
                  <a:t>, сравниваем 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ru-RU" sz="2000" dirty="0"/>
                  <a:t> увеличивая каждый раз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на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при совпадении</m:t>
                    </m:r>
                  </m:oMath>
                </a14:m>
                <a:r>
                  <a:rPr lang="ru-RU" sz="2000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63957"/>
                <a:ext cx="12192000" cy="1370440"/>
              </a:xfrm>
              <a:prstGeom prst="rect">
                <a:avLst/>
              </a:prstGeom>
              <a:blipFill>
                <a:blip r:embed="rId5"/>
                <a:stretch>
                  <a:fillRect l="-550" t="-2222" b="-7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3361ACCF-D42A-D48B-2356-7666C86B3D98}"/>
              </a:ext>
            </a:extLst>
          </p:cNvPr>
          <p:cNvSpPr/>
          <p:nvPr/>
        </p:nvSpPr>
        <p:spPr>
          <a:xfrm rot="16200000">
            <a:off x="3158568" y="1035648"/>
            <a:ext cx="562937" cy="1572834"/>
          </a:xfrm>
          <a:prstGeom prst="leftBrace">
            <a:avLst>
              <a:gd name="adj1" fmla="val 18813"/>
              <a:gd name="adj2" fmla="val 5000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1757232B-ABC3-45B6-03F5-576D5A4414DB}"/>
              </a:ext>
            </a:extLst>
          </p:cNvPr>
          <p:cNvSpPr/>
          <p:nvPr/>
        </p:nvSpPr>
        <p:spPr>
          <a:xfrm rot="16200000">
            <a:off x="8985854" y="1050862"/>
            <a:ext cx="562937" cy="1599252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84658FD-4B92-C9D3-068F-4089E744AD4A}"/>
              </a:ext>
            </a:extLst>
          </p:cNvPr>
          <p:cNvCxnSpPr/>
          <p:nvPr/>
        </p:nvCxnSpPr>
        <p:spPr>
          <a:xfrm>
            <a:off x="2633613" y="622404"/>
            <a:ext cx="0" cy="137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386B42E2-A7C6-F949-F57B-365BE7C7FDA3}"/>
              </a:ext>
            </a:extLst>
          </p:cNvPr>
          <p:cNvSpPr/>
          <p:nvPr/>
        </p:nvSpPr>
        <p:spPr>
          <a:xfrm rot="16200000">
            <a:off x="3004220" y="1175295"/>
            <a:ext cx="302782" cy="1003984"/>
          </a:xfrm>
          <a:prstGeom prst="leftBrace">
            <a:avLst>
              <a:gd name="adj1" fmla="val 8333"/>
              <a:gd name="adj2" fmla="val 5239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3AD3D96A-D9FE-353F-AB61-FFC6D9A6818E}"/>
              </a:ext>
            </a:extLst>
          </p:cNvPr>
          <p:cNvSpPr/>
          <p:nvPr/>
        </p:nvSpPr>
        <p:spPr>
          <a:xfrm rot="16200000">
            <a:off x="1403308" y="1177169"/>
            <a:ext cx="302782" cy="1043855"/>
          </a:xfrm>
          <a:prstGeom prst="leftBrace">
            <a:avLst>
              <a:gd name="adj1" fmla="val 8333"/>
              <a:gd name="adj2" fmla="val 5239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07C34C-ED53-592D-B4E5-3580C9E4008C}"/>
                  </a:ext>
                </a:extLst>
              </p:cNvPr>
              <p:cNvSpPr txBox="1"/>
              <p:nvPr/>
            </p:nvSpPr>
            <p:spPr>
              <a:xfrm>
                <a:off x="1032580" y="1835672"/>
                <a:ext cx="983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07C34C-ED53-592D-B4E5-3580C9E4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80" y="1835672"/>
                <a:ext cx="98377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DE938F4-2F57-84E1-2EEB-597A219F0BB9}"/>
              </a:ext>
            </a:extLst>
          </p:cNvPr>
          <p:cNvCxnSpPr/>
          <p:nvPr/>
        </p:nvCxnSpPr>
        <p:spPr>
          <a:xfrm>
            <a:off x="8467696" y="646912"/>
            <a:ext cx="0" cy="137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57A6F-AE92-3E43-B11C-E3AA4E160362}"/>
                  </a:ext>
                </a:extLst>
              </p:cNvPr>
              <p:cNvSpPr txBox="1"/>
              <p:nvPr/>
            </p:nvSpPr>
            <p:spPr>
              <a:xfrm>
                <a:off x="71757" y="4453834"/>
                <a:ext cx="11601989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</a:t>
                </a:r>
                <a:r>
                  <a:rPr lang="en-US" sz="2000" dirty="0"/>
                  <a:t> </a:t>
                </a:r>
                <a:r>
                  <a:rPr lang="ru-RU" sz="2000" dirty="0"/>
                  <a:t>при инициализации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baseline="30000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, то это начальное значение будет итоговым для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endParaRPr lang="ru-RU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baseline="3000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, то правая граница при каждом последующем успешном сравнении соответствующих символов будет увеличиваться на 1</a:t>
                </a:r>
                <a:r>
                  <a:rPr lang="en-US" sz="2000" dirty="0"/>
                  <a:t> </a:t>
                </a:r>
                <a:r>
                  <a:rPr lang="ru-RU" sz="2000" dirty="0"/>
                  <a:t>и число увеличений равно количеству выполненных операций сравнения символов</a:t>
                </a:r>
                <a:r>
                  <a:rPr lang="en-US" sz="2000" dirty="0"/>
                  <a:t>;</a:t>
                </a:r>
                <a:endParaRPr lang="ru-BY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57A6F-AE92-3E43-B11C-E3AA4E16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" y="4453834"/>
                <a:ext cx="11601989" cy="1631216"/>
              </a:xfrm>
              <a:prstGeom prst="rect">
                <a:avLst/>
              </a:prstGeom>
              <a:blipFill>
                <a:blip r:embed="rId7"/>
                <a:stretch>
                  <a:fillRect l="-473" t="-2247" r="-525" b="-59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18">
                <a:extLst>
                  <a:ext uri="{FF2B5EF4-FFF2-40B4-BE49-F238E27FC236}">
                    <a16:creationId xmlns:a16="http://schemas.microsoft.com/office/drawing/2014/main" id="{A2927B9D-D0F5-4D0E-0221-39DE6239E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688835"/>
                  </p:ext>
                </p:extLst>
              </p:nvPr>
            </p:nvGraphicFramePr>
            <p:xfrm>
              <a:off x="148478" y="3531525"/>
              <a:ext cx="11971769" cy="922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118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84748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100055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0904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23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9859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18">
                <a:extLst>
                  <a:ext uri="{FF2B5EF4-FFF2-40B4-BE49-F238E27FC236}">
                    <a16:creationId xmlns:a16="http://schemas.microsoft.com/office/drawing/2014/main" id="{A2927B9D-D0F5-4D0E-0221-39DE6239E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688835"/>
                  </p:ext>
                </p:extLst>
              </p:nvPr>
            </p:nvGraphicFramePr>
            <p:xfrm>
              <a:off x="148478" y="3531525"/>
              <a:ext cx="11971769" cy="922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118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84748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100055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0904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23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763" r="-12015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763" r="-11015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00763" r="-6015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83030" r="-30969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56034" r="-34051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00763" r="-152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9859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29237E6-435F-0CF3-9DEB-C25185DFC491}"/>
              </a:ext>
            </a:extLst>
          </p:cNvPr>
          <p:cNvCxnSpPr/>
          <p:nvPr/>
        </p:nvCxnSpPr>
        <p:spPr>
          <a:xfrm>
            <a:off x="8721213" y="993058"/>
            <a:ext cx="0" cy="2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1B97A-3539-D3C6-EC8A-97BF6B9F9F29}"/>
                  </a:ext>
                </a:extLst>
              </p:cNvPr>
              <p:cNvSpPr txBox="1"/>
              <p:nvPr/>
            </p:nvSpPr>
            <p:spPr>
              <a:xfrm>
                <a:off x="617484" y="1110841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1B97A-3539-D3C6-EC8A-97BF6B9F9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4" y="1110841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A83C4E-6C71-1F96-6F27-03D6A7D59A0B}"/>
                  </a:ext>
                </a:extLst>
              </p:cNvPr>
              <p:cNvSpPr txBox="1"/>
              <p:nvPr/>
            </p:nvSpPr>
            <p:spPr>
              <a:xfrm>
                <a:off x="2244052" y="359157"/>
                <a:ext cx="8970485" cy="5480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dirty="0" smtClean="0">
                        <a:latin typeface="Consolas" panose="020B06090202040302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ru-RU" sz="3200" b="1" dirty="0" smtClean="0">
                        <a:latin typeface="Consolas" panose="020B0609020204030204" pitchFamily="49" charset="0"/>
                      </a:rPr>
                      <m:t>для всех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i="1" dirty="0">
                    <a:latin typeface="Consolas" panose="020B0609020204030204" pitchFamily="49" charset="0"/>
                  </a:rPr>
                  <a:t>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:=0,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:=0</m:t>
                      </m:r>
                    </m:oMath>
                  </m:oMathPara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32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3200" b="1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если</a:t>
                </a:r>
                <a:r>
                  <a:rPr lang="ru-RU" sz="3200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3200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3200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3200" b="1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пока</a:t>
                </a:r>
                <a:r>
                  <a:rPr lang="ru-RU" sz="32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3200" b="1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−1&gt;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b="0" i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A83C4E-6C71-1F96-6F27-03D6A7D5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52" y="359157"/>
                <a:ext cx="8970485" cy="5480283"/>
              </a:xfrm>
              <a:prstGeom prst="rect">
                <a:avLst/>
              </a:prstGeom>
              <a:blipFill>
                <a:blip r:embed="rId3"/>
                <a:stretch>
                  <a:fillRect l="-1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72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7A493-8956-C86E-9D87-02CADDBB7A0D}"/>
                  </a:ext>
                </a:extLst>
              </p:cNvPr>
              <p:cNvSpPr txBox="1"/>
              <p:nvPr/>
            </p:nvSpPr>
            <p:spPr>
              <a:xfrm>
                <a:off x="72147" y="0"/>
                <a:ext cx="6023853" cy="509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рассмотрении случаев 1 и 2 было показано, что каждый раз, когда происходит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сравнение символов и они оказываются равны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(внутренний цикл </a:t>
                </a:r>
                <a:r>
                  <a:rPr lang="ru-RU" sz="2400" dirty="0">
                    <a:latin typeface="Consolas" panose="020B0609020204030204" pitchFamily="49" charset="0"/>
                  </a:rPr>
                  <a:t>пока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правой границы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1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работы алгоритма не может уменьшиться.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значение, которое может достигнуть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длине строки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Следовательно, суммарное число итераций внутреннего цикла </a:t>
                </a:r>
                <a14:m>
                  <m:oMath xmlns:m="http://schemas.openxmlformats.org/officeDocument/2006/math">
                    <m:r>
                      <a:rPr lang="en-US" sz="2400" b="1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 остальные операции алгоритма выполняются суммарно за время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7A493-8956-C86E-9D87-02CADDBB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" y="0"/>
                <a:ext cx="6023853" cy="5098832"/>
              </a:xfrm>
              <a:prstGeom prst="rect">
                <a:avLst/>
              </a:prstGeom>
              <a:blipFill>
                <a:blip r:embed="rId3"/>
                <a:stretch>
                  <a:fillRect l="-1619" t="-957" r="-1518" b="-19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01B5D-9585-F026-835A-9347BB2F7EEB}"/>
                  </a:ext>
                </a:extLst>
              </p:cNvPr>
              <p:cNvSpPr txBox="1"/>
              <p:nvPr/>
            </p:nvSpPr>
            <p:spPr>
              <a:xfrm>
                <a:off x="212185" y="5753906"/>
                <a:ext cx="1190767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 время работы алгоритма построения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 </a:t>
                </a:r>
                <a:endParaRPr lang="en-US" sz="2800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8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2800" b="1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𝚶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BY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01B5D-9585-F026-835A-9347BB2F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5" y="5753906"/>
                <a:ext cx="11907670" cy="954107"/>
              </a:xfrm>
              <a:prstGeom prst="rect">
                <a:avLst/>
              </a:prstGeom>
              <a:blipFill>
                <a:blip r:embed="rId5"/>
                <a:stretch>
                  <a:fillRect l="-1075" t="-70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6CC29-75B3-DE49-89D1-B4682A867952}"/>
                  </a:ext>
                </a:extLst>
              </p:cNvPr>
              <p:cNvSpPr txBox="1"/>
              <p:nvPr/>
            </p:nvSpPr>
            <p:spPr>
              <a:xfrm>
                <a:off x="6734394" y="149987"/>
                <a:ext cx="5196349" cy="317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 dirty="0" smtClean="0">
                        <a:latin typeface="Consolas" panose="020B0609020204030204" pitchFamily="49" charset="0"/>
                      </a:rPr>
                      <m:t>для всех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latin typeface="Consolas" panose="020B0609020204030204" pitchFamily="49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:=0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если</a:t>
                </a:r>
                <a:r>
                  <a:rPr lang="ru-RU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endParaRPr lang="en-US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пока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−1&gt;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6CC29-75B3-DE49-89D1-B4682A86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94" y="149987"/>
                <a:ext cx="5196349" cy="3174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6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/>
              <p:nvPr/>
            </p:nvSpPr>
            <p:spPr>
              <a:xfrm>
                <a:off x="485775" y="372800"/>
                <a:ext cx="10687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Задан текст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образец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800" dirty="0"/>
                  <a:t>. </a:t>
                </a:r>
                <a:r>
                  <a:rPr lang="ru-RU" sz="2800" dirty="0"/>
                  <a:t>Найти все вхождения образца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текст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372800"/>
                <a:ext cx="10687050" cy="523220"/>
              </a:xfrm>
              <a:prstGeom prst="rect">
                <a:avLst/>
              </a:prstGeom>
              <a:blipFill>
                <a:blip r:embed="rId3"/>
                <a:stretch>
                  <a:fillRect l="-1198" t="-10465" r="-513" b="-32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/>
              <p:nvPr/>
            </p:nvSpPr>
            <p:spPr>
              <a:xfrm>
                <a:off x="448896" y="3237820"/>
                <a:ext cx="11481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Эффективный алгоритм,  основанный на построении </a:t>
                </a:r>
                <a:r>
                  <a:rPr lang="en-US" sz="2800" dirty="0"/>
                  <a:t>z</a:t>
                </a:r>
                <a:r>
                  <a:rPr lang="ru-RU" sz="2800" dirty="0"/>
                  <a:t>-функции,</a:t>
                </a:r>
                <a:r>
                  <a:rPr lang="en-US" sz="2800" dirty="0"/>
                  <a:t> </a:t>
                </a:r>
                <a:r>
                  <a:rPr lang="ru-RU" sz="2800" dirty="0"/>
                  <a:t>работает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6" y="3237820"/>
                <a:ext cx="11481847" cy="954107"/>
              </a:xfrm>
              <a:prstGeom prst="rect">
                <a:avLst/>
              </a:prstGeom>
              <a:blipFill>
                <a:blip r:embed="rId4"/>
                <a:stretch>
                  <a:fillRect l="-1115" t="-5732" r="-797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B6769B6-206A-82AD-500E-52B684704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26218"/>
              </p:ext>
            </p:extLst>
          </p:nvPr>
        </p:nvGraphicFramePr>
        <p:xfrm>
          <a:off x="1339097" y="159625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7D1C2-676C-3D25-31A7-F7D1B60AD0F8}"/>
                  </a:ext>
                </a:extLst>
              </p:cNvPr>
              <p:cNvSpPr txBox="1"/>
              <p:nvPr/>
            </p:nvSpPr>
            <p:spPr>
              <a:xfrm>
                <a:off x="777662" y="208550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7D1C2-676C-3D25-31A7-F7D1B60A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62" y="2085506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3A21D660-6DAC-1F2A-AEB2-F07E2169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83552"/>
              </p:ext>
            </p:extLst>
          </p:nvPr>
        </p:nvGraphicFramePr>
        <p:xfrm>
          <a:off x="4039847" y="159625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F73F-3FC8-81B8-27B1-D648C8A1F67C}"/>
                  </a:ext>
                </a:extLst>
              </p:cNvPr>
              <p:cNvSpPr txBox="1"/>
              <p:nvPr/>
            </p:nvSpPr>
            <p:spPr>
              <a:xfrm>
                <a:off x="3639930" y="197556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F73F-3FC8-81B8-27B1-D648C8A1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30" y="1975565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9F65E32-4364-239A-7422-3F6978292AAE}"/>
              </a:ext>
            </a:extLst>
          </p:cNvPr>
          <p:cNvCxnSpPr/>
          <p:nvPr/>
        </p:nvCxnSpPr>
        <p:spPr>
          <a:xfrm flipV="1">
            <a:off x="5925136" y="2354872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6AB7FD-DDD7-A5BB-A313-32ACCCA2BDAD}"/>
              </a:ext>
            </a:extLst>
          </p:cNvPr>
          <p:cNvCxnSpPr/>
          <p:nvPr/>
        </p:nvCxnSpPr>
        <p:spPr>
          <a:xfrm flipV="1">
            <a:off x="8039686" y="2354872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40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/>
              <p:nvPr/>
            </p:nvSpPr>
            <p:spPr>
              <a:xfrm>
                <a:off x="743678" y="1017854"/>
                <a:ext cx="1101154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Выполняем конкатенацию образца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текста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добавляя между ними символ, которого нет в обеих строках</a:t>
                </a:r>
                <a:r>
                  <a:rPr lang="en-US" sz="2400" dirty="0"/>
                  <a:t> (</a:t>
                </a:r>
                <a:r>
                  <a:rPr lang="ru-RU" sz="2400" dirty="0"/>
                  <a:t>в нашем примере это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Вычисляем </a:t>
                </a:r>
                <a:r>
                  <a:rPr lang="en-US" sz="2400" b="1" dirty="0"/>
                  <a:t>z</a:t>
                </a:r>
                <a:r>
                  <a:rPr lang="ru-RU" sz="2400" dirty="0"/>
                  <a:t>-функцию для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+$+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столько раз, сколько раз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функция принимала значение, равное длине образца.</a:t>
                </a:r>
                <a:r>
                  <a:rPr lang="en-US" sz="2400" dirty="0"/>
                  <a:t>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в тексте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начиная с позиции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найдено вхождение образца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1017854"/>
                <a:ext cx="11011548" cy="4893647"/>
              </a:xfrm>
              <a:prstGeom prst="rect">
                <a:avLst/>
              </a:prstGeom>
              <a:blipFill>
                <a:blip r:embed="rId2"/>
                <a:stretch>
                  <a:fillRect l="-886" t="-1121" r="-831" b="-18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179384"/>
                  </p:ext>
                </p:extLst>
              </p:nvPr>
            </p:nvGraphicFramePr>
            <p:xfrm>
              <a:off x="1605819" y="1882424"/>
              <a:ext cx="9290919" cy="1044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6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87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ru-RU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57340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179384"/>
                  </p:ext>
                </p:extLst>
              </p:nvPr>
            </p:nvGraphicFramePr>
            <p:xfrm>
              <a:off x="1605819" y="1882424"/>
              <a:ext cx="9290919" cy="1044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6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87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797" r="-609420" b="-1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719" r="-6475" b="-1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57340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158" t="-88043" r="-505036" b="-9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82C0ED1-541F-7896-53DB-BFF94C7B6641}"/>
              </a:ext>
            </a:extLst>
          </p:cNvPr>
          <p:cNvSpPr/>
          <p:nvPr/>
        </p:nvSpPr>
        <p:spPr>
          <a:xfrm rot="16200000">
            <a:off x="3533925" y="1038524"/>
            <a:ext cx="319596" cy="42452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/>
              <p:nvPr/>
            </p:nvSpPr>
            <p:spPr>
              <a:xfrm>
                <a:off x="3522201" y="333528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01" y="3335283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B096BE3-1B39-89B1-2AA9-C3A3833E2C6B}"/>
              </a:ext>
            </a:extLst>
          </p:cNvPr>
          <p:cNvSpPr/>
          <p:nvPr/>
        </p:nvSpPr>
        <p:spPr>
          <a:xfrm rot="16200000">
            <a:off x="8612485" y="1129216"/>
            <a:ext cx="329300" cy="41697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/>
              <p:nvPr/>
            </p:nvSpPr>
            <p:spPr>
              <a:xfrm>
                <a:off x="8586890" y="337874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90" y="3378749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3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DD310-347D-E559-8185-0DA82FCC61A1}"/>
                  </a:ext>
                </a:extLst>
              </p:cNvPr>
              <p:cNvSpPr txBox="1"/>
              <p:nvPr/>
            </p:nvSpPr>
            <p:spPr>
              <a:xfrm>
                <a:off x="780645" y="501134"/>
                <a:ext cx="965713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Задачу  поиска всех подстрок строки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которые совпадают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можно решить непосредственно – последовательно перебирать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 начальный символ для  подстроки, а затем последовательно сравнивать подстроку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ru-RU" sz="2400" dirty="0"/>
                  <a:t>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DD310-347D-E559-8185-0DA82FCC6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5" y="501134"/>
                <a:ext cx="9657134" cy="1938992"/>
              </a:xfrm>
              <a:prstGeom prst="rect">
                <a:avLst/>
              </a:prstGeom>
              <a:blipFill>
                <a:blip r:embed="rId2"/>
                <a:stretch>
                  <a:fillRect l="-947" t="-2516" r="-1010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38920C0C-9F24-04AB-535D-7CDF9B22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95755"/>
              </p:ext>
            </p:extLst>
          </p:nvPr>
        </p:nvGraphicFramePr>
        <p:xfrm>
          <a:off x="1272017" y="2670386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8CD4B-F777-4534-5D44-1DC2A2FB2FA1}"/>
                  </a:ext>
                </a:extLst>
              </p:cNvPr>
              <p:cNvSpPr txBox="1"/>
              <p:nvPr/>
            </p:nvSpPr>
            <p:spPr>
              <a:xfrm>
                <a:off x="710582" y="3159634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8CD4B-F777-4534-5D44-1DC2A2FB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2" y="3159634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7B2DB1EE-FCFD-D040-5E8B-46263141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73893"/>
              </p:ext>
            </p:extLst>
          </p:nvPr>
        </p:nvGraphicFramePr>
        <p:xfrm>
          <a:off x="3972767" y="2670386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0026-5108-004A-48EE-4245397D187A}"/>
                  </a:ext>
                </a:extLst>
              </p:cNvPr>
              <p:cNvSpPr txBox="1"/>
              <p:nvPr/>
            </p:nvSpPr>
            <p:spPr>
              <a:xfrm>
                <a:off x="3572850" y="3049693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0026-5108-004A-48EE-4245397D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50" y="3049693"/>
                <a:ext cx="373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925DAFBF-955F-D217-12F4-B62B8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58912"/>
              </p:ext>
            </p:extLst>
          </p:nvPr>
        </p:nvGraphicFramePr>
        <p:xfrm>
          <a:off x="5638800" y="3427838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4" name="Таблица 2">
            <a:extLst>
              <a:ext uri="{FF2B5EF4-FFF2-40B4-BE49-F238E27FC236}">
                <a16:creationId xmlns:a16="http://schemas.microsoft.com/office/drawing/2014/main" id="{AF8FB1D0-CE2A-34C9-B510-177890CCA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949"/>
              </p:ext>
            </p:extLst>
          </p:nvPr>
        </p:nvGraphicFramePr>
        <p:xfrm>
          <a:off x="5237043" y="3435880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5" name="Таблица 2">
            <a:extLst>
              <a:ext uri="{FF2B5EF4-FFF2-40B4-BE49-F238E27FC236}">
                <a16:creationId xmlns:a16="http://schemas.microsoft.com/office/drawing/2014/main" id="{6BF17231-0B49-73A0-ADA0-2B6B9BA2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835"/>
              </p:ext>
            </p:extLst>
          </p:nvPr>
        </p:nvGraphicFramePr>
        <p:xfrm>
          <a:off x="4820713" y="3434323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6" name="Таблица 2">
            <a:extLst>
              <a:ext uri="{FF2B5EF4-FFF2-40B4-BE49-F238E27FC236}">
                <a16:creationId xmlns:a16="http://schemas.microsoft.com/office/drawing/2014/main" id="{04382E16-6826-0F09-2047-DB3C60AF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1583"/>
              </p:ext>
            </p:extLst>
          </p:nvPr>
        </p:nvGraphicFramePr>
        <p:xfrm>
          <a:off x="4363514" y="3434323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7" name="Таблица 2">
            <a:extLst>
              <a:ext uri="{FF2B5EF4-FFF2-40B4-BE49-F238E27FC236}">
                <a16:creationId xmlns:a16="http://schemas.microsoft.com/office/drawing/2014/main" id="{3B3BE60E-3694-1997-7D06-0101448A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7902"/>
              </p:ext>
            </p:extLst>
          </p:nvPr>
        </p:nvGraphicFramePr>
        <p:xfrm>
          <a:off x="3961757" y="3440808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5E572C-0EA6-EACF-495F-F240ECC5B363}"/>
                  </a:ext>
                </a:extLst>
              </p:cNvPr>
              <p:cNvSpPr txBox="1"/>
              <p:nvPr/>
            </p:nvSpPr>
            <p:spPr>
              <a:xfrm>
                <a:off x="752196" y="5155660"/>
                <a:ext cx="97527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Существуют алгоритмы, которые решают эту задачу  за время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r>
                  <a:rPr lang="ru-RU" sz="2400" dirty="0"/>
                  <a:t>которые мы далее и рассмотрим. </a:t>
                </a:r>
                <a:endParaRPr lang="ru-BY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5E572C-0EA6-EACF-495F-F240ECC5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6" y="5155660"/>
                <a:ext cx="9752734" cy="830997"/>
              </a:xfrm>
              <a:prstGeom prst="rect">
                <a:avLst/>
              </a:prstGeom>
              <a:blipFill>
                <a:blip r:embed="rId5"/>
                <a:stretch>
                  <a:fillRect l="-93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C24458A5-4FE3-52E5-440E-F423DD0F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609"/>
              </p:ext>
            </p:extLst>
          </p:nvPr>
        </p:nvGraphicFramePr>
        <p:xfrm>
          <a:off x="7773043" y="3412066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6E3B5-A754-1509-675D-0971601DC861}"/>
                  </a:ext>
                </a:extLst>
              </p:cNvPr>
              <p:cNvSpPr txBox="1"/>
              <p:nvPr/>
            </p:nvSpPr>
            <p:spPr>
              <a:xfrm>
                <a:off x="752196" y="4405188"/>
                <a:ext cx="78510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Трудоемкость поиска такого алгоритма 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6E3B5-A754-1509-675D-0971601D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6" y="4405188"/>
                <a:ext cx="7851030" cy="461665"/>
              </a:xfrm>
              <a:prstGeom prst="rect">
                <a:avLst/>
              </a:prstGeom>
              <a:blipFill>
                <a:blip r:embed="rId6"/>
                <a:stretch>
                  <a:fillRect l="-1165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7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B13966-D1CF-8DDE-E256-978D611A9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27534"/>
              </p:ext>
            </p:extLst>
          </p:nvPr>
        </p:nvGraphicFramePr>
        <p:xfrm>
          <a:off x="1291472" y="1634066"/>
          <a:ext cx="79635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36735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  <a:endParaRPr lang="ru-BY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  <a:endParaRPr lang="ru-BY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/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/>
              <p:nvPr/>
            </p:nvSpPr>
            <p:spPr>
              <a:xfrm>
                <a:off x="700221" y="2435095"/>
                <a:ext cx="5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1" y="2435095"/>
                <a:ext cx="59509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AEF137-287B-07FC-CFBF-5A16D2D96EC5}"/>
              </a:ext>
            </a:extLst>
          </p:cNvPr>
          <p:cNvCxnSpPr/>
          <p:nvPr/>
        </p:nvCxnSpPr>
        <p:spPr>
          <a:xfrm flipV="1">
            <a:off x="5190732" y="2804427"/>
            <a:ext cx="0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B2EEC77-AC73-972C-98AB-928F40D5FA87}"/>
              </a:ext>
            </a:extLst>
          </p:cNvPr>
          <p:cNvCxnSpPr/>
          <p:nvPr/>
        </p:nvCxnSpPr>
        <p:spPr>
          <a:xfrm flipV="1">
            <a:off x="7339942" y="2804427"/>
            <a:ext cx="0" cy="32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/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то </a:t>
                </a:r>
                <a:endParaRPr lang="en-US" sz="2400" dirty="0"/>
              </a:p>
              <a:p>
                <a:pPr lvl="1"/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начиная с индекса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blipFill>
                <a:blip r:embed="rId5"/>
                <a:stretch>
                  <a:fillRect l="-97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1E691054-5742-6691-184E-AED36FC5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30526"/>
              </p:ext>
            </p:extLst>
          </p:nvPr>
        </p:nvGraphicFramePr>
        <p:xfrm>
          <a:off x="1291472" y="9840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/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60D58521-F86B-263A-6240-9A5808DB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27729"/>
              </p:ext>
            </p:extLst>
          </p:nvPr>
        </p:nvGraphicFramePr>
        <p:xfrm>
          <a:off x="3992222" y="9840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/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A7BFECFA-4B64-2E65-CF8E-D1CBDE610230}"/>
              </a:ext>
            </a:extLst>
          </p:cNvPr>
          <p:cNvSpPr/>
          <p:nvPr/>
        </p:nvSpPr>
        <p:spPr>
          <a:xfrm rot="16200000">
            <a:off x="6360798" y="197474"/>
            <a:ext cx="319596" cy="1638692"/>
          </a:xfrm>
          <a:prstGeom prst="lef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1595BEC7-CC8F-A6CA-4CAA-D8A19BFE48C8}"/>
              </a:ext>
            </a:extLst>
          </p:cNvPr>
          <p:cNvSpPr/>
          <p:nvPr/>
        </p:nvSpPr>
        <p:spPr>
          <a:xfrm rot="16200000">
            <a:off x="8485760" y="150919"/>
            <a:ext cx="319596" cy="1713322"/>
          </a:xfrm>
          <a:prstGeom prst="lef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/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D5EAE-0DF0-45A7-F8A9-86D7D7A510C4}"/>
                  </a:ext>
                </a:extLst>
              </p:cNvPr>
              <p:cNvSpPr txBox="1"/>
              <p:nvPr/>
            </p:nvSpPr>
            <p:spPr>
              <a:xfrm>
                <a:off x="4918209" y="3091030"/>
                <a:ext cx="545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D5EAE-0DF0-45A7-F8A9-86D7D7A5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09" y="3091030"/>
                <a:ext cx="5450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C9CF5-2B9D-BB53-BFF8-5203A4DCFFCD}"/>
                  </a:ext>
                </a:extLst>
              </p:cNvPr>
              <p:cNvSpPr txBox="1"/>
              <p:nvPr/>
            </p:nvSpPr>
            <p:spPr>
              <a:xfrm>
                <a:off x="5604989" y="1089923"/>
                <a:ext cx="545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C9CF5-2B9D-BB53-BFF8-5203A4DC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9" y="1089923"/>
                <a:ext cx="54504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CD6B1DF-739E-7A49-3438-CACAC632CC3A}"/>
              </a:ext>
            </a:extLst>
          </p:cNvPr>
          <p:cNvCxnSpPr/>
          <p:nvPr/>
        </p:nvCxnSpPr>
        <p:spPr>
          <a:xfrm flipV="1">
            <a:off x="5877511" y="857022"/>
            <a:ext cx="0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85F26C2-35F4-A2AF-5648-C30500266AD0}"/>
              </a:ext>
            </a:extLst>
          </p:cNvPr>
          <p:cNvCxnSpPr/>
          <p:nvPr/>
        </p:nvCxnSpPr>
        <p:spPr>
          <a:xfrm flipV="1">
            <a:off x="7992061" y="857022"/>
            <a:ext cx="0" cy="32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5" grpId="0" animBg="1"/>
      <p:bldP spid="26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FC19C-3FFC-688F-3F1D-A47673D22517}"/>
                  </a:ext>
                </a:extLst>
              </p:cNvPr>
              <p:cNvSpPr txBox="1"/>
              <p:nvPr/>
            </p:nvSpPr>
            <p:spPr>
              <a:xfrm>
                <a:off x="223737" y="1390363"/>
                <a:ext cx="115307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Техника</a:t>
                </a:r>
                <a:r>
                  <a:rPr lang="en-US" sz="2400" dirty="0"/>
                  <a:t> </a:t>
                </a:r>
                <a:r>
                  <a:rPr lang="ru-RU" sz="2400" dirty="0"/>
                  <a:t>поддержки самого правого блока совпадения, которая использовалась для построения эффективного алгоритма построения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</a:t>
                </a:r>
                <a:r>
                  <a:rPr lang="ru-RU" sz="2400" dirty="0"/>
                  <a:t>функции, также используется в задаче </a:t>
                </a:r>
                <a:r>
                  <a:rPr lang="ru-RU" sz="2400" b="1" dirty="0"/>
                  <a:t>поиска всех подстрок заданной строки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ru-RU" sz="2400" b="1" dirty="0"/>
                  <a:t>, которые являются палиндромами.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FC19C-3FFC-688F-3F1D-A47673D2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7" y="1390363"/>
                <a:ext cx="11530759" cy="1200329"/>
              </a:xfrm>
              <a:prstGeom prst="rect">
                <a:avLst/>
              </a:prstGeom>
              <a:blipFill>
                <a:blip r:embed="rId2"/>
                <a:stretch>
                  <a:fillRect l="-846" t="-4061" r="-79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hoto of manacher">
            <a:extLst>
              <a:ext uri="{FF2B5EF4-FFF2-40B4-BE49-F238E27FC236}">
                <a16:creationId xmlns:a16="http://schemas.microsoft.com/office/drawing/2014/main" id="{21F7DC91-CF95-0B26-0DAB-E6DC2436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30" y="3206943"/>
            <a:ext cx="1657163" cy="18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BACB1-9042-C9AC-25AF-8D941924F94D}"/>
                  </a:ext>
                </a:extLst>
              </p:cNvPr>
              <p:cNvSpPr txBox="1"/>
              <p:nvPr/>
            </p:nvSpPr>
            <p:spPr>
              <a:xfrm>
                <a:off x="626126" y="3143040"/>
                <a:ext cx="579982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Эффективный алгоритм решения этой задачи, работающий за время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/>
                  <a:t>, был предложен  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Гленном </a:t>
                </a:r>
                <a:r>
                  <a:rPr lang="ru-RU" sz="2400" b="1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Манакером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ru-RU" sz="2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Glenn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ru-RU" sz="2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Manacher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ru-RU" sz="240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в 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1975 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г.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BACB1-9042-C9AC-25AF-8D941924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" y="3143040"/>
                <a:ext cx="5799822" cy="1569660"/>
              </a:xfrm>
              <a:prstGeom prst="rect">
                <a:avLst/>
              </a:prstGeom>
              <a:blipFill>
                <a:blip r:embed="rId4"/>
                <a:stretch>
                  <a:fillRect l="-1682" t="-3113" r="-1577" b="-77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E8BE1C-6A04-4C70-75D8-F705C6F4401F}"/>
              </a:ext>
            </a:extLst>
          </p:cNvPr>
          <p:cNvSpPr txBox="1"/>
          <p:nvPr/>
        </p:nvSpPr>
        <p:spPr>
          <a:xfrm>
            <a:off x="8786478" y="3825366"/>
            <a:ext cx="31604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Assoc. Professor Emeritus</a:t>
            </a:r>
          </a:p>
          <a:p>
            <a:pPr algn="l"/>
            <a:r>
              <a:rPr lang="en-US" sz="14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Mathematics, Statistics, and Computer Science</a:t>
            </a:r>
            <a:endParaRPr lang="ru-RU" sz="1400" b="0" i="0" dirty="0">
              <a:solidFill>
                <a:srgbClr val="3636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Engineering, University of Illinois at Chicago</a:t>
            </a:r>
            <a:endParaRPr lang="en-US" sz="1400" b="0" i="0" dirty="0">
              <a:solidFill>
                <a:srgbClr val="3636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41404-223B-70B6-047D-7076F8AFBEF7}"/>
              </a:ext>
            </a:extLst>
          </p:cNvPr>
          <p:cNvSpPr txBox="1"/>
          <p:nvPr/>
        </p:nvSpPr>
        <p:spPr>
          <a:xfrm>
            <a:off x="6997630" y="2773708"/>
            <a:ext cx="2030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Glenn</a:t>
            </a:r>
            <a:r>
              <a:rPr lang="ru-RU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Manacher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40981-1AE0-A2AC-9D69-9DBCC4EDE940}"/>
                  </a:ext>
                </a:extLst>
              </p:cNvPr>
              <p:cNvSpPr txBox="1"/>
              <p:nvPr/>
            </p:nvSpPr>
            <p:spPr>
              <a:xfrm>
                <a:off x="626126" y="5695103"/>
                <a:ext cx="112429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Простейший же тривиальный алгоритм, который проверяет все возможные подстроки  работает  за время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ru-RU" sz="2400" b="1" i="1" baseline="3000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40981-1AE0-A2AC-9D69-9DBCC4ED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" y="5695103"/>
                <a:ext cx="11242964" cy="830997"/>
              </a:xfrm>
              <a:prstGeom prst="rect">
                <a:avLst/>
              </a:prstGeom>
              <a:blipFill>
                <a:blip r:embed="rId5"/>
                <a:stretch>
                  <a:fillRect l="-868" t="-5839" r="-813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0E69EF-B769-D8DB-1149-3EFBE668FB77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в</a:t>
            </a:r>
            <a:r>
              <a:rPr lang="en-US" sz="3200" dirty="0"/>
              <a:t>c</a:t>
            </a:r>
            <a:r>
              <a:rPr lang="ru-RU" sz="3200" dirty="0" err="1"/>
              <a:t>ех</a:t>
            </a:r>
            <a:r>
              <a:rPr lang="ru-RU" sz="3200" dirty="0"/>
              <a:t> подстрок, которые являются палиндромами</a:t>
            </a:r>
          </a:p>
        </p:txBody>
      </p:sp>
    </p:spTree>
    <p:extLst>
      <p:ext uri="{BB962C8B-B14F-4D97-AF65-F5344CB8AC3E}">
        <p14:creationId xmlns:p14="http://schemas.microsoft.com/office/powerpoint/2010/main" val="3850564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74632-2DC1-9D70-4D92-FFFA8651AEDA}"/>
              </a:ext>
            </a:extLst>
          </p:cNvPr>
          <p:cNvSpPr txBox="1"/>
          <p:nvPr/>
        </p:nvSpPr>
        <p:spPr>
          <a:xfrm>
            <a:off x="2715722" y="3158014"/>
            <a:ext cx="194626" cy="457303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2">
                <a:extLst>
                  <a:ext uri="{FF2B5EF4-FFF2-40B4-BE49-F238E27FC236}">
                    <a16:creationId xmlns:a16="http://schemas.microsoft.com/office/drawing/2014/main" id="{D0F444D1-69E8-D415-925F-77FBD5BBE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217760"/>
                  </p:ext>
                </p:extLst>
              </p:nvPr>
            </p:nvGraphicFramePr>
            <p:xfrm>
              <a:off x="1421820" y="3111362"/>
              <a:ext cx="3303456" cy="119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93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="1" dirty="0"/>
                            <a:t>4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2">
                <a:extLst>
                  <a:ext uri="{FF2B5EF4-FFF2-40B4-BE49-F238E27FC236}">
                    <a16:creationId xmlns:a16="http://schemas.microsoft.com/office/drawing/2014/main" id="{D0F444D1-69E8-D415-925F-77FBD5BBE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217760"/>
                  </p:ext>
                </p:extLst>
              </p:nvPr>
            </p:nvGraphicFramePr>
            <p:xfrm>
              <a:off x="1421820" y="3111362"/>
              <a:ext cx="3303456" cy="119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93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7" t="-100000" r="-871429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507" t="-100000" r="-607246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57" t="-100000" r="-498571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6957" t="-100000" r="-405797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1429" t="-100000" r="-300000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1429" t="-100000" r="-200000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9855" t="-100000" r="-102899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0000" t="-100000" r="-1429" b="-1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="1" dirty="0"/>
                            <a:t>4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2">
                <a:extLst>
                  <a:ext uri="{FF2B5EF4-FFF2-40B4-BE49-F238E27FC236}">
                    <a16:creationId xmlns:a16="http://schemas.microsoft.com/office/drawing/2014/main" id="{07DAEC88-9296-86B4-E5BB-B002496467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70167"/>
                  </p:ext>
                </p:extLst>
              </p:nvPr>
            </p:nvGraphicFramePr>
            <p:xfrm>
              <a:off x="1553793" y="4791942"/>
              <a:ext cx="3291585" cy="104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792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373953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04350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278411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1</a:t>
                          </a:r>
                          <a:endParaRPr lang="ru-BY" sz="20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2">
                <a:extLst>
                  <a:ext uri="{FF2B5EF4-FFF2-40B4-BE49-F238E27FC236}">
                    <a16:creationId xmlns:a16="http://schemas.microsoft.com/office/drawing/2014/main" id="{07DAEC88-9296-86B4-E5BB-B002496467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70167"/>
                  </p:ext>
                </p:extLst>
              </p:nvPr>
            </p:nvGraphicFramePr>
            <p:xfrm>
              <a:off x="1553793" y="4791942"/>
              <a:ext cx="3291585" cy="104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792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373953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04350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278411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5410" r="-850877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282" t="-75410" r="-583099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6452" t="-75410" r="-567742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879" t="-75410" r="-433333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563" t="-75410" r="-302817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4167" t="-75410" r="-198611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1972" t="-75410" r="-101408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1972" t="-75410" r="-1408" b="-1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1</a:t>
                          </a:r>
                          <a:endParaRPr lang="ru-BY" sz="20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3F0902-5294-F4B8-E6BA-AD5600AD63C4}"/>
              </a:ext>
            </a:extLst>
          </p:cNvPr>
          <p:cNvSpPr txBox="1"/>
          <p:nvPr/>
        </p:nvSpPr>
        <p:spPr>
          <a:xfrm>
            <a:off x="2632048" y="4768841"/>
            <a:ext cx="167348" cy="657479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5771-0F55-28AB-20AE-04405E862197}"/>
                  </a:ext>
                </a:extLst>
              </p:cNvPr>
              <p:cNvSpPr txBox="1"/>
              <p:nvPr/>
            </p:nvSpPr>
            <p:spPr>
              <a:xfrm>
                <a:off x="924333" y="324598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5771-0F55-28AB-20AE-04405E86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33" y="3245985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2FD86-73BB-29AA-5F52-3AA8ACFA8A01}"/>
                  </a:ext>
                </a:extLst>
              </p:cNvPr>
              <p:cNvSpPr txBox="1"/>
              <p:nvPr/>
            </p:nvSpPr>
            <p:spPr>
              <a:xfrm>
                <a:off x="821998" y="365647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2FD86-73BB-29AA-5F52-3AA8ACFA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3656476"/>
                <a:ext cx="4828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6E6-8073-5DE6-9247-B35B33DFF061}"/>
                  </a:ext>
                </a:extLst>
              </p:cNvPr>
              <p:cNvSpPr txBox="1"/>
              <p:nvPr/>
            </p:nvSpPr>
            <p:spPr>
              <a:xfrm>
                <a:off x="1887843" y="847617"/>
                <a:ext cx="7835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число палиндромов нечётной длины с центром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;</a:t>
                </a:r>
                <a:endParaRPr lang="ru-BY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6E6-8073-5DE6-9247-B35B33DF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43" y="847617"/>
                <a:ext cx="7835158" cy="461665"/>
              </a:xfrm>
              <a:prstGeom prst="rect">
                <a:avLst/>
              </a:prstGeom>
              <a:blipFill>
                <a:blip r:embed="rId6"/>
                <a:stretch>
                  <a:fillRect l="-311" t="-10526" r="-623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FAF18-0057-7D0B-7C0C-51C09A5B34CF}"/>
                  </a:ext>
                </a:extLst>
              </p:cNvPr>
              <p:cNvSpPr txBox="1"/>
              <p:nvPr/>
            </p:nvSpPr>
            <p:spPr>
              <a:xfrm>
                <a:off x="1887843" y="1277015"/>
                <a:ext cx="79442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число палиндромов чётной длины с центром в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(мнимый центр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, а подстрока, начиная с индекса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сдвинута на 1 позицию вправо</a:t>
                </a:r>
                <a:r>
                  <a:rPr lang="en-US" sz="2400" dirty="0"/>
                  <a:t>);</a:t>
                </a:r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FAF18-0057-7D0B-7C0C-51C09A5B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43" y="1277015"/>
                <a:ext cx="7944220" cy="1200329"/>
              </a:xfrm>
              <a:prstGeom prst="rect">
                <a:avLst/>
              </a:prstGeom>
              <a:blipFill>
                <a:blip r:embed="rId7"/>
                <a:stretch>
                  <a:fillRect l="-1228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EEAA38-541A-169A-3484-8EA354E48298}"/>
                  </a:ext>
                </a:extLst>
              </p:cNvPr>
              <p:cNvSpPr txBox="1"/>
              <p:nvPr/>
            </p:nvSpPr>
            <p:spPr>
              <a:xfrm>
                <a:off x="821998" y="181332"/>
                <a:ext cx="9404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Для решения задачи нужно сформировать два массива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:r>
                  <a:rPr lang="ru-RU" sz="2400" dirty="0"/>
                  <a:t>   </a:t>
                </a:r>
                <a:endParaRPr lang="ru-B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EEAA38-541A-169A-3484-8EA354E4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181332"/>
                <a:ext cx="9404568" cy="461665"/>
              </a:xfrm>
              <a:prstGeom prst="rect">
                <a:avLst/>
              </a:prstGeom>
              <a:blipFill>
                <a:blip r:embed="rId8"/>
                <a:stretch>
                  <a:fillRect l="-103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73D8E-5EA6-C1EA-02E1-71C7E5D2310C}"/>
                  </a:ext>
                </a:extLst>
              </p:cNvPr>
              <p:cNvSpPr txBox="1"/>
              <p:nvPr/>
            </p:nvSpPr>
            <p:spPr>
              <a:xfrm>
                <a:off x="884157" y="491291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73D8E-5EA6-C1EA-02E1-71C7E5D2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57" y="4912915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CD98A-27D5-C5D6-F3F3-262ED0ECC1E0}"/>
                  </a:ext>
                </a:extLst>
              </p:cNvPr>
              <p:cNvSpPr txBox="1"/>
              <p:nvPr/>
            </p:nvSpPr>
            <p:spPr>
              <a:xfrm>
                <a:off x="821998" y="5282247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CD98A-27D5-C5D6-F3F3-262ED0EC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5282247"/>
                <a:ext cx="4828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1C44C8-F0E5-6F8A-E7F0-8CDE1FB7F266}"/>
                  </a:ext>
                </a:extLst>
              </p:cNvPr>
              <p:cNvSpPr txBox="1"/>
              <p:nvPr/>
            </p:nvSpPr>
            <p:spPr>
              <a:xfrm>
                <a:off x="6019178" y="2685068"/>
                <a:ext cx="572087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для каждой позиции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подсчитать </a:t>
                </a:r>
                <a:r>
                  <a:rPr lang="ru-RU" sz="2400" b="1" dirty="0"/>
                  <a:t>длину  наибольшего палиндрома </a:t>
                </a:r>
                <a:r>
                  <a:rPr lang="ru-RU" sz="2400" dirty="0"/>
                  <a:t>чётной и нечётной длины, то легко вычислить значения соответствующих массивов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 так как, если строка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является палиндромом, то отбрасывание первого и последнего символов этой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также приводит к  палиндрому с тем же центром.</a:t>
                </a:r>
                <a:endParaRPr lang="ru-BY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1C44C8-F0E5-6F8A-E7F0-8CDE1FB7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178" y="2685068"/>
                <a:ext cx="5720877" cy="3416320"/>
              </a:xfrm>
              <a:prstGeom prst="rect">
                <a:avLst/>
              </a:prstGeom>
              <a:blipFill>
                <a:blip r:embed="rId11"/>
                <a:stretch>
                  <a:fillRect l="-1597" t="-1426" r="-1597" b="-3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0EF0D3-1F86-31B7-4646-13F47ED00AA5}"/>
                  </a:ext>
                </a:extLst>
              </p:cNvPr>
              <p:cNvSpPr txBox="1"/>
              <p:nvPr/>
            </p:nvSpPr>
            <p:spPr>
              <a:xfrm>
                <a:off x="4935794" y="3192899"/>
                <a:ext cx="11578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𝑎𝑏𝑎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0EF0D3-1F86-31B7-4646-13F47ED0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94" y="3192899"/>
                <a:ext cx="1157813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6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7994E15-0208-4AA2-CB0E-EB49A1C6C857}"/>
              </a:ext>
            </a:extLst>
          </p:cNvPr>
          <p:cNvSpPr txBox="1"/>
          <p:nvPr/>
        </p:nvSpPr>
        <p:spPr>
          <a:xfrm>
            <a:off x="4817909" y="2550985"/>
            <a:ext cx="67377" cy="105877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1793"/>
              </p:ext>
            </p:extLst>
          </p:nvPr>
        </p:nvGraphicFramePr>
        <p:xfrm>
          <a:off x="3449674" y="2502797"/>
          <a:ext cx="3888107" cy="110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392415638"/>
                    </a:ext>
                  </a:extLst>
                </a:gridCol>
              </a:tblGrid>
              <a:tr h="368989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6898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68989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3B0497-AFB9-65A0-74FD-582CDD7E51F2}"/>
                  </a:ext>
                </a:extLst>
              </p:cNvPr>
              <p:cNvSpPr txBox="1"/>
              <p:nvPr/>
            </p:nvSpPr>
            <p:spPr>
              <a:xfrm>
                <a:off x="0" y="57684"/>
                <a:ext cx="120658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Будем поддерживать </a:t>
                </a:r>
                <a:r>
                  <a:rPr lang="ru-RU" sz="2400" b="1" dirty="0"/>
                  <a:t>левую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и правую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границу самого правого из найденных палиндромов.</a:t>
                </a:r>
                <a:endParaRPr lang="en-US" sz="2400" b="1" dirty="0"/>
              </a:p>
              <a:p>
                <a:r>
                  <a:rPr lang="ru-RU" sz="2400" dirty="0"/>
                  <a:t>Предположим, что вычислены элементы массива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нужно вычислить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400" dirty="0"/>
                  <a:t>, используя ранее вычисленные значения (первоначально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400" b="1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 : </a:t>
                </a:r>
                <a:endParaRPr lang="ru-BY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3B0497-AFB9-65A0-74FD-582CDD7E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684"/>
                <a:ext cx="12065876" cy="1569660"/>
              </a:xfrm>
              <a:prstGeom prst="rect">
                <a:avLst/>
              </a:prstGeom>
              <a:blipFill>
                <a:blip r:embed="rId2"/>
                <a:stretch>
                  <a:fillRect l="-758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/>
              <p:nvPr/>
            </p:nvSpPr>
            <p:spPr>
              <a:xfrm flipH="1">
                <a:off x="2823099" y="3246553"/>
                <a:ext cx="22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099" y="3246553"/>
                <a:ext cx="224161" cy="369332"/>
              </a:xfrm>
              <a:prstGeom prst="rect">
                <a:avLst/>
              </a:prstGeom>
              <a:blipFill>
                <a:blip r:embed="rId3"/>
                <a:stretch>
                  <a:fillRect r="-729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833D4969-BC02-80AC-A453-AC80B5E54EF4}"/>
              </a:ext>
            </a:extLst>
          </p:cNvPr>
          <p:cNvSpPr/>
          <p:nvPr/>
        </p:nvSpPr>
        <p:spPr>
          <a:xfrm rot="5400000">
            <a:off x="4747356" y="2367793"/>
            <a:ext cx="319173" cy="2914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/>
              <p:nvPr/>
            </p:nvSpPr>
            <p:spPr>
              <a:xfrm flipH="1">
                <a:off x="6436575" y="3817943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36575" y="3817943"/>
                <a:ext cx="4293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9F45619-70F2-4D24-16A9-3D8CCFC7214C}"/>
              </a:ext>
            </a:extLst>
          </p:cNvPr>
          <p:cNvCxnSpPr>
            <a:cxnSpLocks/>
          </p:cNvCxnSpPr>
          <p:nvPr/>
        </p:nvCxnSpPr>
        <p:spPr>
          <a:xfrm flipV="1">
            <a:off x="6600508" y="3490175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/>
              <p:nvPr/>
            </p:nvSpPr>
            <p:spPr>
              <a:xfrm>
                <a:off x="808616" y="4207206"/>
                <a:ext cx="10595183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Пока не вышли за пределы строки и есть совпадения, применяем  наивный алгоритм, сравнивая</a:t>
                </a:r>
              </a:p>
              <a:p>
                <a:pPr algn="ctr"/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увеличиваем значение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400" dirty="0"/>
                  <a:t>  в случае совпадения.  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Корректируем границы самого правого блока.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16" y="4207206"/>
                <a:ext cx="10595183" cy="2308324"/>
              </a:xfrm>
              <a:prstGeom prst="rect">
                <a:avLst/>
              </a:prstGeom>
              <a:blipFill>
                <a:blip r:embed="rId5"/>
                <a:stretch>
                  <a:fillRect l="-921" t="-2111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/>
              <p:nvPr/>
            </p:nvSpPr>
            <p:spPr>
              <a:xfrm flipH="1">
                <a:off x="3357639" y="3857226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7639" y="3857226"/>
                <a:ext cx="42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/>
              <p:nvPr/>
            </p:nvSpPr>
            <p:spPr>
              <a:xfrm flipH="1">
                <a:off x="5891515" y="3924325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91515" y="3924325"/>
                <a:ext cx="42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EB9D97B-504C-17FB-342F-116E504DCBF3}"/>
              </a:ext>
            </a:extLst>
          </p:cNvPr>
          <p:cNvCxnSpPr/>
          <p:nvPr/>
        </p:nvCxnSpPr>
        <p:spPr>
          <a:xfrm flipV="1">
            <a:off x="6106208" y="3634892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6A031DE-EBF4-2607-27B2-676F7AFBA035}"/>
              </a:ext>
            </a:extLst>
          </p:cNvPr>
          <p:cNvCxnSpPr/>
          <p:nvPr/>
        </p:nvCxnSpPr>
        <p:spPr>
          <a:xfrm flipV="1">
            <a:off x="3589938" y="3615317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311287-E3DB-D66F-D51B-E49E58EA7180}"/>
              </a:ext>
            </a:extLst>
          </p:cNvPr>
          <p:cNvSpPr txBox="1"/>
          <p:nvPr/>
        </p:nvSpPr>
        <p:spPr>
          <a:xfrm>
            <a:off x="3406362" y="2145158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27E0E-38F6-BFCB-83E8-5375A26EC4B6}"/>
              </a:ext>
            </a:extLst>
          </p:cNvPr>
          <p:cNvSpPr txBox="1"/>
          <p:nvPr/>
        </p:nvSpPr>
        <p:spPr>
          <a:xfrm>
            <a:off x="6381164" y="2139229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901DF-2537-8B85-A6A1-F75A92EB4951}"/>
                  </a:ext>
                </a:extLst>
              </p:cNvPr>
              <p:cNvSpPr txBox="1"/>
              <p:nvPr/>
            </p:nvSpPr>
            <p:spPr>
              <a:xfrm>
                <a:off x="471140" y="1590492"/>
                <a:ext cx="92193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1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(текущий индекс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вышел за пределы блока)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ru-BY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901DF-2537-8B85-A6A1-F75A92EB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0" y="1590492"/>
                <a:ext cx="9219398" cy="461665"/>
              </a:xfrm>
              <a:prstGeom prst="rect">
                <a:avLst/>
              </a:prstGeom>
              <a:blipFill>
                <a:blip r:embed="rId8"/>
                <a:stretch>
                  <a:fillRect l="-661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7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7994E15-0208-4AA2-CB0E-EB49A1C6C857}"/>
              </a:ext>
            </a:extLst>
          </p:cNvPr>
          <p:cNvSpPr txBox="1"/>
          <p:nvPr/>
        </p:nvSpPr>
        <p:spPr>
          <a:xfrm>
            <a:off x="3948665" y="1365651"/>
            <a:ext cx="67377" cy="1058779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84185"/>
              </p:ext>
            </p:extLst>
          </p:nvPr>
        </p:nvGraphicFramePr>
        <p:xfrm>
          <a:off x="2580430" y="1317463"/>
          <a:ext cx="3303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7244F3-B258-F369-80F6-64FC2F952B99}"/>
              </a:ext>
            </a:extLst>
          </p:cNvPr>
          <p:cNvSpPr txBox="1"/>
          <p:nvPr/>
        </p:nvSpPr>
        <p:spPr>
          <a:xfrm>
            <a:off x="3825856" y="3280928"/>
            <a:ext cx="1308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палиндром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/>
              <p:nvPr/>
            </p:nvSpPr>
            <p:spPr>
              <a:xfrm flipH="1">
                <a:off x="1953855" y="2061219"/>
                <a:ext cx="22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3855" y="2061219"/>
                <a:ext cx="224161" cy="369332"/>
              </a:xfrm>
              <a:prstGeom prst="rect">
                <a:avLst/>
              </a:prstGeom>
              <a:blipFill>
                <a:blip r:embed="rId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/>
              <p:nvPr/>
            </p:nvSpPr>
            <p:spPr>
              <a:xfrm flipH="1">
                <a:off x="4136009" y="994991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6009" y="994991"/>
                <a:ext cx="4293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46F39D-1C15-7149-A2A3-D7DD397765D5}"/>
                  </a:ext>
                </a:extLst>
              </p:cNvPr>
              <p:cNvSpPr txBox="1"/>
              <p:nvPr/>
            </p:nvSpPr>
            <p:spPr>
              <a:xfrm flipH="1">
                <a:off x="3308079" y="994991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46F39D-1C15-7149-A2A3-D7DD39776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08079" y="994991"/>
                <a:ext cx="42938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/>
              <p:nvPr/>
            </p:nvSpPr>
            <p:spPr>
              <a:xfrm>
                <a:off x="731282" y="3765086"/>
                <a:ext cx="11110762" cy="2831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Начальная инициализация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}</a:t>
                </a:r>
                <a:r>
                  <a:rPr lang="ru-RU" sz="2000" dirty="0"/>
                  <a:t>, где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Далее, пока не вышли за пределы строки и есть совпадения, применяем  наивный алгоритм, сравнивая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?=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и увеличивая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 в случае совпадения. 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При необходимости корректируем границы самого правого блока.</a:t>
                </a:r>
                <a:endParaRPr lang="ru-BY" sz="20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2" y="3765086"/>
                <a:ext cx="11110762" cy="2831544"/>
              </a:xfrm>
              <a:prstGeom prst="rect">
                <a:avLst/>
              </a:prstGeom>
              <a:blipFill>
                <a:blip r:embed="rId5"/>
                <a:stretch>
                  <a:fillRect l="-603" t="-12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/>
              <p:nvPr/>
            </p:nvSpPr>
            <p:spPr>
              <a:xfrm flipH="1">
                <a:off x="2506001" y="922530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6001" y="922530"/>
                <a:ext cx="42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/>
              <p:nvPr/>
            </p:nvSpPr>
            <p:spPr>
              <a:xfrm flipH="1">
                <a:off x="4988583" y="971384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88583" y="971384"/>
                <a:ext cx="42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EB542-B6B3-E933-27D5-8B03202FD738}"/>
                  </a:ext>
                </a:extLst>
              </p:cNvPr>
              <p:cNvSpPr txBox="1"/>
              <p:nvPr/>
            </p:nvSpPr>
            <p:spPr>
              <a:xfrm flipH="1">
                <a:off x="6680672" y="1126059"/>
                <a:ext cx="3772839" cy="223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при формировании массива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ru-RU" sz="2000" b="0" i="1" baseline="-25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для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симметричный индекс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при формировании </m:t>
                    </m:r>
                  </m:oMath>
                </a14:m>
                <a:r>
                  <a:rPr lang="ru-RU" sz="2000" dirty="0"/>
                  <a:t>массива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симметричный индекс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000" baseline="-25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EB542-B6B3-E933-27D5-8B03202F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0672" y="1126059"/>
                <a:ext cx="3772839" cy="2232534"/>
              </a:xfrm>
              <a:prstGeom prst="rect">
                <a:avLst/>
              </a:prstGeom>
              <a:blipFill>
                <a:blip r:embed="rId8"/>
                <a:stretch>
                  <a:fillRect l="-646" b="-21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3311287-E3DB-D66F-D51B-E49E58EA7180}"/>
              </a:ext>
            </a:extLst>
          </p:cNvPr>
          <p:cNvSpPr txBox="1"/>
          <p:nvPr/>
        </p:nvSpPr>
        <p:spPr>
          <a:xfrm>
            <a:off x="2537118" y="959824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27E0E-38F6-BFCB-83E8-5375A26EC4B6}"/>
              </a:ext>
            </a:extLst>
          </p:cNvPr>
          <p:cNvSpPr txBox="1"/>
          <p:nvPr/>
        </p:nvSpPr>
        <p:spPr>
          <a:xfrm>
            <a:off x="5417969" y="945887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E1A75-275B-FF2D-21A6-1C9FAA6A761A}"/>
              </a:ext>
            </a:extLst>
          </p:cNvPr>
          <p:cNvSpPr txBox="1"/>
          <p:nvPr/>
        </p:nvSpPr>
        <p:spPr>
          <a:xfrm>
            <a:off x="4232158" y="2129816"/>
            <a:ext cx="247884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endParaRPr lang="ru-BY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AE1AB-A932-1459-FA7F-F244D31B03CE}"/>
                  </a:ext>
                </a:extLst>
              </p:cNvPr>
              <p:cNvSpPr txBox="1"/>
              <p:nvPr/>
            </p:nvSpPr>
            <p:spPr>
              <a:xfrm>
                <a:off x="65325" y="-19884"/>
                <a:ext cx="116371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</a:t>
                </a:r>
                <a:r>
                  <a:rPr lang="ru-RU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текущий индекс</m:t>
                    </m:r>
                    <m:r>
                      <m:rPr>
                        <m:nor/>
                      </m:rPr>
                      <a: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находится в блоке 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, в этом случае можно проинициализировать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через ранее вычисленные значения</a:t>
                </a:r>
                <a:endParaRPr lang="ru-BY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AE1AB-A932-1459-FA7F-F244D31B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" y="-19884"/>
                <a:ext cx="11637122" cy="769441"/>
              </a:xfrm>
              <a:prstGeom prst="rect">
                <a:avLst/>
              </a:prstGeom>
              <a:blipFill>
                <a:blip r:embed="rId9"/>
                <a:stretch>
                  <a:fillRect l="-838" t="-6349" b="-134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4B3C80BF-BD4F-973D-47F1-E6D866CB8972}"/>
              </a:ext>
            </a:extLst>
          </p:cNvPr>
          <p:cNvSpPr/>
          <p:nvPr/>
        </p:nvSpPr>
        <p:spPr>
          <a:xfrm>
            <a:off x="2604491" y="1659467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214CAD7C-A0D5-DE40-A1C6-05C1A005CF3E}"/>
              </a:ext>
            </a:extLst>
          </p:cNvPr>
          <p:cNvSpPr/>
          <p:nvPr/>
        </p:nvSpPr>
        <p:spPr>
          <a:xfrm rot="16200000">
            <a:off x="3451230" y="1591194"/>
            <a:ext cx="344089" cy="197533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717D12F-3D63-8E7C-D675-BB30F15C9872}"/>
              </a:ext>
            </a:extLst>
          </p:cNvPr>
          <p:cNvSpPr/>
          <p:nvPr/>
        </p:nvSpPr>
        <p:spPr>
          <a:xfrm rot="16200000">
            <a:off x="3968793" y="1776624"/>
            <a:ext cx="867033" cy="209869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AFB72-D663-CB52-5ECB-FFCCF3923CF7}"/>
              </a:ext>
            </a:extLst>
          </p:cNvPr>
          <p:cNvSpPr txBox="1"/>
          <p:nvPr/>
        </p:nvSpPr>
        <p:spPr>
          <a:xfrm>
            <a:off x="1950305" y="2662199"/>
            <a:ext cx="1308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палиндром</a:t>
            </a:r>
            <a:endParaRPr lang="ru-BY" dirty="0"/>
          </a:p>
        </p:txBody>
      </p:sp>
      <p:graphicFrame>
        <p:nvGraphicFramePr>
          <p:cNvPr id="12" name="Таблица 2">
            <a:extLst>
              <a:ext uri="{FF2B5EF4-FFF2-40B4-BE49-F238E27FC236}">
                <a16:creationId xmlns:a16="http://schemas.microsoft.com/office/drawing/2014/main" id="{74A7D686-6CC0-EABF-45A2-DF1F1C97D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57609"/>
              </p:ext>
            </p:extLst>
          </p:nvPr>
        </p:nvGraphicFramePr>
        <p:xfrm>
          <a:off x="8157262" y="4672858"/>
          <a:ext cx="3303456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218335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F6CEED6-6B16-05F4-6403-29082102C10E}"/>
              </a:ext>
            </a:extLst>
          </p:cNvPr>
          <p:cNvCxnSpPr/>
          <p:nvPr/>
        </p:nvCxnSpPr>
        <p:spPr>
          <a:xfrm flipH="1">
            <a:off x="8556978" y="5825067"/>
            <a:ext cx="338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BFC789F-9327-09B3-6033-CACBDF3DB22C}"/>
              </a:ext>
            </a:extLst>
          </p:cNvPr>
          <p:cNvCxnSpPr/>
          <p:nvPr/>
        </p:nvCxnSpPr>
        <p:spPr>
          <a:xfrm>
            <a:off x="11074400" y="5825067"/>
            <a:ext cx="270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7" grpId="0" animBg="1"/>
      <p:bldP spid="8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A1B104-C3AA-488C-4812-8653D7A3C469}"/>
                  </a:ext>
                </a:extLst>
              </p:cNvPr>
              <p:cNvSpPr txBox="1"/>
              <p:nvPr/>
            </p:nvSpPr>
            <p:spPr>
              <a:xfrm>
                <a:off x="0" y="180093"/>
                <a:ext cx="507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8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A1B104-C3AA-488C-4812-8653D7A3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093"/>
                <a:ext cx="5077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8FB8B-B83E-3F51-585C-B4083F07A084}"/>
                  </a:ext>
                </a:extLst>
              </p:cNvPr>
              <p:cNvSpPr txBox="1"/>
              <p:nvPr/>
            </p:nvSpPr>
            <p:spPr>
              <a:xfrm>
                <a:off x="6096000" y="180093"/>
                <a:ext cx="507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8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8FB8B-B83E-3F51-585C-B4083F07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093"/>
                <a:ext cx="5077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4AE25-2901-9C1A-CFDF-7AD10D991248}"/>
                  </a:ext>
                </a:extLst>
              </p:cNvPr>
              <p:cNvSpPr txBox="1"/>
              <p:nvPr/>
            </p:nvSpPr>
            <p:spPr>
              <a:xfrm>
                <a:off x="154111" y="720566"/>
                <a:ext cx="5332998" cy="2708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ru-RU" sz="1600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:r>
                  <a:rPr lang="ru-RU" sz="1600" b="1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b="1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иначе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:=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4AE25-2901-9C1A-CFDF-7AD10D99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720566"/>
                <a:ext cx="5332998" cy="2708434"/>
              </a:xfrm>
              <a:prstGeom prst="rect">
                <a:avLst/>
              </a:prstGeom>
              <a:blipFill>
                <a:blip r:embed="rId4"/>
                <a:stretch>
                  <a:fillRect l="-2166" r="-7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F96B4F-006E-943D-33A8-D6DE15A43D07}"/>
                  </a:ext>
                </a:extLst>
              </p:cNvPr>
              <p:cNvSpPr txBox="1"/>
              <p:nvPr/>
            </p:nvSpPr>
            <p:spPr>
              <a:xfrm>
                <a:off x="6018159" y="666004"/>
                <a:ext cx="6069995" cy="2708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ru-RU" sz="1600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:r>
                  <a:rPr lang="ru-RU" sz="1600" b="1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b="1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иначе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:=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F96B4F-006E-943D-33A8-D6DE15A4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59" y="666004"/>
                <a:ext cx="6069995" cy="2708434"/>
              </a:xfrm>
              <a:prstGeom prst="rect">
                <a:avLst/>
              </a:prstGeom>
              <a:blipFill>
                <a:blip r:embed="rId5"/>
                <a:stretch>
                  <a:fillRect l="-1904" r="-5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35802-2DF5-37FA-6E3E-8D24D29DC60F}"/>
                  </a:ext>
                </a:extLst>
              </p:cNvPr>
              <p:cNvSpPr txBox="1"/>
              <p:nvPr/>
            </p:nvSpPr>
            <p:spPr>
              <a:xfrm>
                <a:off x="154111" y="3600141"/>
                <a:ext cx="11605267" cy="214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рассмотрении случаев 1 и 2 было показано, что каждый раз, когда происходит сравнение символов и они оказываются равны, значение правой границы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увеличивается на 1.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работы алгоритма не может уменьшиться.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значение, которое может достигнуть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длине строки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суммарное число итераций внутреннего цикла </a:t>
                </a:r>
                <a:r>
                  <a:rPr lang="ru-RU" sz="2000" b="1" i="0" dirty="0">
                    <a:solidFill>
                      <a:srgbClr val="202122"/>
                    </a:solidFill>
                    <a:cs typeface="Times New Roman" panose="02020603050405020304" pitchFamily="18" charset="0"/>
                  </a:rPr>
                  <a:t>пока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 остальные операции алгоритма выполняться суммарно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35802-2DF5-37FA-6E3E-8D24D29D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3600141"/>
                <a:ext cx="11605267" cy="2144177"/>
              </a:xfrm>
              <a:prstGeom prst="rect">
                <a:avLst/>
              </a:prstGeom>
              <a:blipFill>
                <a:blip r:embed="rId6"/>
                <a:stretch>
                  <a:fillRect l="-525" t="-1709" r="-578" b="-4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2750D-743A-F744-B4D3-471ED3E359BD}"/>
                  </a:ext>
                </a:extLst>
              </p:cNvPr>
              <p:cNvSpPr txBox="1"/>
              <p:nvPr/>
            </p:nvSpPr>
            <p:spPr>
              <a:xfrm>
                <a:off x="154111" y="5970021"/>
                <a:ext cx="111595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время работы алгоритма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поиска всех подстрок заданной строк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которые являются палиндромами, есть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2750D-743A-F744-B4D3-471ED3E3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5970021"/>
                <a:ext cx="11159522" cy="707886"/>
              </a:xfrm>
              <a:prstGeom prst="rect">
                <a:avLst/>
              </a:prstGeom>
              <a:blipFill>
                <a:blip r:embed="rId7"/>
                <a:stretch>
                  <a:fillRect l="-546" t="-5172" r="-601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3E53EA4-A158-A189-6989-FD15AFEEC458}"/>
              </a:ext>
            </a:extLst>
          </p:cNvPr>
          <p:cNvCxnSpPr/>
          <p:nvPr/>
        </p:nvCxnSpPr>
        <p:spPr>
          <a:xfrm>
            <a:off x="5840361" y="180093"/>
            <a:ext cx="0" cy="3330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EE6A41-D399-3BC6-1959-121FA4CDB5F1}"/>
              </a:ext>
            </a:extLst>
          </p:cNvPr>
          <p:cNvSpPr txBox="1"/>
          <p:nvPr/>
        </p:nvSpPr>
        <p:spPr>
          <a:xfrm>
            <a:off x="7639665" y="432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55553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EC1EB-9C91-40DA-8E4E-2B1DEA2BE558}"/>
              </a:ext>
            </a:extLst>
          </p:cNvPr>
          <p:cNvSpPr txBox="1"/>
          <p:nvPr/>
        </p:nvSpPr>
        <p:spPr>
          <a:xfrm>
            <a:off x="545028" y="843945"/>
            <a:ext cx="92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на вход поступает строка: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/>
              <p:nvPr/>
            </p:nvSpPr>
            <p:spPr>
              <a:xfrm>
                <a:off x="4237238" y="1567840"/>
                <a:ext cx="3126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38" y="1567840"/>
                <a:ext cx="312614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24505-F0DB-4B1E-BD31-F4534C9CE213}"/>
                  </a:ext>
                </a:extLst>
              </p:cNvPr>
              <p:cNvSpPr txBox="1"/>
              <p:nvPr/>
            </p:nvSpPr>
            <p:spPr>
              <a:xfrm>
                <a:off x="3491514" y="4543252"/>
                <a:ext cx="4325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1,2,3,4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24505-F0DB-4B1E-BD31-F4534C9C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14" y="4543252"/>
                <a:ext cx="432522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842B6B-1269-9252-97EE-E868383A3A08}"/>
              </a:ext>
            </a:extLst>
          </p:cNvPr>
          <p:cNvGrpSpPr/>
          <p:nvPr/>
        </p:nvGrpSpPr>
        <p:grpSpPr>
          <a:xfrm>
            <a:off x="545028" y="2199402"/>
            <a:ext cx="8655729" cy="1569660"/>
            <a:chOff x="545028" y="2199402"/>
            <a:chExt cx="8655729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5153C7-74A3-4A69-8261-B47DF87E5154}"/>
                    </a:ext>
                  </a:extLst>
                </p:cNvPr>
                <p:cNvSpPr txBox="1"/>
                <p:nvPr/>
              </p:nvSpPr>
              <p:spPr>
                <a:xfrm>
                  <a:off x="545028" y="2199402"/>
                  <a:ext cx="865572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Можно считать, что элементы строки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целые числа от 1 до </a:t>
                  </a:r>
                  <a14:m>
                    <m:oMath xmlns:m="http://schemas.openxmlformats.org/officeDocument/2006/math"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где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</m:d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</a:t>
                  </a:r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размер алфавита:</a:t>
                  </a:r>
                </a:p>
                <a:p>
                  <a:pPr lvl="2"/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для этого каждый символ  строки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заменяем его порядковым номером в алфавите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’+1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5153C7-74A3-4A69-8261-B47DF87E5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28" y="2199402"/>
                  <a:ext cx="8655729" cy="1569660"/>
                </a:xfrm>
                <a:prstGeom prst="rect">
                  <a:avLst/>
                </a:prstGeom>
                <a:blipFill>
                  <a:blip r:embed="rId4"/>
                  <a:stretch>
                    <a:fillRect l="-1056" t="-3113" r="-211" b="-817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5B382C3-ABC2-87FB-713D-BFB2DB4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1429305" y="3100526"/>
              <a:ext cx="0" cy="585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DA9A78-1572-46C8-92BC-2070A4968EF2}"/>
              </a:ext>
            </a:extLst>
          </p:cNvPr>
          <p:cNvCxnSpPr>
            <a:cxnSpLocks/>
          </p:cNvCxnSpPr>
          <p:nvPr/>
        </p:nvCxnSpPr>
        <p:spPr>
          <a:xfrm>
            <a:off x="6069715" y="192577"/>
            <a:ext cx="0" cy="1556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/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blipFill>
                <a:blip r:embed="rId2"/>
                <a:stretch>
                  <a:fillRect t="-1961" b="-254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453A69-11C2-4B6C-84AB-3BE05E9EF02E}"/>
              </a:ext>
            </a:extLst>
          </p:cNvPr>
          <p:cNvCxnSpPr>
            <a:cxnSpLocks/>
          </p:cNvCxnSpPr>
          <p:nvPr/>
        </p:nvCxnSpPr>
        <p:spPr>
          <a:xfrm>
            <a:off x="0" y="174350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65560-3914-4325-AFD6-7FDB46D18266}"/>
              </a:ext>
            </a:extLst>
          </p:cNvPr>
          <p:cNvSpPr txBox="1"/>
          <p:nvPr/>
        </p:nvSpPr>
        <p:spPr>
          <a:xfrm>
            <a:off x="1207760" y="262823"/>
            <a:ext cx="5193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</a:t>
            </a:r>
            <a:r>
              <a:rPr lang="ru-RU" sz="2400" b="1" dirty="0"/>
              <a:t>полиномиальный </a:t>
            </a:r>
            <a:r>
              <a:rPr lang="ru-RU" sz="2400" b="1" dirty="0" err="1"/>
              <a:t>хеш</a:t>
            </a:r>
            <a:r>
              <a:rPr lang="ru-RU" sz="2400" b="1" dirty="0"/>
              <a:t> </a:t>
            </a:r>
            <a:endParaRPr lang="ru-RU" sz="2400" dirty="0"/>
          </a:p>
          <a:p>
            <a:r>
              <a:rPr lang="ru-RU" sz="2400" dirty="0"/>
              <a:t> (хеширование </a:t>
            </a:r>
            <a:r>
              <a:rPr lang="ru-RU" sz="2400" b="1" dirty="0"/>
              <a:t>слева направо</a:t>
            </a:r>
            <a:r>
              <a:rPr lang="ru-RU" sz="2400" dirty="0"/>
              <a:t>) </a:t>
            </a:r>
            <a:endParaRPr lang="ru-B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56A41-B612-4B5D-AD8F-F73EC5EE1BB9}"/>
              </a:ext>
            </a:extLst>
          </p:cNvPr>
          <p:cNvSpPr txBox="1"/>
          <p:nvPr/>
        </p:nvSpPr>
        <p:spPr>
          <a:xfrm>
            <a:off x="6618589" y="249556"/>
            <a:ext cx="486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</a:t>
            </a:r>
            <a:r>
              <a:rPr lang="ru-RU" sz="2400" b="1" dirty="0"/>
              <a:t>полиномиальный </a:t>
            </a:r>
            <a:r>
              <a:rPr lang="ru-RU" sz="2400" b="1" dirty="0" err="1"/>
              <a:t>хеш</a:t>
            </a:r>
            <a:r>
              <a:rPr lang="ru-RU" sz="2400" b="1" dirty="0"/>
              <a:t> </a:t>
            </a:r>
            <a:endParaRPr lang="ru-RU" sz="2400" dirty="0"/>
          </a:p>
          <a:p>
            <a:r>
              <a:rPr lang="ru-RU" sz="2400" dirty="0"/>
              <a:t> (хеширование </a:t>
            </a:r>
            <a:r>
              <a:rPr lang="ru-RU" sz="2400" b="1" dirty="0"/>
              <a:t>справа налево</a:t>
            </a:r>
            <a:r>
              <a:rPr lang="ru-RU" sz="2400" dirty="0"/>
              <a:t>)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/>
              <p:nvPr/>
            </p:nvSpPr>
            <p:spPr>
              <a:xfrm>
                <a:off x="351514" y="2026537"/>
                <a:ext cx="11709829" cy="133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u="sng" smtClean="0">
                          <a:latin typeface="Cambria Math" panose="02040503050406030204" pitchFamily="18" charset="0"/>
                        </a:rPr>
                        <m:t>Р</m:t>
                      </m:r>
                      <m:r>
                        <a:rPr lang="ru-RU" sz="2000" i="1" u="sng">
                          <a:latin typeface="Cambria Math" panose="02040503050406030204" pitchFamily="18" charset="0"/>
                        </a:rPr>
                        <m:t>екомендуют выбирать</m:t>
                      </m:r>
                      <m:r>
                        <a:rPr lang="ru-RU" sz="2000" b="0" i="1" u="sng" smtClean="0">
                          <a:latin typeface="Cambria Math" panose="02040503050406030204" pitchFamily="18" charset="0"/>
                        </a:rPr>
                        <m:t> следующие константы:</m:t>
                      </m:r>
                    </m:oMath>
                  </m:oMathPara>
                </a14:m>
                <a:endParaRPr lang="ru-RU" sz="2000" b="0" i="1" u="sng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натуральное число, 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чуть больше размера алфавита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достаточно большое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целое 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число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 например, 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2000" dirty="0"/>
                  <a:t> должны быть взаимно просты, например, если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нечётное число. 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4" y="2026537"/>
                <a:ext cx="11709829" cy="1332929"/>
              </a:xfrm>
              <a:prstGeom prst="rect">
                <a:avLst/>
              </a:prstGeom>
              <a:blipFill>
                <a:blip r:embed="rId3"/>
                <a:stretch>
                  <a:fillRect b="-63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/>
              <p:nvPr/>
            </p:nvSpPr>
            <p:spPr>
              <a:xfrm>
                <a:off x="6220170" y="1116106"/>
                <a:ext cx="5919261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endParaRPr lang="ru-BY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70" y="1116106"/>
                <a:ext cx="5919261" cy="314445"/>
              </a:xfrm>
              <a:prstGeom prst="rect">
                <a:avLst/>
              </a:prstGeom>
              <a:blipFill>
                <a:blip r:embed="rId4"/>
                <a:stretch>
                  <a:fillRect l="-1442" r="-103" b="-2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/>
              <p:nvPr/>
            </p:nvSpPr>
            <p:spPr>
              <a:xfrm>
                <a:off x="114494" y="4169141"/>
                <a:ext cx="6487095" cy="761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пр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</m:sub>
                      </m:sSub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ru-RU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 dirty="0">
                                  <a:latin typeface="Cambria Math" panose="02040503050406030204" pitchFamily="18" charset="0"/>
                                </a:rPr>
                                <m:t>1,2,3,4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e>
                          </m:d>
                        </m:e>
                      </m:d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=1+2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sz="20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24 321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94" y="4169141"/>
                <a:ext cx="6487095" cy="761042"/>
              </a:xfrm>
              <a:prstGeom prst="rect">
                <a:avLst/>
              </a:prstGeom>
              <a:blipFill>
                <a:blip r:embed="rId5"/>
                <a:stretch>
                  <a:fillRect l="-94" b="-128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/>
              <p:nvPr/>
            </p:nvSpPr>
            <p:spPr>
              <a:xfrm>
                <a:off x="6400799" y="4230086"/>
                <a:ext cx="5676707" cy="757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обр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endParaRPr lang="ru-RU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ru-RU" sz="2000" i="1" dirty="0">
                        <a:latin typeface="Cambria Math" panose="02040503050406030204" pitchFamily="18" charset="0"/>
                      </a:rPr>
                      <m:t>+2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ru-RU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ru-RU" sz="2000" i="1" dirty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12 342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9" y="4230086"/>
                <a:ext cx="5676707" cy="757515"/>
              </a:xfrm>
              <a:prstGeom prst="rect">
                <a:avLst/>
              </a:prstGeom>
              <a:blipFill>
                <a:blip r:embed="rId6"/>
                <a:stretch>
                  <a:fillRect t="-3226" r="-644" b="-1371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/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Предположим, что алфавит небольшой,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ru-RU" sz="2000" dirty="0"/>
                  <a:t>.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r>
                  <a:rPr lang="ru-RU" sz="2000" dirty="0"/>
                  <a:t>Пусть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 000 007.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blipFill>
                <a:blip r:embed="rId7"/>
                <a:stretch>
                  <a:fillRect l="-664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B2B025F-EA56-401E-AC3D-712989CC62D2}"/>
              </a:ext>
            </a:extLst>
          </p:cNvPr>
          <p:cNvCxnSpPr>
            <a:cxnSpLocks/>
          </p:cNvCxnSpPr>
          <p:nvPr/>
        </p:nvCxnSpPr>
        <p:spPr>
          <a:xfrm>
            <a:off x="5743518" y="4180652"/>
            <a:ext cx="0" cy="864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BD69C4A-737E-41A4-ABFB-F2DFC5974594}"/>
              </a:ext>
            </a:extLst>
          </p:cNvPr>
          <p:cNvCxnSpPr>
            <a:cxnSpLocks/>
          </p:cNvCxnSpPr>
          <p:nvPr/>
        </p:nvCxnSpPr>
        <p:spPr>
          <a:xfrm>
            <a:off x="0" y="192577"/>
            <a:ext cx="1220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7F874D-47B9-4D90-8CF6-FFD7AC04B2AE}"/>
              </a:ext>
            </a:extLst>
          </p:cNvPr>
          <p:cNvCxnSpPr>
            <a:cxnSpLocks/>
          </p:cNvCxnSpPr>
          <p:nvPr/>
        </p:nvCxnSpPr>
        <p:spPr>
          <a:xfrm>
            <a:off x="-11920" y="418065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5D831F0-CE67-452C-98F8-5A47CC4AF788}"/>
              </a:ext>
            </a:extLst>
          </p:cNvPr>
          <p:cNvCxnSpPr>
            <a:cxnSpLocks/>
          </p:cNvCxnSpPr>
          <p:nvPr/>
        </p:nvCxnSpPr>
        <p:spPr>
          <a:xfrm>
            <a:off x="-26285" y="506468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103E7-3235-4D9D-8779-4638D577BCBB}"/>
              </a:ext>
            </a:extLst>
          </p:cNvPr>
          <p:cNvSpPr txBox="1"/>
          <p:nvPr/>
        </p:nvSpPr>
        <p:spPr>
          <a:xfrm>
            <a:off x="0" y="5460269"/>
            <a:ext cx="11910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Две одинаковые строки будут иметь обязательно один </a:t>
            </a:r>
            <a:r>
              <a:rPr lang="ru-RU" sz="2000" dirty="0" err="1"/>
              <a:t>хеш</a:t>
            </a:r>
            <a:r>
              <a:rPr lang="ru-RU" sz="2000" dirty="0"/>
              <a:t>, а вероятность коллизий крайне мала. </a:t>
            </a:r>
          </a:p>
          <a:p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95A9-9CAB-42C0-BF0F-EED3E9915B05}"/>
              </a:ext>
            </a:extLst>
          </p:cNvPr>
          <p:cNvSpPr txBox="1"/>
          <p:nvPr/>
        </p:nvSpPr>
        <p:spPr>
          <a:xfrm>
            <a:off x="181415" y="693710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это число</a:t>
            </a:r>
            <a:endParaRPr lang="ru-BY" sz="12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700D01C-0E8C-4A3F-A622-CB42D371609F}"/>
              </a:ext>
            </a:extLst>
          </p:cNvPr>
          <p:cNvCxnSpPr>
            <a:stCxn id="12" idx="2"/>
          </p:cNvCxnSpPr>
          <p:nvPr/>
        </p:nvCxnSpPr>
        <p:spPr>
          <a:xfrm>
            <a:off x="585693" y="970709"/>
            <a:ext cx="319915" cy="16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/>
              <p:nvPr/>
            </p:nvSpPr>
            <p:spPr>
              <a:xfrm>
                <a:off x="460403" y="1685568"/>
                <a:ext cx="11147612" cy="210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dirty="0"/>
                  <a:t>Вычислить значения функций</a:t>
                </a:r>
              </a:p>
              <a:p>
                <a:pPr algn="ctr"/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3200" b="1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3200" b="1" i="1" smtClean="0">
                            <a:latin typeface="Cambria Math" panose="02040503050406030204" pitchFamily="18" charset="0"/>
                          </a:rPr>
                          <m:t>обр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200" dirty="0"/>
              </a:p>
              <a:p>
                <a:pPr algn="ctr"/>
                <a:r>
                  <a:rPr lang="ru-RU" sz="3200" dirty="0"/>
                  <a:t>можно за линейное от длины строки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время </a:t>
                </a:r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3" y="1685568"/>
                <a:ext cx="11147612" cy="2106218"/>
              </a:xfrm>
              <a:prstGeom prst="rect">
                <a:avLst/>
              </a:prstGeom>
              <a:blipFill>
                <a:blip r:embed="rId2"/>
                <a:stretch>
                  <a:fillRect t="-3768" b="-89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C6D519D-7E8E-45CC-A0D5-846F2BC24532}"/>
              </a:ext>
            </a:extLst>
          </p:cNvPr>
          <p:cNvGrpSpPr/>
          <p:nvPr/>
        </p:nvGrpSpPr>
        <p:grpSpPr>
          <a:xfrm>
            <a:off x="101370" y="128164"/>
            <a:ext cx="8774235" cy="839798"/>
            <a:chOff x="95289" y="128164"/>
            <a:chExt cx="9038048" cy="839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/>
                <p:nvPr/>
              </p:nvSpPr>
              <p:spPr>
                <a:xfrm>
                  <a:off x="2492521" y="618571"/>
                  <a:ext cx="6640816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ru-RU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521" y="618571"/>
                  <a:ext cx="6640816" cy="349391"/>
                </a:xfrm>
                <a:prstGeom prst="rect">
                  <a:avLst/>
                </a:prstGeom>
                <a:blipFill>
                  <a:blip r:embed="rId2"/>
                  <a:stretch>
                    <a:fillRect b="-2241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0AD9B6-125F-4E4B-B2BE-9B2545EDA175}"/>
                </a:ext>
              </a:extLst>
            </p:cNvPr>
            <p:cNvSpPr txBox="1"/>
            <p:nvPr/>
          </p:nvSpPr>
          <p:spPr>
            <a:xfrm>
              <a:off x="95289" y="128164"/>
              <a:ext cx="80948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ru-RU" sz="2000" dirty="0"/>
                <a:t>1) </a:t>
              </a:r>
              <a:r>
                <a:rPr lang="ru-RU" sz="2000" b="1" u="sng" dirty="0"/>
                <a:t>Прямое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99E361E-AC40-4791-9D46-DA1C75ACE951}"/>
              </a:ext>
            </a:extLst>
          </p:cNvPr>
          <p:cNvGrpSpPr/>
          <p:nvPr/>
        </p:nvGrpSpPr>
        <p:grpSpPr>
          <a:xfrm>
            <a:off x="722693" y="2981476"/>
            <a:ext cx="9184788" cy="1065749"/>
            <a:chOff x="595246" y="3129056"/>
            <a:chExt cx="9480177" cy="1065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/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2000" dirty="0"/>
                    <a:t>Обозначим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a14:m>
                  <a:r>
                    <a:rPr lang="ru-RU" sz="2000" dirty="0"/>
                    <a:t> - </a:t>
                  </a:r>
                  <a:r>
                    <a:rPr lang="ru-RU" sz="2000" dirty="0" err="1"/>
                    <a:t>хеш</a:t>
                  </a:r>
                  <a:r>
                    <a:rPr lang="ru-RU" sz="2000" dirty="0"/>
                    <a:t> для  префикса</a:t>
                  </a:r>
                  <a:r>
                    <a:rPr lang="en-US" sz="2000" dirty="0"/>
                    <a:t> </a:t>
                  </a:r>
                  <a:r>
                    <a:rPr lang="ru-RU" sz="2000" dirty="0"/>
                    <a:t>строки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ru-RU" sz="2000" b="0" dirty="0"/>
                    <a:t>:</a:t>
                  </a:r>
                </a:p>
                <a:p>
                  <a:endParaRPr lang="ru-RU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blipFill>
                  <a:blip r:embed="rId3"/>
                  <a:stretch>
                    <a:fillRect l="-730" t="-330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/>
                <p:nvPr/>
              </p:nvSpPr>
              <p:spPr>
                <a:xfrm>
                  <a:off x="2234449" y="3544012"/>
                  <a:ext cx="6132634" cy="4067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ru-RU" sz="18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a14:m>
                  <a:r>
                    <a:rPr lang="ru-RU" dirty="0"/>
                    <a:t>)</a:t>
                  </a:r>
                  <a:r>
                    <a:rPr 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b="1" dirty="0"/>
                    <a:t>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49" y="3544012"/>
                  <a:ext cx="6132634" cy="406778"/>
                </a:xfrm>
                <a:prstGeom prst="rect">
                  <a:avLst/>
                </a:prstGeom>
                <a:blipFill>
                  <a:blip r:embed="rId4"/>
                  <a:stretch>
                    <a:fillRect t="-2985" b="-1791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Левая фигурная скобка 10">
              <a:extLst>
                <a:ext uri="{FF2B5EF4-FFF2-40B4-BE49-F238E27FC236}">
                  <a16:creationId xmlns:a16="http://schemas.microsoft.com/office/drawing/2014/main" id="{A11843C1-B170-47B0-A02B-1DE5D2BF96CE}"/>
                </a:ext>
              </a:extLst>
            </p:cNvPr>
            <p:cNvSpPr/>
            <p:nvPr/>
          </p:nvSpPr>
          <p:spPr>
            <a:xfrm rot="16200000">
              <a:off x="5207847" y="2378617"/>
              <a:ext cx="254977" cy="337739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D3B21E-0967-4FFE-7BB3-0455EBFF12AF}"/>
              </a:ext>
            </a:extLst>
          </p:cNvPr>
          <p:cNvGrpSpPr/>
          <p:nvPr/>
        </p:nvGrpSpPr>
        <p:grpSpPr>
          <a:xfrm>
            <a:off x="968442" y="1066645"/>
            <a:ext cx="11057544" cy="1743811"/>
            <a:chOff x="1021708" y="810365"/>
            <a:chExt cx="11057544" cy="1743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/>
                <p:nvPr/>
              </p:nvSpPr>
              <p:spPr>
                <a:xfrm>
                  <a:off x="1021708" y="810365"/>
                  <a:ext cx="11057544" cy="1743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800"/>
                    </a:spcAft>
                  </a:pPr>
                  <a:r>
                    <a:rPr lang="ru-RU" sz="2000" dirty="0"/>
                    <a:t>Выполним сначала за время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ru-RU" sz="2000" dirty="0"/>
                    <a:t> предподсчёт нужных степеней. </a:t>
                  </a:r>
                </a:p>
                <a:p>
                  <a:r>
                    <a:rPr lang="ru-RU" sz="2000" dirty="0"/>
                    <a:t>Обозначим 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a14:m>
                  <a:endPara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тогда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08" y="810365"/>
                  <a:ext cx="11057544" cy="1743811"/>
                </a:xfrm>
                <a:prstGeom prst="rect">
                  <a:avLst/>
                </a:prstGeom>
                <a:blipFill>
                  <a:blip r:embed="rId5"/>
                  <a:stretch>
                    <a:fillRect l="-606" t="-2098" b="-524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31846FE-E4D4-42EF-9C27-197E1689144A}"/>
                </a:ext>
              </a:extLst>
            </p:cNvPr>
            <p:cNvCxnSpPr>
              <a:cxnSpLocks/>
            </p:cNvCxnSpPr>
            <p:nvPr/>
          </p:nvCxnSpPr>
          <p:spPr>
            <a:xfrm>
              <a:off x="2415161" y="1942811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41569E-2B22-467E-9124-DC9F8E4A9F88}"/>
              </a:ext>
            </a:extLst>
          </p:cNvPr>
          <p:cNvGrpSpPr/>
          <p:nvPr/>
        </p:nvGrpSpPr>
        <p:grpSpPr>
          <a:xfrm>
            <a:off x="722692" y="4121883"/>
            <a:ext cx="8944642" cy="1034730"/>
            <a:chOff x="722692" y="4121883"/>
            <a:chExt cx="8944642" cy="103473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C8110D7-9CAA-4337-8546-16AA693723D6}"/>
                </a:ext>
              </a:extLst>
            </p:cNvPr>
            <p:cNvGrpSpPr/>
            <p:nvPr/>
          </p:nvGrpSpPr>
          <p:grpSpPr>
            <a:xfrm>
              <a:off x="722692" y="4121883"/>
              <a:ext cx="8944642" cy="1034730"/>
              <a:chOff x="595249" y="5008599"/>
              <a:chExt cx="8944642" cy="10347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033BB-C77E-44C4-BAE5-2DF32580EB9B}"/>
                  </a:ext>
                </a:extLst>
              </p:cNvPr>
              <p:cNvSpPr txBox="1"/>
              <p:nvPr/>
            </p:nvSpPr>
            <p:spPr>
              <a:xfrm>
                <a:off x="595249" y="5008599"/>
                <a:ext cx="10468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Тогда</a:t>
                </a:r>
                <a:endParaRPr lang="ru-BY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пр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a14:m>
                    <a:r>
                      <a:rPr lang="en-US" sz="2000" b="1" dirty="0"/>
                      <a:t> </a:t>
                    </a:r>
                    <a:r>
                      <a:rPr lang="en-US" sz="2000" dirty="0"/>
                      <a:t>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endParaRPr lang="ru-BY" sz="2000" b="1" dirty="0"/>
                  </a:p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пр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sz="2000" b="1" dirty="0">
                        <a:ea typeface="Cambria Math" panose="02040503050406030204" pitchFamily="18" charset="0"/>
                      </a:rPr>
                      <a:t> </a:t>
                    </a:r>
                    <a:r>
                      <a:rPr lang="ru-RU" sz="2000" b="1" dirty="0">
                        <a:ea typeface="Cambria Math" panose="020405030504060302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a14:m>
                    <a:endParaRPr lang="en-US" sz="2000" b="1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619" b="-106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CF4F91E-4A2F-46B6-A375-8E63DEE291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59" y="4504585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/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Так как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каждого следующего префикса выражается через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предыдущего префикса, то  линейным проходом по всей строке за время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можно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для всех префиксов строки.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blipFill>
                <a:blip r:embed="rId8"/>
                <a:stretch>
                  <a:fillRect l="-538" t="-3614" r="-592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61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7697</TotalTime>
  <Words>5648</Words>
  <Application>Microsoft Office PowerPoint</Application>
  <PresentationFormat>Широкоэкранный</PresentationFormat>
  <Paragraphs>1381</Paragraphs>
  <Slides>56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Consolas</vt:lpstr>
      <vt:lpstr>Lucida Sans Unicode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Префиксная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655</cp:revision>
  <dcterms:created xsi:type="dcterms:W3CDTF">2020-04-14T05:04:13Z</dcterms:created>
  <dcterms:modified xsi:type="dcterms:W3CDTF">2024-03-27T19:27:44Z</dcterms:modified>
</cp:coreProperties>
</file>