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99" r:id="rId5"/>
    <p:sldId id="300" r:id="rId6"/>
    <p:sldId id="259" r:id="rId7"/>
    <p:sldId id="260" r:id="rId8"/>
    <p:sldId id="262" r:id="rId9"/>
    <p:sldId id="301" r:id="rId10"/>
    <p:sldId id="257" r:id="rId11"/>
    <p:sldId id="266" r:id="rId12"/>
    <p:sldId id="316" r:id="rId13"/>
    <p:sldId id="294" r:id="rId14"/>
    <p:sldId id="267" r:id="rId15"/>
    <p:sldId id="261" r:id="rId16"/>
    <p:sldId id="263" r:id="rId17"/>
    <p:sldId id="302" r:id="rId18"/>
    <p:sldId id="295" r:id="rId19"/>
    <p:sldId id="265" r:id="rId20"/>
    <p:sldId id="264" r:id="rId21"/>
    <p:sldId id="296" r:id="rId22"/>
    <p:sldId id="309" r:id="rId23"/>
    <p:sldId id="288" r:id="rId24"/>
    <p:sldId id="315" r:id="rId25"/>
    <p:sldId id="310" r:id="rId26"/>
    <p:sldId id="287" r:id="rId27"/>
    <p:sldId id="314" r:id="rId28"/>
    <p:sldId id="289" r:id="rId29"/>
    <p:sldId id="311" r:id="rId30"/>
    <p:sldId id="303" r:id="rId31"/>
    <p:sldId id="312" r:id="rId32"/>
    <p:sldId id="313" r:id="rId33"/>
    <p:sldId id="298" r:id="rId34"/>
    <p:sldId id="304" r:id="rId35"/>
    <p:sldId id="278" r:id="rId36"/>
    <p:sldId id="279" r:id="rId37"/>
    <p:sldId id="268" r:id="rId38"/>
    <p:sldId id="269" r:id="rId39"/>
    <p:sldId id="270" r:id="rId40"/>
    <p:sldId id="272" r:id="rId41"/>
    <p:sldId id="280" r:id="rId42"/>
    <p:sldId id="271" r:id="rId43"/>
    <p:sldId id="277" r:id="rId44"/>
    <p:sldId id="282" r:id="rId45"/>
    <p:sldId id="305" r:id="rId46"/>
    <p:sldId id="281" r:id="rId47"/>
    <p:sldId id="290" r:id="rId48"/>
    <p:sldId id="283" r:id="rId49"/>
    <p:sldId id="284" r:id="rId50"/>
    <p:sldId id="273" r:id="rId51"/>
    <p:sldId id="308" r:id="rId52"/>
    <p:sldId id="274" r:id="rId53"/>
    <p:sldId id="285" r:id="rId54"/>
    <p:sldId id="286" r:id="rId55"/>
    <p:sldId id="306" r:id="rId56"/>
    <p:sldId id="275" r:id="rId57"/>
    <p:sldId id="276" r:id="rId58"/>
    <p:sldId id="297" r:id="rId59"/>
    <p:sldId id="307" r:id="rId60"/>
    <p:sldId id="293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7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1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7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2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9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9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25.03.2025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3.wmf"/><Relationship Id="rId21" Type="http://schemas.openxmlformats.org/officeDocument/2006/relationships/image" Target="../media/image2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2.png"/><Relationship Id="rId10" Type="http://schemas.openxmlformats.org/officeDocument/2006/relationships/image" Target="../media/image8.wmf"/><Relationship Id="rId19" Type="http://schemas.openxmlformats.org/officeDocument/2006/relationships/image" Target="../media/image16.png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3.w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5hU7JIh1T_7c7EPREoQ882JvSt2B1v1-/view?usp=sharing" TargetMode="External"/><Relationship Id="rId3" Type="http://schemas.openxmlformats.org/officeDocument/2006/relationships/hyperlink" Target="https://acm.bsu.by/problems/3271/statement/?nav-folder=557" TargetMode="External"/><Relationship Id="rId7" Type="http://schemas.openxmlformats.org/officeDocument/2006/relationships/hyperlink" Target="https://drive.google.com/file/d/1Dd8B94pkwo803ZR-JLaIAMQSNUu2R4l7/view?usp=sharing" TargetMode="External"/><Relationship Id="rId2" Type="http://schemas.openxmlformats.org/officeDocument/2006/relationships/hyperlink" Target="https://drive.google.com/file/d/15rYuv3YoTkCnB37zRNgCX89h6yb5fmaP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oML-5DQrYxL-XoSD9xCGioHqFN4_muYv/view?usp=sharing" TargetMode="External"/><Relationship Id="rId5" Type="http://schemas.openxmlformats.org/officeDocument/2006/relationships/hyperlink" Target="https://acm.bsu.by/problems/3563/statement/?nav-folder=557" TargetMode="External"/><Relationship Id="rId4" Type="http://schemas.openxmlformats.org/officeDocument/2006/relationships/hyperlink" Target="https://drive.google.com/file/d/1-SRhGvCJg7uLBF5PGu_owumumvpmPV_y/view?usp=sharing" TargetMode="External"/><Relationship Id="rId9" Type="http://schemas.openxmlformats.org/officeDocument/2006/relationships/hyperlink" Target="https://drive.google.com/file/d/1rNnlPPaeYirtD5apvKUsTtRLZfXnAJB0/view?usp=sharing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wmf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5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1.wmf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78401"/>
            <a:ext cx="9278472" cy="3263154"/>
          </a:xfrm>
        </p:spPr>
        <p:txBody>
          <a:bodyPr>
            <a:no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u-RU" sz="2600" b="1" dirty="0"/>
              <a:t>Поиск в ширину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</a:t>
            </a:r>
            <a:r>
              <a:rPr lang="ru-RU" sz="2600" dirty="0"/>
              <a:t>англ. </a:t>
            </a:r>
            <a:r>
              <a:rPr lang="en-US" sz="2600" b="1" dirty="0"/>
              <a:t>BFS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ru-RU" sz="2600" dirty="0"/>
              <a:t> - </a:t>
            </a:r>
            <a:r>
              <a:rPr lang="en-US" sz="2600" b="1" dirty="0"/>
              <a:t>B</a:t>
            </a:r>
            <a:r>
              <a:rPr lang="en-US" sz="2600" dirty="0"/>
              <a:t>readth </a:t>
            </a:r>
            <a:r>
              <a:rPr lang="en-US" sz="2600" b="1" dirty="0"/>
              <a:t>F</a:t>
            </a:r>
            <a:r>
              <a:rPr lang="en-US" sz="2600" dirty="0"/>
              <a:t>irst </a:t>
            </a:r>
            <a:r>
              <a:rPr lang="en-US" sz="2600" b="1" dirty="0"/>
              <a:t>S</a:t>
            </a:r>
            <a:r>
              <a:rPr lang="en-US" sz="2600" dirty="0"/>
              <a:t>earch)</a:t>
            </a:r>
            <a:endParaRPr lang="ru-RU" sz="2600" dirty="0"/>
          </a:p>
          <a:p>
            <a:endParaRPr lang="ru-RU" sz="2600" dirty="0"/>
          </a:p>
          <a:p>
            <a:endParaRPr lang="ru-RU" sz="2600" b="1" dirty="0"/>
          </a:p>
          <a:p>
            <a:r>
              <a:rPr lang="ru-RU" sz="2600" b="1" dirty="0"/>
              <a:t>Поиск в глубину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 </a:t>
            </a:r>
            <a:r>
              <a:rPr lang="ru-RU" sz="2600" dirty="0"/>
              <a:t>англ. </a:t>
            </a:r>
            <a:r>
              <a:rPr lang="en-US" sz="2600" b="1" dirty="0"/>
              <a:t>DFS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ru-RU" sz="2600" b="1" dirty="0"/>
              <a:t>-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en-US" sz="2600" b="1" dirty="0"/>
              <a:t>D</a:t>
            </a:r>
            <a:r>
              <a:rPr lang="en-US" sz="2600" dirty="0"/>
              <a:t>epth </a:t>
            </a:r>
            <a:r>
              <a:rPr lang="en-US" sz="2600" b="1" dirty="0"/>
              <a:t>F</a:t>
            </a:r>
            <a:r>
              <a:rPr lang="en-US" sz="2600" dirty="0"/>
              <a:t>irst </a:t>
            </a:r>
            <a:r>
              <a:rPr lang="en-US" sz="2600" b="1" dirty="0"/>
              <a:t>S</a:t>
            </a:r>
            <a:r>
              <a:rPr lang="en-US" sz="2600" dirty="0"/>
              <a:t>earch)</a:t>
            </a: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21167" y="5761165"/>
            <a:ext cx="450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https://github.com/larandaA/alg-ds-snippets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469" y="3106320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Эйлеров цикл в графе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229" y="1374539"/>
            <a:ext cx="656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АЛГОРИТМЫ НА ГРАФАХ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816193" y="6319140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2025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750" y="431948"/>
                <a:ext cx="1132830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b="1" u="sng" dirty="0"/>
                  <a:t>кратчайший </a:t>
                </a:r>
                <a14:m>
                  <m:oMath xmlns:m="http://schemas.openxmlformats.org/officeDocument/2006/math">
                    <m:r>
                      <a:rPr lang="en-US" sz="2400" b="1" i="0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</a:t>
                </a:r>
                <a:r>
                  <a:rPr lang="ru-RU" sz="2400" b="1" u="sng" dirty="0"/>
                  <a:t>путь</a:t>
                </a:r>
                <a:r>
                  <a:rPr lang="ru-RU" sz="2400" b="1" dirty="0"/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задан взвешенный орграф</a:t>
                </a:r>
                <a:r>
                  <a:rPr lang="en-US" sz="2400" dirty="0"/>
                  <a:t>;</a:t>
                </a:r>
                <a:r>
                  <a:rPr lang="ru-RU" sz="2400" dirty="0"/>
                  <a:t> необходимо найти такой путь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для которого сумма стоимостей входящих в него  дуг минимальна;</a:t>
                </a:r>
                <a:endParaRPr lang="en-US" sz="2400" dirty="0"/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 </a:t>
                </a:r>
                <a:r>
                  <a:rPr lang="ru-RU" sz="2400" b="1" u="sng" dirty="0"/>
                  <a:t>наименьший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</a:t>
                </a:r>
                <a:r>
                  <a:rPr lang="ru-RU" sz="2400" b="1" u="sng" dirty="0"/>
                  <a:t>путь</a:t>
                </a:r>
                <a:r>
                  <a:rPr lang="ru-RU" sz="2400" u="sng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 задан орграф</a:t>
                </a:r>
                <a:r>
                  <a:rPr lang="en-US" sz="2400" dirty="0"/>
                  <a:t>; </a:t>
                </a:r>
                <a:r>
                  <a:rPr lang="ru-RU" sz="2400" dirty="0"/>
                  <a:t>необходимо найти такой путь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длина которого минимальна</a:t>
                </a:r>
                <a:r>
                  <a:rPr lang="en-US" sz="2400" dirty="0"/>
                  <a:t> (</a:t>
                </a:r>
                <a:r>
                  <a:rPr lang="ru-RU" dirty="0"/>
                  <a:t>длина – число дуг пути</a:t>
                </a:r>
                <a:r>
                  <a:rPr lang="ru-RU" sz="2400" dirty="0"/>
                  <a:t>)</a:t>
                </a:r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0" y="431948"/>
                <a:ext cx="11328304" cy="2616101"/>
              </a:xfrm>
              <a:prstGeom prst="rect">
                <a:avLst/>
              </a:prstGeom>
              <a:blipFill>
                <a:blip r:embed="rId2"/>
                <a:stretch>
                  <a:fillRect l="-753" t="-1865" r="-431" b="-4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3817" y="20257"/>
            <a:ext cx="205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/>
              <a:t>Терминология</a:t>
            </a:r>
          </a:p>
        </p:txBody>
      </p:sp>
      <p:sp>
        <p:nvSpPr>
          <p:cNvPr id="10" name="Овал 9"/>
          <p:cNvSpPr/>
          <p:nvPr/>
        </p:nvSpPr>
        <p:spPr>
          <a:xfrm>
            <a:off x="898934" y="4433930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850619" y="5171843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655753" y="4465356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850619" y="359429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828755" y="4462685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267090" y="3962447"/>
            <a:ext cx="646694" cy="534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330255" y="4669812"/>
            <a:ext cx="1325498" cy="1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218775" y="3962447"/>
            <a:ext cx="500143" cy="566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087074" y="4678345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267090" y="4802085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281940" y="4833511"/>
            <a:ext cx="436978" cy="553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3784" y="4343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32973" y="434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249086" y="3930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351220" y="3911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3829" y="4941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72" y="5019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01757" y="3211531"/>
            <a:ext cx="572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кратчайший путь между вершинами 1 и 5 (стоимость 8):</a:t>
            </a:r>
          </a:p>
        </p:txBody>
      </p:sp>
      <p:sp>
        <p:nvSpPr>
          <p:cNvPr id="42" name="Овал 41"/>
          <p:cNvSpPr/>
          <p:nvPr/>
        </p:nvSpPr>
        <p:spPr>
          <a:xfrm>
            <a:off x="5237641" y="3673564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189326" y="4411477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994460" y="3704990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67462" y="370231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425781" y="3917979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605797" y="4041719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08879" y="425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557482" y="4073145"/>
            <a:ext cx="500143" cy="401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45462" y="4180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614013" y="3904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24375" y="5120590"/>
            <a:ext cx="557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наименьший путь между вершинами 1 и 5 (длина 2):</a:t>
            </a:r>
          </a:p>
        </p:txBody>
      </p:sp>
      <p:sp>
        <p:nvSpPr>
          <p:cNvPr id="54" name="Овал 53"/>
          <p:cNvSpPr/>
          <p:nvPr/>
        </p:nvSpPr>
        <p:spPr>
          <a:xfrm>
            <a:off x="5758005" y="5704550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931295" y="567458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104297" y="568550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6232224" y="5901169"/>
            <a:ext cx="699071" cy="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>
            <a:off x="7362616" y="5890242"/>
            <a:ext cx="741681" cy="1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8" grpId="0"/>
      <p:bldP spid="51" grpId="0"/>
      <p:bldP spid="52" grpId="0"/>
      <p:bldP spid="53" grpId="0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5648"/>
                <a:ext cx="12254753" cy="226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b="1" u="sng" dirty="0"/>
                  <a:t>кратчайшая простая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 </a:t>
                </a:r>
                <a:r>
                  <a:rPr lang="ru-RU" sz="2400" b="1" u="sng" dirty="0"/>
                  <a:t>цепь</a:t>
                </a:r>
                <a:r>
                  <a:rPr lang="ru-RU" sz="2400" b="1" dirty="0"/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задан взвешенный граф</a:t>
                </a:r>
                <a:r>
                  <a:rPr lang="en-US" sz="2400" dirty="0"/>
                  <a:t>;</a:t>
                </a:r>
                <a:r>
                  <a:rPr lang="ru-RU" sz="2400" dirty="0"/>
                  <a:t> необходимо найти такую простую цепь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для которой сумма стоимостей входящих в неё  рёбер минимальна;</a:t>
                </a:r>
                <a:endParaRPr lang="en-US" sz="2400" dirty="0"/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 </a:t>
                </a:r>
                <a:r>
                  <a:rPr lang="ru-RU" sz="2400" b="1" u="sng" dirty="0"/>
                  <a:t>наименьшая простая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 </a:t>
                </a:r>
                <a:r>
                  <a:rPr lang="ru-RU" sz="2400" b="1" u="sng" dirty="0"/>
                  <a:t>цепь </a:t>
                </a:r>
                <a:r>
                  <a:rPr lang="ru-RU" sz="2400" dirty="0"/>
                  <a:t>– задан граф</a:t>
                </a:r>
                <a:r>
                  <a:rPr lang="en-US" sz="2400" dirty="0"/>
                  <a:t>; </a:t>
                </a:r>
                <a:r>
                  <a:rPr lang="ru-RU" sz="2400" dirty="0"/>
                  <a:t>необходимо найти простую цепь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длина которой минимальна </a:t>
                </a:r>
                <a:r>
                  <a:rPr lang="en-US" sz="3200" dirty="0"/>
                  <a:t>(</a:t>
                </a:r>
                <a:r>
                  <a:rPr lang="ru-RU" dirty="0"/>
                  <a:t>длина – число рёбер цепи</a:t>
                </a:r>
                <a:r>
                  <a:rPr lang="ru-RU" sz="3200" dirty="0"/>
                  <a:t>)</a:t>
                </a:r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648"/>
                <a:ext cx="12254753" cy="2267287"/>
              </a:xfrm>
              <a:prstGeom prst="rect">
                <a:avLst/>
              </a:prstGeom>
              <a:blipFill>
                <a:blip r:embed="rId2"/>
                <a:stretch>
                  <a:fillRect l="-647" t="-2151" r="-945" b="-80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1006510" y="413492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958195" y="487284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763329" y="4166355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958195" y="3295291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936331" y="4163684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374666" y="3663446"/>
            <a:ext cx="646694" cy="5346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37831" y="4370811"/>
            <a:ext cx="1325498" cy="112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326351" y="3663446"/>
            <a:ext cx="500143" cy="5660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194650" y="4379344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374666" y="4503084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389516" y="4534510"/>
            <a:ext cx="436978" cy="5539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360" y="4044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340549" y="4044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356662" y="3631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58796" y="3612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361405" y="464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577748" y="4720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09333" y="2912530"/>
            <a:ext cx="676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кратчайшая простая цепь между вершинами 1 и 5 (стоимость 8):</a:t>
            </a:r>
          </a:p>
        </p:txBody>
      </p:sp>
      <p:sp>
        <p:nvSpPr>
          <p:cNvPr id="42" name="Овал 41"/>
          <p:cNvSpPr/>
          <p:nvPr/>
        </p:nvSpPr>
        <p:spPr>
          <a:xfrm>
            <a:off x="5345217" y="3374563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296902" y="4112476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102036" y="3405989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275038" y="3403318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533357" y="3618978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713373" y="3742718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6455" y="396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665058" y="3774144"/>
            <a:ext cx="500143" cy="401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53038" y="388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721589" y="3605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31951" y="4821589"/>
            <a:ext cx="637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наименьшая простая цепь между вершинами 1 и 5 (длина 2):</a:t>
            </a:r>
          </a:p>
        </p:txBody>
      </p:sp>
      <p:sp>
        <p:nvSpPr>
          <p:cNvPr id="54" name="Овал 53"/>
          <p:cNvSpPr/>
          <p:nvPr/>
        </p:nvSpPr>
        <p:spPr>
          <a:xfrm>
            <a:off x="5954724" y="5359707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7038871" y="5375581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248949" y="5386508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cxnSpLocks/>
            <a:stCxn id="54" idx="6"/>
            <a:endCxn id="55" idx="2"/>
          </p:cNvCxnSpPr>
          <p:nvPr/>
        </p:nvCxnSpPr>
        <p:spPr>
          <a:xfrm>
            <a:off x="6386045" y="5575367"/>
            <a:ext cx="652826" cy="158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>
            <a:off x="7470192" y="5591241"/>
            <a:ext cx="778757" cy="10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6" y="655608"/>
            <a:ext cx="11007512" cy="5909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205" y="106401"/>
            <a:ext cx="1106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BFS</a:t>
            </a:r>
            <a:r>
              <a:rPr lang="en-US" dirty="0"/>
              <a:t> </a:t>
            </a:r>
            <a:r>
              <a:rPr lang="ru-RU" dirty="0"/>
              <a:t>находит </a:t>
            </a:r>
            <a:r>
              <a:rPr lang="ru-RU" b="1" dirty="0"/>
              <a:t>наименьший путь </a:t>
            </a:r>
            <a:r>
              <a:rPr lang="ru-RU" dirty="0"/>
              <a:t>между стартовой вершиной поиска в ширину (</a:t>
            </a:r>
            <a:r>
              <a:rPr lang="en-US" dirty="0">
                <a:latin typeface="Consolas" panose="020B0609020204030204" pitchFamily="49" charset="0"/>
              </a:rPr>
              <a:t>start)</a:t>
            </a:r>
            <a:r>
              <a:rPr lang="en-US" dirty="0"/>
              <a:t> </a:t>
            </a:r>
            <a:r>
              <a:rPr lang="ru-RU" dirty="0"/>
              <a:t>и всеми, достижимыми из неё вершинами</a:t>
            </a:r>
            <a:r>
              <a:rPr lang="en-US" dirty="0"/>
              <a:t>;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6015968" y="2172834"/>
            <a:ext cx="4917642" cy="2968970"/>
            <a:chOff x="6561408" y="1029886"/>
            <a:chExt cx="4917642" cy="2968970"/>
          </a:xfrm>
        </p:grpSpPr>
        <p:sp>
          <p:nvSpPr>
            <p:cNvPr id="34" name="TextBox 33"/>
            <p:cNvSpPr txBox="1"/>
            <p:nvPr/>
          </p:nvSpPr>
          <p:spPr>
            <a:xfrm>
              <a:off x="7630267" y="105467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561408" y="2714131"/>
              <a:ext cx="8178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start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54056" y="1966569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00840" y="359796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93377" y="1961108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25209" y="104646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1990" y="1961108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39720" y="362952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8170" y="102988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41337" y="19139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27757" y="362169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21885" y="230123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475439" y="1371338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9464233" y="229052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539736" y="323067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8262962" y="228330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552510" y="1357892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64233" y="323067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905310" y="2283309"/>
              <a:ext cx="57374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stCxn id="10" idx="6"/>
              <a:endCxn id="14" idx="2"/>
            </p:cNvCxnSpPr>
            <p:nvPr/>
          </p:nvCxnSpPr>
          <p:spPr>
            <a:xfrm flipV="1">
              <a:off x="7279085" y="2498462"/>
              <a:ext cx="983877" cy="17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17" idx="2"/>
            </p:cNvCxnSpPr>
            <p:nvPr/>
          </p:nvCxnSpPr>
          <p:spPr>
            <a:xfrm flipV="1">
              <a:off x="9932639" y="2498462"/>
              <a:ext cx="972671" cy="72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8720162" y="2505676"/>
              <a:ext cx="744071" cy="10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5"/>
              <a:endCxn id="13" idx="1"/>
            </p:cNvCxnSpPr>
            <p:nvPr/>
          </p:nvCxnSpPr>
          <p:spPr>
            <a:xfrm>
              <a:off x="7212130" y="2668528"/>
              <a:ext cx="394561" cy="6251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0" idx="7"/>
            </p:cNvCxnSpPr>
            <p:nvPr/>
          </p:nvCxnSpPr>
          <p:spPr>
            <a:xfrm flipV="1">
              <a:off x="7212130" y="1784182"/>
              <a:ext cx="502726" cy="580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6" idx="6"/>
              <a:endCxn id="17" idx="3"/>
            </p:cNvCxnSpPr>
            <p:nvPr/>
          </p:nvCxnSpPr>
          <p:spPr>
            <a:xfrm flipV="1">
              <a:off x="9921433" y="2650598"/>
              <a:ext cx="1067899" cy="795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1" idx="6"/>
              <a:endCxn id="17" idx="1"/>
            </p:cNvCxnSpPr>
            <p:nvPr/>
          </p:nvCxnSpPr>
          <p:spPr>
            <a:xfrm>
              <a:off x="9932639" y="1586491"/>
              <a:ext cx="1056693" cy="759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>
              <a:off x="8561039" y="136151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8547452" y="3220854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Прямая со стрелкой 26"/>
            <p:cNvCxnSpPr>
              <a:stCxn id="15" idx="6"/>
              <a:endCxn id="25" idx="2"/>
            </p:cNvCxnSpPr>
            <p:nvPr/>
          </p:nvCxnSpPr>
          <p:spPr>
            <a:xfrm>
              <a:off x="8009710" y="1573045"/>
              <a:ext cx="551329" cy="3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6"/>
              <a:endCxn id="11" idx="2"/>
            </p:cNvCxnSpPr>
            <p:nvPr/>
          </p:nvCxnSpPr>
          <p:spPr>
            <a:xfrm>
              <a:off x="9018239" y="1576672"/>
              <a:ext cx="457200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3" idx="6"/>
              <a:endCxn id="26" idx="2"/>
            </p:cNvCxnSpPr>
            <p:nvPr/>
          </p:nvCxnSpPr>
          <p:spPr>
            <a:xfrm flipV="1">
              <a:off x="7996936" y="3436007"/>
              <a:ext cx="550516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9004652" y="3453937"/>
              <a:ext cx="459581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5" idx="5"/>
              <a:endCxn id="14" idx="1"/>
            </p:cNvCxnSpPr>
            <p:nvPr/>
          </p:nvCxnSpPr>
          <p:spPr>
            <a:xfrm>
              <a:off x="7942755" y="1725181"/>
              <a:ext cx="387162" cy="621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7"/>
              <a:endCxn id="14" idx="3"/>
            </p:cNvCxnSpPr>
            <p:nvPr/>
          </p:nvCxnSpPr>
          <p:spPr>
            <a:xfrm flipV="1">
              <a:off x="7929981" y="2650598"/>
              <a:ext cx="399936" cy="643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2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2625"/>
                  </p:ext>
                </p:extLst>
              </p:nvPr>
            </p:nvGraphicFramePr>
            <p:xfrm>
              <a:off x="5701553" y="4751568"/>
              <a:ext cx="5767115" cy="85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7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6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25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77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13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74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191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165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6612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2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80251">
                    <a:tc>
                      <a:txBody>
                        <a:bodyPr/>
                        <a:lstStyle/>
                        <a:p>
                          <a:pPr marL="0" indent="0"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440">
                    <a:tc>
                      <a:txBody>
                        <a:bodyPr/>
                        <a:lstStyle/>
                        <a:p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𝑝𝑟𝑒𝑑</m:t>
                              </m:r>
                              <m:r>
                                <a:rPr lang="en-US" sz="1800" b="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en-US" sz="1800" b="0" i="1" kern="120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800" b="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2625"/>
                  </p:ext>
                </p:extLst>
              </p:nvPr>
            </p:nvGraphicFramePr>
            <p:xfrm>
              <a:off x="5701553" y="4751568"/>
              <a:ext cx="5767115" cy="85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7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6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25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77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13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74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191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165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6612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2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4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7" t="-75309" r="-29541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8307840" y="2086654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554624" y="3718047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495774" y="208119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95121" y="2060788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578993" y="375067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06980" y="378106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4" y="1200074"/>
            <a:ext cx="5949124" cy="5545783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6775669" y="2421324"/>
            <a:ext cx="457200" cy="430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429223" y="149142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418017" y="241060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493520" y="33507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8216746" y="240339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506294" y="147797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418017" y="33507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859094" y="2403394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5" idx="6"/>
            <a:endCxn id="9" idx="2"/>
          </p:cNvCxnSpPr>
          <p:nvPr/>
        </p:nvCxnSpPr>
        <p:spPr>
          <a:xfrm flipV="1">
            <a:off x="7232869" y="2618547"/>
            <a:ext cx="983877" cy="17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2" idx="2"/>
          </p:cNvCxnSpPr>
          <p:nvPr/>
        </p:nvCxnSpPr>
        <p:spPr>
          <a:xfrm flipV="1">
            <a:off x="9886423" y="2618547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673946" y="2625761"/>
            <a:ext cx="744071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5"/>
            <a:endCxn id="8" idx="1"/>
          </p:cNvCxnSpPr>
          <p:nvPr/>
        </p:nvCxnSpPr>
        <p:spPr>
          <a:xfrm>
            <a:off x="7165914" y="2788613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7"/>
          </p:cNvCxnSpPr>
          <p:nvPr/>
        </p:nvCxnSpPr>
        <p:spPr>
          <a:xfrm flipV="1">
            <a:off x="7165914" y="1904267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6"/>
            <a:endCxn id="12" idx="3"/>
          </p:cNvCxnSpPr>
          <p:nvPr/>
        </p:nvCxnSpPr>
        <p:spPr>
          <a:xfrm flipV="1">
            <a:off x="9875217" y="2770683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2" idx="1"/>
          </p:cNvCxnSpPr>
          <p:nvPr/>
        </p:nvCxnSpPr>
        <p:spPr>
          <a:xfrm>
            <a:off x="9886423" y="1706576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514823" y="148160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501236" y="334093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10" idx="6"/>
            <a:endCxn id="20" idx="2"/>
          </p:cNvCxnSpPr>
          <p:nvPr/>
        </p:nvCxnSpPr>
        <p:spPr>
          <a:xfrm>
            <a:off x="7963494" y="1693130"/>
            <a:ext cx="551329" cy="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0" idx="6"/>
            <a:endCxn id="6" idx="2"/>
          </p:cNvCxnSpPr>
          <p:nvPr/>
        </p:nvCxnSpPr>
        <p:spPr>
          <a:xfrm>
            <a:off x="8972023" y="1696757"/>
            <a:ext cx="457200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6"/>
            <a:endCxn id="21" idx="2"/>
          </p:cNvCxnSpPr>
          <p:nvPr/>
        </p:nvCxnSpPr>
        <p:spPr>
          <a:xfrm flipV="1">
            <a:off x="7950720" y="3556092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958436" y="3574022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9" idx="1"/>
          </p:cNvCxnSpPr>
          <p:nvPr/>
        </p:nvCxnSpPr>
        <p:spPr>
          <a:xfrm>
            <a:off x="7896539" y="1845266"/>
            <a:ext cx="387162" cy="62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7"/>
            <a:endCxn id="9" idx="3"/>
          </p:cNvCxnSpPr>
          <p:nvPr/>
        </p:nvCxnSpPr>
        <p:spPr>
          <a:xfrm flipV="1">
            <a:off x="7883765" y="2770683"/>
            <a:ext cx="399936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0872539" y="3340939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4051" y="117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17271" y="2054035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None</a:t>
            </a:r>
            <a:endParaRPr lang="ru-RU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578993" y="116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954" y="1149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39" name="Прямая со стрелкой 38"/>
          <p:cNvCxnSpPr>
            <a:stCxn id="9" idx="5"/>
            <a:endCxn id="11" idx="1"/>
          </p:cNvCxnSpPr>
          <p:nvPr/>
        </p:nvCxnSpPr>
        <p:spPr>
          <a:xfrm>
            <a:off x="8606991" y="2770683"/>
            <a:ext cx="877981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87963" y="911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pred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0" y="-10896"/>
            <a:ext cx="119970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BFS</a:t>
            </a:r>
            <a:r>
              <a:rPr lang="en-US" sz="2000" dirty="0"/>
              <a:t> </a:t>
            </a:r>
            <a:endParaRPr lang="ru-RU" sz="2000" dirty="0"/>
          </a:p>
          <a:p>
            <a:pPr algn="just"/>
            <a:r>
              <a:rPr lang="ru-RU" dirty="0"/>
              <a:t>находит </a:t>
            </a:r>
            <a:r>
              <a:rPr lang="ru-RU" b="1" dirty="0"/>
              <a:t>наименьший путь </a:t>
            </a:r>
            <a:r>
              <a:rPr lang="ru-RU" dirty="0"/>
              <a:t>между стартовой вершиной поиска в ширину (</a:t>
            </a:r>
            <a:r>
              <a:rPr lang="en-US" dirty="0">
                <a:latin typeface="Consolas" panose="020B0609020204030204" pitchFamily="49" charset="0"/>
              </a:rPr>
              <a:t>start)</a:t>
            </a:r>
            <a:r>
              <a:rPr lang="en-US" dirty="0"/>
              <a:t> </a:t>
            </a:r>
            <a:r>
              <a:rPr lang="ru-RU" dirty="0"/>
              <a:t>и всеми, достижимыми из неё вершинами</a:t>
            </a:r>
            <a:r>
              <a:rPr lang="en-US" dirty="0"/>
              <a:t>; </a:t>
            </a:r>
            <a:r>
              <a:rPr lang="ru-RU" dirty="0"/>
              <a:t>если необходимо восстановить последовательность вершин наименьшего пути, то для этого нужно сформировать массив </a:t>
            </a:r>
            <a:r>
              <a:rPr lang="en-US" b="1" dirty="0" err="1">
                <a:latin typeface="Consolas" panose="020B0609020204030204" pitchFamily="49" charset="0"/>
              </a:rPr>
              <a:t>pred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9779411" y="1193086"/>
            <a:ext cx="232782" cy="8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6" grpId="0" animBg="1"/>
      <p:bldP spid="37" grpId="0" animBg="1"/>
      <p:bldP spid="3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8" grpId="0" animBg="1"/>
      <p:bldP spid="29" grpId="0"/>
      <p:bldP spid="32" grpId="0"/>
      <p:bldP spid="33" grpId="0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61872" y="17228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139145" y="17228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7655" y="173172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1157" y="44357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264" y="44357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6429" y="44697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95748" y="271918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5069" y="271372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21725" y="2652577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6091" y="277310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3609" y="290982"/>
            <a:ext cx="654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Пометки вершин орграфа в порядке обхода </a:t>
            </a:r>
            <a:r>
              <a:rPr lang="en-US" sz="2400" b="1" dirty="0"/>
              <a:t>BFS</a:t>
            </a:r>
            <a:r>
              <a:rPr lang="ru-RU" sz="2400" dirty="0"/>
              <a:t>: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63577" y="305385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09952" y="213154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173750" y="30224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794202" y="398329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Овал 15"/>
          <p:cNvSpPr/>
          <p:nvPr/>
        </p:nvSpPr>
        <p:spPr>
          <a:xfrm>
            <a:off x="2101335" y="304314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Овал 16"/>
          <p:cNvSpPr/>
          <p:nvPr/>
        </p:nvSpPr>
        <p:spPr>
          <a:xfrm>
            <a:off x="1794202" y="211050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524172" y="39647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484798" y="3029496"/>
            <a:ext cx="535948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2" idx="6"/>
            <a:endCxn id="16" idx="2"/>
          </p:cNvCxnSpPr>
          <p:nvPr/>
        </p:nvCxnSpPr>
        <p:spPr>
          <a:xfrm flipV="1">
            <a:off x="1520777" y="3258293"/>
            <a:ext cx="580558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cxnSpLocks/>
            <a:stCxn id="14" idx="6"/>
            <a:endCxn id="19" idx="2"/>
          </p:cNvCxnSpPr>
          <p:nvPr/>
        </p:nvCxnSpPr>
        <p:spPr>
          <a:xfrm>
            <a:off x="3630950" y="3237636"/>
            <a:ext cx="853848" cy="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cxnSpLocks/>
            <a:stCxn id="16" idx="6"/>
            <a:endCxn id="14" idx="2"/>
          </p:cNvCxnSpPr>
          <p:nvPr/>
        </p:nvCxnSpPr>
        <p:spPr>
          <a:xfrm flipV="1">
            <a:off x="2558535" y="3237636"/>
            <a:ext cx="615215" cy="20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5"/>
            <a:endCxn id="15" idx="1"/>
          </p:cNvCxnSpPr>
          <p:nvPr/>
        </p:nvCxnSpPr>
        <p:spPr>
          <a:xfrm>
            <a:off x="1453822" y="3421145"/>
            <a:ext cx="407335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7"/>
          </p:cNvCxnSpPr>
          <p:nvPr/>
        </p:nvCxnSpPr>
        <p:spPr>
          <a:xfrm flipV="1">
            <a:off x="1453822" y="2536799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18" idx="0"/>
            <a:endCxn id="19" idx="4"/>
          </p:cNvCxnSpPr>
          <p:nvPr/>
        </p:nvCxnSpPr>
        <p:spPr>
          <a:xfrm flipV="1">
            <a:off x="4752772" y="3459802"/>
            <a:ext cx="0" cy="504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3" idx="4"/>
            <a:endCxn id="19" idx="0"/>
          </p:cNvCxnSpPr>
          <p:nvPr/>
        </p:nvCxnSpPr>
        <p:spPr>
          <a:xfrm>
            <a:off x="4738552" y="2561853"/>
            <a:ext cx="14220" cy="467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3061388" y="210414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220810" y="398329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17" idx="6"/>
            <a:endCxn id="27" idx="2"/>
          </p:cNvCxnSpPr>
          <p:nvPr/>
        </p:nvCxnSpPr>
        <p:spPr>
          <a:xfrm flipV="1">
            <a:off x="2251402" y="2319297"/>
            <a:ext cx="809986" cy="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6"/>
            <a:endCxn id="13" idx="2"/>
          </p:cNvCxnSpPr>
          <p:nvPr/>
        </p:nvCxnSpPr>
        <p:spPr>
          <a:xfrm>
            <a:off x="3518588" y="2319297"/>
            <a:ext cx="991364" cy="27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6"/>
            <a:endCxn id="28" idx="2"/>
          </p:cNvCxnSpPr>
          <p:nvPr/>
        </p:nvCxnSpPr>
        <p:spPr>
          <a:xfrm>
            <a:off x="2251402" y="4198443"/>
            <a:ext cx="9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8" idx="6"/>
            <a:endCxn id="18" idx="2"/>
          </p:cNvCxnSpPr>
          <p:nvPr/>
        </p:nvCxnSpPr>
        <p:spPr>
          <a:xfrm flipV="1">
            <a:off x="3678010" y="4179936"/>
            <a:ext cx="846162" cy="18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7" idx="5"/>
            <a:endCxn id="16" idx="0"/>
          </p:cNvCxnSpPr>
          <p:nvPr/>
        </p:nvCxnSpPr>
        <p:spPr>
          <a:xfrm>
            <a:off x="2184447" y="2477798"/>
            <a:ext cx="145488" cy="565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7"/>
            <a:endCxn id="16" idx="4"/>
          </p:cNvCxnSpPr>
          <p:nvPr/>
        </p:nvCxnSpPr>
        <p:spPr>
          <a:xfrm flipV="1">
            <a:off x="2184447" y="3473446"/>
            <a:ext cx="145488" cy="57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5290577" y="366146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99" y="1029623"/>
            <a:ext cx="6018202" cy="55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8" grpId="0" animBg="1"/>
      <p:bldP spid="38" grpId="0" animBg="1"/>
      <p:bldP spid="42" grpId="0" animBg="1"/>
      <p:bldP spid="4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Группа 154"/>
          <p:cNvGrpSpPr/>
          <p:nvPr/>
        </p:nvGrpSpPr>
        <p:grpSpPr>
          <a:xfrm>
            <a:off x="8991101" y="1493904"/>
            <a:ext cx="2505074" cy="4360049"/>
            <a:chOff x="1762203" y="2391625"/>
            <a:chExt cx="1510164" cy="3059948"/>
          </a:xfrm>
        </p:grpSpPr>
        <p:sp>
          <p:nvSpPr>
            <p:cNvPr id="117" name="Овал 116"/>
            <p:cNvSpPr/>
            <p:nvPr/>
          </p:nvSpPr>
          <p:spPr>
            <a:xfrm>
              <a:off x="2909050" y="3274071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2912024" y="4416293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1762203" y="3149758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1814975" y="3768737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1814976" y="4416293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2902179" y="5085638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2906532" y="2405143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1782995" y="2391625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cxnSp>
          <p:nvCxnSpPr>
            <p:cNvPr id="126" name="Прямая соединительная линия 125"/>
            <p:cNvCxnSpPr>
              <a:stCxn id="124" idx="6"/>
              <a:endCxn id="123" idx="2"/>
            </p:cNvCxnSpPr>
            <p:nvPr/>
          </p:nvCxnSpPr>
          <p:spPr>
            <a:xfrm>
              <a:off x="2143338" y="2566305"/>
              <a:ext cx="763194" cy="135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24" idx="6"/>
              <a:endCxn id="117" idx="2"/>
            </p:cNvCxnSpPr>
            <p:nvPr/>
          </p:nvCxnSpPr>
          <p:spPr>
            <a:xfrm>
              <a:off x="2143338" y="2566305"/>
              <a:ext cx="765713" cy="88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cxnSpLocks/>
              <a:stCxn id="119" idx="6"/>
            </p:cNvCxnSpPr>
            <p:nvPr/>
          </p:nvCxnSpPr>
          <p:spPr>
            <a:xfrm flipV="1">
              <a:off x="2122546" y="2579822"/>
              <a:ext cx="779633" cy="744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19" idx="6"/>
              <a:endCxn id="118" idx="1"/>
            </p:cNvCxnSpPr>
            <p:nvPr/>
          </p:nvCxnSpPr>
          <p:spPr>
            <a:xfrm>
              <a:off x="2122546" y="3324438"/>
              <a:ext cx="842250" cy="1143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>
              <a:stCxn id="120" idx="7"/>
              <a:endCxn id="117" idx="2"/>
            </p:cNvCxnSpPr>
            <p:nvPr/>
          </p:nvCxnSpPr>
          <p:spPr>
            <a:xfrm flipV="1">
              <a:off x="2122547" y="3448751"/>
              <a:ext cx="786504" cy="371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2122547" y="4714490"/>
              <a:ext cx="832403" cy="422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/>
            <p:cNvSpPr/>
            <p:nvPr/>
          </p:nvSpPr>
          <p:spPr>
            <a:xfrm>
              <a:off x="1808796" y="5102214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01" y="49736"/>
            <a:ext cx="1078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 графа </a:t>
            </a:r>
            <a:r>
              <a:rPr lang="ru-RU" sz="2400" dirty="0"/>
              <a:t>(свойством двудольного графа является то, что если две вершины графа </a:t>
            </a:r>
            <a:r>
              <a:rPr lang="ru-RU" sz="2400" dirty="0" err="1"/>
              <a:t>смежны</a:t>
            </a:r>
            <a:r>
              <a:rPr lang="ru-RU" sz="2400" dirty="0"/>
              <a:t>, то они принадлежат разным долям)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756723" y="1513165"/>
            <a:ext cx="5969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Теорема </a:t>
            </a:r>
            <a:r>
              <a:rPr 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Д.Кёнига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 (1936 год)</a:t>
            </a:r>
          </a:p>
          <a:p>
            <a:pPr lvl="1"/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Для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двудольности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 графа необходимо и достаточно, чтобы он не содержал циклов нечётной длины.</a:t>
            </a:r>
            <a:endParaRPr lang="ru-RU" sz="2800" dirty="0"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0EAA644-7878-A605-31C0-9EAE4994837E}"/>
              </a:ext>
            </a:extLst>
          </p:cNvPr>
          <p:cNvCxnSpPr>
            <a:stCxn id="119" idx="6"/>
            <a:endCxn id="117" idx="2"/>
          </p:cNvCxnSpPr>
          <p:nvPr/>
        </p:nvCxnSpPr>
        <p:spPr>
          <a:xfrm>
            <a:off x="9588841" y="2823047"/>
            <a:ext cx="1304660" cy="177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énes Kőnig y la teoría de grafos |">
            <a:extLst>
              <a:ext uri="{FF2B5EF4-FFF2-40B4-BE49-F238E27FC236}">
                <a16:creationId xmlns:a16="http://schemas.microsoft.com/office/drawing/2014/main" id="{DF7F2AF7-BEC6-BBD4-6F5F-47206F35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7" y="1493904"/>
            <a:ext cx="2505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C0E99-51B2-BC62-CB65-5436EE42421C}"/>
              </a:ext>
            </a:extLst>
          </p:cNvPr>
          <p:cNvSpPr txBox="1"/>
          <p:nvPr/>
        </p:nvSpPr>
        <p:spPr>
          <a:xfrm>
            <a:off x="290305" y="4668870"/>
            <a:ext cx="24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1844-1944</a:t>
            </a:r>
          </a:p>
          <a:p>
            <a:pPr algn="ctr"/>
            <a:r>
              <a:rPr lang="ru-RU" dirty="0"/>
              <a:t>венгерский математик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89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3338624" y="2881346"/>
            <a:ext cx="397077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2945890" y="1570710"/>
            <a:ext cx="4781685" cy="2303087"/>
            <a:chOff x="4676115" y="1579719"/>
            <a:chExt cx="4751382" cy="2303087"/>
          </a:xfrm>
          <a:noFill/>
        </p:grpSpPr>
        <p:sp>
          <p:nvSpPr>
            <p:cNvPr id="79" name="Овал 78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Овал 84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Овал 85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Прямая со стрелкой 87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7811917" y="2681926"/>
              <a:ext cx="989602" cy="383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cxnSpLocks/>
              <a:stCxn id="79" idx="7"/>
              <a:endCxn id="84" idx="3"/>
            </p:cNvCxnSpPr>
            <p:nvPr/>
          </p:nvCxnSpPr>
          <p:spPr>
            <a:xfrm flipV="1">
              <a:off x="5066360" y="1947008"/>
              <a:ext cx="407335" cy="63907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>
              <a:stCxn id="85" idx="6"/>
              <a:endCxn id="86" idx="3"/>
            </p:cNvCxnSpPr>
            <p:nvPr/>
          </p:nvCxnSpPr>
          <p:spPr>
            <a:xfrm flipV="1">
              <a:off x="7817642" y="2872425"/>
              <a:ext cx="1067899" cy="79522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cxnSpLocks/>
              <a:stCxn id="80" idx="6"/>
              <a:endCxn id="86" idx="0"/>
            </p:cNvCxnSpPr>
            <p:nvPr/>
          </p:nvCxnSpPr>
          <p:spPr>
            <a:xfrm>
              <a:off x="7786869" y="1808318"/>
              <a:ext cx="1301520" cy="6968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Овал 93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5" name="Овал 94"/>
            <p:cNvSpPr/>
            <p:nvPr/>
          </p:nvSpPr>
          <p:spPr>
            <a:xfrm>
              <a:off x="6443661" y="3442681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Прямая со стрелкой 95"/>
            <p:cNvCxnSpPr>
              <a:stCxn id="84" idx="6"/>
              <a:endCxn id="94" idx="2"/>
            </p:cNvCxnSpPr>
            <p:nvPr/>
          </p:nvCxnSpPr>
          <p:spPr>
            <a:xfrm>
              <a:off x="5863940" y="1794872"/>
              <a:ext cx="551329" cy="36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6"/>
              <a:endCxn id="80" idx="2"/>
            </p:cNvCxnSpPr>
            <p:nvPr/>
          </p:nvCxnSpPr>
          <p:spPr>
            <a:xfrm>
              <a:off x="6872469" y="1798499"/>
              <a:ext cx="457200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6"/>
              <a:endCxn id="95" idx="2"/>
            </p:cNvCxnSpPr>
            <p:nvPr/>
          </p:nvCxnSpPr>
          <p:spPr>
            <a:xfrm flipV="1">
              <a:off x="5851166" y="3657834"/>
              <a:ext cx="592495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cxnSpLocks/>
              <a:stCxn id="95" idx="6"/>
              <a:endCxn id="85" idx="2"/>
            </p:cNvCxnSpPr>
            <p:nvPr/>
          </p:nvCxnSpPr>
          <p:spPr>
            <a:xfrm>
              <a:off x="6900861" y="3657834"/>
              <a:ext cx="459581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cxnSpLocks/>
              <a:stCxn id="84" idx="5"/>
              <a:endCxn id="83" idx="0"/>
            </p:cNvCxnSpPr>
            <p:nvPr/>
          </p:nvCxnSpPr>
          <p:spPr>
            <a:xfrm>
              <a:off x="5796985" y="1947008"/>
              <a:ext cx="809317" cy="5284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82" idx="7"/>
              <a:endCxn id="83" idx="3"/>
            </p:cNvCxnSpPr>
            <p:nvPr/>
          </p:nvCxnSpPr>
          <p:spPr>
            <a:xfrm flipV="1">
              <a:off x="5784211" y="2842697"/>
              <a:ext cx="660446" cy="67282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8833304" y="3069354"/>
              <a:ext cx="594193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5118445" y="2672917"/>
            <a:ext cx="523130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37299" y="2273896"/>
                <a:ext cx="12153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Орграф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99" y="2273896"/>
                <a:ext cx="1215397" cy="400110"/>
              </a:xfrm>
              <a:prstGeom prst="rect">
                <a:avLst/>
              </a:prstGeom>
              <a:blipFill>
                <a:blip r:embed="rId2"/>
                <a:stretch>
                  <a:fillRect l="-5528"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593066" y="4993902"/>
                <a:ext cx="16431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Основание орграфа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66" y="4993902"/>
                <a:ext cx="1643111" cy="707886"/>
              </a:xfrm>
              <a:prstGeom prst="rect">
                <a:avLst/>
              </a:prstGeom>
              <a:blipFill>
                <a:blip r:embed="rId3"/>
                <a:stretch>
                  <a:fillRect l="-3704" t="-4310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8595851" y="6925520"/>
            <a:ext cx="259107" cy="38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8" y="80738"/>
            <a:ext cx="1162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</a:t>
            </a:r>
            <a:r>
              <a:rPr lang="ru-RU" sz="2400" b="1" dirty="0"/>
              <a:t>определения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ориентированного графа </a:t>
            </a:r>
            <a:r>
              <a:rPr lang="ru-RU" sz="2400" dirty="0"/>
              <a:t>нужно сначала </a:t>
            </a:r>
            <a:r>
              <a:rPr lang="ru-RU" sz="2400" b="1" dirty="0"/>
              <a:t>перейти к его основанию </a:t>
            </a:r>
            <a:r>
              <a:rPr lang="ru-RU" sz="2400" dirty="0"/>
              <a:t>(т.е. дуги орграфа заменить рёбрами). Если полученный </a:t>
            </a:r>
            <a:r>
              <a:rPr lang="ru-RU" sz="2400" dirty="0" err="1"/>
              <a:t>псевдограф</a:t>
            </a:r>
            <a:r>
              <a:rPr lang="ru-RU" sz="2400" dirty="0"/>
              <a:t>  - двудольный, то и исходный орграф  - двудольный.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406006" y="4317239"/>
            <a:ext cx="4510426" cy="2303087"/>
            <a:chOff x="4676115" y="1579719"/>
            <a:chExt cx="4733043" cy="2303087"/>
          </a:xfrm>
          <a:noFill/>
        </p:grpSpPr>
        <p:sp>
          <p:nvSpPr>
            <p:cNvPr id="106" name="Овал 105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7" name="Овал 106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8" name="Овал 107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9" name="Овал 108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6363687" y="3442681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8733429" y="3442681"/>
              <a:ext cx="675729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Прямая соединительная линия 21"/>
          <p:cNvCxnSpPr>
            <a:stCxn id="106" idx="0"/>
            <a:endCxn id="111" idx="3"/>
          </p:cNvCxnSpPr>
          <p:nvPr/>
        </p:nvCxnSpPr>
        <p:spPr>
          <a:xfrm flipV="1">
            <a:off x="3623854" y="4684528"/>
            <a:ext cx="542218" cy="576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1" idx="6"/>
            <a:endCxn id="129" idx="2"/>
          </p:cNvCxnSpPr>
          <p:nvPr/>
        </p:nvCxnSpPr>
        <p:spPr>
          <a:xfrm>
            <a:off x="4537962" y="4532392"/>
            <a:ext cx="525398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9" idx="6"/>
            <a:endCxn id="107" idx="2"/>
          </p:cNvCxnSpPr>
          <p:nvPr/>
        </p:nvCxnSpPr>
        <p:spPr>
          <a:xfrm>
            <a:off x="5499056" y="4536019"/>
            <a:ext cx="435695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07" idx="5"/>
            <a:endCxn id="113" idx="1"/>
          </p:cNvCxnSpPr>
          <p:nvPr/>
        </p:nvCxnSpPr>
        <p:spPr>
          <a:xfrm>
            <a:off x="6306641" y="4697974"/>
            <a:ext cx="1110802" cy="60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0" idx="6"/>
            <a:endCxn id="108" idx="2"/>
          </p:cNvCxnSpPr>
          <p:nvPr/>
        </p:nvCxnSpPr>
        <p:spPr>
          <a:xfrm flipV="1">
            <a:off x="5463255" y="5419446"/>
            <a:ext cx="495366" cy="8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11" idx="5"/>
            <a:endCxn id="110" idx="1"/>
          </p:cNvCxnSpPr>
          <p:nvPr/>
        </p:nvCxnSpPr>
        <p:spPr>
          <a:xfrm>
            <a:off x="4474156" y="4684528"/>
            <a:ext cx="617209" cy="59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6" idx="5"/>
            <a:endCxn id="109" idx="0"/>
          </p:cNvCxnSpPr>
          <p:nvPr/>
        </p:nvCxnSpPr>
        <p:spPr>
          <a:xfrm>
            <a:off x="3777896" y="5627875"/>
            <a:ext cx="530045" cy="56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09" idx="0"/>
            <a:endCxn id="110" idx="3"/>
          </p:cNvCxnSpPr>
          <p:nvPr/>
        </p:nvCxnSpPr>
        <p:spPr>
          <a:xfrm flipV="1">
            <a:off x="4307941" y="5580217"/>
            <a:ext cx="783424" cy="60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9" idx="6"/>
            <a:endCxn id="131" idx="2"/>
          </p:cNvCxnSpPr>
          <p:nvPr/>
        </p:nvCxnSpPr>
        <p:spPr>
          <a:xfrm flipV="1">
            <a:off x="4525789" y="6395354"/>
            <a:ext cx="488415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31" idx="6"/>
            <a:endCxn id="112" idx="2"/>
          </p:cNvCxnSpPr>
          <p:nvPr/>
        </p:nvCxnSpPr>
        <p:spPr>
          <a:xfrm>
            <a:off x="5449900" y="6395354"/>
            <a:ext cx="514177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12" idx="6"/>
            <a:endCxn id="113" idx="3"/>
          </p:cNvCxnSpPr>
          <p:nvPr/>
        </p:nvCxnSpPr>
        <p:spPr>
          <a:xfrm flipV="1">
            <a:off x="6399773" y="5609945"/>
            <a:ext cx="1017670" cy="79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08" idx="6"/>
            <a:endCxn id="113" idx="2"/>
          </p:cNvCxnSpPr>
          <p:nvPr/>
        </p:nvCxnSpPr>
        <p:spPr>
          <a:xfrm>
            <a:off x="6394317" y="5419446"/>
            <a:ext cx="943056" cy="3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FE42B-4CCE-41D9-A2C3-BB03F015A082}"/>
              </a:ext>
            </a:extLst>
          </p:cNvPr>
          <p:cNvSpPr txBox="1"/>
          <p:nvPr/>
        </p:nvSpPr>
        <p:spPr>
          <a:xfrm>
            <a:off x="8401050" y="1671269"/>
            <a:ext cx="379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 в орграфе были петли, то он не двудольный.</a:t>
            </a:r>
            <a:endParaRPr lang="ru-B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59E799-7640-4D10-9986-0627B7719423}"/>
              </a:ext>
            </a:extLst>
          </p:cNvPr>
          <p:cNvSpPr txBox="1"/>
          <p:nvPr/>
        </p:nvSpPr>
        <p:spPr>
          <a:xfrm>
            <a:off x="8404860" y="2455318"/>
            <a:ext cx="379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 в орграфе были противоположно направленные дуги, то в графе им будет соответствовать одно ребро.</a:t>
            </a:r>
            <a:endParaRPr lang="ru-BY" dirty="0"/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3640EFFB-F88A-E97E-D816-88D41D75B672}"/>
              </a:ext>
            </a:extLst>
          </p:cNvPr>
          <p:cNvCxnSpPr>
            <a:cxnSpLocks/>
            <a:stCxn id="86" idx="7"/>
            <a:endCxn id="80" idx="7"/>
          </p:cNvCxnSpPr>
          <p:nvPr/>
        </p:nvCxnSpPr>
        <p:spPr>
          <a:xfrm rot="16200000" flipV="1">
            <a:off x="6343789" y="1312487"/>
            <a:ext cx="911971" cy="1581344"/>
          </a:xfrm>
          <a:prstGeom prst="curvedConnector3">
            <a:avLst>
              <a:gd name="adj1" fmla="val 13197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24844029-C6F3-B9E2-FB6D-F98CCC46B364}"/>
              </a:ext>
            </a:extLst>
          </p:cNvPr>
          <p:cNvSpPr/>
          <p:nvPr/>
        </p:nvSpPr>
        <p:spPr>
          <a:xfrm>
            <a:off x="6858220" y="3705993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8385A73-AAEC-9DC9-2E54-3BC2BE529957}"/>
              </a:ext>
            </a:extLst>
          </p:cNvPr>
          <p:cNvCxnSpPr>
            <a:cxnSpLocks/>
            <a:stCxn id="102" idx="4"/>
            <a:endCxn id="9" idx="0"/>
          </p:cNvCxnSpPr>
          <p:nvPr/>
        </p:nvCxnSpPr>
        <p:spPr>
          <a:xfrm flipH="1">
            <a:off x="7155317" y="3490651"/>
            <a:ext cx="273267" cy="21534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BF55AEBB-1AA7-BEEB-7A5C-4CA8E22300BD}"/>
              </a:ext>
            </a:extLst>
          </p:cNvPr>
          <p:cNvSpPr/>
          <p:nvPr/>
        </p:nvSpPr>
        <p:spPr>
          <a:xfrm>
            <a:off x="8131062" y="6089419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475BF32-859A-A266-FDD4-F7845E5CCE61}"/>
              </a:ext>
            </a:extLst>
          </p:cNvPr>
          <p:cNvCxnSpPr>
            <a:stCxn id="142" idx="6"/>
            <a:endCxn id="16" idx="2"/>
          </p:cNvCxnSpPr>
          <p:nvPr/>
        </p:nvCxnSpPr>
        <p:spPr>
          <a:xfrm flipV="1">
            <a:off x="7916432" y="6304572"/>
            <a:ext cx="214630" cy="90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1C3FF72-B0BD-166A-73C3-F7BDC15F7578}"/>
              </a:ext>
            </a:extLst>
          </p:cNvPr>
          <p:cNvCxnSpPr/>
          <p:nvPr/>
        </p:nvCxnSpPr>
        <p:spPr>
          <a:xfrm>
            <a:off x="-19517" y="42600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126421" y="269853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779975" y="176863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813632" y="265562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857046" y="362797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28670" y="265992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7857046" y="17551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768769" y="362797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1090606" y="2645175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8865575" y="175881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851988" y="3618154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1209846" y="3618154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7516666" y="2122481"/>
            <a:ext cx="407335" cy="63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7516666" y="3065828"/>
            <a:ext cx="407335" cy="62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8247291" y="3027211"/>
            <a:ext cx="748334" cy="66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8247291" y="2122481"/>
            <a:ext cx="748334" cy="600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8314246" y="1970345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9322775" y="1973972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10237175" y="1983791"/>
            <a:ext cx="937453" cy="724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10225969" y="3012464"/>
            <a:ext cx="948659" cy="83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8314246" y="3833307"/>
            <a:ext cx="537742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9309188" y="3833307"/>
            <a:ext cx="45958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9385870" y="2870774"/>
            <a:ext cx="427762" cy="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10270832" y="2860328"/>
            <a:ext cx="819774" cy="10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23567" y="2890107"/>
                <a:ext cx="64795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обнаружения цикла (вершина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смежна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текущей  вершиной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уже была посещена) мы сравним метки вершин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окажется, что вершины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принадлежат одной доле  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𝑚𝑒𝑡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𝑚𝑒𝑡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граф не является двудольным. </a:t>
                </a: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7" y="2890107"/>
                <a:ext cx="6479563" cy="1631216"/>
              </a:xfrm>
              <a:prstGeom prst="rect">
                <a:avLst/>
              </a:prstGeom>
              <a:blipFill>
                <a:blip r:embed="rId2"/>
                <a:stretch>
                  <a:fillRect l="-941" t="-1866" r="-1035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7175101" y="236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29307" y="1418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878663" y="4019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942010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967408" y="1424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929744" y="4015361"/>
            <a:ext cx="3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874104" y="139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858691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9846526" y="401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1200093" y="2299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345873" y="329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15521" y="6433778"/>
            <a:ext cx="259107" cy="386512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42613" y="192420"/>
            <a:ext cx="879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 графа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56623" y="805018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Присвоив метку стартовой вершине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мы определим метки всех смежных с ней вершин как противоположные, и так далее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3" y="805018"/>
                <a:ext cx="6096000" cy="1015663"/>
              </a:xfrm>
              <a:prstGeom prst="rect">
                <a:avLst/>
              </a:prstGeom>
              <a:blipFill>
                <a:blip r:embed="rId4"/>
                <a:stretch>
                  <a:fillRect l="-1100" t="-2994" r="-1000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55526" y="2072686"/>
                <a:ext cx="1047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𝒎𝒆𝒕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6" y="2072686"/>
                <a:ext cx="104708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126655" y="2391900"/>
                <a:ext cx="2508904" cy="393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𝒎𝒆𝒕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𝒎𝒆𝒕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5" y="2391900"/>
                <a:ext cx="2508904" cy="393377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79576" y="4847973"/>
            <a:ext cx="6423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что, если компонент связности несколько, то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двудольности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графа требуется, чтобы каждая компонента связности была двудольной.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349" y="5158596"/>
            <a:ext cx="28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 является двудольным.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Овал 48"/>
              <p:cNvSpPr/>
              <p:nvPr/>
            </p:nvSpPr>
            <p:spPr>
              <a:xfrm>
                <a:off x="2752121" y="1908541"/>
                <a:ext cx="350733" cy="296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Овал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121" y="1908541"/>
                <a:ext cx="350733" cy="2962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1541719" y="2056666"/>
            <a:ext cx="1526875" cy="678076"/>
            <a:chOff x="2566254" y="1971082"/>
            <a:chExt cx="1453655" cy="631916"/>
          </a:xfrm>
          <a:noFill/>
        </p:grpSpPr>
        <p:grpSp>
          <p:nvGrpSpPr>
            <p:cNvPr id="189" name="Группа 188"/>
            <p:cNvGrpSpPr/>
            <p:nvPr/>
          </p:nvGrpSpPr>
          <p:grpSpPr>
            <a:xfrm>
              <a:off x="2566254" y="2023798"/>
              <a:ext cx="1453655" cy="579200"/>
              <a:chOff x="4362387" y="3212017"/>
              <a:chExt cx="1260117" cy="54524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Овал 183"/>
                  <p:cNvSpPr/>
                  <p:nvPr/>
                </p:nvSpPr>
                <p:spPr>
                  <a:xfrm>
                    <a:off x="4362387" y="3212017"/>
                    <a:ext cx="304800" cy="30286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Овал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387" y="3212017"/>
                    <a:ext cx="304800" cy="30286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вал 184"/>
                  <p:cNvSpPr/>
                  <p:nvPr/>
                </p:nvSpPr>
                <p:spPr>
                  <a:xfrm>
                    <a:off x="5317704" y="3492438"/>
                    <a:ext cx="304800" cy="26482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Овал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704" y="3492438"/>
                    <a:ext cx="304800" cy="26482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Прямая соединительная линия 186"/>
              <p:cNvCxnSpPr>
                <a:stCxn id="184" idx="6"/>
                <a:endCxn id="185" idx="2"/>
              </p:cNvCxnSpPr>
              <p:nvPr/>
            </p:nvCxnSpPr>
            <p:spPr>
              <a:xfrm>
                <a:off x="4667187" y="3363453"/>
                <a:ext cx="650518" cy="261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Прямая соединительная линия 10"/>
            <p:cNvCxnSpPr>
              <a:stCxn id="184" idx="6"/>
              <a:endCxn id="49" idx="2"/>
            </p:cNvCxnSpPr>
            <p:nvPr/>
          </p:nvCxnSpPr>
          <p:spPr>
            <a:xfrm flipV="1">
              <a:off x="2917867" y="1971082"/>
              <a:ext cx="800745" cy="213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3214575" y="1869179"/>
                <a:ext cx="2345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𝒎𝒆𝒕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>
                    <a:latin typeface="Consolas" panose="020B0609020204030204" pitchFamily="49" charset="0"/>
                  </a:rPr>
                  <a:t>=</a:t>
                </a:r>
                <a:r>
                  <a:rPr lang="en-US" b="1" dirty="0"/>
                  <a:t> 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𝒎𝒆𝒕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75" y="1869179"/>
                <a:ext cx="2345514" cy="369332"/>
              </a:xfrm>
              <a:prstGeom prst="rect">
                <a:avLst/>
              </a:prstGeom>
              <a:blipFill>
                <a:blip r:embed="rId10"/>
                <a:stretch>
                  <a:fillRect t="-10000" r="-519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6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/>
          <p:cNvSpPr txBox="1"/>
          <p:nvPr/>
        </p:nvSpPr>
        <p:spPr>
          <a:xfrm>
            <a:off x="1443650" y="44886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197856" y="354328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147212" y="614426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83257" y="44275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1394970" y="482343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48524" y="389353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082181" y="478051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125595" y="575287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97219" y="478481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25595" y="388008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037318" y="575287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359155" y="4770072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134124" y="388371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120537" y="574305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371561" y="4028211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1785215" y="4247378"/>
            <a:ext cx="407335" cy="63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1785215" y="5190725"/>
            <a:ext cx="407335" cy="625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2515840" y="5152108"/>
            <a:ext cx="748334" cy="663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2515840" y="4247378"/>
            <a:ext cx="748334" cy="600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2582795" y="4095242"/>
            <a:ext cx="551329" cy="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3591324" y="4098869"/>
            <a:ext cx="457200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4505724" y="4108688"/>
            <a:ext cx="937453" cy="724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4494518" y="5137361"/>
            <a:ext cx="948659" cy="830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2582795" y="5958204"/>
            <a:ext cx="537742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3577737" y="5958204"/>
            <a:ext cx="459581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3654419" y="4995671"/>
            <a:ext cx="427762" cy="4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4539381" y="4985225"/>
            <a:ext cx="819774" cy="1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58465" y="205859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3712019" y="11286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3695088" y="200230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1776316" y="298802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Овал 82"/>
          <p:cNvSpPr/>
          <p:nvPr/>
        </p:nvSpPr>
        <p:spPr>
          <a:xfrm>
            <a:off x="2760052" y="201093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4" name="Овал 83"/>
          <p:cNvSpPr/>
          <p:nvPr/>
        </p:nvSpPr>
        <p:spPr>
          <a:xfrm>
            <a:off x="1789090" y="111524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3700813" y="298802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5141890" y="2040663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endCxn id="86" idx="2"/>
          </p:cNvCxnSpPr>
          <p:nvPr/>
        </p:nvCxnSpPr>
        <p:spPr>
          <a:xfrm flipV="1">
            <a:off x="4169219" y="2255816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1448710" y="2425882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9" idx="7"/>
          </p:cNvCxnSpPr>
          <p:nvPr/>
        </p:nvCxnSpPr>
        <p:spPr>
          <a:xfrm flipV="1">
            <a:off x="1448710" y="1541536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5" idx="6"/>
            <a:endCxn id="86" idx="3"/>
          </p:cNvCxnSpPr>
          <p:nvPr/>
        </p:nvCxnSpPr>
        <p:spPr>
          <a:xfrm flipV="1">
            <a:off x="4158013" y="2407952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0" idx="6"/>
            <a:endCxn id="86" idx="1"/>
          </p:cNvCxnSpPr>
          <p:nvPr/>
        </p:nvCxnSpPr>
        <p:spPr>
          <a:xfrm>
            <a:off x="4169219" y="1343845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772917" y="113621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2784032" y="297820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6" name="Прямая со стрелкой 95"/>
          <p:cNvCxnSpPr>
            <a:stCxn id="84" idx="6"/>
            <a:endCxn id="94" idx="2"/>
          </p:cNvCxnSpPr>
          <p:nvPr/>
        </p:nvCxnSpPr>
        <p:spPr>
          <a:xfrm>
            <a:off x="2246290" y="1330399"/>
            <a:ext cx="526627" cy="2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4" idx="6"/>
            <a:endCxn id="80" idx="2"/>
          </p:cNvCxnSpPr>
          <p:nvPr/>
        </p:nvCxnSpPr>
        <p:spPr>
          <a:xfrm flipV="1">
            <a:off x="3230117" y="1343845"/>
            <a:ext cx="481902" cy="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95" idx="2"/>
          </p:cNvCxnSpPr>
          <p:nvPr/>
        </p:nvCxnSpPr>
        <p:spPr>
          <a:xfrm flipV="1">
            <a:off x="2233516" y="3193361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3241232" y="3211291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4" idx="5"/>
            <a:endCxn id="83" idx="1"/>
          </p:cNvCxnSpPr>
          <p:nvPr/>
        </p:nvCxnSpPr>
        <p:spPr>
          <a:xfrm>
            <a:off x="2179335" y="1482535"/>
            <a:ext cx="647672" cy="591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7"/>
            <a:endCxn id="83" idx="3"/>
          </p:cNvCxnSpPr>
          <p:nvPr/>
        </p:nvCxnSpPr>
        <p:spPr>
          <a:xfrm flipV="1">
            <a:off x="2166561" y="2378224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088919" y="1305745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3217252" y="2217453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79" idx="6"/>
            <a:endCxn id="83" idx="2"/>
          </p:cNvCxnSpPr>
          <p:nvPr/>
        </p:nvCxnSpPr>
        <p:spPr>
          <a:xfrm flipV="1">
            <a:off x="1515665" y="2226088"/>
            <a:ext cx="1244387" cy="47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6"/>
            <a:endCxn id="14" idx="2"/>
          </p:cNvCxnSpPr>
          <p:nvPr/>
        </p:nvCxnSpPr>
        <p:spPr>
          <a:xfrm flipV="1">
            <a:off x="1852170" y="4999972"/>
            <a:ext cx="1345049" cy="38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4000" y="2990269"/>
            <a:ext cx="428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Ориентированный граф не является двудольным так как его основание не является двудольным графом.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6431" y="244148"/>
            <a:ext cx="1160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Определить, является ли приведённый на рисунке орграф двудольным, используя </a:t>
            </a:r>
            <a:r>
              <a:rPr lang="en-US" sz="2400" dirty="0"/>
              <a:t>BFS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58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/>
      <p:bldP spid="157" grpId="0"/>
      <p:bldP spid="158" grpId="0"/>
      <p:bldP spid="159" grpId="0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0" y="4274005"/>
            <a:ext cx="4400550" cy="1295400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948940" y="181371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602494" y="88381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591288" y="180300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79565" y="27431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7390017" y="179578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6679565" y="87036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591288" y="27431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0032365" y="1795786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688094" y="87399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674507" y="27333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0951246" y="2536108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6339185" y="1237658"/>
            <a:ext cx="407335" cy="63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6339185" y="2181005"/>
            <a:ext cx="407335" cy="62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7069810" y="2163075"/>
            <a:ext cx="387162" cy="64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8" idx="6"/>
            <a:endCxn id="14" idx="2"/>
          </p:cNvCxnSpPr>
          <p:nvPr/>
        </p:nvCxnSpPr>
        <p:spPr>
          <a:xfrm flipV="1">
            <a:off x="6406140" y="2010939"/>
            <a:ext cx="983877" cy="17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7069810" y="1237658"/>
            <a:ext cx="387162" cy="62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7136765" y="1085522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8145294" y="1089149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9059694" y="1098968"/>
            <a:ext cx="1056693" cy="75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9048488" y="2163075"/>
            <a:ext cx="1067899" cy="79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7136765" y="2948484"/>
            <a:ext cx="537742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8131707" y="2948484"/>
            <a:ext cx="45958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>
            <a:off x="7847217" y="2010939"/>
            <a:ext cx="744071" cy="7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9048488" y="2010939"/>
            <a:ext cx="983877" cy="7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084" y="1622589"/>
            <a:ext cx="49413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just"/>
            <a:r>
              <a:rPr lang="ru-RU" sz="2000" dirty="0"/>
              <a:t>Всякий максимальный по включению связный подграф графа </a:t>
            </a:r>
            <a:r>
              <a:rPr lang="en-US" sz="2000" dirty="0"/>
              <a:t>G</a:t>
            </a:r>
            <a:r>
              <a:rPr lang="ru-RU" sz="2000" dirty="0"/>
              <a:t> (т.е. не содержащийся в связном подграфе с большим числом элементов)  называется </a:t>
            </a:r>
            <a:r>
              <a:rPr lang="ru-RU" sz="2000" b="1" dirty="0"/>
              <a:t>связной компонентой графа </a:t>
            </a:r>
            <a:r>
              <a:rPr lang="en-US" sz="2000" b="1" dirty="0"/>
              <a:t>G.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0083" y="3571858"/>
            <a:ext cx="520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графа, изображённого на рисунке, две связные компоненты.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9258" y="206858"/>
            <a:ext cx="824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/>
              <a:t>связности  графа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218" y="662389"/>
            <a:ext cx="4700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Граф называется </a:t>
            </a:r>
            <a:r>
              <a:rPr lang="ru-RU" sz="2000" b="1" dirty="0"/>
              <a:t>связным</a:t>
            </a:r>
            <a:r>
              <a:rPr lang="ru-RU" sz="2000" dirty="0"/>
              <a:t>, если любые две его несовпадающие вершины соединены маршрутом.</a:t>
            </a:r>
          </a:p>
        </p:txBody>
      </p:sp>
    </p:spTree>
    <p:extLst>
      <p:ext uri="{BB962C8B-B14F-4D97-AF65-F5344CB8AC3E}">
        <p14:creationId xmlns:p14="http://schemas.microsoft.com/office/powerpoint/2010/main" val="16116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76575"/>
              </p:ext>
            </p:extLst>
          </p:nvPr>
        </p:nvGraphicFramePr>
        <p:xfrm>
          <a:off x="5027527" y="1088366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7527" y="1088366"/>
                        <a:ext cx="914400" cy="1968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747568" y="482444"/>
            <a:ext cx="2313022" cy="3743420"/>
            <a:chOff x="747568" y="482444"/>
            <a:chExt cx="2313022" cy="3743420"/>
          </a:xfrm>
          <a:noFill/>
        </p:grpSpPr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390786"/>
                </p:ext>
              </p:extLst>
            </p:nvPr>
          </p:nvGraphicFramePr>
          <p:xfrm>
            <a:off x="747568" y="3360688"/>
            <a:ext cx="2313022" cy="865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3560" imgH="622080" progId="Equation.DSMT4">
                    <p:embed/>
                  </p:oleObj>
                </mc:Choice>
                <mc:Fallback>
                  <p:oleObj name="Equation" r:id="rId4" imgW="1663560" imgH="622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47568" y="3360688"/>
                          <a:ext cx="2313022" cy="8651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1487578" y="482444"/>
              <a:ext cx="7979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Граф</a:t>
              </a: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903825" y="1236678"/>
              <a:ext cx="2152297" cy="1586619"/>
              <a:chOff x="843869" y="3349201"/>
              <a:chExt cx="2152297" cy="1586619"/>
            </a:xfrm>
            <a:grpFill/>
          </p:grpSpPr>
          <p:cxnSp>
            <p:nvCxnSpPr>
              <p:cNvPr id="75" name="Прямая соединительная линия 74"/>
              <p:cNvCxnSpPr>
                <a:stCxn id="5" idx="5"/>
                <a:endCxn id="8" idx="1"/>
              </p:cNvCxnSpPr>
              <p:nvPr/>
            </p:nvCxnSpPr>
            <p:spPr>
              <a:xfrm>
                <a:off x="1187712" y="4212366"/>
                <a:ext cx="498479" cy="2929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2025192" y="4269373"/>
                <a:ext cx="631973" cy="37638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1985600" y="3540537"/>
                <a:ext cx="631973" cy="43417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stCxn id="5" idx="0"/>
                <a:endCxn id="10" idx="2"/>
              </p:cNvCxnSpPr>
              <p:nvPr/>
            </p:nvCxnSpPr>
            <p:spPr>
              <a:xfrm flipV="1">
                <a:off x="1047293" y="3547783"/>
                <a:ext cx="532831" cy="32558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>
                <a:stCxn id="5" idx="6"/>
                <a:endCxn id="9" idx="2"/>
              </p:cNvCxnSpPr>
              <p:nvPr/>
            </p:nvCxnSpPr>
            <p:spPr>
              <a:xfrm>
                <a:off x="1245875" y="4071947"/>
                <a:ext cx="1353127" cy="5700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Овал 4"/>
              <p:cNvSpPr/>
              <p:nvPr/>
            </p:nvSpPr>
            <p:spPr>
              <a:xfrm>
                <a:off x="848711" y="3873365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1628028" y="444717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599002" y="393037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1580124" y="334920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43869" y="3517142"/>
                <a:ext cx="288862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v</a:t>
                </a:r>
                <a:endParaRPr lang="ru-RU" i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306112" y="4566488"/>
                <a:ext cx="34977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w</a:t>
                </a:r>
                <a:endParaRPr lang="ru-RU" i="1" dirty="0"/>
              </a:p>
            </p:txBody>
          </p:sp>
        </p:grpSp>
      </p:grpSp>
      <p:grpSp>
        <p:nvGrpSpPr>
          <p:cNvPr id="16" name="Группа 15"/>
          <p:cNvGrpSpPr/>
          <p:nvPr/>
        </p:nvGrpSpPr>
        <p:grpSpPr>
          <a:xfrm>
            <a:off x="5421227" y="585555"/>
            <a:ext cx="3389490" cy="3583230"/>
            <a:chOff x="5421227" y="585555"/>
            <a:chExt cx="3389490" cy="3583230"/>
          </a:xfrm>
          <a:noFill/>
        </p:grpSpPr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885937"/>
                </p:ext>
              </p:extLst>
            </p:nvPr>
          </p:nvGraphicFramePr>
          <p:xfrm>
            <a:off x="5421227" y="1091541"/>
            <a:ext cx="127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90440" progId="Equation.DSMT4">
                    <p:embed/>
                  </p:oleObj>
                </mc:Choice>
                <mc:Fallback>
                  <p:oleObj name="Equation" r:id="rId6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21227" y="1091541"/>
                          <a:ext cx="127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372615"/>
                </p:ext>
              </p:extLst>
            </p:nvPr>
          </p:nvGraphicFramePr>
          <p:xfrm>
            <a:off x="5919880" y="3344873"/>
            <a:ext cx="2890837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95200" imgH="596880" progId="Equation.DSMT4">
                    <p:embed/>
                  </p:oleObj>
                </mc:Choice>
                <mc:Fallback>
                  <p:oleObj name="Equation" r:id="rId7" imgW="2095200" imgH="596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9880" y="3344873"/>
                          <a:ext cx="2890837" cy="823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6315752" y="585555"/>
              <a:ext cx="115768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Орграф</a:t>
              </a: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5894104" y="1422200"/>
              <a:ext cx="2147455" cy="1469300"/>
              <a:chOff x="5891897" y="3477716"/>
              <a:chExt cx="2147455" cy="1469300"/>
            </a:xfrm>
            <a:grpFill/>
          </p:grpSpPr>
          <p:sp>
            <p:nvSpPr>
              <p:cNvPr id="50" name="Овал 49"/>
              <p:cNvSpPr/>
              <p:nvPr/>
            </p:nvSpPr>
            <p:spPr>
              <a:xfrm>
                <a:off x="5891897" y="3976040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6671214" y="454985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7642188" y="403304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6729377" y="3477716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4" name="Прямая со стрелкой 53"/>
              <p:cNvCxnSpPr>
                <a:endCxn id="53" idx="2"/>
              </p:cNvCxnSpPr>
              <p:nvPr/>
            </p:nvCxnSpPr>
            <p:spPr>
              <a:xfrm flipV="1">
                <a:off x="6172735" y="3676298"/>
                <a:ext cx="556642" cy="31142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6230898" y="4315041"/>
                <a:ext cx="498479" cy="29297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7068378" y="4372048"/>
                <a:ext cx="631973" cy="37638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7126541" y="3676298"/>
                <a:ext cx="573810" cy="41491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stCxn id="50" idx="6"/>
                <a:endCxn id="52" idx="2"/>
              </p:cNvCxnSpPr>
              <p:nvPr/>
            </p:nvCxnSpPr>
            <p:spPr>
              <a:xfrm>
                <a:off x="6289061" y="4174622"/>
                <a:ext cx="1353127" cy="570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Скругленная соединительная линия 104"/>
              <p:cNvCxnSpPr/>
              <p:nvPr/>
            </p:nvCxnSpPr>
            <p:spPr>
              <a:xfrm rot="5400000" flipH="1" flipV="1">
                <a:off x="5980677" y="3910716"/>
                <a:ext cx="58163" cy="140419"/>
              </a:xfrm>
              <a:prstGeom prst="curvedConnector3">
                <a:avLst>
                  <a:gd name="adj1" fmla="val 604195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5579372" y="1931643"/>
              <a:ext cx="28886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</a:t>
              </a:r>
              <a:endParaRPr lang="ru-RU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32397" y="2534198"/>
              <a:ext cx="3497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w</a:t>
              </a:r>
              <a:endParaRPr lang="ru-RU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3" name="Прямая соединительная линия 72"/>
          <p:cNvCxnSpPr/>
          <p:nvPr/>
        </p:nvCxnSpPr>
        <p:spPr>
          <a:xfrm flipH="1">
            <a:off x="4744528" y="7585"/>
            <a:ext cx="58717" cy="4805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56080" y="5651831"/>
                <a:ext cx="5946520" cy="975203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|=</m:t>
                    </m:r>
                    <m:r>
                      <a:rPr kumimoji="0" lang="ru-RU" altLang="ru-RU" sz="2000" b="1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ru-RU" altLang="ru-RU" sz="2000" b="0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  <a:sym typeface="Symbol" panose="05050102010706020507" pitchFamily="18" charset="2"/>
                  </a:rPr>
                  <a:t>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</a:rPr>
                  <a:t> число вершин в графе (орграфе)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|=</m:t>
                    </m:r>
                    <m:r>
                      <a:rPr kumimoji="0" lang="ru-RU" altLang="ru-RU" sz="2000" b="1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0" lang="ru-RU" altLang="ru-RU" sz="2000" b="0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ym typeface="Symbol" panose="05050102010706020507" pitchFamily="18" charset="2"/>
                  </a:rPr>
                  <a:t> 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</a:rPr>
                  <a:t> число ребер (дуг) в графе  (орграфе)</a:t>
                </a: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ru-RU" altLang="ru-RU" sz="32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6080" y="5651831"/>
                <a:ext cx="5946520" cy="975203"/>
              </a:xfrm>
              <a:blipFill>
                <a:blip r:embed="rId10"/>
                <a:stretch>
                  <a:fillRect l="-513" t="-6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04506" y="352991"/>
            <a:ext cx="1008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BFS</a:t>
            </a:r>
            <a:r>
              <a:rPr lang="en-US" sz="3200" dirty="0"/>
              <a:t> </a:t>
            </a:r>
            <a:r>
              <a:rPr lang="ru-RU" sz="3200" dirty="0"/>
              <a:t>можно использовать для решения следующих задач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933" y="1139612"/>
            <a:ext cx="107693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Поиска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Поиска наименьшего (по количеству рёбер</a:t>
            </a:r>
            <a:r>
              <a:rPr lang="en-US" sz="2400" dirty="0"/>
              <a:t>/</a:t>
            </a:r>
            <a:r>
              <a:rPr lang="ru-RU" sz="2400" dirty="0"/>
              <a:t>дуг)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Определения </a:t>
            </a:r>
            <a:r>
              <a:rPr lang="ru-RU" sz="2400" dirty="0" err="1"/>
              <a:t>двудольности</a:t>
            </a:r>
            <a:r>
              <a:rPr lang="ru-RU" sz="2400" dirty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Выделения связных компонент графа.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0291" y="4425578"/>
                <a:ext cx="98614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Время работы </a:t>
                </a:r>
                <a:r>
                  <a:rPr lang="en-US" sz="2400" dirty="0"/>
                  <a:t>BFS  </a:t>
                </a:r>
                <a:r>
                  <a:rPr lang="ru-RU" sz="2400" dirty="0"/>
                  <a:t>есть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если граф задан </a:t>
                </a:r>
                <a:r>
                  <a:rPr lang="ru-RU" sz="2400" b="1" dirty="0"/>
                  <a:t>списками смежности</a:t>
                </a:r>
                <a:r>
                  <a:rPr lang="en-US" sz="24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если граф задан </a:t>
                </a:r>
                <a:r>
                  <a:rPr lang="ru-RU" sz="2400" b="1" dirty="0"/>
                  <a:t>матрицей смежности</a:t>
                </a:r>
                <a:r>
                  <a:rPr lang="ru-RU" sz="2400" dirty="0"/>
                  <a:t>.</a:t>
                </a:r>
                <a:endParaRPr lang="ru-RU" sz="2400" b="1" dirty="0">
                  <a:solidFill>
                    <a:srgbClr val="0070C0"/>
                  </a:solidFill>
                </a:endParaRPr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1" y="4425578"/>
                <a:ext cx="9861407" cy="1569660"/>
              </a:xfrm>
              <a:prstGeom prst="rect">
                <a:avLst/>
              </a:prstGeom>
              <a:blipFill>
                <a:blip r:embed="rId3"/>
                <a:stretch>
                  <a:fillRect l="-927" t="-31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0292" y="3758224"/>
            <a:ext cx="1137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программной реализации </a:t>
            </a:r>
            <a:r>
              <a:rPr lang="en-US" sz="2400" dirty="0"/>
              <a:t>BFS </a:t>
            </a:r>
            <a:r>
              <a:rPr lang="ru-RU" sz="2400" dirty="0"/>
              <a:t>используется структура данных </a:t>
            </a:r>
            <a:r>
              <a:rPr lang="ru-RU" sz="2400" b="1" dirty="0"/>
              <a:t>ОЧЕРЕДЬ</a:t>
            </a:r>
            <a:r>
              <a:rPr lang="en-US" sz="2400" b="1" dirty="0"/>
              <a:t> (queue).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416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90" y="0"/>
            <a:ext cx="1181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Эйлеров цикл в графе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962" y="464567"/>
            <a:ext cx="1129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связного графа </a:t>
            </a:r>
            <a:r>
              <a:rPr lang="ru-RU" sz="2400" b="1" dirty="0" err="1"/>
              <a:t>эйлеров</a:t>
            </a:r>
            <a:r>
              <a:rPr lang="ru-RU" sz="2400" b="1" dirty="0"/>
              <a:t> цикл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цикл, который содержит все рёбра графа.</a:t>
            </a:r>
          </a:p>
          <a:p>
            <a:endParaRPr lang="ru-RU" sz="2400" dirty="0"/>
          </a:p>
          <a:p>
            <a:r>
              <a:rPr lang="ru-RU" sz="2400" dirty="0"/>
              <a:t>Связный граф, обладающий </a:t>
            </a:r>
            <a:r>
              <a:rPr lang="ru-RU" sz="2400" dirty="0" err="1"/>
              <a:t>эйлеровым</a:t>
            </a:r>
            <a:r>
              <a:rPr lang="ru-RU" sz="2400" dirty="0"/>
              <a:t> циклом, называется </a:t>
            </a:r>
            <a:r>
              <a:rPr lang="ru-RU" sz="2400" b="1" dirty="0" err="1"/>
              <a:t>эйлеровым</a:t>
            </a:r>
            <a:r>
              <a:rPr lang="ru-RU" sz="2400" b="1" dirty="0"/>
              <a:t> графом</a:t>
            </a:r>
            <a:r>
              <a:rPr lang="ru-RU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83" y="1664896"/>
            <a:ext cx="6996217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ru-RU" sz="2000" b="1" dirty="0"/>
          </a:p>
          <a:p>
            <a:r>
              <a:rPr lang="ru-RU" sz="2400" b="1" dirty="0"/>
              <a:t>Необходимое и достаточное условие,  Л. Эйлер, 1736 год.</a:t>
            </a:r>
          </a:p>
          <a:p>
            <a:pPr lvl="1" algn="just"/>
            <a:r>
              <a:rPr lang="ru-RU" sz="2400" dirty="0"/>
              <a:t> </a:t>
            </a:r>
            <a:r>
              <a:rPr lang="ru-RU" sz="2400" u="sng" dirty="0"/>
              <a:t>Нетривиальный</a:t>
            </a:r>
            <a:r>
              <a:rPr lang="ru-RU" sz="2400" dirty="0"/>
              <a:t> </a:t>
            </a:r>
            <a:r>
              <a:rPr lang="ru-RU" sz="2400" u="sng" dirty="0"/>
              <a:t>связный</a:t>
            </a:r>
            <a:r>
              <a:rPr lang="ru-RU" sz="2400" dirty="0"/>
              <a:t> граф содержит эйлеров цикл тогда и только тогда, когда </a:t>
            </a:r>
            <a:r>
              <a:rPr lang="ru-RU" sz="2400" u="sng" dirty="0"/>
              <a:t>степени всех его вершин чётны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3759" y="1951672"/>
            <a:ext cx="25687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Леонард </a:t>
            </a:r>
            <a:r>
              <a:rPr lang="ru-RU" b="1" dirty="0"/>
              <a:t>Эйлер </a:t>
            </a:r>
          </a:p>
          <a:p>
            <a:pPr algn="ctr"/>
            <a:r>
              <a:rPr lang="ru-RU" dirty="0"/>
              <a:t>(1707-1783)</a:t>
            </a:r>
          </a:p>
          <a:p>
            <a:pPr algn="ctr"/>
            <a:r>
              <a:rPr lang="ru-RU" dirty="0"/>
              <a:t>швейцарский</a:t>
            </a:r>
          </a:p>
          <a:p>
            <a:pPr algn="ctr"/>
            <a:r>
              <a:rPr lang="ru-RU" dirty="0"/>
              <a:t>немецкий</a:t>
            </a:r>
          </a:p>
          <a:p>
            <a:pPr algn="ctr"/>
            <a:r>
              <a:rPr lang="ru-RU" dirty="0"/>
              <a:t>российский математик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8" y="3429000"/>
            <a:ext cx="2568771" cy="2616101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F5EA7007-82F1-E383-31AB-7B523E683D3E}"/>
              </a:ext>
            </a:extLst>
          </p:cNvPr>
          <p:cNvSpPr/>
          <p:nvPr/>
        </p:nvSpPr>
        <p:spPr>
          <a:xfrm>
            <a:off x="4604258" y="5154892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BFAAAE4-F863-CFF2-138D-65E2B1D192FC}"/>
              </a:ext>
            </a:extLst>
          </p:cNvPr>
          <p:cNvSpPr/>
          <p:nvPr/>
        </p:nvSpPr>
        <p:spPr>
          <a:xfrm>
            <a:off x="6935081" y="5343151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108B75-71CC-36E7-DCF3-2085824D9F15}"/>
              </a:ext>
            </a:extLst>
          </p:cNvPr>
          <p:cNvSpPr/>
          <p:nvPr/>
        </p:nvSpPr>
        <p:spPr>
          <a:xfrm>
            <a:off x="6334446" y="5719669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788746E-7261-2691-0ACB-748185E1E20B}"/>
              </a:ext>
            </a:extLst>
          </p:cNvPr>
          <p:cNvSpPr/>
          <p:nvPr/>
        </p:nvSpPr>
        <p:spPr>
          <a:xfrm>
            <a:off x="6298587" y="5062580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9C32187-1A14-1FED-6F3F-D70CA1797B2C}"/>
              </a:ext>
            </a:extLst>
          </p:cNvPr>
          <p:cNvCxnSpPr/>
          <p:nvPr/>
        </p:nvCxnSpPr>
        <p:spPr>
          <a:xfrm>
            <a:off x="5751741" y="4706657"/>
            <a:ext cx="0" cy="1389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FF428-8322-A031-A790-9586EC0932BF}"/>
              </a:ext>
            </a:extLst>
          </p:cNvPr>
          <p:cNvSpPr txBox="1"/>
          <p:nvPr/>
        </p:nvSpPr>
        <p:spPr>
          <a:xfrm>
            <a:off x="4256756" y="457968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тривиальный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6282-EEF5-939F-BE60-416714686373}"/>
              </a:ext>
            </a:extLst>
          </p:cNvPr>
          <p:cNvSpPr txBox="1"/>
          <p:nvPr/>
        </p:nvSpPr>
        <p:spPr>
          <a:xfrm>
            <a:off x="5931282" y="4560285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пустой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614C76-DF08-B747-687F-95B07557CB8A}"/>
                  </a:ext>
                </a:extLst>
              </p:cNvPr>
              <p:cNvSpPr txBox="1"/>
              <p:nvPr/>
            </p:nvSpPr>
            <p:spPr>
              <a:xfrm>
                <a:off x="7936769" y="4546773"/>
                <a:ext cx="32134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Степень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равна числу инцидентных ей рёбер.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614C76-DF08-B747-687F-95B07557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9" y="4546773"/>
                <a:ext cx="3213413" cy="646331"/>
              </a:xfrm>
              <a:prstGeom prst="rect">
                <a:avLst/>
              </a:prstGeom>
              <a:blipFill>
                <a:blip r:embed="rId3"/>
                <a:stretch>
                  <a:fillRect l="-1708" t="-5660" r="-151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4DE77294-6D62-EBE9-DBD1-F519D23E2D65}"/>
                  </a:ext>
                </a:extLst>
              </p:cNvPr>
              <p:cNvSpPr/>
              <p:nvPr/>
            </p:nvSpPr>
            <p:spPr>
              <a:xfrm>
                <a:off x="9157993" y="5488317"/>
                <a:ext cx="385483" cy="3765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BY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4DE77294-6D62-EBE9-DBD1-F519D23E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993" y="5488317"/>
                <a:ext cx="385483" cy="3765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C544BB27-913F-9DC5-F70E-C5F692564E96}"/>
              </a:ext>
            </a:extLst>
          </p:cNvPr>
          <p:cNvSpPr/>
          <p:nvPr/>
        </p:nvSpPr>
        <p:spPr>
          <a:xfrm>
            <a:off x="8544587" y="5842636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049D74D-610B-1BBD-A547-986C0B2DF6BD}"/>
              </a:ext>
            </a:extLst>
          </p:cNvPr>
          <p:cNvSpPr/>
          <p:nvPr/>
        </p:nvSpPr>
        <p:spPr>
          <a:xfrm>
            <a:off x="8508728" y="5185547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FFAA1A7-68EA-DF2E-769F-C18AEB5E252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8894211" y="5373806"/>
            <a:ext cx="263782" cy="30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16171F1-EF40-982C-7B83-8B33C77786BA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8873617" y="5676576"/>
            <a:ext cx="284376" cy="2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3AF5B-AC30-6B69-DCFD-82A0D51BD7A5}"/>
                  </a:ext>
                </a:extLst>
              </p:cNvPr>
              <p:cNvSpPr txBox="1"/>
              <p:nvPr/>
            </p:nvSpPr>
            <p:spPr>
              <a:xfrm>
                <a:off x="9750484" y="5439098"/>
                <a:ext cx="18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тепень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3AF5B-AC30-6B69-DCFD-82A0D51B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84" y="5439098"/>
                <a:ext cx="187775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453B0C6-06B2-BDAB-2912-7681A0569B74}"/>
              </a:ext>
            </a:extLst>
          </p:cNvPr>
          <p:cNvCxnSpPr/>
          <p:nvPr/>
        </p:nvCxnSpPr>
        <p:spPr>
          <a:xfrm>
            <a:off x="7836458" y="4740007"/>
            <a:ext cx="0" cy="1389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9" grpId="0"/>
      <p:bldP spid="20" grpId="0" animBg="1"/>
      <p:bldP spid="21" grpId="0" animBg="1"/>
      <p:bldP spid="22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230591" y="143315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176369" y="210252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230592" y="280357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007947" y="280357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007947" y="138645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7636139" y="1823402"/>
            <a:ext cx="609811" cy="346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8581917" y="1776704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  <a:stCxn id="8" idx="6"/>
            <a:endCxn id="12" idx="2"/>
          </p:cNvCxnSpPr>
          <p:nvPr/>
        </p:nvCxnSpPr>
        <p:spPr>
          <a:xfrm flipV="1">
            <a:off x="7705720" y="1615059"/>
            <a:ext cx="1302227" cy="46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7636140" y="2492773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8581917" y="2492773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>
            <a:off x="7705720" y="3032940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36258" y="357417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1877552" y="427119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31775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709130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709130" y="35551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1341806" y="3964417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2283100" y="3945367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1411387" y="3783722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1337323" y="4661436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2283100" y="4661436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946055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3184259" y="5200834"/>
            <a:ext cx="761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36789" y="2206330"/>
            <a:ext cx="135806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err="1"/>
              <a:t>эйлеров</a:t>
            </a:r>
            <a:r>
              <a:rPr lang="ru-RU" sz="1600" dirty="0"/>
              <a:t> граф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10289" y="3506659"/>
            <a:ext cx="225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граф не является</a:t>
            </a:r>
          </a:p>
          <a:p>
            <a:r>
              <a:rPr lang="ru-RU" sz="1600" dirty="0"/>
              <a:t> эйлеровым  т.к. есть вершины нечётной степени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F84B09-7685-4F6B-B0C1-7BB0E2246CC2}"/>
              </a:ext>
            </a:extLst>
          </p:cNvPr>
          <p:cNvSpPr txBox="1"/>
          <p:nvPr/>
        </p:nvSpPr>
        <p:spPr>
          <a:xfrm>
            <a:off x="3565157" y="1931014"/>
            <a:ext cx="17378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граф должен быть связным</a:t>
            </a: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E36B5164-58E8-4B3A-9E16-0B5FB975F3BC}"/>
              </a:ext>
            </a:extLst>
          </p:cNvPr>
          <p:cNvSpPr/>
          <p:nvPr/>
        </p:nvSpPr>
        <p:spPr>
          <a:xfrm>
            <a:off x="694210" y="51475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382905-6D59-40A1-AE29-8466B1948C73}"/>
              </a:ext>
            </a:extLst>
          </p:cNvPr>
          <p:cNvSpPr txBox="1"/>
          <p:nvPr/>
        </p:nvSpPr>
        <p:spPr>
          <a:xfrm>
            <a:off x="3535736" y="541365"/>
            <a:ext cx="17378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граф - тривиальный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189F900-F3BC-41F9-B5DD-C93A4CAC47A7}"/>
              </a:ext>
            </a:extLst>
          </p:cNvPr>
          <p:cNvCxnSpPr>
            <a:cxnSpLocks/>
          </p:cNvCxnSpPr>
          <p:nvPr/>
        </p:nvCxnSpPr>
        <p:spPr>
          <a:xfrm>
            <a:off x="39437" y="1126140"/>
            <a:ext cx="665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03E25F8-2A4D-4443-87AB-3FF43AC59799}"/>
              </a:ext>
            </a:extLst>
          </p:cNvPr>
          <p:cNvCxnSpPr>
            <a:cxnSpLocks/>
          </p:cNvCxnSpPr>
          <p:nvPr/>
        </p:nvCxnSpPr>
        <p:spPr>
          <a:xfrm flipV="1">
            <a:off x="0" y="3468167"/>
            <a:ext cx="6716641" cy="50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41000BF-C1D2-4F79-97E1-2AE41B0BA34B}"/>
              </a:ext>
            </a:extLst>
          </p:cNvPr>
          <p:cNvCxnSpPr>
            <a:cxnSpLocks/>
          </p:cNvCxnSpPr>
          <p:nvPr/>
        </p:nvCxnSpPr>
        <p:spPr>
          <a:xfrm>
            <a:off x="6696923" y="0"/>
            <a:ext cx="39437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5FAF2C7-C5F7-4EAA-BB61-8306BCDACD06}"/>
              </a:ext>
            </a:extLst>
          </p:cNvPr>
          <p:cNvGrpSpPr/>
          <p:nvPr/>
        </p:nvGrpSpPr>
        <p:grpSpPr>
          <a:xfrm>
            <a:off x="750774" y="1233337"/>
            <a:ext cx="2319597" cy="2100973"/>
            <a:chOff x="750774" y="1233337"/>
            <a:chExt cx="2319597" cy="2100973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7CF4E8E1-0232-4F59-BA8A-F94F8CA329EC}"/>
                </a:ext>
              </a:extLst>
            </p:cNvPr>
            <p:cNvGrpSpPr/>
            <p:nvPr/>
          </p:nvGrpSpPr>
          <p:grpSpPr>
            <a:xfrm>
              <a:off x="750774" y="1233337"/>
              <a:ext cx="2319597" cy="1798833"/>
              <a:chOff x="7288123" y="706788"/>
              <a:chExt cx="2319597" cy="1738381"/>
            </a:xfrm>
          </p:grpSpPr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D336198F-283C-4880-92F0-C22ED6E4F17E}"/>
                  </a:ext>
                </a:extLst>
              </p:cNvPr>
              <p:cNvSpPr/>
              <p:nvPr/>
            </p:nvSpPr>
            <p:spPr>
              <a:xfrm>
                <a:off x="7288123" y="706788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B99C5E03-A2D7-41C9-98DF-E5E6FB536E3B}"/>
                  </a:ext>
                </a:extLst>
              </p:cNvPr>
              <p:cNvSpPr/>
              <p:nvPr/>
            </p:nvSpPr>
            <p:spPr>
              <a:xfrm>
                <a:off x="8301013" y="1436079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D2471302-7FFB-48C9-A052-581483EF9B8F}"/>
                  </a:ext>
                </a:extLst>
              </p:cNvPr>
              <p:cNvSpPr/>
              <p:nvPr/>
            </p:nvSpPr>
            <p:spPr>
              <a:xfrm>
                <a:off x="7338428" y="1673269"/>
                <a:ext cx="475129" cy="4133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33E23B14-830A-4903-8D3D-AB896D9FEF22}"/>
                  </a:ext>
                </a:extLst>
              </p:cNvPr>
              <p:cNvSpPr/>
              <p:nvPr/>
            </p:nvSpPr>
            <p:spPr>
              <a:xfrm>
                <a:off x="8756998" y="1987969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8DDF3602-305A-435B-ACEB-7F9C76C5C1B4}"/>
                  </a:ext>
                </a:extLst>
              </p:cNvPr>
              <p:cNvSpPr/>
              <p:nvPr/>
            </p:nvSpPr>
            <p:spPr>
              <a:xfrm>
                <a:off x="9132591" y="720010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887557CE-89B9-4282-A3F7-62247B59BC9F}"/>
                  </a:ext>
                </a:extLst>
              </p:cNvPr>
              <p:cNvCxnSpPr>
                <a:stCxn id="62" idx="5"/>
                <a:endCxn id="63" idx="1"/>
              </p:cNvCxnSpPr>
              <p:nvPr/>
            </p:nvCxnSpPr>
            <p:spPr>
              <a:xfrm>
                <a:off x="7693671" y="1097033"/>
                <a:ext cx="676923" cy="406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B25626BC-127A-473E-A878-BB487BA0F7C3}"/>
                  </a:ext>
                </a:extLst>
              </p:cNvPr>
              <p:cNvCxnSpPr>
                <a:stCxn id="66" idx="3"/>
                <a:endCxn id="63" idx="7"/>
              </p:cNvCxnSpPr>
              <p:nvPr/>
            </p:nvCxnSpPr>
            <p:spPr>
              <a:xfrm flipH="1">
                <a:off x="8706561" y="1110255"/>
                <a:ext cx="495611" cy="392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>
                <a:extLst>
                  <a:ext uri="{FF2B5EF4-FFF2-40B4-BE49-F238E27FC236}">
                    <a16:creationId xmlns:a16="http://schemas.microsoft.com/office/drawing/2014/main" id="{4343389F-7E36-40E6-9C05-87D6B01FB012}"/>
                  </a:ext>
                </a:extLst>
              </p:cNvPr>
              <p:cNvCxnSpPr>
                <a:cxnSpLocks/>
                <a:stCxn id="62" idx="6"/>
                <a:endCxn id="66" idx="2"/>
              </p:cNvCxnSpPr>
              <p:nvPr/>
            </p:nvCxnSpPr>
            <p:spPr>
              <a:xfrm>
                <a:off x="7763252" y="935388"/>
                <a:ext cx="1369339" cy="13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957E19BA-0FDE-46A8-94CB-F28FDE79EF51}"/>
                  </a:ext>
                </a:extLst>
              </p:cNvPr>
              <p:cNvCxnSpPr>
                <a:cxnSpLocks/>
                <a:stCxn id="64" idx="6"/>
                <a:endCxn id="65" idx="2"/>
              </p:cNvCxnSpPr>
              <p:nvPr/>
            </p:nvCxnSpPr>
            <p:spPr>
              <a:xfrm>
                <a:off x="7813557" y="1879943"/>
                <a:ext cx="943441" cy="3366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2A9AF2-ED9F-44F4-B5D2-0AFBFE66884D}"/>
                </a:ext>
              </a:extLst>
            </p:cNvPr>
            <p:cNvSpPr/>
            <p:nvPr/>
          </p:nvSpPr>
          <p:spPr>
            <a:xfrm>
              <a:off x="1299919" y="2877110"/>
              <a:ext cx="47512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4115CE8-2982-45FD-8ED6-2E7684286ACF}"/>
                </a:ext>
              </a:extLst>
            </p:cNvPr>
            <p:cNvCxnSpPr>
              <a:stCxn id="64" idx="4"/>
              <a:endCxn id="77" idx="2"/>
            </p:cNvCxnSpPr>
            <p:nvPr/>
          </p:nvCxnSpPr>
          <p:spPr>
            <a:xfrm>
              <a:off x="1038644" y="2661148"/>
              <a:ext cx="261275" cy="444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2512E5AE-71B6-45E3-B56E-BCAD7B8045BA}"/>
                </a:ext>
              </a:extLst>
            </p:cNvPr>
            <p:cNvCxnSpPr>
              <a:stCxn id="77" idx="6"/>
              <a:endCxn id="65" idx="3"/>
            </p:cNvCxnSpPr>
            <p:nvPr/>
          </p:nvCxnSpPr>
          <p:spPr>
            <a:xfrm flipV="1">
              <a:off x="1775048" y="2962886"/>
              <a:ext cx="514182" cy="1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Овал 23">
            <a:extLst>
              <a:ext uri="{FF2B5EF4-FFF2-40B4-BE49-F238E27FC236}">
                <a16:creationId xmlns:a16="http://schemas.microsoft.com/office/drawing/2014/main" id="{C0EE190E-C650-D9DA-8275-4264E220ED60}"/>
              </a:ext>
            </a:extLst>
          </p:cNvPr>
          <p:cNvSpPr/>
          <p:nvPr/>
        </p:nvSpPr>
        <p:spPr>
          <a:xfrm>
            <a:off x="8926608" y="567761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F3427B1-7B66-C82B-AB16-E2570B60F6AF}"/>
              </a:ext>
            </a:extLst>
          </p:cNvPr>
          <p:cNvSpPr/>
          <p:nvPr/>
        </p:nvSpPr>
        <p:spPr>
          <a:xfrm>
            <a:off x="7255902" y="567761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2F2B682-2DAF-E5A3-7623-0EE93703BE0E}"/>
              </a:ext>
            </a:extLst>
          </p:cNvPr>
          <p:cNvSpPr/>
          <p:nvPr/>
        </p:nvSpPr>
        <p:spPr>
          <a:xfrm>
            <a:off x="8113201" y="485655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AD4D6DB-10B7-25D6-C7DD-74623B9F7ACD}"/>
              </a:ext>
            </a:extLst>
          </p:cNvPr>
          <p:cNvSpPr/>
          <p:nvPr/>
        </p:nvSpPr>
        <p:spPr>
          <a:xfrm>
            <a:off x="8901297" y="410954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BF271EF-FEC5-7D32-0134-C0FA47CC6650}"/>
              </a:ext>
            </a:extLst>
          </p:cNvPr>
          <p:cNvSpPr/>
          <p:nvPr/>
        </p:nvSpPr>
        <p:spPr>
          <a:xfrm>
            <a:off x="7348572" y="412667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A2A9FD-69F7-3157-EBBB-9417EC63FAED}"/>
              </a:ext>
            </a:extLst>
          </p:cNvPr>
          <p:cNvCxnSpPr>
            <a:stCxn id="29" idx="6"/>
            <a:endCxn id="27" idx="2"/>
          </p:cNvCxnSpPr>
          <p:nvPr/>
        </p:nvCxnSpPr>
        <p:spPr>
          <a:xfrm flipV="1">
            <a:off x="7823701" y="4338146"/>
            <a:ext cx="1077596" cy="171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8753E5C6-B5B3-0FED-1BE8-48864F89B506}"/>
              </a:ext>
            </a:extLst>
          </p:cNvPr>
          <p:cNvCxnSpPr>
            <a:stCxn id="27" idx="4"/>
            <a:endCxn id="26" idx="7"/>
          </p:cNvCxnSpPr>
          <p:nvPr/>
        </p:nvCxnSpPr>
        <p:spPr>
          <a:xfrm flipH="1">
            <a:off x="8518749" y="4566746"/>
            <a:ext cx="620113" cy="356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2BC6348-44F6-A9CB-9C8A-E4A10694BFD8}"/>
              </a:ext>
            </a:extLst>
          </p:cNvPr>
          <p:cNvCxnSpPr>
            <a:stCxn id="26" idx="3"/>
            <a:endCxn id="25" idx="0"/>
          </p:cNvCxnSpPr>
          <p:nvPr/>
        </p:nvCxnSpPr>
        <p:spPr>
          <a:xfrm flipH="1">
            <a:off x="7493467" y="5246796"/>
            <a:ext cx="689315" cy="4308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2C67FCB-2522-9541-F5E4-22EC71AB499F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7731031" y="5906213"/>
            <a:ext cx="11955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FE91D4CB-6FBF-08BA-01DE-BE45BF752A67}"/>
              </a:ext>
            </a:extLst>
          </p:cNvPr>
          <p:cNvCxnSpPr>
            <a:stCxn id="24" idx="1"/>
            <a:endCxn id="26" idx="5"/>
          </p:cNvCxnSpPr>
          <p:nvPr/>
        </p:nvCxnSpPr>
        <p:spPr>
          <a:xfrm flipH="1" flipV="1">
            <a:off x="8518749" y="5246796"/>
            <a:ext cx="477440" cy="4977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A086A5C-B734-0CE7-49A3-884D0C3A0070}"/>
              </a:ext>
            </a:extLst>
          </p:cNvPr>
          <p:cNvCxnSpPr>
            <a:stCxn id="26" idx="1"/>
            <a:endCxn id="29" idx="5"/>
          </p:cNvCxnSpPr>
          <p:nvPr/>
        </p:nvCxnSpPr>
        <p:spPr>
          <a:xfrm flipH="1" flipV="1">
            <a:off x="7754120" y="4516922"/>
            <a:ext cx="428662" cy="406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7" grpId="0" animBg="1"/>
      <p:bldP spid="36" grpId="0"/>
      <p:bldP spid="73" grpId="0" animBg="1"/>
      <p:bldP spid="75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5C32CA06-DBAB-4392-8AF8-F3EDA9AFA1A4}"/>
              </a:ext>
            </a:extLst>
          </p:cNvPr>
          <p:cNvCxnSpPr/>
          <p:nvPr/>
        </p:nvCxnSpPr>
        <p:spPr>
          <a:xfrm>
            <a:off x="6844328" y="1513054"/>
            <a:ext cx="0" cy="13704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948397" y="2771234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V="1">
            <a:off x="3054206" y="871332"/>
            <a:ext cx="651113" cy="64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 flipH="1" flipV="1">
            <a:off x="3705319" y="871332"/>
            <a:ext cx="651114" cy="594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V="1">
            <a:off x="3054206" y="1465972"/>
            <a:ext cx="1302227" cy="46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>
            <a:off x="3054206" y="2883853"/>
            <a:ext cx="1302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79F1203-448E-4075-AF4A-1BA86C0F680A}"/>
              </a:ext>
            </a:extLst>
          </p:cNvPr>
          <p:cNvCxnSpPr>
            <a:cxnSpLocks/>
          </p:cNvCxnSpPr>
          <p:nvPr/>
        </p:nvCxnSpPr>
        <p:spPr>
          <a:xfrm>
            <a:off x="4356433" y="1465972"/>
            <a:ext cx="0" cy="1417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4D89FE-F374-4281-BDC0-862E1F0CF2F0}"/>
              </a:ext>
            </a:extLst>
          </p:cNvPr>
          <p:cNvCxnSpPr/>
          <p:nvPr/>
        </p:nvCxnSpPr>
        <p:spPr>
          <a:xfrm>
            <a:off x="3054206" y="1512670"/>
            <a:ext cx="0" cy="1370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892A706B-44B0-44E4-8415-3E167FE51208}"/>
              </a:ext>
            </a:extLst>
          </p:cNvPr>
          <p:cNvSpPr/>
          <p:nvPr/>
        </p:nvSpPr>
        <p:spPr>
          <a:xfrm>
            <a:off x="4249995" y="2771234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B7A077E1-3CD0-480C-B7C4-F4945B1AF083}"/>
              </a:ext>
            </a:extLst>
          </p:cNvPr>
          <p:cNvSpPr/>
          <p:nvPr/>
        </p:nvSpPr>
        <p:spPr>
          <a:xfrm>
            <a:off x="2948397" y="14475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9881F3-2155-4A3C-BB15-B3D9C6B03A12}"/>
              </a:ext>
            </a:extLst>
          </p:cNvPr>
          <p:cNvSpPr/>
          <p:nvPr/>
        </p:nvSpPr>
        <p:spPr>
          <a:xfrm>
            <a:off x="4197720" y="133836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39D8DE1-1CD6-47A5-9966-E21F3AD092F9}"/>
              </a:ext>
            </a:extLst>
          </p:cNvPr>
          <p:cNvSpPr/>
          <p:nvPr/>
        </p:nvSpPr>
        <p:spPr>
          <a:xfrm>
            <a:off x="3598882" y="75909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93A68A09-D1AE-4BF8-A361-98E39B625AC8}"/>
              </a:ext>
            </a:extLst>
          </p:cNvPr>
          <p:cNvCxnSpPr>
            <a:cxnSpLocks/>
          </p:cNvCxnSpPr>
          <p:nvPr/>
        </p:nvCxnSpPr>
        <p:spPr>
          <a:xfrm flipV="1">
            <a:off x="6844328" y="871716"/>
            <a:ext cx="651113" cy="641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A67B88AB-2787-44CC-AE78-25DD43165386}"/>
              </a:ext>
            </a:extLst>
          </p:cNvPr>
          <p:cNvCxnSpPr>
            <a:cxnSpLocks/>
          </p:cNvCxnSpPr>
          <p:nvPr/>
        </p:nvCxnSpPr>
        <p:spPr>
          <a:xfrm flipH="1" flipV="1">
            <a:off x="7495441" y="871716"/>
            <a:ext cx="651114" cy="594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64E79A9D-34AB-4C3B-98EE-94E03DDF687B}"/>
              </a:ext>
            </a:extLst>
          </p:cNvPr>
          <p:cNvCxnSpPr>
            <a:cxnSpLocks/>
          </p:cNvCxnSpPr>
          <p:nvPr/>
        </p:nvCxnSpPr>
        <p:spPr>
          <a:xfrm flipV="1">
            <a:off x="6844328" y="1466356"/>
            <a:ext cx="1302227" cy="46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6DF69DC6-6D45-4E9E-84E6-58333510541E}"/>
              </a:ext>
            </a:extLst>
          </p:cNvPr>
          <p:cNvCxnSpPr>
            <a:cxnSpLocks/>
          </p:cNvCxnSpPr>
          <p:nvPr/>
        </p:nvCxnSpPr>
        <p:spPr>
          <a:xfrm>
            <a:off x="6844328" y="2884237"/>
            <a:ext cx="1302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B6662AD0-F261-4634-AF7D-C5B8B6D36EE8}"/>
              </a:ext>
            </a:extLst>
          </p:cNvPr>
          <p:cNvCxnSpPr>
            <a:cxnSpLocks/>
          </p:cNvCxnSpPr>
          <p:nvPr/>
        </p:nvCxnSpPr>
        <p:spPr>
          <a:xfrm>
            <a:off x="8146555" y="1466356"/>
            <a:ext cx="0" cy="1417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3B946AFC-E1F3-4C89-AC53-041AF6DC6861}"/>
              </a:ext>
            </a:extLst>
          </p:cNvPr>
          <p:cNvSpPr/>
          <p:nvPr/>
        </p:nvSpPr>
        <p:spPr>
          <a:xfrm>
            <a:off x="8040117" y="27716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7CAEEE5-DD7A-4377-85EE-8DBBEC2F8BD4}"/>
              </a:ext>
            </a:extLst>
          </p:cNvPr>
          <p:cNvSpPr/>
          <p:nvPr/>
        </p:nvSpPr>
        <p:spPr>
          <a:xfrm>
            <a:off x="6738519" y="144790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25082D4-93BB-4BB3-810D-89707847FF3B}"/>
              </a:ext>
            </a:extLst>
          </p:cNvPr>
          <p:cNvSpPr/>
          <p:nvPr/>
        </p:nvSpPr>
        <p:spPr>
          <a:xfrm>
            <a:off x="7987842" y="1338746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27C4DCB-8074-4F26-9C89-82154B9E75F2}"/>
              </a:ext>
            </a:extLst>
          </p:cNvPr>
          <p:cNvSpPr/>
          <p:nvPr/>
        </p:nvSpPr>
        <p:spPr>
          <a:xfrm>
            <a:off x="7389004" y="75948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812271E-420B-4DC6-BA56-EE0F692DAE1F}"/>
              </a:ext>
            </a:extLst>
          </p:cNvPr>
          <p:cNvSpPr/>
          <p:nvPr/>
        </p:nvSpPr>
        <p:spPr>
          <a:xfrm>
            <a:off x="6738519" y="27716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4DC31-B63D-4EA6-AABA-2CC2E9769F6C}"/>
              </a:ext>
            </a:extLst>
          </p:cNvPr>
          <p:cNvSpPr txBox="1"/>
          <p:nvPr/>
        </p:nvSpPr>
        <p:spPr>
          <a:xfrm>
            <a:off x="533401" y="3983100"/>
            <a:ext cx="11065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Граф эйлеров, если мы можем его нарисовать, не отрывая руку от бумаги: стартуем из любой вершины,  прорисовываем каждое ребро ровно один раз и </a:t>
            </a:r>
            <a:r>
              <a:rPr lang="ru-RU" sz="2800" b="1" dirty="0"/>
              <a:t>обязательно возвращаемся  в стартовую вершину</a:t>
            </a:r>
            <a:r>
              <a:rPr lang="ru-RU" sz="2800" dirty="0"/>
              <a:t>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8810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83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0362" y="35020"/>
            <a:ext cx="64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построения </a:t>
            </a:r>
            <a:r>
              <a:rPr lang="ru-RU" sz="2400" b="1" dirty="0" err="1"/>
              <a:t>эйлерова</a:t>
            </a:r>
            <a:r>
              <a:rPr lang="ru-RU" sz="2400" b="1" dirty="0"/>
              <a:t> цикла в графе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9939" y="668730"/>
            <a:ext cx="10832123" cy="5124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2400" dirty="0"/>
              <a:t>Абстрактные типы данных </a:t>
            </a:r>
            <a:r>
              <a:rPr lang="ru-RU" sz="2400" b="1" dirty="0">
                <a:solidFill>
                  <a:srgbClr val="7030A0"/>
                </a:solidFill>
              </a:rPr>
              <a:t>очередь</a:t>
            </a:r>
            <a:r>
              <a:rPr lang="ru-RU" sz="2400" dirty="0"/>
              <a:t> (</a:t>
            </a:r>
            <a:r>
              <a:rPr lang="en-US" sz="2400" dirty="0">
                <a:latin typeface="Consolas" panose="020B0609020204030204" pitchFamily="49" charset="0"/>
              </a:rPr>
              <a:t>queue</a:t>
            </a:r>
            <a:r>
              <a:rPr lang="en-US" sz="2400" dirty="0"/>
              <a:t>) </a:t>
            </a:r>
            <a:r>
              <a:rPr lang="ru-RU" sz="2400" dirty="0"/>
              <a:t> и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stack</a:t>
            </a:r>
            <a:r>
              <a:rPr lang="en-US" sz="2400" dirty="0"/>
              <a:t>) </a:t>
            </a:r>
            <a:r>
              <a:rPr lang="ru-RU" sz="2400" dirty="0"/>
              <a:t> – пустые.</a:t>
            </a:r>
          </a:p>
          <a:p>
            <a:pPr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2. Выбрать произвольную вершину графа и добавить её в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.</a:t>
            </a:r>
          </a:p>
          <a:p>
            <a:pPr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3. Пока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 не пуст, выполнять следующие действия:</a:t>
            </a:r>
          </a:p>
          <a:p>
            <a:pPr lvl="1" algn="just">
              <a:spcAft>
                <a:spcPts val="200"/>
              </a:spcAft>
            </a:pPr>
            <a:r>
              <a:rPr lang="ru-RU" sz="2400" dirty="0"/>
              <a:t>пусть </a:t>
            </a:r>
            <a:r>
              <a:rPr lang="en-US" sz="2400" b="1" dirty="0"/>
              <a:t>v</a:t>
            </a:r>
            <a:r>
              <a:rPr lang="en-US" sz="2400" dirty="0"/>
              <a:t> – </a:t>
            </a:r>
            <a:r>
              <a:rPr lang="ru-RU" sz="2400" dirty="0"/>
              <a:t>вершина,  которая последняя была занесена в </a:t>
            </a:r>
            <a:r>
              <a:rPr lang="ru-RU" sz="2400" b="1" dirty="0">
                <a:solidFill>
                  <a:srgbClr val="0070C0"/>
                </a:solidFill>
              </a:rPr>
              <a:t>стек </a:t>
            </a:r>
            <a:r>
              <a:rPr lang="ru-RU" sz="2400" dirty="0"/>
              <a:t>:</a:t>
            </a:r>
          </a:p>
          <a:p>
            <a:pPr marL="1257300" lvl="2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2400" dirty="0"/>
              <a:t>если существует ребро 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, то добавляем вершину </a:t>
            </a:r>
            <a:r>
              <a:rPr lang="en-US" sz="2400" b="1" dirty="0">
                <a:latin typeface="Consolas" panose="020B0609020204030204" pitchFamily="49" charset="0"/>
              </a:rPr>
              <a:t>w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 и удаляем ребро 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из графа </a:t>
            </a:r>
            <a:r>
              <a:rPr lang="en-US" sz="2400" dirty="0"/>
              <a:t>;</a:t>
            </a:r>
          </a:p>
          <a:p>
            <a:pPr marL="1257300" lvl="2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2400" dirty="0"/>
              <a:t>если не существует ребра, инцидентного вершине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ru-RU" sz="2400" dirty="0"/>
              <a:t>, то удаляем вершину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из </a:t>
            </a:r>
            <a:r>
              <a:rPr lang="ru-RU" sz="2400" b="1" dirty="0">
                <a:solidFill>
                  <a:srgbClr val="0070C0"/>
                </a:solidFill>
              </a:rPr>
              <a:t>стека</a:t>
            </a:r>
            <a:r>
              <a:rPr lang="ru-RU" sz="2400" dirty="0"/>
              <a:t> и добавляем её в </a:t>
            </a:r>
            <a:r>
              <a:rPr lang="ru-RU" sz="2400" b="1" dirty="0">
                <a:solidFill>
                  <a:srgbClr val="7030A0"/>
                </a:solidFill>
              </a:rPr>
              <a:t>очередь</a:t>
            </a:r>
            <a:r>
              <a:rPr lang="ru-RU" sz="2400" dirty="0"/>
              <a:t>.</a:t>
            </a:r>
          </a:p>
          <a:p>
            <a:pPr lvl="2"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4. Последовательность вершин </a:t>
            </a:r>
            <a:r>
              <a:rPr lang="ru-RU" sz="2400" b="1" dirty="0">
                <a:solidFill>
                  <a:srgbClr val="7030A0"/>
                </a:solidFill>
              </a:rPr>
              <a:t>очереди</a:t>
            </a:r>
            <a:r>
              <a:rPr lang="ru-RU" sz="2400" dirty="0"/>
              <a:t> задаёт порядок обхода вершин в </a:t>
            </a:r>
            <a:r>
              <a:rPr lang="ru-RU" sz="2400" dirty="0" err="1"/>
              <a:t>эйлеровом</a:t>
            </a:r>
            <a:r>
              <a:rPr lang="ru-RU" sz="2400" dirty="0"/>
              <a:t> цикле.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24311" y="56167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1665605" y="125869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719828" y="195974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2497183" y="195974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97183" y="54262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129859" y="951923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071153" y="932873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199440" y="771228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125376" y="1648942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071153" y="1648942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194957" y="2188340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1114" y="403127"/>
            <a:ext cx="601326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u-RU" sz="1400" b="1" dirty="0"/>
              <a:t>Алгоритм построения эйлерова цикла графа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Структуры данных </a:t>
            </a:r>
            <a:r>
              <a:rPr lang="ru-RU" sz="1400" b="1" dirty="0"/>
              <a:t>очередь</a:t>
            </a:r>
            <a:r>
              <a:rPr lang="ru-RU" sz="1400" dirty="0"/>
              <a:t> (</a:t>
            </a:r>
            <a:r>
              <a:rPr lang="en-US" sz="1400" dirty="0">
                <a:latin typeface="Consolas" panose="020B0609020204030204" pitchFamily="49" charset="0"/>
              </a:rPr>
              <a:t>queue</a:t>
            </a:r>
            <a:r>
              <a:rPr lang="en-US" sz="1400" dirty="0"/>
              <a:t>) </a:t>
            </a:r>
            <a:r>
              <a:rPr lang="ru-RU" sz="1400" dirty="0"/>
              <a:t> и </a:t>
            </a:r>
            <a:r>
              <a:rPr lang="ru-RU" sz="1400" b="1" dirty="0"/>
              <a:t>стек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>
                <a:latin typeface="Consolas" panose="020B0609020204030204" pitchFamily="49" charset="0"/>
              </a:rPr>
              <a:t>stack</a:t>
            </a:r>
            <a:r>
              <a:rPr lang="en-US" sz="1400" dirty="0"/>
              <a:t>) </a:t>
            </a:r>
            <a:r>
              <a:rPr lang="ru-RU" sz="1400" dirty="0"/>
              <a:t> – пустые.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Выбрать произвольную вершину графа и добавить её в </a:t>
            </a:r>
            <a:r>
              <a:rPr lang="ru-RU" sz="1400" b="1" dirty="0"/>
              <a:t>стек</a:t>
            </a:r>
            <a:r>
              <a:rPr lang="ru-RU" sz="1400" dirty="0"/>
              <a:t>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Пока </a:t>
            </a:r>
            <a:r>
              <a:rPr lang="ru-RU" sz="1400" b="1" dirty="0"/>
              <a:t>стек</a:t>
            </a:r>
            <a:r>
              <a:rPr lang="ru-RU" sz="1400" dirty="0"/>
              <a:t> не пуст, выполнять следующие действия (пусть </a:t>
            </a:r>
            <a:r>
              <a:rPr lang="en-US" sz="1400" b="1" dirty="0"/>
              <a:t>v</a:t>
            </a:r>
            <a:r>
              <a:rPr lang="en-US" sz="1400" dirty="0"/>
              <a:t> – </a:t>
            </a:r>
            <a:r>
              <a:rPr lang="ru-RU" sz="1400" dirty="0"/>
              <a:t>вершина,  которая последняя была занесена в </a:t>
            </a:r>
            <a:r>
              <a:rPr lang="ru-RU" sz="1400" b="1" dirty="0"/>
              <a:t>стек </a:t>
            </a:r>
            <a:r>
              <a:rPr lang="ru-RU" sz="1400" dirty="0"/>
              <a:t>: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1400" dirty="0"/>
              <a:t>если существует ребро 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v,w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ru-RU" sz="1400" dirty="0"/>
              <a:t>, то добавляем вершину </a:t>
            </a:r>
            <a:r>
              <a:rPr lang="en-US" sz="1400" b="1" dirty="0">
                <a:latin typeface="Consolas" panose="020B0609020204030204" pitchFamily="49" charset="0"/>
              </a:rPr>
              <a:t>w</a:t>
            </a:r>
            <a:r>
              <a:rPr lang="en-US" sz="1400" dirty="0"/>
              <a:t> </a:t>
            </a:r>
            <a:r>
              <a:rPr lang="ru-RU" sz="1400" dirty="0"/>
              <a:t>в </a:t>
            </a:r>
            <a:r>
              <a:rPr lang="ru-RU" sz="1400" b="1" dirty="0"/>
              <a:t>стек</a:t>
            </a:r>
            <a:r>
              <a:rPr lang="ru-RU" sz="1400" dirty="0"/>
              <a:t> и удаляем ребро 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v,w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ru-RU" sz="1400" dirty="0"/>
              <a:t>из графа </a:t>
            </a:r>
            <a:r>
              <a:rPr lang="en-US" sz="1400" dirty="0"/>
              <a:t>;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1400" dirty="0"/>
              <a:t>если не существует ребра, инцидентного вершине </a:t>
            </a:r>
            <a:r>
              <a:rPr lang="en-US" sz="1400" b="1" dirty="0">
                <a:latin typeface="Consolas" panose="020B0609020204030204" pitchFamily="49" charset="0"/>
              </a:rPr>
              <a:t>v</a:t>
            </a:r>
            <a:r>
              <a:rPr lang="ru-RU" sz="1400" dirty="0"/>
              <a:t>, то удаляем вершину </a:t>
            </a:r>
            <a:r>
              <a:rPr lang="en-US" sz="1400" b="1" dirty="0">
                <a:latin typeface="Consolas" panose="020B0609020204030204" pitchFamily="49" charset="0"/>
              </a:rPr>
              <a:t>v</a:t>
            </a:r>
            <a:r>
              <a:rPr lang="en-US" sz="1400" dirty="0"/>
              <a:t> </a:t>
            </a:r>
            <a:r>
              <a:rPr lang="ru-RU" sz="1400" dirty="0"/>
              <a:t>из </a:t>
            </a:r>
            <a:r>
              <a:rPr lang="ru-RU" sz="1400" b="1" dirty="0"/>
              <a:t>стека</a:t>
            </a:r>
            <a:r>
              <a:rPr lang="ru-RU" sz="1400" dirty="0"/>
              <a:t> и добавляем её в </a:t>
            </a:r>
            <a:r>
              <a:rPr lang="ru-RU" sz="1400" b="1" dirty="0"/>
              <a:t>очередь</a:t>
            </a:r>
            <a:r>
              <a:rPr lang="ru-RU" sz="1400" dirty="0"/>
              <a:t>.</a:t>
            </a:r>
          </a:p>
          <a:p>
            <a:pPr algn="just">
              <a:spcAft>
                <a:spcPts val="200"/>
              </a:spcAft>
            </a:pPr>
            <a:r>
              <a:rPr lang="ru-RU" sz="1400" dirty="0"/>
              <a:t>4. Последовательность вершин </a:t>
            </a:r>
            <a:r>
              <a:rPr lang="ru-RU" sz="1400" b="1" dirty="0"/>
              <a:t>очереди</a:t>
            </a:r>
            <a:r>
              <a:rPr lang="ru-RU" sz="1400" dirty="0"/>
              <a:t> задаёт порядок обхода вершин в </a:t>
            </a:r>
            <a:r>
              <a:rPr lang="ru-RU" sz="1400" dirty="0" err="1"/>
              <a:t>эйлеровом</a:t>
            </a:r>
            <a:r>
              <a:rPr lang="ru-RU" sz="1400" dirty="0"/>
              <a:t> цикле.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99249" y="5200607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9495" y="5877543"/>
            <a:ext cx="10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очередь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881718" y="33782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5261" y="364221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5261" y="38692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66839" y="41085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62616" y="43506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47591" y="4755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2212826" y="33782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7591" y="454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132211" y="3365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532014" y="335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1340200" y="33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131393" y="3626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1511492" y="361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327053" y="363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130575" y="385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923404" y="386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943425" y="3356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924222" y="363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1719481" y="3617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923404" y="4361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1155114" y="4351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53772" y="4353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736975" y="335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1719481" y="409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45350" y="410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719481" y="3834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515565" y="3843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923404" y="4099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1336928" y="385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1523987" y="410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1139730" y="4117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1710069" y="4341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522283" y="4351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961876" y="31690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75400" y="31777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66731" y="31690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63082" y="3186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67547" y="3177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1357" y="34018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6356" y="36608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2344" y="3905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92" y="4164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5014" y="4422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12826" y="364221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47591" y="434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4247591" y="4118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72615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5021003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528821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2202675" y="4360286"/>
            <a:ext cx="2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04485" y="338815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69104" y="5905624"/>
            <a:ext cx="34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4247591" y="3908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2299202" y="434365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47591" y="36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2153158" y="38814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47591" y="3441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2179851" y="409455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47388" y="43442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5859" y="38651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66699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585027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6092183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62" y="3515558"/>
            <a:ext cx="49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работы алгоритма построения эйлерова цикла на </a:t>
            </a:r>
            <a:r>
              <a:rPr lang="ru-RU" b="1" dirty="0"/>
              <a:t>матрице смежности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985052" y="4315820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+ О(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52" y="4315820"/>
                <a:ext cx="1757212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890" y="5195808"/>
                <a:ext cx="25123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/>
                  <a:t>для каждой строки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 укажем номер  столбца, начиная с которого в этой строке будет осуществляться  движение при поиске вершин, смежных с вершиной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0" y="5195808"/>
                <a:ext cx="2512383" cy="1384995"/>
              </a:xfrm>
              <a:prstGeom prst="rect">
                <a:avLst/>
              </a:prstGeom>
              <a:blipFill>
                <a:blip r:embed="rId4"/>
                <a:stretch>
                  <a:fillRect l="-728" t="-439" r="-728" b="-35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>
            <a:cxnSpLocks/>
          </p:cNvCxnSpPr>
          <p:nvPr/>
        </p:nvCxnSpPr>
        <p:spPr>
          <a:xfrm flipV="1">
            <a:off x="1902542" y="4853750"/>
            <a:ext cx="184137" cy="33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6F8DD88-4883-4BD2-87F2-5D9C9AB374E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199440" y="771228"/>
            <a:ext cx="1297743" cy="19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F2AB570-E268-4D5A-9203-34A232AA7278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071153" y="932873"/>
            <a:ext cx="495611" cy="392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E9DA30A8-0F27-4764-8AFE-7C432DFD731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125376" y="1648942"/>
            <a:ext cx="609810" cy="377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1911812D-F82F-4745-BE59-13BDF98BC9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194957" y="2188340"/>
            <a:ext cx="13022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E650101F-0FDA-4FDB-8AF3-DBBC027CC98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071153" y="1648942"/>
            <a:ext cx="495611" cy="377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7879E888-57FA-4670-A804-1ECF26EA403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129859" y="951923"/>
            <a:ext cx="605327" cy="373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67F150E-3974-888B-0573-9CBDBD2F468B}"/>
              </a:ext>
            </a:extLst>
          </p:cNvPr>
          <p:cNvCxnSpPr/>
          <p:nvPr/>
        </p:nvCxnSpPr>
        <p:spPr>
          <a:xfrm flipV="1">
            <a:off x="4162789" y="3518875"/>
            <a:ext cx="0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70FF139-AF39-989E-1BE8-973E08D352A0}"/>
              </a:ext>
            </a:extLst>
          </p:cNvPr>
          <p:cNvCxnSpPr>
            <a:cxnSpLocks/>
          </p:cNvCxnSpPr>
          <p:nvPr/>
        </p:nvCxnSpPr>
        <p:spPr>
          <a:xfrm>
            <a:off x="3397624" y="6370102"/>
            <a:ext cx="2996245" cy="2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A8897B8-675C-6684-CE08-61D0142ED29D}"/>
              </a:ext>
            </a:extLst>
          </p:cNvPr>
          <p:cNvCxnSpPr/>
          <p:nvPr/>
        </p:nvCxnSpPr>
        <p:spPr>
          <a:xfrm flipV="1">
            <a:off x="4670661" y="3555186"/>
            <a:ext cx="0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5BD05CF-F188-2F42-1781-31F109AF99BA}"/>
              </a:ext>
            </a:extLst>
          </p:cNvPr>
          <p:cNvCxnSpPr>
            <a:cxnSpLocks/>
          </p:cNvCxnSpPr>
          <p:nvPr/>
        </p:nvCxnSpPr>
        <p:spPr>
          <a:xfrm>
            <a:off x="3469341" y="5877543"/>
            <a:ext cx="2901765" cy="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3" grpId="0"/>
      <p:bldP spid="74" grpId="0"/>
      <p:bldP spid="74" grpId="1"/>
      <p:bldP spid="87" grpId="0"/>
      <p:bldP spid="90" grpId="0"/>
      <p:bldP spid="92" grpId="0"/>
      <p:bldP spid="96" grpId="0"/>
      <p:bldP spid="96" grpId="1"/>
      <p:bldP spid="96" grpId="2"/>
      <p:bldP spid="103" grpId="0"/>
      <p:bldP spid="118" grpId="0"/>
      <p:bldP spid="119" grpId="0"/>
      <p:bldP spid="119" grpId="1"/>
      <p:bldP spid="120" grpId="0"/>
      <p:bldP spid="120" grpId="1"/>
      <p:bldP spid="121" grpId="0"/>
      <p:bldP spid="122" grpId="0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1" grpId="0"/>
      <p:bldP spid="131" grpId="1"/>
      <p:bldP spid="132" grpId="0"/>
      <p:bldP spid="133" grpId="0"/>
      <p:bldP spid="133" grpId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291088" y="21444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2232382" y="284147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1286605" y="35425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063960" y="35425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63960" y="21254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696636" y="2534705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637930" y="2515655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766217" y="2354010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692153" y="3231724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637930" y="3231724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761734" y="3771122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505158" y="127761"/>
            <a:ext cx="777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Время работы алгоритма построения эйлерова цикла на </a:t>
            </a:r>
            <a:r>
              <a:rPr lang="ru-RU" u="sng" dirty="0"/>
              <a:t>списках смежности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8112791" y="127761"/>
                <a:ext cx="84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791" y="127761"/>
                <a:ext cx="84670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6F8DD88-4883-4BD2-87F2-5D9C9AB374E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766217" y="2354010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F2AB570-E268-4D5A-9203-34A232AA7278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637930" y="2515655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E9DA30A8-0F27-4764-8AFE-7C432DFD731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692153" y="3231724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1911812D-F82F-4745-BE59-13BDF98BC9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761734" y="3771122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E650101F-0FDA-4FDB-8AF3-DBBC027CC98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637930" y="3231724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7879E888-57FA-4670-A804-1ECF26EA403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696636" y="2534705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CE8620-E921-4137-A97C-260C893B48B3}"/>
              </a:ext>
            </a:extLst>
          </p:cNvPr>
          <p:cNvSpPr txBox="1"/>
          <p:nvPr/>
        </p:nvSpPr>
        <p:spPr>
          <a:xfrm>
            <a:off x="5566933" y="1842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87C327-B9FF-48D6-BEFE-94D733EDE5DF}"/>
              </a:ext>
            </a:extLst>
          </p:cNvPr>
          <p:cNvSpPr txBox="1"/>
          <p:nvPr/>
        </p:nvSpPr>
        <p:spPr>
          <a:xfrm>
            <a:off x="5566933" y="258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71FC9-06F4-47A4-B7C0-DB8F90E5E0D5}"/>
              </a:ext>
            </a:extLst>
          </p:cNvPr>
          <p:cNvSpPr txBox="1"/>
          <p:nvPr/>
        </p:nvSpPr>
        <p:spPr>
          <a:xfrm>
            <a:off x="6340656" y="1822979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2              5</a:t>
            </a:r>
            <a:endParaRPr lang="ru-BY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47490D7-9EE3-4C65-9B0A-E6676D7DC46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7178856" y="1822979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BBBE05F-C57D-45DA-AD4D-BD8D3CCB85BF}"/>
              </a:ext>
            </a:extLst>
          </p:cNvPr>
          <p:cNvSpPr txBox="1"/>
          <p:nvPr/>
        </p:nvSpPr>
        <p:spPr>
          <a:xfrm>
            <a:off x="6340656" y="2548824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1              5</a:t>
            </a:r>
            <a:endParaRPr lang="ru-BY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A09251C-8E49-4AD9-86BC-3A414F20368E}"/>
              </a:ext>
            </a:extLst>
          </p:cNvPr>
          <p:cNvCxnSpPr/>
          <p:nvPr/>
        </p:nvCxnSpPr>
        <p:spPr>
          <a:xfrm>
            <a:off x="6938533" y="2019368"/>
            <a:ext cx="0" cy="70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C4B91D7-CEDC-4E20-8A40-FDE89A79575C}"/>
              </a:ext>
            </a:extLst>
          </p:cNvPr>
          <p:cNvSpPr txBox="1"/>
          <p:nvPr/>
        </p:nvSpPr>
        <p:spPr>
          <a:xfrm>
            <a:off x="5566933" y="330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459E33-B1A8-4923-ADF8-5CD98EFE06A6}"/>
              </a:ext>
            </a:extLst>
          </p:cNvPr>
          <p:cNvSpPr txBox="1"/>
          <p:nvPr/>
        </p:nvSpPr>
        <p:spPr>
          <a:xfrm>
            <a:off x="6340656" y="3266357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4              5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6ECD71-C82C-4E6B-92D9-F161E6842988}"/>
              </a:ext>
            </a:extLst>
          </p:cNvPr>
          <p:cNvSpPr txBox="1"/>
          <p:nvPr/>
        </p:nvSpPr>
        <p:spPr>
          <a:xfrm>
            <a:off x="5566933" y="394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875D42-63A3-45CC-8D6A-0FE6E91AE9C5}"/>
              </a:ext>
            </a:extLst>
          </p:cNvPr>
          <p:cNvSpPr txBox="1"/>
          <p:nvPr/>
        </p:nvSpPr>
        <p:spPr>
          <a:xfrm>
            <a:off x="6340656" y="3948857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3              5</a:t>
            </a:r>
            <a:endParaRPr lang="ru-BY" dirty="0"/>
          </a:p>
        </p:txBody>
      </p: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EFCC347A-9B5E-4905-8C44-39F519F6B108}"/>
              </a:ext>
            </a:extLst>
          </p:cNvPr>
          <p:cNvCxnSpPr/>
          <p:nvPr/>
        </p:nvCxnSpPr>
        <p:spPr>
          <a:xfrm>
            <a:off x="7172995" y="2548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ADB7986E-DC45-4E02-8B83-7BEF494FDDF0}"/>
              </a:ext>
            </a:extLst>
          </p:cNvPr>
          <p:cNvCxnSpPr/>
          <p:nvPr/>
        </p:nvCxnSpPr>
        <p:spPr>
          <a:xfrm>
            <a:off x="7172995" y="326635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8E8100AE-1670-40CB-B6F5-9FE95670074B}"/>
              </a:ext>
            </a:extLst>
          </p:cNvPr>
          <p:cNvCxnSpPr/>
          <p:nvPr/>
        </p:nvCxnSpPr>
        <p:spPr>
          <a:xfrm>
            <a:off x="7167134" y="394885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2C47456-89AB-4BCE-98DB-4DA7FAE87651}"/>
              </a:ext>
            </a:extLst>
          </p:cNvPr>
          <p:cNvSpPr txBox="1"/>
          <p:nvPr/>
        </p:nvSpPr>
        <p:spPr>
          <a:xfrm>
            <a:off x="9504640" y="145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29DAC-DDA3-487E-B514-E2A5EC1FAF92}"/>
              </a:ext>
            </a:extLst>
          </p:cNvPr>
          <p:cNvSpPr txBox="1"/>
          <p:nvPr/>
        </p:nvSpPr>
        <p:spPr>
          <a:xfrm>
            <a:off x="9460102" y="2009887"/>
            <a:ext cx="4751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  <a:p>
            <a:endParaRPr lang="ru-RU" dirty="0"/>
          </a:p>
          <a:p>
            <a:r>
              <a:rPr lang="ru-RU" dirty="0"/>
              <a:t>2</a:t>
            </a:r>
          </a:p>
          <a:p>
            <a:endParaRPr lang="ru-RU" dirty="0"/>
          </a:p>
          <a:p>
            <a:r>
              <a:rPr lang="ru-RU" dirty="0"/>
              <a:t>3</a:t>
            </a:r>
          </a:p>
          <a:p>
            <a:endParaRPr lang="ru-RU" dirty="0"/>
          </a:p>
          <a:p>
            <a:r>
              <a:rPr lang="ru-RU" dirty="0"/>
              <a:t>4</a:t>
            </a:r>
          </a:p>
          <a:p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15E8483-EF6B-44F5-9930-9586BBC9FE6E}"/>
              </a:ext>
            </a:extLst>
          </p:cNvPr>
          <p:cNvCxnSpPr/>
          <p:nvPr/>
        </p:nvCxnSpPr>
        <p:spPr>
          <a:xfrm>
            <a:off x="9457185" y="2553104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2F4BF954-D70B-43DF-B4A8-4107FE3C4C65}"/>
              </a:ext>
            </a:extLst>
          </p:cNvPr>
          <p:cNvCxnSpPr/>
          <p:nvPr/>
        </p:nvCxnSpPr>
        <p:spPr>
          <a:xfrm>
            <a:off x="9457185" y="3164049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865BD443-088D-4F29-9CB4-671E4AC6CDDC}"/>
              </a:ext>
            </a:extLst>
          </p:cNvPr>
          <p:cNvCxnSpPr/>
          <p:nvPr/>
        </p:nvCxnSpPr>
        <p:spPr>
          <a:xfrm>
            <a:off x="9447179" y="3723657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13F0725-B7C1-44B9-93C2-70FCE4BE8B58}"/>
              </a:ext>
            </a:extLst>
          </p:cNvPr>
          <p:cNvCxnSpPr>
            <a:cxnSpLocks/>
          </p:cNvCxnSpPr>
          <p:nvPr/>
        </p:nvCxnSpPr>
        <p:spPr>
          <a:xfrm>
            <a:off x="7656897" y="2008738"/>
            <a:ext cx="1965005" cy="404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2DF38903-BA43-47ED-9025-422C2FC1CBCE}"/>
              </a:ext>
            </a:extLst>
          </p:cNvPr>
          <p:cNvCxnSpPr>
            <a:cxnSpLocks/>
          </p:cNvCxnSpPr>
          <p:nvPr/>
        </p:nvCxnSpPr>
        <p:spPr>
          <a:xfrm>
            <a:off x="7669220" y="2671522"/>
            <a:ext cx="1986263" cy="31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C48AA26A-9B89-4AA7-BC2E-0E22F95B9CBD}"/>
              </a:ext>
            </a:extLst>
          </p:cNvPr>
          <p:cNvCxnSpPr>
            <a:cxnSpLocks/>
          </p:cNvCxnSpPr>
          <p:nvPr/>
        </p:nvCxnSpPr>
        <p:spPr>
          <a:xfrm>
            <a:off x="7657498" y="3422175"/>
            <a:ext cx="1997985" cy="12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66205198-EE06-4831-917A-9F3BC24B65CC}"/>
              </a:ext>
            </a:extLst>
          </p:cNvPr>
          <p:cNvCxnSpPr>
            <a:cxnSpLocks/>
          </p:cNvCxnSpPr>
          <p:nvPr/>
        </p:nvCxnSpPr>
        <p:spPr>
          <a:xfrm flipV="1">
            <a:off x="7669220" y="4093932"/>
            <a:ext cx="19862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D6442CAC-B9D2-4361-8E33-A8CBF4F69DBD}"/>
              </a:ext>
            </a:extLst>
          </p:cNvPr>
          <p:cNvCxnSpPr/>
          <p:nvPr/>
        </p:nvCxnSpPr>
        <p:spPr>
          <a:xfrm>
            <a:off x="6802698" y="3422175"/>
            <a:ext cx="0" cy="70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08BBF59-586A-B2E0-C0BB-863A9ED94FD4}"/>
              </a:ext>
            </a:extLst>
          </p:cNvPr>
          <p:cNvCxnSpPr/>
          <p:nvPr/>
        </p:nvCxnSpPr>
        <p:spPr>
          <a:xfrm>
            <a:off x="5985933" y="1532467"/>
            <a:ext cx="0" cy="2929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DC18A-E529-2ADE-26CC-D8A3B4EB7ED5}"/>
                  </a:ext>
                </a:extLst>
              </p:cNvPr>
              <p:cNvSpPr txBox="1"/>
              <p:nvPr/>
            </p:nvSpPr>
            <p:spPr>
              <a:xfrm>
                <a:off x="5569405" y="1315147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DC18A-E529-2ADE-26CC-D8A3B4EB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05" y="1315147"/>
                <a:ext cx="303866" cy="276999"/>
              </a:xfrm>
              <a:prstGeom prst="rect">
                <a:avLst/>
              </a:prstGeom>
              <a:blipFill>
                <a:blip r:embed="rId4"/>
                <a:stretch>
                  <a:fillRect l="-20408" r="-4082" b="-1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2CDFDC9-12C2-DE18-D8FF-A168D2F7078E}"/>
              </a:ext>
            </a:extLst>
          </p:cNvPr>
          <p:cNvCxnSpPr/>
          <p:nvPr/>
        </p:nvCxnSpPr>
        <p:spPr>
          <a:xfrm>
            <a:off x="9457185" y="1453646"/>
            <a:ext cx="0" cy="38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66E0B-78AB-9677-135F-CCBC86D32427}"/>
                  </a:ext>
                </a:extLst>
              </p:cNvPr>
              <p:cNvSpPr txBox="1"/>
              <p:nvPr/>
            </p:nvSpPr>
            <p:spPr>
              <a:xfrm>
                <a:off x="9102602" y="1247278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66E0B-78AB-9677-135F-CCBC86D3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602" y="1247278"/>
                <a:ext cx="303866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3" grpId="0"/>
      <p:bldP spid="145" grpId="0"/>
      <p:bldP spid="5" grpId="0" animBg="1"/>
      <p:bldP spid="146" grpId="0" animBg="1"/>
      <p:bldP spid="147" grpId="0"/>
      <p:bldP spid="148" grpId="0" animBg="1"/>
      <p:bldP spid="149" grpId="0"/>
      <p:bldP spid="150" grpId="0" animBg="1"/>
      <p:bldP spid="154" grpId="0"/>
      <p:bldP spid="17" grpId="0" animBg="1"/>
      <p:bldP spid="13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2112" y="1098122"/>
            <a:ext cx="11347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800" dirty="0"/>
              <a:t>Задан граф (не обязательно связный). </a:t>
            </a:r>
          </a:p>
          <a:p>
            <a:pPr lvl="1" algn="just"/>
            <a:r>
              <a:rPr lang="ru-RU" sz="2800" dirty="0"/>
              <a:t>Необходимо </a:t>
            </a:r>
            <a:r>
              <a:rPr lang="ru-RU" sz="2800" b="1" dirty="0"/>
              <a:t>покрыть граф наименьшим числом рёберно-непересекающихся цепей</a:t>
            </a:r>
            <a:r>
              <a:rPr lang="ru-RU" sz="2800" dirty="0"/>
              <a:t>. </a:t>
            </a:r>
          </a:p>
          <a:p>
            <a:pPr lvl="1" algn="just"/>
            <a:r>
              <a:rPr lang="ru-RU" sz="2800" dirty="0"/>
              <a:t>Цепи могут быть открытыми или замкнутыми. </a:t>
            </a:r>
          </a:p>
          <a:p>
            <a:pPr lvl="1" algn="just"/>
            <a:r>
              <a:rPr lang="ru-RU" sz="2800" dirty="0"/>
              <a:t>Каждое ребро графа должно входить в одну из этих цепей.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4612" y="4237642"/>
            <a:ext cx="89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Если граф не связный, то решаем задачу оптимально для каждой компоненты связности.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3EA04-2B8F-4C8E-A06F-DB54E1C130A5}"/>
              </a:ext>
            </a:extLst>
          </p:cNvPr>
          <p:cNvSpPr txBox="1"/>
          <p:nvPr/>
        </p:nvSpPr>
        <p:spPr>
          <a:xfrm>
            <a:off x="534612" y="513347"/>
            <a:ext cx="1391728" cy="584775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ru-RU" sz="3200" dirty="0"/>
              <a:t>Задача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418170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9D5F297-139E-4516-A80B-9F5C566329B9}"/>
              </a:ext>
            </a:extLst>
          </p:cNvPr>
          <p:cNvGrpSpPr/>
          <p:nvPr/>
        </p:nvGrpSpPr>
        <p:grpSpPr>
          <a:xfrm>
            <a:off x="654521" y="623737"/>
            <a:ext cx="2319597" cy="2100973"/>
            <a:chOff x="750774" y="1233337"/>
            <a:chExt cx="2319597" cy="2100973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A9332DB-2BB4-4660-AA2F-1EADE85519CA}"/>
                </a:ext>
              </a:extLst>
            </p:cNvPr>
            <p:cNvGrpSpPr/>
            <p:nvPr/>
          </p:nvGrpSpPr>
          <p:grpSpPr>
            <a:xfrm>
              <a:off x="750774" y="1233337"/>
              <a:ext cx="2319597" cy="1798833"/>
              <a:chOff x="7288123" y="706788"/>
              <a:chExt cx="2319597" cy="1738381"/>
            </a:xfrm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D59B38-B55B-4B87-B958-10DADD18304B}"/>
                  </a:ext>
                </a:extLst>
              </p:cNvPr>
              <p:cNvSpPr/>
              <p:nvPr/>
            </p:nvSpPr>
            <p:spPr>
              <a:xfrm>
                <a:off x="7288123" y="706788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05E033E-7E9A-40CF-A309-3A8316F483FB}"/>
                  </a:ext>
                </a:extLst>
              </p:cNvPr>
              <p:cNvSpPr/>
              <p:nvPr/>
            </p:nvSpPr>
            <p:spPr>
              <a:xfrm>
                <a:off x="8301013" y="1436079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5A6CF62E-13DE-424D-AEDF-226E543F7C6F}"/>
                  </a:ext>
                </a:extLst>
              </p:cNvPr>
              <p:cNvSpPr/>
              <p:nvPr/>
            </p:nvSpPr>
            <p:spPr>
              <a:xfrm>
                <a:off x="7338428" y="1673269"/>
                <a:ext cx="475129" cy="413347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89ED4957-014F-4685-A78D-6EBDF24A74AA}"/>
                  </a:ext>
                </a:extLst>
              </p:cNvPr>
              <p:cNvSpPr/>
              <p:nvPr/>
            </p:nvSpPr>
            <p:spPr>
              <a:xfrm>
                <a:off x="8756998" y="1987969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EF13AA6C-283E-46AC-B686-33D853B3FA80}"/>
                  </a:ext>
                </a:extLst>
              </p:cNvPr>
              <p:cNvSpPr/>
              <p:nvPr/>
            </p:nvSpPr>
            <p:spPr>
              <a:xfrm>
                <a:off x="9132591" y="720010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DD72F8D7-58D4-4A88-9104-214F68CD93C4}"/>
                  </a:ext>
                </a:extLst>
              </p:cNvPr>
              <p:cNvCxnSpPr>
                <a:cxnSpLocks/>
                <a:stCxn id="12" idx="5"/>
                <a:endCxn id="13" idx="1"/>
              </p:cNvCxnSpPr>
              <p:nvPr/>
            </p:nvCxnSpPr>
            <p:spPr>
              <a:xfrm>
                <a:off x="7693671" y="1097033"/>
                <a:ext cx="676923" cy="406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74C2EAC4-41A0-41C0-83C6-868980214E12}"/>
                  </a:ext>
                </a:extLst>
              </p:cNvPr>
              <p:cNvCxnSpPr>
                <a:stCxn id="16" idx="3"/>
                <a:endCxn id="13" idx="7"/>
              </p:cNvCxnSpPr>
              <p:nvPr/>
            </p:nvCxnSpPr>
            <p:spPr>
              <a:xfrm flipH="1">
                <a:off x="8706561" y="1110255"/>
                <a:ext cx="495611" cy="392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306AA62A-9F52-4B43-BA54-DC37A80FF2E7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7763252" y="935388"/>
                <a:ext cx="1369339" cy="13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6A385DAF-4BA4-4101-9FA1-227D12AE44DC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7813557" y="1879943"/>
                <a:ext cx="943441" cy="3366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2A3AF55-47B3-4B23-ACF1-88956C57C3A1}"/>
                </a:ext>
              </a:extLst>
            </p:cNvPr>
            <p:cNvSpPr/>
            <p:nvPr/>
          </p:nvSpPr>
          <p:spPr>
            <a:xfrm>
              <a:off x="1299919" y="2877110"/>
              <a:ext cx="475129" cy="457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9C70560-B7C3-4CCD-BE0B-C6F16F56B613}"/>
                </a:ext>
              </a:extLst>
            </p:cNvPr>
            <p:cNvCxnSpPr>
              <a:stCxn id="14" idx="4"/>
              <a:endCxn id="9" idx="2"/>
            </p:cNvCxnSpPr>
            <p:nvPr/>
          </p:nvCxnSpPr>
          <p:spPr>
            <a:xfrm>
              <a:off x="1038644" y="2661148"/>
              <a:ext cx="261275" cy="444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C6DFEA4-FB56-40F3-A900-776AD08D9AE4}"/>
                </a:ext>
              </a:extLst>
            </p:cNvPr>
            <p:cNvCxnSpPr>
              <a:stCxn id="9" idx="6"/>
              <a:endCxn id="15" idx="3"/>
            </p:cNvCxnSpPr>
            <p:nvPr/>
          </p:nvCxnSpPr>
          <p:spPr>
            <a:xfrm flipV="1">
              <a:off x="1775048" y="2962886"/>
              <a:ext cx="514182" cy="1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7F5DD89-63CD-42C8-8044-AEC02688AA70}"/>
              </a:ext>
            </a:extLst>
          </p:cNvPr>
          <p:cNvCxnSpPr/>
          <p:nvPr/>
        </p:nvCxnSpPr>
        <p:spPr>
          <a:xfrm>
            <a:off x="3336758" y="0"/>
            <a:ext cx="0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C9FC40-B78B-4456-B354-3C151CAAE86F}"/>
              </a:ext>
            </a:extLst>
          </p:cNvPr>
          <p:cNvGrpSpPr/>
          <p:nvPr/>
        </p:nvGrpSpPr>
        <p:grpSpPr>
          <a:xfrm>
            <a:off x="776087" y="3715792"/>
            <a:ext cx="2319597" cy="2100973"/>
            <a:chOff x="776087" y="3715792"/>
            <a:chExt cx="2319597" cy="2100973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EF533F7-3AA6-44E6-8D9F-B8AC2F440A61}"/>
                </a:ext>
              </a:extLst>
            </p:cNvPr>
            <p:cNvSpPr/>
            <p:nvPr/>
          </p:nvSpPr>
          <p:spPr>
            <a:xfrm>
              <a:off x="776087" y="3715792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D99B9E3D-B509-4DFA-8A16-449FAAD130AA}"/>
                </a:ext>
              </a:extLst>
            </p:cNvPr>
            <p:cNvSpPr/>
            <p:nvPr/>
          </p:nvSpPr>
          <p:spPr>
            <a:xfrm>
              <a:off x="1788977" y="4470444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6CDC30F-708C-4CA0-907D-77772F399656}"/>
                </a:ext>
              </a:extLst>
            </p:cNvPr>
            <p:cNvSpPr/>
            <p:nvPr/>
          </p:nvSpPr>
          <p:spPr>
            <a:xfrm>
              <a:off x="826392" y="4715882"/>
              <a:ext cx="475129" cy="4277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8FE97226-40E8-4BDD-BED5-99D72A0F4E2F}"/>
                </a:ext>
              </a:extLst>
            </p:cNvPr>
            <p:cNvSpPr/>
            <p:nvPr/>
          </p:nvSpPr>
          <p:spPr>
            <a:xfrm>
              <a:off x="2244962" y="5041526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96444913-F7C5-46B6-A093-3D2EBFDA8B37}"/>
                </a:ext>
              </a:extLst>
            </p:cNvPr>
            <p:cNvSpPr/>
            <p:nvPr/>
          </p:nvSpPr>
          <p:spPr>
            <a:xfrm>
              <a:off x="2620555" y="3729474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ED40D30C-51C7-4173-9BF7-4193288F402D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1181635" y="4119608"/>
              <a:ext cx="676923" cy="4201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A12725-9CA2-4A6E-A378-198797F539F9}"/>
                </a:ext>
              </a:extLst>
            </p:cNvPr>
            <p:cNvCxnSpPr>
              <a:stCxn id="36" idx="3"/>
              <a:endCxn id="32" idx="7"/>
            </p:cNvCxnSpPr>
            <p:nvPr/>
          </p:nvCxnSpPr>
          <p:spPr>
            <a:xfrm flipH="1">
              <a:off x="2194525" y="4133290"/>
              <a:ext cx="495611" cy="4064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3CD5BC4E-ABF7-4C0F-8D7C-EF39CAE05D0B}"/>
                </a:ext>
              </a:extLst>
            </p:cNvPr>
            <p:cNvCxnSpPr>
              <a:cxnSpLocks/>
              <a:stCxn id="31" idx="6"/>
              <a:endCxn id="36" idx="2"/>
            </p:cNvCxnSpPr>
            <p:nvPr/>
          </p:nvCxnSpPr>
          <p:spPr>
            <a:xfrm>
              <a:off x="1251216" y="3952342"/>
              <a:ext cx="1369339" cy="136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F087E19-1E9F-45A2-9B25-EE67211882C0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1301521" y="4929743"/>
              <a:ext cx="943441" cy="34833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720D512-D728-4B20-96BC-8E76982D37C5}"/>
                </a:ext>
              </a:extLst>
            </p:cNvPr>
            <p:cNvSpPr/>
            <p:nvPr/>
          </p:nvSpPr>
          <p:spPr>
            <a:xfrm>
              <a:off x="1325232" y="5359565"/>
              <a:ext cx="47512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1DA7047-F56B-4420-8670-EEFC67C9A116}"/>
                </a:ext>
              </a:extLst>
            </p:cNvPr>
            <p:cNvCxnSpPr>
              <a:cxnSpLocks/>
              <a:stCxn id="34" idx="4"/>
              <a:endCxn id="26" idx="1"/>
            </p:cNvCxnSpPr>
            <p:nvPr/>
          </p:nvCxnSpPr>
          <p:spPr>
            <a:xfrm>
              <a:off x="1063957" y="5143603"/>
              <a:ext cx="330856" cy="28291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A0DF2FF-0EE8-4859-9D35-0D7C94569972}"/>
                </a:ext>
              </a:extLst>
            </p:cNvPr>
            <p:cNvCxnSpPr>
              <a:stCxn id="26" idx="6"/>
              <a:endCxn id="35" idx="3"/>
            </p:cNvCxnSpPr>
            <p:nvPr/>
          </p:nvCxnSpPr>
          <p:spPr>
            <a:xfrm flipV="1">
              <a:off x="1800361" y="5445341"/>
              <a:ext cx="514182" cy="14282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06F4523-0CF2-455A-B4FD-EC7B51005538}"/>
              </a:ext>
            </a:extLst>
          </p:cNvPr>
          <p:cNvCxnSpPr/>
          <p:nvPr/>
        </p:nvCxnSpPr>
        <p:spPr>
          <a:xfrm>
            <a:off x="6392779" y="-7628"/>
            <a:ext cx="0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9137375-2D14-4412-8319-7539D52DB721}"/>
              </a:ext>
            </a:extLst>
          </p:cNvPr>
          <p:cNvGrpSpPr/>
          <p:nvPr/>
        </p:nvGrpSpPr>
        <p:grpSpPr>
          <a:xfrm>
            <a:off x="3659457" y="138038"/>
            <a:ext cx="2319597" cy="2971577"/>
            <a:chOff x="3818774" y="967083"/>
            <a:chExt cx="2319597" cy="2971577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3D97CDED-AFC7-4253-90F5-EBD0A7786E83}"/>
                </a:ext>
              </a:extLst>
            </p:cNvPr>
            <p:cNvGrpSpPr/>
            <p:nvPr/>
          </p:nvGrpSpPr>
          <p:grpSpPr>
            <a:xfrm>
              <a:off x="3818774" y="1837687"/>
              <a:ext cx="2319597" cy="2100973"/>
              <a:chOff x="750774" y="1233337"/>
              <a:chExt cx="2319597" cy="2100973"/>
            </a:xfrm>
          </p:grpSpPr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E6771A1A-6372-45C6-B706-5E3487CF9D68}"/>
                  </a:ext>
                </a:extLst>
              </p:cNvPr>
              <p:cNvGrpSpPr/>
              <p:nvPr/>
            </p:nvGrpSpPr>
            <p:grpSpPr>
              <a:xfrm>
                <a:off x="750774" y="1233337"/>
                <a:ext cx="2319597" cy="1798833"/>
                <a:chOff x="7288123" y="706788"/>
                <a:chExt cx="2319597" cy="1738381"/>
              </a:xfrm>
            </p:grpSpPr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44BD9A1A-D6C4-4C49-8B6C-F4CEB206E68E}"/>
                    </a:ext>
                  </a:extLst>
                </p:cNvPr>
                <p:cNvSpPr/>
                <p:nvPr/>
              </p:nvSpPr>
              <p:spPr>
                <a:xfrm>
                  <a:off x="7288123" y="706788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0A98236C-694B-4A9D-AC4D-62D7485268C2}"/>
                    </a:ext>
                  </a:extLst>
                </p:cNvPr>
                <p:cNvSpPr/>
                <p:nvPr/>
              </p:nvSpPr>
              <p:spPr>
                <a:xfrm>
                  <a:off x="8301013" y="1436079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F9831B47-76F2-4242-8006-DEA66CA92469}"/>
                    </a:ext>
                  </a:extLst>
                </p:cNvPr>
                <p:cNvSpPr/>
                <p:nvPr/>
              </p:nvSpPr>
              <p:spPr>
                <a:xfrm>
                  <a:off x="7338428" y="1673269"/>
                  <a:ext cx="475129" cy="413347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A60DAD71-B2E1-47DC-8AC6-77993C6AE19B}"/>
                    </a:ext>
                  </a:extLst>
                </p:cNvPr>
                <p:cNvSpPr/>
                <p:nvPr/>
              </p:nvSpPr>
              <p:spPr>
                <a:xfrm>
                  <a:off x="8756998" y="1987969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E8021A7C-C13B-41D8-BE9E-27965AF471F7}"/>
                    </a:ext>
                  </a:extLst>
                </p:cNvPr>
                <p:cNvSpPr/>
                <p:nvPr/>
              </p:nvSpPr>
              <p:spPr>
                <a:xfrm>
                  <a:off x="9132591" y="720010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D8951978-B8F9-4AFA-93B7-D622E5C60CA1}"/>
                    </a:ext>
                  </a:extLst>
                </p:cNvPr>
                <p:cNvCxnSpPr>
                  <a:stCxn id="46" idx="5"/>
                  <a:endCxn id="47" idx="1"/>
                </p:cNvCxnSpPr>
                <p:nvPr/>
              </p:nvCxnSpPr>
              <p:spPr>
                <a:xfrm>
                  <a:off x="7693671" y="1097033"/>
                  <a:ext cx="676923" cy="4060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>
                  <a:extLst>
                    <a:ext uri="{FF2B5EF4-FFF2-40B4-BE49-F238E27FC236}">
                      <a16:creationId xmlns:a16="http://schemas.microsoft.com/office/drawing/2014/main" id="{2CC61179-A89B-4DC8-9505-696467876E2D}"/>
                    </a:ext>
                  </a:extLst>
                </p:cNvPr>
                <p:cNvCxnSpPr>
                  <a:cxnSpLocks/>
                  <a:stCxn id="46" idx="6"/>
                  <a:endCxn id="50" idx="2"/>
                </p:cNvCxnSpPr>
                <p:nvPr/>
              </p:nvCxnSpPr>
              <p:spPr>
                <a:xfrm>
                  <a:off x="7763252" y="935388"/>
                  <a:ext cx="1369339" cy="13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>
                  <a:extLst>
                    <a:ext uri="{FF2B5EF4-FFF2-40B4-BE49-F238E27FC236}">
                      <a16:creationId xmlns:a16="http://schemas.microsoft.com/office/drawing/2014/main" id="{279E68DB-2D08-4D4F-9D03-F2A22501ACAC}"/>
                    </a:ext>
                  </a:extLst>
                </p:cNvPr>
                <p:cNvCxnSpPr>
                  <a:cxnSpLocks/>
                  <a:stCxn id="48" idx="6"/>
                  <a:endCxn id="49" idx="2"/>
                </p:cNvCxnSpPr>
                <p:nvPr/>
              </p:nvCxnSpPr>
              <p:spPr>
                <a:xfrm>
                  <a:off x="7813557" y="1879943"/>
                  <a:ext cx="943441" cy="336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1D3F698D-AD73-4632-A324-15352A88A205}"/>
                  </a:ext>
                </a:extLst>
              </p:cNvPr>
              <p:cNvSpPr/>
              <p:nvPr/>
            </p:nvSpPr>
            <p:spPr>
              <a:xfrm>
                <a:off x="1299919" y="2877110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7E950EFC-2E9F-464D-99B9-5E6CD7810157}"/>
                  </a:ext>
                </a:extLst>
              </p:cNvPr>
              <p:cNvCxnSpPr>
                <a:stCxn id="48" idx="4"/>
                <a:endCxn id="43" idx="2"/>
              </p:cNvCxnSpPr>
              <p:nvPr/>
            </p:nvCxnSpPr>
            <p:spPr>
              <a:xfrm>
                <a:off x="1038644" y="2661148"/>
                <a:ext cx="261275" cy="4445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64F2EDBF-8685-45B3-AC89-FA1BED7FBCC1}"/>
                  </a:ext>
                </a:extLst>
              </p:cNvPr>
              <p:cNvCxnSpPr>
                <a:stCxn id="43" idx="6"/>
                <a:endCxn id="49" idx="3"/>
              </p:cNvCxnSpPr>
              <p:nvPr/>
            </p:nvCxnSpPr>
            <p:spPr>
              <a:xfrm flipV="1">
                <a:off x="1775048" y="2962886"/>
                <a:ext cx="514182" cy="1428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D7C16974-3F29-4A1A-B9A1-CD4B049A1931}"/>
                </a:ext>
              </a:extLst>
            </p:cNvPr>
            <p:cNvSpPr/>
            <p:nvPr/>
          </p:nvSpPr>
          <p:spPr>
            <a:xfrm>
              <a:off x="5587653" y="967083"/>
              <a:ext cx="475129" cy="47309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62E7DA2-6799-4011-B91C-EE5A87B26AEE}"/>
                </a:ext>
              </a:extLst>
            </p:cNvPr>
            <p:cNvCxnSpPr>
              <a:stCxn id="46" idx="7"/>
              <a:endCxn id="56" idx="3"/>
            </p:cNvCxnSpPr>
            <p:nvPr/>
          </p:nvCxnSpPr>
          <p:spPr>
            <a:xfrm flipV="1">
              <a:off x="4224322" y="1370898"/>
              <a:ext cx="1432912" cy="536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5B7724C8-A645-4E12-8F55-F99071056599}"/>
              </a:ext>
            </a:extLst>
          </p:cNvPr>
          <p:cNvGrpSpPr/>
          <p:nvPr/>
        </p:nvGrpSpPr>
        <p:grpSpPr>
          <a:xfrm>
            <a:off x="3748019" y="3457754"/>
            <a:ext cx="2319597" cy="2971577"/>
            <a:chOff x="3818774" y="967083"/>
            <a:chExt cx="2319597" cy="2971577"/>
          </a:xfrm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5B82E1D7-70B5-4EC4-8EF6-434F4036B3D1}"/>
                </a:ext>
              </a:extLst>
            </p:cNvPr>
            <p:cNvGrpSpPr/>
            <p:nvPr/>
          </p:nvGrpSpPr>
          <p:grpSpPr>
            <a:xfrm>
              <a:off x="3818774" y="1837687"/>
              <a:ext cx="2319597" cy="2100973"/>
              <a:chOff x="750774" y="1233337"/>
              <a:chExt cx="2319597" cy="2100973"/>
            </a:xfrm>
          </p:grpSpPr>
          <p:grpSp>
            <p:nvGrpSpPr>
              <p:cNvPr id="61" name="Группа 60">
                <a:extLst>
                  <a:ext uri="{FF2B5EF4-FFF2-40B4-BE49-F238E27FC236}">
                    <a16:creationId xmlns:a16="http://schemas.microsoft.com/office/drawing/2014/main" id="{A1FC0C77-D7E6-4661-A747-842C2459F443}"/>
                  </a:ext>
                </a:extLst>
              </p:cNvPr>
              <p:cNvGrpSpPr/>
              <p:nvPr/>
            </p:nvGrpSpPr>
            <p:grpSpPr>
              <a:xfrm>
                <a:off x="750774" y="1233337"/>
                <a:ext cx="2319597" cy="1798833"/>
                <a:chOff x="7288123" y="706788"/>
                <a:chExt cx="2319597" cy="1738381"/>
              </a:xfrm>
            </p:grpSpPr>
            <p:sp>
              <p:nvSpPr>
                <p:cNvPr id="65" name="Овал 64">
                  <a:extLst>
                    <a:ext uri="{FF2B5EF4-FFF2-40B4-BE49-F238E27FC236}">
                      <a16:creationId xmlns:a16="http://schemas.microsoft.com/office/drawing/2014/main" id="{16C5DD7A-7ABF-4603-9D69-1AA0ECB5EFB7}"/>
                    </a:ext>
                  </a:extLst>
                </p:cNvPr>
                <p:cNvSpPr/>
                <p:nvPr/>
              </p:nvSpPr>
              <p:spPr>
                <a:xfrm>
                  <a:off x="7288123" y="706788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Овал 65">
                  <a:extLst>
                    <a:ext uri="{FF2B5EF4-FFF2-40B4-BE49-F238E27FC236}">
                      <a16:creationId xmlns:a16="http://schemas.microsoft.com/office/drawing/2014/main" id="{61988ACD-2FE1-4AE7-A22D-D11FEFF77C84}"/>
                    </a:ext>
                  </a:extLst>
                </p:cNvPr>
                <p:cNvSpPr/>
                <p:nvPr/>
              </p:nvSpPr>
              <p:spPr>
                <a:xfrm>
                  <a:off x="8301013" y="1436079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Овал 66">
                  <a:extLst>
                    <a:ext uri="{FF2B5EF4-FFF2-40B4-BE49-F238E27FC236}">
                      <a16:creationId xmlns:a16="http://schemas.microsoft.com/office/drawing/2014/main" id="{ED6B7872-14EC-4740-97AC-F68B303963B7}"/>
                    </a:ext>
                  </a:extLst>
                </p:cNvPr>
                <p:cNvSpPr/>
                <p:nvPr/>
              </p:nvSpPr>
              <p:spPr>
                <a:xfrm>
                  <a:off x="7338428" y="1673269"/>
                  <a:ext cx="475129" cy="4133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Овал 67">
                  <a:extLst>
                    <a:ext uri="{FF2B5EF4-FFF2-40B4-BE49-F238E27FC236}">
                      <a16:creationId xmlns:a16="http://schemas.microsoft.com/office/drawing/2014/main" id="{0B4BCE9D-1BA6-4A82-A94B-3FA2D159F56A}"/>
                    </a:ext>
                  </a:extLst>
                </p:cNvPr>
                <p:cNvSpPr/>
                <p:nvPr/>
              </p:nvSpPr>
              <p:spPr>
                <a:xfrm>
                  <a:off x="8756998" y="1987969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02393A82-6FB9-40F8-8543-E85259A52566}"/>
                    </a:ext>
                  </a:extLst>
                </p:cNvPr>
                <p:cNvSpPr/>
                <p:nvPr/>
              </p:nvSpPr>
              <p:spPr>
                <a:xfrm>
                  <a:off x="9132591" y="720010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9DF5981C-A3D7-4096-B781-C4960A6676F9}"/>
                    </a:ext>
                  </a:extLst>
                </p:cNvPr>
                <p:cNvCxnSpPr>
                  <a:stCxn id="65" idx="5"/>
                  <a:endCxn id="66" idx="1"/>
                </p:cNvCxnSpPr>
                <p:nvPr/>
              </p:nvCxnSpPr>
              <p:spPr>
                <a:xfrm>
                  <a:off x="7693671" y="1097033"/>
                  <a:ext cx="676923" cy="406001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61345F92-59E1-4AD6-8B03-0DD5FA185557}"/>
                    </a:ext>
                  </a:extLst>
                </p:cNvPr>
                <p:cNvCxnSpPr>
                  <a:cxnSpLocks/>
                  <a:stCxn id="65" idx="6"/>
                  <a:endCxn id="69" idx="2"/>
                </p:cNvCxnSpPr>
                <p:nvPr/>
              </p:nvCxnSpPr>
              <p:spPr>
                <a:xfrm>
                  <a:off x="7763252" y="935388"/>
                  <a:ext cx="1369339" cy="1322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>
                  <a:extLst>
                    <a:ext uri="{FF2B5EF4-FFF2-40B4-BE49-F238E27FC236}">
                      <a16:creationId xmlns:a16="http://schemas.microsoft.com/office/drawing/2014/main" id="{4C3F7AF7-C662-4BCF-86EE-67267995593A}"/>
                    </a:ext>
                  </a:extLst>
                </p:cNvPr>
                <p:cNvCxnSpPr>
                  <a:cxnSpLocks/>
                  <a:stCxn id="67" idx="6"/>
                  <a:endCxn id="68" idx="1"/>
                </p:cNvCxnSpPr>
                <p:nvPr/>
              </p:nvCxnSpPr>
              <p:spPr>
                <a:xfrm>
                  <a:off x="7813557" y="1879943"/>
                  <a:ext cx="1013022" cy="17498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1C7D4306-2EA8-45F3-B6C9-FB0BFB0B44AF}"/>
                  </a:ext>
                </a:extLst>
              </p:cNvPr>
              <p:cNvSpPr/>
              <p:nvPr/>
            </p:nvSpPr>
            <p:spPr>
              <a:xfrm>
                <a:off x="1299919" y="2877110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7136AC7E-6034-4030-AD57-698EE3A67705}"/>
                  </a:ext>
                </a:extLst>
              </p:cNvPr>
              <p:cNvCxnSpPr>
                <a:cxnSpLocks/>
                <a:stCxn id="67" idx="5"/>
                <a:endCxn id="62" idx="1"/>
              </p:cNvCxnSpPr>
              <p:nvPr/>
            </p:nvCxnSpPr>
            <p:spPr>
              <a:xfrm>
                <a:off x="1206627" y="2598510"/>
                <a:ext cx="162873" cy="345555"/>
              </a:xfrm>
              <a:prstGeom prst="line">
                <a:avLst/>
              </a:prstGeom>
              <a:ln w="571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id="{EEF1912F-1E48-42A5-8F9A-93D700C088D9}"/>
                  </a:ext>
                </a:extLst>
              </p:cNvPr>
              <p:cNvCxnSpPr>
                <a:cxnSpLocks/>
                <a:stCxn id="62" idx="7"/>
                <a:endCxn id="68" idx="2"/>
              </p:cNvCxnSpPr>
              <p:nvPr/>
            </p:nvCxnSpPr>
            <p:spPr>
              <a:xfrm flipV="1">
                <a:off x="1705467" y="2795621"/>
                <a:ext cx="514182" cy="148444"/>
              </a:xfrm>
              <a:prstGeom prst="line">
                <a:avLst/>
              </a:prstGeom>
              <a:ln w="571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AD711D-582D-4322-9976-E7E5417B216E}"/>
                </a:ext>
              </a:extLst>
            </p:cNvPr>
            <p:cNvSpPr/>
            <p:nvPr/>
          </p:nvSpPr>
          <p:spPr>
            <a:xfrm>
              <a:off x="5587653" y="967083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078D003-91D4-465B-BED6-5AD6CDED6290}"/>
                </a:ext>
              </a:extLst>
            </p:cNvPr>
            <p:cNvCxnSpPr>
              <a:stCxn id="65" idx="7"/>
              <a:endCxn id="59" idx="3"/>
            </p:cNvCxnSpPr>
            <p:nvPr/>
          </p:nvCxnSpPr>
          <p:spPr>
            <a:xfrm flipV="1">
              <a:off x="4224322" y="1370898"/>
              <a:ext cx="1432912" cy="536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38616D8C-FEEF-4F73-B51C-2B21662038E3}"/>
              </a:ext>
            </a:extLst>
          </p:cNvPr>
          <p:cNvGrpSpPr/>
          <p:nvPr/>
        </p:nvGrpSpPr>
        <p:grpSpPr>
          <a:xfrm rot="5400000">
            <a:off x="7532191" y="2969044"/>
            <a:ext cx="2176430" cy="3565233"/>
            <a:chOff x="6911108" y="-218447"/>
            <a:chExt cx="2176430" cy="3565233"/>
          </a:xfrm>
        </p:grpSpPr>
        <p:cxnSp>
          <p:nvCxnSpPr>
            <p:cNvPr id="146" name="Прямая соединительная линия 145">
              <a:extLst>
                <a:ext uri="{FF2B5EF4-FFF2-40B4-BE49-F238E27FC236}">
                  <a16:creationId xmlns:a16="http://schemas.microsoft.com/office/drawing/2014/main" id="{CCD8F82F-E494-45A2-858E-2030F60ED7B1}"/>
                </a:ext>
              </a:extLst>
            </p:cNvPr>
            <p:cNvCxnSpPr>
              <a:cxnSpLocks/>
              <a:stCxn id="164" idx="2"/>
              <a:endCxn id="154" idx="5"/>
            </p:cNvCxnSpPr>
            <p:nvPr/>
          </p:nvCxnSpPr>
          <p:spPr>
            <a:xfrm rot="16200000" flipV="1">
              <a:off x="7998663" y="334862"/>
              <a:ext cx="763241" cy="4642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Группа 146">
              <a:extLst>
                <a:ext uri="{FF2B5EF4-FFF2-40B4-BE49-F238E27FC236}">
                  <a16:creationId xmlns:a16="http://schemas.microsoft.com/office/drawing/2014/main" id="{A8C13E24-5F91-4D05-9EB9-76514230E228}"/>
                </a:ext>
              </a:extLst>
            </p:cNvPr>
            <p:cNvGrpSpPr/>
            <p:nvPr/>
          </p:nvGrpSpPr>
          <p:grpSpPr>
            <a:xfrm>
              <a:off x="6911108" y="-218447"/>
              <a:ext cx="2176430" cy="3565233"/>
              <a:chOff x="7054532" y="-225632"/>
              <a:chExt cx="2176430" cy="3565233"/>
            </a:xfrm>
          </p:grpSpPr>
          <p:cxnSp>
            <p:nvCxnSpPr>
              <p:cNvPr id="149" name="Прямая соединительная линия 148">
                <a:extLst>
                  <a:ext uri="{FF2B5EF4-FFF2-40B4-BE49-F238E27FC236}">
                    <a16:creationId xmlns:a16="http://schemas.microsoft.com/office/drawing/2014/main" id="{211ED5F7-3BC2-4400-833C-32AB92F30D4E}"/>
                  </a:ext>
                </a:extLst>
              </p:cNvPr>
              <p:cNvCxnSpPr>
                <a:cxnSpLocks/>
                <a:stCxn id="162" idx="6"/>
                <a:endCxn id="161" idx="2"/>
              </p:cNvCxnSpPr>
              <p:nvPr/>
            </p:nvCxnSpPr>
            <p:spPr>
              <a:xfrm rot="16200000">
                <a:off x="7442328" y="1736002"/>
                <a:ext cx="563393" cy="37764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единительная линия 149">
                <a:extLst>
                  <a:ext uri="{FF2B5EF4-FFF2-40B4-BE49-F238E27FC236}">
                    <a16:creationId xmlns:a16="http://schemas.microsoft.com/office/drawing/2014/main" id="{65F6AEE0-225D-44F1-932F-F63195154B70}"/>
                  </a:ext>
                </a:extLst>
              </p:cNvPr>
              <p:cNvCxnSpPr>
                <a:cxnSpLocks/>
                <a:stCxn id="161" idx="6"/>
                <a:endCxn id="164" idx="2"/>
              </p:cNvCxnSpPr>
              <p:nvPr/>
            </p:nvCxnSpPr>
            <p:spPr>
              <a:xfrm rot="16200000">
                <a:off x="8221053" y="1108346"/>
                <a:ext cx="701703" cy="36785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единительная линия 150">
                <a:extLst>
                  <a:ext uri="{FF2B5EF4-FFF2-40B4-BE49-F238E27FC236}">
                    <a16:creationId xmlns:a16="http://schemas.microsoft.com/office/drawing/2014/main" id="{9B60995A-8D6C-4099-9DDF-EE6FD6F40579}"/>
                  </a:ext>
                </a:extLst>
              </p:cNvPr>
              <p:cNvCxnSpPr>
                <a:cxnSpLocks/>
                <a:stCxn id="161" idx="6"/>
                <a:endCxn id="163" idx="2"/>
              </p:cNvCxnSpPr>
              <p:nvPr/>
            </p:nvCxnSpPr>
            <p:spPr>
              <a:xfrm rot="16200000" flipH="1">
                <a:off x="8181088" y="1850014"/>
                <a:ext cx="736061" cy="322287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8" name="Группа 147">
                <a:extLst>
                  <a:ext uri="{FF2B5EF4-FFF2-40B4-BE49-F238E27FC236}">
                    <a16:creationId xmlns:a16="http://schemas.microsoft.com/office/drawing/2014/main" id="{5B83C1DA-B878-4B16-A95E-B86F7436ECAA}"/>
                  </a:ext>
                </a:extLst>
              </p:cNvPr>
              <p:cNvGrpSpPr/>
              <p:nvPr/>
            </p:nvGrpSpPr>
            <p:grpSpPr>
              <a:xfrm>
                <a:off x="7054532" y="-225632"/>
                <a:ext cx="2176430" cy="3565233"/>
                <a:chOff x="7054532" y="-209558"/>
                <a:chExt cx="2176430" cy="3565233"/>
              </a:xfrm>
            </p:grpSpPr>
            <p:grpSp>
              <p:nvGrpSpPr>
                <p:cNvPr id="152" name="Группа 151">
                  <a:extLst>
                    <a:ext uri="{FF2B5EF4-FFF2-40B4-BE49-F238E27FC236}">
                      <a16:creationId xmlns:a16="http://schemas.microsoft.com/office/drawing/2014/main" id="{A30FB5D6-4FBF-4C00-BF34-8D9BCBD02BF1}"/>
                    </a:ext>
                  </a:extLst>
                </p:cNvPr>
                <p:cNvGrpSpPr/>
                <p:nvPr/>
              </p:nvGrpSpPr>
              <p:grpSpPr>
                <a:xfrm>
                  <a:off x="7054532" y="720947"/>
                  <a:ext cx="2176430" cy="2634728"/>
                  <a:chOff x="795537" y="945642"/>
                  <a:chExt cx="2176430" cy="2634728"/>
                </a:xfrm>
              </p:grpSpPr>
              <p:cxnSp>
                <p:nvCxnSpPr>
                  <p:cNvPr id="158" name="Прямая соединительная линия 157">
                    <a:extLst>
                      <a:ext uri="{FF2B5EF4-FFF2-40B4-BE49-F238E27FC236}">
                        <a16:creationId xmlns:a16="http://schemas.microsoft.com/office/drawing/2014/main" id="{B5B85CE3-0110-439F-A43C-6F3102B84716}"/>
                      </a:ext>
                    </a:extLst>
                  </p:cNvPr>
                  <p:cNvCxnSpPr>
                    <a:cxnSpLocks/>
                    <a:stCxn id="162" idx="6"/>
                    <a:endCxn id="157" idx="2"/>
                  </p:cNvCxnSpPr>
                  <p:nvPr/>
                </p:nvCxnSpPr>
                <p:spPr>
                  <a:xfrm rot="16200000" flipH="1">
                    <a:off x="1010392" y="2713105"/>
                    <a:ext cx="904480" cy="372849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Прямая соединительная линия 158">
                    <a:extLst>
                      <a:ext uri="{FF2B5EF4-FFF2-40B4-BE49-F238E27FC236}">
                        <a16:creationId xmlns:a16="http://schemas.microsoft.com/office/drawing/2014/main" id="{AD24AE36-1481-40E4-9F10-ACC78DC5C1D1}"/>
                      </a:ext>
                    </a:extLst>
                  </p:cNvPr>
                  <p:cNvCxnSpPr>
                    <a:cxnSpLocks/>
                    <a:stCxn id="157" idx="6"/>
                    <a:endCxn id="163" idx="2"/>
                  </p:cNvCxnSpPr>
                  <p:nvPr/>
                </p:nvCxnSpPr>
                <p:spPr>
                  <a:xfrm rot="16200000">
                    <a:off x="1921820" y="2822323"/>
                    <a:ext cx="731812" cy="32708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6" name="Группа 155">
                    <a:extLst>
                      <a:ext uri="{FF2B5EF4-FFF2-40B4-BE49-F238E27FC236}">
                        <a16:creationId xmlns:a16="http://schemas.microsoft.com/office/drawing/2014/main" id="{85F00175-6A51-4034-AB06-71C4024856DC}"/>
                      </a:ext>
                    </a:extLst>
                  </p:cNvPr>
                  <p:cNvGrpSpPr/>
                  <p:nvPr/>
                </p:nvGrpSpPr>
                <p:grpSpPr>
                  <a:xfrm>
                    <a:off x="795537" y="945642"/>
                    <a:ext cx="2176430" cy="1910864"/>
                    <a:chOff x="7332886" y="428761"/>
                    <a:chExt cx="2176430" cy="1846647"/>
                  </a:xfrm>
                </p:grpSpPr>
                <p:cxnSp>
                  <p:nvCxnSpPr>
                    <p:cNvPr id="165" name="Прямая соединительная линия 164">
                      <a:extLst>
                        <a:ext uri="{FF2B5EF4-FFF2-40B4-BE49-F238E27FC236}">
                          <a16:creationId xmlns:a16="http://schemas.microsoft.com/office/drawing/2014/main" id="{B45FD727-EE1D-484B-B65D-EFF7C0BB6B9E}"/>
                        </a:ext>
                      </a:extLst>
                    </p:cNvPr>
                    <p:cNvCxnSpPr>
                      <a:cxnSpLocks/>
                      <a:stCxn id="160" idx="6"/>
                      <a:endCxn id="161" idx="2"/>
                    </p:cNvCxnSpPr>
                    <p:nvPr/>
                  </p:nvCxnSpPr>
                  <p:spPr>
                    <a:xfrm rot="16200000" flipH="1">
                      <a:off x="7660546" y="804831"/>
                      <a:ext cx="678122" cy="383184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Овал 159">
                      <a:extLst>
                        <a:ext uri="{FF2B5EF4-FFF2-40B4-BE49-F238E27FC236}">
                          <a16:creationId xmlns:a16="http://schemas.microsoft.com/office/drawing/2014/main" id="{59AA1533-AA9D-4CFD-950D-5136C1CC7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886" y="428761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Овал 160">
                      <a:extLst>
                        <a:ext uri="{FF2B5EF4-FFF2-40B4-BE49-F238E27FC236}">
                          <a16:creationId xmlns:a16="http://schemas.microsoft.com/office/drawing/2014/main" id="{5351EBD6-DA4C-4B8D-9A1C-B9AFB95E0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1199" y="1106883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Овал 162">
                      <a:extLst>
                        <a:ext uri="{FF2B5EF4-FFF2-40B4-BE49-F238E27FC236}">
                          <a16:creationId xmlns:a16="http://schemas.microsoft.com/office/drawing/2014/main" id="{D9815501-EF08-4CB6-A478-2C5B5DDF8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615" y="1818208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Овал 163">
                      <a:extLst>
                        <a:ext uri="{FF2B5EF4-FFF2-40B4-BE49-F238E27FC236}">
                          <a16:creationId xmlns:a16="http://schemas.microsoft.com/office/drawing/2014/main" id="{D000479A-A59A-4828-9949-2A04CFF05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4187" y="428762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2" name="Овал 161">
                      <a:extLst>
                        <a:ext uri="{FF2B5EF4-FFF2-40B4-BE49-F238E27FC236}">
                          <a16:creationId xmlns:a16="http://schemas.microsoft.com/office/drawing/2014/main" id="{CED5C449-2D0A-4805-B867-4B17557AA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8428" y="1673269"/>
                      <a:ext cx="475129" cy="413347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7" name="Овал 156">
                    <a:extLst>
                      <a:ext uri="{FF2B5EF4-FFF2-40B4-BE49-F238E27FC236}">
                        <a16:creationId xmlns:a16="http://schemas.microsoft.com/office/drawing/2014/main" id="{30E84E35-C944-4193-A066-E53E8C48530B}"/>
                      </a:ext>
                    </a:extLst>
                  </p:cNvPr>
                  <p:cNvSpPr/>
                  <p:nvPr/>
                </p:nvSpPr>
                <p:spPr>
                  <a:xfrm>
                    <a:off x="1649056" y="3123170"/>
                    <a:ext cx="475129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Группа 152">
                  <a:extLst>
                    <a:ext uri="{FF2B5EF4-FFF2-40B4-BE49-F238E27FC236}">
                      <a16:creationId xmlns:a16="http://schemas.microsoft.com/office/drawing/2014/main" id="{196046FD-0C10-4E59-B09B-39D75935683D}"/>
                    </a:ext>
                  </a:extLst>
                </p:cNvPr>
                <p:cNvGrpSpPr/>
                <p:nvPr/>
              </p:nvGrpSpPr>
              <p:grpSpPr>
                <a:xfrm>
                  <a:off x="7529661" y="-209558"/>
                  <a:ext cx="831500" cy="1167055"/>
                  <a:chOff x="7529661" y="-209558"/>
                  <a:chExt cx="831500" cy="1167055"/>
                </a:xfrm>
              </p:grpSpPr>
              <p:cxnSp>
                <p:nvCxnSpPr>
                  <p:cNvPr id="155" name="Прямая соединительная линия 154">
                    <a:extLst>
                      <a:ext uri="{FF2B5EF4-FFF2-40B4-BE49-F238E27FC236}">
                        <a16:creationId xmlns:a16="http://schemas.microsoft.com/office/drawing/2014/main" id="{54DE78F2-38A8-4DA5-8127-60F80AD02264}"/>
                      </a:ext>
                    </a:extLst>
                  </p:cNvPr>
                  <p:cNvCxnSpPr>
                    <a:cxnSpLocks/>
                    <a:stCxn id="160" idx="6"/>
                    <a:endCxn id="154" idx="3"/>
                  </p:cNvCxnSpPr>
                  <p:nvPr/>
                </p:nvCxnSpPr>
                <p:spPr>
                  <a:xfrm rot="16200000">
                    <a:off x="7361017" y="362901"/>
                    <a:ext cx="763240" cy="425952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Овал 153">
                    <a:extLst>
                      <a:ext uri="{FF2B5EF4-FFF2-40B4-BE49-F238E27FC236}">
                        <a16:creationId xmlns:a16="http://schemas.microsoft.com/office/drawing/2014/main" id="{A6179513-283F-4109-B9EA-8D31ECBE6B41}"/>
                      </a:ext>
                    </a:extLst>
                  </p:cNvPr>
                  <p:cNvSpPr/>
                  <p:nvPr/>
                </p:nvSpPr>
                <p:spPr>
                  <a:xfrm>
                    <a:off x="7886032" y="-209558"/>
                    <a:ext cx="475129" cy="47309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A8C4A4D4-68C9-49BE-8A00-19B8451F1ECA}"/>
              </a:ext>
            </a:extLst>
          </p:cNvPr>
          <p:cNvGrpSpPr/>
          <p:nvPr/>
        </p:nvGrpSpPr>
        <p:grpSpPr>
          <a:xfrm rot="5400000">
            <a:off x="7571872" y="-98342"/>
            <a:ext cx="2176430" cy="3565233"/>
            <a:chOff x="6911108" y="-218447"/>
            <a:chExt cx="2176430" cy="3565233"/>
          </a:xfrm>
        </p:grpSpPr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ABED2ED-E006-490A-9093-0D191E7C951A}"/>
                </a:ext>
              </a:extLst>
            </p:cNvPr>
            <p:cNvCxnSpPr>
              <a:cxnSpLocks/>
              <a:stCxn id="204" idx="2"/>
              <a:endCxn id="194" idx="5"/>
            </p:cNvCxnSpPr>
            <p:nvPr/>
          </p:nvCxnSpPr>
          <p:spPr>
            <a:xfrm rot="16200000" flipV="1">
              <a:off x="7998663" y="334862"/>
              <a:ext cx="763241" cy="464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Группа 186">
              <a:extLst>
                <a:ext uri="{FF2B5EF4-FFF2-40B4-BE49-F238E27FC236}">
                  <a16:creationId xmlns:a16="http://schemas.microsoft.com/office/drawing/2014/main" id="{4B9B2184-B15F-463C-A80A-AC8463AE22D6}"/>
                </a:ext>
              </a:extLst>
            </p:cNvPr>
            <p:cNvGrpSpPr/>
            <p:nvPr/>
          </p:nvGrpSpPr>
          <p:grpSpPr>
            <a:xfrm>
              <a:off x="6911108" y="-218447"/>
              <a:ext cx="2176430" cy="3565233"/>
              <a:chOff x="7054532" y="-225632"/>
              <a:chExt cx="2176430" cy="3565233"/>
            </a:xfrm>
          </p:grpSpPr>
          <p:grpSp>
            <p:nvGrpSpPr>
              <p:cNvPr id="188" name="Группа 187">
                <a:extLst>
                  <a:ext uri="{FF2B5EF4-FFF2-40B4-BE49-F238E27FC236}">
                    <a16:creationId xmlns:a16="http://schemas.microsoft.com/office/drawing/2014/main" id="{1DEF014A-DF56-45A1-9FC6-0C9D7D035CC4}"/>
                  </a:ext>
                </a:extLst>
              </p:cNvPr>
              <p:cNvGrpSpPr/>
              <p:nvPr/>
            </p:nvGrpSpPr>
            <p:grpSpPr>
              <a:xfrm>
                <a:off x="7054532" y="-225632"/>
                <a:ext cx="2176430" cy="3565233"/>
                <a:chOff x="7054532" y="-209558"/>
                <a:chExt cx="2176430" cy="3565233"/>
              </a:xfrm>
            </p:grpSpPr>
            <p:grpSp>
              <p:nvGrpSpPr>
                <p:cNvPr id="192" name="Группа 191">
                  <a:extLst>
                    <a:ext uri="{FF2B5EF4-FFF2-40B4-BE49-F238E27FC236}">
                      <a16:creationId xmlns:a16="http://schemas.microsoft.com/office/drawing/2014/main" id="{B22FC222-5CEE-4056-92DC-2F8803A37DBA}"/>
                    </a:ext>
                  </a:extLst>
                </p:cNvPr>
                <p:cNvGrpSpPr/>
                <p:nvPr/>
              </p:nvGrpSpPr>
              <p:grpSpPr>
                <a:xfrm>
                  <a:off x="7054532" y="720947"/>
                  <a:ext cx="2176430" cy="2634728"/>
                  <a:chOff x="795537" y="945642"/>
                  <a:chExt cx="2176430" cy="2634728"/>
                </a:xfrm>
              </p:grpSpPr>
              <p:grpSp>
                <p:nvGrpSpPr>
                  <p:cNvPr id="196" name="Группа 195">
                    <a:extLst>
                      <a:ext uri="{FF2B5EF4-FFF2-40B4-BE49-F238E27FC236}">
                        <a16:creationId xmlns:a16="http://schemas.microsoft.com/office/drawing/2014/main" id="{A3FFA352-AAF6-4B6C-8365-3E172829A999}"/>
                      </a:ext>
                    </a:extLst>
                  </p:cNvPr>
                  <p:cNvGrpSpPr/>
                  <p:nvPr/>
                </p:nvGrpSpPr>
                <p:grpSpPr>
                  <a:xfrm>
                    <a:off x="795537" y="945642"/>
                    <a:ext cx="2176430" cy="1910864"/>
                    <a:chOff x="7332886" y="428761"/>
                    <a:chExt cx="2176430" cy="1846647"/>
                  </a:xfrm>
                </p:grpSpPr>
                <p:sp>
                  <p:nvSpPr>
                    <p:cNvPr id="200" name="Овал 199">
                      <a:extLst>
                        <a:ext uri="{FF2B5EF4-FFF2-40B4-BE49-F238E27FC236}">
                          <a16:creationId xmlns:a16="http://schemas.microsoft.com/office/drawing/2014/main" id="{18A6FADD-8E14-4300-AB7C-D5DC76A3D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886" y="428761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Овал 200">
                      <a:extLst>
                        <a:ext uri="{FF2B5EF4-FFF2-40B4-BE49-F238E27FC236}">
                          <a16:creationId xmlns:a16="http://schemas.microsoft.com/office/drawing/2014/main" id="{9E4EE2B6-A16C-4D82-AAD1-3609D71D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1199" y="1106883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Овал 201">
                      <a:extLst>
                        <a:ext uri="{FF2B5EF4-FFF2-40B4-BE49-F238E27FC236}">
                          <a16:creationId xmlns:a16="http://schemas.microsoft.com/office/drawing/2014/main" id="{FA01DE91-E1BE-46D7-89FF-96BEEA7C0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8428" y="1673269"/>
                      <a:ext cx="475129" cy="413347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Овал 202">
                      <a:extLst>
                        <a:ext uri="{FF2B5EF4-FFF2-40B4-BE49-F238E27FC236}">
                          <a16:creationId xmlns:a16="http://schemas.microsoft.com/office/drawing/2014/main" id="{625BE735-E2B2-4627-A9F9-4A2D91E4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615" y="1818208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" name="Овал 203">
                      <a:extLst>
                        <a:ext uri="{FF2B5EF4-FFF2-40B4-BE49-F238E27FC236}">
                          <a16:creationId xmlns:a16="http://schemas.microsoft.com/office/drawing/2014/main" id="{679EE303-18AC-414F-8A76-4EE5E554D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4187" y="428762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5" name="Прямая соединительная линия 204">
                      <a:extLst>
                        <a:ext uri="{FF2B5EF4-FFF2-40B4-BE49-F238E27FC236}">
                          <a16:creationId xmlns:a16="http://schemas.microsoft.com/office/drawing/2014/main" id="{4EC30FBD-3D77-4642-B6C6-A7F2EF0A3DC1}"/>
                        </a:ext>
                      </a:extLst>
                    </p:cNvPr>
                    <p:cNvCxnSpPr>
                      <a:cxnSpLocks/>
                      <a:stCxn id="200" idx="6"/>
                      <a:endCxn id="201" idx="2"/>
                    </p:cNvCxnSpPr>
                    <p:nvPr/>
                  </p:nvCxnSpPr>
                  <p:spPr>
                    <a:xfrm rot="16200000" flipH="1">
                      <a:off x="7660546" y="804831"/>
                      <a:ext cx="678122" cy="3831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7" name="Овал 196">
                    <a:extLst>
                      <a:ext uri="{FF2B5EF4-FFF2-40B4-BE49-F238E27FC236}">
                        <a16:creationId xmlns:a16="http://schemas.microsoft.com/office/drawing/2014/main" id="{B17E58F4-56FE-4951-A6E7-0B9BAF61B154}"/>
                      </a:ext>
                    </a:extLst>
                  </p:cNvPr>
                  <p:cNvSpPr/>
                  <p:nvPr/>
                </p:nvSpPr>
                <p:spPr>
                  <a:xfrm>
                    <a:off x="1649056" y="3123170"/>
                    <a:ext cx="475129" cy="457200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8" name="Прямая соединительная линия 197">
                    <a:extLst>
                      <a:ext uri="{FF2B5EF4-FFF2-40B4-BE49-F238E27FC236}">
                        <a16:creationId xmlns:a16="http://schemas.microsoft.com/office/drawing/2014/main" id="{D0CB532F-1512-4AA1-B860-1C06C928F3B5}"/>
                      </a:ext>
                    </a:extLst>
                  </p:cNvPr>
                  <p:cNvCxnSpPr>
                    <a:cxnSpLocks/>
                    <a:stCxn id="202" idx="6"/>
                    <a:endCxn id="197" idx="2"/>
                  </p:cNvCxnSpPr>
                  <p:nvPr/>
                </p:nvCxnSpPr>
                <p:spPr>
                  <a:xfrm rot="16200000" flipH="1">
                    <a:off x="1010392" y="2713105"/>
                    <a:ext cx="904480" cy="3728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Прямая соединительная линия 198">
                    <a:extLst>
                      <a:ext uri="{FF2B5EF4-FFF2-40B4-BE49-F238E27FC236}">
                        <a16:creationId xmlns:a16="http://schemas.microsoft.com/office/drawing/2014/main" id="{DC29A12D-9EC6-4EE9-9B8D-DA536396FD3B}"/>
                      </a:ext>
                    </a:extLst>
                  </p:cNvPr>
                  <p:cNvCxnSpPr>
                    <a:cxnSpLocks/>
                    <a:stCxn id="197" idx="6"/>
                    <a:endCxn id="203" idx="2"/>
                  </p:cNvCxnSpPr>
                  <p:nvPr/>
                </p:nvCxnSpPr>
                <p:spPr>
                  <a:xfrm rot="16200000">
                    <a:off x="1921820" y="2822323"/>
                    <a:ext cx="731812" cy="32708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Группа 192">
                  <a:extLst>
                    <a:ext uri="{FF2B5EF4-FFF2-40B4-BE49-F238E27FC236}">
                      <a16:creationId xmlns:a16="http://schemas.microsoft.com/office/drawing/2014/main" id="{F0AEC5EB-8FE4-4205-BF99-B0F3E2B72C6B}"/>
                    </a:ext>
                  </a:extLst>
                </p:cNvPr>
                <p:cNvGrpSpPr/>
                <p:nvPr/>
              </p:nvGrpSpPr>
              <p:grpSpPr>
                <a:xfrm>
                  <a:off x="7529661" y="-209558"/>
                  <a:ext cx="831500" cy="1167055"/>
                  <a:chOff x="7529661" y="-209558"/>
                  <a:chExt cx="831500" cy="1167055"/>
                </a:xfrm>
              </p:grpSpPr>
              <p:sp>
                <p:nvSpPr>
                  <p:cNvPr id="194" name="Овал 193">
                    <a:extLst>
                      <a:ext uri="{FF2B5EF4-FFF2-40B4-BE49-F238E27FC236}">
                        <a16:creationId xmlns:a16="http://schemas.microsoft.com/office/drawing/2014/main" id="{4D5FB7C5-1AD2-4887-9CF7-2E27EE5E375C}"/>
                      </a:ext>
                    </a:extLst>
                  </p:cNvPr>
                  <p:cNvSpPr/>
                  <p:nvPr/>
                </p:nvSpPr>
                <p:spPr>
                  <a:xfrm>
                    <a:off x="7886032" y="-209558"/>
                    <a:ext cx="475129" cy="473099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5" name="Прямая соединительная линия 194">
                    <a:extLst>
                      <a:ext uri="{FF2B5EF4-FFF2-40B4-BE49-F238E27FC236}">
                        <a16:creationId xmlns:a16="http://schemas.microsoft.com/office/drawing/2014/main" id="{82A962FF-AB9C-4D6C-AB8C-D6697D92116C}"/>
                      </a:ext>
                    </a:extLst>
                  </p:cNvPr>
                  <p:cNvCxnSpPr>
                    <a:cxnSpLocks/>
                    <a:stCxn id="200" idx="6"/>
                    <a:endCxn id="194" idx="3"/>
                  </p:cNvCxnSpPr>
                  <p:nvPr/>
                </p:nvCxnSpPr>
                <p:spPr>
                  <a:xfrm rot="16200000">
                    <a:off x="7361017" y="362901"/>
                    <a:ext cx="763240" cy="42595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B2D9381B-A972-4795-A31B-24DA28FECF95}"/>
                  </a:ext>
                </a:extLst>
              </p:cNvPr>
              <p:cNvCxnSpPr>
                <a:cxnSpLocks/>
                <a:stCxn id="202" idx="6"/>
                <a:endCxn id="201" idx="2"/>
              </p:cNvCxnSpPr>
              <p:nvPr/>
            </p:nvCxnSpPr>
            <p:spPr>
              <a:xfrm rot="16200000">
                <a:off x="7442328" y="1736002"/>
                <a:ext cx="563393" cy="377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223F357E-0095-4EA2-A024-63039AFA6248}"/>
                  </a:ext>
                </a:extLst>
              </p:cNvPr>
              <p:cNvCxnSpPr>
                <a:cxnSpLocks/>
                <a:stCxn id="201" idx="6"/>
                <a:endCxn id="204" idx="2"/>
              </p:cNvCxnSpPr>
              <p:nvPr/>
            </p:nvCxnSpPr>
            <p:spPr>
              <a:xfrm rot="16200000">
                <a:off x="8221053" y="1108346"/>
                <a:ext cx="701703" cy="3678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37B1870E-8230-4E80-B68E-4162D31D1245}"/>
                  </a:ext>
                </a:extLst>
              </p:cNvPr>
              <p:cNvCxnSpPr>
                <a:cxnSpLocks/>
                <a:stCxn id="201" idx="6"/>
                <a:endCxn id="203" idx="2"/>
              </p:cNvCxnSpPr>
              <p:nvPr/>
            </p:nvCxnSpPr>
            <p:spPr>
              <a:xfrm rot="16200000" flipH="1">
                <a:off x="8181088" y="1850014"/>
                <a:ext cx="736061" cy="322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8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237171" y="90644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1178465" y="160346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232688" y="23045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098433" y="21428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010043" y="88739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642719" y="1296693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584013" y="1277643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</p:cNvCxnSpPr>
          <p:nvPr/>
        </p:nvCxnSpPr>
        <p:spPr>
          <a:xfrm flipV="1">
            <a:off x="712300" y="1150896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638236" y="1993712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584013" y="1993712"/>
            <a:ext cx="584001" cy="216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246968" y="23045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2573562" y="2371465"/>
            <a:ext cx="673406" cy="16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164147" y="15499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653594" y="1778560"/>
            <a:ext cx="1510553" cy="53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638236" y="2694755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416030" y="2060667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01228" y="2761710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159016" y="1778560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10438" y="46300"/>
            <a:ext cx="7208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1. Если граф содержит </a:t>
            </a:r>
            <a:r>
              <a:rPr lang="ru-RU" dirty="0" err="1"/>
              <a:t>эйлеров</a:t>
            </a:r>
            <a:r>
              <a:rPr lang="ru-RU" dirty="0"/>
              <a:t> цикл, то задача решена – строим  </a:t>
            </a:r>
            <a:r>
              <a:rPr lang="ru-RU" dirty="0" err="1"/>
              <a:t>эйлеров</a:t>
            </a:r>
            <a:r>
              <a:rPr lang="ru-RU" dirty="0"/>
              <a:t> цикл и покрываем граф одной замкнутой цепью </a:t>
            </a:r>
            <a:r>
              <a:rPr lang="ru-RU" dirty="0" err="1"/>
              <a:t>эйлеровым</a:t>
            </a:r>
            <a:r>
              <a:rPr lang="ru-RU" dirty="0"/>
              <a:t> циклом).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46482" y="938396"/>
                <a:ext cx="7208347" cy="100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2. Если граф не содержит </a:t>
                </a:r>
                <a:r>
                  <a:rPr lang="ru-RU" dirty="0" err="1"/>
                  <a:t>эйлеров</a:t>
                </a:r>
                <a:r>
                  <a:rPr lang="ru-RU" dirty="0"/>
                  <a:t> цикл, значит в нём , есть </a:t>
                </a:r>
                <a:r>
                  <a:rPr lang="ru-RU" b="1" dirty="0"/>
                  <a:t>вершины нечётной степени</a:t>
                </a:r>
                <a:r>
                  <a:rPr lang="ru-RU" dirty="0"/>
                  <a:t>. Предположим, что их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штук. Отметим, что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чётно (лемма о рукопожатиях).  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82" y="938396"/>
                <a:ext cx="7208347" cy="1007135"/>
              </a:xfrm>
              <a:prstGeom prst="rect">
                <a:avLst/>
              </a:prstGeom>
              <a:blipFill>
                <a:blip r:embed="rId3"/>
                <a:stretch>
                  <a:fillRect l="-761" t="-3636" r="-677"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723799" y="1815452"/>
                <a:ext cx="7235513" cy="730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3. Введём фиктивную вершину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ru-RU" dirty="0"/>
                  <a:t>, которую соединим рёбрами со всеми вершина нечётной степени. Теперь степени всех вершин – чётны.  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99" y="1815452"/>
                <a:ext cx="7235513" cy="730136"/>
              </a:xfrm>
              <a:prstGeom prst="rect">
                <a:avLst/>
              </a:prstGeom>
              <a:blipFill>
                <a:blip r:embed="rId4"/>
                <a:stretch>
                  <a:fillRect l="-758" r="-674" b="-12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718987" y="2617326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4. Построим в преобразованном графе </a:t>
            </a:r>
            <a:r>
              <a:rPr lang="ru-RU" dirty="0" err="1"/>
              <a:t>эйлеров</a:t>
            </a:r>
            <a:r>
              <a:rPr lang="ru-RU" dirty="0"/>
              <a:t> цикл. </a:t>
            </a:r>
          </a:p>
        </p:txBody>
      </p:sp>
      <p:sp>
        <p:nvSpPr>
          <p:cNvPr id="2" name="Овал 1"/>
          <p:cNvSpPr/>
          <p:nvPr/>
        </p:nvSpPr>
        <p:spPr>
          <a:xfrm>
            <a:off x="1716013" y="3768216"/>
            <a:ext cx="524436" cy="5109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35A6B-A999-4AF7-B4EC-0A15916AAB98}"/>
                  </a:ext>
                </a:extLst>
              </p:cNvPr>
              <p:cNvSpPr txBox="1"/>
              <p:nvPr/>
            </p:nvSpPr>
            <p:spPr>
              <a:xfrm>
                <a:off x="130642" y="5770536"/>
                <a:ext cx="73967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Эйлеров цикл 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1−5−7−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−6−4−5−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−3−5−2−1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35A6B-A999-4AF7-B4EC-0A15916A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2" y="5770536"/>
                <a:ext cx="7396768" cy="830997"/>
              </a:xfrm>
              <a:prstGeom prst="rect">
                <a:avLst/>
              </a:prstGeom>
              <a:blipFill>
                <a:blip r:embed="rId5"/>
                <a:stretch>
                  <a:fillRect l="-1236" t="-5882" b="-9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Овал 32">
            <a:extLst>
              <a:ext uri="{FF2B5EF4-FFF2-40B4-BE49-F238E27FC236}">
                <a16:creationId xmlns:a16="http://schemas.microsoft.com/office/drawing/2014/main" id="{C9B8C3B4-C728-407B-B8ED-150076BB8E92}"/>
              </a:ext>
            </a:extLst>
          </p:cNvPr>
          <p:cNvSpPr/>
          <p:nvPr/>
        </p:nvSpPr>
        <p:spPr>
          <a:xfrm>
            <a:off x="6377456" y="300162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8D9917E0-A734-41B8-8E35-A74BCCF479B6}"/>
              </a:ext>
            </a:extLst>
          </p:cNvPr>
          <p:cNvSpPr/>
          <p:nvPr/>
        </p:nvSpPr>
        <p:spPr>
          <a:xfrm>
            <a:off x="7293346" y="37893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C609EC5-DFC0-4F00-9E5F-D1B4EDCFA695}"/>
              </a:ext>
            </a:extLst>
          </p:cNvPr>
          <p:cNvSpPr/>
          <p:nvPr/>
        </p:nvSpPr>
        <p:spPr>
          <a:xfrm>
            <a:off x="6384012" y="520288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243FB5F-3D66-41AD-AAA6-0F425AFF4063}"/>
              </a:ext>
            </a:extLst>
          </p:cNvPr>
          <p:cNvSpPr/>
          <p:nvPr/>
        </p:nvSpPr>
        <p:spPr>
          <a:xfrm>
            <a:off x="8093264" y="460223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43ECF14-E1D0-48BE-8CEC-356BB1A39C3F}"/>
              </a:ext>
            </a:extLst>
          </p:cNvPr>
          <p:cNvSpPr/>
          <p:nvPr/>
        </p:nvSpPr>
        <p:spPr>
          <a:xfrm>
            <a:off x="8150328" y="298257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7429C1C-12DD-4D6A-B7AE-F845D58E03C6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6783004" y="3391871"/>
            <a:ext cx="579923" cy="464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C79C250-0695-4915-9FFA-646BE664CA10}"/>
              </a:ext>
            </a:extLst>
          </p:cNvPr>
          <p:cNvCxnSpPr>
            <a:stCxn id="37" idx="3"/>
            <a:endCxn id="34" idx="7"/>
          </p:cNvCxnSpPr>
          <p:nvPr/>
        </p:nvCxnSpPr>
        <p:spPr>
          <a:xfrm flipH="1">
            <a:off x="7698894" y="3372821"/>
            <a:ext cx="521015" cy="483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3D5816C-AF51-4718-9FF2-6C317B18175E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6852585" y="3211176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947D223B-E099-4D6E-8381-1E77E21B7449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6789560" y="4179605"/>
            <a:ext cx="573367" cy="1090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523512D3-1122-45A1-8973-EF4DDCA44BBF}"/>
              </a:ext>
            </a:extLst>
          </p:cNvPr>
          <p:cNvSpPr/>
          <p:nvPr/>
        </p:nvSpPr>
        <p:spPr>
          <a:xfrm>
            <a:off x="9145237" y="513593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1BD130F6-F855-40B8-AE8C-FCC3F3CAF67D}"/>
              </a:ext>
            </a:extLst>
          </p:cNvPr>
          <p:cNvCxnSpPr>
            <a:cxnSpLocks/>
            <a:stCxn id="36" idx="5"/>
            <a:endCxn id="57" idx="2"/>
          </p:cNvCxnSpPr>
          <p:nvPr/>
        </p:nvCxnSpPr>
        <p:spPr>
          <a:xfrm>
            <a:off x="8498812" y="4992482"/>
            <a:ext cx="646425" cy="37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335D6FBD-8E6E-42E9-B89A-6A346A552D65}"/>
              </a:ext>
            </a:extLst>
          </p:cNvPr>
          <p:cNvSpPr/>
          <p:nvPr/>
        </p:nvSpPr>
        <p:spPr>
          <a:xfrm>
            <a:off x="9315471" y="444833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6FBCC9-5A55-4595-B0CD-484DCC20D58A}"/>
              </a:ext>
            </a:extLst>
          </p:cNvPr>
          <p:cNvCxnSpPr>
            <a:stCxn id="34" idx="6"/>
            <a:endCxn id="59" idx="2"/>
          </p:cNvCxnSpPr>
          <p:nvPr/>
        </p:nvCxnSpPr>
        <p:spPr>
          <a:xfrm>
            <a:off x="7768475" y="4017960"/>
            <a:ext cx="1546996" cy="65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17023769-6984-456A-A555-9C55C18275D0}"/>
              </a:ext>
            </a:extLst>
          </p:cNvPr>
          <p:cNvCxnSpPr>
            <a:cxnSpLocks/>
            <a:stCxn id="65" idx="1"/>
            <a:endCxn id="35" idx="5"/>
          </p:cNvCxnSpPr>
          <p:nvPr/>
        </p:nvCxnSpPr>
        <p:spPr>
          <a:xfrm flipH="1" flipV="1">
            <a:off x="6789560" y="5593130"/>
            <a:ext cx="1128480" cy="4043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7FBA618-C896-40A8-A899-BCA94A53D8A7}"/>
              </a:ext>
            </a:extLst>
          </p:cNvPr>
          <p:cNvCxnSpPr>
            <a:endCxn id="34" idx="4"/>
          </p:cNvCxnSpPr>
          <p:nvPr/>
        </p:nvCxnSpPr>
        <p:spPr>
          <a:xfrm flipH="1" flipV="1">
            <a:off x="7530911" y="4246560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03E710A-7D5F-4048-AA16-652281B4D001}"/>
              </a:ext>
            </a:extLst>
          </p:cNvPr>
          <p:cNvCxnSpPr>
            <a:cxnSpLocks/>
            <a:stCxn id="65" idx="7"/>
            <a:endCxn id="57" idx="2"/>
          </p:cNvCxnSpPr>
          <p:nvPr/>
        </p:nvCxnSpPr>
        <p:spPr>
          <a:xfrm flipV="1">
            <a:off x="8268489" y="5364530"/>
            <a:ext cx="876748" cy="6329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25">
            <a:extLst>
              <a:ext uri="{FF2B5EF4-FFF2-40B4-BE49-F238E27FC236}">
                <a16:creationId xmlns:a16="http://schemas.microsoft.com/office/drawing/2014/main" id="{EE878C16-B7F5-4F29-B00B-AAE44C02898F}"/>
              </a:ext>
            </a:extLst>
          </p:cNvPr>
          <p:cNvSpPr/>
          <p:nvPr/>
        </p:nvSpPr>
        <p:spPr>
          <a:xfrm>
            <a:off x="8265551" y="4676935"/>
            <a:ext cx="2460601" cy="1465759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FFA36D-BF4C-4F8F-AED4-82BF63858C44}"/>
              </a:ext>
            </a:extLst>
          </p:cNvPr>
          <p:cNvSpPr/>
          <p:nvPr/>
        </p:nvSpPr>
        <p:spPr>
          <a:xfrm>
            <a:off x="7845459" y="5928408"/>
            <a:ext cx="495611" cy="4714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E1F568A-A4CF-4432-B0F6-E15ECF836E60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7698894" y="4179605"/>
            <a:ext cx="463951" cy="48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/>
      <p:bldP spid="8" grpId="0"/>
      <p:bldP spid="9" grpId="0"/>
      <p:bldP spid="5" grpId="0"/>
      <p:bldP spid="2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57" grpId="0" animBg="1"/>
      <p:bldP spid="59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05" y="586913"/>
            <a:ext cx="10941424" cy="8080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Структуры данных для представления  графа (орграфа) </a:t>
            </a:r>
            <a:endParaRPr lang="ru-RU" sz="3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3034" y="1847961"/>
            <a:ext cx="73755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Матрица смежности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Списки смежности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3200" dirty="0"/>
              <a:t>Матрица инцидентности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Списки дуг (для орграфа)</a:t>
            </a:r>
          </a:p>
        </p:txBody>
      </p:sp>
    </p:spTree>
    <p:extLst>
      <p:ext uri="{BB962C8B-B14F-4D97-AF65-F5344CB8AC3E}">
        <p14:creationId xmlns:p14="http://schemas.microsoft.com/office/powerpoint/2010/main" val="42174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25150" y="167629"/>
                <a:ext cx="6724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5. </a:t>
                </a:r>
                <a:r>
                  <a:rPr lang="ru-RU" sz="2000" dirty="0"/>
                  <a:t>Удалим из </a:t>
                </a:r>
                <a:r>
                  <a:rPr lang="ru-RU" sz="2000" dirty="0" err="1"/>
                  <a:t>эйлерова</a:t>
                </a:r>
                <a:r>
                  <a:rPr lang="ru-RU" sz="2000" dirty="0"/>
                  <a:t> цикла вершину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инцидентные ей рёбра.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0" y="167629"/>
                <a:ext cx="6724793" cy="707886"/>
              </a:xfrm>
              <a:prstGeom prst="rect">
                <a:avLst/>
              </a:prstGeom>
              <a:blipFill>
                <a:blip r:embed="rId2"/>
                <a:stretch>
                  <a:fillRect l="-907" t="-4274" r="-997" b="-136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Овал 32">
            <a:extLst>
              <a:ext uri="{FF2B5EF4-FFF2-40B4-BE49-F238E27FC236}">
                <a16:creationId xmlns:a16="http://schemas.microsoft.com/office/drawing/2014/main" id="{1C814A78-3691-4B66-84C0-46313D549EDA}"/>
              </a:ext>
            </a:extLst>
          </p:cNvPr>
          <p:cNvSpPr/>
          <p:nvPr/>
        </p:nvSpPr>
        <p:spPr>
          <a:xfrm>
            <a:off x="120970" y="75260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2C309BB-ACE2-437E-BD39-04B6A9E7156C}"/>
              </a:ext>
            </a:extLst>
          </p:cNvPr>
          <p:cNvSpPr/>
          <p:nvPr/>
        </p:nvSpPr>
        <p:spPr>
          <a:xfrm>
            <a:off x="1025104" y="158529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A5330A4-2B73-4E05-8BF5-0EF0A6C77722}"/>
              </a:ext>
            </a:extLst>
          </p:cNvPr>
          <p:cNvSpPr/>
          <p:nvPr/>
        </p:nvSpPr>
        <p:spPr>
          <a:xfrm>
            <a:off x="115770" y="299882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7157582-2EB0-4021-8EA7-5C6E76E17C19}"/>
              </a:ext>
            </a:extLst>
          </p:cNvPr>
          <p:cNvSpPr/>
          <p:nvPr/>
        </p:nvSpPr>
        <p:spPr>
          <a:xfrm>
            <a:off x="1825022" y="239817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0A8A960-65E3-45CF-ADED-B9577008F78D}"/>
              </a:ext>
            </a:extLst>
          </p:cNvPr>
          <p:cNvSpPr/>
          <p:nvPr/>
        </p:nvSpPr>
        <p:spPr>
          <a:xfrm>
            <a:off x="1893842" y="73355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02B41AC-7BA8-4D3C-9F58-47023B927B68}"/>
              </a:ext>
            </a:extLst>
          </p:cNvPr>
          <p:cNvCxnSpPr>
            <a:cxnSpLocks/>
            <a:stCxn id="33" idx="4"/>
            <a:endCxn id="34" idx="1"/>
          </p:cNvCxnSpPr>
          <p:nvPr/>
        </p:nvCxnSpPr>
        <p:spPr>
          <a:xfrm>
            <a:off x="358535" y="1209808"/>
            <a:ext cx="736150" cy="44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ABE543F-5DE6-4A03-B4F4-CFE2B583B3E1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H="1">
            <a:off x="1430652" y="1123803"/>
            <a:ext cx="532771" cy="528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CFDFE12-505B-40C5-96BF-71803B3D5CC2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596099" y="962158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053B8AB-3C7A-4F8A-84F2-8166938B0CA6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521318" y="1975540"/>
            <a:ext cx="573367" cy="1090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5A20CA80-CFAA-439E-90FA-0FBDC63524FA}"/>
              </a:ext>
            </a:extLst>
          </p:cNvPr>
          <p:cNvSpPr/>
          <p:nvPr/>
        </p:nvSpPr>
        <p:spPr>
          <a:xfrm>
            <a:off x="2876995" y="29318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82A13D9-5C6D-4DEA-AB2F-1BD128058A65}"/>
              </a:ext>
            </a:extLst>
          </p:cNvPr>
          <p:cNvCxnSpPr>
            <a:cxnSpLocks/>
            <a:stCxn id="36" idx="5"/>
            <a:endCxn id="56" idx="2"/>
          </p:cNvCxnSpPr>
          <p:nvPr/>
        </p:nvCxnSpPr>
        <p:spPr>
          <a:xfrm>
            <a:off x="2230570" y="2788417"/>
            <a:ext cx="646425" cy="37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DCB0E9F4-7888-447D-8124-562E0D748D13}"/>
              </a:ext>
            </a:extLst>
          </p:cNvPr>
          <p:cNvSpPr/>
          <p:nvPr/>
        </p:nvSpPr>
        <p:spPr>
          <a:xfrm>
            <a:off x="3047229" y="224427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7CA45A24-F266-49C9-9EB4-33089F4652AA}"/>
              </a:ext>
            </a:extLst>
          </p:cNvPr>
          <p:cNvCxnSpPr>
            <a:stCxn id="34" idx="6"/>
            <a:endCxn id="58" idx="2"/>
          </p:cNvCxnSpPr>
          <p:nvPr/>
        </p:nvCxnSpPr>
        <p:spPr>
          <a:xfrm>
            <a:off x="1500233" y="1813895"/>
            <a:ext cx="1546996" cy="65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9FFD2D3-C376-4D00-8287-0B2123B9B86F}"/>
              </a:ext>
            </a:extLst>
          </p:cNvPr>
          <p:cNvCxnSpPr>
            <a:cxnSpLocks/>
            <a:stCxn id="64" idx="1"/>
            <a:endCxn id="35" idx="5"/>
          </p:cNvCxnSpPr>
          <p:nvPr/>
        </p:nvCxnSpPr>
        <p:spPr>
          <a:xfrm flipH="1" flipV="1">
            <a:off x="521318" y="3389065"/>
            <a:ext cx="1134348" cy="4043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6ECDA22-9996-4AB8-9A34-F5591A236D3A}"/>
              </a:ext>
            </a:extLst>
          </p:cNvPr>
          <p:cNvCxnSpPr>
            <a:endCxn id="34" idx="4"/>
          </p:cNvCxnSpPr>
          <p:nvPr/>
        </p:nvCxnSpPr>
        <p:spPr>
          <a:xfrm flipH="1" flipV="1">
            <a:off x="1262669" y="2042495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4F22D34-7530-4D33-9C84-05E1C6925377}"/>
              </a:ext>
            </a:extLst>
          </p:cNvPr>
          <p:cNvCxnSpPr>
            <a:cxnSpLocks/>
            <a:stCxn id="64" idx="7"/>
            <a:endCxn id="56" idx="2"/>
          </p:cNvCxnSpPr>
          <p:nvPr/>
        </p:nvCxnSpPr>
        <p:spPr>
          <a:xfrm flipV="1">
            <a:off x="2034451" y="3160465"/>
            <a:ext cx="842544" cy="6329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олилиния 25">
            <a:extLst>
              <a:ext uri="{FF2B5EF4-FFF2-40B4-BE49-F238E27FC236}">
                <a16:creationId xmlns:a16="http://schemas.microsoft.com/office/drawing/2014/main" id="{DADA9116-B811-48A2-B84B-84811DCD7983}"/>
              </a:ext>
            </a:extLst>
          </p:cNvPr>
          <p:cNvSpPr/>
          <p:nvPr/>
        </p:nvSpPr>
        <p:spPr>
          <a:xfrm>
            <a:off x="2112900" y="2502527"/>
            <a:ext cx="2358737" cy="150862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DD830CD-9B90-4680-8543-BBE0C63389C3}"/>
              </a:ext>
            </a:extLst>
          </p:cNvPr>
          <p:cNvSpPr/>
          <p:nvPr/>
        </p:nvSpPr>
        <p:spPr>
          <a:xfrm>
            <a:off x="1577217" y="3724343"/>
            <a:ext cx="535683" cy="4714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4D6100E8-6EA4-478A-9859-5025613C46F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1430652" y="1975540"/>
            <a:ext cx="463951" cy="48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26336F6-27A4-463D-9A55-75286590010A}"/>
              </a:ext>
            </a:extLst>
          </p:cNvPr>
          <p:cNvCxnSpPr>
            <a:cxnSpLocks/>
          </p:cNvCxnSpPr>
          <p:nvPr/>
        </p:nvCxnSpPr>
        <p:spPr>
          <a:xfrm>
            <a:off x="7928975" y="4251505"/>
            <a:ext cx="313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54FB68C-BAB4-47A7-A47B-4884D1850C7A}"/>
              </a:ext>
            </a:extLst>
          </p:cNvPr>
          <p:cNvCxnSpPr>
            <a:cxnSpLocks/>
          </p:cNvCxnSpPr>
          <p:nvPr/>
        </p:nvCxnSpPr>
        <p:spPr>
          <a:xfrm>
            <a:off x="7928975" y="4604321"/>
            <a:ext cx="122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3EAD31BF-C409-4412-A0FD-D9E155DB00C7}"/>
              </a:ext>
            </a:extLst>
          </p:cNvPr>
          <p:cNvCxnSpPr>
            <a:cxnSpLocks/>
          </p:cNvCxnSpPr>
          <p:nvPr/>
        </p:nvCxnSpPr>
        <p:spPr>
          <a:xfrm>
            <a:off x="9526637" y="4604321"/>
            <a:ext cx="1536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82C36A66-04A6-4BC0-B3FE-94255C60BD15}"/>
              </a:ext>
            </a:extLst>
          </p:cNvPr>
          <p:cNvGrpSpPr/>
          <p:nvPr/>
        </p:nvGrpSpPr>
        <p:grpSpPr>
          <a:xfrm>
            <a:off x="5314664" y="958472"/>
            <a:ext cx="3478402" cy="853151"/>
            <a:chOff x="754802" y="4942053"/>
            <a:chExt cx="3478402" cy="853151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2D694757-9BF3-413C-A260-3300CE921A03}"/>
                </a:ext>
              </a:extLst>
            </p:cNvPr>
            <p:cNvSpPr/>
            <p:nvPr/>
          </p:nvSpPr>
          <p:spPr>
            <a:xfrm>
              <a:off x="937129" y="4942053"/>
              <a:ext cx="3081402" cy="853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0EDE7374-D620-4BA1-A30D-667F0CEFA679}"/>
                </a:ext>
              </a:extLst>
            </p:cNvPr>
            <p:cNvSpPr/>
            <p:nvPr/>
          </p:nvSpPr>
          <p:spPr>
            <a:xfrm>
              <a:off x="754802" y="5108580"/>
              <a:ext cx="495611" cy="4714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2F94D4C-93EC-44BB-A06E-16180AE6C459}"/>
                </a:ext>
              </a:extLst>
            </p:cNvPr>
            <p:cNvSpPr/>
            <p:nvPr/>
          </p:nvSpPr>
          <p:spPr>
            <a:xfrm>
              <a:off x="3737593" y="5124343"/>
              <a:ext cx="495611" cy="4714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4E0B94F-E6A7-470D-A19E-0B09BC4602F6}"/>
              </a:ext>
            </a:extLst>
          </p:cNvPr>
          <p:cNvGrpSpPr/>
          <p:nvPr/>
        </p:nvGrpSpPr>
        <p:grpSpPr>
          <a:xfrm>
            <a:off x="6375679" y="2602443"/>
            <a:ext cx="3290378" cy="1143845"/>
            <a:chOff x="7433498" y="2452848"/>
            <a:chExt cx="3290378" cy="1143845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485CD3D-B151-4457-96E7-4D39400EEC57}"/>
                </a:ext>
              </a:extLst>
            </p:cNvPr>
            <p:cNvSpPr/>
            <p:nvPr/>
          </p:nvSpPr>
          <p:spPr>
            <a:xfrm>
              <a:off x="7534504" y="2575495"/>
              <a:ext cx="3081402" cy="853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B6D2B12-6EDE-4E7C-86B1-A43C0C8B188F}"/>
                </a:ext>
              </a:extLst>
            </p:cNvPr>
            <p:cNvSpPr/>
            <p:nvPr/>
          </p:nvSpPr>
          <p:spPr>
            <a:xfrm>
              <a:off x="7433498" y="2817575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B94C3FD3-0165-4CF3-9122-2F122F7A604A}"/>
                </a:ext>
              </a:extLst>
            </p:cNvPr>
            <p:cNvSpPr/>
            <p:nvPr/>
          </p:nvSpPr>
          <p:spPr>
            <a:xfrm>
              <a:off x="10416289" y="2833338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73159E66-E7C8-4E04-A352-0A43B85DE239}"/>
                </a:ext>
              </a:extLst>
            </p:cNvPr>
            <p:cNvSpPr/>
            <p:nvPr/>
          </p:nvSpPr>
          <p:spPr>
            <a:xfrm>
              <a:off x="9893825" y="3185582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D8066847-1991-46E5-88EE-AC9B291BE7A3}"/>
                </a:ext>
              </a:extLst>
            </p:cNvPr>
            <p:cNvSpPr/>
            <p:nvPr/>
          </p:nvSpPr>
          <p:spPr>
            <a:xfrm>
              <a:off x="8819761" y="3292807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1EC72333-2FA7-4EAF-AFBC-EB2536416099}"/>
                </a:ext>
              </a:extLst>
            </p:cNvPr>
            <p:cNvSpPr/>
            <p:nvPr/>
          </p:nvSpPr>
          <p:spPr>
            <a:xfrm>
              <a:off x="8593494" y="2452848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4E7884-A0EF-4AFF-9D67-EB5C5F85D138}"/>
                </a:ext>
              </a:extLst>
            </p:cNvPr>
            <p:cNvSpPr/>
            <p:nvPr/>
          </p:nvSpPr>
          <p:spPr>
            <a:xfrm>
              <a:off x="9772731" y="2506570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5184AE6-3713-4F0E-AA31-EB51C14E3EFD}"/>
                </a:ext>
              </a:extLst>
            </p:cNvPr>
            <p:cNvSpPr/>
            <p:nvPr/>
          </p:nvSpPr>
          <p:spPr>
            <a:xfrm>
              <a:off x="8005908" y="3223929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FED46C-9428-49CB-97B4-EBE5BA4535CF}"/>
                </a:ext>
              </a:extLst>
            </p:cNvPr>
            <p:cNvSpPr/>
            <p:nvPr/>
          </p:nvSpPr>
          <p:spPr>
            <a:xfrm>
              <a:off x="7927489" y="2553791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A6D62C-457B-4557-8292-AA11A07E1A0F}"/>
              </a:ext>
            </a:extLst>
          </p:cNvPr>
          <p:cNvSpPr txBox="1"/>
          <p:nvPr/>
        </p:nvSpPr>
        <p:spPr>
          <a:xfrm>
            <a:off x="6391152" y="4066839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е удаление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7AD0B8-25FA-4C1F-834B-ECA3E68A0DE7}"/>
              </a:ext>
            </a:extLst>
          </p:cNvPr>
          <p:cNvSpPr txBox="1"/>
          <p:nvPr/>
        </p:nvSpPr>
        <p:spPr>
          <a:xfrm>
            <a:off x="6391152" y="47534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3-е удаление</a:t>
            </a:r>
            <a:endParaRPr lang="ru-BY" dirty="0"/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DAC2F1F-C022-4DB7-99BB-1D5171AE4A69}"/>
              </a:ext>
            </a:extLst>
          </p:cNvPr>
          <p:cNvCxnSpPr>
            <a:cxnSpLocks/>
          </p:cNvCxnSpPr>
          <p:nvPr/>
        </p:nvCxnSpPr>
        <p:spPr>
          <a:xfrm>
            <a:off x="7928975" y="4913832"/>
            <a:ext cx="122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88C73D6-BFCA-44AF-B780-B8EDBEDA8061}"/>
              </a:ext>
            </a:extLst>
          </p:cNvPr>
          <p:cNvCxnSpPr>
            <a:cxnSpLocks/>
          </p:cNvCxnSpPr>
          <p:nvPr/>
        </p:nvCxnSpPr>
        <p:spPr>
          <a:xfrm>
            <a:off x="9601310" y="4961377"/>
            <a:ext cx="585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E2204DF8-55E9-4DAE-9E26-E431BF09E7E1}"/>
              </a:ext>
            </a:extLst>
          </p:cNvPr>
          <p:cNvCxnSpPr>
            <a:cxnSpLocks/>
          </p:cNvCxnSpPr>
          <p:nvPr/>
        </p:nvCxnSpPr>
        <p:spPr>
          <a:xfrm>
            <a:off x="10546914" y="4942053"/>
            <a:ext cx="430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F6A287-49BA-41FA-9CFD-3E6CB3BCBAFB}"/>
              </a:ext>
            </a:extLst>
          </p:cNvPr>
          <p:cNvSpPr txBox="1"/>
          <p:nvPr/>
        </p:nvSpPr>
        <p:spPr>
          <a:xfrm>
            <a:off x="6391152" y="44067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2-е удаление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FF55DF-B620-418B-93EC-1E4EB85A90AA}"/>
                  </a:ext>
                </a:extLst>
              </p:cNvPr>
              <p:cNvSpPr txBox="1"/>
              <p:nvPr/>
            </p:nvSpPr>
            <p:spPr>
              <a:xfrm>
                <a:off x="8993844" y="1061268"/>
                <a:ext cx="3081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фиктивная вершина встречается в цикле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</a:t>
                </a:r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FF55DF-B620-418B-93EC-1E4EB85A9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844" y="1061268"/>
                <a:ext cx="3081402" cy="646331"/>
              </a:xfrm>
              <a:prstGeom prst="rect">
                <a:avLst/>
              </a:prstGeom>
              <a:blipFill>
                <a:blip r:embed="rId4"/>
                <a:stretch>
                  <a:fillRect l="-1581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A276C4A-C881-4EC7-A77B-33248A357F02}"/>
              </a:ext>
            </a:extLst>
          </p:cNvPr>
          <p:cNvSpPr txBox="1"/>
          <p:nvPr/>
        </p:nvSpPr>
        <p:spPr>
          <a:xfrm>
            <a:off x="9496069" y="3905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70E9-1A6B-489A-95FE-F3183E4A1681}"/>
              </a:ext>
            </a:extLst>
          </p:cNvPr>
          <p:cNvSpPr txBox="1"/>
          <p:nvPr/>
        </p:nvSpPr>
        <p:spPr>
          <a:xfrm>
            <a:off x="8391907" y="427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853AF7-633E-4743-8A6F-D1D5AE0DE735}"/>
              </a:ext>
            </a:extLst>
          </p:cNvPr>
          <p:cNvSpPr txBox="1"/>
          <p:nvPr/>
        </p:nvSpPr>
        <p:spPr>
          <a:xfrm>
            <a:off x="10109844" y="427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68C3CF-C865-488C-841C-4FA677BE2E69}"/>
              </a:ext>
            </a:extLst>
          </p:cNvPr>
          <p:cNvSpPr txBox="1"/>
          <p:nvPr/>
        </p:nvSpPr>
        <p:spPr>
          <a:xfrm>
            <a:off x="8379539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18B49C-68AE-4089-B689-3C874A806209}"/>
              </a:ext>
            </a:extLst>
          </p:cNvPr>
          <p:cNvSpPr txBox="1"/>
          <p:nvPr/>
        </p:nvSpPr>
        <p:spPr>
          <a:xfrm>
            <a:off x="9785971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25802-7993-47D3-9F8C-9DA728A79A8A}"/>
              </a:ext>
            </a:extLst>
          </p:cNvPr>
          <p:cNvSpPr txBox="1"/>
          <p:nvPr/>
        </p:nvSpPr>
        <p:spPr>
          <a:xfrm>
            <a:off x="10657274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FB1217A-CD13-4C47-9722-6921780620CE}"/>
              </a:ext>
            </a:extLst>
          </p:cNvPr>
          <p:cNvGrpSpPr/>
          <p:nvPr/>
        </p:nvGrpSpPr>
        <p:grpSpPr>
          <a:xfrm>
            <a:off x="6350003" y="5395391"/>
            <a:ext cx="4747445" cy="560492"/>
            <a:chOff x="6350003" y="5395391"/>
            <a:chExt cx="4747445" cy="560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529E1-EEDF-41F0-B830-21B8816B0AAD}"/>
                    </a:ext>
                  </a:extLst>
                </p:cNvPr>
                <p:cNvSpPr txBox="1"/>
                <p:nvPr/>
              </p:nvSpPr>
              <p:spPr>
                <a:xfrm>
                  <a:off x="6350003" y="5586551"/>
                  <a:ext cx="15789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r>
                    <a:rPr lang="ru-RU" dirty="0"/>
                    <a:t> удаление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529E1-EEDF-41F0-B830-21B8816B0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03" y="5586551"/>
                  <a:ext cx="157897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772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69B1C0FF-3F5A-44C2-BF29-5E7D5ED44598}"/>
                </a:ext>
              </a:extLst>
            </p:cNvPr>
            <p:cNvCxnSpPr>
              <a:cxnSpLocks/>
            </p:cNvCxnSpPr>
            <p:nvPr/>
          </p:nvCxnSpPr>
          <p:spPr>
            <a:xfrm>
              <a:off x="7916606" y="5771217"/>
              <a:ext cx="4753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555A7369-47C1-46A1-A670-095CB32605A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7" y="5765376"/>
              <a:ext cx="3478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A733B299-6A73-4D36-98AE-9FF4D295B4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4545" y="5799438"/>
              <a:ext cx="430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98D3E9-7E1E-4511-808A-051C93350FF5}"/>
                </a:ext>
              </a:extLst>
            </p:cNvPr>
            <p:cNvSpPr txBox="1"/>
            <p:nvPr/>
          </p:nvSpPr>
          <p:spPr>
            <a:xfrm>
              <a:off x="8010128" y="5415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42BE255-B3FA-44DB-9E2C-6DB6A7544279}"/>
                </a:ext>
              </a:extLst>
            </p:cNvPr>
            <p:cNvSpPr txBox="1"/>
            <p:nvPr/>
          </p:nvSpPr>
          <p:spPr>
            <a:xfrm>
              <a:off x="8610640" y="5395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164C045-1222-4B06-A268-506C288F77C6}"/>
                    </a:ext>
                  </a:extLst>
                </p:cNvPr>
                <p:cNvSpPr txBox="1"/>
                <p:nvPr/>
              </p:nvSpPr>
              <p:spPr>
                <a:xfrm>
                  <a:off x="10518785" y="5446664"/>
                  <a:ext cx="5786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164C045-1222-4B06-A268-506C288F7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785" y="5446664"/>
                  <a:ext cx="5786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2A6FB1E-43E2-4A8A-BD51-29D73E8D145D}"/>
                </a:ext>
              </a:extLst>
            </p:cNvPr>
            <p:cNvSpPr txBox="1"/>
            <p:nvPr/>
          </p:nvSpPr>
          <p:spPr>
            <a:xfrm>
              <a:off x="9480438" y="549311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. . .</a:t>
              </a:r>
              <a:endParaRPr lang="ru-B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95AEEE-93EB-4339-A526-E19F723D25E6}"/>
                  </a:ext>
                </a:extLst>
              </p:cNvPr>
              <p:cNvSpPr txBox="1"/>
              <p:nvPr/>
            </p:nvSpPr>
            <p:spPr>
              <a:xfrm>
                <a:off x="5551587" y="1838983"/>
                <a:ext cx="66289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число вершин нечётной степени, то эйлеров цикл распадется на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рёберно-непересекающихся цепей.</a:t>
                </a:r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95AEEE-93EB-4339-A526-E19F723D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87" y="1838983"/>
                <a:ext cx="6628946" cy="646331"/>
              </a:xfrm>
              <a:prstGeom prst="rect">
                <a:avLst/>
              </a:prstGeom>
              <a:blipFill>
                <a:blip r:embed="rId7"/>
                <a:stretch>
                  <a:fillRect l="-828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486A278-525D-44F0-8D86-69969D8D88E4}"/>
                  </a:ext>
                </a:extLst>
              </p:cNvPr>
              <p:cNvSpPr txBox="1"/>
              <p:nvPr/>
            </p:nvSpPr>
            <p:spPr>
              <a:xfrm>
                <a:off x="213682" y="4624704"/>
                <a:ext cx="416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число вершин нечётной степени</a:t>
                </a:r>
                <a:endParaRPr lang="ru-BY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486A278-525D-44F0-8D86-69969D8D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2" y="4624704"/>
                <a:ext cx="4168705" cy="369332"/>
              </a:xfrm>
              <a:prstGeom prst="rect">
                <a:avLst/>
              </a:prstGeom>
              <a:blipFill>
                <a:blip r:embed="rId8"/>
                <a:stretch>
                  <a:fillRect t="-10000" r="-731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24382BDD-2896-45EA-BAC0-A87042C27FD1}"/>
              </a:ext>
            </a:extLst>
          </p:cNvPr>
          <p:cNvCxnSpPr>
            <a:cxnSpLocks/>
            <a:stCxn id="72" idx="3"/>
            <a:endCxn id="70" idx="5"/>
          </p:cNvCxnSpPr>
          <p:nvPr/>
        </p:nvCxnSpPr>
        <p:spPr>
          <a:xfrm flipH="1">
            <a:off x="8127132" y="1543193"/>
            <a:ext cx="242904" cy="14348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8F1B0FED-06C8-492C-ACFA-FBE15B2FF8A1}"/>
              </a:ext>
            </a:extLst>
          </p:cNvPr>
          <p:cNvCxnSpPr>
            <a:cxnSpLocks/>
            <a:stCxn id="72" idx="1"/>
            <a:endCxn id="70" idx="7"/>
          </p:cNvCxnSpPr>
          <p:nvPr/>
        </p:nvCxnSpPr>
        <p:spPr>
          <a:xfrm flipH="1" flipV="1">
            <a:off x="8127132" y="1083413"/>
            <a:ext cx="242904" cy="12639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CAF6085-3C22-4526-9877-022993B24D86}"/>
              </a:ext>
            </a:extLst>
          </p:cNvPr>
          <p:cNvCxnSpPr>
            <a:cxnSpLocks/>
          </p:cNvCxnSpPr>
          <p:nvPr/>
        </p:nvCxnSpPr>
        <p:spPr>
          <a:xfrm flipH="1">
            <a:off x="5711030" y="1057833"/>
            <a:ext cx="384970" cy="1193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7E96E885-03F0-4612-BD04-7E9C6F0786EF}"/>
              </a:ext>
            </a:extLst>
          </p:cNvPr>
          <p:cNvCxnSpPr>
            <a:cxnSpLocks/>
            <a:stCxn id="70" idx="3"/>
          </p:cNvCxnSpPr>
          <p:nvPr/>
        </p:nvCxnSpPr>
        <p:spPr>
          <a:xfrm flipH="1" flipV="1">
            <a:off x="5405266" y="1543406"/>
            <a:ext cx="542986" cy="14327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350C305-61AC-4E9B-BA20-1E770F91EB35}"/>
              </a:ext>
            </a:extLst>
          </p:cNvPr>
          <p:cNvSpPr txBox="1"/>
          <p:nvPr/>
        </p:nvSpPr>
        <p:spPr>
          <a:xfrm>
            <a:off x="-47472" y="68198"/>
            <a:ext cx="18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0C5C57A0-6D5D-4F40-A74B-D6F3626B6FD2}"/>
              </a:ext>
            </a:extLst>
          </p:cNvPr>
          <p:cNvCxnSpPr>
            <a:cxnSpLocks/>
          </p:cNvCxnSpPr>
          <p:nvPr/>
        </p:nvCxnSpPr>
        <p:spPr>
          <a:xfrm flipH="1">
            <a:off x="5093177" y="0"/>
            <a:ext cx="99992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9" grpId="0"/>
      <p:bldP spid="83" grpId="0"/>
      <p:bldP spid="20" grpId="0"/>
      <p:bldP spid="24" grpId="0"/>
      <p:bldP spid="84" grpId="0"/>
      <p:bldP spid="85" grpId="0"/>
      <p:bldP spid="86" grpId="0"/>
      <p:bldP spid="87" grpId="0"/>
      <p:bldP spid="88" grpId="0"/>
      <p:bldP spid="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EB3AD38-8D4C-A77F-C167-F2E246AF5BFD}"/>
              </a:ext>
            </a:extLst>
          </p:cNvPr>
          <p:cNvGrpSpPr/>
          <p:nvPr/>
        </p:nvGrpSpPr>
        <p:grpSpPr>
          <a:xfrm>
            <a:off x="251700" y="0"/>
            <a:ext cx="10163177" cy="6871112"/>
            <a:chOff x="251700" y="0"/>
            <a:chExt cx="10163177" cy="6871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1700" y="0"/>
                  <a:ext cx="10163177" cy="6871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sz="2400" b="1" dirty="0"/>
                    <a:t>Обоснование оптимальности</a:t>
                  </a:r>
                </a:p>
                <a:p>
                  <a:pPr lvl="1" algn="just"/>
                  <a:r>
                    <a:rPr lang="ru-RU" dirty="0"/>
                    <a:t>Пусть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 - число вершин нечётной степени</a:t>
                  </a:r>
                  <a:r>
                    <a:rPr lang="en-US" dirty="0"/>
                    <a:t> </a:t>
                  </a:r>
                  <a:r>
                    <a:rPr lang="ru-RU" dirty="0"/>
                    <a:t>и мы покрыли граф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/2</a:t>
                  </a:r>
                  <a:r>
                    <a:rPr lang="ru-RU" dirty="0"/>
                    <a:t> цепями.</a:t>
                  </a:r>
                </a:p>
                <a:p>
                  <a:pPr lvl="1" algn="just"/>
                  <a:r>
                    <a:rPr lang="ru-RU" dirty="0"/>
                    <a:t>Предположим, что граф можно покрыть меньшим числом цепей, например, </a:t>
                  </a:r>
                  <a:endParaRPr lang="en-US" dirty="0"/>
                </a:p>
                <a:p>
                  <a:pPr lvl="1"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ru-RU" sz="2400" dirty="0"/>
                    <a:t>.</a:t>
                  </a:r>
                  <a:endParaRPr lang="en-US" sz="2400" dirty="0"/>
                </a:p>
                <a:p>
                  <a:pPr lvl="1" algn="just"/>
                  <a:r>
                    <a:rPr lang="ru-RU" dirty="0"/>
                    <a:t>Подсчитаем для каждой цепи число вершин нечетной степени в ней.</a:t>
                  </a:r>
                </a:p>
                <a:p>
                  <a:pPr lvl="1" algn="just"/>
                  <a:r>
                    <a:rPr lang="ru-RU" dirty="0"/>
                    <a:t>Цепи, которыми покрываем граф, могли быть открытыми или замкнутыми. </a:t>
                  </a:r>
                </a:p>
                <a:p>
                  <a:pPr lvl="1" algn="just"/>
                  <a:r>
                    <a:rPr lang="ru-RU" dirty="0"/>
                    <a:t>Если цепь открытая, то в ней только 2 конечные вершины имеют нечётную степень.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Если цепь замкнутая, то в ней все вершины имеют чётную степень.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Так как каждое ребро графа входит только в одну из цепей, то степень каждой вершины графа</a:t>
                  </a:r>
                  <a:endParaRPr lang="en-US" dirty="0"/>
                </a:p>
                <a:p>
                  <a:pPr lvl="1" algn="just"/>
                  <a:r>
                    <a:rPr lang="ru-RU" dirty="0"/>
                    <a:t> можно найти,  суммируя её степень по всем цепям покрытия. 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Тогда в  графе </a:t>
                  </a:r>
                  <a:r>
                    <a:rPr lang="ru-RU" b="1" dirty="0"/>
                    <a:t>число вершин нечётной степени не больше, чем</a:t>
                  </a:r>
                </a:p>
                <a:p>
                  <a:pPr lvl="1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ru-RU" b="1" dirty="0"/>
                </a:p>
                <a:p>
                  <a:pPr lvl="1" algn="just"/>
                  <a:r>
                    <a:rPr lang="ru-RU" dirty="0"/>
                    <a:t>Противоречие, так как у нас число вершин нечётной степени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dirty="0"/>
                    <a:t> и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.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00" y="0"/>
                  <a:ext cx="10163177" cy="6871112"/>
                </a:xfrm>
                <a:prstGeom prst="rect">
                  <a:avLst/>
                </a:prstGeom>
                <a:blipFill>
                  <a:blip r:embed="rId3"/>
                  <a:stretch>
                    <a:fillRect l="-900" t="-710" b="-53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CF76A9C1-7963-46A7-AB34-5B66AC6FD2FA}"/>
                </a:ext>
              </a:extLst>
            </p:cNvPr>
            <p:cNvGrpSpPr/>
            <p:nvPr/>
          </p:nvGrpSpPr>
          <p:grpSpPr>
            <a:xfrm>
              <a:off x="2689311" y="2282710"/>
              <a:ext cx="1259721" cy="621679"/>
              <a:chOff x="3702404" y="4050288"/>
              <a:chExt cx="1449531" cy="766680"/>
            </a:xfrm>
          </p:grpSpPr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88B487CB-B34C-4425-9E2F-4154548AF364}"/>
                  </a:ext>
                </a:extLst>
              </p:cNvPr>
              <p:cNvSpPr/>
              <p:nvPr/>
            </p:nvSpPr>
            <p:spPr>
              <a:xfrm>
                <a:off x="4221687" y="4050288"/>
                <a:ext cx="205483" cy="2054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grpSp>
            <p:nvGrpSpPr>
              <p:cNvPr id="110" name="Группа 109">
                <a:extLst>
                  <a:ext uri="{FF2B5EF4-FFF2-40B4-BE49-F238E27FC236}">
                    <a16:creationId xmlns:a16="http://schemas.microsoft.com/office/drawing/2014/main" id="{BD4CEEAD-E86A-493E-A01A-E1B23FC37EFB}"/>
                  </a:ext>
                </a:extLst>
              </p:cNvPr>
              <p:cNvGrpSpPr/>
              <p:nvPr/>
            </p:nvGrpSpPr>
            <p:grpSpPr>
              <a:xfrm>
                <a:off x="3702404" y="4225679"/>
                <a:ext cx="1449531" cy="591289"/>
                <a:chOff x="1904890" y="2787422"/>
                <a:chExt cx="1449531" cy="591289"/>
              </a:xfrm>
            </p:grpSpPr>
            <p:cxnSp>
              <p:nvCxnSpPr>
                <p:cNvPr id="7" name="Прямая соединительная линия 6">
                  <a:extLst>
                    <a:ext uri="{FF2B5EF4-FFF2-40B4-BE49-F238E27FC236}">
                      <a16:creationId xmlns:a16="http://schemas.microsoft.com/office/drawing/2014/main" id="{3ABE7512-7D89-43EF-9D02-20A8C3B9E60F}"/>
                    </a:ext>
                  </a:extLst>
                </p:cNvPr>
                <p:cNvCxnSpPr>
                  <a:cxnSpLocks/>
                  <a:stCxn id="34" idx="4"/>
                  <a:endCxn id="29" idx="0"/>
                </p:cNvCxnSpPr>
                <p:nvPr/>
              </p:nvCxnSpPr>
              <p:spPr>
                <a:xfrm flipH="1">
                  <a:off x="2379039" y="2817514"/>
                  <a:ext cx="147876" cy="3557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>
                  <a:extLst>
                    <a:ext uri="{FF2B5EF4-FFF2-40B4-BE49-F238E27FC236}">
                      <a16:creationId xmlns:a16="http://schemas.microsoft.com/office/drawing/2014/main" id="{780EEDB2-A9A2-4E73-840F-F62C0A5BCD63}"/>
                    </a:ext>
                  </a:extLst>
                </p:cNvPr>
                <p:cNvCxnSpPr>
                  <a:cxnSpLocks/>
                  <a:stCxn id="29" idx="6"/>
                  <a:endCxn id="33" idx="2"/>
                </p:cNvCxnSpPr>
                <p:nvPr/>
              </p:nvCxnSpPr>
              <p:spPr>
                <a:xfrm flipV="1">
                  <a:off x="2481780" y="3275969"/>
                  <a:ext cx="230837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единительная линия 11">
                  <a:extLst>
                    <a:ext uri="{FF2B5EF4-FFF2-40B4-BE49-F238E27FC236}">
                      <a16:creationId xmlns:a16="http://schemas.microsoft.com/office/drawing/2014/main" id="{0C23776D-EC6B-4168-A12D-D10196554475}"/>
                    </a:ext>
                  </a:extLst>
                </p:cNvPr>
                <p:cNvCxnSpPr>
                  <a:cxnSpLocks/>
                  <a:stCxn id="33" idx="0"/>
                  <a:endCxn id="34" idx="4"/>
                </p:cNvCxnSpPr>
                <p:nvPr/>
              </p:nvCxnSpPr>
              <p:spPr>
                <a:xfrm flipH="1" flipV="1">
                  <a:off x="2526915" y="2817514"/>
                  <a:ext cx="288444" cy="355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Группа 108">
                  <a:extLst>
                    <a:ext uri="{FF2B5EF4-FFF2-40B4-BE49-F238E27FC236}">
                      <a16:creationId xmlns:a16="http://schemas.microsoft.com/office/drawing/2014/main" id="{9EFBADDA-3E5C-42F5-B8AA-CFB495DA7640}"/>
                    </a:ext>
                  </a:extLst>
                </p:cNvPr>
                <p:cNvGrpSpPr/>
                <p:nvPr/>
              </p:nvGrpSpPr>
              <p:grpSpPr>
                <a:xfrm>
                  <a:off x="1904890" y="2787422"/>
                  <a:ext cx="1449531" cy="591289"/>
                  <a:chOff x="1939074" y="2794045"/>
                  <a:chExt cx="1449531" cy="591289"/>
                </a:xfrm>
              </p:grpSpPr>
              <p:sp>
                <p:nvSpPr>
                  <p:cNvPr id="3" name="Овал 2">
                    <a:extLst>
                      <a:ext uri="{FF2B5EF4-FFF2-40B4-BE49-F238E27FC236}">
                        <a16:creationId xmlns:a16="http://schemas.microsoft.com/office/drawing/2014/main" id="{EF6A7FCA-B512-41D5-BE29-025E03958A6B}"/>
                      </a:ext>
                    </a:extLst>
                  </p:cNvPr>
                  <p:cNvSpPr/>
                  <p:nvPr/>
                </p:nvSpPr>
                <p:spPr>
                  <a:xfrm>
                    <a:off x="1939074" y="2856214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Овал 28">
                    <a:extLst>
                      <a:ext uri="{FF2B5EF4-FFF2-40B4-BE49-F238E27FC236}">
                        <a16:creationId xmlns:a16="http://schemas.microsoft.com/office/drawing/2014/main" id="{5BA8495A-439A-450A-A0DF-FE1E9670007A}"/>
                      </a:ext>
                    </a:extLst>
                  </p:cNvPr>
                  <p:cNvSpPr/>
                  <p:nvPr/>
                </p:nvSpPr>
                <p:spPr>
                  <a:xfrm>
                    <a:off x="2310481" y="3179851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Овал 32">
                    <a:extLst>
                      <a:ext uri="{FF2B5EF4-FFF2-40B4-BE49-F238E27FC236}">
                        <a16:creationId xmlns:a16="http://schemas.microsoft.com/office/drawing/2014/main" id="{57510615-1A40-4106-A600-6B980E76B92C}"/>
                      </a:ext>
                    </a:extLst>
                  </p:cNvPr>
                  <p:cNvSpPr/>
                  <p:nvPr/>
                </p:nvSpPr>
                <p:spPr>
                  <a:xfrm>
                    <a:off x="2746801" y="317985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Овал 35">
                    <a:extLst>
                      <a:ext uri="{FF2B5EF4-FFF2-40B4-BE49-F238E27FC236}">
                        <a16:creationId xmlns:a16="http://schemas.microsoft.com/office/drawing/2014/main" id="{7A8B4746-A512-4F51-8799-8BD6036A85E4}"/>
                      </a:ext>
                    </a:extLst>
                  </p:cNvPr>
                  <p:cNvSpPr/>
                  <p:nvPr/>
                </p:nvSpPr>
                <p:spPr>
                  <a:xfrm>
                    <a:off x="3183122" y="2856215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" name="Прямая соединительная линия 4">
                    <a:extLst>
                      <a:ext uri="{FF2B5EF4-FFF2-40B4-BE49-F238E27FC236}">
                        <a16:creationId xmlns:a16="http://schemas.microsoft.com/office/drawing/2014/main" id="{3313B60A-78A9-46DE-A847-EB4FBB363C91}"/>
                      </a:ext>
                    </a:extLst>
                  </p:cNvPr>
                  <p:cNvCxnSpPr>
                    <a:cxnSpLocks/>
                    <a:stCxn id="3" idx="6"/>
                    <a:endCxn id="34" idx="2"/>
                  </p:cNvCxnSpPr>
                  <p:nvPr/>
                </p:nvCxnSpPr>
                <p:spPr>
                  <a:xfrm flipV="1">
                    <a:off x="2144557" y="2817579"/>
                    <a:ext cx="343892" cy="141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единительная линия 14">
                    <a:extLst>
                      <a:ext uri="{FF2B5EF4-FFF2-40B4-BE49-F238E27FC236}">
                        <a16:creationId xmlns:a16="http://schemas.microsoft.com/office/drawing/2014/main" id="{4D9765E6-7B20-485F-A16C-E31D65FD8F5F}"/>
                      </a:ext>
                    </a:extLst>
                  </p:cNvPr>
                  <p:cNvCxnSpPr>
                    <a:cxnSpLocks/>
                    <a:stCxn id="34" idx="5"/>
                    <a:endCxn id="36" idx="2"/>
                  </p:cNvCxnSpPr>
                  <p:nvPr/>
                </p:nvCxnSpPr>
                <p:spPr>
                  <a:xfrm>
                    <a:off x="2633748" y="2794045"/>
                    <a:ext cx="549374" cy="1649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18EF197-62F3-466F-9484-15FDAA9EBD35}"/>
                </a:ext>
              </a:extLst>
            </p:cNvPr>
            <p:cNvGrpSpPr/>
            <p:nvPr/>
          </p:nvGrpSpPr>
          <p:grpSpPr>
            <a:xfrm>
              <a:off x="2932248" y="3429000"/>
              <a:ext cx="875662" cy="673728"/>
              <a:chOff x="4614849" y="2681550"/>
              <a:chExt cx="1054238" cy="852932"/>
            </a:xfrm>
          </p:grpSpPr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4DB38277-87F3-4C75-A53E-C6656B756615}"/>
                  </a:ext>
                </a:extLst>
              </p:cNvPr>
              <p:cNvSpPr/>
              <p:nvPr/>
            </p:nvSpPr>
            <p:spPr>
              <a:xfrm>
                <a:off x="4997959" y="2952633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F6FEA1C9-F7BF-4241-A87A-968FEA521DA0}"/>
                  </a:ext>
                </a:extLst>
              </p:cNvPr>
              <p:cNvGrpSpPr/>
              <p:nvPr/>
            </p:nvGrpSpPr>
            <p:grpSpPr>
              <a:xfrm>
                <a:off x="4614849" y="2681550"/>
                <a:ext cx="1054238" cy="852932"/>
                <a:chOff x="6153084" y="2640877"/>
                <a:chExt cx="1054238" cy="852932"/>
              </a:xfrm>
            </p:grpSpPr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BB63664C-CBE4-41B5-BCED-65434BF804D5}"/>
                    </a:ext>
                  </a:extLst>
                </p:cNvPr>
                <p:cNvSpPr/>
                <p:nvPr/>
              </p:nvSpPr>
              <p:spPr>
                <a:xfrm>
                  <a:off x="6183672" y="2640877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73304C7C-774E-4880-ADE7-2E95A9E5C3E6}"/>
                    </a:ext>
                  </a:extLst>
                </p:cNvPr>
                <p:cNvSpPr/>
                <p:nvPr/>
              </p:nvSpPr>
              <p:spPr>
                <a:xfrm>
                  <a:off x="6153084" y="3288326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E1FCC0BE-EDE9-419E-AA6E-2F49FA601662}"/>
                    </a:ext>
                  </a:extLst>
                </p:cNvPr>
                <p:cNvSpPr/>
                <p:nvPr/>
              </p:nvSpPr>
              <p:spPr>
                <a:xfrm>
                  <a:off x="6888718" y="2656936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Прямая соединительная линия 72">
                  <a:extLst>
                    <a:ext uri="{FF2B5EF4-FFF2-40B4-BE49-F238E27FC236}">
                      <a16:creationId xmlns:a16="http://schemas.microsoft.com/office/drawing/2014/main" id="{E9E05E3A-0651-4E9C-8F09-1BBE1A5A9FEA}"/>
                    </a:ext>
                  </a:extLst>
                </p:cNvPr>
                <p:cNvCxnSpPr>
                  <a:cxnSpLocks/>
                  <a:stCxn id="69" idx="6"/>
                  <a:endCxn id="71" idx="0"/>
                </p:cNvCxnSpPr>
                <p:nvPr/>
              </p:nvCxnSpPr>
              <p:spPr>
                <a:xfrm>
                  <a:off x="6389155" y="2743619"/>
                  <a:ext cx="249781" cy="168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единительная линия 73">
                  <a:extLst>
                    <a:ext uri="{FF2B5EF4-FFF2-40B4-BE49-F238E27FC236}">
                      <a16:creationId xmlns:a16="http://schemas.microsoft.com/office/drawing/2014/main" id="{487F196C-E1B4-4FD7-85DC-08293A5C904A}"/>
                    </a:ext>
                  </a:extLst>
                </p:cNvPr>
                <p:cNvCxnSpPr>
                  <a:cxnSpLocks/>
                  <a:stCxn id="71" idx="4"/>
                  <a:endCxn id="70" idx="0"/>
                </p:cNvCxnSpPr>
                <p:nvPr/>
              </p:nvCxnSpPr>
              <p:spPr>
                <a:xfrm flipH="1">
                  <a:off x="6255826" y="3117443"/>
                  <a:ext cx="383110" cy="1708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Прямая соединительная линия 74">
                  <a:extLst>
                    <a:ext uri="{FF2B5EF4-FFF2-40B4-BE49-F238E27FC236}">
                      <a16:creationId xmlns:a16="http://schemas.microsoft.com/office/drawing/2014/main" id="{B9E3EFEF-8501-475C-AF6E-F280F0A9BF5F}"/>
                    </a:ext>
                  </a:extLst>
                </p:cNvPr>
                <p:cNvCxnSpPr>
                  <a:cxnSpLocks/>
                  <a:stCxn id="70" idx="6"/>
                  <a:endCxn id="77" idx="2"/>
                </p:cNvCxnSpPr>
                <p:nvPr/>
              </p:nvCxnSpPr>
              <p:spPr>
                <a:xfrm>
                  <a:off x="6358567" y="3391068"/>
                  <a:ext cx="6462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C7D476C2-4ECD-41AF-A7FC-E6DC13D01808}"/>
                    </a:ext>
                  </a:extLst>
                </p:cNvPr>
                <p:cNvCxnSpPr>
                  <a:cxnSpLocks/>
                  <a:stCxn id="71" idx="0"/>
                  <a:endCxn id="72" idx="2"/>
                </p:cNvCxnSpPr>
                <p:nvPr/>
              </p:nvCxnSpPr>
              <p:spPr>
                <a:xfrm flipV="1">
                  <a:off x="6638936" y="2759678"/>
                  <a:ext cx="249782" cy="1522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Овал 76">
                  <a:extLst>
                    <a:ext uri="{FF2B5EF4-FFF2-40B4-BE49-F238E27FC236}">
                      <a16:creationId xmlns:a16="http://schemas.microsoft.com/office/drawing/2014/main" id="{E9A1F1F4-BB64-46DB-A079-AC6F01080A15}"/>
                    </a:ext>
                  </a:extLst>
                </p:cNvPr>
                <p:cNvSpPr/>
                <p:nvPr/>
              </p:nvSpPr>
              <p:spPr>
                <a:xfrm>
                  <a:off x="7004806" y="3288326"/>
                  <a:ext cx="202516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id="{86A072E7-4512-40D4-BB22-C3376A0B1527}"/>
                    </a:ext>
                  </a:extLst>
                </p:cNvPr>
                <p:cNvCxnSpPr>
                  <a:cxnSpLocks/>
                  <a:stCxn id="71" idx="4"/>
                  <a:endCxn id="77" idx="0"/>
                </p:cNvCxnSpPr>
                <p:nvPr/>
              </p:nvCxnSpPr>
              <p:spPr>
                <a:xfrm>
                  <a:off x="6638936" y="3117443"/>
                  <a:ext cx="467128" cy="1708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7D4A6FD2-AB99-4221-96EF-F6334BA03039}"/>
                    </a:ext>
                  </a:extLst>
                </p:cNvPr>
                <p:cNvCxnSpPr>
                  <a:cxnSpLocks/>
                  <a:stCxn id="69" idx="7"/>
                  <a:endCxn id="72" idx="1"/>
                </p:cNvCxnSpPr>
                <p:nvPr/>
              </p:nvCxnSpPr>
              <p:spPr>
                <a:xfrm>
                  <a:off x="6359063" y="2670969"/>
                  <a:ext cx="559747" cy="160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008CB2A0-4257-4E5C-914C-595A7E356DDD}"/>
                </a:ext>
              </a:extLst>
            </p:cNvPr>
            <p:cNvGrpSpPr/>
            <p:nvPr/>
          </p:nvGrpSpPr>
          <p:grpSpPr>
            <a:xfrm>
              <a:off x="5333289" y="2301651"/>
              <a:ext cx="1113538" cy="625561"/>
              <a:chOff x="3725968" y="4020466"/>
              <a:chExt cx="1373578" cy="760421"/>
            </a:xfrm>
          </p:grpSpPr>
          <p:sp>
            <p:nvSpPr>
              <p:cNvPr id="125" name="Овал 124">
                <a:extLst>
                  <a:ext uri="{FF2B5EF4-FFF2-40B4-BE49-F238E27FC236}">
                    <a16:creationId xmlns:a16="http://schemas.microsoft.com/office/drawing/2014/main" id="{C90EF61D-34B9-440C-9401-9D99ABDE1ABE}"/>
                  </a:ext>
                </a:extLst>
              </p:cNvPr>
              <p:cNvSpPr/>
              <p:nvPr/>
            </p:nvSpPr>
            <p:spPr>
              <a:xfrm>
                <a:off x="4221687" y="4050288"/>
                <a:ext cx="205483" cy="2054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grpSp>
            <p:nvGrpSpPr>
              <p:cNvPr id="126" name="Группа 125">
                <a:extLst>
                  <a:ext uri="{FF2B5EF4-FFF2-40B4-BE49-F238E27FC236}">
                    <a16:creationId xmlns:a16="http://schemas.microsoft.com/office/drawing/2014/main" id="{726C5BA9-6FC3-4505-B0D9-4040BE6141FD}"/>
                  </a:ext>
                </a:extLst>
              </p:cNvPr>
              <p:cNvGrpSpPr/>
              <p:nvPr/>
            </p:nvGrpSpPr>
            <p:grpSpPr>
              <a:xfrm>
                <a:off x="3725968" y="4020466"/>
                <a:ext cx="1373578" cy="760421"/>
                <a:chOff x="1928454" y="2582209"/>
                <a:chExt cx="1373578" cy="760421"/>
              </a:xfrm>
            </p:grpSpPr>
            <p:cxnSp>
              <p:nvCxnSpPr>
                <p:cNvPr id="127" name="Прямая соединительная линия 126">
                  <a:extLst>
                    <a:ext uri="{FF2B5EF4-FFF2-40B4-BE49-F238E27FC236}">
                      <a16:creationId xmlns:a16="http://schemas.microsoft.com/office/drawing/2014/main" id="{C11FAC4D-33F8-453E-8250-9614A1EA0C73}"/>
                    </a:ext>
                  </a:extLst>
                </p:cNvPr>
                <p:cNvCxnSpPr>
                  <a:cxnSpLocks/>
                  <a:stCxn id="125" idx="4"/>
                  <a:endCxn id="132" idx="0"/>
                </p:cNvCxnSpPr>
                <p:nvPr/>
              </p:nvCxnSpPr>
              <p:spPr>
                <a:xfrm>
                  <a:off x="2526915" y="2817514"/>
                  <a:ext cx="6578" cy="3196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>
                  <a:extLst>
                    <a:ext uri="{FF2B5EF4-FFF2-40B4-BE49-F238E27FC236}">
                      <a16:creationId xmlns:a16="http://schemas.microsoft.com/office/drawing/2014/main" id="{8ADA6F85-E2C2-4166-A5DF-45B878434757}"/>
                    </a:ext>
                  </a:extLst>
                </p:cNvPr>
                <p:cNvCxnSpPr>
                  <a:cxnSpLocks/>
                  <a:stCxn id="132" idx="6"/>
                  <a:endCxn id="133" idx="2"/>
                </p:cNvCxnSpPr>
                <p:nvPr/>
              </p:nvCxnSpPr>
              <p:spPr>
                <a:xfrm>
                  <a:off x="2636234" y="3239889"/>
                  <a:ext cx="2720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Группа 129">
                  <a:extLst>
                    <a:ext uri="{FF2B5EF4-FFF2-40B4-BE49-F238E27FC236}">
                      <a16:creationId xmlns:a16="http://schemas.microsoft.com/office/drawing/2014/main" id="{E52471AA-2695-4A81-8975-A99D2F926A01}"/>
                    </a:ext>
                  </a:extLst>
                </p:cNvPr>
                <p:cNvGrpSpPr/>
                <p:nvPr/>
              </p:nvGrpSpPr>
              <p:grpSpPr>
                <a:xfrm>
                  <a:off x="1928454" y="2582209"/>
                  <a:ext cx="1373578" cy="760421"/>
                  <a:chOff x="1962638" y="2588832"/>
                  <a:chExt cx="1373578" cy="760421"/>
                </a:xfrm>
              </p:grpSpPr>
              <p:sp>
                <p:nvSpPr>
                  <p:cNvPr id="131" name="Овал 130">
                    <a:extLst>
                      <a:ext uri="{FF2B5EF4-FFF2-40B4-BE49-F238E27FC236}">
                        <a16:creationId xmlns:a16="http://schemas.microsoft.com/office/drawing/2014/main" id="{011E965F-356D-4686-A20B-0EF291AA7F71}"/>
                      </a:ext>
                    </a:extLst>
                  </p:cNvPr>
                  <p:cNvSpPr/>
                  <p:nvPr/>
                </p:nvSpPr>
                <p:spPr>
                  <a:xfrm>
                    <a:off x="1962638" y="3062167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Овал 131">
                    <a:extLst>
                      <a:ext uri="{FF2B5EF4-FFF2-40B4-BE49-F238E27FC236}">
                        <a16:creationId xmlns:a16="http://schemas.microsoft.com/office/drawing/2014/main" id="{9678490F-5904-4088-AB89-6D98AC079421}"/>
                      </a:ext>
                    </a:extLst>
                  </p:cNvPr>
                  <p:cNvSpPr/>
                  <p:nvPr/>
                </p:nvSpPr>
                <p:spPr>
                  <a:xfrm>
                    <a:off x="2464935" y="314377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Овал 132">
                    <a:extLst>
                      <a:ext uri="{FF2B5EF4-FFF2-40B4-BE49-F238E27FC236}">
                        <a16:creationId xmlns:a16="http://schemas.microsoft.com/office/drawing/2014/main" id="{F6611547-A71F-4BC3-8971-2EAFC70D0465}"/>
                      </a:ext>
                    </a:extLst>
                  </p:cNvPr>
                  <p:cNvSpPr/>
                  <p:nvPr/>
                </p:nvSpPr>
                <p:spPr>
                  <a:xfrm>
                    <a:off x="2942495" y="314377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Овал 133">
                    <a:extLst>
                      <a:ext uri="{FF2B5EF4-FFF2-40B4-BE49-F238E27FC236}">
                        <a16:creationId xmlns:a16="http://schemas.microsoft.com/office/drawing/2014/main" id="{CA476F15-AFC5-4C0D-A7F8-13AB5CD5D691}"/>
                      </a:ext>
                    </a:extLst>
                  </p:cNvPr>
                  <p:cNvSpPr/>
                  <p:nvPr/>
                </p:nvSpPr>
                <p:spPr>
                  <a:xfrm>
                    <a:off x="3130733" y="2588832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5" name="Прямая соединительная линия 134">
                    <a:extLst>
                      <a:ext uri="{FF2B5EF4-FFF2-40B4-BE49-F238E27FC236}">
                        <a16:creationId xmlns:a16="http://schemas.microsoft.com/office/drawing/2014/main" id="{43C0B61D-2C33-4C6E-8944-AC064B02AC4F}"/>
                      </a:ext>
                    </a:extLst>
                  </p:cNvPr>
                  <p:cNvCxnSpPr>
                    <a:cxnSpLocks/>
                    <a:stCxn id="131" idx="6"/>
                    <a:endCxn id="125" idx="2"/>
                  </p:cNvCxnSpPr>
                  <p:nvPr/>
                </p:nvCxnSpPr>
                <p:spPr>
                  <a:xfrm flipV="1">
                    <a:off x="2168121" y="2721396"/>
                    <a:ext cx="290236" cy="443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Прямая соединительная линия 135">
                    <a:extLst>
                      <a:ext uri="{FF2B5EF4-FFF2-40B4-BE49-F238E27FC236}">
                        <a16:creationId xmlns:a16="http://schemas.microsoft.com/office/drawing/2014/main" id="{71F0FFFC-92C1-4910-80D2-B707F3A0E5D1}"/>
                      </a:ext>
                    </a:extLst>
                  </p:cNvPr>
                  <p:cNvCxnSpPr>
                    <a:cxnSpLocks/>
                    <a:stCxn id="133" idx="7"/>
                    <a:endCxn id="134" idx="4"/>
                  </p:cNvCxnSpPr>
                  <p:nvPr/>
                </p:nvCxnSpPr>
                <p:spPr>
                  <a:xfrm flipV="1">
                    <a:off x="3117886" y="2794315"/>
                    <a:ext cx="115589" cy="3795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1" name="Группа 150">
              <a:extLst>
                <a:ext uri="{FF2B5EF4-FFF2-40B4-BE49-F238E27FC236}">
                  <a16:creationId xmlns:a16="http://schemas.microsoft.com/office/drawing/2014/main" id="{A0C9302B-3CC1-4C82-9F4F-39863E3E5AC6}"/>
                </a:ext>
              </a:extLst>
            </p:cNvPr>
            <p:cNvGrpSpPr/>
            <p:nvPr/>
          </p:nvGrpSpPr>
          <p:grpSpPr>
            <a:xfrm>
              <a:off x="5519251" y="3408247"/>
              <a:ext cx="808956" cy="634726"/>
              <a:chOff x="6161959" y="2630646"/>
              <a:chExt cx="1062815" cy="76042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7E6365B4-7F42-4D5C-B7F6-BE974A58327D}"/>
                  </a:ext>
                </a:extLst>
              </p:cNvPr>
              <p:cNvSpPr/>
              <p:nvPr/>
            </p:nvSpPr>
            <p:spPr>
              <a:xfrm>
                <a:off x="6161959" y="2643416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Овал 152">
                <a:extLst>
                  <a:ext uri="{FF2B5EF4-FFF2-40B4-BE49-F238E27FC236}">
                    <a16:creationId xmlns:a16="http://schemas.microsoft.com/office/drawing/2014/main" id="{C7DD81B8-885B-4B54-B13A-0A9F1BCCC022}"/>
                  </a:ext>
                </a:extLst>
              </p:cNvPr>
              <p:cNvSpPr/>
              <p:nvPr/>
            </p:nvSpPr>
            <p:spPr>
              <a:xfrm>
                <a:off x="6170536" y="3185584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Овал 153">
                <a:extLst>
                  <a:ext uri="{FF2B5EF4-FFF2-40B4-BE49-F238E27FC236}">
                    <a16:creationId xmlns:a16="http://schemas.microsoft.com/office/drawing/2014/main" id="{44ECD635-78AC-4CF5-ACE2-63A71EE18639}"/>
                  </a:ext>
                </a:extLst>
              </p:cNvPr>
              <p:cNvSpPr/>
              <p:nvPr/>
            </p:nvSpPr>
            <p:spPr>
              <a:xfrm>
                <a:off x="7000809" y="2630646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Прямая соединительная линия 155">
                <a:extLst>
                  <a:ext uri="{FF2B5EF4-FFF2-40B4-BE49-F238E27FC236}">
                    <a16:creationId xmlns:a16="http://schemas.microsoft.com/office/drawing/2014/main" id="{065F0E4D-59B8-49AC-A391-811D3F3FEC60}"/>
                  </a:ext>
                </a:extLst>
              </p:cNvPr>
              <p:cNvCxnSpPr>
                <a:cxnSpLocks/>
                <a:stCxn id="152" idx="4"/>
                <a:endCxn id="153" idx="0"/>
              </p:cNvCxnSpPr>
              <p:nvPr/>
            </p:nvCxnSpPr>
            <p:spPr>
              <a:xfrm>
                <a:off x="6264701" y="2848899"/>
                <a:ext cx="8577" cy="336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52F5FB91-7ED9-4D9D-92F3-6C54CD81F719}"/>
                  </a:ext>
                </a:extLst>
              </p:cNvPr>
              <p:cNvCxnSpPr>
                <a:cxnSpLocks/>
                <a:stCxn id="153" idx="6"/>
                <a:endCxn id="159" idx="2"/>
              </p:cNvCxnSpPr>
              <p:nvPr/>
            </p:nvCxnSpPr>
            <p:spPr>
              <a:xfrm flipV="1">
                <a:off x="6376019" y="3288325"/>
                <a:ext cx="646239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Овал 158">
                <a:extLst>
                  <a:ext uri="{FF2B5EF4-FFF2-40B4-BE49-F238E27FC236}">
                    <a16:creationId xmlns:a16="http://schemas.microsoft.com/office/drawing/2014/main" id="{C23065B1-876C-4A19-B4DC-EFD5EF440E8A}"/>
                  </a:ext>
                </a:extLst>
              </p:cNvPr>
              <p:cNvSpPr/>
              <p:nvPr/>
            </p:nvSpPr>
            <p:spPr>
              <a:xfrm>
                <a:off x="7022258" y="3185583"/>
                <a:ext cx="202516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96563C56-7A3B-44F6-A753-BED4FDE5E5CA}"/>
                  </a:ext>
                </a:extLst>
              </p:cNvPr>
              <p:cNvCxnSpPr>
                <a:cxnSpLocks/>
                <a:stCxn id="154" idx="4"/>
                <a:endCxn id="159" idx="0"/>
              </p:cNvCxnSpPr>
              <p:nvPr/>
            </p:nvCxnSpPr>
            <p:spPr>
              <a:xfrm>
                <a:off x="7103551" y="2836129"/>
                <a:ext cx="19965" cy="3494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id="{E2FD003D-92BF-497B-BC95-56DAE274C15E}"/>
                  </a:ext>
                </a:extLst>
              </p:cNvPr>
              <p:cNvCxnSpPr>
                <a:cxnSpLocks/>
                <a:stCxn id="152" idx="6"/>
                <a:endCxn id="154" idx="2"/>
              </p:cNvCxnSpPr>
              <p:nvPr/>
            </p:nvCxnSpPr>
            <p:spPr>
              <a:xfrm flipV="1">
                <a:off x="6367442" y="2733388"/>
                <a:ext cx="633367" cy="12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F266859D-6116-E7C8-F3E7-1578FBC226CC}"/>
                </a:ext>
              </a:extLst>
            </p:cNvPr>
            <p:cNvGrpSpPr/>
            <p:nvPr/>
          </p:nvGrpSpPr>
          <p:grpSpPr>
            <a:xfrm>
              <a:off x="3941485" y="4683926"/>
              <a:ext cx="1584294" cy="923330"/>
              <a:chOff x="8823963" y="4941219"/>
              <a:chExt cx="1584294" cy="923330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A62151-7602-BB70-0981-CBD267003136}"/>
                  </a:ext>
                </a:extLst>
              </p:cNvPr>
              <p:cNvSpPr txBox="1"/>
              <p:nvPr/>
            </p:nvSpPr>
            <p:spPr>
              <a:xfrm>
                <a:off x="8823963" y="4941219"/>
                <a:ext cx="15573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        +        =</a:t>
                </a:r>
              </a:p>
              <a:p>
                <a:r>
                  <a:rPr lang="ru-RU" dirty="0"/>
                  <a:t>         +        =</a:t>
                </a:r>
              </a:p>
              <a:p>
                <a:r>
                  <a:rPr lang="ru-RU" dirty="0"/>
                  <a:t>         +        =</a:t>
                </a:r>
                <a:endParaRPr lang="ru-BY" dirty="0"/>
              </a:p>
            </p:txBody>
          </p:sp>
          <p:grpSp>
            <p:nvGrpSpPr>
              <p:cNvPr id="98" name="Группа 97">
                <a:extLst>
                  <a:ext uri="{FF2B5EF4-FFF2-40B4-BE49-F238E27FC236}">
                    <a16:creationId xmlns:a16="http://schemas.microsoft.com/office/drawing/2014/main" id="{B5B6B364-1C69-3C31-BA05-9377DB72D7CB}"/>
                  </a:ext>
                </a:extLst>
              </p:cNvPr>
              <p:cNvGrpSpPr/>
              <p:nvPr/>
            </p:nvGrpSpPr>
            <p:grpSpPr>
              <a:xfrm>
                <a:off x="8945301" y="5024893"/>
                <a:ext cx="1462956" cy="794081"/>
                <a:chOff x="8945301" y="5024893"/>
                <a:chExt cx="1462956" cy="794081"/>
              </a:xfrm>
            </p:grpSpPr>
            <p:sp>
              <p:nvSpPr>
                <p:cNvPr id="81" name="Овал 80">
                  <a:extLst>
                    <a:ext uri="{FF2B5EF4-FFF2-40B4-BE49-F238E27FC236}">
                      <a16:creationId xmlns:a16="http://schemas.microsoft.com/office/drawing/2014/main" id="{ACC62D23-FAC1-C967-79FA-94852295DC8B}"/>
                    </a:ext>
                  </a:extLst>
                </p:cNvPr>
                <p:cNvSpPr/>
                <p:nvPr/>
              </p:nvSpPr>
              <p:spPr>
                <a:xfrm>
                  <a:off x="8945301" y="5540740"/>
                  <a:ext cx="302471" cy="2564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Овал 81">
                  <a:extLst>
                    <a:ext uri="{FF2B5EF4-FFF2-40B4-BE49-F238E27FC236}">
                      <a16:creationId xmlns:a16="http://schemas.microsoft.com/office/drawing/2014/main" id="{8F7A82EA-6283-4E08-C23E-3E3FC3005160}"/>
                    </a:ext>
                  </a:extLst>
                </p:cNvPr>
                <p:cNvSpPr/>
                <p:nvPr/>
              </p:nvSpPr>
              <p:spPr>
                <a:xfrm>
                  <a:off x="9519392" y="5564814"/>
                  <a:ext cx="296698" cy="23241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Овал 83">
                  <a:extLst>
                    <a:ext uri="{FF2B5EF4-FFF2-40B4-BE49-F238E27FC236}">
                      <a16:creationId xmlns:a16="http://schemas.microsoft.com/office/drawing/2014/main" id="{1BF046A6-A0FF-251C-7592-EABB2BF6EECF}"/>
                    </a:ext>
                  </a:extLst>
                </p:cNvPr>
                <p:cNvSpPr/>
                <p:nvPr/>
              </p:nvSpPr>
              <p:spPr>
                <a:xfrm>
                  <a:off x="9512335" y="5315529"/>
                  <a:ext cx="296698" cy="2257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Овал 84">
                  <a:extLst>
                    <a:ext uri="{FF2B5EF4-FFF2-40B4-BE49-F238E27FC236}">
                      <a16:creationId xmlns:a16="http://schemas.microsoft.com/office/drawing/2014/main" id="{BFA3B061-3E41-687C-36D1-D10156583683}"/>
                    </a:ext>
                  </a:extLst>
                </p:cNvPr>
                <p:cNvSpPr/>
                <p:nvPr/>
              </p:nvSpPr>
              <p:spPr>
                <a:xfrm>
                  <a:off x="8952705" y="5024893"/>
                  <a:ext cx="296698" cy="2167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Овал 87">
                  <a:extLst>
                    <a:ext uri="{FF2B5EF4-FFF2-40B4-BE49-F238E27FC236}">
                      <a16:creationId xmlns:a16="http://schemas.microsoft.com/office/drawing/2014/main" id="{ED899905-0655-D35E-2AE5-80FB9A6C7206}"/>
                    </a:ext>
                  </a:extLst>
                </p:cNvPr>
                <p:cNvSpPr/>
                <p:nvPr/>
              </p:nvSpPr>
              <p:spPr>
                <a:xfrm>
                  <a:off x="8952704" y="5268096"/>
                  <a:ext cx="296698" cy="2167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Овал 88">
                  <a:extLst>
                    <a:ext uri="{FF2B5EF4-FFF2-40B4-BE49-F238E27FC236}">
                      <a16:creationId xmlns:a16="http://schemas.microsoft.com/office/drawing/2014/main" id="{A613AD05-F912-0A60-814A-A010C425CA22}"/>
                    </a:ext>
                  </a:extLst>
                </p:cNvPr>
                <p:cNvSpPr/>
                <p:nvPr/>
              </p:nvSpPr>
              <p:spPr>
                <a:xfrm>
                  <a:off x="10105031" y="5024894"/>
                  <a:ext cx="296698" cy="2257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Овал 89">
                  <a:extLst>
                    <a:ext uri="{FF2B5EF4-FFF2-40B4-BE49-F238E27FC236}">
                      <a16:creationId xmlns:a16="http://schemas.microsoft.com/office/drawing/2014/main" id="{D4E19C23-4790-E985-CD68-F06C814604EF}"/>
                    </a:ext>
                  </a:extLst>
                </p:cNvPr>
                <p:cNvSpPr/>
                <p:nvPr/>
              </p:nvSpPr>
              <p:spPr>
                <a:xfrm>
                  <a:off x="9512335" y="5033901"/>
                  <a:ext cx="296698" cy="2167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Овал 93">
                  <a:extLst>
                    <a:ext uri="{FF2B5EF4-FFF2-40B4-BE49-F238E27FC236}">
                      <a16:creationId xmlns:a16="http://schemas.microsoft.com/office/drawing/2014/main" id="{F530397D-8C1E-8EDA-1B20-F26F98D12DC9}"/>
                    </a:ext>
                  </a:extLst>
                </p:cNvPr>
                <p:cNvSpPr/>
                <p:nvPr/>
              </p:nvSpPr>
              <p:spPr>
                <a:xfrm>
                  <a:off x="10130517" y="5593212"/>
                  <a:ext cx="277740" cy="22576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Овал 96">
                  <a:extLst>
                    <a:ext uri="{FF2B5EF4-FFF2-40B4-BE49-F238E27FC236}">
                      <a16:creationId xmlns:a16="http://schemas.microsoft.com/office/drawing/2014/main" id="{5705751C-0291-8FE8-6638-D235E32AF9DA}"/>
                    </a:ext>
                  </a:extLst>
                </p:cNvPr>
                <p:cNvSpPr/>
                <p:nvPr/>
              </p:nvSpPr>
              <p:spPr>
                <a:xfrm>
                  <a:off x="10105785" y="5319156"/>
                  <a:ext cx="302472" cy="22576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924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304763" y="76650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1246057" y="141958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280" y="212063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077635" y="21645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077635" y="74745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710311" y="1156748"/>
            <a:ext cx="605327" cy="3297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651605" y="1137698"/>
            <a:ext cx="495611" cy="3488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779892" y="976053"/>
            <a:ext cx="1297743" cy="19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705828" y="1809833"/>
            <a:ext cx="609810" cy="3777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651605" y="1809833"/>
            <a:ext cx="495611" cy="421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314560" y="212063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 flipV="1">
            <a:off x="2552764" y="2349231"/>
            <a:ext cx="761796" cy="43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721186" y="1594681"/>
            <a:ext cx="1510553" cy="53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705828" y="2510876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483622" y="1876788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68820" y="2621765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212876" y="1638615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21110" y="3817701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6578" y="479426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  <a:p>
            <a:r>
              <a:rPr lang="ru-RU" dirty="0"/>
              <a:t>7</a:t>
            </a:r>
          </a:p>
          <a:p>
            <a:r>
              <a:rPr lang="en-US" dirty="0"/>
              <a:t>f</a:t>
            </a:r>
            <a:endParaRPr lang="ru-RU" dirty="0"/>
          </a:p>
          <a:p>
            <a:r>
              <a:rPr lang="ru-RU" dirty="0"/>
              <a:t>6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5</a:t>
            </a:r>
          </a:p>
          <a:p>
            <a:r>
              <a:rPr lang="en-US" dirty="0"/>
              <a:t>f</a:t>
            </a:r>
            <a:endParaRPr lang="ru-RU" dirty="0"/>
          </a:p>
          <a:p>
            <a:r>
              <a:rPr lang="ru-RU" dirty="0"/>
              <a:t>3</a:t>
            </a:r>
          </a:p>
          <a:p>
            <a:r>
              <a:rPr lang="ru-RU" strike="sngStrike" dirty="0"/>
              <a:t>1</a:t>
            </a:r>
            <a:endParaRPr lang="en-US" strike="sngStrike" dirty="0"/>
          </a:p>
          <a:p>
            <a:r>
              <a:rPr lang="en-US" dirty="0"/>
              <a:t>5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13732" y="29476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1"/>
          </p:cNvCxnSpPr>
          <p:nvPr/>
        </p:nvCxnSpPr>
        <p:spPr>
          <a:xfrm flipH="1">
            <a:off x="5311301" y="479426"/>
            <a:ext cx="202431" cy="157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82327" y="304436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очередь</a:t>
            </a:r>
            <a:r>
              <a:rPr lang="ru-RU" dirty="0"/>
              <a:t>:  1 5 7 </a:t>
            </a:r>
            <a:r>
              <a:rPr lang="en-US" dirty="0"/>
              <a:t>f 6 4 5 f 3 5 2 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4" y="11281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продолжение)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3231739" y="136608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Овал 1"/>
          <p:cNvSpPr/>
          <p:nvPr/>
        </p:nvSpPr>
        <p:spPr>
          <a:xfrm>
            <a:off x="1768302" y="3578205"/>
            <a:ext cx="524436" cy="5109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91320FA6-EE34-1048-BEF5-E44FB57BECE7}"/>
              </a:ext>
            </a:extLst>
          </p:cNvPr>
          <p:cNvGrpSpPr/>
          <p:nvPr/>
        </p:nvGrpSpPr>
        <p:grpSpPr>
          <a:xfrm>
            <a:off x="6872109" y="914579"/>
            <a:ext cx="2659447" cy="2055555"/>
            <a:chOff x="1780627" y="4627597"/>
            <a:chExt cx="2659447" cy="2055555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42816C6D-87C9-7DA0-7596-AEBFB483FB97}"/>
                </a:ext>
              </a:extLst>
            </p:cNvPr>
            <p:cNvSpPr/>
            <p:nvPr/>
          </p:nvSpPr>
          <p:spPr>
            <a:xfrm>
              <a:off x="2077635" y="490938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22D288B-FE77-B84A-8D59-0087C5B24726}"/>
                </a:ext>
              </a:extLst>
            </p:cNvPr>
            <p:cNvSpPr/>
            <p:nvPr/>
          </p:nvSpPr>
          <p:spPr>
            <a:xfrm>
              <a:off x="2668177" y="462759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E94DE79B-F82E-C9FF-2CBB-986019E17C2E}"/>
                </a:ext>
              </a:extLst>
            </p:cNvPr>
            <p:cNvSpPr/>
            <p:nvPr/>
          </p:nvSpPr>
          <p:spPr>
            <a:xfrm>
              <a:off x="3255727" y="462759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94BA0405-3355-AB13-512B-473ACF76CFFB}"/>
                </a:ext>
              </a:extLst>
            </p:cNvPr>
            <p:cNvSpPr/>
            <p:nvPr/>
          </p:nvSpPr>
          <p:spPr>
            <a:xfrm>
              <a:off x="3870567" y="4885561"/>
              <a:ext cx="237565" cy="2579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62FB02F6-3BF6-D191-EAA3-06034F93D25D}"/>
                </a:ext>
              </a:extLst>
            </p:cNvPr>
            <p:cNvSpPr/>
            <p:nvPr/>
          </p:nvSpPr>
          <p:spPr>
            <a:xfrm>
              <a:off x="1864621" y="6089089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CAEF2C59-E63D-BCFA-34E4-1F63401AE923}"/>
                </a:ext>
              </a:extLst>
            </p:cNvPr>
            <p:cNvSpPr/>
            <p:nvPr/>
          </p:nvSpPr>
          <p:spPr>
            <a:xfrm>
              <a:off x="2414265" y="640591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BD08EC9-52B1-7A29-1E29-EC9E8B3AA94E}"/>
                </a:ext>
              </a:extLst>
            </p:cNvPr>
            <p:cNvSpPr/>
            <p:nvPr/>
          </p:nvSpPr>
          <p:spPr>
            <a:xfrm>
              <a:off x="3076995" y="6425188"/>
              <a:ext cx="237565" cy="2579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D7BD225-54F2-312C-1C57-93775678AEC6}"/>
                </a:ext>
              </a:extLst>
            </p:cNvPr>
            <p:cNvSpPr/>
            <p:nvPr/>
          </p:nvSpPr>
          <p:spPr>
            <a:xfrm>
              <a:off x="4175338" y="594923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D0BDE5C-5772-3FF6-F40D-1846D4B41410}"/>
                </a:ext>
              </a:extLst>
            </p:cNvPr>
            <p:cNvSpPr/>
            <p:nvPr/>
          </p:nvSpPr>
          <p:spPr>
            <a:xfrm>
              <a:off x="4202509" y="538967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98C750A-7ED9-AC0D-87BB-3A48E4AFAFFD}"/>
                </a:ext>
              </a:extLst>
            </p:cNvPr>
            <p:cNvSpPr/>
            <p:nvPr/>
          </p:nvSpPr>
          <p:spPr>
            <a:xfrm>
              <a:off x="3784201" y="6425188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CB184608-6E8B-1345-FC7A-6A6CB805B185}"/>
                </a:ext>
              </a:extLst>
            </p:cNvPr>
            <p:cNvSpPr/>
            <p:nvPr/>
          </p:nvSpPr>
          <p:spPr>
            <a:xfrm>
              <a:off x="1780627" y="5518659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6D320976-6883-C72F-ACE7-A71F1D0536C5}"/>
                </a:ext>
              </a:extLst>
            </p:cNvPr>
            <p:cNvCxnSpPr>
              <a:stCxn id="3" idx="7"/>
              <a:endCxn id="4" idx="2"/>
            </p:cNvCxnSpPr>
            <p:nvPr/>
          </p:nvCxnSpPr>
          <p:spPr>
            <a:xfrm flipV="1">
              <a:off x="2280409" y="4756579"/>
              <a:ext cx="387768" cy="19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E6A8659-8E02-E73D-48B4-DDF2CAD41D40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2905742" y="4756579"/>
              <a:ext cx="3499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A2AB28E-20E4-BE66-8448-1E214F825280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3493292" y="4756579"/>
              <a:ext cx="412066" cy="1667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8844019D-BEE9-DC8C-51C7-270DCDD9C579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4073341" y="5105747"/>
              <a:ext cx="247951" cy="283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51DBC4CC-0AEC-C43E-FCFA-D6B815A6B378}"/>
                </a:ext>
              </a:extLst>
            </p:cNvPr>
            <p:cNvCxnSpPr>
              <a:stCxn id="18" idx="4"/>
              <a:endCxn id="16" idx="0"/>
            </p:cNvCxnSpPr>
            <p:nvPr/>
          </p:nvCxnSpPr>
          <p:spPr>
            <a:xfrm flipH="1">
              <a:off x="4294121" y="5647641"/>
              <a:ext cx="27171" cy="301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64DF9944-8F2B-511B-439F-47A1AD1C4A77}"/>
                </a:ext>
              </a:extLst>
            </p:cNvPr>
            <p:cNvCxnSpPr>
              <a:stCxn id="16" idx="3"/>
              <a:endCxn id="20" idx="7"/>
            </p:cNvCxnSpPr>
            <p:nvPr/>
          </p:nvCxnSpPr>
          <p:spPr>
            <a:xfrm flipH="1">
              <a:off x="3986975" y="6169418"/>
              <a:ext cx="223154" cy="293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09C070F-EB3F-321B-8E83-CA934BA9079B}"/>
                </a:ext>
              </a:extLst>
            </p:cNvPr>
            <p:cNvCxnSpPr>
              <a:stCxn id="20" idx="2"/>
              <a:endCxn id="14" idx="6"/>
            </p:cNvCxnSpPr>
            <p:nvPr/>
          </p:nvCxnSpPr>
          <p:spPr>
            <a:xfrm flipH="1">
              <a:off x="3314560" y="6554170"/>
              <a:ext cx="469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17FF3080-290D-5FFC-1185-D55A30030232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 flipV="1">
              <a:off x="2651830" y="6534894"/>
              <a:ext cx="425165" cy="1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A4399509-50F7-DEB6-CDA5-4C37B78504D1}"/>
                </a:ext>
              </a:extLst>
            </p:cNvPr>
            <p:cNvCxnSpPr>
              <a:stCxn id="13" idx="2"/>
              <a:endCxn id="11" idx="5"/>
            </p:cNvCxnSpPr>
            <p:nvPr/>
          </p:nvCxnSpPr>
          <p:spPr>
            <a:xfrm flipH="1" flipV="1">
              <a:off x="2067395" y="6309275"/>
              <a:ext cx="346870" cy="22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46EF0E1-776C-DEB9-A2B0-FF128A7EAABC}"/>
                </a:ext>
              </a:extLst>
            </p:cNvPr>
            <p:cNvCxnSpPr>
              <a:stCxn id="11" idx="0"/>
              <a:endCxn id="22" idx="4"/>
            </p:cNvCxnSpPr>
            <p:nvPr/>
          </p:nvCxnSpPr>
          <p:spPr>
            <a:xfrm flipH="1" flipV="1">
              <a:off x="1899410" y="5776623"/>
              <a:ext cx="83994" cy="312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58DB2A74-0235-EA15-FE61-A902025F842A}"/>
                </a:ext>
              </a:extLst>
            </p:cNvPr>
            <p:cNvCxnSpPr>
              <a:stCxn id="22" idx="0"/>
              <a:endCxn id="3" idx="3"/>
            </p:cNvCxnSpPr>
            <p:nvPr/>
          </p:nvCxnSpPr>
          <p:spPr>
            <a:xfrm flipV="1">
              <a:off x="1899410" y="5129568"/>
              <a:ext cx="213016" cy="38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2D868471-44B4-974C-FFD4-2FDDE95C65B2}"/>
              </a:ext>
            </a:extLst>
          </p:cNvPr>
          <p:cNvGrpSpPr/>
          <p:nvPr/>
        </p:nvGrpSpPr>
        <p:grpSpPr>
          <a:xfrm>
            <a:off x="5819211" y="3631768"/>
            <a:ext cx="2659447" cy="2055555"/>
            <a:chOff x="1780627" y="4627597"/>
            <a:chExt cx="2659447" cy="2055555"/>
          </a:xfrm>
        </p:grpSpPr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BDFFB9BF-A5FA-9021-7F65-95BFE7E6D9B4}"/>
                </a:ext>
              </a:extLst>
            </p:cNvPr>
            <p:cNvSpPr/>
            <p:nvPr/>
          </p:nvSpPr>
          <p:spPr>
            <a:xfrm>
              <a:off x="2077635" y="490938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9057ABAA-7542-F28F-3D25-6D95B4EF10D2}"/>
                </a:ext>
              </a:extLst>
            </p:cNvPr>
            <p:cNvSpPr/>
            <p:nvPr/>
          </p:nvSpPr>
          <p:spPr>
            <a:xfrm>
              <a:off x="2668177" y="462759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47A975DD-155D-E2DA-3C38-CD46808335BA}"/>
                </a:ext>
              </a:extLst>
            </p:cNvPr>
            <p:cNvSpPr/>
            <p:nvPr/>
          </p:nvSpPr>
          <p:spPr>
            <a:xfrm>
              <a:off x="3255727" y="462759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1E4C9120-33F2-2934-0B79-C6C926B812FE}"/>
                </a:ext>
              </a:extLst>
            </p:cNvPr>
            <p:cNvSpPr/>
            <p:nvPr/>
          </p:nvSpPr>
          <p:spPr>
            <a:xfrm>
              <a:off x="1864621" y="6089089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57FAC46C-BFC1-EA49-DDE6-7B68DD384010}"/>
                </a:ext>
              </a:extLst>
            </p:cNvPr>
            <p:cNvSpPr/>
            <p:nvPr/>
          </p:nvSpPr>
          <p:spPr>
            <a:xfrm>
              <a:off x="2414265" y="640591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37FC7348-37EA-3B67-B25A-4E722C5EE508}"/>
                </a:ext>
              </a:extLst>
            </p:cNvPr>
            <p:cNvSpPr/>
            <p:nvPr/>
          </p:nvSpPr>
          <p:spPr>
            <a:xfrm>
              <a:off x="3076995" y="6425188"/>
              <a:ext cx="237565" cy="2579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89B92608-758D-A918-08B0-8D7D447331FE}"/>
                </a:ext>
              </a:extLst>
            </p:cNvPr>
            <p:cNvSpPr/>
            <p:nvPr/>
          </p:nvSpPr>
          <p:spPr>
            <a:xfrm>
              <a:off x="4175338" y="594923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E6D91193-A93D-7D06-59FF-2ACCC6BA3997}"/>
                </a:ext>
              </a:extLst>
            </p:cNvPr>
            <p:cNvSpPr/>
            <p:nvPr/>
          </p:nvSpPr>
          <p:spPr>
            <a:xfrm>
              <a:off x="4202509" y="538967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2B89A77E-C6C0-BA8A-5967-BDF29C29D227}"/>
                </a:ext>
              </a:extLst>
            </p:cNvPr>
            <p:cNvSpPr/>
            <p:nvPr/>
          </p:nvSpPr>
          <p:spPr>
            <a:xfrm>
              <a:off x="3700210" y="6344106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D9007E5C-65DB-0DAD-83F0-325934A6FDF2}"/>
                </a:ext>
              </a:extLst>
            </p:cNvPr>
            <p:cNvSpPr/>
            <p:nvPr/>
          </p:nvSpPr>
          <p:spPr>
            <a:xfrm>
              <a:off x="1780627" y="5518659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779DA911-7AE6-2F4F-A5AE-8F94B71EDA23}"/>
                </a:ext>
              </a:extLst>
            </p:cNvPr>
            <p:cNvCxnSpPr>
              <a:cxnSpLocks/>
              <a:stCxn id="72" idx="7"/>
              <a:endCxn id="73" idx="2"/>
            </p:cNvCxnSpPr>
            <p:nvPr/>
          </p:nvCxnSpPr>
          <p:spPr>
            <a:xfrm flipV="1">
              <a:off x="2280409" y="4756579"/>
              <a:ext cx="387768" cy="19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057C9D9D-9C74-6DD7-6BCE-34C285779895}"/>
                </a:ext>
              </a:extLst>
            </p:cNvPr>
            <p:cNvCxnSpPr>
              <a:cxnSpLocks/>
              <a:stCxn id="73" idx="6"/>
              <a:endCxn id="74" idx="2"/>
            </p:cNvCxnSpPr>
            <p:nvPr/>
          </p:nvCxnSpPr>
          <p:spPr>
            <a:xfrm>
              <a:off x="2905742" y="4756579"/>
              <a:ext cx="3499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B2C3C832-C6DC-B365-50D1-DD82047E18F0}"/>
                </a:ext>
              </a:extLst>
            </p:cNvPr>
            <p:cNvCxnSpPr>
              <a:cxnSpLocks/>
              <a:stCxn id="80" idx="4"/>
              <a:endCxn id="79" idx="0"/>
            </p:cNvCxnSpPr>
            <p:nvPr/>
          </p:nvCxnSpPr>
          <p:spPr>
            <a:xfrm flipH="1">
              <a:off x="4294121" y="5647641"/>
              <a:ext cx="27171" cy="301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C1FA8979-9157-02D3-8A23-F7FF0DCBDF5A}"/>
                </a:ext>
              </a:extLst>
            </p:cNvPr>
            <p:cNvCxnSpPr>
              <a:cxnSpLocks/>
              <a:stCxn id="79" idx="3"/>
              <a:endCxn id="81" idx="7"/>
            </p:cNvCxnSpPr>
            <p:nvPr/>
          </p:nvCxnSpPr>
          <p:spPr>
            <a:xfrm flipH="1">
              <a:off x="3902984" y="6169418"/>
              <a:ext cx="307145" cy="212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481DF80-B02F-9E0E-5526-AA291E03B08A}"/>
                </a:ext>
              </a:extLst>
            </p:cNvPr>
            <p:cNvCxnSpPr>
              <a:cxnSpLocks/>
              <a:stCxn id="81" idx="2"/>
              <a:endCxn id="78" idx="6"/>
            </p:cNvCxnSpPr>
            <p:nvPr/>
          </p:nvCxnSpPr>
          <p:spPr>
            <a:xfrm flipH="1">
              <a:off x="3314560" y="6473088"/>
              <a:ext cx="385650" cy="81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2F0BB2CE-FCDC-9CD0-3E21-B0085CD154C5}"/>
                </a:ext>
              </a:extLst>
            </p:cNvPr>
            <p:cNvCxnSpPr>
              <a:cxnSpLocks/>
              <a:stCxn id="78" idx="2"/>
              <a:endCxn id="77" idx="6"/>
            </p:cNvCxnSpPr>
            <p:nvPr/>
          </p:nvCxnSpPr>
          <p:spPr>
            <a:xfrm flipH="1" flipV="1">
              <a:off x="2651830" y="6534894"/>
              <a:ext cx="425165" cy="1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062D6F9-2855-155C-442D-BC93E2738CD7}"/>
                </a:ext>
              </a:extLst>
            </p:cNvPr>
            <p:cNvCxnSpPr>
              <a:cxnSpLocks/>
              <a:stCxn id="77" idx="2"/>
              <a:endCxn id="76" idx="5"/>
            </p:cNvCxnSpPr>
            <p:nvPr/>
          </p:nvCxnSpPr>
          <p:spPr>
            <a:xfrm flipH="1" flipV="1">
              <a:off x="2067395" y="6309275"/>
              <a:ext cx="346870" cy="22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769E9F4A-6CDE-8691-DEC2-E098611CF47C}"/>
                </a:ext>
              </a:extLst>
            </p:cNvPr>
            <p:cNvCxnSpPr>
              <a:cxnSpLocks/>
              <a:stCxn id="76" idx="0"/>
              <a:endCxn id="82" idx="4"/>
            </p:cNvCxnSpPr>
            <p:nvPr/>
          </p:nvCxnSpPr>
          <p:spPr>
            <a:xfrm flipH="1" flipV="1">
              <a:off x="1899410" y="5776623"/>
              <a:ext cx="83994" cy="312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D045F746-70A8-0149-5B52-734E86B80E9E}"/>
                </a:ext>
              </a:extLst>
            </p:cNvPr>
            <p:cNvCxnSpPr>
              <a:cxnSpLocks/>
              <a:stCxn id="82" idx="0"/>
              <a:endCxn id="72" idx="3"/>
            </p:cNvCxnSpPr>
            <p:nvPr/>
          </p:nvCxnSpPr>
          <p:spPr>
            <a:xfrm flipV="1">
              <a:off x="1899410" y="5129568"/>
              <a:ext cx="213016" cy="38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D486F343-0B1F-84D4-0F69-7F9E8A6F50AB}"/>
              </a:ext>
            </a:extLst>
          </p:cNvPr>
          <p:cNvGrpSpPr/>
          <p:nvPr/>
        </p:nvGrpSpPr>
        <p:grpSpPr>
          <a:xfrm>
            <a:off x="8910021" y="3691679"/>
            <a:ext cx="2659447" cy="2036279"/>
            <a:chOff x="1780627" y="4627597"/>
            <a:chExt cx="2659447" cy="2036279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09FC9304-C7D8-4680-A682-52567E6F104C}"/>
                </a:ext>
              </a:extLst>
            </p:cNvPr>
            <p:cNvSpPr/>
            <p:nvPr/>
          </p:nvSpPr>
          <p:spPr>
            <a:xfrm>
              <a:off x="2077635" y="490938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B204FA62-AD44-42CD-5E38-65520059D7B3}"/>
                </a:ext>
              </a:extLst>
            </p:cNvPr>
            <p:cNvSpPr/>
            <p:nvPr/>
          </p:nvSpPr>
          <p:spPr>
            <a:xfrm>
              <a:off x="2668177" y="462759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55E5F736-8454-E735-314C-1FACD967E66C}"/>
                </a:ext>
              </a:extLst>
            </p:cNvPr>
            <p:cNvSpPr/>
            <p:nvPr/>
          </p:nvSpPr>
          <p:spPr>
            <a:xfrm>
              <a:off x="3255727" y="462759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9CB943-07E9-D0D6-D529-BAE63194D423}"/>
                </a:ext>
              </a:extLst>
            </p:cNvPr>
            <p:cNvSpPr/>
            <p:nvPr/>
          </p:nvSpPr>
          <p:spPr>
            <a:xfrm>
              <a:off x="1864621" y="6089089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BDB88C49-0F6A-8DCB-FF17-E26BC98EFC9B}"/>
                </a:ext>
              </a:extLst>
            </p:cNvPr>
            <p:cNvSpPr/>
            <p:nvPr/>
          </p:nvSpPr>
          <p:spPr>
            <a:xfrm>
              <a:off x="2414265" y="640591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2BAAB3E0-EC4B-DBB6-B7BA-1EAB73D2458F}"/>
                </a:ext>
              </a:extLst>
            </p:cNvPr>
            <p:cNvSpPr/>
            <p:nvPr/>
          </p:nvSpPr>
          <p:spPr>
            <a:xfrm>
              <a:off x="4175338" y="5949232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F18D20FD-74FF-374A-080D-6682680CC0B3}"/>
                </a:ext>
              </a:extLst>
            </p:cNvPr>
            <p:cNvSpPr/>
            <p:nvPr/>
          </p:nvSpPr>
          <p:spPr>
            <a:xfrm>
              <a:off x="4202509" y="5389677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9E3D471D-A6AA-4034-BE14-0E5C35526D39}"/>
                </a:ext>
              </a:extLst>
            </p:cNvPr>
            <p:cNvSpPr/>
            <p:nvPr/>
          </p:nvSpPr>
          <p:spPr>
            <a:xfrm>
              <a:off x="3700210" y="6344106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BDA028A6-33EE-1516-59A0-C369A35539CE}"/>
                </a:ext>
              </a:extLst>
            </p:cNvPr>
            <p:cNvSpPr/>
            <p:nvPr/>
          </p:nvSpPr>
          <p:spPr>
            <a:xfrm>
              <a:off x="1780627" y="5518659"/>
              <a:ext cx="237565" cy="2579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A6276ABD-46A6-EC21-3562-460B1BF061C5}"/>
                </a:ext>
              </a:extLst>
            </p:cNvPr>
            <p:cNvCxnSpPr>
              <a:cxnSpLocks/>
              <a:stCxn id="95" idx="7"/>
              <a:endCxn id="96" idx="2"/>
            </p:cNvCxnSpPr>
            <p:nvPr/>
          </p:nvCxnSpPr>
          <p:spPr>
            <a:xfrm flipV="1">
              <a:off x="2280409" y="4756579"/>
              <a:ext cx="387768" cy="190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D6DBCE1F-DE72-6560-C520-B6133098E9EA}"/>
                </a:ext>
              </a:extLst>
            </p:cNvPr>
            <p:cNvCxnSpPr>
              <a:cxnSpLocks/>
              <a:stCxn id="96" idx="6"/>
              <a:endCxn id="97" idx="2"/>
            </p:cNvCxnSpPr>
            <p:nvPr/>
          </p:nvCxnSpPr>
          <p:spPr>
            <a:xfrm>
              <a:off x="2905742" y="4756579"/>
              <a:ext cx="349985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ACF5D200-9360-7687-F887-C44505E2C1A6}"/>
                </a:ext>
              </a:extLst>
            </p:cNvPr>
            <p:cNvCxnSpPr>
              <a:cxnSpLocks/>
              <a:stCxn id="103" idx="4"/>
              <a:endCxn id="102" idx="0"/>
            </p:cNvCxnSpPr>
            <p:nvPr/>
          </p:nvCxnSpPr>
          <p:spPr>
            <a:xfrm flipH="1">
              <a:off x="4294121" y="5647641"/>
              <a:ext cx="27171" cy="30159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8E0B92F0-212B-4937-B446-928E1E4B142C}"/>
                </a:ext>
              </a:extLst>
            </p:cNvPr>
            <p:cNvCxnSpPr>
              <a:cxnSpLocks/>
              <a:stCxn id="102" idx="3"/>
              <a:endCxn id="104" idx="7"/>
            </p:cNvCxnSpPr>
            <p:nvPr/>
          </p:nvCxnSpPr>
          <p:spPr>
            <a:xfrm flipH="1">
              <a:off x="3902984" y="6169418"/>
              <a:ext cx="307145" cy="212466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8A84F3EE-5A75-CA98-A0CF-D98805BB41EC}"/>
                </a:ext>
              </a:extLst>
            </p:cNvPr>
            <p:cNvCxnSpPr>
              <a:cxnSpLocks/>
              <a:stCxn id="100" idx="2"/>
              <a:endCxn id="99" idx="5"/>
            </p:cNvCxnSpPr>
            <p:nvPr/>
          </p:nvCxnSpPr>
          <p:spPr>
            <a:xfrm flipH="1" flipV="1">
              <a:off x="2067395" y="6309275"/>
              <a:ext cx="346870" cy="22561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09999A13-634A-3595-32F8-902DFCE7C180}"/>
                </a:ext>
              </a:extLst>
            </p:cNvPr>
            <p:cNvCxnSpPr>
              <a:cxnSpLocks/>
              <a:stCxn id="99" idx="0"/>
              <a:endCxn id="105" idx="4"/>
            </p:cNvCxnSpPr>
            <p:nvPr/>
          </p:nvCxnSpPr>
          <p:spPr>
            <a:xfrm flipH="1" flipV="1">
              <a:off x="1899410" y="5776623"/>
              <a:ext cx="83994" cy="3124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ED88F748-5A9A-56F5-D211-DE31699188E7}"/>
                </a:ext>
              </a:extLst>
            </p:cNvPr>
            <p:cNvCxnSpPr>
              <a:cxnSpLocks/>
              <a:stCxn id="105" idx="0"/>
              <a:endCxn id="95" idx="3"/>
            </p:cNvCxnSpPr>
            <p:nvPr/>
          </p:nvCxnSpPr>
          <p:spPr>
            <a:xfrm flipV="1">
              <a:off x="1899410" y="5129568"/>
              <a:ext cx="213016" cy="38909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D8452878-3887-58C4-64DA-75240CEC2820}"/>
              </a:ext>
            </a:extLst>
          </p:cNvPr>
          <p:cNvSpPr txBox="1"/>
          <p:nvPr/>
        </p:nvSpPr>
        <p:spPr>
          <a:xfrm>
            <a:off x="5664947" y="3244334"/>
            <a:ext cx="221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Первое удаление </a:t>
            </a:r>
            <a:r>
              <a:rPr lang="en-US" dirty="0"/>
              <a:t>f</a:t>
            </a:r>
            <a:endParaRPr lang="ru-BY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846E7A-3DD8-4EB7-D8FD-7C48B71E01A7}"/>
              </a:ext>
            </a:extLst>
          </p:cNvPr>
          <p:cNvSpPr txBox="1"/>
          <p:nvPr/>
        </p:nvSpPr>
        <p:spPr>
          <a:xfrm>
            <a:off x="9115473" y="3244334"/>
            <a:ext cx="24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Второе удаление </a:t>
            </a:r>
            <a:r>
              <a:rPr lang="en-US" dirty="0"/>
              <a:t>f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6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117" grpId="0"/>
      <p:bldP spid="1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52189" y="2292874"/>
            <a:ext cx="7527167" cy="5819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Поиск в глубину </a:t>
            </a:r>
            <a:r>
              <a:rPr lang="en-US" sz="3200" dirty="0"/>
              <a:t>( </a:t>
            </a:r>
            <a:r>
              <a:rPr lang="ru-RU" sz="2800" dirty="0"/>
              <a:t>англ. </a:t>
            </a:r>
            <a:r>
              <a:rPr lang="en-US" sz="2800" b="1" dirty="0"/>
              <a:t>DFS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/>
              <a:t>-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D</a:t>
            </a:r>
            <a:r>
              <a:rPr lang="en-US" sz="2800" dirty="0"/>
              <a:t>epth </a:t>
            </a:r>
            <a:r>
              <a:rPr lang="en-US" sz="2800" b="1" dirty="0"/>
              <a:t>F</a:t>
            </a:r>
            <a:r>
              <a:rPr lang="en-US" sz="2800" dirty="0"/>
              <a:t>irst </a:t>
            </a:r>
            <a:r>
              <a:rPr lang="en-US" sz="2800" b="1" dirty="0"/>
              <a:t>S</a:t>
            </a:r>
            <a:r>
              <a:rPr lang="en-US" sz="2800" dirty="0"/>
              <a:t>earch</a:t>
            </a:r>
            <a:r>
              <a:rPr lang="en-US" sz="3200" dirty="0"/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6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86644" y="249978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37282" y="15867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820351" y="246039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01579" y="34461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885315" y="246902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968534" y="161341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26076" y="34461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267153" y="2498754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cxnSpLocks/>
            <a:stCxn id="7" idx="6"/>
            <a:endCxn id="12" idx="2"/>
          </p:cNvCxnSpPr>
          <p:nvPr/>
        </p:nvCxnSpPr>
        <p:spPr>
          <a:xfrm>
            <a:off x="3277551" y="2675544"/>
            <a:ext cx="989602" cy="38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5" idx="5"/>
            <a:endCxn id="8" idx="1"/>
          </p:cNvCxnSpPr>
          <p:nvPr/>
        </p:nvCxnSpPr>
        <p:spPr>
          <a:xfrm>
            <a:off x="576889" y="2867070"/>
            <a:ext cx="391645" cy="64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5" idx="7"/>
            <a:endCxn id="10" idx="3"/>
          </p:cNvCxnSpPr>
          <p:nvPr/>
        </p:nvCxnSpPr>
        <p:spPr>
          <a:xfrm flipV="1">
            <a:off x="576889" y="1980705"/>
            <a:ext cx="458600" cy="582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3283276" y="2866043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6" idx="6"/>
            <a:endCxn id="12" idx="1"/>
          </p:cNvCxnSpPr>
          <p:nvPr/>
        </p:nvCxnSpPr>
        <p:spPr>
          <a:xfrm>
            <a:off x="3294482" y="1801936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913823" y="160320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909295" y="343629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1425734" y="1818361"/>
            <a:ext cx="488089" cy="1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2371023" y="1801936"/>
            <a:ext cx="466259" cy="16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1358779" y="3651452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9" idx="6"/>
            <a:endCxn id="11" idx="2"/>
          </p:cNvCxnSpPr>
          <p:nvPr/>
        </p:nvCxnSpPr>
        <p:spPr>
          <a:xfrm>
            <a:off x="2366495" y="3651452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1358779" y="1980705"/>
            <a:ext cx="593491" cy="55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1291824" y="2836315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2471689" y="425647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2342515" y="2675544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6622984" y="97108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22984" y="169278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6622984" y="24273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6622984" y="310017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6564714" y="3889185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423083" y="250356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357997" y="310017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112478" y="166555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112478" y="242904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Овал 47"/>
          <p:cNvSpPr/>
          <p:nvPr/>
        </p:nvSpPr>
        <p:spPr>
          <a:xfrm>
            <a:off x="8120558" y="311164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3488743" y="3808444"/>
            <a:ext cx="656964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7" name="Прямая со стрелкой 56"/>
          <p:cNvCxnSpPr>
            <a:cxnSpLocks/>
            <a:stCxn id="26" idx="0"/>
            <a:endCxn id="19" idx="5"/>
          </p:cNvCxnSpPr>
          <p:nvPr/>
        </p:nvCxnSpPr>
        <p:spPr>
          <a:xfrm flipH="1" flipV="1">
            <a:off x="2299540" y="3803588"/>
            <a:ext cx="469246" cy="452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cxnSpLocks/>
            <a:stCxn id="9" idx="2"/>
            <a:endCxn id="5" idx="6"/>
          </p:cNvCxnSpPr>
          <p:nvPr/>
        </p:nvCxnSpPr>
        <p:spPr>
          <a:xfrm flipH="1">
            <a:off x="643844" y="2684179"/>
            <a:ext cx="1241471" cy="3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cxnSpLocks/>
            <a:stCxn id="5" idx="0"/>
            <a:endCxn id="12" idx="0"/>
          </p:cNvCxnSpPr>
          <p:nvPr/>
        </p:nvCxnSpPr>
        <p:spPr>
          <a:xfrm rot="5400000" flipH="1" flipV="1">
            <a:off x="2484120" y="429879"/>
            <a:ext cx="1027" cy="4138779"/>
          </a:xfrm>
          <a:prstGeom prst="curvedConnector3">
            <a:avLst>
              <a:gd name="adj1" fmla="val 153054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endCxn id="49" idx="2"/>
          </p:cNvCxnSpPr>
          <p:nvPr/>
        </p:nvCxnSpPr>
        <p:spPr>
          <a:xfrm flipV="1">
            <a:off x="2768786" y="4023597"/>
            <a:ext cx="719957" cy="215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9389458" y="962673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389457" y="1997052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6851584" y="1401386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6851584" y="2123086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1" idx="4"/>
            <a:endCxn id="32" idx="0"/>
          </p:cNvCxnSpPr>
          <p:nvPr/>
        </p:nvCxnSpPr>
        <p:spPr>
          <a:xfrm>
            <a:off x="6851584" y="2857664"/>
            <a:ext cx="0" cy="24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32" idx="4"/>
            <a:endCxn id="35" idx="0"/>
          </p:cNvCxnSpPr>
          <p:nvPr/>
        </p:nvCxnSpPr>
        <p:spPr>
          <a:xfrm>
            <a:off x="6851584" y="3530484"/>
            <a:ext cx="0" cy="35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30" idx="5"/>
            <a:endCxn id="38" idx="0"/>
          </p:cNvCxnSpPr>
          <p:nvPr/>
        </p:nvCxnSpPr>
        <p:spPr>
          <a:xfrm>
            <a:off x="7013229" y="2060069"/>
            <a:ext cx="638454" cy="44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38" idx="4"/>
            <a:endCxn id="39" idx="0"/>
          </p:cNvCxnSpPr>
          <p:nvPr/>
        </p:nvCxnSpPr>
        <p:spPr>
          <a:xfrm flipH="1">
            <a:off x="7586597" y="2933870"/>
            <a:ext cx="65086" cy="166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29" idx="6"/>
            <a:endCxn id="46" idx="1"/>
          </p:cNvCxnSpPr>
          <p:nvPr/>
        </p:nvCxnSpPr>
        <p:spPr>
          <a:xfrm>
            <a:off x="7080184" y="1186233"/>
            <a:ext cx="1099249" cy="542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341078" y="2095860"/>
            <a:ext cx="0" cy="333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7" idx="4"/>
            <a:endCxn id="48" idx="0"/>
          </p:cNvCxnSpPr>
          <p:nvPr/>
        </p:nvCxnSpPr>
        <p:spPr>
          <a:xfrm>
            <a:off x="8341078" y="2859352"/>
            <a:ext cx="8080" cy="25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9686554" y="1392979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кругленная соединительная линия 95"/>
          <p:cNvCxnSpPr>
            <a:stCxn id="29" idx="2"/>
            <a:endCxn id="35" idx="2"/>
          </p:cNvCxnSpPr>
          <p:nvPr/>
        </p:nvCxnSpPr>
        <p:spPr>
          <a:xfrm rot="10800000" flipV="1">
            <a:off x="6564714" y="1186232"/>
            <a:ext cx="58270" cy="2918105"/>
          </a:xfrm>
          <a:prstGeom prst="curvedConnector3">
            <a:avLst>
              <a:gd name="adj1" fmla="val 1140166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6622984" y="1186233"/>
            <a:ext cx="12700" cy="1456278"/>
          </a:xfrm>
          <a:prstGeom prst="curvedConnector3">
            <a:avLst>
              <a:gd name="adj1" fmla="val 120550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9" idx="3"/>
            <a:endCxn id="35" idx="7"/>
          </p:cNvCxnSpPr>
          <p:nvPr/>
        </p:nvCxnSpPr>
        <p:spPr>
          <a:xfrm flipH="1">
            <a:off x="7054432" y="3467467"/>
            <a:ext cx="370520" cy="48473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46" idx="2"/>
            <a:endCxn id="31" idx="7"/>
          </p:cNvCxnSpPr>
          <p:nvPr/>
        </p:nvCxnSpPr>
        <p:spPr>
          <a:xfrm flipH="1">
            <a:off x="7013229" y="1880707"/>
            <a:ext cx="1099249" cy="6096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48" idx="3"/>
            <a:endCxn id="35" idx="6"/>
          </p:cNvCxnSpPr>
          <p:nvPr/>
        </p:nvCxnSpPr>
        <p:spPr>
          <a:xfrm flipH="1">
            <a:off x="7138454" y="3478931"/>
            <a:ext cx="1049059" cy="6254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73" idx="3"/>
            <a:endCxn id="47" idx="7"/>
          </p:cNvCxnSpPr>
          <p:nvPr/>
        </p:nvCxnSpPr>
        <p:spPr>
          <a:xfrm flipH="1">
            <a:off x="8502723" y="1329962"/>
            <a:ext cx="973753" cy="116210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3194342" y="4835508"/>
            <a:ext cx="8786657" cy="1571555"/>
            <a:chOff x="6805610" y="4396700"/>
            <a:chExt cx="10905556" cy="1571555"/>
          </a:xfrm>
        </p:grpSpPr>
        <p:cxnSp>
          <p:nvCxnSpPr>
            <p:cNvPr id="113" name="Прямая со стрелкой 112"/>
            <p:cNvCxnSpPr/>
            <p:nvPr/>
          </p:nvCxnSpPr>
          <p:spPr>
            <a:xfrm>
              <a:off x="6879514" y="5819073"/>
              <a:ext cx="508062" cy="2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>
              <a:off x="6805610" y="5030518"/>
              <a:ext cx="58196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/>
            <p:nvPr/>
          </p:nvCxnSpPr>
          <p:spPr>
            <a:xfrm>
              <a:off x="6805610" y="5443979"/>
              <a:ext cx="581966" cy="5969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07018" y="5229591"/>
              <a:ext cx="943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прямая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дуга (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v,w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) </a:t>
              </a:r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ведёт из «серой» вершины  в «черную» и 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ord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[v]&lt;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ord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[w]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34931" y="4820149"/>
              <a:ext cx="10176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70C0"/>
                  </a:solidFill>
                </a:rPr>
                <a:t>обратная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ru-RU" b="1" dirty="0">
                  <a:solidFill>
                    <a:srgbClr val="0070C0"/>
                  </a:solidFill>
                </a:rPr>
                <a:t>дуга </a:t>
              </a:r>
              <a:r>
                <a:rPr lang="en-US" b="1" dirty="0">
                  <a:solidFill>
                    <a:srgbClr val="0070C0"/>
                  </a:solidFill>
                </a:rPr>
                <a:t>(</a:t>
              </a:r>
              <a:r>
                <a:rPr lang="en-US" b="1" dirty="0" err="1">
                  <a:solidFill>
                    <a:srgbClr val="0070C0"/>
                  </a:solidFill>
                </a:rPr>
                <a:t>v,w</a:t>
              </a:r>
              <a:r>
                <a:rPr lang="en-US" b="1" dirty="0">
                  <a:solidFill>
                    <a:srgbClr val="0070C0"/>
                  </a:solidFill>
                </a:rPr>
                <a:t>) </a:t>
              </a:r>
              <a:r>
                <a:rPr lang="ru-RU" b="1" dirty="0">
                  <a:solidFill>
                    <a:srgbClr val="0070C0"/>
                  </a:solidFill>
                </a:rPr>
                <a:t>ведет из «серой» вершины в «серую» (приводит к контуру</a:t>
              </a:r>
              <a:r>
                <a:rPr lang="ru-RU" dirty="0">
                  <a:solidFill>
                    <a:schemeClr val="accent1"/>
                  </a:solidFill>
                </a:rPr>
                <a:t>) 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92872" y="5598923"/>
              <a:ext cx="867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поперечная дуга (</a:t>
              </a:r>
              <a:r>
                <a:rPr lang="en-US" b="1" dirty="0" err="1">
                  <a:solidFill>
                    <a:srgbClr val="FF0000"/>
                  </a:solidFill>
                </a:rPr>
                <a:t>v,w</a:t>
              </a:r>
              <a:r>
                <a:rPr lang="en-US" b="1" dirty="0">
                  <a:solidFill>
                    <a:srgbClr val="FF0000"/>
                  </a:solidFill>
                </a:rPr>
                <a:t>) </a:t>
              </a:r>
              <a:r>
                <a:rPr lang="ru-RU" b="1" dirty="0">
                  <a:solidFill>
                    <a:srgbClr val="FF0000"/>
                  </a:solidFill>
                </a:rPr>
                <a:t>ведёт из «серой» в «чёрную» и </a:t>
              </a:r>
              <a:r>
                <a:rPr lang="en-US" b="1" dirty="0" err="1">
                  <a:solidFill>
                    <a:srgbClr val="FF0000"/>
                  </a:solidFill>
                </a:rPr>
                <a:t>ord</a:t>
              </a:r>
              <a:r>
                <a:rPr lang="en-US" b="1" dirty="0">
                  <a:solidFill>
                    <a:srgbClr val="FF0000"/>
                  </a:solidFill>
                </a:rPr>
                <a:t>[v]&gt;</a:t>
              </a:r>
              <a:r>
                <a:rPr lang="en-US" b="1" dirty="0" err="1">
                  <a:solidFill>
                    <a:srgbClr val="FF0000"/>
                  </a:solidFill>
                </a:rPr>
                <a:t>ord</a:t>
              </a:r>
              <a:r>
                <a:rPr lang="en-US" b="1" dirty="0">
                  <a:solidFill>
                    <a:srgbClr val="FF0000"/>
                  </a:solidFill>
                </a:rPr>
                <a:t>[w]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0" name="Прямая со стрелкой 119"/>
            <p:cNvCxnSpPr/>
            <p:nvPr/>
          </p:nvCxnSpPr>
          <p:spPr>
            <a:xfrm flipV="1">
              <a:off x="6805610" y="4615250"/>
              <a:ext cx="707180" cy="18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481283" y="4396700"/>
              <a:ext cx="7627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древесная дуга</a:t>
              </a:r>
              <a:r>
                <a:rPr lang="en-US" b="1" dirty="0"/>
                <a:t> </a:t>
              </a:r>
              <a:r>
                <a:rPr lang="ru-RU" b="1" dirty="0"/>
                <a:t>(</a:t>
              </a:r>
              <a:r>
                <a:rPr lang="en-US" b="1" dirty="0" err="1"/>
                <a:t>v,w</a:t>
              </a:r>
              <a:r>
                <a:rPr lang="en-US" b="1" dirty="0"/>
                <a:t>) </a:t>
              </a:r>
              <a:r>
                <a:rPr lang="ru-RU" b="1" dirty="0"/>
                <a:t>ведет из «серой» вершины в «белую»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346" y="48504"/>
            <a:ext cx="65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Один из способов обхода вершин и рёбер (дуг)</a:t>
            </a:r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ru-RU" dirty="0"/>
              <a:t>графа (орграфа).</a:t>
            </a:r>
          </a:p>
        </p:txBody>
      </p:sp>
      <p:sp>
        <p:nvSpPr>
          <p:cNvPr id="87" name="Овал 86"/>
          <p:cNvSpPr/>
          <p:nvPr/>
        </p:nvSpPr>
        <p:spPr>
          <a:xfrm>
            <a:off x="83315" y="4771896"/>
            <a:ext cx="293585" cy="313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83315" y="5228379"/>
            <a:ext cx="295554" cy="29680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83315" y="5720040"/>
            <a:ext cx="316954" cy="307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255" y="4805857"/>
            <a:ext cx="241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сначала все вершины белые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07255" y="5156865"/>
            <a:ext cx="283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становится серой, когда первый раз приходим в неё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07255" y="5703027"/>
            <a:ext cx="301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становится чёрной, когда все смежные вершины уже были посещены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2483" y="304504"/>
            <a:ext cx="29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Поиск в глубину в орграфе: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034294" y="4694195"/>
            <a:ext cx="0" cy="192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2BD23D-3986-A54C-CE9D-9D99CE2DD2DA}"/>
              </a:ext>
            </a:extLst>
          </p:cNvPr>
          <p:cNvSpPr txBox="1"/>
          <p:nvPr/>
        </p:nvSpPr>
        <p:spPr>
          <a:xfrm>
            <a:off x="10488707" y="48504"/>
            <a:ext cx="16401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Дуги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древесная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обратная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прямая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поперечная</a:t>
            </a:r>
          </a:p>
        </p:txBody>
      </p:sp>
    </p:spTree>
    <p:extLst>
      <p:ext uri="{BB962C8B-B14F-4D97-AF65-F5344CB8AC3E}">
        <p14:creationId xmlns:p14="http://schemas.microsoft.com/office/powerpoint/2010/main" val="154245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836366" y="226696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489920" y="133706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72989" y="221066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4217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4537953" y="221930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3621172" y="136369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78714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19791" y="2249032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V="1">
            <a:off x="5947120" y="2464185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5"/>
            <a:endCxn id="8" idx="1"/>
          </p:cNvCxnSpPr>
          <p:nvPr/>
        </p:nvCxnSpPr>
        <p:spPr>
          <a:xfrm>
            <a:off x="3226611" y="2634251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7"/>
          </p:cNvCxnSpPr>
          <p:nvPr/>
        </p:nvCxnSpPr>
        <p:spPr>
          <a:xfrm flipV="1">
            <a:off x="3226611" y="1749905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5935914" y="2616321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6"/>
            <a:endCxn id="12" idx="1"/>
          </p:cNvCxnSpPr>
          <p:nvPr/>
        </p:nvCxnSpPr>
        <p:spPr>
          <a:xfrm>
            <a:off x="5947120" y="1552214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566461" y="135348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561933" y="318657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4078372" y="1568639"/>
            <a:ext cx="488089" cy="10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5023661" y="1552214"/>
            <a:ext cx="466259" cy="164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4011417" y="3401730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019133" y="3419660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4011417" y="1730983"/>
            <a:ext cx="593491" cy="551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3944462" y="2586593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5124327" y="4006752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4995153" y="2425822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625039" y="471477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625039" y="1193177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8625039" y="192775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8631389" y="554612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8579469" y="4824425"/>
            <a:ext cx="57374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9345425" y="6335624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345425" y="5583741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620949" y="260365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631389" y="3338233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Овал 47"/>
          <p:cNvSpPr/>
          <p:nvPr/>
        </p:nvSpPr>
        <p:spPr>
          <a:xfrm>
            <a:off x="8637739" y="4072811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6141381" y="3558722"/>
            <a:ext cx="656964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1" name="Прямая со стрелкой 60"/>
          <p:cNvCxnSpPr>
            <a:stCxn id="9" idx="2"/>
          </p:cNvCxnSpPr>
          <p:nvPr/>
        </p:nvCxnSpPr>
        <p:spPr>
          <a:xfrm flipH="1">
            <a:off x="3293566" y="2434457"/>
            <a:ext cx="1244387" cy="47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5" idx="0"/>
            <a:endCxn id="12" idx="0"/>
          </p:cNvCxnSpPr>
          <p:nvPr/>
        </p:nvCxnSpPr>
        <p:spPr>
          <a:xfrm rot="5400000" flipH="1" flipV="1">
            <a:off x="5126848" y="187150"/>
            <a:ext cx="17930" cy="4141695"/>
          </a:xfrm>
          <a:prstGeom prst="curvedConnector3">
            <a:avLst>
              <a:gd name="adj1" fmla="val 912470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6" idx="7"/>
            <a:endCxn id="49" idx="2"/>
          </p:cNvCxnSpPr>
          <p:nvPr/>
        </p:nvCxnSpPr>
        <p:spPr>
          <a:xfrm flipV="1">
            <a:off x="5631502" y="3773875"/>
            <a:ext cx="509879" cy="2958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9862068" y="503218"/>
            <a:ext cx="594193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862067" y="1537597"/>
            <a:ext cx="594193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8853639" y="901783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8853639" y="1623483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849549" y="3033961"/>
            <a:ext cx="1044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10159164" y="933524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8625039" y="686630"/>
            <a:ext cx="12700" cy="1456278"/>
          </a:xfrm>
          <a:prstGeom prst="curvedConnector3">
            <a:avLst>
              <a:gd name="adj1" fmla="val 2513181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2415396" y="5976431"/>
            <a:ext cx="37860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61347" y="5672626"/>
            <a:ext cx="558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обратное</a:t>
            </a:r>
            <a:r>
              <a:rPr lang="ru-RU" dirty="0"/>
              <a:t> (ещё не ориентировано и ведёт в вершину, </a:t>
            </a:r>
          </a:p>
          <a:p>
            <a:r>
              <a:rPr lang="ru-RU" dirty="0"/>
              <a:t>которая ранее уже была посещена)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cxnSp>
        <p:nvCxnSpPr>
          <p:cNvPr id="120" name="Прямая со стрелкой 119"/>
          <p:cNvCxnSpPr/>
          <p:nvPr/>
        </p:nvCxnSpPr>
        <p:spPr>
          <a:xfrm>
            <a:off x="2382527" y="5387727"/>
            <a:ext cx="411470" cy="16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01948" y="5055496"/>
            <a:ext cx="46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древесное</a:t>
            </a:r>
            <a:r>
              <a:rPr lang="ru-RU" dirty="0"/>
              <a:t> (ведёт в </a:t>
            </a:r>
            <a:r>
              <a:rPr lang="ru-RU" dirty="0" err="1"/>
              <a:t>непосещенную</a:t>
            </a:r>
            <a:r>
              <a:rPr lang="ru-RU" dirty="0"/>
              <a:t> вершину)</a:t>
            </a:r>
          </a:p>
        </p:txBody>
      </p:sp>
      <p:cxnSp>
        <p:nvCxnSpPr>
          <p:cNvPr id="53" name="Прямая со стрелкой 52"/>
          <p:cNvCxnSpPr>
            <a:stCxn id="47" idx="4"/>
            <a:endCxn id="48" idx="0"/>
          </p:cNvCxnSpPr>
          <p:nvPr/>
        </p:nvCxnSpPr>
        <p:spPr>
          <a:xfrm>
            <a:off x="8859989" y="3768539"/>
            <a:ext cx="635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4"/>
            <a:endCxn id="35" idx="0"/>
          </p:cNvCxnSpPr>
          <p:nvPr/>
        </p:nvCxnSpPr>
        <p:spPr>
          <a:xfrm>
            <a:off x="8866339" y="4503117"/>
            <a:ext cx="0" cy="321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1" idx="4"/>
            <a:endCxn id="46" idx="0"/>
          </p:cNvCxnSpPr>
          <p:nvPr/>
        </p:nvCxnSpPr>
        <p:spPr>
          <a:xfrm flipH="1">
            <a:off x="8849549" y="2358061"/>
            <a:ext cx="4090" cy="245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кругленная соединительная линия 86"/>
          <p:cNvCxnSpPr>
            <a:cxnSpLocks/>
          </p:cNvCxnSpPr>
          <p:nvPr/>
        </p:nvCxnSpPr>
        <p:spPr>
          <a:xfrm rot="10800000" flipH="1">
            <a:off x="8648746" y="609945"/>
            <a:ext cx="4090" cy="2132178"/>
          </a:xfrm>
          <a:prstGeom prst="curvedConnector3">
            <a:avLst>
              <a:gd name="adj1" fmla="val -17629364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кругленная соединительная линия 105"/>
          <p:cNvCxnSpPr>
            <a:stCxn id="35" idx="6"/>
            <a:endCxn id="29" idx="6"/>
          </p:cNvCxnSpPr>
          <p:nvPr/>
        </p:nvCxnSpPr>
        <p:spPr>
          <a:xfrm flipH="1" flipV="1">
            <a:off x="9082239" y="686630"/>
            <a:ext cx="70970" cy="4352948"/>
          </a:xfrm>
          <a:prstGeom prst="curvedConnector3">
            <a:avLst>
              <a:gd name="adj1" fmla="val -423160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35" idx="4"/>
            <a:endCxn id="32" idx="0"/>
          </p:cNvCxnSpPr>
          <p:nvPr/>
        </p:nvCxnSpPr>
        <p:spPr>
          <a:xfrm flipH="1">
            <a:off x="8859989" y="5254731"/>
            <a:ext cx="635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кругленная соединительная линия 122"/>
          <p:cNvCxnSpPr>
            <a:stCxn id="32" idx="2"/>
            <a:endCxn id="31" idx="2"/>
          </p:cNvCxnSpPr>
          <p:nvPr/>
        </p:nvCxnSpPr>
        <p:spPr>
          <a:xfrm rot="10800000">
            <a:off x="8625039" y="2142908"/>
            <a:ext cx="6350" cy="3618370"/>
          </a:xfrm>
          <a:prstGeom prst="curvedConnector3">
            <a:avLst>
              <a:gd name="adj1" fmla="val 9999386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35" idx="5"/>
            <a:endCxn id="39" idx="0"/>
          </p:cNvCxnSpPr>
          <p:nvPr/>
        </p:nvCxnSpPr>
        <p:spPr>
          <a:xfrm>
            <a:off x="9069187" y="5191714"/>
            <a:ext cx="504838" cy="39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39" idx="4"/>
            <a:endCxn id="38" idx="0"/>
          </p:cNvCxnSpPr>
          <p:nvPr/>
        </p:nvCxnSpPr>
        <p:spPr>
          <a:xfrm>
            <a:off x="9574025" y="6014047"/>
            <a:ext cx="0" cy="321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кругленная соединительная линия 130"/>
          <p:cNvCxnSpPr>
            <a:cxnSpLocks/>
            <a:stCxn id="38" idx="6"/>
            <a:endCxn id="30" idx="6"/>
          </p:cNvCxnSpPr>
          <p:nvPr/>
        </p:nvCxnSpPr>
        <p:spPr>
          <a:xfrm flipH="1" flipV="1">
            <a:off x="9082239" y="1408330"/>
            <a:ext cx="720386" cy="5142447"/>
          </a:xfrm>
          <a:prstGeom prst="curvedConnector3">
            <a:avLst>
              <a:gd name="adj1" fmla="val -52159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3185" y="1054691"/>
            <a:ext cx="240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      1   2   3  4   5  6   7  8   9 10 11 12</a:t>
            </a:r>
          </a:p>
          <a:p>
            <a:r>
              <a:rPr lang="ru-RU" sz="1400" b="1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0 1 1 1 0 0 0 0 0 1 0 0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1 0 1 0 0 0 0 1 0 0 0 0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1 1 0 1 1 0 0 0 0 0 0 0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4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1 0 1 0 0 0 0 0 1 0 0 0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5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0 0 1 0 0 0 0 0 0 1 0 0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6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0 0 0 0 0 0 0 1 0 1 0 0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7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0 0 0 0 0 0 0 0 1 1 0 0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8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0 1 0 0 0 1 0 0 0 0 0 0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9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0 0 0 1 0 0 1 0 0 0 0 0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10 </a:t>
            </a:r>
            <a:r>
              <a:rPr lang="ru-RU" dirty="0"/>
              <a:t>1 0 0 0 1 1 1 0 0 0 0 0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11 </a:t>
            </a:r>
            <a:r>
              <a:rPr lang="ru-RU" dirty="0"/>
              <a:t>0 0 0 0 0 0 0 0 0 0 0 1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12 </a:t>
            </a:r>
            <a:r>
              <a:rPr lang="ru-RU" dirty="0"/>
              <a:t>0 0 0 0 0 0 0 0 0 0 1 0</a:t>
            </a:r>
          </a:p>
          <a:p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5660" y="5072461"/>
            <a:ext cx="1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Ориентация рёбер при обходе в </a:t>
            </a:r>
            <a:r>
              <a:rPr lang="ru-RU" dirty="0" err="1"/>
              <a:t>грубину</a:t>
            </a:r>
            <a:r>
              <a:rPr lang="ru-RU" dirty="0"/>
              <a:t>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52615" y="4721676"/>
            <a:ext cx="188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ориентированные, как обратные, рёбра приводят к циклу </a:t>
            </a:r>
          </a:p>
        </p:txBody>
      </p:sp>
      <p:sp>
        <p:nvSpPr>
          <p:cNvPr id="77" name="Заголовок 1"/>
          <p:cNvSpPr>
            <a:spLocks noGrp="1"/>
          </p:cNvSpPr>
          <p:nvPr>
            <p:ph type="title"/>
          </p:nvPr>
        </p:nvSpPr>
        <p:spPr>
          <a:xfrm>
            <a:off x="457978" y="208900"/>
            <a:ext cx="3914835" cy="29359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Поиск в глубину в графе</a:t>
            </a:r>
          </a:p>
        </p:txBody>
      </p:sp>
    </p:spTree>
    <p:extLst>
      <p:ext uri="{BB962C8B-B14F-4D97-AF65-F5344CB8AC3E}">
        <p14:creationId xmlns:p14="http://schemas.microsoft.com/office/powerpoint/2010/main" val="3561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3" grpId="0" animBg="1"/>
      <p:bldP spid="73" grpId="1" animBg="1"/>
      <p:bldP spid="74" grpId="0" animBg="1"/>
      <p:bldP spid="74" grpId="1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9" y="862853"/>
            <a:ext cx="10253103" cy="5555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56665" y="98838"/>
            <a:ext cx="5478670" cy="41012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Программная реализация </a:t>
            </a:r>
            <a:r>
              <a:rPr lang="en-US" sz="3200" dirty="0"/>
              <a:t>DFS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2947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6" y="1249876"/>
            <a:ext cx="6498608" cy="353293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87" y="1249876"/>
            <a:ext cx="5270293" cy="2950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832121" y="1249876"/>
            <a:ext cx="70466" cy="396047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1" y="1073352"/>
            <a:ext cx="4914900" cy="4914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2" y="671080"/>
            <a:ext cx="46958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72" y="629640"/>
            <a:ext cx="429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Нерекурсивный</a:t>
            </a:r>
            <a:r>
              <a:rPr lang="ru-RU" dirty="0"/>
              <a:t> </a:t>
            </a:r>
            <a:r>
              <a:rPr lang="en-US" dirty="0"/>
              <a:t>DFS </a:t>
            </a:r>
            <a:r>
              <a:rPr lang="ru-RU" dirty="0"/>
              <a:t>на списке смежности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 rot="10800000" flipV="1">
            <a:off x="400891" y="6062633"/>
            <a:ext cx="107918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Здесь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 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last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- массив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, в котором для каждой вершины </a:t>
            </a:r>
            <a:r>
              <a:rPr lang="en-US" altLang="ru-RU" sz="1400" b="1" dirty="0">
                <a:latin typeface="-apple-system"/>
              </a:rPr>
              <a:t>v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хранится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индекс той позиции списка смежных с ней вершин</a:t>
            </a:r>
            <a:r>
              <a:rPr kumimoji="0" lang="ru-RU" altLang="ru-RU" sz="1400" b="0" i="0" u="none" strike="noStrike" cap="none" normalizeH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в которой  мы остановились, когда осуществляли поиск вершин смежных с </a:t>
            </a:r>
            <a:r>
              <a:rPr kumimoji="0" lang="en-US" altLang="ru-RU" sz="1400" b="1" i="0" u="none" strike="noStrike" cap="none" normalizeH="0" dirty="0">
                <a:ln>
                  <a:noFill/>
                </a:ln>
                <a:effectLst/>
                <a:latin typeface="-apple-system"/>
              </a:rPr>
              <a:t>v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Первоначально массив заполнен 0.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6254151" y="802257"/>
            <a:ext cx="51923" cy="514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895B38-5101-4671-B5C2-BD0030E08182}"/>
              </a:ext>
            </a:extLst>
          </p:cNvPr>
          <p:cNvSpPr txBox="1"/>
          <p:nvPr/>
        </p:nvSpPr>
        <p:spPr>
          <a:xfrm>
            <a:off x="3948966" y="4311975"/>
            <a:ext cx="13436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visit[u]=True</a:t>
            </a:r>
            <a:endParaRPr lang="ru-BY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4BF45A5-442D-4C2B-B993-A2653253BED8}"/>
              </a:ext>
            </a:extLst>
          </p:cNvPr>
          <p:cNvCxnSpPr>
            <a:cxnSpLocks/>
          </p:cNvCxnSpPr>
          <p:nvPr/>
        </p:nvCxnSpPr>
        <p:spPr>
          <a:xfrm flipH="1">
            <a:off x="3464653" y="4496641"/>
            <a:ext cx="38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86F923-49C7-417D-99C1-AEDCC771AB52}"/>
              </a:ext>
            </a:extLst>
          </p:cNvPr>
          <p:cNvSpPr txBox="1"/>
          <p:nvPr/>
        </p:nvSpPr>
        <p:spPr>
          <a:xfrm>
            <a:off x="2792834" y="1721175"/>
            <a:ext cx="13436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visit[s]=True</a:t>
            </a:r>
            <a:endParaRPr lang="ru-BY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EA7917B-0D7A-4D57-BFAC-4C80B6B45C9F}"/>
              </a:ext>
            </a:extLst>
          </p:cNvPr>
          <p:cNvCxnSpPr>
            <a:cxnSpLocks/>
          </p:cNvCxnSpPr>
          <p:nvPr/>
        </p:nvCxnSpPr>
        <p:spPr>
          <a:xfrm flipH="1">
            <a:off x="2475678" y="1972082"/>
            <a:ext cx="255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7AD5E7-B327-4FDB-A785-CBB8DFE64884}"/>
              </a:ext>
            </a:extLst>
          </p:cNvPr>
          <p:cNvSpPr txBox="1"/>
          <p:nvPr/>
        </p:nvSpPr>
        <p:spPr>
          <a:xfrm>
            <a:off x="1391727" y="2647243"/>
            <a:ext cx="19806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501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453977" y="221052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107531" y="128062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096325" y="219980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84602" y="313995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1895054" y="21925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Овал 11"/>
          <p:cNvSpPr/>
          <p:nvPr/>
        </p:nvSpPr>
        <p:spPr>
          <a:xfrm>
            <a:off x="1184602" y="126717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096325" y="313995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537402" y="2192592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6"/>
            <a:endCxn id="11" idx="2"/>
          </p:cNvCxnSpPr>
          <p:nvPr/>
        </p:nvCxnSpPr>
        <p:spPr>
          <a:xfrm flipV="1">
            <a:off x="911177" y="2407745"/>
            <a:ext cx="983877" cy="17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4" idx="2"/>
          </p:cNvCxnSpPr>
          <p:nvPr/>
        </p:nvCxnSpPr>
        <p:spPr>
          <a:xfrm flipV="1">
            <a:off x="3564731" y="2407745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352254" y="2414959"/>
            <a:ext cx="744071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5"/>
            <a:endCxn id="10" idx="1"/>
          </p:cNvCxnSpPr>
          <p:nvPr/>
        </p:nvCxnSpPr>
        <p:spPr>
          <a:xfrm>
            <a:off x="844222" y="2577811"/>
            <a:ext cx="407335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7"/>
          </p:cNvCxnSpPr>
          <p:nvPr/>
        </p:nvCxnSpPr>
        <p:spPr>
          <a:xfrm flipV="1">
            <a:off x="844222" y="1693465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6"/>
            <a:endCxn id="14" idx="3"/>
          </p:cNvCxnSpPr>
          <p:nvPr/>
        </p:nvCxnSpPr>
        <p:spPr>
          <a:xfrm flipV="1">
            <a:off x="3553525" y="2559881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6"/>
            <a:endCxn id="14" idx="1"/>
          </p:cNvCxnSpPr>
          <p:nvPr/>
        </p:nvCxnSpPr>
        <p:spPr>
          <a:xfrm>
            <a:off x="3564731" y="1495774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93131" y="127080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179544" y="313013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2" idx="6"/>
            <a:endCxn id="22" idx="2"/>
          </p:cNvCxnSpPr>
          <p:nvPr/>
        </p:nvCxnSpPr>
        <p:spPr>
          <a:xfrm>
            <a:off x="1641802" y="1482328"/>
            <a:ext cx="551329" cy="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6"/>
            <a:endCxn id="8" idx="2"/>
          </p:cNvCxnSpPr>
          <p:nvPr/>
        </p:nvCxnSpPr>
        <p:spPr>
          <a:xfrm>
            <a:off x="2650331" y="1485955"/>
            <a:ext cx="457200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6"/>
            <a:endCxn id="23" idx="2"/>
          </p:cNvCxnSpPr>
          <p:nvPr/>
        </p:nvCxnSpPr>
        <p:spPr>
          <a:xfrm flipV="1">
            <a:off x="1641802" y="3345290"/>
            <a:ext cx="537742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636744" y="3363220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5"/>
            <a:endCxn id="11" idx="1"/>
          </p:cNvCxnSpPr>
          <p:nvPr/>
        </p:nvCxnSpPr>
        <p:spPr>
          <a:xfrm>
            <a:off x="1574847" y="1634464"/>
            <a:ext cx="387162" cy="62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7"/>
            <a:endCxn id="11" idx="3"/>
          </p:cNvCxnSpPr>
          <p:nvPr/>
        </p:nvCxnSpPr>
        <p:spPr>
          <a:xfrm flipV="1">
            <a:off x="1574847" y="2559881"/>
            <a:ext cx="387162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173209" y="3079249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1557" y="85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86148" y="1818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78026" y="2784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5469" y="181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7834" y="84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74082" y="181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61486" y="27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65140" y="1753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78267" y="2812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185288" y="8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46436" y="2770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graphicFrame>
        <p:nvGraphicFramePr>
          <p:cNvPr id="92" name="Таблица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82163"/>
              </p:ext>
            </p:extLst>
          </p:nvPr>
        </p:nvGraphicFramePr>
        <p:xfrm>
          <a:off x="453977" y="4332517"/>
          <a:ext cx="7442527" cy="7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303">
                <a:tc>
                  <a:txBody>
                    <a:bodyPr/>
                    <a:lstStyle/>
                    <a:p>
                      <a:pPr marL="0" indent="0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38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Next_id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Рисунок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13" y="815885"/>
            <a:ext cx="5134010" cy="3443801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Заголовок 1"/>
          <p:cNvSpPr>
            <a:spLocks noGrp="1"/>
          </p:cNvSpPr>
          <p:nvPr>
            <p:ph type="title"/>
          </p:nvPr>
        </p:nvSpPr>
        <p:spPr>
          <a:xfrm>
            <a:off x="4028595" y="131595"/>
            <a:ext cx="4134810" cy="53202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Порядок обхода вершин</a:t>
            </a:r>
          </a:p>
        </p:txBody>
      </p:sp>
    </p:spTree>
    <p:extLst>
      <p:ext uri="{BB962C8B-B14F-4D97-AF65-F5344CB8AC3E}">
        <p14:creationId xmlns:p14="http://schemas.microsoft.com/office/powerpoint/2010/main" val="36958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368" y="84952"/>
            <a:ext cx="10941424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смежности. Списки смежности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45997"/>
              </p:ext>
            </p:extLst>
          </p:nvPr>
        </p:nvGraphicFramePr>
        <p:xfrm>
          <a:off x="5289910" y="1491346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9910" y="1491346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21273"/>
              </p:ext>
            </p:extLst>
          </p:nvPr>
        </p:nvGraphicFramePr>
        <p:xfrm>
          <a:off x="6940306" y="123154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0306" y="1231548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747080" y="1589771"/>
            <a:ext cx="4502" cy="5221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11163"/>
              </p:ext>
            </p:extLst>
          </p:nvPr>
        </p:nvGraphicFramePr>
        <p:xfrm>
          <a:off x="5892586" y="3050758"/>
          <a:ext cx="16700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1333440" progId="Equation.DSMT4">
                  <p:embed/>
                </p:oleObj>
              </mc:Choice>
              <mc:Fallback>
                <p:oleObj name="Equation" r:id="rId5" imgW="14475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586" y="3050758"/>
                        <a:ext cx="1670050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942468"/>
              </p:ext>
            </p:extLst>
          </p:nvPr>
        </p:nvGraphicFramePr>
        <p:xfrm>
          <a:off x="2662100" y="3030123"/>
          <a:ext cx="772392" cy="127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1079280" progId="Equation.DSMT4">
                  <p:embed/>
                </p:oleObj>
              </mc:Choice>
              <mc:Fallback>
                <p:oleObj name="Equation" r:id="rId7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2100" y="3030123"/>
                        <a:ext cx="772392" cy="1271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3951728" y="3111171"/>
            <a:ext cx="653788" cy="210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2 3 4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3501449" y="3223444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517616" y="3490938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3501450" y="3762902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503762" y="4109834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951727" y="3360971"/>
            <a:ext cx="543129" cy="24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1 4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947105" y="3665771"/>
            <a:ext cx="547751" cy="225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1</a:t>
            </a:r>
            <a:r>
              <a:rPr lang="en-US" b="1" dirty="0"/>
              <a:t>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947106" y="4017320"/>
            <a:ext cx="658410" cy="21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1 2 3</a:t>
            </a:r>
            <a:endParaRPr lang="ru-RU" dirty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75427"/>
              </p:ext>
            </p:extLst>
          </p:nvPr>
        </p:nvGraphicFramePr>
        <p:xfrm>
          <a:off x="8517769" y="3187816"/>
          <a:ext cx="795824" cy="134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1079280" progId="Equation.DSMT4">
                  <p:embed/>
                </p:oleObj>
              </mc:Choice>
              <mc:Fallback>
                <p:oleObj name="Equation" r:id="rId7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17769" y="3187816"/>
                        <a:ext cx="795824" cy="134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рямоугольник 61"/>
          <p:cNvSpPr/>
          <p:nvPr/>
        </p:nvSpPr>
        <p:spPr>
          <a:xfrm>
            <a:off x="9997995" y="3200145"/>
            <a:ext cx="827940" cy="214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1 2 3 4</a:t>
            </a:r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9550721" y="3391942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9567378" y="3674386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9550722" y="3961550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014659" y="3537156"/>
            <a:ext cx="356474" cy="165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4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10009896" y="3858991"/>
            <a:ext cx="361237" cy="22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4</a:t>
            </a:r>
            <a:endParaRPr lang="ru-RU" dirty="0"/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4482"/>
              </p:ext>
            </p:extLst>
          </p:nvPr>
        </p:nvGraphicFramePr>
        <p:xfrm>
          <a:off x="520765" y="2891496"/>
          <a:ext cx="165576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4960" imgH="1333440" progId="Equation.DSMT4">
                  <p:embed/>
                </p:oleObj>
              </mc:Choice>
              <mc:Fallback>
                <p:oleObj name="Equation" r:id="rId9" imgW="14349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65" y="2891496"/>
                        <a:ext cx="1655762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2047321" y="1026977"/>
            <a:ext cx="2152297" cy="1586619"/>
            <a:chOff x="843869" y="3349201"/>
            <a:chExt cx="2152297" cy="1586619"/>
          </a:xfrm>
          <a:noFill/>
        </p:grpSpPr>
        <p:cxnSp>
          <p:nvCxnSpPr>
            <p:cNvPr id="75" name="Прямая соединительная линия 74"/>
            <p:cNvCxnSpPr>
              <a:stCxn id="5" idx="5"/>
              <a:endCxn id="8" idx="1"/>
            </p:cNvCxnSpPr>
            <p:nvPr/>
          </p:nvCxnSpPr>
          <p:spPr>
            <a:xfrm>
              <a:off x="1187712" y="4212366"/>
              <a:ext cx="498479" cy="29297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8" idx="6"/>
              <a:endCxn id="9" idx="3"/>
            </p:cNvCxnSpPr>
            <p:nvPr/>
          </p:nvCxnSpPr>
          <p:spPr>
            <a:xfrm flipV="1">
              <a:off x="2025192" y="4269373"/>
              <a:ext cx="631973" cy="3763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cxnSpLocks/>
              <a:stCxn id="10" idx="6"/>
              <a:endCxn id="9" idx="1"/>
            </p:cNvCxnSpPr>
            <p:nvPr/>
          </p:nvCxnSpPr>
          <p:spPr>
            <a:xfrm>
              <a:off x="1977288" y="3547783"/>
              <a:ext cx="679877" cy="44075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5" idx="0"/>
              <a:endCxn id="10" idx="2"/>
            </p:cNvCxnSpPr>
            <p:nvPr/>
          </p:nvCxnSpPr>
          <p:spPr>
            <a:xfrm flipV="1">
              <a:off x="1047293" y="3547783"/>
              <a:ext cx="532831" cy="32558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5" idx="6"/>
              <a:endCxn id="9" idx="2"/>
            </p:cNvCxnSpPr>
            <p:nvPr/>
          </p:nvCxnSpPr>
          <p:spPr>
            <a:xfrm>
              <a:off x="1245875" y="4071947"/>
              <a:ext cx="1353127" cy="5700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Овал 4"/>
            <p:cNvSpPr/>
            <p:nvPr/>
          </p:nvSpPr>
          <p:spPr>
            <a:xfrm>
              <a:off x="848711" y="3873365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628028" y="4447177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599002" y="3930372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580124" y="3349201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43869" y="3517142"/>
                  <a:ext cx="369332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69" y="351714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06112" y="4566488"/>
                  <a:ext cx="414216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112" y="4566488"/>
                  <a:ext cx="41421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Группа 11"/>
          <p:cNvGrpSpPr/>
          <p:nvPr/>
        </p:nvGrpSpPr>
        <p:grpSpPr>
          <a:xfrm>
            <a:off x="7308640" y="1124809"/>
            <a:ext cx="2147455" cy="1469300"/>
            <a:chOff x="5891897" y="3477716"/>
            <a:chExt cx="2147455" cy="1469300"/>
          </a:xfrm>
          <a:noFill/>
        </p:grpSpPr>
        <p:sp>
          <p:nvSpPr>
            <p:cNvPr id="50" name="Овал 49"/>
            <p:cNvSpPr/>
            <p:nvPr/>
          </p:nvSpPr>
          <p:spPr>
            <a:xfrm>
              <a:off x="5891897" y="3976040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671214" y="4549852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7642188" y="4033047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Овал 52"/>
            <p:cNvSpPr/>
            <p:nvPr/>
          </p:nvSpPr>
          <p:spPr>
            <a:xfrm>
              <a:off x="6729377" y="3477716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4" name="Прямая со стрелкой 53"/>
            <p:cNvCxnSpPr>
              <a:endCxn id="53" idx="2"/>
            </p:cNvCxnSpPr>
            <p:nvPr/>
          </p:nvCxnSpPr>
          <p:spPr>
            <a:xfrm flipV="1">
              <a:off x="6172735" y="3676298"/>
              <a:ext cx="556642" cy="31142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50" idx="5"/>
              <a:endCxn id="51" idx="1"/>
            </p:cNvCxnSpPr>
            <p:nvPr/>
          </p:nvCxnSpPr>
          <p:spPr>
            <a:xfrm>
              <a:off x="6230898" y="4315041"/>
              <a:ext cx="498479" cy="2929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6"/>
              <a:endCxn id="52" idx="3"/>
            </p:cNvCxnSpPr>
            <p:nvPr/>
          </p:nvCxnSpPr>
          <p:spPr>
            <a:xfrm flipV="1">
              <a:off x="7068378" y="4372048"/>
              <a:ext cx="631973" cy="37638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3" idx="6"/>
              <a:endCxn id="52" idx="1"/>
            </p:cNvCxnSpPr>
            <p:nvPr/>
          </p:nvCxnSpPr>
          <p:spPr>
            <a:xfrm>
              <a:off x="7126541" y="3676298"/>
              <a:ext cx="573810" cy="41491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0" idx="6"/>
              <a:endCxn id="52" idx="2"/>
            </p:cNvCxnSpPr>
            <p:nvPr/>
          </p:nvCxnSpPr>
          <p:spPr>
            <a:xfrm>
              <a:off x="6289061" y="4174622"/>
              <a:ext cx="1353127" cy="570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Скругленная соединительная линия 104"/>
            <p:cNvCxnSpPr>
              <a:cxnSpLocks/>
            </p:cNvCxnSpPr>
            <p:nvPr/>
          </p:nvCxnSpPr>
          <p:spPr>
            <a:xfrm rot="5400000" flipH="1" flipV="1">
              <a:off x="5980677" y="3910716"/>
              <a:ext cx="58163" cy="140419"/>
            </a:xfrm>
            <a:prstGeom prst="curvedConnector3">
              <a:avLst>
                <a:gd name="adj1" fmla="val 650434"/>
              </a:avLst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597674" y="358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0" y="5379166"/>
                <a:ext cx="56068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Если матрицу смежности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G</a:t>
                </a:r>
                <a:r>
                  <a:rPr lang="en-US" baseline="-25000" dirty="0"/>
                  <a:t> </a:t>
                </a:r>
                <a:r>
                  <a:rPr lang="ru-RU" dirty="0"/>
                  <a:t>возвести в степень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err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baseline="30000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число попарно различных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-</a:t>
                </a:r>
                <a:r>
                  <a:rPr lang="ru-RU" dirty="0"/>
                  <a:t>маршрутов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.</a:t>
                </a:r>
                <a:endParaRPr lang="ru-RU" baseline="3000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9166"/>
                <a:ext cx="5606871" cy="923330"/>
              </a:xfrm>
              <a:prstGeom prst="rect">
                <a:avLst/>
              </a:prstGeom>
              <a:blipFill>
                <a:blip r:embed="rId14"/>
                <a:stretch>
                  <a:fillRect l="-870" t="-3289" r="-870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32949" y="4797222"/>
                <a:ext cx="1286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949" y="4797222"/>
                <a:ext cx="1286478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035013" y="4797222"/>
                <a:ext cx="185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=Ө(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13" y="4797222"/>
                <a:ext cx="1859267" cy="369332"/>
              </a:xfrm>
              <a:prstGeom prst="rect">
                <a:avLst/>
              </a:prstGeom>
              <a:blipFill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281118" y="4797222"/>
                <a:ext cx="147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=Ө(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18" y="4797222"/>
                <a:ext cx="1479514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724507" y="4797222"/>
                <a:ext cx="197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=Ө(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07" y="4797222"/>
                <a:ext cx="1975703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280782" y="196204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82" y="1962048"/>
                <a:ext cx="36933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8344702" y="2453246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702" y="2453246"/>
                <a:ext cx="41421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62" grpId="0" animBg="1"/>
      <p:bldP spid="67" grpId="0" animBg="1"/>
      <p:bldP spid="68" grpId="0" animBg="1"/>
      <p:bldP spid="119" grpId="0"/>
      <p:bldP spid="119" grpId="1"/>
      <p:bldP spid="7" grpId="0"/>
      <p:bldP spid="59" grpId="0"/>
      <p:bldP spid="60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42" y="604515"/>
            <a:ext cx="5245692" cy="466395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679" y="3988137"/>
            <a:ext cx="51100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Вместо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None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можно использовать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-1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или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если мы точно знаем, что нет петель.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Зная метки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pred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можно восстановить пути из стартовой вершины во все остальные вершины.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3" name="Овал 42"/>
          <p:cNvSpPr/>
          <p:nvPr/>
        </p:nvSpPr>
        <p:spPr>
          <a:xfrm>
            <a:off x="3215175" y="120879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3203969" y="212798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292246" y="30681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Овал 45"/>
          <p:cNvSpPr/>
          <p:nvPr/>
        </p:nvSpPr>
        <p:spPr>
          <a:xfrm>
            <a:off x="2002698" y="212076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Овал 46"/>
          <p:cNvSpPr/>
          <p:nvPr/>
        </p:nvSpPr>
        <p:spPr>
          <a:xfrm>
            <a:off x="1292246" y="11953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3203969" y="30681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4645046" y="2120767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0" name="Прямая со стрелкой 49"/>
          <p:cNvCxnSpPr>
            <a:endCxn id="46" idx="2"/>
          </p:cNvCxnSpPr>
          <p:nvPr/>
        </p:nvCxnSpPr>
        <p:spPr>
          <a:xfrm flipV="1">
            <a:off x="1018821" y="2335920"/>
            <a:ext cx="983877" cy="17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49" idx="2"/>
          </p:cNvCxnSpPr>
          <p:nvPr/>
        </p:nvCxnSpPr>
        <p:spPr>
          <a:xfrm flipV="1">
            <a:off x="3672375" y="2335920"/>
            <a:ext cx="972671" cy="7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459898" y="2343134"/>
            <a:ext cx="744071" cy="10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45" idx="1"/>
          </p:cNvCxnSpPr>
          <p:nvPr/>
        </p:nvCxnSpPr>
        <p:spPr>
          <a:xfrm>
            <a:off x="951866" y="2505986"/>
            <a:ext cx="407335" cy="625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951866" y="1621640"/>
            <a:ext cx="502726" cy="58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8" idx="6"/>
            <a:endCxn id="49" idx="3"/>
          </p:cNvCxnSpPr>
          <p:nvPr/>
        </p:nvCxnSpPr>
        <p:spPr>
          <a:xfrm flipV="1">
            <a:off x="3661169" y="2488056"/>
            <a:ext cx="1067899" cy="795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3" idx="6"/>
            <a:endCxn id="49" idx="1"/>
          </p:cNvCxnSpPr>
          <p:nvPr/>
        </p:nvCxnSpPr>
        <p:spPr>
          <a:xfrm>
            <a:off x="3672375" y="1423949"/>
            <a:ext cx="1056693" cy="759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300775" y="119897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2287188" y="305831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>
            <a:stCxn id="47" idx="6"/>
            <a:endCxn id="57" idx="2"/>
          </p:cNvCxnSpPr>
          <p:nvPr/>
        </p:nvCxnSpPr>
        <p:spPr>
          <a:xfrm>
            <a:off x="1749446" y="1410503"/>
            <a:ext cx="551329" cy="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7" idx="6"/>
            <a:endCxn id="43" idx="2"/>
          </p:cNvCxnSpPr>
          <p:nvPr/>
        </p:nvCxnSpPr>
        <p:spPr>
          <a:xfrm>
            <a:off x="2757975" y="1414130"/>
            <a:ext cx="457200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5" idx="6"/>
            <a:endCxn id="58" idx="2"/>
          </p:cNvCxnSpPr>
          <p:nvPr/>
        </p:nvCxnSpPr>
        <p:spPr>
          <a:xfrm flipV="1">
            <a:off x="1749446" y="3273465"/>
            <a:ext cx="537742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2744388" y="3291395"/>
            <a:ext cx="459581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7" idx="5"/>
            <a:endCxn id="46" idx="1"/>
          </p:cNvCxnSpPr>
          <p:nvPr/>
        </p:nvCxnSpPr>
        <p:spPr>
          <a:xfrm>
            <a:off x="1682491" y="1562639"/>
            <a:ext cx="387162" cy="621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5" idx="7"/>
            <a:endCxn id="46" idx="3"/>
          </p:cNvCxnSpPr>
          <p:nvPr/>
        </p:nvCxnSpPr>
        <p:spPr>
          <a:xfrm flipV="1">
            <a:off x="1682491" y="2488056"/>
            <a:ext cx="387162" cy="643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4280853" y="3007424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3792" y="1804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68461" y="276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281726" y="179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335125" y="276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81073" y="17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81629" y="2798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29238" y="868119"/>
            <a:ext cx="620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561621" y="213999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079" y="1834177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None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5892" y="84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368154" y="851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288548" y="851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cxnSp>
        <p:nvCxnSpPr>
          <p:cNvPr id="87" name="Прямая со стрелкой 86"/>
          <p:cNvCxnSpPr>
            <a:stCxn id="73" idx="1"/>
            <a:endCxn id="83" idx="3"/>
          </p:cNvCxnSpPr>
          <p:nvPr/>
        </p:nvCxnSpPr>
        <p:spPr>
          <a:xfrm flipH="1" flipV="1">
            <a:off x="3590234" y="1036654"/>
            <a:ext cx="339004" cy="1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96041" y="2741285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None</a:t>
            </a:r>
            <a:endParaRPr lang="ru-RU" sz="1400" b="1" dirty="0"/>
          </a:p>
        </p:txBody>
      </p:sp>
      <p:graphicFrame>
        <p:nvGraphicFramePr>
          <p:cNvPr id="84" name="Таблица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17879"/>
              </p:ext>
            </p:extLst>
          </p:nvPr>
        </p:nvGraphicFramePr>
        <p:xfrm>
          <a:off x="107074" y="5268467"/>
          <a:ext cx="6650795" cy="74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0717">
                <a:tc>
                  <a:txBody>
                    <a:bodyPr/>
                    <a:lstStyle/>
                    <a:p>
                      <a:pPr marL="0" indent="0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24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4" name="Рисунок 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6" name="Заголовок 1"/>
          <p:cNvSpPr>
            <a:spLocks noGrp="1"/>
          </p:cNvSpPr>
          <p:nvPr>
            <p:ph type="title"/>
          </p:nvPr>
        </p:nvSpPr>
        <p:spPr>
          <a:xfrm>
            <a:off x="2986575" y="39406"/>
            <a:ext cx="5589917" cy="532022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Корневое дерево поиска в глубину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0" y="-59169"/>
            <a:ext cx="10515600" cy="546847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Компоненты связности графа</a:t>
            </a:r>
          </a:p>
        </p:txBody>
      </p:sp>
      <p:grpSp>
        <p:nvGrpSpPr>
          <p:cNvPr id="41" name="Группа 40"/>
          <p:cNvGrpSpPr/>
          <p:nvPr/>
        </p:nvGrpSpPr>
        <p:grpSpPr>
          <a:xfrm>
            <a:off x="6893860" y="1044049"/>
            <a:ext cx="3894492" cy="2045450"/>
            <a:chOff x="6718109" y="2120151"/>
            <a:chExt cx="3062388" cy="1340224"/>
          </a:xfrm>
        </p:grpSpPr>
        <p:sp>
          <p:nvSpPr>
            <p:cNvPr id="42" name="Овал 41"/>
            <p:cNvSpPr/>
            <p:nvPr/>
          </p:nvSpPr>
          <p:spPr>
            <a:xfrm>
              <a:off x="6718109" y="2626658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404845" y="2120151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047423" y="2626658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7404845" y="3209363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8591101" y="2752898"/>
              <a:ext cx="268942" cy="2510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9511555" y="2326339"/>
              <a:ext cx="268942" cy="251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9299801" y="3166804"/>
              <a:ext cx="268942" cy="251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Прямая соединительная линия 48"/>
            <p:cNvCxnSpPr>
              <a:stCxn id="42" idx="7"/>
              <a:endCxn id="43" idx="3"/>
            </p:cNvCxnSpPr>
            <p:nvPr/>
          </p:nvCxnSpPr>
          <p:spPr>
            <a:xfrm flipV="1">
              <a:off x="6947665" y="2334403"/>
              <a:ext cx="496566" cy="329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42" idx="5"/>
              <a:endCxn id="45" idx="1"/>
            </p:cNvCxnSpPr>
            <p:nvPr/>
          </p:nvCxnSpPr>
          <p:spPr>
            <a:xfrm>
              <a:off x="6947665" y="2840910"/>
              <a:ext cx="496566" cy="405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5" idx="7"/>
              <a:endCxn id="44" idx="3"/>
            </p:cNvCxnSpPr>
            <p:nvPr/>
          </p:nvCxnSpPr>
          <p:spPr>
            <a:xfrm flipV="1">
              <a:off x="7634401" y="2840910"/>
              <a:ext cx="452408" cy="405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stCxn id="48" idx="0"/>
              <a:endCxn id="47" idx="4"/>
            </p:cNvCxnSpPr>
            <p:nvPr/>
          </p:nvCxnSpPr>
          <p:spPr>
            <a:xfrm flipV="1">
              <a:off x="9434272" y="2577351"/>
              <a:ext cx="211754" cy="589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единительная линия 52"/>
          <p:cNvCxnSpPr>
            <a:stCxn id="43" idx="5"/>
            <a:endCxn id="44" idx="1"/>
          </p:cNvCxnSpPr>
          <p:nvPr/>
        </p:nvCxnSpPr>
        <p:spPr>
          <a:xfrm>
            <a:off x="8059125" y="1371041"/>
            <a:ext cx="575334" cy="502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7539491" y="2314974"/>
            <a:ext cx="931804" cy="1729069"/>
          </a:xfrm>
          <a:prstGeom prst="rightBrace">
            <a:avLst>
              <a:gd name="adj1" fmla="val 8333"/>
              <a:gd name="adj2" fmla="val 49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авая фигурная скобка 67"/>
          <p:cNvSpPr/>
          <p:nvPr/>
        </p:nvSpPr>
        <p:spPr>
          <a:xfrm rot="5400000">
            <a:off x="9991467" y="2555470"/>
            <a:ext cx="931804" cy="1259998"/>
          </a:xfrm>
          <a:prstGeom prst="rightBrace">
            <a:avLst>
              <a:gd name="adj1" fmla="val 8333"/>
              <a:gd name="adj2" fmla="val 49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авая фигурная скобка 68"/>
          <p:cNvSpPr/>
          <p:nvPr/>
        </p:nvSpPr>
        <p:spPr>
          <a:xfrm rot="16200000">
            <a:off x="9229100" y="1447669"/>
            <a:ext cx="440517" cy="772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7854550" y="36357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23546" y="120785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48052" y="3654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4428"/>
              </p:ext>
            </p:extLst>
          </p:nvPr>
        </p:nvGraphicFramePr>
        <p:xfrm>
          <a:off x="6893860" y="4207742"/>
          <a:ext cx="3550022" cy="80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49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83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[v]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Рисунок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7" y="1382803"/>
            <a:ext cx="3724275" cy="186690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7" y="3657099"/>
            <a:ext cx="5514975" cy="25241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03850" y="603087"/>
            <a:ext cx="99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называется </a:t>
            </a:r>
            <a:r>
              <a:rPr lang="ru-RU" b="1" dirty="0"/>
              <a:t>связным</a:t>
            </a:r>
            <a:r>
              <a:rPr lang="ru-RU" dirty="0"/>
              <a:t>, если любые две его  несовпадающие вершины соединены маршрутом.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5" y="564777"/>
            <a:ext cx="10838330" cy="606014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54325" y="110403"/>
            <a:ext cx="5283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Определение </a:t>
            </a:r>
            <a:r>
              <a:rPr lang="ru-RU" sz="2800" b="1" dirty="0" err="1">
                <a:latin typeface="+mj-lt"/>
              </a:rPr>
              <a:t>двудольности</a:t>
            </a:r>
            <a:r>
              <a:rPr lang="ru-RU" sz="2800" b="1" dirty="0">
                <a:latin typeface="+mj-lt"/>
              </a:rPr>
              <a:t> графа</a:t>
            </a:r>
            <a:endParaRPr lang="ru-RU" sz="3200" b="1" dirty="0">
              <a:latin typeface="+mj-lt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732494" y="432995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8034617" y="497541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9381564" y="432995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Прямая соединительная линия 9"/>
          <p:cNvCxnSpPr>
            <a:stCxn id="3" idx="7"/>
            <a:endCxn id="6" idx="3"/>
          </p:cNvCxnSpPr>
          <p:nvPr/>
        </p:nvCxnSpPr>
        <p:spPr>
          <a:xfrm flipV="1">
            <a:off x="7153346" y="4023351"/>
            <a:ext cx="953478" cy="3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5"/>
            <a:endCxn id="7" idx="2"/>
          </p:cNvCxnSpPr>
          <p:nvPr/>
        </p:nvCxnSpPr>
        <p:spPr>
          <a:xfrm>
            <a:off x="7153346" y="4758454"/>
            <a:ext cx="881271" cy="467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5"/>
            <a:endCxn id="8" idx="1"/>
          </p:cNvCxnSpPr>
          <p:nvPr/>
        </p:nvCxnSpPr>
        <p:spPr>
          <a:xfrm>
            <a:off x="8455469" y="4023351"/>
            <a:ext cx="998302" cy="3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7" idx="6"/>
            <a:endCxn id="8" idx="3"/>
          </p:cNvCxnSpPr>
          <p:nvPr/>
        </p:nvCxnSpPr>
        <p:spPr>
          <a:xfrm flipV="1">
            <a:off x="8527676" y="4758454"/>
            <a:ext cx="926095" cy="467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6"/>
            <a:endCxn id="8" idx="2"/>
          </p:cNvCxnSpPr>
          <p:nvPr/>
        </p:nvCxnSpPr>
        <p:spPr>
          <a:xfrm>
            <a:off x="7225553" y="4580963"/>
            <a:ext cx="215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6626" y="393821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929400" y="319728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328107" y="391206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543304" y="5938817"/>
            <a:ext cx="18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is_bipartite</a:t>
            </a:r>
            <a:r>
              <a:rPr lang="en-US" dirty="0"/>
              <a:t>=False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034617" y="3594848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20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648" y="2411572"/>
            <a:ext cx="7334609" cy="5223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Топологическая сортировка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4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7304" y="213025"/>
                <a:ext cx="116981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b="1" i="1" dirty="0"/>
                  <a:t>Топологической сортировкой</a:t>
                </a:r>
                <a:r>
                  <a:rPr lang="ru-RU" sz="2400" i="1" dirty="0"/>
                  <a:t>  </a:t>
                </a:r>
                <a:r>
                  <a:rPr lang="ru-RU" sz="2400" dirty="0"/>
                  <a:t>вершин </a:t>
                </a:r>
                <a:r>
                  <a:rPr lang="ru-RU" sz="2400" u="sng" dirty="0"/>
                  <a:t>ориентированного графа, который не содержит контуров</a:t>
                </a:r>
                <a:r>
                  <a:rPr lang="ru-RU" sz="2400" dirty="0"/>
                  <a:t>, называется такая перенумерация его вершин, что у любой дуги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номер её начала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меньше, чем номер её конца </a:t>
                </a:r>
                <a:r>
                  <a:rPr lang="ru-RU" sz="2400" b="1" i="1" dirty="0">
                    <a:latin typeface="Cambria Math" panose="02040503050406030204" pitchFamily="18" charset="0"/>
                  </a:rPr>
                  <a:t>v </a:t>
                </a:r>
                <a:r>
                  <a:rPr lang="ru-RU" sz="2400" dirty="0"/>
                  <a:t>(либо наоборот).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4" y="213025"/>
                <a:ext cx="11698177" cy="1200329"/>
              </a:xfrm>
              <a:prstGeom prst="rect">
                <a:avLst/>
              </a:prstGeom>
              <a:blipFill>
                <a:blip r:embed="rId2"/>
                <a:stretch>
                  <a:fillRect l="-782" t="-4061" r="-83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Группа 64"/>
          <p:cNvGrpSpPr/>
          <p:nvPr/>
        </p:nvGrpSpPr>
        <p:grpSpPr>
          <a:xfrm>
            <a:off x="3321422" y="1979659"/>
            <a:ext cx="4374777" cy="1459834"/>
            <a:chOff x="1721223" y="1998658"/>
            <a:chExt cx="4374777" cy="1459834"/>
          </a:xfrm>
          <a:noFill/>
        </p:grpSpPr>
        <p:sp>
          <p:nvSpPr>
            <p:cNvPr id="3" name="Овал 2"/>
            <p:cNvSpPr/>
            <p:nvPr/>
          </p:nvSpPr>
          <p:spPr>
            <a:xfrm>
              <a:off x="1721223" y="2000426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4957483" y="2001726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1806388" y="300577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3520889" y="3037150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5665695" y="3037150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706472" y="300577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3550023" y="1998658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0800" y="251094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3" idx="6"/>
              <a:endCxn id="14" idx="1"/>
            </p:cNvCxnSpPr>
            <p:nvPr/>
          </p:nvCxnSpPr>
          <p:spPr>
            <a:xfrm>
              <a:off x="2151528" y="2211097"/>
              <a:ext cx="502289" cy="36155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8" idx="7"/>
              <a:endCxn id="14" idx="3"/>
            </p:cNvCxnSpPr>
            <p:nvPr/>
          </p:nvCxnSpPr>
          <p:spPr>
            <a:xfrm flipV="1">
              <a:off x="2173676" y="2870582"/>
              <a:ext cx="480141" cy="1968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4" idx="7"/>
              <a:endCxn id="13" idx="3"/>
            </p:cNvCxnSpPr>
            <p:nvPr/>
          </p:nvCxnSpPr>
          <p:spPr>
            <a:xfrm flipV="1">
              <a:off x="2958088" y="2358296"/>
              <a:ext cx="654952" cy="21435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  <a:endCxn id="10" idx="1"/>
            </p:cNvCxnSpPr>
            <p:nvPr/>
          </p:nvCxnSpPr>
          <p:spPr>
            <a:xfrm>
              <a:off x="2958088" y="2870582"/>
              <a:ext cx="625818" cy="228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0" idx="0"/>
              <a:endCxn id="13" idx="4"/>
            </p:cNvCxnSpPr>
            <p:nvPr/>
          </p:nvCxnSpPr>
          <p:spPr>
            <a:xfrm flipV="1">
              <a:off x="3736042" y="2420000"/>
              <a:ext cx="29134" cy="61715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0"/>
              <a:endCxn id="6" idx="4"/>
            </p:cNvCxnSpPr>
            <p:nvPr/>
          </p:nvCxnSpPr>
          <p:spPr>
            <a:xfrm flipV="1">
              <a:off x="4921625" y="2423068"/>
              <a:ext cx="251011" cy="58270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Овал 31"/>
          <p:cNvSpPr/>
          <p:nvPr/>
        </p:nvSpPr>
        <p:spPr>
          <a:xfrm>
            <a:off x="2979398" y="505699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5542" y="505699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180205" y="504976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904106" y="5023925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503675" y="504077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655631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30038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04445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Скругленная соединительная линия 42"/>
          <p:cNvCxnSpPr>
            <a:stCxn id="33" idx="4"/>
            <a:endCxn id="37" idx="4"/>
          </p:cNvCxnSpPr>
          <p:nvPr/>
        </p:nvCxnSpPr>
        <p:spPr>
          <a:xfrm rot="5400000" flipH="1" flipV="1">
            <a:off x="5333160" y="4040023"/>
            <a:ext cx="25844" cy="2850775"/>
          </a:xfrm>
          <a:prstGeom prst="curvedConnector3">
            <a:avLst>
              <a:gd name="adj1" fmla="val -884538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6"/>
          <p:cNvCxnSpPr>
            <a:stCxn id="37" idx="4"/>
            <a:endCxn id="39" idx="4"/>
          </p:cNvCxnSpPr>
          <p:nvPr/>
        </p:nvCxnSpPr>
        <p:spPr>
          <a:xfrm rot="16200000" flipH="1">
            <a:off x="7515540" y="4708419"/>
            <a:ext cx="12700" cy="1488140"/>
          </a:xfrm>
          <a:prstGeom prst="curvedConnector3">
            <a:avLst>
              <a:gd name="adj1" fmla="val 1800000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7" idx="6"/>
            <a:endCxn id="38" idx="2"/>
          </p:cNvCxnSpPr>
          <p:nvPr/>
        </p:nvCxnSpPr>
        <p:spPr>
          <a:xfrm>
            <a:off x="6986622" y="5241818"/>
            <a:ext cx="31376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8" idx="6"/>
            <a:endCxn id="39" idx="2"/>
          </p:cNvCxnSpPr>
          <p:nvPr/>
        </p:nvCxnSpPr>
        <p:spPr>
          <a:xfrm>
            <a:off x="7730692" y="5241818"/>
            <a:ext cx="31376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rot="16200000" flipH="1">
            <a:off x="4976660" y="3682705"/>
            <a:ext cx="12700" cy="3576919"/>
          </a:xfrm>
          <a:prstGeom prst="curvedConnector3">
            <a:avLst>
              <a:gd name="adj1" fmla="val 5329425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34" idx="6"/>
          </p:cNvCxnSpPr>
          <p:nvPr/>
        </p:nvCxnSpPr>
        <p:spPr>
          <a:xfrm>
            <a:off x="5610510" y="5260440"/>
            <a:ext cx="293596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58565" y="47479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76993" y="47645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5792" y="4738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30461" y="47450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85230" y="47159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0626" y="47320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46955" y="47320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06260" y="4738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007" y="3580100"/>
            <a:ext cx="10441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этого можно разместить вершины орграфа на одной линии так, чтобы все дуги исходного орграфа шли в одну сторону, например, слева направо или справа налево. </a:t>
            </a:r>
          </a:p>
          <a:p>
            <a:pPr algn="just"/>
            <a:r>
              <a:rPr lang="ru-RU" dirty="0"/>
              <a:t>Затем присвоить новые номера вершинам, двигаясь вдоль линии слева направо.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7948" y="255540"/>
            <a:ext cx="116810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sz="2400" dirty="0"/>
              <a:t>Для выполнения топологической сортировки вершин ациклического орграфа можно использовать, алгоритмы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ru-RU" sz="2400" b="1" dirty="0"/>
              <a:t>А. Кана </a:t>
            </a:r>
            <a:r>
              <a:rPr lang="ru-RU" sz="2400" dirty="0"/>
              <a:t>(1962)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ru-RU" sz="2400" b="1" dirty="0"/>
              <a:t>Р. </a:t>
            </a:r>
            <a:r>
              <a:rPr lang="ru-RU" sz="2400" b="1" dirty="0" err="1"/>
              <a:t>Тарьяна</a:t>
            </a:r>
            <a:r>
              <a:rPr lang="ru-RU" sz="2400" b="1" dirty="0"/>
              <a:t> </a:t>
            </a:r>
            <a:r>
              <a:rPr lang="ru-RU" sz="2400" dirty="0"/>
              <a:t>(1976)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82649" y="2400918"/>
            <a:ext cx="132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Артур Кан</a:t>
            </a:r>
          </a:p>
          <a:p>
            <a:pPr algn="ctr"/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A. B. Kahn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7097" y="2145640"/>
            <a:ext cx="581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Роберт </a:t>
            </a:r>
            <a:r>
              <a:rPr lang="ru-RU" b="1" dirty="0" err="1"/>
              <a:t>Тарьян</a:t>
            </a:r>
            <a:endParaRPr lang="ru-RU" b="1" dirty="0"/>
          </a:p>
          <a:p>
            <a:pPr algn="ctr"/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i="1" dirty="0"/>
              <a:t>Robert </a:t>
            </a:r>
            <a:r>
              <a:rPr lang="en-US" i="1" dirty="0" err="1"/>
              <a:t>Endre</a:t>
            </a:r>
            <a:r>
              <a:rPr lang="en-US" i="1" dirty="0"/>
              <a:t> </a:t>
            </a:r>
            <a:r>
              <a:rPr lang="en-US" i="1" dirty="0" err="1"/>
              <a:t>Tarjan</a:t>
            </a:r>
            <a:r>
              <a:rPr lang="ru-RU" i="1" dirty="0"/>
              <a:t>), </a:t>
            </a:r>
            <a:r>
              <a:rPr lang="ru-RU" dirty="0"/>
              <a:t>родился в</a:t>
            </a:r>
            <a:r>
              <a:rPr lang="ru-RU" i="1" dirty="0"/>
              <a:t> </a:t>
            </a:r>
            <a:r>
              <a:rPr lang="ru-RU" dirty="0"/>
              <a:t>1948 г.    </a:t>
            </a:r>
          </a:p>
          <a:p>
            <a:r>
              <a:rPr lang="ru-RU" dirty="0"/>
              <a:t>американский учёный в области вычислительных систем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93" y="3211764"/>
            <a:ext cx="2039471" cy="2672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63544" y="64714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8200" y="3211765"/>
            <a:ext cx="1853242" cy="2672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0660" y="166720"/>
            <a:ext cx="2770680" cy="5223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Алгоритм Кана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69347" y="572631"/>
                <a:ext cx="11687726" cy="14260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00050" indent="-400050" algn="just">
                  <a:buFont typeface="+mj-lt"/>
                  <a:buAutoNum type="romanUcPeriod"/>
                </a:pPr>
                <a:r>
                  <a:rPr lang="ru-RU" sz="2000" b="1" dirty="0"/>
                  <a:t>Пока в графе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существуют вершины без входящих дуг</a:t>
                </a:r>
                <a:r>
                  <a:rPr lang="ru-RU" sz="2000" dirty="0"/>
                  <a:t>, выполнять следующие действия: 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000" dirty="0"/>
                  <a:t>найти любую вершину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без входящих дуг и присвоить ей новый номер (нумерация начинается с единицы)</a:t>
                </a:r>
                <a:r>
                  <a:rPr lang="en-US" sz="2000" dirty="0"/>
                  <a:t>;</a:t>
                </a:r>
              </a:p>
              <a:p>
                <a:pPr marL="800100" lvl="1" indent="-342900">
                  <a:spcAft>
                    <a:spcPts val="800"/>
                  </a:spcAft>
                  <a:buAutoNum type="arabicParenR"/>
                </a:pPr>
                <a:r>
                  <a:rPr lang="en-US" sz="2000" dirty="0"/>
                  <a:t> </a:t>
                </a:r>
                <a:r>
                  <a:rPr lang="ru-RU" sz="2000" dirty="0"/>
                  <a:t>удалить из орграфа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вершину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/>
                  <a:t>вместе с выходящими из неё дугами и повторить алгоритм. 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7" y="572631"/>
                <a:ext cx="11687726" cy="1426031"/>
              </a:xfrm>
              <a:prstGeom prst="rect">
                <a:avLst/>
              </a:prstGeom>
              <a:blipFill>
                <a:blip r:embed="rId2"/>
                <a:stretch>
                  <a:fillRect l="-574" t="-2991" r="-522" b="-6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223194" y="412461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459454" y="412591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08359" y="512996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022860" y="5161343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167666" y="5161343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208443" y="512996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051994" y="412285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092771" y="463513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653499" y="4335290"/>
            <a:ext cx="502289" cy="361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675647" y="4994775"/>
            <a:ext cx="480141" cy="19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1460059" y="4482489"/>
            <a:ext cx="654952" cy="21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1460059" y="4994775"/>
            <a:ext cx="625818" cy="22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2238013" y="4544193"/>
            <a:ext cx="29134" cy="61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3423596" y="4547261"/>
            <a:ext cx="251011" cy="58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369520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095664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819565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7543466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244952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94643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969050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043457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Скругленная соединительная линия 32"/>
          <p:cNvCxnSpPr>
            <a:stCxn id="25" idx="4"/>
            <a:endCxn id="29" idx="4"/>
          </p:cNvCxnSpPr>
          <p:nvPr/>
        </p:nvCxnSpPr>
        <p:spPr>
          <a:xfrm rot="16200000" flipH="1">
            <a:off x="7736204" y="3269412"/>
            <a:ext cx="12700" cy="285077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9" idx="4"/>
            <a:endCxn id="31" idx="4"/>
          </p:cNvCxnSpPr>
          <p:nvPr/>
        </p:nvCxnSpPr>
        <p:spPr>
          <a:xfrm rot="16200000" flipH="1">
            <a:off x="9905662" y="3950730"/>
            <a:ext cx="12700" cy="14881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6"/>
            <a:endCxn id="30" idx="2"/>
          </p:cNvCxnSpPr>
          <p:nvPr/>
        </p:nvCxnSpPr>
        <p:spPr>
          <a:xfrm>
            <a:off x="9376744" y="4484129"/>
            <a:ext cx="31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0" idx="6"/>
            <a:endCxn id="31" idx="2"/>
          </p:cNvCxnSpPr>
          <p:nvPr/>
        </p:nvCxnSpPr>
        <p:spPr>
          <a:xfrm>
            <a:off x="10120814" y="4484129"/>
            <a:ext cx="31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rot="16200000" flipH="1">
            <a:off x="7366782" y="2925016"/>
            <a:ext cx="12700" cy="3576919"/>
          </a:xfrm>
          <a:prstGeom prst="curvedConnector3">
            <a:avLst>
              <a:gd name="adj1" fmla="val 5329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6" idx="6"/>
            <a:endCxn id="27" idx="2"/>
          </p:cNvCxnSpPr>
          <p:nvPr/>
        </p:nvCxnSpPr>
        <p:spPr>
          <a:xfrm>
            <a:off x="7249870" y="4484129"/>
            <a:ext cx="293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5546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8628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6117" y="39971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03386" y="39772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11984" y="39472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10748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37077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96382" y="39812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9347" y="2109318"/>
            <a:ext cx="11526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UcPeriod" startAt="2"/>
            </a:pPr>
            <a:r>
              <a:rPr lang="ru-RU" sz="2000" b="1" dirty="0"/>
              <a:t>Проверить, всем ли вершинам были присвоены номера</a:t>
            </a:r>
            <a:r>
              <a:rPr lang="ru-RU" sz="2000" dirty="0"/>
              <a:t>. Если не все вершины получили новые номера, то в орграфе существует контур и топологическая сортировка не может быть выполнена.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037827" y="3298101"/>
            <a:ext cx="32056" cy="302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3194" y="3445208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9853" y="5862521"/>
                <a:ext cx="461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53" y="5862521"/>
                <a:ext cx="461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1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220522" y="340780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05687" y="441315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020188" y="444452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049322" y="3406037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90099" y="391832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1650827" y="3618476"/>
            <a:ext cx="502289" cy="36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1672975" y="4277961"/>
            <a:ext cx="480141" cy="196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2457387" y="3765675"/>
            <a:ext cx="654952" cy="214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878122" y="367265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5604266" y="367265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4148" y="33804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677230" y="33804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5" idx="4"/>
            <a:endCxn id="12" idx="0"/>
          </p:cNvCxnSpPr>
          <p:nvPr/>
        </p:nvCxnSpPr>
        <p:spPr>
          <a:xfrm flipH="1">
            <a:off x="3235341" y="3827379"/>
            <a:ext cx="29134" cy="61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2" idx="2"/>
            <a:endCxn id="16" idx="5"/>
          </p:cNvCxnSpPr>
          <p:nvPr/>
        </p:nvCxnSpPr>
        <p:spPr>
          <a:xfrm flipH="1" flipV="1">
            <a:off x="2457387" y="4277961"/>
            <a:ext cx="562801" cy="37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11144" y="580702"/>
                <a:ext cx="10381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u="sng" dirty="0"/>
                  <a:t>Проверить, всем ли вершинам были присвоены номера:</a:t>
                </a:r>
              </a:p>
              <a:p>
                <a:pPr lvl="1" algn="just"/>
                <a:r>
                  <a:rPr lang="ru-RU" sz="2000" dirty="0"/>
                  <a:t>можно ввести счётчик числа вершин, которые были перенесены на линию: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нет вершин без входящих дуг и счётчик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, то топологическая сортировка выполнена успешно</a:t>
                </a:r>
                <a:r>
                  <a:rPr lang="en-US" sz="2000" dirty="0"/>
                  <a:t>; </a:t>
                </a:r>
                <a:endParaRPr lang="ru-RU" sz="20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счётчик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, то в орграфе существует контур и топологическая сортировка не может быть выполнена.</a:t>
                </a: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" y="580702"/>
                <a:ext cx="10381573" cy="1938992"/>
              </a:xfrm>
              <a:prstGeom prst="rect">
                <a:avLst/>
              </a:prstGeom>
              <a:blipFill>
                <a:blip r:embed="rId3"/>
                <a:stretch>
                  <a:fillRect l="-587" t="-1572" r="-646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/>
          <p:cNvCxnSpPr/>
          <p:nvPr/>
        </p:nvCxnSpPr>
        <p:spPr>
          <a:xfrm>
            <a:off x="4162948" y="2660185"/>
            <a:ext cx="17253" cy="263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037" y="2817628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</p:spTree>
    <p:extLst>
      <p:ext uri="{BB962C8B-B14F-4D97-AF65-F5344CB8AC3E}">
        <p14:creationId xmlns:p14="http://schemas.microsoft.com/office/powerpoint/2010/main" val="15420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5" grpId="0" animBg="1"/>
      <p:bldP spid="39" grpId="0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2752840" y="975971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03679" y="101087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38005" y="198131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52506" y="201269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79020" y="97420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252668" y="2014926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581640" y="97420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622417" y="148648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3183145" y="1186642"/>
            <a:ext cx="502289" cy="36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3205293" y="1846127"/>
            <a:ext cx="480141" cy="196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3989705" y="1333841"/>
            <a:ext cx="654952" cy="214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3989705" y="1846127"/>
            <a:ext cx="625818" cy="22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4767659" y="1395545"/>
            <a:ext cx="29134" cy="61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5467821" y="1432220"/>
            <a:ext cx="251011" cy="582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941870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69418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39550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564832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12362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858999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0241887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1028327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06" y="778766"/>
            <a:ext cx="145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   1 2 3 4 5 6 7 8</a:t>
            </a:r>
          </a:p>
          <a:p>
            <a:r>
              <a:rPr lang="ru-RU" sz="1400" dirty="0">
                <a:solidFill>
                  <a:srgbClr val="FF0000"/>
                </a:solidFill>
              </a:rPr>
              <a:t>1 </a:t>
            </a:r>
            <a:r>
              <a:rPr lang="ru-RU" sz="1400" dirty="0"/>
              <a:t>0 0 0 0 0 0 0 1   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2 </a:t>
            </a:r>
            <a:r>
              <a:rPr lang="ru-RU" sz="1400" dirty="0"/>
              <a:t>0 0 0 0 0 0 0 1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3</a:t>
            </a:r>
            <a:r>
              <a:rPr lang="ru-RU" sz="1400" dirty="0"/>
              <a:t> 0 0 0 1 0 0 0 0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4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5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6</a:t>
            </a:r>
            <a:r>
              <a:rPr lang="ru-RU" sz="1400" dirty="0"/>
              <a:t> 0 0 0 0 1 0 0 0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7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8</a:t>
            </a:r>
            <a:r>
              <a:rPr lang="ru-RU" sz="1400" dirty="0"/>
              <a:t> 0 0 1 1 0 0 0 0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338" y="2703837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  </a:t>
            </a:r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0 0 1 2 1 0 0 2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675" y="4272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  <a:r>
              <a:rPr lang="ru-RU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2951" y="42460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7185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33256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6269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338" y="2873172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          1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173162" y="419440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370315" y="4141142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338" y="3027357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          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6077" y="4239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1622197" y="4174568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7775" y="3188559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07763" y="4238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5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837583" y="4194403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043654" y="414767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6540" y="3363859"/>
            <a:ext cx="141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0  1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9914" y="4238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2337782" y="414767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658606" y="420680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898" y="3539223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16611" y="4254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3017798" y="4194403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кругленная соединительная линия 67"/>
          <p:cNvCxnSpPr>
            <a:stCxn id="24" idx="4"/>
            <a:endCxn id="29" idx="4"/>
          </p:cNvCxnSpPr>
          <p:nvPr/>
        </p:nvCxnSpPr>
        <p:spPr>
          <a:xfrm rot="16200000" flipH="1">
            <a:off x="7615587" y="2812062"/>
            <a:ext cx="12700" cy="2917129"/>
          </a:xfrm>
          <a:prstGeom prst="curvedConnector3">
            <a:avLst>
              <a:gd name="adj1" fmla="val 4050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кругленная соединительная линия 70"/>
          <p:cNvCxnSpPr>
            <a:stCxn id="25" idx="4"/>
            <a:endCxn id="29" idx="3"/>
          </p:cNvCxnSpPr>
          <p:nvPr/>
        </p:nvCxnSpPr>
        <p:spPr>
          <a:xfrm rot="5400000" flipH="1" flipV="1">
            <a:off x="7884824" y="3233435"/>
            <a:ext cx="61704" cy="2012679"/>
          </a:xfrm>
          <a:prstGeom prst="curvedConnector3">
            <a:avLst>
              <a:gd name="adj1" fmla="val -3704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72"/>
          <p:cNvCxnSpPr>
            <a:stCxn id="29" idx="4"/>
            <a:endCxn id="31" idx="4"/>
          </p:cNvCxnSpPr>
          <p:nvPr/>
        </p:nvCxnSpPr>
        <p:spPr>
          <a:xfrm rot="16200000" flipH="1">
            <a:off x="10158816" y="3185963"/>
            <a:ext cx="12700" cy="2169328"/>
          </a:xfrm>
          <a:prstGeom prst="curvedConnector3">
            <a:avLst>
              <a:gd name="adj1" fmla="val 468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29" idx="4"/>
            <a:endCxn id="30" idx="4"/>
          </p:cNvCxnSpPr>
          <p:nvPr/>
        </p:nvCxnSpPr>
        <p:spPr>
          <a:xfrm rot="16200000" flipH="1">
            <a:off x="9765596" y="3579183"/>
            <a:ext cx="12700" cy="138288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6"/>
            <a:endCxn id="31" idx="2"/>
          </p:cNvCxnSpPr>
          <p:nvPr/>
        </p:nvCxnSpPr>
        <p:spPr>
          <a:xfrm>
            <a:off x="10672192" y="4059956"/>
            <a:ext cx="3561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кругленная соединительная линия 79"/>
          <p:cNvCxnSpPr/>
          <p:nvPr/>
        </p:nvCxnSpPr>
        <p:spPr>
          <a:xfrm rot="5400000" flipH="1" flipV="1">
            <a:off x="8622001" y="2769073"/>
            <a:ext cx="16542" cy="2165111"/>
          </a:xfrm>
          <a:prstGeom prst="curvedConnector3">
            <a:avLst>
              <a:gd name="adj1" fmla="val 30985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88675" y="5247981"/>
                <a:ext cx="100457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Время реализации алгоритма топологической сортировки Кана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при задании орграфа матрицей смежности -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при задании орграфа списками смежности -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5" y="5247981"/>
                <a:ext cx="10045770" cy="1015663"/>
              </a:xfrm>
              <a:prstGeom prst="rect">
                <a:avLst/>
              </a:prstGeom>
              <a:blipFill>
                <a:blip r:embed="rId2"/>
                <a:stretch>
                  <a:fillRect l="-607" t="-3593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568406" y="2738382"/>
            <a:ext cx="1261497" cy="662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5873" y="15918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</p:spTree>
    <p:extLst>
      <p:ext uri="{BB962C8B-B14F-4D97-AF65-F5344CB8AC3E}">
        <p14:creationId xmlns:p14="http://schemas.microsoft.com/office/powerpoint/2010/main" val="21997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/>
      <p:bldP spid="5" grpId="0"/>
      <p:bldP spid="6" grpId="0"/>
      <p:bldP spid="47" grpId="0"/>
      <p:bldP spid="48" grpId="0"/>
      <p:bldP spid="49" grpId="0"/>
      <p:bldP spid="50" grpId="0"/>
      <p:bldP spid="53" grpId="0"/>
      <p:bldP spid="54" grpId="0"/>
      <p:bldP spid="56" grpId="0"/>
      <p:bldP spid="57" grpId="0"/>
      <p:bldP spid="60" grpId="0"/>
      <p:bldP spid="61" grpId="0"/>
      <p:bldP spid="64" grpId="0"/>
      <p:bldP spid="65" grpId="0"/>
      <p:bldP spid="8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" y="199921"/>
            <a:ext cx="11459497" cy="6611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443" y="197709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инцидентности</a:t>
            </a:r>
            <a:endParaRPr lang="ru-RU" sz="40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18758"/>
              </p:ext>
            </p:extLst>
          </p:nvPr>
        </p:nvGraphicFramePr>
        <p:xfrm>
          <a:off x="4927600" y="26670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41604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588938" y="1235154"/>
            <a:ext cx="0" cy="551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96665"/>
                  </p:ext>
                </p:extLst>
              </p:nvPr>
            </p:nvGraphicFramePr>
            <p:xfrm>
              <a:off x="1371148" y="3445455"/>
              <a:ext cx="24652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4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47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82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56309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96665"/>
                  </p:ext>
                </p:extLst>
              </p:nvPr>
            </p:nvGraphicFramePr>
            <p:xfrm>
              <a:off x="1371148" y="3445455"/>
              <a:ext cx="24652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4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47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82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863" r="-38904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143" r="-3057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7143" r="-2057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8235" r="-1117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48649" r="-270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Таблица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438336"/>
                  </p:ext>
                </p:extLst>
              </p:nvPr>
            </p:nvGraphicFramePr>
            <p:xfrm>
              <a:off x="6915427" y="3532442"/>
              <a:ext cx="268496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4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2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0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0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56309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Таблица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438336"/>
                  </p:ext>
                </p:extLst>
              </p:nvPr>
            </p:nvGraphicFramePr>
            <p:xfrm>
              <a:off x="6915427" y="3532442"/>
              <a:ext cx="268496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4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2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0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0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4706" t="-1667" r="-4882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4706" t="-1667" r="-3882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68657" t="-1667" r="-29403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387" t="-1667" r="-21774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0476" t="-1667" r="-11428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31429" t="-1667" r="-285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Группа 13"/>
          <p:cNvGrpSpPr/>
          <p:nvPr/>
        </p:nvGrpSpPr>
        <p:grpSpPr>
          <a:xfrm>
            <a:off x="6667949" y="1575062"/>
            <a:ext cx="2636956" cy="1691390"/>
            <a:chOff x="6485934" y="2643898"/>
            <a:chExt cx="2636956" cy="1691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686552" y="2643898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52" y="2643898"/>
                  <a:ext cx="4363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010246" y="358272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246" y="3582725"/>
                  <a:ext cx="4363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29931" y="3081631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931" y="3081631"/>
                  <a:ext cx="4363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959229" y="31181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229" y="3118153"/>
                  <a:ext cx="4363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186650" y="354592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650" y="3545923"/>
                  <a:ext cx="4363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Группа 48"/>
            <p:cNvGrpSpPr/>
            <p:nvPr/>
          </p:nvGrpSpPr>
          <p:grpSpPr>
            <a:xfrm>
              <a:off x="6716276" y="2865988"/>
              <a:ext cx="2164591" cy="1469300"/>
              <a:chOff x="1239010" y="3833381"/>
              <a:chExt cx="2164591" cy="1469300"/>
            </a:xfrm>
          </p:grpSpPr>
          <p:sp>
            <p:nvSpPr>
              <p:cNvPr id="50" name="Овал 49"/>
              <p:cNvSpPr/>
              <p:nvPr/>
            </p:nvSpPr>
            <p:spPr>
              <a:xfrm>
                <a:off x="1239010" y="4314734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4" name="Прямая со стрелкой 53"/>
              <p:cNvCxnSpPr>
                <a:cxnSpLocks/>
                <a:stCxn id="50" idx="0"/>
                <a:endCxn id="53" idx="2"/>
              </p:cNvCxnSpPr>
              <p:nvPr/>
            </p:nvCxnSpPr>
            <p:spPr>
              <a:xfrm flipV="1">
                <a:off x="1437592" y="4031963"/>
                <a:ext cx="656034" cy="282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1578011" y="4653735"/>
                <a:ext cx="515615" cy="309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Скругленная соединительная линия 104"/>
            <p:cNvCxnSpPr>
              <a:cxnSpLocks/>
            </p:cNvCxnSpPr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5"/>
            <p:cNvCxnSpPr>
              <a:cxnSpLocks/>
              <a:stCxn id="52" idx="7"/>
              <a:endCxn id="53" idx="7"/>
            </p:cNvCxnSpPr>
            <p:nvPr/>
          </p:nvCxnSpPr>
          <p:spPr>
            <a:xfrm rot="16200000" flipV="1">
              <a:off x="8088634" y="2745411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7296" y="5641148"/>
                <a:ext cx="14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96" y="5641148"/>
                <a:ext cx="147229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625858" y="1541325"/>
            <a:ext cx="2141092" cy="1509879"/>
            <a:chOff x="1392420" y="2265017"/>
            <a:chExt cx="2141092" cy="150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18217" y="3320779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7" y="3320779"/>
                  <a:ext cx="4363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Группа 12"/>
            <p:cNvGrpSpPr/>
            <p:nvPr/>
          </p:nvGrpSpPr>
          <p:grpSpPr>
            <a:xfrm>
              <a:off x="1392420" y="2265017"/>
              <a:ext cx="2141092" cy="1509879"/>
              <a:chOff x="1476533" y="2755927"/>
              <a:chExt cx="2141092" cy="15098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614" y="2755927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614" y="2755927"/>
                    <a:ext cx="4363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945410" y="3808010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5410" y="3808010"/>
                    <a:ext cx="43633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87645" y="2849934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645" y="2849934"/>
                    <a:ext cx="43633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5850" y="3179020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5850" y="3179020"/>
                    <a:ext cx="43633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Группа 47"/>
              <p:cNvGrpSpPr/>
              <p:nvPr/>
            </p:nvGrpSpPr>
            <p:grpSpPr>
              <a:xfrm>
                <a:off x="1476533" y="2777243"/>
                <a:ext cx="2141092" cy="1488563"/>
                <a:chOff x="1256146" y="3814118"/>
                <a:chExt cx="2141092" cy="1488563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1256146" y="4331705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" name="Овал 7"/>
                <p:cNvSpPr/>
                <p:nvPr/>
              </p:nvSpPr>
              <p:spPr>
                <a:xfrm>
                  <a:off x="2035463" y="4905517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3000074" y="4295267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2035463" y="3814118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75" name="Прямая соединительная линия 74"/>
              <p:cNvCxnSpPr>
                <a:stCxn id="5" idx="5"/>
                <a:endCxn id="8" idx="1"/>
              </p:cNvCxnSpPr>
              <p:nvPr/>
            </p:nvCxnSpPr>
            <p:spPr>
              <a:xfrm>
                <a:off x="1815534" y="3633831"/>
                <a:ext cx="498479" cy="292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2653014" y="3597393"/>
                <a:ext cx="625610" cy="4698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>
                <a:cxnSpLocks/>
                <a:stCxn id="10" idx="6"/>
                <a:endCxn id="9" idx="1"/>
              </p:cNvCxnSpPr>
              <p:nvPr/>
            </p:nvCxnSpPr>
            <p:spPr>
              <a:xfrm>
                <a:off x="2653014" y="2975825"/>
                <a:ext cx="625610" cy="34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stCxn id="5" idx="0"/>
                <a:endCxn id="10" idx="2"/>
              </p:cNvCxnSpPr>
              <p:nvPr/>
            </p:nvCxnSpPr>
            <p:spPr>
              <a:xfrm flipV="1">
                <a:off x="1675115" y="2975825"/>
                <a:ext cx="580735" cy="319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>
                <a:stCxn id="5" idx="6"/>
                <a:endCxn id="9" idx="2"/>
              </p:cNvCxnSpPr>
              <p:nvPr/>
            </p:nvCxnSpPr>
            <p:spPr>
              <a:xfrm flipV="1">
                <a:off x="1873697" y="3456974"/>
                <a:ext cx="1346764" cy="36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8" name="Рисунок 57" descr="png..png"/>
          <p:cNvPicPr>
            <a:picLocks noChangeAspect="1"/>
          </p:cNvPicPr>
          <p:nvPr/>
        </p:nvPicPr>
        <p:blipFill>
          <a:blip r:embed="rId1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8DDDF-2A60-F3C3-086E-E4AC4C72BE04}"/>
                  </a:ext>
                </a:extLst>
              </p:cNvPr>
              <p:cNvSpPr txBox="1"/>
              <p:nvPr/>
            </p:nvSpPr>
            <p:spPr>
              <a:xfrm>
                <a:off x="7544791" y="5641148"/>
                <a:ext cx="14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8DDDF-2A60-F3C3-086E-E4AC4C72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91" y="5641148"/>
                <a:ext cx="1472297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28"/>
          <p:cNvSpPr/>
          <p:nvPr/>
        </p:nvSpPr>
        <p:spPr>
          <a:xfrm>
            <a:off x="3371402" y="125055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61983" y="131532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510888" y="231937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225389" y="235074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370195" y="235074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410972" y="231937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254523" y="1312256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295300" y="182454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29" idx="6"/>
            <a:endCxn id="36" idx="1"/>
          </p:cNvCxnSpPr>
          <p:nvPr/>
        </p:nvCxnSpPr>
        <p:spPr>
          <a:xfrm>
            <a:off x="3801707" y="1461223"/>
            <a:ext cx="556610" cy="4250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7"/>
            <a:endCxn id="36" idx="3"/>
          </p:cNvCxnSpPr>
          <p:nvPr/>
        </p:nvCxnSpPr>
        <p:spPr>
          <a:xfrm flipV="1">
            <a:off x="3878176" y="2184180"/>
            <a:ext cx="480141" cy="19689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7"/>
            <a:endCxn id="35" idx="3"/>
          </p:cNvCxnSpPr>
          <p:nvPr/>
        </p:nvCxnSpPr>
        <p:spPr>
          <a:xfrm flipV="1">
            <a:off x="4662588" y="1671894"/>
            <a:ext cx="654952" cy="21435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36" idx="5"/>
            <a:endCxn id="32" idx="1"/>
          </p:cNvCxnSpPr>
          <p:nvPr/>
        </p:nvCxnSpPr>
        <p:spPr>
          <a:xfrm>
            <a:off x="4662588" y="2184180"/>
            <a:ext cx="625818" cy="22827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2" idx="0"/>
            <a:endCxn id="35" idx="4"/>
          </p:cNvCxnSpPr>
          <p:nvPr/>
        </p:nvCxnSpPr>
        <p:spPr>
          <a:xfrm flipV="1">
            <a:off x="5440542" y="1733598"/>
            <a:ext cx="29134" cy="61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4" idx="0"/>
            <a:endCxn id="30" idx="4"/>
          </p:cNvCxnSpPr>
          <p:nvPr/>
        </p:nvCxnSpPr>
        <p:spPr>
          <a:xfrm flipV="1">
            <a:off x="6626125" y="1736666"/>
            <a:ext cx="251011" cy="5827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0823" y="4862836"/>
            <a:ext cx="25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topsorted</a:t>
            </a:r>
            <a:r>
              <a:rPr lang="en-US" dirty="0"/>
              <a:t>: </a:t>
            </a:r>
            <a:r>
              <a:rPr lang="ru-RU" dirty="0"/>
              <a:t>4 3 8  1 2 5 6 7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443" y="197709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Овал 44">
            <a:extLst>
              <a:ext uri="{FF2B5EF4-FFF2-40B4-BE49-F238E27FC236}">
                <a16:creationId xmlns:a16="http://schemas.microsoft.com/office/drawing/2014/main" id="{34729B17-3145-4244-8639-5EAD38A1A0C8}"/>
              </a:ext>
            </a:extLst>
          </p:cNvPr>
          <p:cNvSpPr/>
          <p:nvPr/>
        </p:nvSpPr>
        <p:spPr>
          <a:xfrm>
            <a:off x="930823" y="358416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87E2CE9-867E-43C0-BC47-04AFBFA9BECE}"/>
              </a:ext>
            </a:extLst>
          </p:cNvPr>
          <p:cNvSpPr/>
          <p:nvPr/>
        </p:nvSpPr>
        <p:spPr>
          <a:xfrm>
            <a:off x="2005702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779FBE5-01D4-4979-B4FD-59A3D0CF0EB7}"/>
              </a:ext>
            </a:extLst>
          </p:cNvPr>
          <p:cNvSpPr/>
          <p:nvPr/>
        </p:nvSpPr>
        <p:spPr>
          <a:xfrm>
            <a:off x="2847500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34A907A9-F46B-478E-98E5-0AE720D24CBD}"/>
              </a:ext>
            </a:extLst>
          </p:cNvPr>
          <p:cNvSpPr/>
          <p:nvPr/>
        </p:nvSpPr>
        <p:spPr>
          <a:xfrm>
            <a:off x="3813839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10D45C60-8D09-44D6-9CBC-3E1A60C6E0CA}"/>
              </a:ext>
            </a:extLst>
          </p:cNvPr>
          <p:cNvSpPr/>
          <p:nvPr/>
        </p:nvSpPr>
        <p:spPr>
          <a:xfrm>
            <a:off x="4851423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8876470-6694-4BC1-8140-F52B40797248}"/>
              </a:ext>
            </a:extLst>
          </p:cNvPr>
          <p:cNvSpPr/>
          <p:nvPr/>
        </p:nvSpPr>
        <p:spPr>
          <a:xfrm>
            <a:off x="5980667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1D41D4D-28FE-4CD7-A930-86D6CDE78568}"/>
              </a:ext>
            </a:extLst>
          </p:cNvPr>
          <p:cNvSpPr/>
          <p:nvPr/>
        </p:nvSpPr>
        <p:spPr>
          <a:xfrm>
            <a:off x="7092288" y="358416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37AF955-C04E-4374-90A7-A77B2AAAD532}"/>
              </a:ext>
            </a:extLst>
          </p:cNvPr>
          <p:cNvSpPr/>
          <p:nvPr/>
        </p:nvSpPr>
        <p:spPr>
          <a:xfrm>
            <a:off x="8221532" y="361299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991FA661-6E74-4B91-BFF5-C96C2FEB64B0}"/>
              </a:ext>
            </a:extLst>
          </p:cNvPr>
          <p:cNvCxnSpPr>
            <a:stCxn id="53" idx="4"/>
            <a:endCxn id="51" idx="4"/>
          </p:cNvCxnSpPr>
          <p:nvPr/>
        </p:nvCxnSpPr>
        <p:spPr>
          <a:xfrm rot="5400000">
            <a:off x="7313286" y="2916870"/>
            <a:ext cx="5935" cy="2240865"/>
          </a:xfrm>
          <a:prstGeom prst="curvedConnector3">
            <a:avLst>
              <a:gd name="adj1" fmla="val 39517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085EFFE-6E6D-40F2-983C-C79F308E4461}"/>
              </a:ext>
            </a:extLst>
          </p:cNvPr>
          <p:cNvCxnSpPr>
            <a:stCxn id="46" idx="2"/>
            <a:endCxn id="45" idx="5"/>
          </p:cNvCxnSpPr>
          <p:nvPr/>
        </p:nvCxnSpPr>
        <p:spPr>
          <a:xfrm flipH="1" flipV="1">
            <a:off x="1361128" y="3794840"/>
            <a:ext cx="644574" cy="34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D554C08-7DF7-414A-B970-D62F9A02C0B3}"/>
              </a:ext>
            </a:extLst>
          </p:cNvPr>
          <p:cNvCxnSpPr>
            <a:stCxn id="48" idx="2"/>
            <a:endCxn id="46" idx="6"/>
          </p:cNvCxnSpPr>
          <p:nvPr/>
        </p:nvCxnSpPr>
        <p:spPr>
          <a:xfrm flipH="1">
            <a:off x="2436007" y="3829599"/>
            <a:ext cx="411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6E420CDE-36D8-4282-A6B8-1F4774B0DF35}"/>
              </a:ext>
            </a:extLst>
          </p:cNvPr>
          <p:cNvCxnSpPr>
            <a:stCxn id="48" idx="4"/>
            <a:endCxn id="45" idx="4"/>
          </p:cNvCxnSpPr>
          <p:nvPr/>
        </p:nvCxnSpPr>
        <p:spPr>
          <a:xfrm rot="5400000" flipH="1">
            <a:off x="2086935" y="3064553"/>
            <a:ext cx="34759" cy="1916677"/>
          </a:xfrm>
          <a:prstGeom prst="curvedConnector3">
            <a:avLst>
              <a:gd name="adj1" fmla="val -6576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0DF8632-A0E2-4A25-925B-6502F599C9B2}"/>
              </a:ext>
            </a:extLst>
          </p:cNvPr>
          <p:cNvCxnSpPr>
            <a:stCxn id="49" idx="2"/>
            <a:endCxn id="48" idx="6"/>
          </p:cNvCxnSpPr>
          <p:nvPr/>
        </p:nvCxnSpPr>
        <p:spPr>
          <a:xfrm flipH="1">
            <a:off x="3277805" y="3829599"/>
            <a:ext cx="5360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A8B2A3CC-EC59-4FD2-A247-E57C39DAE10C}"/>
              </a:ext>
            </a:extLst>
          </p:cNvPr>
          <p:cNvCxnSpPr>
            <a:stCxn id="50" idx="4"/>
            <a:endCxn id="48" idx="4"/>
          </p:cNvCxnSpPr>
          <p:nvPr/>
        </p:nvCxnSpPr>
        <p:spPr>
          <a:xfrm rot="5400000">
            <a:off x="4064615" y="3038309"/>
            <a:ext cx="12700" cy="2003923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7650"/>
            <a:ext cx="954405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0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73905" y="18395"/>
            <a:ext cx="74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Выделение сильно-связных компонент орграфа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032" y="573209"/>
            <a:ext cx="11152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Орграф называется </a:t>
            </a:r>
            <a:r>
              <a:rPr lang="ru-RU" sz="2000" b="1" dirty="0" err="1"/>
              <a:t>сильносвязным</a:t>
            </a:r>
            <a:r>
              <a:rPr lang="ru-RU" sz="2000" dirty="0"/>
              <a:t>, если любые его две вершины достижимы друг из друга (считается, что вершина достижима сама из себя).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b="1" dirty="0" err="1"/>
              <a:t>Сильносвязной</a:t>
            </a:r>
            <a:r>
              <a:rPr lang="ru-RU" sz="2000" b="1" dirty="0"/>
              <a:t> компонентой орграфа </a:t>
            </a:r>
            <a:r>
              <a:rPr lang="ru-RU" sz="2000" dirty="0"/>
              <a:t>называется любой его максимальный по включению </a:t>
            </a:r>
            <a:r>
              <a:rPr lang="ru-RU" sz="2000" dirty="0" err="1"/>
              <a:t>сильносвязный</a:t>
            </a:r>
            <a:r>
              <a:rPr lang="ru-RU" sz="2000" dirty="0"/>
              <a:t> подграф.</a:t>
            </a:r>
          </a:p>
        </p:txBody>
      </p:sp>
      <p:sp>
        <p:nvSpPr>
          <p:cNvPr id="3" name="Овал 2"/>
          <p:cNvSpPr/>
          <p:nvPr/>
        </p:nvSpPr>
        <p:spPr>
          <a:xfrm>
            <a:off x="110113" y="3249354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109678" y="3249354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109678" y="2417267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1139479" y="4068848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2071944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53731" y="4041564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4158682" y="247534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Овал 13"/>
          <p:cNvSpPr/>
          <p:nvPr/>
        </p:nvSpPr>
        <p:spPr>
          <a:xfrm>
            <a:off x="3075176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5308067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527267" y="3215876"/>
            <a:ext cx="62753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485054" y="2807512"/>
            <a:ext cx="688954" cy="508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1548949" y="2645867"/>
            <a:ext cx="587325" cy="636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1514420" y="3606121"/>
            <a:ext cx="621854" cy="529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1329314" y="2874467"/>
            <a:ext cx="0" cy="374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1329314" y="3706554"/>
            <a:ext cx="29801" cy="362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485054" y="3639599"/>
            <a:ext cx="718755" cy="496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" idx="6"/>
            <a:endCxn id="6" idx="2"/>
          </p:cNvCxnSpPr>
          <p:nvPr/>
        </p:nvCxnSpPr>
        <p:spPr>
          <a:xfrm>
            <a:off x="549384" y="3477954"/>
            <a:ext cx="560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2511215" y="3444476"/>
            <a:ext cx="563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 flipH="1">
            <a:off x="4373367" y="2932546"/>
            <a:ext cx="4951" cy="1109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12" idx="6"/>
            <a:endCxn id="15" idx="3"/>
          </p:cNvCxnSpPr>
          <p:nvPr/>
        </p:nvCxnSpPr>
        <p:spPr>
          <a:xfrm flipV="1">
            <a:off x="4593002" y="3606121"/>
            <a:ext cx="779395" cy="66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4533623" y="2865591"/>
            <a:ext cx="838774" cy="41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endCxn id="14" idx="7"/>
          </p:cNvCxnSpPr>
          <p:nvPr/>
        </p:nvCxnSpPr>
        <p:spPr>
          <a:xfrm flipH="1">
            <a:off x="3450117" y="2756077"/>
            <a:ext cx="703614" cy="526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2" idx="2"/>
            <a:endCxn id="14" idx="5"/>
          </p:cNvCxnSpPr>
          <p:nvPr/>
        </p:nvCxnSpPr>
        <p:spPr>
          <a:xfrm flipH="1" flipV="1">
            <a:off x="3450117" y="3606121"/>
            <a:ext cx="703614" cy="66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5747338" y="3444476"/>
            <a:ext cx="779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55422" y="2181494"/>
            <a:ext cx="40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Орграф не является сильно связным.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40071" y="2892710"/>
            <a:ext cx="458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Орграф содержит 4 </a:t>
            </a:r>
            <a:r>
              <a:rPr lang="ru-RU" dirty="0" err="1"/>
              <a:t>сильносвязные</a:t>
            </a:r>
            <a:r>
              <a:rPr lang="ru-RU" dirty="0"/>
              <a:t> компоненты. </a:t>
            </a:r>
          </a:p>
        </p:txBody>
      </p:sp>
      <p:sp>
        <p:nvSpPr>
          <p:cNvPr id="61" name="Овал 60"/>
          <p:cNvSpPr/>
          <p:nvPr/>
        </p:nvSpPr>
        <p:spPr>
          <a:xfrm>
            <a:off x="803303" y="5291211"/>
            <a:ext cx="555812" cy="52891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1900219" y="5310031"/>
            <a:ext cx="555812" cy="528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2889559" y="4908986"/>
            <a:ext cx="555812" cy="5289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878900" y="5314512"/>
            <a:ext cx="555812" cy="5289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>
            <a:stCxn id="62" idx="2"/>
          </p:cNvCxnSpPr>
          <p:nvPr/>
        </p:nvCxnSpPr>
        <p:spPr>
          <a:xfrm flipH="1" flipV="1">
            <a:off x="1359115" y="5574489"/>
            <a:ext cx="54110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3" idx="2"/>
          </p:cNvCxnSpPr>
          <p:nvPr/>
        </p:nvCxnSpPr>
        <p:spPr>
          <a:xfrm flipH="1">
            <a:off x="2456032" y="5173445"/>
            <a:ext cx="433527" cy="378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6"/>
            <a:endCxn id="64" idx="2"/>
          </p:cNvCxnSpPr>
          <p:nvPr/>
        </p:nvCxnSpPr>
        <p:spPr>
          <a:xfrm>
            <a:off x="3445371" y="5173445"/>
            <a:ext cx="433529" cy="405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18370" y="5039562"/>
            <a:ext cx="607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Конденсация графа: </a:t>
            </a:r>
          </a:p>
          <a:p>
            <a:r>
              <a:rPr lang="ru-RU" dirty="0"/>
              <a:t>все </a:t>
            </a:r>
            <a:r>
              <a:rPr lang="ru-RU" dirty="0" err="1"/>
              <a:t>сильносвязные</a:t>
            </a:r>
            <a:r>
              <a:rPr lang="ru-RU" dirty="0"/>
              <a:t> компоненты свёрнуты в одну вершину.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60628" y="6471488"/>
            <a:ext cx="259107" cy="3865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A12146-05F1-4D08-BF93-220120F3CECE}"/>
              </a:ext>
            </a:extLst>
          </p:cNvPr>
          <p:cNvSpPr/>
          <p:nvPr/>
        </p:nvSpPr>
        <p:spPr>
          <a:xfrm>
            <a:off x="70531" y="2204425"/>
            <a:ext cx="2469571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017A579-550A-4435-9680-8391511B0E75}"/>
              </a:ext>
            </a:extLst>
          </p:cNvPr>
          <p:cNvSpPr/>
          <p:nvPr/>
        </p:nvSpPr>
        <p:spPr>
          <a:xfrm>
            <a:off x="3046288" y="2204019"/>
            <a:ext cx="470846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D5244E1-3584-4FFA-9B37-9AD5C047C877}"/>
              </a:ext>
            </a:extLst>
          </p:cNvPr>
          <p:cNvSpPr/>
          <p:nvPr/>
        </p:nvSpPr>
        <p:spPr>
          <a:xfrm>
            <a:off x="4137026" y="2136700"/>
            <a:ext cx="1605361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A050266-1A43-48AA-A0A1-6A7BC09F63F9}"/>
              </a:ext>
            </a:extLst>
          </p:cNvPr>
          <p:cNvSpPr/>
          <p:nvPr/>
        </p:nvSpPr>
        <p:spPr>
          <a:xfrm flipH="1">
            <a:off x="6492890" y="2204019"/>
            <a:ext cx="661907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49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74" grpId="0"/>
      <p:bldP spid="4" grpId="0" animBg="1"/>
      <p:bldP spid="41" grpId="0" animBg="1"/>
      <p:bldP spid="42" grpId="0" animBg="1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36204" y="-39166"/>
            <a:ext cx="931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Алгоритм </a:t>
            </a:r>
            <a:r>
              <a:rPr lang="ru-RU" sz="2400" b="1" dirty="0" err="1"/>
              <a:t>Косарайю</a:t>
            </a:r>
            <a:r>
              <a:rPr lang="ru-RU" sz="2400" b="1" dirty="0"/>
              <a:t> - </a:t>
            </a:r>
            <a:r>
              <a:rPr lang="ru-RU" sz="2400" b="1" dirty="0" err="1"/>
              <a:t>Шарира</a:t>
            </a:r>
            <a:endParaRPr lang="ru-RU" sz="2400" b="1" dirty="0"/>
          </a:p>
          <a:p>
            <a:pPr algn="ctr"/>
            <a:r>
              <a:rPr lang="ru-RU" sz="2400" dirty="0"/>
              <a:t>выделения сильно-связных компонент орграфа</a:t>
            </a:r>
            <a:r>
              <a:rPr lang="en-US" sz="2400" dirty="0"/>
              <a:t> (</a:t>
            </a:r>
            <a:r>
              <a:rPr lang="ru-RU" sz="2000" dirty="0"/>
              <a:t>основанный на </a:t>
            </a:r>
            <a:r>
              <a:rPr lang="en-US" sz="2000" dirty="0"/>
              <a:t>DFS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85041" y="861194"/>
            <a:ext cx="9825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1978</a:t>
            </a:r>
            <a:r>
              <a:rPr lang="ru-RU" dirty="0"/>
              <a:t> год </a:t>
            </a:r>
            <a:r>
              <a:rPr lang="ru-RU" dirty="0" err="1"/>
              <a:t>Самбрасива</a:t>
            </a:r>
            <a:r>
              <a:rPr lang="ru-RU" dirty="0"/>
              <a:t>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r>
              <a:rPr lang="en-US" dirty="0"/>
              <a:t>/</a:t>
            </a:r>
            <a:r>
              <a:rPr lang="ru-RU" dirty="0" err="1"/>
              <a:t>Косараджу</a:t>
            </a:r>
            <a:r>
              <a:rPr lang="ru-RU" dirty="0"/>
              <a:t> (</a:t>
            </a:r>
            <a:r>
              <a:rPr lang="en-US" dirty="0" err="1"/>
              <a:t>Kosaraju</a:t>
            </a:r>
            <a:r>
              <a:rPr lang="en-US" dirty="0"/>
              <a:t>)</a:t>
            </a:r>
            <a:r>
              <a:rPr lang="ru-RU" dirty="0"/>
              <a:t>– американский учёный индийского происхождения, профессор информатики</a:t>
            </a:r>
            <a:r>
              <a:rPr lang="en-US" dirty="0"/>
              <a:t>;</a:t>
            </a:r>
            <a:endParaRPr lang="ru-RU" dirty="0"/>
          </a:p>
          <a:p>
            <a:r>
              <a:rPr lang="ru-RU" b="1" dirty="0"/>
              <a:t>1979</a:t>
            </a:r>
            <a:r>
              <a:rPr lang="ru-RU" dirty="0"/>
              <a:t> год </a:t>
            </a:r>
            <a:r>
              <a:rPr lang="ru-RU" dirty="0" err="1"/>
              <a:t>Миха</a:t>
            </a:r>
            <a:r>
              <a:rPr lang="ru-RU" dirty="0"/>
              <a:t> </a:t>
            </a:r>
            <a:r>
              <a:rPr lang="ru-RU" dirty="0" err="1"/>
              <a:t>Шарир</a:t>
            </a:r>
            <a:r>
              <a:rPr lang="ru-RU" dirty="0"/>
              <a:t> </a:t>
            </a:r>
            <a:r>
              <a:rPr lang="en-US" dirty="0"/>
              <a:t>(Micha </a:t>
            </a:r>
            <a:r>
              <a:rPr lang="en-US" dirty="0" err="1"/>
              <a:t>Sharir</a:t>
            </a:r>
            <a:r>
              <a:rPr lang="en-US" dirty="0"/>
              <a:t>) </a:t>
            </a:r>
            <a:r>
              <a:rPr lang="ru-RU" dirty="0"/>
              <a:t>, родился в 1950 г.,  Израиль, профессор, специалист по вычислительной и комбинаторной геометрии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034956" y="2085605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 </a:t>
            </a:r>
            <a:r>
              <a:rPr lang="en-US" dirty="0" err="1"/>
              <a:t>Sharir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61551" y="2237890"/>
            <a:ext cx="179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С.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10" y="2607221"/>
            <a:ext cx="4002227" cy="338958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21" y="2721773"/>
            <a:ext cx="3145749" cy="33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8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7363" y="-65518"/>
            <a:ext cx="426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Алгоритм </a:t>
            </a:r>
            <a:r>
              <a:rPr lang="ru-RU" sz="2400" b="1" dirty="0" err="1"/>
              <a:t>Косарайю</a:t>
            </a:r>
            <a:r>
              <a:rPr lang="ru-RU" sz="2400" b="1" dirty="0"/>
              <a:t> - </a:t>
            </a:r>
            <a:r>
              <a:rPr lang="ru-RU" sz="2400" b="1" dirty="0" err="1"/>
              <a:t>Шарира</a:t>
            </a:r>
            <a:endParaRPr lang="ru-RU" sz="2400" b="1" dirty="0"/>
          </a:p>
        </p:txBody>
      </p:sp>
      <p:sp>
        <p:nvSpPr>
          <p:cNvPr id="3" name="Овал 2"/>
          <p:cNvSpPr/>
          <p:nvPr/>
        </p:nvSpPr>
        <p:spPr>
          <a:xfrm>
            <a:off x="4702075" y="1901646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701640" y="1901646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5701640" y="106955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31441" y="272114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6663906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5467" y="2556567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8750644" y="112763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Овал 13"/>
          <p:cNvSpPr/>
          <p:nvPr/>
        </p:nvSpPr>
        <p:spPr>
          <a:xfrm>
            <a:off x="7667138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9900029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19229" y="1868168"/>
            <a:ext cx="62753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5077016" y="1459804"/>
            <a:ext cx="688954" cy="508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6140911" y="1298159"/>
            <a:ext cx="587325" cy="63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6106382" y="2258413"/>
            <a:ext cx="621854" cy="52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5921276" y="1526759"/>
            <a:ext cx="0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5921276" y="2358846"/>
            <a:ext cx="29801" cy="36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5077016" y="2291891"/>
            <a:ext cx="718755" cy="49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cxnSpLocks/>
            <a:stCxn id="3" idx="6"/>
            <a:endCxn id="6" idx="2"/>
          </p:cNvCxnSpPr>
          <p:nvPr/>
        </p:nvCxnSpPr>
        <p:spPr>
          <a:xfrm>
            <a:off x="5141346" y="2130246"/>
            <a:ext cx="560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7103177" y="2096768"/>
            <a:ext cx="563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>
            <a:off x="8970280" y="1584838"/>
            <a:ext cx="44823" cy="97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2" idx="6"/>
            <a:endCxn id="15" idx="2"/>
          </p:cNvCxnSpPr>
          <p:nvPr/>
        </p:nvCxnSpPr>
        <p:spPr>
          <a:xfrm flipV="1">
            <a:off x="9234738" y="2096768"/>
            <a:ext cx="665291" cy="68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9125585" y="1517883"/>
            <a:ext cx="838774" cy="41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3" idx="3"/>
            <a:endCxn id="14" idx="7"/>
          </p:cNvCxnSpPr>
          <p:nvPr/>
        </p:nvCxnSpPr>
        <p:spPr>
          <a:xfrm flipH="1">
            <a:off x="8042079" y="1517883"/>
            <a:ext cx="772895" cy="41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cxnSpLocks/>
            <a:stCxn id="12" idx="1"/>
            <a:endCxn id="14" idx="6"/>
          </p:cNvCxnSpPr>
          <p:nvPr/>
        </p:nvCxnSpPr>
        <p:spPr>
          <a:xfrm flipH="1" flipV="1">
            <a:off x="8106409" y="2096768"/>
            <a:ext cx="753388" cy="52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10339300" y="2096768"/>
            <a:ext cx="77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827580" y="455958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5827145" y="455958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5827145" y="3727501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856946" y="5379082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89411" y="452611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Овал 35"/>
          <p:cNvSpPr/>
          <p:nvPr/>
        </p:nvSpPr>
        <p:spPr>
          <a:xfrm>
            <a:off x="8920972" y="521450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Овал 36"/>
          <p:cNvSpPr/>
          <p:nvPr/>
        </p:nvSpPr>
        <p:spPr>
          <a:xfrm>
            <a:off x="8876149" y="378558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Овал 37"/>
          <p:cNvSpPr/>
          <p:nvPr/>
        </p:nvSpPr>
        <p:spPr>
          <a:xfrm>
            <a:off x="7812254" y="449516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Овал 39"/>
          <p:cNvSpPr/>
          <p:nvPr/>
        </p:nvSpPr>
        <p:spPr>
          <a:xfrm>
            <a:off x="10025534" y="452611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Овал 40"/>
          <p:cNvSpPr/>
          <p:nvPr/>
        </p:nvSpPr>
        <p:spPr>
          <a:xfrm>
            <a:off x="11244734" y="4526110"/>
            <a:ext cx="62753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Прямая со стрелкой 41"/>
          <p:cNvCxnSpPr>
            <a:cxnSpLocks/>
            <a:stCxn id="30" idx="7"/>
            <a:endCxn id="33" idx="3"/>
          </p:cNvCxnSpPr>
          <p:nvPr/>
        </p:nvCxnSpPr>
        <p:spPr>
          <a:xfrm flipV="1">
            <a:off x="5202521" y="4117746"/>
            <a:ext cx="688954" cy="5087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stCxn id="33" idx="6"/>
            <a:endCxn id="35" idx="0"/>
          </p:cNvCxnSpPr>
          <p:nvPr/>
        </p:nvCxnSpPr>
        <p:spPr>
          <a:xfrm>
            <a:off x="6266416" y="3956101"/>
            <a:ext cx="742631" cy="5700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cxnSpLocks/>
            <a:stCxn id="35" idx="4"/>
            <a:endCxn id="34" idx="7"/>
          </p:cNvCxnSpPr>
          <p:nvPr/>
        </p:nvCxnSpPr>
        <p:spPr>
          <a:xfrm flipH="1">
            <a:off x="6231887" y="4983310"/>
            <a:ext cx="777160" cy="462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  <a:stCxn id="31" idx="4"/>
            <a:endCxn id="34" idx="0"/>
          </p:cNvCxnSpPr>
          <p:nvPr/>
        </p:nvCxnSpPr>
        <p:spPr>
          <a:xfrm>
            <a:off x="6046781" y="5016788"/>
            <a:ext cx="29801" cy="3622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34" idx="1"/>
            <a:endCxn id="30" idx="5"/>
          </p:cNvCxnSpPr>
          <p:nvPr/>
        </p:nvCxnSpPr>
        <p:spPr>
          <a:xfrm flipH="1" flipV="1">
            <a:off x="5202521" y="4949833"/>
            <a:ext cx="718755" cy="4962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58112" y="4788188"/>
            <a:ext cx="56029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38" idx="2"/>
            <a:endCxn id="35" idx="6"/>
          </p:cNvCxnSpPr>
          <p:nvPr/>
        </p:nvCxnSpPr>
        <p:spPr>
          <a:xfrm flipH="1">
            <a:off x="7228682" y="4723769"/>
            <a:ext cx="583572" cy="309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8" idx="7"/>
            <a:endCxn id="37" idx="3"/>
          </p:cNvCxnSpPr>
          <p:nvPr/>
        </p:nvCxnSpPr>
        <p:spPr>
          <a:xfrm flipV="1">
            <a:off x="8187195" y="4175825"/>
            <a:ext cx="753284" cy="38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6" idx="0"/>
            <a:endCxn id="37" idx="4"/>
          </p:cNvCxnSpPr>
          <p:nvPr/>
        </p:nvCxnSpPr>
        <p:spPr>
          <a:xfrm flipH="1" flipV="1">
            <a:off x="9095785" y="4242780"/>
            <a:ext cx="44823" cy="97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8" idx="5"/>
            <a:endCxn id="36" idx="2"/>
          </p:cNvCxnSpPr>
          <p:nvPr/>
        </p:nvCxnSpPr>
        <p:spPr>
          <a:xfrm>
            <a:off x="8187195" y="4885414"/>
            <a:ext cx="733777" cy="5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7" idx="6"/>
            <a:endCxn id="40" idx="1"/>
          </p:cNvCxnSpPr>
          <p:nvPr/>
        </p:nvCxnSpPr>
        <p:spPr>
          <a:xfrm>
            <a:off x="9315420" y="4014180"/>
            <a:ext cx="774444" cy="57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0" idx="3"/>
            <a:endCxn id="36" idx="6"/>
          </p:cNvCxnSpPr>
          <p:nvPr/>
        </p:nvCxnSpPr>
        <p:spPr>
          <a:xfrm flipH="1">
            <a:off x="9360243" y="4916355"/>
            <a:ext cx="729621" cy="52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1" idx="2"/>
            <a:endCxn id="40" idx="6"/>
          </p:cNvCxnSpPr>
          <p:nvPr/>
        </p:nvCxnSpPr>
        <p:spPr>
          <a:xfrm flipH="1">
            <a:off x="10464805" y="4754710"/>
            <a:ext cx="77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1" idx="0"/>
            <a:endCxn id="33" idx="4"/>
          </p:cNvCxnSpPr>
          <p:nvPr/>
        </p:nvCxnSpPr>
        <p:spPr>
          <a:xfrm flipV="1">
            <a:off x="6046781" y="4184701"/>
            <a:ext cx="0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75330" y="1590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72677" y="855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60466" y="1517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47788" y="28001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20211" y="16815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06969" y="15267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41848" y="69135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241957" y="272090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964359" y="149686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82151" y="147487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21121" y="3265"/>
            <a:ext cx="4400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Этап 1.</a:t>
            </a:r>
            <a:r>
              <a:rPr lang="ru-RU" sz="2000" dirty="0"/>
              <a:t> </a:t>
            </a:r>
          </a:p>
          <a:p>
            <a:pPr algn="just"/>
            <a:r>
              <a:rPr lang="en-US" sz="2000" b="1" dirty="0"/>
              <a:t>DFS</a:t>
            </a:r>
            <a:r>
              <a:rPr lang="en-US" sz="2000" dirty="0"/>
              <a:t>. </a:t>
            </a:r>
            <a:r>
              <a:rPr lang="ru-RU" sz="2000" dirty="0"/>
              <a:t>Вершинам присваивается две метки (нумерация у обеих меток – общая):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/>
              <a:t>первая метка </a:t>
            </a:r>
            <a:r>
              <a:rPr lang="ru-RU" sz="2000" dirty="0"/>
              <a:t>присваивается, когда первый раз заходим в вершину (вершина становится серой)</a:t>
            </a:r>
            <a:r>
              <a:rPr lang="en-US" sz="2000" dirty="0"/>
              <a:t>; </a:t>
            </a: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/>
              <a:t>вторая метка </a:t>
            </a:r>
            <a:r>
              <a:rPr lang="ru-RU" sz="2000" dirty="0"/>
              <a:t>присваивается, когда поиск в глубину из этой вершины завершён (осуществляется возврат из вершины и она становится чёрной).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8808" y="3705308"/>
            <a:ext cx="442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Этап 2.</a:t>
            </a: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/>
              <a:t>заменить каждую дугу орграфа на противоположно направленную</a:t>
            </a:r>
            <a:r>
              <a:rPr lang="en-US" sz="2000" dirty="0"/>
              <a:t>;</a:t>
            </a:r>
            <a:r>
              <a:rPr lang="ru-RU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/>
              <a:t>выполнить </a:t>
            </a:r>
            <a:r>
              <a:rPr lang="en-US" sz="2000" b="1" dirty="0"/>
              <a:t>DFS</a:t>
            </a:r>
            <a:r>
              <a:rPr lang="ru-RU" sz="2000" dirty="0"/>
              <a:t>, </a:t>
            </a:r>
            <a:r>
              <a:rPr lang="ru-RU" sz="2000" u="sng" dirty="0"/>
              <a:t>начиная с вершины с самой большой второй меткой</a:t>
            </a:r>
            <a:r>
              <a:rPr lang="ru-RU" sz="2000" dirty="0"/>
              <a:t>: вершины, которые при этом будут посещены, принадлежат одной сильно-связной компоненте.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96C66E-CB0F-4183-98D0-08106EFE691E}"/>
              </a:ext>
            </a:extLst>
          </p:cNvPr>
          <p:cNvSpPr txBox="1"/>
          <p:nvPr/>
        </p:nvSpPr>
        <p:spPr>
          <a:xfrm>
            <a:off x="4919809" y="1587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909DED-FF90-4D75-BE04-FF5F8D9A571C}"/>
              </a:ext>
            </a:extLst>
          </p:cNvPr>
          <p:cNvSpPr txBox="1"/>
          <p:nvPr/>
        </p:nvSpPr>
        <p:spPr>
          <a:xfrm>
            <a:off x="6193962" y="8585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1AD1D4-59A8-43DA-BE9E-ED48FC4956DC}"/>
              </a:ext>
            </a:extLst>
          </p:cNvPr>
          <p:cNvSpPr txBox="1"/>
          <p:nvPr/>
        </p:nvSpPr>
        <p:spPr>
          <a:xfrm>
            <a:off x="6144345" y="166946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ECA0E-2CAE-4EC2-9B48-BA488F6CA4E8}"/>
              </a:ext>
            </a:extLst>
          </p:cNvPr>
          <p:cNvSpPr txBox="1"/>
          <p:nvPr/>
        </p:nvSpPr>
        <p:spPr>
          <a:xfrm>
            <a:off x="6267936" y="28043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18EE2-8EFE-4763-89BB-2628F59F758B}"/>
              </a:ext>
            </a:extLst>
          </p:cNvPr>
          <p:cNvSpPr txBox="1"/>
          <p:nvPr/>
        </p:nvSpPr>
        <p:spPr>
          <a:xfrm>
            <a:off x="6895446" y="15178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F30D8C-C872-4883-9BD8-6DBEB2DFD56F}"/>
              </a:ext>
            </a:extLst>
          </p:cNvPr>
          <p:cNvSpPr txBox="1"/>
          <p:nvPr/>
        </p:nvSpPr>
        <p:spPr>
          <a:xfrm>
            <a:off x="7993911" y="15127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701273-B603-4FC2-B0E9-D20AD6BF7EA8}"/>
              </a:ext>
            </a:extLst>
          </p:cNvPr>
          <p:cNvSpPr txBox="1"/>
          <p:nvPr/>
        </p:nvSpPr>
        <p:spPr>
          <a:xfrm>
            <a:off x="9077214" y="6983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E4AF77-B03B-4BFC-B9C6-00A36856D2F1}"/>
              </a:ext>
            </a:extLst>
          </p:cNvPr>
          <p:cNvSpPr txBox="1"/>
          <p:nvPr/>
        </p:nvSpPr>
        <p:spPr>
          <a:xfrm>
            <a:off x="9487947" y="27209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681AB6-89D1-43C1-8F19-97D29C735F3B}"/>
              </a:ext>
            </a:extLst>
          </p:cNvPr>
          <p:cNvSpPr txBox="1"/>
          <p:nvPr/>
        </p:nvSpPr>
        <p:spPr>
          <a:xfrm>
            <a:off x="10198645" y="14968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4DD22D-233F-48CB-81F1-4032EEA67783}"/>
              </a:ext>
            </a:extLst>
          </p:cNvPr>
          <p:cNvSpPr txBox="1"/>
          <p:nvPr/>
        </p:nvSpPr>
        <p:spPr>
          <a:xfrm>
            <a:off x="11553678" y="14598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CF6A5B75-FA96-402B-B426-600A1500E971}"/>
              </a:ext>
            </a:extLst>
          </p:cNvPr>
          <p:cNvSpPr/>
          <p:nvPr/>
        </p:nvSpPr>
        <p:spPr>
          <a:xfrm>
            <a:off x="11244566" y="3354149"/>
            <a:ext cx="669529" cy="248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F3CF3A57-E8BA-479B-91FA-553594E52032}"/>
              </a:ext>
            </a:extLst>
          </p:cNvPr>
          <p:cNvSpPr/>
          <p:nvPr/>
        </p:nvSpPr>
        <p:spPr>
          <a:xfrm>
            <a:off x="8894892" y="3354151"/>
            <a:ext cx="1577461" cy="248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C47D92D-BDE8-4BFA-9790-0A73ECECD215}"/>
              </a:ext>
            </a:extLst>
          </p:cNvPr>
          <p:cNvSpPr/>
          <p:nvPr/>
        </p:nvSpPr>
        <p:spPr>
          <a:xfrm>
            <a:off x="7812012" y="3318523"/>
            <a:ext cx="436607" cy="2482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9B968BC4-2379-4E59-B8CF-008BEB2F216C}"/>
              </a:ext>
            </a:extLst>
          </p:cNvPr>
          <p:cNvSpPr/>
          <p:nvPr/>
        </p:nvSpPr>
        <p:spPr>
          <a:xfrm>
            <a:off x="4787595" y="3373667"/>
            <a:ext cx="2448158" cy="2458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47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22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63" grpId="0" animBg="1"/>
      <p:bldP spid="64" grpId="0" animBg="1"/>
      <p:bldP spid="65" grpId="0" animBg="1"/>
      <p:bldP spid="9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8692" y="445308"/>
            <a:ext cx="1113172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Обоснование корректности алгоритма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Косарайю-Шарира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Рассмотрим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конденсацию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графа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есть граф, в котором все сильно связные компоненты свернуты в одну вершину.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Очевидно, что этот граф ацикличен, а значит, его можно отсортировать.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Если запишем вершины в порядке выхода из функции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dfs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самая последняя вершина в этом списке будет принадлежать  "корню" конденсированного графа.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Воспользуемся фактом, что если транспонировать сильно связную компоненту, то мы все равно получим сильно связную компоненту.  Таким образом, если транспонировать граф и запустить DFS из последней вершины, то мы посетим только вершины внутри одной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сильносвязной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компоненты.  Соответственно, следующей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непосещенной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вершиной будет "корень" конденсированного графа без уже посещенной компоненты, и так далее.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Таким образом, задача решается двумя обходами DFS.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8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6" y="1108542"/>
            <a:ext cx="5081791" cy="531664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949" y="572639"/>
            <a:ext cx="4455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Пусть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rg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-- транспонированный орграф g,  то есть орграф, в котором все дуги развернуты в обратную сторону.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5845" y="1068111"/>
            <a:ext cx="499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Время работы алгоритма </a:t>
            </a:r>
            <a:r>
              <a:rPr lang="ru-RU" b="1" dirty="0" err="1"/>
              <a:t>Косарайю-Шарира</a:t>
            </a:r>
            <a:r>
              <a:rPr lang="ru-RU" b="1" dirty="0"/>
              <a:t>: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en-US" dirty="0"/>
              <a:t>O(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ru-RU" dirty="0"/>
              <a:t>, если орграф задан списками смежности</a:t>
            </a:r>
          </a:p>
          <a:p>
            <a:endParaRPr lang="ru-RU" dirty="0"/>
          </a:p>
          <a:p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  <a:r>
              <a:rPr lang="ru-RU" dirty="0"/>
              <a:t>, если орграф задан матрицей смежности.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3175" y="-15166"/>
            <a:ext cx="9703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Программная реализация алгоритма </a:t>
            </a:r>
            <a:r>
              <a:rPr lang="ru-RU" sz="2800" dirty="0" err="1">
                <a:latin typeface="+mj-lt"/>
              </a:rPr>
              <a:t>Косарайю</a:t>
            </a:r>
            <a:r>
              <a:rPr lang="ru-RU" sz="2800" dirty="0">
                <a:latin typeface="+mj-lt"/>
              </a:rPr>
              <a:t> - </a:t>
            </a:r>
            <a:r>
              <a:rPr lang="ru-RU" sz="2800" dirty="0" err="1">
                <a:latin typeface="+mj-lt"/>
              </a:rPr>
              <a:t>Шарира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554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81238" y="136544"/>
            <a:ext cx="7629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решения следующих задач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991" y="800055"/>
            <a:ext cx="111376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Поиск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Определение </a:t>
            </a:r>
            <a:r>
              <a:rPr lang="ru-RU" sz="2000" dirty="0" err="1"/>
              <a:t>двудольности</a:t>
            </a:r>
            <a:r>
              <a:rPr lang="ru-RU" sz="2000" dirty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Выделения связных компонент графа.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Выделение сильно-связных компонент ориентированного графа (алгоритм </a:t>
            </a:r>
            <a:r>
              <a:rPr lang="ru-RU" sz="2000" dirty="0" err="1"/>
              <a:t>Косарайю-Шарира</a:t>
            </a:r>
            <a:r>
              <a:rPr lang="ru-RU" sz="2000" dirty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Топологическая сортировка вершин </a:t>
            </a:r>
            <a:r>
              <a:rPr lang="ru-RU" sz="2000" dirty="0" err="1"/>
              <a:t>бесконтурного</a:t>
            </a:r>
            <a:r>
              <a:rPr lang="ru-RU" sz="2000" dirty="0"/>
              <a:t> ориентированного графа (алгоритм </a:t>
            </a:r>
            <a:r>
              <a:rPr lang="ru-RU" sz="2000" dirty="0" err="1"/>
              <a:t>Тарьяна</a:t>
            </a:r>
            <a:r>
              <a:rPr lang="ru-RU" sz="2000" dirty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Нахождение фундаментального множества циклов графа.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Нахождение контуров в орграфе.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Поиск точек сочленения и мостов.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ru-RU" sz="2000" dirty="0"/>
              <a:t>и др.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28148" y="5113523"/>
                <a:ext cx="95219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если граф задан списками смежности.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8" y="5113523"/>
                <a:ext cx="9521923" cy="400110"/>
              </a:xfrm>
              <a:prstGeom prst="rect">
                <a:avLst/>
              </a:prstGeom>
              <a:blipFill>
                <a:blip r:embed="rId3"/>
                <a:stretch>
                  <a:fillRect l="-640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28148" y="5688158"/>
                <a:ext cx="7280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если граф задан матрицей смежности</a:t>
                </a:r>
                <a:r>
                  <a:rPr lang="ru-RU" dirty="0"/>
                  <a:t>.</a:t>
                </a:r>
                <a:endParaRPr lang="ru-R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8" y="5688158"/>
                <a:ext cx="7280746" cy="400110"/>
              </a:xfrm>
              <a:prstGeom prst="rect">
                <a:avLst/>
              </a:prstGeom>
              <a:blipFill>
                <a:blip r:embed="rId4"/>
                <a:stretch>
                  <a:fillRect l="-838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0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69292" y="1893474"/>
            <a:ext cx="7916985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2"/>
              </a:rPr>
              <a:t>0.4 Матрица смежности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3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/>
              </a:rPr>
              <a:t>0.5. Канонический вид (по списку дуг)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/>
              </a:rPr>
              <a:t>0.6. Список смежности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7"/>
              </a:rPr>
              <a:t>0.7 Канонический вид (по матрице смежности)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7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8"/>
              </a:rPr>
              <a:t>0.8 BFS (поиск в ширину)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8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9"/>
              </a:rPr>
              <a:t>0.9 DFS (поиск в глубину)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40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2025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1904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8766" y="-14540"/>
            <a:ext cx="2577860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Списки дуг</a:t>
            </a:r>
            <a:endParaRPr lang="ru-RU" sz="40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58796"/>
              </p:ext>
            </p:extLst>
          </p:nvPr>
        </p:nvGraphicFramePr>
        <p:xfrm>
          <a:off x="3107765" y="26228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7765" y="26228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Овал 49"/>
          <p:cNvSpPr/>
          <p:nvPr/>
        </p:nvSpPr>
        <p:spPr>
          <a:xfrm>
            <a:off x="6558127" y="1632823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Овал 50"/>
          <p:cNvSpPr/>
          <p:nvPr/>
        </p:nvSpPr>
        <p:spPr>
          <a:xfrm>
            <a:off x="7400733" y="2268832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Овал 51"/>
          <p:cNvSpPr/>
          <p:nvPr/>
        </p:nvSpPr>
        <p:spPr>
          <a:xfrm>
            <a:off x="8450562" y="1696009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Овал 52"/>
          <p:cNvSpPr/>
          <p:nvPr/>
        </p:nvSpPr>
        <p:spPr>
          <a:xfrm>
            <a:off x="7463620" y="1080484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Прямая со стрелкой 53"/>
          <p:cNvCxnSpPr>
            <a:endCxn id="53" idx="2"/>
          </p:cNvCxnSpPr>
          <p:nvPr/>
        </p:nvCxnSpPr>
        <p:spPr>
          <a:xfrm flipV="1">
            <a:off x="6861772" y="1300591"/>
            <a:ext cx="601848" cy="34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0" idx="5"/>
            <a:endCxn id="51" idx="1"/>
          </p:cNvCxnSpPr>
          <p:nvPr/>
        </p:nvCxnSpPr>
        <p:spPr>
          <a:xfrm>
            <a:off x="6924659" y="2008569"/>
            <a:ext cx="538961" cy="32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6"/>
            <a:endCxn id="52" idx="3"/>
          </p:cNvCxnSpPr>
          <p:nvPr/>
        </p:nvCxnSpPr>
        <p:spPr>
          <a:xfrm flipV="1">
            <a:off x="7830152" y="2071755"/>
            <a:ext cx="683296" cy="41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3" idx="6"/>
            <a:endCxn id="52" idx="1"/>
          </p:cNvCxnSpPr>
          <p:nvPr/>
        </p:nvCxnSpPr>
        <p:spPr>
          <a:xfrm>
            <a:off x="7893038" y="1300591"/>
            <a:ext cx="620410" cy="459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01087" y="1854109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87" y="1854109"/>
                <a:ext cx="436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073813" y="1394002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13" y="1394002"/>
                <a:ext cx="4363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921365" y="1370345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65" y="1370345"/>
                <a:ext cx="4363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761229" y="1967666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229" y="1967666"/>
                <a:ext cx="4363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98394"/>
                  </p:ext>
                </p:extLst>
              </p:nvPr>
            </p:nvGraphicFramePr>
            <p:xfrm>
              <a:off x="330741" y="3178049"/>
              <a:ext cx="345418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1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8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2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5281">
                    <a:tc>
                      <a:txBody>
                        <a:bodyPr/>
                        <a:lstStyle/>
                        <a:p>
                          <a:pPr algn="ctr"/>
                          <a:endParaRPr lang="ru-RU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3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𝐿𝑖𝑠𝑡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98394"/>
                  </p:ext>
                </p:extLst>
              </p:nvPr>
            </p:nvGraphicFramePr>
            <p:xfrm>
              <a:off x="330741" y="3178049"/>
              <a:ext cx="345418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1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8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2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57547" r="-309353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13912"/>
                  </p:ext>
                </p:extLst>
              </p:nvPr>
            </p:nvGraphicFramePr>
            <p:xfrm>
              <a:off x="298411" y="4333222"/>
              <a:ext cx="5015384" cy="1761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6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5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87348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𝐴𝑟𝑐𝐿𝑖𝑠𝑡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59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13912"/>
                  </p:ext>
                </p:extLst>
              </p:nvPr>
            </p:nvGraphicFramePr>
            <p:xfrm>
              <a:off x="298411" y="4333222"/>
              <a:ext cx="5015384" cy="1761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6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5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r="-469655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6087" r="-492174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47619" r="-439048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4167" r="-284167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7547" r="-221698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18421" r="-10614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92437" r="-1681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59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6087" t="-322642" r="-492174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47619" t="-322642" r="-439048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4167" t="-322642" r="-284167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7547" t="-322642" r="-221698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18421" t="-322642" r="-106140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92437" t="-322642" r="-1681" b="-1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036130" y="1663714"/>
                <a:ext cx="2095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dirty="0"/>
                  <a:t>M=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Ө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130" y="1663714"/>
                <a:ext cx="2095845" cy="461665"/>
              </a:xfrm>
              <a:prstGeom prst="rect">
                <a:avLst/>
              </a:prstGeom>
              <a:blipFill>
                <a:blip r:embed="rId10"/>
                <a:stretch>
                  <a:fillRect l="-4360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276700"/>
              </p:ext>
            </p:extLst>
          </p:nvPr>
        </p:nvGraphicFramePr>
        <p:xfrm>
          <a:off x="3260165" y="27752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0165" y="27752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774295" y="1130921"/>
            <a:ext cx="2632689" cy="1626433"/>
            <a:chOff x="6485934" y="2708855"/>
            <a:chExt cx="2632689" cy="162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953323" y="3746311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323" y="3746311"/>
                  <a:ext cx="4363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93680" y="2889060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80" y="2889060"/>
                  <a:ext cx="4363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100539" y="288988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539" y="2889885"/>
                  <a:ext cx="4363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39112" y="3896474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112" y="3896474"/>
                  <a:ext cx="4363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682285" y="270885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285" y="2708855"/>
                  <a:ext cx="4363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Группа 26"/>
            <p:cNvGrpSpPr/>
            <p:nvPr/>
          </p:nvGrpSpPr>
          <p:grpSpPr>
            <a:xfrm>
              <a:off x="6733412" y="2865988"/>
              <a:ext cx="2147455" cy="1469300"/>
              <a:chOff x="1256146" y="3833381"/>
              <a:chExt cx="2147455" cy="1469300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1256146" y="4331705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41" name="Прямая со стрелкой 40"/>
              <p:cNvCxnSpPr>
                <a:endCxn id="40" idx="2"/>
              </p:cNvCxnSpPr>
              <p:nvPr/>
            </p:nvCxnSpPr>
            <p:spPr>
              <a:xfrm flipV="1">
                <a:off x="1536984" y="4031963"/>
                <a:ext cx="556642" cy="311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7" idx="5"/>
                <a:endCxn id="38" idx="1"/>
              </p:cNvCxnSpPr>
              <p:nvPr/>
            </p:nvCxnSpPr>
            <p:spPr>
              <a:xfrm>
                <a:off x="1595147" y="4670706"/>
                <a:ext cx="498479" cy="2929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8" idx="6"/>
                <a:endCxn id="39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40" idx="6"/>
                <a:endCxn id="39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Скругленная соединительная линия 27"/>
            <p:cNvCxnSpPr/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кругленная соединительная линия 34"/>
            <p:cNvCxnSpPr/>
            <p:nvPr/>
          </p:nvCxnSpPr>
          <p:spPr>
            <a:xfrm rot="16200000" flipV="1">
              <a:off x="8073287" y="2718418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Скругленная соединительная линия 57"/>
          <p:cNvCxnSpPr>
            <a:cxnSpLocks/>
            <a:stCxn id="52" idx="7"/>
            <a:endCxn id="53" idx="0"/>
          </p:cNvCxnSpPr>
          <p:nvPr/>
        </p:nvCxnSpPr>
        <p:spPr>
          <a:xfrm rot="16200000" flipV="1">
            <a:off x="7907715" y="851099"/>
            <a:ext cx="679993" cy="1138764"/>
          </a:xfrm>
          <a:prstGeom prst="curvedConnector3">
            <a:avLst>
              <a:gd name="adj1" fmla="val 133618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cxnSpLocks/>
            <a:stCxn id="52" idx="4"/>
            <a:endCxn id="51" idx="5"/>
          </p:cNvCxnSpPr>
          <p:nvPr/>
        </p:nvCxnSpPr>
        <p:spPr>
          <a:xfrm rot="5400000">
            <a:off x="7962091" y="1941397"/>
            <a:ext cx="508355" cy="898007"/>
          </a:xfrm>
          <a:prstGeom prst="curvedConnector3">
            <a:avLst>
              <a:gd name="adj1" fmla="val 15765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>
            <a:cxnSpLocks/>
            <a:stCxn id="51" idx="3"/>
            <a:endCxn id="50" idx="3"/>
          </p:cNvCxnSpPr>
          <p:nvPr/>
        </p:nvCxnSpPr>
        <p:spPr>
          <a:xfrm rot="5400000" flipH="1">
            <a:off x="6724312" y="1905271"/>
            <a:ext cx="636009" cy="842606"/>
          </a:xfrm>
          <a:prstGeom prst="curvedConnector3">
            <a:avLst>
              <a:gd name="adj1" fmla="val -4607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cxnSpLocks/>
            <a:stCxn id="53" idx="0"/>
            <a:endCxn id="50" idx="0"/>
          </p:cNvCxnSpPr>
          <p:nvPr/>
        </p:nvCxnSpPr>
        <p:spPr>
          <a:xfrm rot="16200000" flipH="1" flipV="1">
            <a:off x="6949413" y="903906"/>
            <a:ext cx="552339" cy="905493"/>
          </a:xfrm>
          <a:prstGeom prst="curvedConnector3">
            <a:avLst>
              <a:gd name="adj1" fmla="val -41388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492705" y="911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05" y="911857"/>
                <a:ext cx="446661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Таблица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8812"/>
              </p:ext>
            </p:extLst>
          </p:nvPr>
        </p:nvGraphicFramePr>
        <p:xfrm>
          <a:off x="6603494" y="3142038"/>
          <a:ext cx="3154282" cy="10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624">
                <a:tc>
                  <a:txBody>
                    <a:bodyPr/>
                    <a:lstStyle/>
                    <a:p>
                      <a:pPr algn="ctr"/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60">
                <a:tc>
                  <a:txBody>
                    <a:bodyPr/>
                    <a:lstStyle/>
                    <a:p>
                      <a:pPr algn="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0" strike="sngStrike" baseline="0" dirty="0">
                          <a:solidFill>
                            <a:schemeClr val="tx1"/>
                          </a:solidFill>
                        </a:rPr>
                        <a:t>2,</a:t>
                      </a:r>
                    </a:p>
                    <a:p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0" strike="sngStrike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Таблица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533360"/>
                  </p:ext>
                </p:extLst>
              </p:nvPr>
            </p:nvGraphicFramePr>
            <p:xfrm>
              <a:off x="5766484" y="4429249"/>
              <a:ext cx="5797573" cy="168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2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0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69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456516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b="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’1)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’2)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’3)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’4)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Таблица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533360"/>
                  </p:ext>
                </p:extLst>
              </p:nvPr>
            </p:nvGraphicFramePr>
            <p:xfrm>
              <a:off x="5766484" y="4429249"/>
              <a:ext cx="5797573" cy="168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2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0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69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25620" t="-1176" r="-564463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48182" t="-1176" r="-52090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07447" t="-1176" r="-509574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41667" t="-1176" r="-34351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615789" t="-1176" r="-290526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747253" t="-1176" r="-20329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847253" t="-1176" r="-10329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47253" t="-1176" r="-329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25620" t="-234375" r="-564463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48182" t="-234375" r="-52090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07447" t="-234375" r="-50957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41667" t="-234375" r="-34351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615789" t="-234375" r="-290526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747253" t="-234375" r="-2032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847253" t="-234375" r="-1032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47253" t="-234375" r="-3297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14039-7DD4-2111-0758-6038FAF50BCB}"/>
                  </a:ext>
                </a:extLst>
              </p:cNvPr>
              <p:cNvSpPr txBox="1"/>
              <p:nvPr/>
            </p:nvSpPr>
            <p:spPr>
              <a:xfrm>
                <a:off x="8571506" y="80540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14039-7DD4-2111-0758-6038FAF50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06" y="805405"/>
                <a:ext cx="4519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352D81-76BD-05AE-7871-AE65A9560C8A}"/>
                  </a:ext>
                </a:extLst>
              </p:cNvPr>
              <p:cNvSpPr txBox="1"/>
              <p:nvPr/>
            </p:nvSpPr>
            <p:spPr>
              <a:xfrm>
                <a:off x="8476767" y="255621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352D81-76BD-05AE-7871-AE65A956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67" y="2556210"/>
                <a:ext cx="45198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534C7-32DB-7FDA-1ED5-66F2594CC587}"/>
                  </a:ext>
                </a:extLst>
              </p:cNvPr>
              <p:cNvSpPr txBox="1"/>
              <p:nvPr/>
            </p:nvSpPr>
            <p:spPr>
              <a:xfrm>
                <a:off x="6296908" y="2520482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534C7-32DB-7FDA-1ED5-66F2594C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08" y="2520482"/>
                <a:ext cx="45198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72" grpId="0"/>
      <p:bldP spid="80" grpId="0"/>
      <p:bldP spid="81" grpId="0"/>
      <p:bldP spid="82" grpId="0"/>
      <p:bldP spid="63" grpId="0"/>
      <p:bldP spid="65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8831" y="2050891"/>
            <a:ext cx="8289171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Поиск в ширину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(</a:t>
            </a:r>
            <a:r>
              <a:rPr lang="ru-RU" sz="3600" dirty="0"/>
              <a:t>англ. </a:t>
            </a:r>
            <a:r>
              <a:rPr lang="en-US" sz="3600" b="1" dirty="0"/>
              <a:t>BFS</a:t>
            </a:r>
            <a:r>
              <a:rPr lang="ru-RU" sz="3600" b="1" dirty="0"/>
              <a:t> </a:t>
            </a:r>
            <a:r>
              <a:rPr lang="ru-RU" sz="3600" dirty="0"/>
              <a:t> - </a:t>
            </a:r>
            <a:r>
              <a:rPr lang="en-US" sz="3600" b="1" dirty="0"/>
              <a:t>B</a:t>
            </a:r>
            <a:r>
              <a:rPr lang="en-US" sz="3600" dirty="0"/>
              <a:t>readth </a:t>
            </a:r>
            <a:r>
              <a:rPr lang="en-US" sz="3600" b="1" dirty="0"/>
              <a:t>F</a:t>
            </a:r>
            <a:r>
              <a:rPr lang="en-US" sz="3600" dirty="0"/>
              <a:t>irst </a:t>
            </a:r>
            <a:r>
              <a:rPr lang="en-US" sz="3600" b="1" dirty="0"/>
              <a:t>S</a:t>
            </a:r>
            <a:r>
              <a:rPr lang="en-US" sz="3600" dirty="0"/>
              <a:t>earch)</a:t>
            </a:r>
            <a:endParaRPr lang="ru-RU" sz="3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13" y="118311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3277" y="2152166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045223" y="38142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1037295" y="2075814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ru-RU" baseline="-25000" dirty="0"/>
              <a:t> 0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342170" y="122118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278208" y="20384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27602" y="3911658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513546" y="388680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9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961780" y="24372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32412" y="161619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65091" y="245307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002602" y="342662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2028877" y="245444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2068856" y="158256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446616" y="341628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86332" y="2434159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8" idx="2"/>
          </p:cNvCxnSpPr>
          <p:nvPr/>
        </p:nvCxnSpPr>
        <p:spPr>
          <a:xfrm>
            <a:off x="1418980" y="2652371"/>
            <a:ext cx="609897" cy="17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6" idx="6"/>
            <a:endCxn id="11" idx="2"/>
          </p:cNvCxnSpPr>
          <p:nvPr/>
        </p:nvCxnSpPr>
        <p:spPr>
          <a:xfrm flipV="1">
            <a:off x="3722291" y="2649312"/>
            <a:ext cx="664041" cy="18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8" idx="6"/>
            <a:endCxn id="6" idx="2"/>
          </p:cNvCxnSpPr>
          <p:nvPr/>
        </p:nvCxnSpPr>
        <p:spPr>
          <a:xfrm flipV="1">
            <a:off x="2486077" y="2668227"/>
            <a:ext cx="779014" cy="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5"/>
            <a:endCxn id="7" idx="1"/>
          </p:cNvCxnSpPr>
          <p:nvPr/>
        </p:nvCxnSpPr>
        <p:spPr>
          <a:xfrm>
            <a:off x="1352025" y="2804507"/>
            <a:ext cx="717532" cy="685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4" idx="7"/>
            <a:endCxn id="9" idx="3"/>
          </p:cNvCxnSpPr>
          <p:nvPr/>
        </p:nvCxnSpPr>
        <p:spPr>
          <a:xfrm flipV="1">
            <a:off x="1352025" y="1949855"/>
            <a:ext cx="783786" cy="550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4673202" y="2864465"/>
            <a:ext cx="2014" cy="551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5" idx="4"/>
            <a:endCxn id="11" idx="0"/>
          </p:cNvCxnSpPr>
          <p:nvPr/>
        </p:nvCxnSpPr>
        <p:spPr>
          <a:xfrm>
            <a:off x="4661012" y="2046504"/>
            <a:ext cx="12190" cy="387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250634" y="159069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239724" y="342389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9" idx="6"/>
            <a:endCxn id="37" idx="2"/>
          </p:cNvCxnSpPr>
          <p:nvPr/>
        </p:nvCxnSpPr>
        <p:spPr>
          <a:xfrm>
            <a:off x="2526056" y="1797719"/>
            <a:ext cx="724578" cy="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7" idx="6"/>
            <a:endCxn id="5" idx="2"/>
          </p:cNvCxnSpPr>
          <p:nvPr/>
        </p:nvCxnSpPr>
        <p:spPr>
          <a:xfrm>
            <a:off x="3707834" y="1805850"/>
            <a:ext cx="724578" cy="25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38" idx="2"/>
          </p:cNvCxnSpPr>
          <p:nvPr/>
        </p:nvCxnSpPr>
        <p:spPr>
          <a:xfrm flipV="1">
            <a:off x="2459802" y="3639045"/>
            <a:ext cx="779922" cy="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38" idx="6"/>
            <a:endCxn id="10" idx="2"/>
          </p:cNvCxnSpPr>
          <p:nvPr/>
        </p:nvCxnSpPr>
        <p:spPr>
          <a:xfrm flipV="1">
            <a:off x="3696924" y="3631439"/>
            <a:ext cx="749692" cy="7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9" idx="4"/>
            <a:endCxn id="8" idx="0"/>
          </p:cNvCxnSpPr>
          <p:nvPr/>
        </p:nvCxnSpPr>
        <p:spPr>
          <a:xfrm flipH="1">
            <a:off x="2257477" y="2012872"/>
            <a:ext cx="39979" cy="441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cxnSpLocks/>
            <a:stCxn id="7" idx="0"/>
            <a:endCxn id="8" idx="4"/>
          </p:cNvCxnSpPr>
          <p:nvPr/>
        </p:nvCxnSpPr>
        <p:spPr>
          <a:xfrm flipV="1">
            <a:off x="2231202" y="2884746"/>
            <a:ext cx="26275" cy="541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5442246" y="245307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92481"/>
                  </p:ext>
                </p:extLst>
              </p:nvPr>
            </p:nvGraphicFramePr>
            <p:xfrm>
              <a:off x="1872395" y="4593284"/>
              <a:ext cx="6724204" cy="80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38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1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87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80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27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566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04365">
                    <a:tc>
                      <a:txBody>
                        <a:bodyPr/>
                        <a:lstStyle/>
                        <a:p>
                          <a:pPr marL="0" indent="0"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36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redsessor</m:t>
                                </m:r>
                              </m:oMath>
                            </m:oMathPara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92481"/>
                  </p:ext>
                </p:extLst>
              </p:nvPr>
            </p:nvGraphicFramePr>
            <p:xfrm>
              <a:off x="1872395" y="4593284"/>
              <a:ext cx="6724204" cy="80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38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1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87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80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27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566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0436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2"/>
                          <a:stretch>
                            <a:fillRect l="-314" t="-1493" r="-24779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36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4" t="-101493" r="-247799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64996" y="2818240"/>
                <a:ext cx="10741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96" y="2818240"/>
                <a:ext cx="1074155" cy="400110"/>
              </a:xfrm>
              <a:prstGeom prst="rect">
                <a:avLst/>
              </a:prstGeom>
              <a:blipFill>
                <a:blip r:embed="rId3"/>
                <a:stretch>
                  <a:fillRect l="-2273" t="-1515" b="-212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7773875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48804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64893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30161" y="28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81647" y="282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3333" y="282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58232" y="28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67549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806500" y="2828706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44134" y="2822759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7773875" y="279546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8032763" y="279734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8310777" y="2854691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8539847" y="2844858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8806506" y="282349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9096711" y="282870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9357762" y="282870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9604883" y="2836361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9909071" y="2848903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10163261" y="2823128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79070" y="1205202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 8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807701" y="20384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5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73D6778-8BBC-DD6D-DA5B-A5E5FA06A930}"/>
              </a:ext>
            </a:extLst>
          </p:cNvPr>
          <p:cNvCxnSpPr>
            <a:cxnSpLocks/>
          </p:cNvCxnSpPr>
          <p:nvPr/>
        </p:nvCxnSpPr>
        <p:spPr>
          <a:xfrm flipV="1">
            <a:off x="8032763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2404437-773B-A55B-4F8C-A4D3C4BFE427}"/>
              </a:ext>
            </a:extLst>
          </p:cNvPr>
          <p:cNvCxnSpPr>
            <a:cxnSpLocks/>
          </p:cNvCxnSpPr>
          <p:nvPr/>
        </p:nvCxnSpPr>
        <p:spPr>
          <a:xfrm flipV="1">
            <a:off x="494556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9FE26B4-A864-5796-CA84-C6167EADDC38}"/>
              </a:ext>
            </a:extLst>
          </p:cNvPr>
          <p:cNvCxnSpPr>
            <a:cxnSpLocks/>
          </p:cNvCxnSpPr>
          <p:nvPr/>
        </p:nvCxnSpPr>
        <p:spPr>
          <a:xfrm flipV="1">
            <a:off x="5435101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B7D8E0B-4EFE-E4EB-4EC0-CC25F2F13D5F}"/>
              </a:ext>
            </a:extLst>
          </p:cNvPr>
          <p:cNvCxnSpPr>
            <a:cxnSpLocks/>
          </p:cNvCxnSpPr>
          <p:nvPr/>
        </p:nvCxnSpPr>
        <p:spPr>
          <a:xfrm flipV="1">
            <a:off x="581364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9A92390-4D3B-CB7C-8B31-A60345AB04AA}"/>
              </a:ext>
            </a:extLst>
          </p:cNvPr>
          <p:cNvCxnSpPr>
            <a:cxnSpLocks/>
          </p:cNvCxnSpPr>
          <p:nvPr/>
        </p:nvCxnSpPr>
        <p:spPr>
          <a:xfrm flipV="1">
            <a:off x="6301072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91BB041-0DC0-1B99-3C2B-82BF7EECAA45}"/>
              </a:ext>
            </a:extLst>
          </p:cNvPr>
          <p:cNvCxnSpPr>
            <a:cxnSpLocks/>
          </p:cNvCxnSpPr>
          <p:nvPr/>
        </p:nvCxnSpPr>
        <p:spPr>
          <a:xfrm flipV="1">
            <a:off x="719287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6425007-96D8-0EF4-E8E1-1FD4971F75B6}"/>
              </a:ext>
            </a:extLst>
          </p:cNvPr>
          <p:cNvCxnSpPr>
            <a:cxnSpLocks/>
          </p:cNvCxnSpPr>
          <p:nvPr/>
        </p:nvCxnSpPr>
        <p:spPr>
          <a:xfrm flipV="1">
            <a:off x="7638057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7A6628B-2C56-A29E-FE59-4E219254185A}"/>
              </a:ext>
            </a:extLst>
          </p:cNvPr>
          <p:cNvCxnSpPr>
            <a:cxnSpLocks/>
          </p:cNvCxnSpPr>
          <p:nvPr/>
        </p:nvCxnSpPr>
        <p:spPr>
          <a:xfrm flipV="1">
            <a:off x="4554313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517AF0-4B8C-A855-7E70-5E625986629B}"/>
              </a:ext>
            </a:extLst>
          </p:cNvPr>
          <p:cNvCxnSpPr>
            <a:cxnSpLocks/>
          </p:cNvCxnSpPr>
          <p:nvPr/>
        </p:nvCxnSpPr>
        <p:spPr>
          <a:xfrm flipV="1">
            <a:off x="6785999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2845389-9611-EF6D-0383-B3403A27E313}"/>
              </a:ext>
            </a:extLst>
          </p:cNvPr>
          <p:cNvCxnSpPr>
            <a:stCxn id="58" idx="2"/>
            <a:endCxn id="11" idx="6"/>
          </p:cNvCxnSpPr>
          <p:nvPr/>
        </p:nvCxnSpPr>
        <p:spPr>
          <a:xfrm flipH="1" flipV="1">
            <a:off x="4960072" y="2649312"/>
            <a:ext cx="482174" cy="18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2C7032-4B83-C4D3-3486-10F1CD026ABD}"/>
              </a:ext>
            </a:extLst>
          </p:cNvPr>
          <p:cNvSpPr txBox="1"/>
          <p:nvPr/>
        </p:nvSpPr>
        <p:spPr>
          <a:xfrm>
            <a:off x="666239" y="695963"/>
            <a:ext cx="11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удаление</a:t>
            </a:r>
          </a:p>
          <a:p>
            <a:r>
              <a:rPr lang="ru-RU" sz="1200" dirty="0"/>
              <a:t>от стартовой вершины</a:t>
            </a:r>
            <a:endParaRPr lang="ru-BY" sz="12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40779F-FF2F-A053-3029-EE2CA5850E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31963" y="1172057"/>
            <a:ext cx="614650" cy="19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1097A3-D6E6-142D-E808-2D78DC61E837}"/>
              </a:ext>
            </a:extLst>
          </p:cNvPr>
          <p:cNvSpPr txBox="1"/>
          <p:nvPr/>
        </p:nvSpPr>
        <p:spPr>
          <a:xfrm>
            <a:off x="2417663" y="485055"/>
            <a:ext cx="155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номер вершины, из которой пришли в  данную вершину</a:t>
            </a:r>
            <a:endParaRPr lang="ru-BY" sz="12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56477E4-B794-B667-E577-003B3EED2E05}"/>
              </a:ext>
            </a:extLst>
          </p:cNvPr>
          <p:cNvCxnSpPr>
            <a:cxnSpLocks/>
          </p:cNvCxnSpPr>
          <p:nvPr/>
        </p:nvCxnSpPr>
        <p:spPr>
          <a:xfrm flipH="1">
            <a:off x="2439843" y="1103108"/>
            <a:ext cx="418508" cy="31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A1AC9D-2105-AF67-7C73-8796860BFBF2}"/>
              </a:ext>
            </a:extLst>
          </p:cNvPr>
          <p:cNvSpPr txBox="1"/>
          <p:nvPr/>
        </p:nvSpPr>
        <p:spPr>
          <a:xfrm>
            <a:off x="262467" y="30433"/>
            <a:ext cx="11929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Поиск в ширину: </a:t>
            </a:r>
            <a:r>
              <a:rPr lang="ru-RU" sz="2400" dirty="0"/>
              <a:t>обход всех вершин в порядке удаленности от стартовой вершины.</a:t>
            </a:r>
            <a:endParaRPr lang="ru-BY" sz="24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85EE43D-A17C-6301-257B-D25C1C360B95}"/>
              </a:ext>
            </a:extLst>
          </p:cNvPr>
          <p:cNvCxnSpPr>
            <a:stCxn id="11" idx="1"/>
            <a:endCxn id="37" idx="5"/>
          </p:cNvCxnSpPr>
          <p:nvPr/>
        </p:nvCxnSpPr>
        <p:spPr>
          <a:xfrm flipH="1" flipV="1">
            <a:off x="3640879" y="1957986"/>
            <a:ext cx="829475" cy="5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315C12-6F47-1BA5-4043-30C57F98939C}"/>
              </a:ext>
            </a:extLst>
          </p:cNvPr>
          <p:cNvSpPr txBox="1"/>
          <p:nvPr/>
        </p:nvSpPr>
        <p:spPr>
          <a:xfrm>
            <a:off x="182462" y="5703704"/>
            <a:ext cx="314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канонический способ задания</a:t>
            </a:r>
          </a:p>
          <a:p>
            <a:pPr algn="just"/>
            <a:r>
              <a:rPr lang="ru-RU" dirty="0"/>
              <a:t>корневого дерева поиска в ширину в орграфе</a:t>
            </a:r>
            <a:endParaRPr lang="ru-BY" dirty="0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F78E9420-A4A1-A15E-4E5B-28E665F31C84}"/>
              </a:ext>
            </a:extLst>
          </p:cNvPr>
          <p:cNvCxnSpPr>
            <a:cxnSpLocks/>
          </p:cNvCxnSpPr>
          <p:nvPr/>
        </p:nvCxnSpPr>
        <p:spPr>
          <a:xfrm flipV="1">
            <a:off x="3468324" y="5486056"/>
            <a:ext cx="190116" cy="32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56" grpId="0" animBg="1"/>
      <p:bldP spid="60" grpId="0" animBg="1"/>
      <p:bldP spid="61" grpId="0" animBg="1"/>
      <p:bldP spid="75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62" grpId="0" animBg="1"/>
      <p:bldP spid="71" grpId="0" animBg="1"/>
      <p:bldP spid="142" grpId="0"/>
      <p:bldP spid="34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9613" y="4105835"/>
            <a:ext cx="3868270" cy="150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4" y="730076"/>
            <a:ext cx="5644433" cy="4750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0202" y="199438"/>
            <a:ext cx="387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 графа матрицей смежности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07694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30376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3818" y="5877641"/>
                <a:ext cx="248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18" y="5877641"/>
                <a:ext cx="2483224" cy="369332"/>
              </a:xfrm>
              <a:prstGeom prst="rect">
                <a:avLst/>
              </a:prstGeom>
              <a:blipFill>
                <a:blip r:embed="rId6"/>
                <a:stretch>
                  <a:fillRect l="-221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8920" y="5910528"/>
                <a:ext cx="3331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0" y="5910528"/>
                <a:ext cx="3331785" cy="369332"/>
              </a:xfrm>
              <a:prstGeom prst="rect">
                <a:avLst/>
              </a:prstGeom>
              <a:blipFill>
                <a:blip r:embed="rId7"/>
                <a:stretch>
                  <a:fillRect l="-1463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999" y="701638"/>
            <a:ext cx="5717103" cy="489452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5408993" y="5355888"/>
            <a:ext cx="440013" cy="353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719522" y="5682333"/>
            <a:ext cx="452662" cy="223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958904" y="4866865"/>
            <a:ext cx="572190" cy="372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5976298" y="5906138"/>
            <a:ext cx="537402" cy="372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</a:t>
            </a:r>
            <a:r>
              <a:rPr lang="en-US" sz="1600" baseline="-25000" dirty="0" err="1">
                <a:solidFill>
                  <a:schemeClr val="tx1"/>
                </a:solidFill>
              </a:rPr>
              <a:t>k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7"/>
            <a:endCxn id="25" idx="3"/>
          </p:cNvCxnSpPr>
          <p:nvPr/>
        </p:nvCxnSpPr>
        <p:spPr>
          <a:xfrm flipV="1">
            <a:off x="5784568" y="5184490"/>
            <a:ext cx="258131" cy="223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3547" y="209087"/>
            <a:ext cx="384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 графа списками смежности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091358" y="0"/>
            <a:ext cx="34237" cy="4754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4584</Words>
  <Application>Microsoft Office PowerPoint</Application>
  <PresentationFormat>Широкоэкранный</PresentationFormat>
  <Paragraphs>1413</Paragraphs>
  <Slides>59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Cambria Math</vt:lpstr>
      <vt:lpstr>Consolas</vt:lpstr>
      <vt:lpstr>SFMono-Regular</vt:lpstr>
      <vt:lpstr>Symbol</vt:lpstr>
      <vt:lpstr>Times New Roman</vt:lpstr>
      <vt:lpstr>Wingdings</vt:lpstr>
      <vt:lpstr>Тема Office</vt:lpstr>
      <vt:lpstr>1_Тема Office</vt:lpstr>
      <vt:lpstr>Equation</vt:lpstr>
      <vt:lpstr>Презентация PowerPoint</vt:lpstr>
      <vt:lpstr>Презентация PowerPoint</vt:lpstr>
      <vt:lpstr>Структуры данных для представления  графа (орграфа) </vt:lpstr>
      <vt:lpstr>Матрица смежности. Списки смежности</vt:lpstr>
      <vt:lpstr>Матрица инцидентности</vt:lpstr>
      <vt:lpstr>Списки дуг</vt:lpstr>
      <vt:lpstr>Поиск в ширину  (англ. BFS  - Breadth First Search)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в глубину ( англ. DFS - Depth First Search)</vt:lpstr>
      <vt:lpstr>Презентация PowerPoint</vt:lpstr>
      <vt:lpstr>Поиск в глубину в графе</vt:lpstr>
      <vt:lpstr>Программная реализация DFS</vt:lpstr>
      <vt:lpstr>Презентация PowerPoint</vt:lpstr>
      <vt:lpstr>Презентация PowerPoint</vt:lpstr>
      <vt:lpstr>Порядок обхода вершин</vt:lpstr>
      <vt:lpstr>Корневое дерево поиска в глубину</vt:lpstr>
      <vt:lpstr>Компоненты связности графа</vt:lpstr>
      <vt:lpstr>Презентация PowerPoint</vt:lpstr>
      <vt:lpstr>Топологическая сортировка</vt:lpstr>
      <vt:lpstr>Презентация PowerPoint</vt:lpstr>
      <vt:lpstr>Презентация PowerPoint</vt:lpstr>
      <vt:lpstr>Алгоритм Кана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465</cp:revision>
  <dcterms:created xsi:type="dcterms:W3CDTF">2020-04-19T14:56:35Z</dcterms:created>
  <dcterms:modified xsi:type="dcterms:W3CDTF">2025-03-25T17:17:56Z</dcterms:modified>
</cp:coreProperties>
</file>