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37" r:id="rId4"/>
    <p:sldId id="294" r:id="rId5"/>
    <p:sldId id="296" r:id="rId6"/>
    <p:sldId id="295" r:id="rId7"/>
    <p:sldId id="336" r:id="rId8"/>
    <p:sldId id="339" r:id="rId9"/>
    <p:sldId id="298" r:id="rId10"/>
    <p:sldId id="299" r:id="rId11"/>
    <p:sldId id="348" r:id="rId12"/>
    <p:sldId id="352" r:id="rId13"/>
    <p:sldId id="353" r:id="rId14"/>
    <p:sldId id="354" r:id="rId15"/>
    <p:sldId id="357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01" r:id="rId24"/>
    <p:sldId id="304" r:id="rId25"/>
    <p:sldId id="302" r:id="rId26"/>
    <p:sldId id="293" r:id="rId27"/>
    <p:sldId id="338" r:id="rId28"/>
    <p:sldId id="305" r:id="rId29"/>
    <p:sldId id="307" r:id="rId30"/>
    <p:sldId id="306" r:id="rId31"/>
    <p:sldId id="309" r:id="rId32"/>
    <p:sldId id="308" r:id="rId33"/>
    <p:sldId id="328" r:id="rId34"/>
    <p:sldId id="310" r:id="rId35"/>
    <p:sldId id="341" r:id="rId36"/>
    <p:sldId id="329" r:id="rId37"/>
    <p:sldId id="303" r:id="rId38"/>
    <p:sldId id="342" r:id="rId39"/>
    <p:sldId id="330" r:id="rId40"/>
    <p:sldId id="313" r:id="rId41"/>
    <p:sldId id="311" r:id="rId42"/>
    <p:sldId id="331" r:id="rId43"/>
    <p:sldId id="340" r:id="rId44"/>
    <p:sldId id="332" r:id="rId45"/>
    <p:sldId id="333" r:id="rId46"/>
    <p:sldId id="334" r:id="rId47"/>
    <p:sldId id="335" r:id="rId48"/>
    <p:sldId id="343" r:id="rId49"/>
    <p:sldId id="325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84"/>
      </p:cViewPr>
      <p:guideLst>
        <p:guide orient="horz" pos="261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8.png"/><Relationship Id="rId5" Type="http://schemas.openxmlformats.org/officeDocument/2006/relationships/hyperlink" Target="http://elib.bsu.by/handle/123456789/91612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0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0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89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10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8.wmf"/><Relationship Id="rId3" Type="http://schemas.openxmlformats.org/officeDocument/2006/relationships/image" Target="../media/image98.png"/><Relationship Id="rId7" Type="http://schemas.openxmlformats.org/officeDocument/2006/relationships/image" Target="../media/image101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08.png"/><Relationship Id="rId2" Type="http://schemas.openxmlformats.org/officeDocument/2006/relationships/image" Target="../media/image97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11" Type="http://schemas.openxmlformats.org/officeDocument/2006/relationships/image" Target="../media/image105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9.wmf"/><Relationship Id="rId10" Type="http://schemas.openxmlformats.org/officeDocument/2006/relationships/image" Target="../media/image103.png"/><Relationship Id="rId4" Type="http://schemas.openxmlformats.org/officeDocument/2006/relationships/image" Target="../media/image99.png"/><Relationship Id="rId9" Type="http://schemas.openxmlformats.org/officeDocument/2006/relationships/image" Target="../media/image100.png"/><Relationship Id="rId1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tcj3MeIaHXMc4kZseeKdISe-TR9aFq-/view?usp=sharing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0211" y="1326776"/>
            <a:ext cx="9278472" cy="3263154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97977" y="5937973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631" y="2403519"/>
            <a:ext cx="5387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Кратчайший маршрут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3872" y="287103"/>
            <a:ext cx="630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АЛГОРИТМЫ НА ГРАФАХ</a:t>
            </a:r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005"/>
            <a:ext cx="7117135" cy="83030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Алгоритм Беллмана – Форда</a:t>
            </a:r>
            <a:r>
              <a:rPr lang="en-US" sz="3200" dirty="0"/>
              <a:t>. </a:t>
            </a:r>
            <a:r>
              <a:rPr lang="ru-RU" sz="3200" dirty="0"/>
              <a:t>Псевдокод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0554"/>
            <a:ext cx="6286500" cy="2190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997"/>
            <a:ext cx="6459071" cy="2781300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8163812" y="3202256"/>
            <a:ext cx="1558115" cy="1079332"/>
            <a:chOff x="9735354" y="1473456"/>
            <a:chExt cx="1558115" cy="1079332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вал 6"/>
                <p:cNvSpPr/>
                <p:nvPr/>
              </p:nvSpPr>
              <p:spPr>
                <a:xfrm>
                  <a:off x="9735354" y="2095588"/>
                  <a:ext cx="484094" cy="457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Овал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354" y="2095588"/>
                  <a:ext cx="484094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Овал 32"/>
                <p:cNvSpPr/>
                <p:nvPr/>
              </p:nvSpPr>
              <p:spPr>
                <a:xfrm>
                  <a:off x="10809375" y="1473456"/>
                  <a:ext cx="484094" cy="457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Овал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9375" y="1473456"/>
                  <a:ext cx="484094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 стрелкой 8"/>
            <p:cNvCxnSpPr>
              <a:stCxn id="7" idx="7"/>
              <a:endCxn id="33" idx="3"/>
            </p:cNvCxnSpPr>
            <p:nvPr/>
          </p:nvCxnSpPr>
          <p:spPr>
            <a:xfrm flipV="1">
              <a:off x="10148554" y="1863701"/>
              <a:ext cx="731715" cy="29884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445303" y="2139522"/>
                  <a:ext cx="498278" cy="36298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с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𝑣𝑢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5303" y="2139522"/>
                  <a:ext cx="498278" cy="3629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0963" y="1201123"/>
                <a:ext cx="438236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Орграф задан </a:t>
                </a:r>
                <a:r>
                  <a:rPr lang="en-US" b="1" dirty="0"/>
                  <a:t>c</a:t>
                </a:r>
                <a:r>
                  <a:rPr lang="ru-RU" b="1" dirty="0"/>
                  <a:t>писками дуг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endParaRPr lang="ru-RU" dirty="0"/>
              </a:p>
              <a:p>
                <a:pPr lvl="1" algn="just"/>
                <a:r>
                  <a:rPr lang="ru-RU" dirty="0"/>
                  <a:t>для каждой дуги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задаётся начальная вершина дуги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 конечная вершина дуги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стоимость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𝑣𝑢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  <a:endParaRPr lang="ru-RU" baseline="-25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63" y="1201123"/>
                <a:ext cx="4382369" cy="1477328"/>
              </a:xfrm>
              <a:prstGeom prst="rect">
                <a:avLst/>
              </a:prstGeom>
              <a:blipFill>
                <a:blip r:embed="rId7"/>
                <a:stretch>
                  <a:fillRect l="-1253" t="-2066" r="-12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395" y="157435"/>
            <a:ext cx="5257800" cy="65730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Алгоритм Беллмана – Форда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ru-RU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80531" y="1902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10921" y="2500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68521" y="1803162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06663" y="2555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394915" y="221797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99654" y="1165603"/>
            <a:ext cx="6655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(1,2)</a:t>
            </a:r>
          </a:p>
          <a:p>
            <a:r>
              <a:rPr lang="ru-RU" sz="2000" dirty="0"/>
              <a:t>(1,3)</a:t>
            </a:r>
          </a:p>
          <a:p>
            <a:r>
              <a:rPr lang="ru-RU" sz="2000" dirty="0"/>
              <a:t>(2,4)</a:t>
            </a:r>
          </a:p>
          <a:p>
            <a:r>
              <a:rPr lang="ru-RU" sz="2000" dirty="0"/>
              <a:t>(3,2)</a:t>
            </a:r>
          </a:p>
          <a:p>
            <a:r>
              <a:rPr lang="ru-RU" sz="2000" dirty="0"/>
              <a:t>(3,4)</a:t>
            </a:r>
          </a:p>
          <a:p>
            <a:r>
              <a:rPr lang="ru-RU" sz="2000" dirty="0"/>
              <a:t>(4,5)</a:t>
            </a:r>
          </a:p>
          <a:p>
            <a:r>
              <a:rPr lang="ru-RU" sz="2000" dirty="0"/>
              <a:t>(5,6)</a:t>
            </a:r>
          </a:p>
          <a:p>
            <a:r>
              <a:rPr lang="ru-RU" sz="2000" dirty="0"/>
              <a:t>(4,6)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956607" y="4518162"/>
            <a:ext cx="367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dist</a:t>
            </a:r>
            <a:r>
              <a:rPr lang="en-US" dirty="0"/>
              <a:t>    </a:t>
            </a:r>
            <a:r>
              <a:rPr lang="en-US" sz="1600" i="1" u="sng" dirty="0"/>
              <a:t>1  </a:t>
            </a:r>
            <a:r>
              <a:rPr lang="ru-RU" sz="1600" i="1" u="sng" dirty="0"/>
              <a:t>    </a:t>
            </a:r>
            <a:r>
              <a:rPr lang="en-US" sz="1600" i="1" u="sng" dirty="0"/>
              <a:t>2  </a:t>
            </a:r>
            <a:r>
              <a:rPr lang="ru-RU" sz="1600" i="1" u="sng" dirty="0"/>
              <a:t>  </a:t>
            </a:r>
            <a:r>
              <a:rPr lang="en-US" sz="1600" i="1" u="sng" dirty="0"/>
              <a:t> </a:t>
            </a:r>
            <a:r>
              <a:rPr lang="ru-RU" sz="1600" i="1" u="sng" dirty="0"/>
              <a:t> </a:t>
            </a:r>
            <a:r>
              <a:rPr lang="en-US" sz="1600" i="1" u="sng" dirty="0"/>
              <a:t>3  </a:t>
            </a:r>
            <a:r>
              <a:rPr lang="ru-RU" sz="1600" i="1" u="sng" dirty="0"/>
              <a:t>   </a:t>
            </a:r>
            <a:r>
              <a:rPr lang="en-US" sz="1600" i="1" u="sng" dirty="0"/>
              <a:t>  </a:t>
            </a:r>
            <a:r>
              <a:rPr lang="ru-RU" sz="1600" i="1" u="sng" dirty="0"/>
              <a:t> </a:t>
            </a:r>
            <a:r>
              <a:rPr lang="en-US" sz="1600" i="1" u="sng" dirty="0"/>
              <a:t>4 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5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6  </a:t>
            </a:r>
            <a:r>
              <a:rPr lang="ru-RU" sz="1600" i="1" u="sng" dirty="0"/>
              <a:t>     </a:t>
            </a:r>
            <a:r>
              <a:rPr lang="en-US" sz="1600" i="1" u="sng" dirty="0"/>
              <a:t> 7</a:t>
            </a:r>
            <a:r>
              <a:rPr lang="ru-RU" sz="1600" i="1" u="sng" dirty="0"/>
              <a:t>__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496054" y="4838598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+∞  +∞</a:t>
            </a:r>
            <a:r>
              <a:rPr lang="en-US" b="1" dirty="0"/>
              <a:t>   </a:t>
            </a:r>
            <a:r>
              <a:rPr lang="en-US" dirty="0"/>
              <a:t>+∞</a:t>
            </a:r>
            <a:r>
              <a:rPr lang="en-US" b="1" dirty="0"/>
              <a:t>   </a:t>
            </a:r>
            <a:r>
              <a:rPr lang="en-US" dirty="0"/>
              <a:t>+∞   +∞</a:t>
            </a:r>
            <a:r>
              <a:rPr lang="en-US" b="1" dirty="0"/>
              <a:t>   </a:t>
            </a:r>
            <a:r>
              <a:rPr lang="en-US" dirty="0"/>
              <a:t>+∞</a:t>
            </a:r>
            <a:endParaRPr lang="ru-RU" b="1" dirty="0"/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5028" y="554071"/>
            <a:ext cx="3122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порядок, в котором будем </a:t>
            </a:r>
          </a:p>
          <a:p>
            <a:r>
              <a:rPr lang="ru-RU" sz="2000" dirty="0"/>
              <a:t>просматривать дуги: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32149" y="220212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B4B3B-86DC-EB37-DC3A-4BB4A809E7E4}"/>
              </a:ext>
            </a:extLst>
          </p:cNvPr>
          <p:cNvSpPr txBox="1"/>
          <p:nvPr/>
        </p:nvSpPr>
        <p:spPr>
          <a:xfrm>
            <a:off x="2604174" y="8958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15A5A-9D77-8EDC-855E-8FE87A5E08D5}"/>
              </a:ext>
            </a:extLst>
          </p:cNvPr>
          <p:cNvSpPr txBox="1"/>
          <p:nvPr/>
        </p:nvSpPr>
        <p:spPr>
          <a:xfrm>
            <a:off x="3372722" y="18609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374702" y="18538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20663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B67CC18-6FF0-08AF-7BC4-FBB724BD94AA}"/>
              </a:ext>
            </a:extLst>
          </p:cNvPr>
          <p:cNvSpPr/>
          <p:nvPr/>
        </p:nvSpPr>
        <p:spPr>
          <a:xfrm>
            <a:off x="9965267" y="895880"/>
            <a:ext cx="1557866" cy="350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25365" y="1835121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7102147" y="222943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6574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B4B3B-86DC-EB37-DC3A-4BB4A809E7E4}"/>
              </a:ext>
            </a:extLst>
          </p:cNvPr>
          <p:cNvSpPr txBox="1"/>
          <p:nvPr/>
        </p:nvSpPr>
        <p:spPr>
          <a:xfrm>
            <a:off x="2604174" y="8958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15A5A-9D77-8EDC-855E-8FE87A5E08D5}"/>
              </a:ext>
            </a:extLst>
          </p:cNvPr>
          <p:cNvSpPr txBox="1"/>
          <p:nvPr/>
        </p:nvSpPr>
        <p:spPr>
          <a:xfrm>
            <a:off x="3372722" y="18609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6053394" y="22223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7084587" y="1853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56907" y="335341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88750-4A13-4FB4-5B6A-5373D0C00D2D}"/>
              </a:ext>
            </a:extLst>
          </p:cNvPr>
          <p:cNvSpPr txBox="1"/>
          <p:nvPr/>
        </p:nvSpPr>
        <p:spPr>
          <a:xfrm>
            <a:off x="2559938" y="36467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C283BC-A73D-9410-4719-AD82A8F8D8FE}"/>
              </a:ext>
            </a:extLst>
          </p:cNvPr>
          <p:cNvSpPr txBox="1"/>
          <p:nvPr/>
        </p:nvSpPr>
        <p:spPr>
          <a:xfrm>
            <a:off x="10419906" y="895880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31817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B46FC7C-7CBC-AC6E-D7FC-365A51F67D73}"/>
              </a:ext>
            </a:extLst>
          </p:cNvPr>
          <p:cNvSpPr/>
          <p:nvPr/>
        </p:nvSpPr>
        <p:spPr>
          <a:xfrm>
            <a:off x="9975491" y="1161379"/>
            <a:ext cx="1557866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25365" y="1828877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445068" y="2165931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06229" y="21927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B4B3B-86DC-EB37-DC3A-4BB4A809E7E4}"/>
              </a:ext>
            </a:extLst>
          </p:cNvPr>
          <p:cNvSpPr txBox="1"/>
          <p:nvPr/>
        </p:nvSpPr>
        <p:spPr>
          <a:xfrm>
            <a:off x="2959378" y="9893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15A5A-9D77-8EDC-855E-8FE87A5E08D5}"/>
              </a:ext>
            </a:extLst>
          </p:cNvPr>
          <p:cNvSpPr txBox="1"/>
          <p:nvPr/>
        </p:nvSpPr>
        <p:spPr>
          <a:xfrm>
            <a:off x="3372722" y="18609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384834" y="18045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EB96C-9487-F1B5-1FE5-F6BCA4A86258}"/>
              </a:ext>
            </a:extLst>
          </p:cNvPr>
          <p:cNvSpPr txBox="1"/>
          <p:nvPr/>
        </p:nvSpPr>
        <p:spPr>
          <a:xfrm>
            <a:off x="10445686" y="842787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11495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93207" y="1829316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337378" y="218771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525678" y="18424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330662" y="18293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BC19-C14A-ABD1-C88E-5617F7368BFD}"/>
              </a:ext>
            </a:extLst>
          </p:cNvPr>
          <p:cNvSpPr txBox="1"/>
          <p:nvPr/>
        </p:nvSpPr>
        <p:spPr>
          <a:xfrm>
            <a:off x="3405360" y="163058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[+3]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36914-96C2-6804-5D1F-DA16383F43D2}"/>
              </a:ext>
            </a:extLst>
          </p:cNvPr>
          <p:cNvSpPr txBox="1"/>
          <p:nvPr/>
        </p:nvSpPr>
        <p:spPr>
          <a:xfrm>
            <a:off x="3381316" y="19013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0239E5E-3853-E0A7-6B85-364FFF206F70}"/>
              </a:ext>
            </a:extLst>
          </p:cNvPr>
          <p:cNvSpPr/>
          <p:nvPr/>
        </p:nvSpPr>
        <p:spPr>
          <a:xfrm>
            <a:off x="9651398" y="1361338"/>
            <a:ext cx="1557866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B45719-59F3-165F-C253-FCBDDC49C4E2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3712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75709" y="1845619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456107" y="219118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525678" y="18424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449391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BC19-C14A-ABD1-C88E-5617F7368BFD}"/>
              </a:ext>
            </a:extLst>
          </p:cNvPr>
          <p:cNvSpPr txBox="1"/>
          <p:nvPr/>
        </p:nvSpPr>
        <p:spPr>
          <a:xfrm>
            <a:off x="3404001" y="181824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[+3]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C4FAEE1-F948-E474-42AA-CB3F50B93792}"/>
              </a:ext>
            </a:extLst>
          </p:cNvPr>
          <p:cNvSpPr/>
          <p:nvPr/>
        </p:nvSpPr>
        <p:spPr>
          <a:xfrm>
            <a:off x="9736064" y="1636908"/>
            <a:ext cx="1557866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7468C4-2206-6649-5263-BA4647723758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1131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528762" y="216299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525678" y="18424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522046" y="18045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BC19-C14A-ABD1-C88E-5617F7368BFD}"/>
              </a:ext>
            </a:extLst>
          </p:cNvPr>
          <p:cNvSpPr txBox="1"/>
          <p:nvPr/>
        </p:nvSpPr>
        <p:spPr>
          <a:xfrm>
            <a:off x="3415543" y="189894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[+3]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2" y="168055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D5D978-EF43-C918-04D0-AF8990AD2E00}"/>
              </a:ext>
            </a:extLst>
          </p:cNvPr>
          <p:cNvSpPr/>
          <p:nvPr/>
        </p:nvSpPr>
        <p:spPr>
          <a:xfrm>
            <a:off x="9606507" y="1910000"/>
            <a:ext cx="1599098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2439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466989" y="221004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525678" y="18424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29850" y="19363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460273" y="185165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D5D978-EF43-C918-04D0-AF8990AD2E00}"/>
              </a:ext>
            </a:extLst>
          </p:cNvPr>
          <p:cNvSpPr/>
          <p:nvPr/>
        </p:nvSpPr>
        <p:spPr>
          <a:xfrm>
            <a:off x="9593619" y="2150751"/>
            <a:ext cx="1599098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659" y="170710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2593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855662" y="221004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332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562436" y="18845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848946" y="185165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D5D978-EF43-C918-04D0-AF8990AD2E00}"/>
              </a:ext>
            </a:extLst>
          </p:cNvPr>
          <p:cNvSpPr/>
          <p:nvPr/>
        </p:nvSpPr>
        <p:spPr>
          <a:xfrm>
            <a:off x="9720619" y="2497550"/>
            <a:ext cx="1599098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944" y="1841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69C13-9722-E83C-5050-1BFD80E47952}"/>
              </a:ext>
            </a:extLst>
          </p:cNvPr>
          <p:cNvSpPr txBox="1"/>
          <p:nvPr/>
        </p:nvSpPr>
        <p:spPr>
          <a:xfrm>
            <a:off x="6035533" y="2210404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[+3]</a:t>
            </a:r>
            <a:r>
              <a:rPr lang="en-US" baseline="-25000" dirty="0"/>
              <a:t>5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39102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927283" y="222235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332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920567" y="18639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D5D978-EF43-C918-04D0-AF8990AD2E00}"/>
              </a:ext>
            </a:extLst>
          </p:cNvPr>
          <p:cNvSpPr/>
          <p:nvPr/>
        </p:nvSpPr>
        <p:spPr>
          <a:xfrm>
            <a:off x="9720619" y="2752957"/>
            <a:ext cx="1599098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944" y="1841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69C13-9722-E83C-5050-1BFD80E47952}"/>
              </a:ext>
            </a:extLst>
          </p:cNvPr>
          <p:cNvSpPr txBox="1"/>
          <p:nvPr/>
        </p:nvSpPr>
        <p:spPr>
          <a:xfrm>
            <a:off x="5547036" y="1892883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[+3]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EDD99-DB33-5D0A-89C1-23DC5AE6A627}"/>
              </a:ext>
            </a:extLst>
          </p:cNvPr>
          <p:cNvSpPr txBox="1"/>
          <p:nvPr/>
        </p:nvSpPr>
        <p:spPr>
          <a:xfrm>
            <a:off x="5554044" y="1631610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4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340310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536" y="390746"/>
            <a:ext cx="8049829" cy="626822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u="sng" dirty="0"/>
              <a:t>Определение 1</a:t>
            </a:r>
          </a:p>
          <a:p>
            <a:pPr marL="457200" lvl="1" indent="0" algn="just">
              <a:buNone/>
            </a:pPr>
            <a:r>
              <a:rPr lang="ru-RU" sz="2600" b="1" dirty="0"/>
              <a:t>Маршрутом</a:t>
            </a:r>
            <a:r>
              <a:rPr lang="ru-RU" sz="2600" dirty="0"/>
              <a:t>  в графе  между заданной парой вершин v</a:t>
            </a:r>
            <a:r>
              <a:rPr lang="ru-RU" sz="2600" baseline="-25000" dirty="0"/>
              <a:t>1</a:t>
            </a:r>
            <a:r>
              <a:rPr lang="ru-RU" sz="2600" dirty="0"/>
              <a:t> и v</a:t>
            </a:r>
            <a:r>
              <a:rPr lang="en-US" sz="2600" baseline="-25000" dirty="0"/>
              <a:t>k+1</a:t>
            </a:r>
            <a:r>
              <a:rPr lang="ru-RU" sz="2600" baseline="-25000" dirty="0"/>
              <a:t> </a:t>
            </a:r>
            <a:r>
              <a:rPr lang="ru-RU" sz="2600" dirty="0"/>
              <a:t>называется чередующаяся последовательность вершин и рёбер вида</a:t>
            </a:r>
            <a:r>
              <a:rPr lang="en-US" sz="2600" dirty="0"/>
              <a:t>:</a:t>
            </a:r>
          </a:p>
          <a:p>
            <a:pPr marL="0" indent="0" algn="ctr">
              <a:buNone/>
            </a:pPr>
            <a:r>
              <a:rPr lang="ru-RU" sz="2600" b="1" dirty="0"/>
              <a:t>v</a:t>
            </a:r>
            <a:r>
              <a:rPr lang="ru-RU" sz="2600" b="1" baseline="-25000" dirty="0"/>
              <a:t>1</a:t>
            </a:r>
            <a:r>
              <a:rPr lang="ru-RU" sz="2600" b="1" dirty="0"/>
              <a:t> </a:t>
            </a:r>
            <a:r>
              <a:rPr lang="en-US" sz="2600" b="1" dirty="0"/>
              <a:t> e</a:t>
            </a:r>
            <a:r>
              <a:rPr lang="ru-RU" sz="2600" b="1" baseline="-25000" dirty="0"/>
              <a:t>1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ru-RU" sz="2600" b="1" dirty="0"/>
              <a:t>v</a:t>
            </a:r>
            <a:r>
              <a:rPr lang="en-US" sz="2600" b="1" baseline="-25000" dirty="0"/>
              <a:t>2</a:t>
            </a:r>
            <a:r>
              <a:rPr lang="ru-RU" sz="2600" b="1" dirty="0"/>
              <a:t> </a:t>
            </a:r>
            <a:r>
              <a:rPr lang="en-US" sz="2600" b="1" dirty="0"/>
              <a:t> e</a:t>
            </a:r>
            <a:r>
              <a:rPr lang="en-US" sz="2600" b="1" baseline="-25000" dirty="0"/>
              <a:t>2</a:t>
            </a:r>
            <a:r>
              <a:rPr lang="en-US" sz="2600" b="1" dirty="0"/>
              <a:t>  ….</a:t>
            </a:r>
            <a:r>
              <a:rPr lang="ru-RU" sz="2600" b="1" dirty="0"/>
              <a:t> </a:t>
            </a:r>
            <a:r>
              <a:rPr lang="en-US" sz="2600" b="1" dirty="0"/>
              <a:t>   </a:t>
            </a:r>
            <a:r>
              <a:rPr lang="ru-RU" sz="2600" b="1" dirty="0"/>
              <a:t>v</a:t>
            </a:r>
            <a:r>
              <a:rPr lang="en-US" sz="2600" b="1" baseline="-25000" dirty="0"/>
              <a:t>k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en-US" sz="2600" b="1" dirty="0" err="1"/>
              <a:t>e</a:t>
            </a:r>
            <a:r>
              <a:rPr lang="en-US" sz="2600" b="1" baseline="-25000" dirty="0" err="1"/>
              <a:t>k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ru-RU" sz="2600" b="1" dirty="0"/>
              <a:t>v</a:t>
            </a:r>
            <a:r>
              <a:rPr lang="en-US" sz="2600" b="1" baseline="-25000" dirty="0"/>
              <a:t>k+1  </a:t>
            </a:r>
            <a:endParaRPr lang="ru-RU" sz="2600" b="1" dirty="0"/>
          </a:p>
          <a:p>
            <a:pPr marL="457200" lvl="1" indent="0" algn="just">
              <a:buNone/>
            </a:pPr>
            <a:r>
              <a:rPr lang="ru-RU" sz="2600" dirty="0"/>
              <a:t>где </a:t>
            </a:r>
            <a:r>
              <a:rPr lang="en-US" sz="2600" b="1" dirty="0" err="1"/>
              <a:t>e</a:t>
            </a:r>
            <a:r>
              <a:rPr lang="en-US" sz="2600" b="1" baseline="-25000" dirty="0" err="1"/>
              <a:t>i</a:t>
            </a:r>
            <a:r>
              <a:rPr lang="en-US" sz="2600" b="1" dirty="0"/>
              <a:t> ={</a:t>
            </a:r>
            <a:r>
              <a:rPr lang="ru-RU" sz="2600" b="1" dirty="0"/>
              <a:t>v</a:t>
            </a:r>
            <a:r>
              <a:rPr lang="en-US" sz="2600" b="1" baseline="-25000" dirty="0" err="1"/>
              <a:t>i</a:t>
            </a:r>
            <a:r>
              <a:rPr lang="en-US" sz="2600" b="1" dirty="0"/>
              <a:t> </a:t>
            </a:r>
            <a:r>
              <a:rPr lang="ru-RU" sz="2600" b="1" dirty="0"/>
              <a:t>v</a:t>
            </a:r>
            <a:r>
              <a:rPr lang="en-US" sz="2600" b="1" baseline="-25000" dirty="0"/>
              <a:t>i+1</a:t>
            </a:r>
            <a:r>
              <a:rPr lang="en-US" sz="2600" b="1" dirty="0"/>
              <a:t>}</a:t>
            </a:r>
            <a:r>
              <a:rPr lang="ru-RU" sz="2600" b="1" dirty="0"/>
              <a:t> </a:t>
            </a:r>
            <a:r>
              <a:rPr lang="ru-RU" sz="2600" dirty="0"/>
              <a:t>, для всех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ru-RU" sz="2600" dirty="0"/>
              <a:t>от 1 до </a:t>
            </a:r>
            <a:r>
              <a:rPr lang="en-US" sz="2600" dirty="0"/>
              <a:t>k. </a:t>
            </a:r>
          </a:p>
          <a:p>
            <a:pPr marL="457200" lvl="1" indent="0" algn="just">
              <a:buNone/>
            </a:pPr>
            <a:endParaRPr lang="en-US" sz="2600" dirty="0"/>
          </a:p>
          <a:p>
            <a:pPr marL="457200" lvl="1" indent="0" algn="just">
              <a:buNone/>
            </a:pPr>
            <a:r>
              <a:rPr lang="ru-RU" sz="2200" dirty="0"/>
              <a:t>Если нет кратных рёбер, то маршрут часто задают простым перечислением его вершин: </a:t>
            </a:r>
            <a:endParaRPr lang="en-US" sz="2200" dirty="0"/>
          </a:p>
          <a:p>
            <a:pPr marL="0" indent="0" algn="ctr">
              <a:buNone/>
            </a:pPr>
            <a:r>
              <a:rPr lang="ru-RU" b="1" dirty="0"/>
              <a:t>v</a:t>
            </a:r>
            <a:r>
              <a:rPr lang="ru-RU" b="1" baseline="-25000" dirty="0"/>
              <a:t>1</a:t>
            </a:r>
            <a:r>
              <a:rPr lang="ru-RU" b="1" dirty="0"/>
              <a:t> v</a:t>
            </a:r>
            <a:r>
              <a:rPr lang="en-US" b="1" baseline="-25000" dirty="0"/>
              <a:t>2</a:t>
            </a:r>
            <a:r>
              <a:rPr lang="ru-RU" b="1" dirty="0"/>
              <a:t> </a:t>
            </a:r>
            <a:r>
              <a:rPr lang="en-US" b="1" dirty="0"/>
              <a:t>….</a:t>
            </a:r>
            <a:r>
              <a:rPr lang="ru-RU" b="1" dirty="0"/>
              <a:t> </a:t>
            </a:r>
            <a:r>
              <a:rPr lang="en-US" b="1" dirty="0"/>
              <a:t>   </a:t>
            </a:r>
            <a:r>
              <a:rPr lang="ru-RU" b="1" dirty="0"/>
              <a:t>v</a:t>
            </a:r>
            <a:r>
              <a:rPr lang="en-US" b="1" baseline="-25000" dirty="0"/>
              <a:t>k</a:t>
            </a:r>
            <a:r>
              <a:rPr lang="ru-RU" b="1" dirty="0"/>
              <a:t> v</a:t>
            </a:r>
            <a:r>
              <a:rPr lang="en-US" b="1" baseline="-25000" dirty="0"/>
              <a:t>k+1</a:t>
            </a:r>
            <a:endParaRPr lang="ru-RU" b="1" baseline="-250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sz="2600" dirty="0"/>
              <a:t>Маршрут может проходить по некоторым рёбрам несколько раз. Длина маршрута – число рёбер в нём.</a:t>
            </a:r>
          </a:p>
          <a:p>
            <a:pPr marL="0" indent="0" algn="just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u="sng" dirty="0"/>
              <a:t>Определение 2 </a:t>
            </a:r>
          </a:p>
          <a:p>
            <a:pPr marL="457200" lvl="1" indent="0" algn="just">
              <a:buNone/>
            </a:pPr>
            <a:r>
              <a:rPr lang="ru-RU" sz="2600" dirty="0"/>
              <a:t>Для взвешенного графа </a:t>
            </a:r>
            <a:r>
              <a:rPr lang="ru-RU" sz="2600" b="1" dirty="0"/>
              <a:t>вес маршрута</a:t>
            </a:r>
            <a:r>
              <a:rPr lang="ru-RU" sz="2600" dirty="0">
                <a:solidFill>
                  <a:srgbClr val="0070C0"/>
                </a:solidFill>
              </a:rPr>
              <a:t> </a:t>
            </a:r>
            <a:r>
              <a:rPr lang="ru-RU" sz="2600" dirty="0"/>
              <a:t>между заданной парой вершин v</a:t>
            </a:r>
            <a:r>
              <a:rPr lang="ru-RU" sz="2600" baseline="-25000" dirty="0"/>
              <a:t>1</a:t>
            </a:r>
            <a:r>
              <a:rPr lang="ru-RU" sz="2600" dirty="0"/>
              <a:t> и v</a:t>
            </a:r>
            <a:r>
              <a:rPr lang="en-US" sz="2600" baseline="-25000" dirty="0"/>
              <a:t>k+1</a:t>
            </a:r>
            <a:r>
              <a:rPr lang="ru-RU" sz="2600" baseline="-25000" dirty="0"/>
              <a:t> </a:t>
            </a:r>
            <a:r>
              <a:rPr lang="ru-RU" sz="2600" dirty="0"/>
              <a:t>определяется как сумма весов рёбер, входящих в этот маршрут.</a:t>
            </a:r>
          </a:p>
          <a:p>
            <a:pPr marL="0" indent="0" algn="just">
              <a:buNone/>
            </a:pP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9144001" y="603849"/>
            <a:ext cx="2337758" cy="2173857"/>
            <a:chOff x="9409793" y="184558"/>
            <a:chExt cx="2411505" cy="2212760"/>
          </a:xfrm>
          <a:noFill/>
        </p:grpSpPr>
        <p:sp>
          <p:nvSpPr>
            <p:cNvPr id="4" name="Овал 3"/>
            <p:cNvSpPr/>
            <p:nvPr/>
          </p:nvSpPr>
          <p:spPr>
            <a:xfrm>
              <a:off x="9409793" y="541625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0439553" y="18455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0458664" y="1205013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1408921" y="48456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1" name="Прямая соединительная линия 10"/>
            <p:cNvCxnSpPr>
              <a:stCxn id="4" idx="5"/>
              <a:endCxn id="8" idx="1"/>
            </p:cNvCxnSpPr>
            <p:nvPr/>
          </p:nvCxnSpPr>
          <p:spPr>
            <a:xfrm>
              <a:off x="9761779" y="893610"/>
              <a:ext cx="757276" cy="37179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8" idx="0"/>
              <a:endCxn id="5" idx="4"/>
            </p:cNvCxnSpPr>
            <p:nvPr/>
          </p:nvCxnSpPr>
          <p:spPr>
            <a:xfrm flipH="1" flipV="1">
              <a:off x="10645742" y="596934"/>
              <a:ext cx="19111" cy="60807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8" idx="6"/>
              <a:endCxn id="9" idx="3"/>
            </p:cNvCxnSpPr>
            <p:nvPr/>
          </p:nvCxnSpPr>
          <p:spPr>
            <a:xfrm flipV="1">
              <a:off x="10871041" y="836553"/>
              <a:ext cx="598271" cy="5746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5" idx="6"/>
              <a:endCxn id="9" idx="2"/>
            </p:cNvCxnSpPr>
            <p:nvPr/>
          </p:nvCxnSpPr>
          <p:spPr>
            <a:xfrm>
              <a:off x="10851930" y="390746"/>
              <a:ext cx="556991" cy="3000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10475415" y="1984942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1" name="Прямая соединительная линия 20"/>
            <p:cNvCxnSpPr>
              <a:stCxn id="8" idx="4"/>
              <a:endCxn id="19" idx="0"/>
            </p:cNvCxnSpPr>
            <p:nvPr/>
          </p:nvCxnSpPr>
          <p:spPr>
            <a:xfrm>
              <a:off x="10664853" y="1617389"/>
              <a:ext cx="16751" cy="3675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4" idx="7"/>
              <a:endCxn id="5" idx="2"/>
            </p:cNvCxnSpPr>
            <p:nvPr/>
          </p:nvCxnSpPr>
          <p:spPr>
            <a:xfrm flipV="1">
              <a:off x="9761779" y="390746"/>
              <a:ext cx="677774" cy="2112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9370188" y="2996292"/>
            <a:ext cx="262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маршрут: </a:t>
            </a:r>
            <a:r>
              <a:rPr lang="ru-RU" dirty="0"/>
              <a:t>5, 3, 2, 4, 3, 2, 1 </a:t>
            </a:r>
          </a:p>
          <a:p>
            <a:r>
              <a:rPr lang="ru-RU" b="1" dirty="0"/>
              <a:t>длина</a:t>
            </a:r>
            <a:r>
              <a:rPr lang="ru-RU" dirty="0"/>
              <a:t>: 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767751" y="690113"/>
            <a:ext cx="17253" cy="3097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10463921" y="2028838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10419223" y="1174788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0723392" y="806412"/>
            <a:ext cx="287886" cy="14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10787117" y="1526102"/>
            <a:ext cx="224161" cy="2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10255048" y="1160862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657785" y="690113"/>
            <a:ext cx="388573" cy="14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85004" y="5287992"/>
            <a:ext cx="0" cy="106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B4613F96-81ED-E6D3-015F-1D7B6ECD6885}"/>
              </a:ext>
            </a:extLst>
          </p:cNvPr>
          <p:cNvGrpSpPr/>
          <p:nvPr/>
        </p:nvGrpSpPr>
        <p:grpSpPr>
          <a:xfrm>
            <a:off x="8877479" y="4382724"/>
            <a:ext cx="3314521" cy="2136191"/>
            <a:chOff x="8877479" y="4382724"/>
            <a:chExt cx="3314521" cy="21361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1BBB2-3B60-2960-78B1-E41D0CD35E90}"/>
                </a:ext>
              </a:extLst>
            </p:cNvPr>
            <p:cNvSpPr txBox="1"/>
            <p:nvPr/>
          </p:nvSpPr>
          <p:spPr>
            <a:xfrm>
              <a:off x="9708542" y="4887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0</a:t>
              </a:r>
              <a:endParaRPr lang="ru-BY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4B07A4-D665-5892-32F4-D43CCAA92F90}"/>
                </a:ext>
              </a:extLst>
            </p:cNvPr>
            <p:cNvSpPr txBox="1"/>
            <p:nvPr/>
          </p:nvSpPr>
          <p:spPr>
            <a:xfrm>
              <a:off x="9346391" y="52803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  <a:endParaRPr lang="ru-BY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8155FB-42D8-AC27-6AFA-457DBCEAEC9C}"/>
                </a:ext>
              </a:extLst>
            </p:cNvPr>
            <p:cNvSpPr txBox="1"/>
            <p:nvPr/>
          </p:nvSpPr>
          <p:spPr>
            <a:xfrm>
              <a:off x="10526826" y="532176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-2</a:t>
              </a:r>
              <a:endParaRPr lang="ru-BY" dirty="0"/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13CCF821-7DBC-317F-1F1B-19BCA57AC9B5}"/>
                </a:ext>
              </a:extLst>
            </p:cNvPr>
            <p:cNvGrpSpPr/>
            <p:nvPr/>
          </p:nvGrpSpPr>
          <p:grpSpPr>
            <a:xfrm>
              <a:off x="8877479" y="4382724"/>
              <a:ext cx="3314521" cy="2136191"/>
              <a:chOff x="8877479" y="4382724"/>
              <a:chExt cx="3314521" cy="213619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D9974E-FA8D-038A-52F6-29B5BA336881}"/>
                  </a:ext>
                </a:extLst>
              </p:cNvPr>
              <p:cNvSpPr txBox="1"/>
              <p:nvPr/>
            </p:nvSpPr>
            <p:spPr>
              <a:xfrm>
                <a:off x="9280892" y="438272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13</a:t>
                </a:r>
                <a:endParaRPr lang="ru-BY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FA2F4B-8AA0-7958-3422-304FA8E68460}"/>
                  </a:ext>
                </a:extLst>
              </p:cNvPr>
              <p:cNvSpPr txBox="1"/>
              <p:nvPr/>
            </p:nvSpPr>
            <p:spPr>
              <a:xfrm>
                <a:off x="10378241" y="439086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  <a:endParaRPr lang="ru-BY" dirty="0"/>
              </a:p>
            </p:txBody>
          </p: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05CD37E6-35F2-D57A-3371-C9A8756F1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0989" y="4865195"/>
                <a:ext cx="317553" cy="89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51024683-09E6-0403-2334-D47457E22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5048" y="4887349"/>
                <a:ext cx="360541" cy="147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>
                <a:extLst>
                  <a:ext uri="{FF2B5EF4-FFF2-40B4-BE49-F238E27FC236}">
                    <a16:creationId xmlns:a16="http://schemas.microsoft.com/office/drawing/2014/main" id="{3FCEA07E-4BC4-3830-A804-650C032E8808}"/>
                  </a:ext>
                </a:extLst>
              </p:cNvPr>
              <p:cNvGrpSpPr/>
              <p:nvPr/>
            </p:nvGrpSpPr>
            <p:grpSpPr>
              <a:xfrm>
                <a:off x="8877479" y="4508456"/>
                <a:ext cx="3314521" cy="2010459"/>
                <a:chOff x="8877479" y="4508456"/>
                <a:chExt cx="3314521" cy="2010459"/>
              </a:xfrm>
            </p:grpSpPr>
            <p:grpSp>
              <p:nvGrpSpPr>
                <p:cNvPr id="2" name="Группа 1">
                  <a:extLst>
                    <a:ext uri="{FF2B5EF4-FFF2-40B4-BE49-F238E27FC236}">
                      <a16:creationId xmlns:a16="http://schemas.microsoft.com/office/drawing/2014/main" id="{3D1A5C30-E8B7-4589-7AD8-0D84B22DEC0A}"/>
                    </a:ext>
                  </a:extLst>
                </p:cNvPr>
                <p:cNvGrpSpPr/>
                <p:nvPr/>
              </p:nvGrpSpPr>
              <p:grpSpPr>
                <a:xfrm>
                  <a:off x="8877479" y="4508456"/>
                  <a:ext cx="2337758" cy="1407640"/>
                  <a:chOff x="9409793" y="184558"/>
                  <a:chExt cx="2411505" cy="1432831"/>
                </a:xfrm>
                <a:noFill/>
              </p:grpSpPr>
              <p:sp>
                <p:nvSpPr>
                  <p:cNvPr id="10" name="Овал 9">
                    <a:extLst>
                      <a:ext uri="{FF2B5EF4-FFF2-40B4-BE49-F238E27FC236}">
                        <a16:creationId xmlns:a16="http://schemas.microsoft.com/office/drawing/2014/main" id="{56149146-5483-E31E-BECA-72EA02CFB774}"/>
                      </a:ext>
                    </a:extLst>
                  </p:cNvPr>
                  <p:cNvSpPr/>
                  <p:nvPr/>
                </p:nvSpPr>
                <p:spPr>
                  <a:xfrm>
                    <a:off x="9409793" y="541625"/>
                    <a:ext cx="412377" cy="412376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2" name="Овал 11">
                    <a:extLst>
                      <a:ext uri="{FF2B5EF4-FFF2-40B4-BE49-F238E27FC236}">
                        <a16:creationId xmlns:a16="http://schemas.microsoft.com/office/drawing/2014/main" id="{F13CFF16-685B-441A-6CCF-4523495A7141}"/>
                      </a:ext>
                    </a:extLst>
                  </p:cNvPr>
                  <p:cNvSpPr/>
                  <p:nvPr/>
                </p:nvSpPr>
                <p:spPr>
                  <a:xfrm>
                    <a:off x="10439553" y="184558"/>
                    <a:ext cx="412377" cy="412376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4" name="Овал 13">
                    <a:extLst>
                      <a:ext uri="{FF2B5EF4-FFF2-40B4-BE49-F238E27FC236}">
                        <a16:creationId xmlns:a16="http://schemas.microsoft.com/office/drawing/2014/main" id="{0CD0982B-B499-DB40-FF9F-643DEFEC07EF}"/>
                      </a:ext>
                    </a:extLst>
                  </p:cNvPr>
                  <p:cNvSpPr/>
                  <p:nvPr/>
                </p:nvSpPr>
                <p:spPr>
                  <a:xfrm>
                    <a:off x="10458664" y="1205013"/>
                    <a:ext cx="412377" cy="412376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5" name="Овал 14">
                    <a:extLst>
                      <a:ext uri="{FF2B5EF4-FFF2-40B4-BE49-F238E27FC236}">
                        <a16:creationId xmlns:a16="http://schemas.microsoft.com/office/drawing/2014/main" id="{94101903-CFB6-3B14-1622-B461EDF2F296}"/>
                      </a:ext>
                    </a:extLst>
                  </p:cNvPr>
                  <p:cNvSpPr/>
                  <p:nvPr/>
                </p:nvSpPr>
                <p:spPr>
                  <a:xfrm>
                    <a:off x="11408921" y="484568"/>
                    <a:ext cx="412377" cy="412376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20" name="Прямая соединительная линия 19">
                    <a:extLst>
                      <a:ext uri="{FF2B5EF4-FFF2-40B4-BE49-F238E27FC236}">
                        <a16:creationId xmlns:a16="http://schemas.microsoft.com/office/drawing/2014/main" id="{A825AAD2-B9D7-3BD8-7E09-BD5F3709616D}"/>
                      </a:ext>
                    </a:extLst>
                  </p:cNvPr>
                  <p:cNvCxnSpPr>
                    <a:stCxn id="10" idx="5"/>
                    <a:endCxn id="14" idx="1"/>
                  </p:cNvCxnSpPr>
                  <p:nvPr/>
                </p:nvCxnSpPr>
                <p:spPr>
                  <a:xfrm>
                    <a:off x="9761779" y="893610"/>
                    <a:ext cx="757276" cy="371794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Прямая соединительная линия 21">
                    <a:extLst>
                      <a:ext uri="{FF2B5EF4-FFF2-40B4-BE49-F238E27FC236}">
                        <a16:creationId xmlns:a16="http://schemas.microsoft.com/office/drawing/2014/main" id="{28C9C4E2-CF04-D660-6E97-1E3DF73DE03E}"/>
                      </a:ext>
                    </a:extLst>
                  </p:cNvPr>
                  <p:cNvCxnSpPr>
                    <a:stCxn id="14" idx="0"/>
                    <a:endCxn id="12" idx="4"/>
                  </p:cNvCxnSpPr>
                  <p:nvPr/>
                </p:nvCxnSpPr>
                <p:spPr>
                  <a:xfrm flipH="1" flipV="1">
                    <a:off x="10645742" y="596934"/>
                    <a:ext cx="19111" cy="60807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Прямая соединительная линия 22">
                    <a:extLst>
                      <a:ext uri="{FF2B5EF4-FFF2-40B4-BE49-F238E27FC236}">
                        <a16:creationId xmlns:a16="http://schemas.microsoft.com/office/drawing/2014/main" id="{7551BD06-EF3B-0395-0352-2F7CC5A8F28A}"/>
                      </a:ext>
                    </a:extLst>
                  </p:cNvPr>
                  <p:cNvCxnSpPr>
                    <a:stCxn id="14" idx="6"/>
                    <a:endCxn id="15" idx="3"/>
                  </p:cNvCxnSpPr>
                  <p:nvPr/>
                </p:nvCxnSpPr>
                <p:spPr>
                  <a:xfrm flipV="1">
                    <a:off x="10871041" y="836553"/>
                    <a:ext cx="598271" cy="574648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Прямая соединительная линия 23">
                    <a:extLst>
                      <a:ext uri="{FF2B5EF4-FFF2-40B4-BE49-F238E27FC236}">
                        <a16:creationId xmlns:a16="http://schemas.microsoft.com/office/drawing/2014/main" id="{EBA26F87-C0B2-68BC-04C6-7EED6C58CEC9}"/>
                      </a:ext>
                    </a:extLst>
                  </p:cNvPr>
                  <p:cNvCxnSpPr>
                    <a:stCxn id="12" idx="6"/>
                    <a:endCxn id="15" idx="2"/>
                  </p:cNvCxnSpPr>
                  <p:nvPr/>
                </p:nvCxnSpPr>
                <p:spPr>
                  <a:xfrm>
                    <a:off x="10851930" y="390746"/>
                    <a:ext cx="556991" cy="300010"/>
                  </a:xfrm>
                  <a:prstGeom prst="line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Прямая соединительная линия 35">
                    <a:extLst>
                      <a:ext uri="{FF2B5EF4-FFF2-40B4-BE49-F238E27FC236}">
                        <a16:creationId xmlns:a16="http://schemas.microsoft.com/office/drawing/2014/main" id="{00EB3D16-112F-EC01-0008-FD83C8D07184}"/>
                      </a:ext>
                    </a:extLst>
                  </p:cNvPr>
                  <p:cNvCxnSpPr>
                    <a:stCxn id="10" idx="7"/>
                    <a:endCxn id="12" idx="2"/>
                  </p:cNvCxnSpPr>
                  <p:nvPr/>
                </p:nvCxnSpPr>
                <p:spPr>
                  <a:xfrm flipV="1">
                    <a:off x="9761779" y="390746"/>
                    <a:ext cx="677774" cy="211270"/>
                  </a:xfrm>
                  <a:prstGeom prst="line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713E7DC-D91F-D3AE-C793-26170ABD902F}"/>
                    </a:ext>
                  </a:extLst>
                </p:cNvPr>
                <p:cNvSpPr txBox="1"/>
                <p:nvPr/>
              </p:nvSpPr>
              <p:spPr>
                <a:xfrm>
                  <a:off x="9111844" y="5903362"/>
                  <a:ext cx="3080156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b="1" dirty="0"/>
                    <a:t>маршрут: </a:t>
                  </a:r>
                  <a:r>
                    <a:rPr lang="ru-RU" sz="1600" dirty="0"/>
                    <a:t>1, 2, 4</a:t>
                  </a:r>
                  <a:endParaRPr lang="ru-RU" sz="1600" b="1" dirty="0"/>
                </a:p>
                <a:p>
                  <a:r>
                    <a:rPr lang="ru-RU" b="1" dirty="0"/>
                    <a:t>вес</a:t>
                  </a:r>
                  <a:r>
                    <a:rPr lang="ru-RU" dirty="0"/>
                    <a:t>: 13+3=16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4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442839" y="2170688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332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436123" y="18122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944" y="1841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EDD99-DB33-5D0A-89C1-23DC5AE6A627}"/>
              </a:ext>
            </a:extLst>
          </p:cNvPr>
          <p:cNvSpPr txBox="1"/>
          <p:nvPr/>
        </p:nvSpPr>
        <p:spPr>
          <a:xfrm>
            <a:off x="5568109" y="1778672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37527A-B19F-1F9E-BAF1-231667058B55}"/>
              </a:ext>
            </a:extLst>
          </p:cNvPr>
          <p:cNvSpPr/>
          <p:nvPr/>
        </p:nvSpPr>
        <p:spPr>
          <a:xfrm>
            <a:off x="956607" y="4137257"/>
            <a:ext cx="3724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dist</a:t>
            </a:r>
            <a:r>
              <a:rPr lang="en-US" dirty="0"/>
              <a:t>    </a:t>
            </a:r>
            <a:r>
              <a:rPr lang="en-US" sz="1600" i="1" u="sng" dirty="0"/>
              <a:t>1  </a:t>
            </a:r>
            <a:r>
              <a:rPr lang="ru-RU" sz="1600" i="1" u="sng" dirty="0"/>
              <a:t>    </a:t>
            </a:r>
            <a:r>
              <a:rPr lang="en-US" sz="1600" i="1" u="sng" dirty="0"/>
              <a:t>2  </a:t>
            </a:r>
            <a:r>
              <a:rPr lang="ru-RU" sz="1600" i="1" u="sng" dirty="0"/>
              <a:t>  </a:t>
            </a:r>
            <a:r>
              <a:rPr lang="en-US" sz="1600" i="1" u="sng" dirty="0"/>
              <a:t> </a:t>
            </a:r>
            <a:r>
              <a:rPr lang="ru-RU" sz="1600" i="1" u="sng" dirty="0"/>
              <a:t> </a:t>
            </a:r>
            <a:r>
              <a:rPr lang="en-US" sz="1600" i="1" u="sng" dirty="0"/>
              <a:t> 3  </a:t>
            </a:r>
            <a:r>
              <a:rPr lang="ru-RU" sz="1600" i="1" u="sng" dirty="0"/>
              <a:t>   </a:t>
            </a:r>
            <a:r>
              <a:rPr lang="en-US" sz="1600" i="1" u="sng" dirty="0"/>
              <a:t>  </a:t>
            </a:r>
            <a:r>
              <a:rPr lang="ru-RU" sz="1600" i="1" u="sng" dirty="0"/>
              <a:t> </a:t>
            </a:r>
            <a:r>
              <a:rPr lang="en-US" sz="1600" i="1" u="sng" dirty="0"/>
              <a:t>4 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5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6  </a:t>
            </a:r>
            <a:r>
              <a:rPr lang="ru-RU" sz="1600" i="1" u="sng" dirty="0"/>
              <a:t>     </a:t>
            </a:r>
            <a:r>
              <a:rPr lang="en-US" sz="1600" i="1" u="sng" dirty="0"/>
              <a:t> 7</a:t>
            </a:r>
            <a:r>
              <a:rPr lang="ru-RU" sz="1600" i="1" u="sng" dirty="0"/>
              <a:t>__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62527D-14C7-867B-6835-34464E1C128C}"/>
              </a:ext>
            </a:extLst>
          </p:cNvPr>
          <p:cNvSpPr/>
          <p:nvPr/>
        </p:nvSpPr>
        <p:spPr>
          <a:xfrm>
            <a:off x="1554773" y="4465380"/>
            <a:ext cx="312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dirty="0"/>
              <a:t>+∞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AA7B744-2353-B0F5-E0EE-38ACDF209233}"/>
              </a:ext>
            </a:extLst>
          </p:cNvPr>
          <p:cNvSpPr/>
          <p:nvPr/>
        </p:nvSpPr>
        <p:spPr>
          <a:xfrm>
            <a:off x="1239377" y="4775000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1: </a:t>
            </a:r>
            <a:r>
              <a:rPr lang="en-US" dirty="0"/>
              <a:t>  </a:t>
            </a:r>
            <a:r>
              <a:rPr lang="en-US" b="1" dirty="0"/>
              <a:t>0  </a:t>
            </a:r>
            <a:r>
              <a:rPr lang="ru-RU" b="1" dirty="0"/>
              <a:t>  1</a:t>
            </a:r>
            <a:r>
              <a:rPr lang="en-US" b="1" dirty="0"/>
              <a:t> </a:t>
            </a:r>
            <a:r>
              <a:rPr lang="ru-RU" b="1" dirty="0"/>
              <a:t>   </a:t>
            </a:r>
            <a:r>
              <a:rPr lang="en-US" b="1" dirty="0"/>
              <a:t>  </a:t>
            </a:r>
            <a:r>
              <a:rPr lang="ru-RU" b="1" dirty="0"/>
              <a:t>1    </a:t>
            </a:r>
            <a:r>
              <a:rPr lang="en-US" b="1" dirty="0"/>
              <a:t>   </a:t>
            </a:r>
            <a:r>
              <a:rPr lang="ru-RU" b="1" dirty="0"/>
              <a:t>2   </a:t>
            </a:r>
            <a:r>
              <a:rPr lang="en-US" b="1" dirty="0"/>
              <a:t>     </a:t>
            </a:r>
            <a:r>
              <a:rPr lang="ru-RU" b="1" dirty="0"/>
              <a:t>0   </a:t>
            </a:r>
            <a:r>
              <a:rPr lang="en-US" b="1" dirty="0"/>
              <a:t>   </a:t>
            </a:r>
            <a:r>
              <a:rPr lang="ru-RU" b="1" dirty="0"/>
              <a:t>1 </a:t>
            </a:r>
            <a:r>
              <a:rPr lang="en-US" b="1" dirty="0"/>
              <a:t>     </a:t>
            </a:r>
            <a:r>
              <a:rPr lang="en-US" dirty="0"/>
              <a:t>+∞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78517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392755" y="2147736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332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386039" y="1789340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944" y="1841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EDD99-DB33-5D0A-89C1-23DC5AE6A627}"/>
              </a:ext>
            </a:extLst>
          </p:cNvPr>
          <p:cNvSpPr txBox="1"/>
          <p:nvPr/>
        </p:nvSpPr>
        <p:spPr>
          <a:xfrm>
            <a:off x="5517666" y="1851653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37527A-B19F-1F9E-BAF1-231667058B55}"/>
              </a:ext>
            </a:extLst>
          </p:cNvPr>
          <p:cNvSpPr/>
          <p:nvPr/>
        </p:nvSpPr>
        <p:spPr>
          <a:xfrm>
            <a:off x="956607" y="4137257"/>
            <a:ext cx="3724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dist</a:t>
            </a:r>
            <a:r>
              <a:rPr lang="en-US" dirty="0"/>
              <a:t>    </a:t>
            </a:r>
            <a:r>
              <a:rPr lang="en-US" sz="1600" i="1" u="sng" dirty="0"/>
              <a:t>1  </a:t>
            </a:r>
            <a:r>
              <a:rPr lang="ru-RU" sz="1600" i="1" u="sng" dirty="0"/>
              <a:t>    </a:t>
            </a:r>
            <a:r>
              <a:rPr lang="en-US" sz="1600" i="1" u="sng" dirty="0"/>
              <a:t>2  </a:t>
            </a:r>
            <a:r>
              <a:rPr lang="ru-RU" sz="1600" i="1" u="sng" dirty="0"/>
              <a:t>  </a:t>
            </a:r>
            <a:r>
              <a:rPr lang="en-US" sz="1600" i="1" u="sng" dirty="0"/>
              <a:t> </a:t>
            </a:r>
            <a:r>
              <a:rPr lang="ru-RU" sz="1600" i="1" u="sng" dirty="0"/>
              <a:t> </a:t>
            </a:r>
            <a:r>
              <a:rPr lang="en-US" sz="1600" i="1" u="sng" dirty="0"/>
              <a:t> 3  </a:t>
            </a:r>
            <a:r>
              <a:rPr lang="ru-RU" sz="1600" i="1" u="sng" dirty="0"/>
              <a:t>   </a:t>
            </a:r>
            <a:r>
              <a:rPr lang="en-US" sz="1600" i="1" u="sng" dirty="0"/>
              <a:t>  </a:t>
            </a:r>
            <a:r>
              <a:rPr lang="ru-RU" sz="1600" i="1" u="sng" dirty="0"/>
              <a:t> </a:t>
            </a:r>
            <a:r>
              <a:rPr lang="en-US" sz="1600" i="1" u="sng" dirty="0"/>
              <a:t>4 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5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6  </a:t>
            </a:r>
            <a:r>
              <a:rPr lang="ru-RU" sz="1600" i="1" u="sng" dirty="0"/>
              <a:t>     </a:t>
            </a:r>
            <a:r>
              <a:rPr lang="en-US" sz="1600" i="1" u="sng" dirty="0"/>
              <a:t> 7</a:t>
            </a:r>
            <a:r>
              <a:rPr lang="ru-RU" sz="1600" i="1" u="sng" dirty="0"/>
              <a:t>__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62527D-14C7-867B-6835-34464E1C128C}"/>
              </a:ext>
            </a:extLst>
          </p:cNvPr>
          <p:cNvSpPr/>
          <p:nvPr/>
        </p:nvSpPr>
        <p:spPr>
          <a:xfrm>
            <a:off x="1554773" y="4465380"/>
            <a:ext cx="312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dirty="0"/>
              <a:t>+∞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AA7B744-2353-B0F5-E0EE-38ACDF209233}"/>
              </a:ext>
            </a:extLst>
          </p:cNvPr>
          <p:cNvSpPr/>
          <p:nvPr/>
        </p:nvSpPr>
        <p:spPr>
          <a:xfrm>
            <a:off x="1239377" y="4775000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1: </a:t>
            </a:r>
            <a:r>
              <a:rPr lang="en-US" dirty="0"/>
              <a:t>  </a:t>
            </a:r>
            <a:r>
              <a:rPr lang="en-US" b="1" dirty="0"/>
              <a:t>0  </a:t>
            </a:r>
            <a:r>
              <a:rPr lang="ru-RU" b="1" dirty="0"/>
              <a:t>  1</a:t>
            </a:r>
            <a:r>
              <a:rPr lang="en-US" b="1" dirty="0"/>
              <a:t> </a:t>
            </a:r>
            <a:r>
              <a:rPr lang="ru-RU" b="1" dirty="0"/>
              <a:t>   </a:t>
            </a:r>
            <a:r>
              <a:rPr lang="en-US" b="1" dirty="0"/>
              <a:t>  </a:t>
            </a:r>
            <a:r>
              <a:rPr lang="ru-RU" b="1" dirty="0"/>
              <a:t>1    </a:t>
            </a:r>
            <a:r>
              <a:rPr lang="en-US" b="1" dirty="0"/>
              <a:t>   </a:t>
            </a:r>
            <a:r>
              <a:rPr lang="ru-RU" b="1" dirty="0"/>
              <a:t>2   </a:t>
            </a:r>
            <a:r>
              <a:rPr lang="en-US" b="1" dirty="0"/>
              <a:t>     </a:t>
            </a:r>
            <a:r>
              <a:rPr lang="ru-RU" b="1" dirty="0"/>
              <a:t>0   </a:t>
            </a:r>
            <a:r>
              <a:rPr lang="en-US" b="1" dirty="0"/>
              <a:t>   </a:t>
            </a:r>
            <a:r>
              <a:rPr lang="ru-RU" b="1" dirty="0"/>
              <a:t>1 </a:t>
            </a:r>
            <a:r>
              <a:rPr lang="en-US" b="1" dirty="0"/>
              <a:t>     </a:t>
            </a:r>
            <a:r>
              <a:rPr lang="en-US" dirty="0"/>
              <a:t>+∞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52C88E-431D-53F6-D4EB-872DAF0868B7}"/>
              </a:ext>
            </a:extLst>
          </p:cNvPr>
          <p:cNvSpPr/>
          <p:nvPr/>
        </p:nvSpPr>
        <p:spPr>
          <a:xfrm>
            <a:off x="1239377" y="518122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: </a:t>
            </a:r>
            <a:r>
              <a:rPr lang="en-US" dirty="0"/>
              <a:t>  </a:t>
            </a:r>
            <a:r>
              <a:rPr lang="en-US" b="1" dirty="0"/>
              <a:t>0  </a:t>
            </a:r>
            <a:r>
              <a:rPr lang="ru-RU" b="1" dirty="0"/>
              <a:t>  1</a:t>
            </a:r>
            <a:r>
              <a:rPr lang="en-US" b="1" dirty="0"/>
              <a:t> </a:t>
            </a:r>
            <a:r>
              <a:rPr lang="ru-RU" b="1" dirty="0"/>
              <a:t>   </a:t>
            </a:r>
            <a:r>
              <a:rPr lang="en-US" b="1" dirty="0"/>
              <a:t>  </a:t>
            </a:r>
            <a:r>
              <a:rPr lang="ru-RU" b="1" dirty="0"/>
              <a:t>1    </a:t>
            </a:r>
            <a:r>
              <a:rPr lang="en-US" b="1" dirty="0"/>
              <a:t>   </a:t>
            </a:r>
            <a:r>
              <a:rPr lang="ru-RU" b="1" dirty="0"/>
              <a:t>2   </a:t>
            </a:r>
            <a:r>
              <a:rPr lang="en-US" b="1" dirty="0"/>
              <a:t>     </a:t>
            </a:r>
            <a:r>
              <a:rPr lang="ru-RU" b="1" dirty="0"/>
              <a:t>0   </a:t>
            </a:r>
            <a:r>
              <a:rPr lang="en-US" b="1" dirty="0"/>
              <a:t>   </a:t>
            </a:r>
            <a:r>
              <a:rPr lang="ru-RU" b="1" dirty="0"/>
              <a:t>1 </a:t>
            </a:r>
            <a:r>
              <a:rPr lang="en-US" b="1" dirty="0"/>
              <a:t>     </a:t>
            </a:r>
            <a:r>
              <a:rPr lang="en-US" dirty="0"/>
              <a:t>+∞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8396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9224" y="2182124"/>
            <a:ext cx="519953" cy="5109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37619"/>
            <a:ext cx="486734" cy="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6567" y="1625739"/>
            <a:ext cx="5259" cy="2140007"/>
          </a:xfrm>
          <a:prstGeom prst="curvedConnector3">
            <a:avLst>
              <a:gd name="adj1" fmla="val -43468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999061" y="222235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332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992345" y="18639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944" y="1841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EDD99-DB33-5D0A-89C1-23DC5AE6A627}"/>
              </a:ext>
            </a:extLst>
          </p:cNvPr>
          <p:cNvSpPr txBox="1"/>
          <p:nvPr/>
        </p:nvSpPr>
        <p:spPr>
          <a:xfrm>
            <a:off x="5587370" y="1828834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CCB6C-8745-9140-B72A-468150FA5FB4}"/>
              </a:ext>
            </a:extLst>
          </p:cNvPr>
          <p:cNvSpPr txBox="1"/>
          <p:nvPr/>
        </p:nvSpPr>
        <p:spPr>
          <a:xfrm>
            <a:off x="835269" y="422031"/>
            <a:ext cx="1032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Восстановление кратчайшего пути  из 1 в 6 (используем сформированный массив предшественников):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90581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0269CDA-47E4-9329-DFC1-E7037CCEC68D}"/>
              </a:ext>
            </a:extLst>
          </p:cNvPr>
          <p:cNvSpPr/>
          <p:nvPr/>
        </p:nvSpPr>
        <p:spPr>
          <a:xfrm>
            <a:off x="1932088" y="5894449"/>
            <a:ext cx="2165367" cy="556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"/>
            <a:ext cx="10968318" cy="744073"/>
          </a:xfrm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200" dirty="0"/>
              <a:t>Алгоритм Беллмана – Форда</a:t>
            </a:r>
            <a:r>
              <a:rPr lang="en-US" sz="3200" dirty="0"/>
              <a:t>. </a:t>
            </a:r>
            <a:r>
              <a:rPr lang="ru-RU" sz="3200" dirty="0"/>
              <a:t>Контур отрицательного веса</a:t>
            </a:r>
          </a:p>
        </p:txBody>
      </p:sp>
      <p:sp>
        <p:nvSpPr>
          <p:cNvPr id="4" name="Овал 3"/>
          <p:cNvSpPr/>
          <p:nvPr/>
        </p:nvSpPr>
        <p:spPr>
          <a:xfrm>
            <a:off x="1641949" y="1810213"/>
            <a:ext cx="519953" cy="5109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2437839" y="2540088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Овал 16"/>
          <p:cNvSpPr/>
          <p:nvPr/>
        </p:nvSpPr>
        <p:spPr>
          <a:xfrm>
            <a:off x="3295222" y="1810214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437839" y="93027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085757" y="1366429"/>
            <a:ext cx="428227" cy="51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085757" y="2246369"/>
            <a:ext cx="428227" cy="368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697816" y="1441262"/>
            <a:ext cx="0" cy="109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2881647" y="2246370"/>
            <a:ext cx="489720" cy="368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34366" y="133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8184" y="2354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1738" y="1726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3342" y="1331828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2888" y="237387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26607" y="859622"/>
            <a:ext cx="617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(4,3)</a:t>
            </a:r>
          </a:p>
          <a:p>
            <a:r>
              <a:rPr lang="ru-RU" dirty="0"/>
              <a:t>(4,5)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7436335" y="904882"/>
            <a:ext cx="267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1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4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ru-RU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907695" y="1148428"/>
            <a:ext cx="414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Dist</a:t>
            </a:r>
            <a:r>
              <a:rPr lang="en-US" dirty="0"/>
              <a:t>   0  </a:t>
            </a:r>
            <a:r>
              <a:rPr lang="ru-RU" dirty="0"/>
              <a:t>   </a:t>
            </a:r>
            <a:r>
              <a:rPr lang="en-US" dirty="0" err="1"/>
              <a:t>Inf</a:t>
            </a:r>
            <a:r>
              <a:rPr lang="en-US" dirty="0"/>
              <a:t>        </a:t>
            </a:r>
            <a:r>
              <a:rPr lang="en-US" dirty="0" err="1"/>
              <a:t>Inf</a:t>
            </a:r>
            <a:r>
              <a:rPr lang="en-US" dirty="0"/>
              <a:t>       </a:t>
            </a:r>
            <a:r>
              <a:rPr lang="en-US" dirty="0" err="1"/>
              <a:t>Inf</a:t>
            </a:r>
            <a:r>
              <a:rPr lang="ru-RU" dirty="0"/>
              <a:t> </a:t>
            </a:r>
            <a:r>
              <a:rPr lang="en-US" dirty="0"/>
              <a:t>     </a:t>
            </a:r>
            <a:r>
              <a:rPr lang="en-US" dirty="0" err="1"/>
              <a:t>Inf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7094895" y="1388303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0    </a:t>
            </a:r>
            <a:r>
              <a:rPr lang="ru-RU" dirty="0"/>
              <a:t>  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baseline="-25000" dirty="0"/>
              <a:t>1</a:t>
            </a:r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baseline="-25000" dirty="0"/>
              <a:t>4</a:t>
            </a:r>
            <a:r>
              <a:rPr lang="ru-RU" dirty="0"/>
              <a:t>   </a:t>
            </a:r>
            <a:r>
              <a:rPr lang="en-US" dirty="0"/>
              <a:t>    -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ru-RU" baseline="-25000" dirty="0"/>
              <a:t>4</a:t>
            </a:r>
            <a:r>
              <a:rPr lang="ru-RU" dirty="0"/>
              <a:t> </a:t>
            </a:r>
            <a:r>
              <a:rPr lang="en-US" dirty="0"/>
              <a:t>      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baseline="-25000" dirty="0"/>
              <a:t>4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203458" y="151649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4188" y="58523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>
                <a:solidFill>
                  <a:srgbClr val="FF0000"/>
                </a:solidFill>
              </a:rPr>
              <a:t>-2</a:t>
            </a:r>
            <a:r>
              <a:rPr lang="en-US" dirty="0"/>
              <a:t>]</a:t>
            </a:r>
            <a:r>
              <a:rPr lang="ru-RU" baseline="-250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99043" y="304786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</a:t>
            </a:r>
            <a:r>
              <a:rPr lang="ru-RU" baseline="-25000" dirty="0"/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4682" y="147009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-</a:t>
            </a:r>
            <a:r>
              <a:rPr lang="ru-RU" dirty="0">
                <a:solidFill>
                  <a:srgbClr val="FF0000"/>
                </a:solidFill>
              </a:rPr>
              <a:t>3</a:t>
            </a:r>
            <a:r>
              <a:rPr lang="en-US" dirty="0"/>
              <a:t>]</a:t>
            </a:r>
            <a:r>
              <a:rPr lang="ru-RU" baseline="-25000" dirty="0"/>
              <a:t>2</a:t>
            </a:r>
          </a:p>
        </p:txBody>
      </p:sp>
      <p:sp>
        <p:nvSpPr>
          <p:cNvPr id="46" name="Овал 45"/>
          <p:cNvSpPr/>
          <p:nvPr/>
        </p:nvSpPr>
        <p:spPr>
          <a:xfrm>
            <a:off x="4237592" y="1808895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" name="Прямая со стрелкой 4"/>
          <p:cNvCxnSpPr>
            <a:stCxn id="17" idx="1"/>
            <a:endCxn id="18" idx="5"/>
          </p:cNvCxnSpPr>
          <p:nvPr/>
        </p:nvCxnSpPr>
        <p:spPr>
          <a:xfrm flipH="1" flipV="1">
            <a:off x="2881647" y="1366429"/>
            <a:ext cx="489720" cy="518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7" idx="6"/>
            <a:endCxn id="46" idx="2"/>
          </p:cNvCxnSpPr>
          <p:nvPr/>
        </p:nvCxnSpPr>
        <p:spPr>
          <a:xfrm flipV="1">
            <a:off x="3815175" y="2064390"/>
            <a:ext cx="422417" cy="1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90942" y="1726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7092696" y="168366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ru-RU" dirty="0"/>
              <a:t>: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0 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baseline="-25000" dirty="0"/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/>
              <a:t>     </a:t>
            </a:r>
            <a:r>
              <a:rPr lang="en-US" dirty="0"/>
              <a:t>    </a:t>
            </a:r>
            <a:r>
              <a:rPr lang="ru-RU" dirty="0"/>
              <a:t>0 </a:t>
            </a:r>
            <a:r>
              <a:rPr lang="en-US" baseline="-25000" dirty="0"/>
              <a:t>3</a:t>
            </a:r>
            <a:r>
              <a:rPr lang="ru-RU" dirty="0"/>
              <a:t>   </a:t>
            </a:r>
            <a:r>
              <a:rPr lang="en-US" dirty="0"/>
              <a:t>  -1</a:t>
            </a:r>
            <a:r>
              <a:rPr lang="en-US" baseline="-25000" dirty="0"/>
              <a:t>2</a:t>
            </a:r>
            <a:r>
              <a:rPr lang="ru-RU" dirty="0"/>
              <a:t>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7092696" y="1983524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0 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 0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ru-RU" dirty="0"/>
              <a:t>    </a:t>
            </a:r>
            <a:r>
              <a:rPr lang="en-US" dirty="0"/>
              <a:t>   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en-US" baseline="-25000" dirty="0"/>
              <a:t>4</a:t>
            </a:r>
            <a:r>
              <a:rPr lang="ru-RU" dirty="0"/>
              <a:t> 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 -</a:t>
            </a: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baseline="-25000" dirty="0"/>
              <a:t>2</a:t>
            </a:r>
            <a:r>
              <a:rPr lang="ru-RU" dirty="0"/>
              <a:t>      </a:t>
            </a: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7092696" y="2288806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0 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ru-RU" baseline="-25000" dirty="0"/>
              <a:t>3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en-US" dirty="0"/>
              <a:t>   </a:t>
            </a:r>
            <a:r>
              <a:rPr lang="ru-RU" dirty="0"/>
              <a:t>-1</a:t>
            </a:r>
            <a:r>
              <a:rPr lang="ru-RU" baseline="-25000" dirty="0"/>
              <a:t>4</a:t>
            </a:r>
            <a:r>
              <a:rPr lang="ru-RU" dirty="0"/>
              <a:t>  </a:t>
            </a:r>
            <a:r>
              <a:rPr lang="en-US" dirty="0"/>
              <a:t>    -</a:t>
            </a:r>
            <a:r>
              <a:rPr lang="ru-RU" dirty="0"/>
              <a:t>2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/>
              <a:t> 0</a:t>
            </a:r>
            <a:r>
              <a:rPr lang="ru-RU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092696" y="2602482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ru-RU" dirty="0"/>
              <a:t>: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0 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-1</a:t>
            </a:r>
            <a:r>
              <a:rPr lang="ru-RU" baseline="-25000" dirty="0"/>
              <a:t>3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en-US" dirty="0"/>
              <a:t>    </a:t>
            </a:r>
            <a:r>
              <a:rPr lang="ru-RU" dirty="0">
                <a:solidFill>
                  <a:srgbClr val="FF0000"/>
                </a:solidFill>
              </a:rPr>
              <a:t>-2</a:t>
            </a:r>
            <a:r>
              <a:rPr lang="ru-RU" baseline="-25000" dirty="0"/>
              <a:t>4</a:t>
            </a:r>
            <a:r>
              <a:rPr lang="ru-RU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ru-RU" dirty="0">
                <a:solidFill>
                  <a:srgbClr val="FF0000"/>
                </a:solidFill>
              </a:rPr>
              <a:t>-3</a:t>
            </a:r>
            <a:r>
              <a:rPr lang="ru-RU" baseline="-25000" dirty="0"/>
              <a:t>2</a:t>
            </a:r>
            <a:r>
              <a:rPr lang="ru-RU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ru-RU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4020" y="3355738"/>
            <a:ext cx="5315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Для восстановления контура отрицательного веса</a:t>
            </a:r>
            <a:r>
              <a:rPr lang="ru-RU" dirty="0"/>
              <a:t>: </a:t>
            </a:r>
          </a:p>
          <a:p>
            <a:pPr lvl="1" algn="just"/>
            <a:r>
              <a:rPr lang="ru-RU" dirty="0"/>
              <a:t>берём любую вершину, которая изменила свою метку (эта вершина либо лежит на контуре, либо достижима из него, так как путь в неё содержит как минимум </a:t>
            </a:r>
            <a:r>
              <a:rPr lang="en-US" dirty="0"/>
              <a:t>n</a:t>
            </a:r>
            <a:r>
              <a:rPr lang="ru-RU" dirty="0"/>
              <a:t> дуг, что говорит о наличии в нём контура) и двигаемся по массиву предшественников </a:t>
            </a:r>
            <a:r>
              <a:rPr lang="en-US" b="1" dirty="0" err="1"/>
              <a:t>pred</a:t>
            </a:r>
            <a:r>
              <a:rPr lang="ru-RU" dirty="0"/>
              <a:t>, пока некоторая вершина не встретится при движении дважды.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9261" y="5897902"/>
                <a:ext cx="39381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Например: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61" y="5897902"/>
                <a:ext cx="3938194" cy="461665"/>
              </a:xfrm>
              <a:prstGeom prst="rect">
                <a:avLst/>
              </a:prstGeom>
              <a:blipFill>
                <a:blip r:embed="rId2"/>
                <a:stretch>
                  <a:fillRect l="-1238" b="-17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Объект 5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6273" y="3527902"/>
            <a:ext cx="5840245" cy="24751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281312" y="147009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en-US" dirty="0"/>
              <a:t>]</a:t>
            </a:r>
            <a:r>
              <a:rPr lang="ru-RU" baseline="-250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2653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2653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265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9" grpId="0"/>
      <p:bldP spid="61" grpId="0"/>
      <p:bldP spid="62" grpId="0"/>
      <p:bldP spid="63" grpId="0"/>
      <p:bldP spid="64" grpId="0"/>
      <p:bldP spid="48" grpId="0"/>
      <p:bldP spid="49" grpId="0"/>
      <p:bldP spid="53" grpId="0"/>
      <p:bldP spid="56" grpId="0"/>
      <p:bldP spid="9" grpId="0"/>
      <p:bldP spid="10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935" y="245534"/>
            <a:ext cx="10671332" cy="626534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+mn-lt"/>
              </a:rPr>
              <a:t>Алгоритм Беллмана – Форда</a:t>
            </a:r>
            <a:r>
              <a:rPr lang="en-US" sz="2000" dirty="0">
                <a:latin typeface="+mn-lt"/>
              </a:rPr>
              <a:t>. </a:t>
            </a:r>
            <a:r>
              <a:rPr lang="ru-RU" sz="2000" dirty="0">
                <a:latin typeface="+mn-lt"/>
              </a:rPr>
              <a:t>Псевдокод </a:t>
            </a:r>
            <a:br>
              <a:rPr lang="ru-RU" sz="2000" dirty="0">
                <a:latin typeface="+mn-lt"/>
              </a:rPr>
            </a:br>
            <a:r>
              <a:rPr lang="ru-RU" sz="2000" dirty="0">
                <a:latin typeface="+mn-lt"/>
              </a:rPr>
              <a:t>(граф задан списками смежности, в графе могут быть контуры отрицательного веса).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69" y="1072138"/>
            <a:ext cx="6124575" cy="535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2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6019" y="0"/>
            <a:ext cx="10488705" cy="762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Обоснование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/>
              <a:t>корректности алгоритм Беллмана – Форда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5826" y="864643"/>
            <a:ext cx="1035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Предположим, что в орграфе отсутствуют контуры отрицательного веса, достижимые из точки старта.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Обоснование корректности алгоритма следует непосредственно следующих двух утверждений.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98059" y="5660671"/>
                <a:ext cx="739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Время работы алгоритма Беллмана – Форда: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59" y="5660671"/>
                <a:ext cx="7395883" cy="461665"/>
              </a:xfrm>
              <a:prstGeom prst="rect">
                <a:avLst/>
              </a:prstGeom>
              <a:blipFill>
                <a:blip r:embed="rId2"/>
                <a:stretch>
                  <a:fillRect l="-1236" t="-10667" r="-412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18600" y="1893927"/>
                <a:ext cx="995386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b="1" dirty="0"/>
                  <a:t>Утверждение 1 </a:t>
                </a:r>
              </a:p>
              <a:p>
                <a:pPr lvl="1" algn="just"/>
                <a:r>
                  <a:rPr lang="ru-RU" sz="2000" dirty="0"/>
                  <a:t>Так как кратчайший маршрут не содержит повторяющихся вершин, то длина любого кратчайшего маршрута не превосходит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sz="2000" b="1" dirty="0"/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0" y="1893927"/>
                <a:ext cx="9953868" cy="1015663"/>
              </a:xfrm>
              <a:prstGeom prst="rect">
                <a:avLst/>
              </a:prstGeom>
              <a:blipFill>
                <a:blip r:embed="rId3"/>
                <a:stretch>
                  <a:fillRect l="-612" t="-3614" r="-674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15350" y="3029181"/>
                <a:ext cx="10086517" cy="166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b="1" dirty="0"/>
                  <a:t>Утверждение 2 </a:t>
                </a:r>
              </a:p>
              <a:p>
                <a:pPr lvl="1" algn="just"/>
                <a:r>
                  <a:rPr lang="ru-RU" sz="2000" dirty="0"/>
                  <a:t>После</a:t>
                </a:r>
                <a:r>
                  <a:rPr lang="ru-RU" sz="2000" b="1" dirty="0"/>
                  <a:t> </a:t>
                </a:r>
                <a:r>
                  <a:rPr lang="ru-RU" sz="2000" dirty="0"/>
                  <a:t>выполнения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ru-RU" sz="2000" b="1" dirty="0"/>
                  <a:t>ой </a:t>
                </a:r>
                <a:r>
                  <a:rPr lang="ru-RU" sz="2000" dirty="0"/>
                  <a:t>итерации для всех вершин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/>
                  <a:t>, для которых кратчайшие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ru-RU" sz="2000" b="1" dirty="0"/>
                  <a:t>маршруты</a:t>
                </a:r>
                <a:r>
                  <a:rPr lang="ru-RU" sz="2000" dirty="0">
                    <a:solidFill>
                      <a:srgbClr val="FF0000"/>
                    </a:solidFill>
                  </a:rPr>
                  <a:t> </a:t>
                </a:r>
                <a:r>
                  <a:rPr lang="ru-RU" sz="2000" dirty="0"/>
                  <a:t>содержат </a:t>
                </a:r>
                <a:r>
                  <a:rPr lang="ru-RU" sz="2000" b="1" dirty="0"/>
                  <a:t>не более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000" b="1" dirty="0"/>
                  <a:t>  дуг</a:t>
                </a:r>
                <a:r>
                  <a:rPr lang="ru-RU" sz="2000" dirty="0"/>
                  <a:t>, текущая верхняя оценка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sz="2000" b="1" dirty="0"/>
                  <a:t>равна длине кратчайшего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ru-RU" sz="2000" b="1" dirty="0"/>
                  <a:t>пути. </a:t>
                </a:r>
              </a:p>
              <a:p>
                <a:pPr algn="just"/>
                <a:r>
                  <a:rPr lang="ru-RU" sz="1400" i="1" dirty="0"/>
                  <a:t>Утверждение доказывается методом математической индукции</a:t>
                </a:r>
                <a:r>
                  <a:rPr lang="ru-RU" sz="1400" dirty="0"/>
                  <a:t>.</a:t>
                </a:r>
                <a:r>
                  <a:rPr lang="ru-RU" dirty="0"/>
                  <a:t> </a:t>
                </a:r>
                <a:endParaRPr lang="ru-R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0" y="3029181"/>
                <a:ext cx="10086517" cy="1661993"/>
              </a:xfrm>
              <a:prstGeom prst="rect">
                <a:avLst/>
              </a:prstGeom>
              <a:blipFill>
                <a:blip r:embed="rId4"/>
                <a:stretch>
                  <a:fillRect l="-665" t="-2198" r="-544" b="-18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65826" y="5014340"/>
                <a:ext cx="109612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Поэтому после выполнения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итерации алгоритма кратчайшие маршруты для всех вершин, достижимых из точки старта, будут построены.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6" y="5014340"/>
                <a:ext cx="10961298" cy="646331"/>
              </a:xfrm>
              <a:prstGeom prst="rect">
                <a:avLst/>
              </a:prstGeom>
              <a:blipFill>
                <a:blip r:embed="rId5"/>
                <a:stretch>
                  <a:fillRect l="-445" t="-5660" r="-445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43382" y="926527"/>
                <a:ext cx="10314613" cy="4161940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ru-RU" sz="3600" b="1" dirty="0"/>
                  <a:t>Алгоритм Э. </a:t>
                </a:r>
                <a:r>
                  <a:rPr lang="ru-RU" sz="3600" b="1" dirty="0" err="1"/>
                  <a:t>Дейкстры</a:t>
                </a:r>
                <a:r>
                  <a:rPr lang="ru-RU" sz="3600" b="1" dirty="0"/>
                  <a:t> </a:t>
                </a:r>
                <a:r>
                  <a:rPr lang="ru-RU" sz="3600" dirty="0"/>
                  <a:t>(1959) </a:t>
                </a:r>
              </a:p>
              <a:p>
                <a:pPr marL="0" indent="0" algn="ctr">
                  <a:buNone/>
                </a:pPr>
                <a:endParaRPr lang="ru-RU" sz="2400" dirty="0"/>
              </a:p>
              <a:p>
                <a:pPr marL="0" indent="0" algn="just">
                  <a:buNone/>
                </a:pPr>
                <a:r>
                  <a:rPr lang="ru-RU" sz="3200" dirty="0"/>
                  <a:t>Находит кратчайшие маршруты между вершиной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ru-RU" sz="3200" dirty="0"/>
                  <a:t> и всеми вершинами, достижимыми из неё. </a:t>
                </a:r>
              </a:p>
              <a:p>
                <a:pPr marL="0" indent="0" algn="just">
                  <a:buNone/>
                </a:pPr>
                <a:endParaRPr lang="ru-RU" sz="3200" u="sng" dirty="0"/>
              </a:p>
              <a:p>
                <a:pPr marL="0" indent="0" algn="just">
                  <a:buNone/>
                </a:pPr>
                <a:r>
                  <a:rPr lang="ru-RU" sz="3200" dirty="0"/>
                  <a:t>Алгоритм корректно работает только для графов (орграфов) </a:t>
                </a:r>
                <a:r>
                  <a:rPr lang="ru-RU" sz="3200" b="1" u="sng" dirty="0"/>
                  <a:t>без рёбер (дуг) отрицательного веса</a:t>
                </a:r>
                <a:r>
                  <a:rPr lang="ru-RU" sz="3200" u="sng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82" y="926527"/>
                <a:ext cx="10314613" cy="4161940"/>
              </a:xfrm>
              <a:blipFill>
                <a:blip r:embed="rId2"/>
                <a:stretch>
                  <a:fillRect l="-1478" t="-3660" r="-1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9" name="Рисунок 3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29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1582759" y="5429704"/>
            <a:ext cx="430306" cy="42134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659761" y="5429705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937932" y="5429705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890292" y="5429705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833687" y="5429704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925701" y="5434187"/>
            <a:ext cx="430306" cy="42134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446057" y="4673956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394845" y="4576219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6" idx="6"/>
            <a:endCxn id="7" idx="2"/>
          </p:cNvCxnSpPr>
          <p:nvPr/>
        </p:nvCxnSpPr>
        <p:spPr>
          <a:xfrm>
            <a:off x="2013065" y="5640375"/>
            <a:ext cx="646696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7" idx="6"/>
            <a:endCxn id="8" idx="2"/>
          </p:cNvCxnSpPr>
          <p:nvPr/>
        </p:nvCxnSpPr>
        <p:spPr>
          <a:xfrm>
            <a:off x="3090067" y="5640376"/>
            <a:ext cx="847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8" idx="6"/>
            <a:endCxn id="9" idx="2"/>
          </p:cNvCxnSpPr>
          <p:nvPr/>
        </p:nvCxnSpPr>
        <p:spPr>
          <a:xfrm>
            <a:off x="4368238" y="5640376"/>
            <a:ext cx="5220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8" idx="0"/>
            <a:endCxn id="12" idx="3"/>
          </p:cNvCxnSpPr>
          <p:nvPr/>
        </p:nvCxnSpPr>
        <p:spPr>
          <a:xfrm flipV="1">
            <a:off x="4153085" y="5033593"/>
            <a:ext cx="355989" cy="396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9" idx="6"/>
            <a:endCxn id="10" idx="2"/>
          </p:cNvCxnSpPr>
          <p:nvPr/>
        </p:nvCxnSpPr>
        <p:spPr>
          <a:xfrm flipV="1">
            <a:off x="5320598" y="5640375"/>
            <a:ext cx="51308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0" idx="6"/>
            <a:endCxn id="11" idx="2"/>
          </p:cNvCxnSpPr>
          <p:nvPr/>
        </p:nvCxnSpPr>
        <p:spPr>
          <a:xfrm>
            <a:off x="6263993" y="5640375"/>
            <a:ext cx="661708" cy="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0" idx="0"/>
            <a:endCxn id="13" idx="3"/>
          </p:cNvCxnSpPr>
          <p:nvPr/>
        </p:nvCxnSpPr>
        <p:spPr>
          <a:xfrm flipV="1">
            <a:off x="6048840" y="4935856"/>
            <a:ext cx="409022" cy="493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3" idx="5"/>
            <a:endCxn id="11" idx="0"/>
          </p:cNvCxnSpPr>
          <p:nvPr/>
        </p:nvCxnSpPr>
        <p:spPr>
          <a:xfrm>
            <a:off x="6762134" y="4935856"/>
            <a:ext cx="378720" cy="4983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373032" y="4673957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1"/>
            <a:endCxn id="40" idx="4"/>
          </p:cNvCxnSpPr>
          <p:nvPr/>
        </p:nvCxnSpPr>
        <p:spPr>
          <a:xfrm flipH="1" flipV="1">
            <a:off x="3588185" y="5095298"/>
            <a:ext cx="412764" cy="39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40" idx="6"/>
            <a:endCxn id="12" idx="2"/>
          </p:cNvCxnSpPr>
          <p:nvPr/>
        </p:nvCxnSpPr>
        <p:spPr>
          <a:xfrm flipV="1">
            <a:off x="3803338" y="4884627"/>
            <a:ext cx="6427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06672" y="5596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488873" y="560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396619" y="5597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914173" y="4854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224192" y="5017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382865" y="5614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975381" y="4540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508576" y="514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4323994" y="5080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335400" y="5624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5397827" y="4576220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/>
          <p:cNvCxnSpPr>
            <a:stCxn id="10" idx="1"/>
            <a:endCxn id="63" idx="4"/>
          </p:cNvCxnSpPr>
          <p:nvPr/>
        </p:nvCxnSpPr>
        <p:spPr>
          <a:xfrm flipH="1" flipV="1">
            <a:off x="5612980" y="4997561"/>
            <a:ext cx="283724" cy="493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3" idx="6"/>
            <a:endCxn id="13" idx="2"/>
          </p:cNvCxnSpPr>
          <p:nvPr/>
        </p:nvCxnSpPr>
        <p:spPr>
          <a:xfrm flipV="1">
            <a:off x="5828133" y="4786890"/>
            <a:ext cx="56671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25934" y="443781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5431601" y="4983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9" name="Рисунок 3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0" y="150454"/>
                <a:ext cx="12192000" cy="2730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u="sng" dirty="0"/>
                  <a:t>Время работы алгоритма</a:t>
                </a:r>
                <a:r>
                  <a:rPr lang="en-US" sz="2400" u="sng" dirty="0"/>
                  <a:t> </a:t>
                </a:r>
                <a:r>
                  <a:rPr lang="ru-RU" sz="2400" u="sng" dirty="0" err="1"/>
                  <a:t>Дейкстры</a:t>
                </a:r>
                <a:r>
                  <a:rPr lang="ru-RU" sz="2400" u="sng" dirty="0"/>
                  <a:t>  зависит от выбранной структуры данных: </a:t>
                </a:r>
              </a:p>
              <a:p>
                <a:pPr algn="just"/>
                <a:endParaRPr lang="ru-RU" u="sng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                       </a:t>
                </a:r>
                <a:r>
                  <a:rPr lang="en-US" sz="2400" dirty="0"/>
                  <a:t>         </a:t>
                </a:r>
                <a:r>
                  <a:rPr lang="ru-RU" sz="2400" dirty="0"/>
                  <a:t> </a:t>
                </a:r>
                <a:r>
                  <a:rPr lang="en-US" sz="2000" dirty="0"/>
                  <a:t>–</a:t>
                </a:r>
                <a:r>
                  <a:rPr lang="ru-RU" sz="2400" dirty="0"/>
                  <a:t>  </a:t>
                </a:r>
                <a:r>
                  <a:rPr lang="ru-RU" sz="2000" dirty="0"/>
                  <a:t>массив</a:t>
                </a:r>
                <a:r>
                  <a:rPr lang="en-US" sz="2400" dirty="0"/>
                  <a:t>;</a:t>
                </a:r>
                <a:r>
                  <a:rPr lang="ru-RU" sz="2400" dirty="0"/>
                  <a:t> </a:t>
                </a:r>
                <a:endParaRPr lang="en-US" sz="2400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                   </a:t>
                </a:r>
                <a:r>
                  <a:rPr lang="en-US" sz="2400" dirty="0"/>
                  <a:t>          </a:t>
                </a:r>
                <a:r>
                  <a:rPr lang="ru-RU" sz="2400" dirty="0"/>
                  <a:t> </a:t>
                </a:r>
                <a:r>
                  <a:rPr lang="en-US" sz="2000" dirty="0"/>
                  <a:t>–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:r>
                  <a:rPr lang="ru-RU" sz="2000" i="1" dirty="0"/>
                  <a:t>бинарная куча </a:t>
                </a:r>
                <a:r>
                  <a:rPr lang="ru-RU" sz="2000" dirty="0"/>
                  <a:t>(в кучу добавляются </a:t>
                </a:r>
                <a:r>
                  <a:rPr lang="ru-RU" sz="2000" dirty="0" err="1"/>
                  <a:t>рёба</a:t>
                </a:r>
                <a:r>
                  <a:rPr lang="en-US" sz="2000" dirty="0"/>
                  <a:t>/</a:t>
                </a:r>
                <a:r>
                  <a:rPr lang="ru-RU" sz="2000" dirty="0"/>
                  <a:t>дуги)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)+О(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/>
                  <a:t>  </a:t>
                </a:r>
                <a:r>
                  <a:rPr lang="en-US" sz="2000" dirty="0"/>
                  <a:t>– </a:t>
                </a:r>
                <a:r>
                  <a:rPr lang="ru-RU" sz="2000" dirty="0"/>
                  <a:t> </a:t>
                </a:r>
                <a:r>
                  <a:rPr lang="ru-RU" sz="2000" i="1" dirty="0"/>
                  <a:t>бинарная куча </a:t>
                </a:r>
                <a:r>
                  <a:rPr lang="ru-RU" sz="2000" dirty="0"/>
                  <a:t>(в кучу добавляются</a:t>
                </a:r>
                <a:r>
                  <a:rPr lang="en-US" sz="2000" dirty="0"/>
                  <a:t> </a:t>
                </a:r>
                <a:r>
                  <a:rPr lang="ru-RU" sz="2000" dirty="0"/>
                  <a:t>вершины + операция </a:t>
                </a:r>
                <a:r>
                  <a:rPr lang="ru-RU" sz="2000" dirty="0" err="1"/>
                  <a:t>модиф</a:t>
                </a:r>
                <a:r>
                  <a:rPr lang="ru-RU" sz="2000" dirty="0"/>
                  <a:t> .ключа)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+ О(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       </a:t>
                </a:r>
                <a:r>
                  <a:rPr lang="en-US" sz="2400" dirty="0"/>
                  <a:t>   </a:t>
                </a:r>
                <a:r>
                  <a:rPr lang="ru-RU" sz="2400" dirty="0"/>
                  <a:t>  </a:t>
                </a:r>
                <a:r>
                  <a:rPr lang="en-US" dirty="0"/>
                  <a:t>– </a:t>
                </a:r>
                <a:r>
                  <a:rPr lang="ru-RU" sz="2000" i="1" dirty="0"/>
                  <a:t>куча Фибоначчи </a:t>
                </a:r>
                <a:r>
                  <a:rPr lang="ru-RU" sz="2000" dirty="0"/>
                  <a:t>(в кучу добавляются</a:t>
                </a:r>
                <a:r>
                  <a:rPr lang="en-US" sz="2000" dirty="0"/>
                  <a:t> </a:t>
                </a:r>
                <a:r>
                  <a:rPr lang="ru-RU" sz="2000" dirty="0"/>
                  <a:t>вершины + операция </a:t>
                </a:r>
                <a:r>
                  <a:rPr lang="ru-RU" sz="2000" dirty="0" err="1"/>
                  <a:t>модиф</a:t>
                </a:r>
                <a:r>
                  <a:rPr lang="ru-RU" sz="2000" dirty="0"/>
                  <a:t>. ключа)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/>
                <a:r>
                  <a:rPr lang="en-US" dirty="0"/>
                  <a:t> </a:t>
                </a:r>
                <a:r>
                  <a:rPr lang="ru-RU" dirty="0"/>
                  <a:t>                                               </a:t>
                </a:r>
                <a:endParaRPr lang="en-US" dirty="0"/>
              </a:p>
              <a:p>
                <a:pPr algn="just"/>
                <a:r>
                  <a:rPr lang="en-US" sz="1600" dirty="0"/>
                  <a:t>                                            </a:t>
                </a:r>
                <a:r>
                  <a:rPr lang="ru-RU" sz="1600" dirty="0"/>
                  <a:t>оценка усреднённая</a:t>
                </a:r>
                <a:r>
                  <a:rPr lang="en-US" sz="1600" dirty="0"/>
                  <a:t>;</a:t>
                </a:r>
                <a:endParaRPr lang="ru-RU" sz="16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454"/>
                <a:ext cx="12192000" cy="2730684"/>
              </a:xfrm>
              <a:prstGeom prst="rect">
                <a:avLst/>
              </a:prstGeom>
              <a:blipFill>
                <a:blip r:embed="rId3"/>
                <a:stretch>
                  <a:fillRect l="-750" t="-1786" b="-20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32585" y="3022815"/>
                <a:ext cx="1141228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Если вершина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400" dirty="0"/>
                  <a:t> достижима из вершины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ru-RU" sz="2400" dirty="0"/>
                  <a:t>, то в качестве кратчайшего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маршрута алгоритм найдёт  кратчайшую простую цепь (для графа)</a:t>
                </a:r>
                <a:r>
                  <a:rPr lang="en-US" sz="2400" dirty="0"/>
                  <a:t>/</a:t>
                </a:r>
                <a:r>
                  <a:rPr lang="ru-RU" sz="2400" dirty="0"/>
                  <a:t> кратчайший путь </a:t>
                </a:r>
                <a:r>
                  <a:rPr lang="en-US" sz="2400" dirty="0"/>
                  <a:t>(</a:t>
                </a:r>
                <a:r>
                  <a:rPr lang="ru-RU" sz="2400" dirty="0"/>
                  <a:t>для орграфа</a:t>
                </a:r>
                <a:r>
                  <a:rPr lang="en-US" sz="2400" dirty="0"/>
                  <a:t>)</a:t>
                </a:r>
                <a:r>
                  <a:rPr lang="ru-RU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5" y="3022815"/>
                <a:ext cx="11412282" cy="1200329"/>
              </a:xfrm>
              <a:prstGeom prst="rect">
                <a:avLst/>
              </a:prstGeom>
              <a:blipFill>
                <a:blip r:embed="rId4"/>
                <a:stretch>
                  <a:fillRect l="-855" t="-4061" r="-80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>
            <a:cxnSpLocks/>
          </p:cNvCxnSpPr>
          <p:nvPr/>
        </p:nvCxnSpPr>
        <p:spPr>
          <a:xfrm flipH="1" flipV="1">
            <a:off x="1823284" y="2391776"/>
            <a:ext cx="189781" cy="237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7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0" grpId="0" animBg="1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3" grpId="0" animBg="1"/>
      <p:bldP spid="72" grpId="0"/>
      <p:bldP spid="7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3632" y="0"/>
            <a:ext cx="4104736" cy="7376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ru-RU" sz="3200" b="1" dirty="0" err="1"/>
              <a:t>Дейкстры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6043" y="968188"/>
                <a:ext cx="108016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1. </a:t>
                </a:r>
                <a:r>
                  <a:rPr lang="ru-RU" dirty="0"/>
                  <a:t>Присваиваем стартовой вершине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метку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0" dirty="0" err="1">
                        <a:latin typeface="Cambria Math" panose="02040503050406030204" pitchFamily="18" charset="0"/>
                      </a:rPr>
                      <m:t>𝐬𝐭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1" i="0" dirty="0" err="1">
                        <a:latin typeface="Cambria Math" panose="02040503050406030204" pitchFamily="18" charset="0"/>
                      </a:rPr>
                      <m:t>𝐫𝐭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dirty="0"/>
                  <a:t>, а для остальных вершин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𝑰𝑵𝑭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Для произвольной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значение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оценка сверху на длину кратчайшего маршрута от стартовой вершины до неё.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3" y="968188"/>
                <a:ext cx="10801691" cy="923330"/>
              </a:xfrm>
              <a:prstGeom prst="rect">
                <a:avLst/>
              </a:prstGeom>
              <a:blipFill>
                <a:blip r:embed="rId2"/>
                <a:stretch>
                  <a:fillRect l="-451" t="-3974" r="-508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6044" y="2016245"/>
                <a:ext cx="775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</a:t>
                </a:r>
                <a:r>
                  <a:rPr lang="ru-RU" dirty="0"/>
                  <a:t>Считаем все вершины не обработанными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𝑭𝑨𝑳𝑺𝑬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4" y="2016245"/>
                <a:ext cx="7753509" cy="369332"/>
              </a:xfrm>
              <a:prstGeom prst="rect">
                <a:avLst/>
              </a:prstGeom>
              <a:blipFill>
                <a:blip r:embed="rId3"/>
                <a:stretch>
                  <a:fillRect l="-629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996044" y="2330806"/>
            <a:ext cx="10523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3 . </a:t>
            </a:r>
            <a:r>
              <a:rPr lang="ru-RU" dirty="0"/>
              <a:t>Пока все вершины, достижимые из точки старта не будут обработаны, выполняем следующие действия.      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5454" y="2863916"/>
                <a:ext cx="1071794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3.1 Находим среди необработанных вершин вершину с самой маленькой меткой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ru-RU" b="1" dirty="0"/>
                  <a:t>.</a:t>
                </a:r>
              </a:p>
              <a:p>
                <a:r>
                  <a:rPr lang="ru-RU" dirty="0"/>
                  <a:t>      Предположим, что  это вершина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  </a:t>
                </a:r>
                <a:endParaRPr lang="ru-RU" dirty="0"/>
              </a:p>
              <a:p>
                <a:r>
                  <a:rPr lang="ru-RU" dirty="0"/>
                  <a:t>3.2 Полагаем  для вершины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– длиной кратчайшего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-маршрута.</a:t>
                </a:r>
              </a:p>
              <a:p>
                <a:r>
                  <a:rPr lang="ru-RU" dirty="0"/>
                  <a:t>3.3 Полагаем вершину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обработанной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𝑻𝑹𝑼𝑬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3.4 Просматриваем все смежные с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необработанные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и выполняем релаксацию по дуге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54" y="2863916"/>
                <a:ext cx="10717945" cy="1477328"/>
              </a:xfrm>
              <a:prstGeom prst="rect">
                <a:avLst/>
              </a:prstGeom>
              <a:blipFill>
                <a:blip r:embed="rId4"/>
                <a:stretch>
                  <a:fillRect l="-455" t="-2479" b="-57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61128" y="5735160"/>
            <a:ext cx="7100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Подробное доказательство корректности алгоритма </a:t>
            </a:r>
            <a:r>
              <a:rPr lang="ru-RU" sz="1400" dirty="0" err="1"/>
              <a:t>Дейкстры</a:t>
            </a:r>
            <a:r>
              <a:rPr lang="ru-RU" sz="1400" dirty="0"/>
              <a:t>: </a:t>
            </a:r>
          </a:p>
          <a:p>
            <a:r>
              <a:rPr lang="ru-RU" sz="1400" dirty="0">
                <a:hlinkClick r:id="rId5"/>
              </a:rPr>
              <a:t>Теория алгоритмов : учеб. пособие / П.А. </a:t>
            </a:r>
            <a:r>
              <a:rPr lang="ru-RU" sz="1400" dirty="0" err="1">
                <a:hlinkClick r:id="rId5"/>
              </a:rPr>
              <a:t>Иржавский</a:t>
            </a:r>
            <a:r>
              <a:rPr lang="ru-RU" sz="1400" dirty="0">
                <a:hlinkClick r:id="rId5"/>
              </a:rPr>
              <a:t> [и др.].- Минск : БГУ, 2013.-С.10</a:t>
            </a:r>
            <a:r>
              <a:rPr lang="en-US" sz="1400" dirty="0">
                <a:hlinkClick r:id="rId5"/>
              </a:rPr>
              <a:t>8</a:t>
            </a:r>
            <a:r>
              <a:rPr lang="ru-RU" sz="1400" dirty="0">
                <a:hlinkClick r:id="rId5"/>
              </a:rPr>
              <a:t>-11</a:t>
            </a:r>
            <a:r>
              <a:rPr lang="en-US" sz="1400" dirty="0">
                <a:hlinkClick r:id="rId5"/>
              </a:rPr>
              <a:t>3</a:t>
            </a:r>
            <a:r>
              <a:rPr lang="ru-RU" sz="1400" dirty="0">
                <a:hlinkClick r:id="rId5"/>
              </a:rPr>
              <a:t>.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964267" y="4649541"/>
                <a:ext cx="4745473" cy="65117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 </m:t>
                      </m:r>
                      <m:r>
                        <a:rPr lang="en-US" sz="20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sz="20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0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𝒗𝒖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67" y="4649541"/>
                <a:ext cx="4745473" cy="651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7940459" y="4405911"/>
            <a:ext cx="1650569" cy="1329249"/>
            <a:chOff x="9436662" y="4396456"/>
            <a:chExt cx="1650569" cy="1329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Овал 21"/>
                <p:cNvSpPr/>
                <p:nvPr/>
              </p:nvSpPr>
              <p:spPr>
                <a:xfrm>
                  <a:off x="9642319" y="5364626"/>
                  <a:ext cx="425129" cy="36107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Овал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319" y="5364626"/>
                  <a:ext cx="425129" cy="36107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Овал 27"/>
                <p:cNvSpPr/>
                <p:nvPr/>
              </p:nvSpPr>
              <p:spPr>
                <a:xfrm>
                  <a:off x="10548324" y="4650233"/>
                  <a:ext cx="374371" cy="39872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Овал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8324" y="4650233"/>
                  <a:ext cx="374371" cy="39872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436662" y="5104307"/>
                  <a:ext cx="7697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𝒅𝒊𝒔𝒕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RU" sz="1200" b="1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6662" y="5104307"/>
                  <a:ext cx="769762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311056" y="4396456"/>
                  <a:ext cx="7761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𝒅𝒊𝒔𝒕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RU" sz="1200" b="1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1056" y="4396456"/>
                  <a:ext cx="77617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0220678" y="5102676"/>
                  <a:ext cx="4651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1400" b="1" i="1" baseline="-25000" dirty="0" err="1">
                            <a:latin typeface="Cambria Math" panose="02040503050406030204" pitchFamily="18" charset="0"/>
                          </a:rPr>
                          <m:t>𝒗𝒖</m:t>
                        </m:r>
                      </m:oMath>
                    </m:oMathPara>
                  </a14:m>
                  <a:endParaRPr lang="ru-RU" sz="1400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0678" y="5102676"/>
                  <a:ext cx="46519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Прямая со стрелкой 5"/>
            <p:cNvCxnSpPr>
              <a:stCxn id="22" idx="7"/>
              <a:endCxn id="28" idx="3"/>
            </p:cNvCxnSpPr>
            <p:nvPr/>
          </p:nvCxnSpPr>
          <p:spPr>
            <a:xfrm flipV="1">
              <a:off x="10005189" y="4990566"/>
              <a:ext cx="597960" cy="42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7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  <p:bldP spid="41" grpId="0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11" y="95446"/>
            <a:ext cx="5010647" cy="73763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Пример.</a:t>
            </a:r>
            <a:r>
              <a:rPr lang="ru-RU" sz="3200" b="1" dirty="0"/>
              <a:t> </a:t>
            </a:r>
            <a:br>
              <a:rPr lang="en-US" sz="3200" b="1" dirty="0"/>
            </a:br>
            <a:r>
              <a:rPr lang="ru-RU" sz="2200" b="1" dirty="0"/>
              <a:t>Алгоритм </a:t>
            </a:r>
            <a:r>
              <a:rPr lang="ru-RU" sz="2200" b="1" dirty="0" err="1"/>
              <a:t>Дейкстры</a:t>
            </a:r>
            <a:endParaRPr lang="ru-RU" sz="2200" b="1" dirty="0"/>
          </a:p>
        </p:txBody>
      </p:sp>
      <p:sp>
        <p:nvSpPr>
          <p:cNvPr id="3" name="Овал 2"/>
          <p:cNvSpPr/>
          <p:nvPr/>
        </p:nvSpPr>
        <p:spPr>
          <a:xfrm>
            <a:off x="7001435" y="1726441"/>
            <a:ext cx="385483" cy="36233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7733872" y="116400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Овал 16"/>
          <p:cNvSpPr/>
          <p:nvPr/>
        </p:nvSpPr>
        <p:spPr>
          <a:xfrm>
            <a:off x="7754468" y="2276520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Овал 17"/>
          <p:cNvSpPr/>
          <p:nvPr/>
        </p:nvSpPr>
        <p:spPr>
          <a:xfrm>
            <a:off x="8693091" y="1708502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Прямая со стрелкой 5"/>
          <p:cNvCxnSpPr>
            <a:stCxn id="3" idx="7"/>
            <a:endCxn id="16" idx="3"/>
          </p:cNvCxnSpPr>
          <p:nvPr/>
        </p:nvCxnSpPr>
        <p:spPr>
          <a:xfrm flipV="1">
            <a:off x="7330465" y="1473276"/>
            <a:ext cx="459860" cy="306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16" idx="5"/>
            <a:endCxn id="18" idx="1"/>
          </p:cNvCxnSpPr>
          <p:nvPr/>
        </p:nvCxnSpPr>
        <p:spPr>
          <a:xfrm>
            <a:off x="8062902" y="1473276"/>
            <a:ext cx="686642" cy="288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5"/>
            <a:endCxn id="17" idx="1"/>
          </p:cNvCxnSpPr>
          <p:nvPr/>
        </p:nvCxnSpPr>
        <p:spPr>
          <a:xfrm>
            <a:off x="7330465" y="2035713"/>
            <a:ext cx="480456" cy="29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8134979" y="1996791"/>
            <a:ext cx="612262" cy="388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" idx="6"/>
            <a:endCxn id="18" idx="2"/>
          </p:cNvCxnSpPr>
          <p:nvPr/>
        </p:nvCxnSpPr>
        <p:spPr>
          <a:xfrm flipV="1">
            <a:off x="7386918" y="1889670"/>
            <a:ext cx="1306173" cy="1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74085" y="1486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822107" y="183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8242432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4901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121923" y="1478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7032554" y="3492172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i="1" u="sng" dirty="0"/>
              <a:t>1  </a:t>
            </a:r>
            <a:r>
              <a:rPr lang="ru-RU" sz="1600" i="1" u="sng" dirty="0"/>
              <a:t>     </a:t>
            </a:r>
            <a:r>
              <a:rPr lang="en-US" sz="1600" i="1" u="sng" dirty="0"/>
              <a:t>2  </a:t>
            </a:r>
            <a:r>
              <a:rPr lang="ru-RU" sz="1600" i="1" u="sng" dirty="0"/>
              <a:t>    </a:t>
            </a:r>
            <a:r>
              <a:rPr lang="en-US" sz="1600" i="1" u="sng" dirty="0"/>
              <a:t>    </a:t>
            </a:r>
            <a:r>
              <a:rPr lang="ru-RU" sz="1600" i="1" u="sng" dirty="0"/>
              <a:t>   </a:t>
            </a:r>
            <a:r>
              <a:rPr lang="en-US" sz="1600" i="1" u="sng" dirty="0"/>
              <a:t>3  </a:t>
            </a:r>
            <a:r>
              <a:rPr lang="ru-RU" sz="1600" i="1" u="sng" dirty="0"/>
              <a:t>   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4 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   </a:t>
            </a:r>
            <a:r>
              <a:rPr lang="en-US" sz="1600" i="1" u="sng" dirty="0"/>
              <a:t>5</a:t>
            </a:r>
            <a:r>
              <a:rPr lang="ru-RU" sz="1600" i="1" u="sng" dirty="0"/>
              <a:t>_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6796708" y="3961174"/>
            <a:ext cx="3044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x   </a:t>
            </a:r>
            <a:r>
              <a:rPr lang="ru-RU" dirty="0"/>
              <a:t>  </a:t>
            </a:r>
            <a:r>
              <a:rPr lang="en-US" dirty="0"/>
              <a:t> 4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ru-RU" dirty="0"/>
              <a:t>   </a:t>
            </a:r>
            <a:r>
              <a:rPr lang="en-US" dirty="0"/>
              <a:t>    8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en-US" dirty="0"/>
              <a:t>      </a:t>
            </a:r>
            <a:r>
              <a:rPr lang="en-US" dirty="0" err="1"/>
              <a:t>Inf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6794509" y="4256531"/>
            <a:ext cx="300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2: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x</a:t>
            </a:r>
            <a:r>
              <a:rPr lang="ru-RU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      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baseline="-25000" dirty="0">
                <a:solidFill>
                  <a:srgbClr val="FF0000"/>
                </a:solidFill>
              </a:rPr>
              <a:t>3</a:t>
            </a:r>
            <a:r>
              <a:rPr lang="ru-RU" dirty="0"/>
              <a:t> </a:t>
            </a:r>
            <a:r>
              <a:rPr lang="en-US" dirty="0"/>
              <a:t>      </a:t>
            </a:r>
            <a:r>
              <a:rPr lang="en-US" dirty="0" err="1"/>
              <a:t>Inf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6517468" y="3718977"/>
            <a:ext cx="375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Dist</a:t>
            </a: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</a:t>
            </a:r>
            <a:r>
              <a:rPr lang="ru-RU" dirty="0"/>
              <a:t>   </a:t>
            </a:r>
            <a:r>
              <a:rPr lang="en-US" dirty="0"/>
              <a:t> Inf        </a:t>
            </a:r>
            <a:r>
              <a:rPr lang="en-US" dirty="0" err="1"/>
              <a:t>Inf</a:t>
            </a:r>
            <a:r>
              <a:rPr lang="en-US" dirty="0"/>
              <a:t>       </a:t>
            </a:r>
            <a:r>
              <a:rPr lang="en-US" dirty="0" err="1"/>
              <a:t>Inf</a:t>
            </a:r>
            <a:r>
              <a:rPr lang="ru-RU" dirty="0"/>
              <a:t> </a:t>
            </a:r>
            <a:r>
              <a:rPr lang="en-US" dirty="0"/>
              <a:t>    Inf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9321189" y="124716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314560" y="915702"/>
            <a:ext cx="67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705280" y="8154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[4]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723183" y="26106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709249" y="198938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[2]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49121" y="139972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803069" y="4543912"/>
            <a:ext cx="306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x     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     x</a:t>
            </a:r>
            <a:r>
              <a:rPr lang="ru-RU" dirty="0"/>
              <a:t>   </a:t>
            </a:r>
            <a:r>
              <a:rPr lang="en-US" dirty="0"/>
              <a:t>      x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     </a:t>
            </a:r>
            <a:r>
              <a:rPr lang="en-US" dirty="0" err="1"/>
              <a:t>Inf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6829518" y="4839269"/>
            <a:ext cx="317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x</a:t>
            </a:r>
            <a:r>
              <a:rPr lang="ru-RU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x </a:t>
            </a:r>
            <a:r>
              <a:rPr lang="ru-RU" dirty="0"/>
              <a:t>      </a:t>
            </a:r>
            <a:r>
              <a:rPr lang="en-US" dirty="0"/>
              <a:t>   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/>
              <a:t>        </a:t>
            </a:r>
            <a:r>
              <a:rPr lang="en-US" dirty="0" err="1"/>
              <a:t>Inf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2BE05-8365-E464-D094-5E6852B7F8F5}"/>
                  </a:ext>
                </a:extLst>
              </p:cNvPr>
              <p:cNvSpPr txBox="1"/>
              <p:nvPr/>
            </p:nvSpPr>
            <p:spPr>
              <a:xfrm>
                <a:off x="139802" y="969522"/>
                <a:ext cx="534659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/>
                  <a:t>1. </a:t>
                </a:r>
                <a:r>
                  <a:rPr lang="ru-RU" sz="1600" dirty="0"/>
                  <a:t>Присваиваем стартовой вершине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ru-RU" sz="1600" dirty="0"/>
                  <a:t>метку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𝒔𝒕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𝒓𝒕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sz="1600" dirty="0"/>
                  <a:t>, а для остальных вершин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𝑰𝑵𝑭</m:t>
                    </m:r>
                  </m:oMath>
                </a14:m>
                <a:r>
                  <a:rPr lang="en-US" sz="1600" dirty="0"/>
                  <a:t>. </a:t>
                </a:r>
                <a:r>
                  <a:rPr lang="ru-RU" sz="1600" dirty="0"/>
                  <a:t>Для произвольной вершины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/>
                  <a:t>  </a:t>
                </a:r>
                <a:r>
                  <a:rPr lang="ru-RU" sz="1600" dirty="0"/>
                  <a:t>значение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– оценка сверху на длину кратчайшего маршрута от стартовой вершины до неё.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2BE05-8365-E464-D094-5E6852B7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2" y="969522"/>
                <a:ext cx="5346598" cy="1323439"/>
              </a:xfrm>
              <a:prstGeom prst="rect">
                <a:avLst/>
              </a:prstGeom>
              <a:blipFill>
                <a:blip r:embed="rId3"/>
                <a:stretch>
                  <a:fillRect l="-684" t="-1382" r="-570" b="-50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AF757-AD7E-392A-91DF-AE99CBC9BAD3}"/>
                  </a:ext>
                </a:extLst>
              </p:cNvPr>
              <p:cNvSpPr txBox="1"/>
              <p:nvPr/>
            </p:nvSpPr>
            <p:spPr>
              <a:xfrm>
                <a:off x="94786" y="2297388"/>
                <a:ext cx="53916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2. </a:t>
                </a:r>
                <a:r>
                  <a:rPr lang="ru-RU" sz="1600" dirty="0"/>
                  <a:t>Считаем все вершины не обработанными </a:t>
                </a:r>
                <a:endParaRPr lang="en-US" sz="1600" dirty="0"/>
              </a:p>
              <a:p>
                <a:pPr lvl="1"/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𝑭𝑨𝑳𝑺𝑬</m:t>
                    </m:r>
                  </m:oMath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AF757-AD7E-392A-91DF-AE99CBC9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" y="2297388"/>
                <a:ext cx="5391614" cy="584775"/>
              </a:xfrm>
              <a:prstGeom prst="rect">
                <a:avLst/>
              </a:prstGeom>
              <a:blipFill>
                <a:blip r:embed="rId4"/>
                <a:stretch>
                  <a:fillRect l="-679" t="-3125" b="-52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4D5B092-8B00-73BD-5DEB-0BBFFB69CE61}"/>
              </a:ext>
            </a:extLst>
          </p:cNvPr>
          <p:cNvSpPr/>
          <p:nvPr/>
        </p:nvSpPr>
        <p:spPr>
          <a:xfrm>
            <a:off x="64711" y="2907397"/>
            <a:ext cx="54216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3 . </a:t>
            </a:r>
            <a:r>
              <a:rPr lang="ru-RU" sz="1600" dirty="0"/>
              <a:t>Пока все вершины, достижимые из точки старта не будут обработаны, выполняем следующие действия.       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611371-75F3-8F35-5CA4-939E78465CF4}"/>
                  </a:ext>
                </a:extLst>
              </p:cNvPr>
              <p:cNvSpPr txBox="1"/>
              <p:nvPr/>
            </p:nvSpPr>
            <p:spPr>
              <a:xfrm>
                <a:off x="308479" y="3564235"/>
                <a:ext cx="5177921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3.1 Находим среди необработанных вершин вершину с самой маленькой меткой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ru-RU" sz="1600" b="1" dirty="0"/>
                  <a:t>.</a:t>
                </a:r>
              </a:p>
              <a:p>
                <a:r>
                  <a:rPr lang="ru-RU" sz="1600" dirty="0"/>
                  <a:t>      Предположим, что  это вершина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/>
                  <a:t>.  </a:t>
                </a:r>
                <a:endParaRPr lang="ru-RU" sz="1600" dirty="0"/>
              </a:p>
              <a:p>
                <a:r>
                  <a:rPr lang="ru-RU" sz="1600" dirty="0"/>
                  <a:t>3.2 Полагаем  для вершины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 значение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600" dirty="0"/>
                  <a:t> – длиной кратчайшего (</a:t>
                </a:r>
                <a:r>
                  <a:rPr lang="en-US" sz="1600" dirty="0" err="1"/>
                  <a:t>start,v</a:t>
                </a:r>
                <a:r>
                  <a:rPr lang="en-US" sz="1600" dirty="0"/>
                  <a:t>)</a:t>
                </a:r>
                <a:r>
                  <a:rPr lang="ru-RU" sz="1600" dirty="0"/>
                  <a:t>-маршрута.</a:t>
                </a:r>
              </a:p>
              <a:p>
                <a:r>
                  <a:rPr lang="ru-RU" sz="1600" dirty="0"/>
                  <a:t>3.3 Полагаем вершину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1600" dirty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/>
                  <a:t>обработанной</a:t>
                </a:r>
                <a:r>
                  <a:rPr lang="en-US" sz="1600" dirty="0"/>
                  <a:t>: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𝑻𝑹𝑼𝑬</m:t>
                    </m:r>
                  </m:oMath>
                </a14:m>
                <a:r>
                  <a:rPr lang="ru-RU" sz="1600" dirty="0"/>
                  <a:t>.</a:t>
                </a:r>
              </a:p>
              <a:p>
                <a:r>
                  <a:rPr lang="ru-RU" sz="1600" dirty="0"/>
                  <a:t>3.4 Просматриваем все смежные с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1600" dirty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/>
                  <a:t>необработанные вершины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/>
                  <a:t>и выполняем релаксацию по дуге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611371-75F3-8F35-5CA4-939E78465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9" y="3564235"/>
                <a:ext cx="5177921" cy="2308324"/>
              </a:xfrm>
              <a:prstGeom prst="rect">
                <a:avLst/>
              </a:prstGeom>
              <a:blipFill>
                <a:blip r:embed="rId5"/>
                <a:stretch>
                  <a:fillRect l="-707" t="-794" b="-26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3C3151B5-3E8B-67E6-6EEA-AD145DEB3C47}"/>
                  </a:ext>
                </a:extLst>
              </p:cNvPr>
              <p:cNvSpPr/>
              <p:nvPr/>
            </p:nvSpPr>
            <p:spPr>
              <a:xfrm>
                <a:off x="623871" y="5975863"/>
                <a:ext cx="4261395" cy="6511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 </m:t>
                      </m:r>
                      <m:r>
                        <a:rPr lang="en-US" sz="16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sz="16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16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1600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𝒗𝒖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ru-RU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3C3151B5-3E8B-67E6-6EEA-AD145DEB3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71" y="5975863"/>
                <a:ext cx="4261395" cy="651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DB9BFA-C3B0-3F93-8FE9-659AAE9848B4}"/>
              </a:ext>
            </a:extLst>
          </p:cNvPr>
          <p:cNvSpPr/>
          <p:nvPr/>
        </p:nvSpPr>
        <p:spPr>
          <a:xfrm>
            <a:off x="7134813" y="4044677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E189E7-28D3-0955-2360-8AE8AF4667C4}"/>
              </a:ext>
            </a:extLst>
          </p:cNvPr>
          <p:cNvSpPr/>
          <p:nvPr/>
        </p:nvSpPr>
        <p:spPr>
          <a:xfrm>
            <a:off x="7134813" y="4336009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E1187C4-F58A-B6A7-76FA-0AD075CB7384}"/>
              </a:ext>
            </a:extLst>
          </p:cNvPr>
          <p:cNvSpPr/>
          <p:nvPr/>
        </p:nvSpPr>
        <p:spPr>
          <a:xfrm>
            <a:off x="8288134" y="4304893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9AF328E-C343-D56C-C6DF-DB26B0B7A835}"/>
              </a:ext>
            </a:extLst>
          </p:cNvPr>
          <p:cNvSpPr/>
          <p:nvPr/>
        </p:nvSpPr>
        <p:spPr>
          <a:xfrm>
            <a:off x="8800226" y="4924090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32C6456-9422-E2E8-8677-00E762E7F348}"/>
              </a:ext>
            </a:extLst>
          </p:cNvPr>
          <p:cNvSpPr/>
          <p:nvPr/>
        </p:nvSpPr>
        <p:spPr>
          <a:xfrm>
            <a:off x="8295602" y="4924091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2E3688C-3CDD-BCE6-C758-0FDED16D7EAD}"/>
              </a:ext>
            </a:extLst>
          </p:cNvPr>
          <p:cNvSpPr/>
          <p:nvPr/>
        </p:nvSpPr>
        <p:spPr>
          <a:xfrm>
            <a:off x="7595205" y="4904553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2C2EBC8-AD39-A391-21CE-656D7F108C29}"/>
              </a:ext>
            </a:extLst>
          </p:cNvPr>
          <p:cNvSpPr/>
          <p:nvPr/>
        </p:nvSpPr>
        <p:spPr>
          <a:xfrm>
            <a:off x="8800226" y="4625318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07C282D-9746-D7FD-BE98-0FEC17DCD433}"/>
              </a:ext>
            </a:extLst>
          </p:cNvPr>
          <p:cNvSpPr/>
          <p:nvPr/>
        </p:nvSpPr>
        <p:spPr>
          <a:xfrm>
            <a:off x="8288133" y="4617225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3795AFD-DF45-FA41-249D-717A131363E9}"/>
              </a:ext>
            </a:extLst>
          </p:cNvPr>
          <p:cNvSpPr/>
          <p:nvPr/>
        </p:nvSpPr>
        <p:spPr>
          <a:xfrm>
            <a:off x="7134813" y="4623390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9CE6EFE-55E0-E705-1BDD-9FAE1D93611E}"/>
              </a:ext>
            </a:extLst>
          </p:cNvPr>
          <p:cNvSpPr/>
          <p:nvPr/>
        </p:nvSpPr>
        <p:spPr>
          <a:xfrm>
            <a:off x="7134812" y="4895861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7B05F5D-D6A5-5282-2C43-468A8D1D9550}"/>
              </a:ext>
            </a:extLst>
          </p:cNvPr>
          <p:cNvSpPr/>
          <p:nvPr/>
        </p:nvSpPr>
        <p:spPr>
          <a:xfrm>
            <a:off x="7756720" y="2288073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BDF6650-D3E5-F758-877D-8E69E4F5C0DB}"/>
              </a:ext>
            </a:extLst>
          </p:cNvPr>
          <p:cNvSpPr/>
          <p:nvPr/>
        </p:nvSpPr>
        <p:spPr>
          <a:xfrm>
            <a:off x="8704277" y="1704262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F06E3AE-73DF-591D-3B09-5C595A13D2FC}"/>
              </a:ext>
            </a:extLst>
          </p:cNvPr>
          <p:cNvSpPr/>
          <p:nvPr/>
        </p:nvSpPr>
        <p:spPr>
          <a:xfrm>
            <a:off x="7735806" y="1166288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68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" grpId="0" animBg="1"/>
      <p:bldP spid="8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536" y="390746"/>
            <a:ext cx="7869647" cy="6268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u="sng" dirty="0"/>
              <a:t>Определение 3 </a:t>
            </a:r>
          </a:p>
          <a:p>
            <a:pPr marL="457200" lvl="1" indent="0" algn="just">
              <a:buNone/>
            </a:pPr>
            <a:r>
              <a:rPr lang="ru-RU" b="1" dirty="0"/>
              <a:t>Цепь</a:t>
            </a:r>
            <a:r>
              <a:rPr lang="ru-RU" dirty="0"/>
              <a:t> -  </a:t>
            </a: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маршрут, в котором </a:t>
            </a:r>
            <a:r>
              <a:rPr lang="ru-RU" u="sng" dirty="0"/>
              <a:t>каждое ребро встречается не более одного раза</a:t>
            </a:r>
            <a:r>
              <a:rPr lang="ru-RU" dirty="0"/>
              <a:t> (цепь может проходить через некоторые вершины несколько раз). 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Замкнутая цепь называется </a:t>
            </a:r>
            <a:r>
              <a:rPr lang="ru-RU" b="1" dirty="0"/>
              <a:t>циклом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en-US" u="sng" dirty="0"/>
          </a:p>
          <a:p>
            <a:pPr marL="0" indent="0" algn="just">
              <a:buNone/>
            </a:pPr>
            <a:r>
              <a:rPr lang="ru-RU" u="sng" dirty="0"/>
              <a:t>Определение 4</a:t>
            </a:r>
          </a:p>
          <a:p>
            <a:pPr marL="457200" lvl="1" indent="0" algn="just">
              <a:buNone/>
            </a:pPr>
            <a:r>
              <a:rPr lang="ru-RU" b="1" dirty="0"/>
              <a:t>Простая цепь </a:t>
            </a:r>
            <a:r>
              <a:rPr lang="ru-RU" dirty="0"/>
              <a:t>– </a:t>
            </a: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цепь, в которой </a:t>
            </a:r>
            <a:r>
              <a:rPr lang="ru-RU" u="sng" dirty="0"/>
              <a:t>каждая вершина встречается не более одного раза</a:t>
            </a:r>
            <a:r>
              <a:rPr lang="ru-RU" dirty="0"/>
              <a:t>. 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Замкнутая простая цепь называется </a:t>
            </a:r>
            <a:r>
              <a:rPr lang="ru-RU" b="1" dirty="0"/>
              <a:t>простым циклом</a:t>
            </a:r>
            <a:r>
              <a:rPr lang="ru-RU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05660" y="425261"/>
            <a:ext cx="21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цепь: </a:t>
            </a:r>
            <a:r>
              <a:rPr lang="ru-RU" b="1" dirty="0"/>
              <a:t>5</a:t>
            </a:r>
            <a:r>
              <a:rPr lang="ru-RU" dirty="0"/>
              <a:t>, 3, 2, 4, 3 ,</a:t>
            </a:r>
            <a:r>
              <a:rPr lang="ru-RU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1" name="Группа 30"/>
          <p:cNvGrpSpPr/>
          <p:nvPr/>
        </p:nvGrpSpPr>
        <p:grpSpPr>
          <a:xfrm>
            <a:off x="9287481" y="1119944"/>
            <a:ext cx="2114020" cy="1739028"/>
            <a:chOff x="9409793" y="184558"/>
            <a:chExt cx="2411505" cy="2212760"/>
          </a:xfrm>
          <a:noFill/>
        </p:grpSpPr>
        <p:sp>
          <p:nvSpPr>
            <p:cNvPr id="32" name="Овал 31"/>
            <p:cNvSpPr/>
            <p:nvPr/>
          </p:nvSpPr>
          <p:spPr>
            <a:xfrm>
              <a:off x="9409793" y="541625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10439553" y="18455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0458664" y="1205013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11408921" y="48456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Прямая соединительная линия 35"/>
            <p:cNvCxnSpPr>
              <a:stCxn id="32" idx="5"/>
              <a:endCxn id="34" idx="1"/>
            </p:cNvCxnSpPr>
            <p:nvPr/>
          </p:nvCxnSpPr>
          <p:spPr>
            <a:xfrm>
              <a:off x="9761779" y="893610"/>
              <a:ext cx="757276" cy="37179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34" idx="0"/>
              <a:endCxn id="33" idx="4"/>
            </p:cNvCxnSpPr>
            <p:nvPr/>
          </p:nvCxnSpPr>
          <p:spPr>
            <a:xfrm flipH="1" flipV="1">
              <a:off x="10645742" y="596934"/>
              <a:ext cx="19111" cy="608079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4" idx="6"/>
              <a:endCxn id="35" idx="3"/>
            </p:cNvCxnSpPr>
            <p:nvPr/>
          </p:nvCxnSpPr>
          <p:spPr>
            <a:xfrm flipV="1">
              <a:off x="10871041" y="836553"/>
              <a:ext cx="598271" cy="574648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33" idx="6"/>
              <a:endCxn id="35" idx="2"/>
            </p:cNvCxnSpPr>
            <p:nvPr/>
          </p:nvCxnSpPr>
          <p:spPr>
            <a:xfrm>
              <a:off x="10851930" y="390746"/>
              <a:ext cx="556991" cy="30001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Овал 39"/>
            <p:cNvSpPr/>
            <p:nvPr/>
          </p:nvSpPr>
          <p:spPr>
            <a:xfrm>
              <a:off x="10475415" y="1984942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Прямая соединительная линия 40"/>
            <p:cNvCxnSpPr>
              <a:stCxn id="34" idx="4"/>
              <a:endCxn id="40" idx="0"/>
            </p:cNvCxnSpPr>
            <p:nvPr/>
          </p:nvCxnSpPr>
          <p:spPr>
            <a:xfrm>
              <a:off x="10664853" y="1617389"/>
              <a:ext cx="16751" cy="367553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32" idx="7"/>
              <a:endCxn id="33" idx="2"/>
            </p:cNvCxnSpPr>
            <p:nvPr/>
          </p:nvCxnSpPr>
          <p:spPr>
            <a:xfrm flipV="1">
              <a:off x="9761779" y="390746"/>
              <a:ext cx="677774" cy="21127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/>
          <p:cNvCxnSpPr/>
          <p:nvPr/>
        </p:nvCxnSpPr>
        <p:spPr>
          <a:xfrm flipH="1" flipV="1">
            <a:off x="10500692" y="2224652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10490447" y="1478077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0692425" y="1176744"/>
            <a:ext cx="308564" cy="1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cxnSpLocks/>
          </p:cNvCxnSpPr>
          <p:nvPr/>
        </p:nvCxnSpPr>
        <p:spPr>
          <a:xfrm flipH="1">
            <a:off x="10778874" y="1794398"/>
            <a:ext cx="261121" cy="26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9704012" y="1828097"/>
            <a:ext cx="352887" cy="16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8781691" y="3495773"/>
            <a:ext cx="2726750" cy="2490491"/>
            <a:chOff x="8781691" y="3495773"/>
            <a:chExt cx="2726750" cy="2490491"/>
          </a:xfrm>
        </p:grpSpPr>
        <p:sp>
          <p:nvSpPr>
            <p:cNvPr id="24" name="TextBox 23"/>
            <p:cNvSpPr txBox="1"/>
            <p:nvPr/>
          </p:nvSpPr>
          <p:spPr>
            <a:xfrm>
              <a:off x="8781691" y="3495773"/>
              <a:ext cx="272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простая цепь: </a:t>
              </a:r>
              <a:r>
                <a:rPr lang="ru-RU" b="1" dirty="0"/>
                <a:t>5</a:t>
              </a:r>
              <a:r>
                <a:rPr lang="ru-RU" dirty="0"/>
                <a:t>, 3, 1, 2, </a:t>
              </a:r>
              <a:r>
                <a:rPr lang="ru-RU" b="1" dirty="0"/>
                <a:t>4</a:t>
              </a:r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9353028" y="4296611"/>
              <a:ext cx="2155413" cy="1689653"/>
              <a:chOff x="9409793" y="184558"/>
              <a:chExt cx="2411505" cy="2212760"/>
            </a:xfrm>
            <a:noFill/>
          </p:grpSpPr>
          <p:sp>
            <p:nvSpPr>
              <p:cNvPr id="44" name="Овал 43"/>
              <p:cNvSpPr/>
              <p:nvPr/>
            </p:nvSpPr>
            <p:spPr>
              <a:xfrm>
                <a:off x="9409793" y="541625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Овал 44"/>
              <p:cNvSpPr/>
              <p:nvPr/>
            </p:nvSpPr>
            <p:spPr>
              <a:xfrm>
                <a:off x="10439553" y="184558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458664" y="1205013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1408921" y="484568"/>
                <a:ext cx="412377" cy="4123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48" name="Прямая соединительная линия 47"/>
              <p:cNvCxnSpPr>
                <a:stCxn id="44" idx="5"/>
                <a:endCxn id="46" idx="1"/>
              </p:cNvCxnSpPr>
              <p:nvPr/>
            </p:nvCxnSpPr>
            <p:spPr>
              <a:xfrm>
                <a:off x="9761779" y="893610"/>
                <a:ext cx="757276" cy="371794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>
                <a:stCxn id="46" idx="0"/>
                <a:endCxn id="45" idx="4"/>
              </p:cNvCxnSpPr>
              <p:nvPr/>
            </p:nvCxnSpPr>
            <p:spPr>
              <a:xfrm flipH="1" flipV="1">
                <a:off x="10645742" y="596934"/>
                <a:ext cx="19111" cy="60807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>
                <a:stCxn id="46" idx="6"/>
                <a:endCxn id="47" idx="3"/>
              </p:cNvCxnSpPr>
              <p:nvPr/>
            </p:nvCxnSpPr>
            <p:spPr>
              <a:xfrm flipV="1">
                <a:off x="10871041" y="836553"/>
                <a:ext cx="598271" cy="5746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>
                <a:stCxn id="45" idx="6"/>
                <a:endCxn id="47" idx="2"/>
              </p:cNvCxnSpPr>
              <p:nvPr/>
            </p:nvCxnSpPr>
            <p:spPr>
              <a:xfrm>
                <a:off x="10851930" y="390746"/>
                <a:ext cx="556991" cy="30001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Овал 51"/>
              <p:cNvSpPr/>
              <p:nvPr/>
            </p:nvSpPr>
            <p:spPr>
              <a:xfrm>
                <a:off x="10475415" y="1984942"/>
                <a:ext cx="412377" cy="4123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3" name="Прямая соединительная линия 52"/>
              <p:cNvCxnSpPr>
                <a:stCxn id="46" idx="4"/>
                <a:endCxn id="52" idx="0"/>
              </p:cNvCxnSpPr>
              <p:nvPr/>
            </p:nvCxnSpPr>
            <p:spPr>
              <a:xfrm>
                <a:off x="10664853" y="1617389"/>
                <a:ext cx="16751" cy="367553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>
                <a:stCxn id="44" idx="7"/>
                <a:endCxn id="45" idx="2"/>
              </p:cNvCxnSpPr>
              <p:nvPr/>
            </p:nvCxnSpPr>
            <p:spPr>
              <a:xfrm flipV="1">
                <a:off x="9761779" y="390746"/>
                <a:ext cx="677774" cy="21127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Прямая со стрелкой 59"/>
            <p:cNvCxnSpPr/>
            <p:nvPr/>
          </p:nvCxnSpPr>
          <p:spPr>
            <a:xfrm flipH="1" flipV="1">
              <a:off x="10359081" y="5363012"/>
              <a:ext cx="8626" cy="293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 flipH="1" flipV="1">
              <a:off x="9876306" y="5021867"/>
              <a:ext cx="258991" cy="117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V="1">
              <a:off x="9775591" y="4307166"/>
              <a:ext cx="369475" cy="129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>
              <a:off x="10802343" y="4376849"/>
              <a:ext cx="260820" cy="146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Прямая соединительная линия 12"/>
          <p:cNvCxnSpPr/>
          <p:nvPr/>
        </p:nvCxnSpPr>
        <p:spPr>
          <a:xfrm>
            <a:off x="745712" y="787338"/>
            <a:ext cx="25879" cy="2262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775431" y="3990511"/>
            <a:ext cx="25879" cy="2262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50" y="807512"/>
            <a:ext cx="8360125" cy="491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0198" y="5727341"/>
                <a:ext cx="10355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О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8" y="5727341"/>
                <a:ext cx="103559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8751" y="6041205"/>
            <a:ext cx="277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поиск всех минимумов в массиве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410" y="6404598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все релаксации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66582" y="6250561"/>
            <a:ext cx="20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просмотр списков смежности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970401" y="6122769"/>
            <a:ext cx="251012" cy="313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637526" y="6230034"/>
            <a:ext cx="0" cy="23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6559413" y="6245216"/>
            <a:ext cx="251012" cy="156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480727" y="69880"/>
            <a:ext cx="9711990" cy="73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Программная реализация алгоритма </a:t>
            </a:r>
            <a:r>
              <a:rPr lang="ru-RU" sz="3200" b="1" dirty="0" err="1"/>
              <a:t>Дейкстры</a:t>
            </a:r>
            <a:r>
              <a:rPr lang="ru-RU" sz="3200" b="1" dirty="0"/>
              <a:t> на массиве</a:t>
            </a:r>
            <a:endParaRPr lang="ru-RU" sz="2200" b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0" y="5791541"/>
            <a:ext cx="12192000" cy="22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1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727" y="69880"/>
            <a:ext cx="9230546" cy="737632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Реализация алгоритма </a:t>
            </a:r>
            <a:r>
              <a:rPr lang="ru-RU" sz="3200" dirty="0" err="1"/>
              <a:t>Дейкстры</a:t>
            </a:r>
            <a:r>
              <a:rPr lang="ru-RU" sz="3200" dirty="0"/>
              <a:t> на бинарной куч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е</a:t>
            </a:r>
            <a:endParaRPr lang="ru-RU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159" y="1819242"/>
                <a:ext cx="6186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2</a:t>
                </a:r>
                <a:r>
                  <a:rPr lang="en-US" dirty="0"/>
                  <a:t>. </a:t>
                </a:r>
                <a:r>
                  <a:rPr lang="ru-RU" dirty="0"/>
                  <a:t>Присваиваем стартовой вершине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приоритет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dirty="0"/>
                  <a:t>, а остальным вершинам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𝑰𝑵𝑭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59" y="1819242"/>
                <a:ext cx="6186217" cy="646331"/>
              </a:xfrm>
              <a:prstGeom prst="rect">
                <a:avLst/>
              </a:prstGeom>
              <a:blipFill>
                <a:blip r:embed="rId2"/>
                <a:stretch>
                  <a:fillRect l="-788" t="-4717" r="-88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2590" y="646999"/>
                <a:ext cx="59886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</a:t>
                </a:r>
                <a:r>
                  <a:rPr lang="en-US" dirty="0"/>
                  <a:t>. </a:t>
                </a:r>
                <a:r>
                  <a:rPr lang="ru-RU" dirty="0"/>
                  <a:t>Считаем все вершины не обработанными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𝑭𝑨𝑳𝑺𝑬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b="1" dirty="0"/>
              </a:p>
              <a:p>
                <a:pPr algn="just"/>
                <a:r>
                  <a:rPr lang="ru-RU" dirty="0"/>
                  <a:t>Все элементы массива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полагаем равными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𝐼𝑁𝐹</m:t>
                    </m:r>
                  </m:oMath>
                </a14:m>
                <a:r>
                  <a:rPr lang="ru-RU" dirty="0"/>
                  <a:t>, так как кратчайшие пути для вершин ещё не определены.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90" y="646999"/>
                <a:ext cx="5988656" cy="1200329"/>
              </a:xfrm>
              <a:prstGeom prst="rect">
                <a:avLst/>
              </a:prstGeom>
              <a:blipFill>
                <a:blip r:embed="rId3"/>
                <a:stretch>
                  <a:fillRect l="-916" t="-2538" r="-815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346934" y="3117031"/>
            <a:ext cx="4741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ru-RU" dirty="0"/>
              <a:t>Пока приоритетная очередь не станет пустой, выполняем следующие действия.      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5380" y="3828096"/>
                <a:ext cx="5202698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удаляем элемент из приоритетной очереди (предположим, что  это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b="1" dirty="0"/>
                  <a:t>; 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если вершина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уже была обработана, то возвращаемся к шагу 4 алгоритма</a:t>
                </a:r>
                <a:r>
                  <a:rPr lang="en-US" dirty="0"/>
                  <a:t>;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полагаем вершину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обработанной</a:t>
                </a:r>
                <a:r>
                  <a:rPr lang="ru-RU" b="1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𝑻𝑹𝑼𝑬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просматриваем все смежные с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необработанные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добавляем в приоритетную очередь: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]+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baseline="-25000" dirty="0" err="1">
                        <a:latin typeface="Cambria Math" panose="02040503050406030204" pitchFamily="18" charset="0"/>
                      </a:rPr>
                      <m:t>𝒗𝒖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0" y="3828096"/>
                <a:ext cx="5202698" cy="2585323"/>
              </a:xfrm>
              <a:prstGeom prst="rect">
                <a:avLst/>
              </a:prstGeom>
              <a:blipFill>
                <a:blip r:embed="rId4"/>
                <a:stretch>
                  <a:fillRect l="-821" t="-1415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вал 2"/>
          <p:cNvSpPr/>
          <p:nvPr/>
        </p:nvSpPr>
        <p:spPr>
          <a:xfrm>
            <a:off x="7001435" y="1726441"/>
            <a:ext cx="385483" cy="362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7733872" y="116400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Овал 16"/>
          <p:cNvSpPr/>
          <p:nvPr/>
        </p:nvSpPr>
        <p:spPr>
          <a:xfrm>
            <a:off x="7754468" y="2276520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Овал 17"/>
          <p:cNvSpPr/>
          <p:nvPr/>
        </p:nvSpPr>
        <p:spPr>
          <a:xfrm>
            <a:off x="8693091" y="1708502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Прямая со стрелкой 5"/>
          <p:cNvCxnSpPr>
            <a:stCxn id="3" idx="7"/>
            <a:endCxn id="16" idx="3"/>
          </p:cNvCxnSpPr>
          <p:nvPr/>
        </p:nvCxnSpPr>
        <p:spPr>
          <a:xfrm flipV="1">
            <a:off x="7330465" y="1473276"/>
            <a:ext cx="459860" cy="306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16" idx="5"/>
            <a:endCxn id="18" idx="1"/>
          </p:cNvCxnSpPr>
          <p:nvPr/>
        </p:nvCxnSpPr>
        <p:spPr>
          <a:xfrm>
            <a:off x="8062902" y="1473276"/>
            <a:ext cx="686642" cy="288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5"/>
            <a:endCxn id="17" idx="1"/>
          </p:cNvCxnSpPr>
          <p:nvPr/>
        </p:nvCxnSpPr>
        <p:spPr>
          <a:xfrm>
            <a:off x="7330465" y="2035713"/>
            <a:ext cx="480456" cy="29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8134979" y="1996791"/>
            <a:ext cx="612262" cy="388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" idx="6"/>
            <a:endCxn id="18" idx="2"/>
          </p:cNvCxnSpPr>
          <p:nvPr/>
        </p:nvCxnSpPr>
        <p:spPr>
          <a:xfrm flipV="1">
            <a:off x="7386918" y="1889670"/>
            <a:ext cx="1306173" cy="1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74085" y="1486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822107" y="183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8242432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4901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121923" y="1478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1" name="Овал 50"/>
          <p:cNvSpPr/>
          <p:nvPr/>
        </p:nvSpPr>
        <p:spPr>
          <a:xfrm>
            <a:off x="9321189" y="124716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314560" y="915702"/>
            <a:ext cx="67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705280" y="8154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[4]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723183" y="26106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709249" y="198938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[2]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49121" y="139972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6934" y="2457687"/>
                <a:ext cx="6024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3</a:t>
                </a:r>
                <a:r>
                  <a:rPr lang="en-US" dirty="0"/>
                  <a:t>. </a:t>
                </a:r>
                <a:r>
                  <a:rPr lang="ru-RU" dirty="0"/>
                  <a:t>Добавляем в приоритетную очередь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𝒉𝒆𝒂𝒑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пару 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ru-RU" b="1" dirty="0"/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34" y="2457687"/>
                <a:ext cx="6024312" cy="646331"/>
              </a:xfrm>
              <a:prstGeom prst="rect">
                <a:avLst/>
              </a:prstGeom>
              <a:blipFill>
                <a:blip r:embed="rId5"/>
                <a:stretch>
                  <a:fillRect l="-911" t="-4717" r="-810" b="-75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984" y="3464369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[1]=0</m:t>
                    </m:r>
                  </m:oMath>
                </a14:m>
                <a:r>
                  <a:rPr lang="ru-RU" dirty="0"/>
                  <a:t>)</a:t>
                </a:r>
              </a:p>
              <a:p>
                <a:r>
                  <a:rPr lang="ru-RU" dirty="0"/>
                  <a:t>*****</a:t>
                </a:r>
                <a:r>
                  <a:rPr lang="en-US" dirty="0"/>
                  <a:t>**********</a:t>
                </a:r>
                <a:r>
                  <a:rPr lang="ru-RU" dirty="0"/>
                  <a:t>*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84" y="3464369"/>
                <a:ext cx="2031325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r="-2402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/>
          <p:nvPr/>
        </p:nvCxnSpPr>
        <p:spPr>
          <a:xfrm>
            <a:off x="8088174" y="3637034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90984" y="4146595"/>
                <a:ext cx="203132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2,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:r>
                  <a:rPr lang="ru-RU" dirty="0">
                    <a:solidFill>
                      <a:srgbClr val="FF0000"/>
                    </a:solidFill>
                  </a:rPr>
                  <a:t>4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ru-RU" dirty="0">
                    <a:solidFill>
                      <a:srgbClr val="FF0000"/>
                    </a:solidFill>
                  </a:rPr>
                  <a:t>8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ru-RU" dirty="0">
                    <a:solidFill>
                      <a:srgbClr val="FF0000"/>
                    </a:solidFill>
                  </a:rPr>
                  <a:t>1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*****</a:t>
                </a:r>
                <a:r>
                  <a:rPr lang="en-US" dirty="0"/>
                  <a:t>**********</a:t>
                </a:r>
                <a:r>
                  <a:rPr lang="ru-RU" dirty="0"/>
                  <a:t>*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84" y="4146595"/>
                <a:ext cx="2031325" cy="1200329"/>
              </a:xfrm>
              <a:prstGeom prst="rect">
                <a:avLst/>
              </a:prstGeom>
              <a:blipFill>
                <a:blip r:embed="rId7"/>
                <a:stretch>
                  <a:fillRect l="-2703" t="-2538" r="-2402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 стрелкой 46"/>
          <p:cNvCxnSpPr/>
          <p:nvPr/>
        </p:nvCxnSpPr>
        <p:spPr>
          <a:xfrm>
            <a:off x="7911243" y="5868590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246381" y="5123559"/>
                <a:ext cx="203132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ru-RU" dirty="0">
                    <a:solidFill>
                      <a:srgbClr val="FF0000"/>
                    </a:solidFill>
                  </a:rPr>
                  <a:t>4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ru-RU" dirty="0">
                    <a:solidFill>
                      <a:srgbClr val="FF0000"/>
                    </a:solidFill>
                  </a:rPr>
                  <a:t>8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ru-RU" dirty="0">
                    <a:solidFill>
                      <a:srgbClr val="FF0000"/>
                    </a:solidFill>
                  </a:rPr>
                  <a:t>2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*****</a:t>
                </a:r>
                <a:r>
                  <a:rPr lang="en-US" dirty="0"/>
                  <a:t>**********</a:t>
                </a:r>
                <a:r>
                  <a:rPr lang="ru-RU" dirty="0"/>
                  <a:t>*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381" y="5123559"/>
                <a:ext cx="2031325" cy="1200329"/>
              </a:xfrm>
              <a:prstGeom prst="rect">
                <a:avLst/>
              </a:prstGeom>
              <a:blipFill>
                <a:blip r:embed="rId8"/>
                <a:stretch>
                  <a:fillRect l="-2703" t="-2538" r="-2402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Прямая со стрелкой 48"/>
          <p:cNvCxnSpPr/>
          <p:nvPr/>
        </p:nvCxnSpPr>
        <p:spPr>
          <a:xfrm>
            <a:off x="8134979" y="4890230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393233" y="3444066"/>
                <a:ext cx="20313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:r>
                  <a:rPr lang="ru-RU" dirty="0">
                    <a:solidFill>
                      <a:srgbClr val="FF0000"/>
                    </a:solidFill>
                  </a:rPr>
                  <a:t>4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:r>
                  <a:rPr lang="ru-RU" dirty="0">
                    <a:solidFill>
                      <a:srgbClr val="FF0000"/>
                    </a:solidFill>
                  </a:rPr>
                  <a:t>8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*****</a:t>
                </a:r>
                <a:r>
                  <a:rPr lang="en-US" dirty="0"/>
                  <a:t>**********</a:t>
                </a:r>
                <a:r>
                  <a:rPr lang="ru-RU" dirty="0"/>
                  <a:t>*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33" y="3444066"/>
                <a:ext cx="2031325" cy="923330"/>
              </a:xfrm>
              <a:prstGeom prst="rect">
                <a:avLst/>
              </a:prstGeom>
              <a:blipFill>
                <a:blip r:embed="rId9"/>
                <a:stretch>
                  <a:fillRect l="-2703" t="-3974" r="-2402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393233" y="41823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:r>
                  <a:rPr lang="ru-RU" dirty="0">
                    <a:solidFill>
                      <a:srgbClr val="FF0000"/>
                    </a:solidFill>
                  </a:rPr>
                  <a:t>8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*****</a:t>
                </a:r>
                <a:r>
                  <a:rPr lang="en-US" dirty="0"/>
                  <a:t>**********</a:t>
                </a:r>
                <a:r>
                  <a:rPr lang="ru-RU" dirty="0"/>
                  <a:t>*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33" y="4182344"/>
                <a:ext cx="2031325" cy="646331"/>
              </a:xfrm>
              <a:prstGeom prst="rect">
                <a:avLst/>
              </a:prstGeom>
              <a:blipFill>
                <a:blip r:embed="rId10"/>
                <a:stretch>
                  <a:fillRect l="-2703" t="-4717" r="-2402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9449384" y="48902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*****</a:t>
            </a:r>
            <a:r>
              <a:rPr lang="en-US" dirty="0"/>
              <a:t>**********</a:t>
            </a:r>
            <a:r>
              <a:rPr lang="ru-RU" dirty="0"/>
              <a:t>*</a:t>
            </a:r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11028457" y="3642566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11063163" y="4367396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E6076258-6CCC-B823-5680-947330B47856}"/>
              </a:ext>
            </a:extLst>
          </p:cNvPr>
          <p:cNvSpPr/>
          <p:nvPr/>
        </p:nvSpPr>
        <p:spPr>
          <a:xfrm>
            <a:off x="7761615" y="2270561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DA825A7-9A64-24DA-632C-E9001BA31811}"/>
              </a:ext>
            </a:extLst>
          </p:cNvPr>
          <p:cNvSpPr/>
          <p:nvPr/>
        </p:nvSpPr>
        <p:spPr>
          <a:xfrm>
            <a:off x="7741538" y="1158424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1BF7F53-B0F3-31B1-4230-85DE0BDA96F7}"/>
              </a:ext>
            </a:extLst>
          </p:cNvPr>
          <p:cNvSpPr/>
          <p:nvPr/>
        </p:nvSpPr>
        <p:spPr>
          <a:xfrm>
            <a:off x="8683817" y="1703577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B14FA1-15F1-99B6-D8AA-5D4C252AB52E}"/>
              </a:ext>
            </a:extLst>
          </p:cNvPr>
          <p:cNvSpPr/>
          <p:nvPr/>
        </p:nvSpPr>
        <p:spPr>
          <a:xfrm>
            <a:off x="7017298" y="1715991"/>
            <a:ext cx="385483" cy="36233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94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4" grpId="0"/>
      <p:bldP spid="22" grpId="0"/>
      <p:bldP spid="48" grpId="0"/>
      <p:bldP spid="59" grpId="0"/>
      <p:bldP spid="61" grpId="0"/>
      <p:bldP spid="63" grpId="0"/>
      <p:bldP spid="7" grpId="0" animBg="1"/>
      <p:bldP spid="10" grpId="0" animBg="1"/>
      <p:bldP spid="12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07224" y="5798385"/>
                <a:ext cx="5023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   +       </m:t>
                      </m:r>
                      <m:r>
                        <a:rPr lang="en-US" sz="2800" b="1" i="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8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24" y="5798385"/>
                <a:ext cx="50231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27228" y="6298113"/>
            <a:ext cx="185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бинарная куча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6862" y="6226924"/>
            <a:ext cx="36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просмотр списков смежности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8" y="952506"/>
            <a:ext cx="4733925" cy="4791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18" y="952506"/>
            <a:ext cx="6248400" cy="4619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862571" y="69880"/>
            <a:ext cx="10466858" cy="73763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Программная реализация алгоритма </a:t>
            </a:r>
            <a:r>
              <a:rPr lang="ru-RU" sz="3200" dirty="0" err="1"/>
              <a:t>Дейкстры</a:t>
            </a:r>
            <a:r>
              <a:rPr lang="ru-RU" sz="3200" dirty="0"/>
              <a:t> на бинарной куче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1056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115871"/>
                  </p:ext>
                </p:extLst>
              </p:nvPr>
            </p:nvGraphicFramePr>
            <p:xfrm>
              <a:off x="300816" y="448574"/>
              <a:ext cx="11128555" cy="5230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3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281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876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014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3071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Алгоритм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</a:rPr>
                            <a:t> работы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Условия применимости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71876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Форда-Беллмана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sz="20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нет контуров (циклов) отрицательного веса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3071">
                    <a:tc rowSpan="4">
                      <a:txBody>
                        <a:bodyPr/>
                        <a:lstStyle/>
                        <a:p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Дейкстры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u-RU" sz="2000" i="1" baseline="30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ru-RU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71876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ru-RU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ru-RU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бинарная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куча, в куче – рёбра (дуги)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71876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О(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+ О(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бинарная куча (вершины графа, модификации ключа при релаксации)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71876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ru-R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d>
                                <m:dPr>
                                  <m:ctrlPr>
                                    <a:rPr lang="ru-RU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func>
                                    <m:funcPr>
                                      <m:ctrlPr>
                                        <a:rPr lang="en-US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d>
                                <m:dPr>
                                  <m:ctrlPr>
                                    <a:rPr lang="ru-RU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2000" b="0" dirty="0" err="1">
                              <a:solidFill>
                                <a:schemeClr val="tx1"/>
                              </a:solidFill>
                            </a:rPr>
                            <a:t>усреднённо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куча Фибоначчи (вершины графа, модификации ключа при релаксации)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115871"/>
                  </p:ext>
                </p:extLst>
              </p:nvPr>
            </p:nvGraphicFramePr>
            <p:xfrm>
              <a:off x="300816" y="448574"/>
              <a:ext cx="11128555" cy="5230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3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281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876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014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3071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Алгоритм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</a:rPr>
                            <a:t> работы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Условия применимости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71876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Форда-Беллмана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086" t="-60625" r="-130678" b="-38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нет контуров (циклов) отрицательного веса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3071">
                    <a:tc rowSpan="4">
                      <a:txBody>
                        <a:bodyPr/>
                        <a:lstStyle/>
                        <a:p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Дейкстры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086" t="-276344" r="-130678" b="-569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71876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086" t="-220126" r="-130678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бинарная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куча, в куче – рёбра (дуги)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71876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086" t="-318125" r="-130678" b="-13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бинарная куча (вершины графа, модификации ключа при релаксации)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188720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086" t="-343077" r="-130678" b="-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куча Фибоначчи (вершины графа, модификации ключа при релаксации)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65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2419" y="1621766"/>
            <a:ext cx="6287163" cy="737632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Специальный  класс графов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86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8595"/>
                <a:ext cx="12192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sz="2400" dirty="0"/>
                  <a:t>Предположим, что веса дуг орграфа (графа) могут принимать только два значения</a:t>
                </a:r>
                <a:r>
                  <a:rPr lang="en-US" sz="2400" dirty="0"/>
                  <a:t>:</a:t>
                </a:r>
                <a:r>
                  <a:rPr lang="ru-RU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или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lvl="2"/>
                <a:r>
                  <a:rPr lang="ru-RU" sz="2400" dirty="0"/>
                  <a:t>Тогда интерфейс «приоритетной очереди» в алгоритме </a:t>
                </a:r>
                <a:r>
                  <a:rPr lang="ru-RU" sz="2400" dirty="0" err="1"/>
                  <a:t>Дейкстры</a:t>
                </a:r>
                <a:r>
                  <a:rPr lang="ru-RU" sz="2400" dirty="0"/>
                  <a:t> можно реализовать на</a:t>
                </a:r>
                <a:r>
                  <a:rPr lang="ru-RU" sz="2400" dirty="0">
                    <a:solidFill>
                      <a:srgbClr val="0070C0"/>
                    </a:solidFill>
                  </a:rPr>
                  <a:t> </a:t>
                </a:r>
                <a:r>
                  <a:rPr lang="ru-RU" sz="2400" dirty="0"/>
                  <a:t>двух очередях (</a:t>
                </a:r>
                <a:r>
                  <a:rPr lang="en-US" sz="2400" b="1" dirty="0"/>
                  <a:t>queue</a:t>
                </a:r>
                <a:r>
                  <a:rPr lang="en-US" sz="2400" dirty="0"/>
                  <a:t>):</a:t>
                </a:r>
              </a:p>
              <a:p>
                <a:pPr algn="ctr"/>
                <a:r>
                  <a:rPr lang="en-US" sz="2000" dirty="0"/>
                  <a:t>(1) 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𝒗𝒖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то </m:t>
                    </m:r>
                    <m:d>
                      <m:dPr>
                        <m:ctrlPr>
                          <a:rPr lang="ru-RU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𝑞𝑢𝑒𝑢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1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/>
                  <a:t>(2)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𝒗𝒖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то 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]+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𝑞𝑢𝑒𝑢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ru-RU" sz="2400" dirty="0"/>
                  <a:t>Несложно показать, что</a:t>
                </a:r>
                <a:r>
                  <a:rPr lang="en-US" sz="2400" dirty="0"/>
                  <a:t> </a:t>
                </a:r>
                <a:r>
                  <a:rPr lang="ru-RU" sz="2400" dirty="0"/>
                  <a:t>наименьшее значение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в каждой из очередей имеет тот элемент, который в него был добавлен раньше.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595"/>
                <a:ext cx="12192000" cy="3046988"/>
              </a:xfrm>
              <a:prstGeom prst="rect">
                <a:avLst/>
              </a:prstGeom>
              <a:blipFill>
                <a:blip r:embed="rId2"/>
                <a:stretch>
                  <a:fillRect t="-1603" b="-38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1063449" y="421558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1789590" y="503585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Овал 12"/>
          <p:cNvSpPr/>
          <p:nvPr/>
        </p:nvSpPr>
        <p:spPr>
          <a:xfrm>
            <a:off x="1933025" y="3657830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Овал 13"/>
          <p:cNvSpPr/>
          <p:nvPr/>
        </p:nvSpPr>
        <p:spPr>
          <a:xfrm>
            <a:off x="2820531" y="442625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Овал 14"/>
          <p:cNvSpPr/>
          <p:nvPr/>
        </p:nvSpPr>
        <p:spPr>
          <a:xfrm>
            <a:off x="4649331" y="4359018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Овал 15"/>
          <p:cNvSpPr/>
          <p:nvPr/>
        </p:nvSpPr>
        <p:spPr>
          <a:xfrm>
            <a:off x="3654249" y="503585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Овал 18"/>
          <p:cNvSpPr/>
          <p:nvPr/>
        </p:nvSpPr>
        <p:spPr>
          <a:xfrm>
            <a:off x="3761824" y="3631825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Прямая со стрелкой 10"/>
          <p:cNvCxnSpPr>
            <a:stCxn id="8" idx="7"/>
            <a:endCxn id="13" idx="3"/>
          </p:cNvCxnSpPr>
          <p:nvPr/>
        </p:nvCxnSpPr>
        <p:spPr>
          <a:xfrm flipV="1">
            <a:off x="1453694" y="4017467"/>
            <a:ext cx="546286" cy="259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4"/>
            <a:endCxn id="12" idx="0"/>
          </p:cNvCxnSpPr>
          <p:nvPr/>
        </p:nvCxnSpPr>
        <p:spPr>
          <a:xfrm flipH="1">
            <a:off x="2018190" y="4079171"/>
            <a:ext cx="143435" cy="956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1"/>
            <a:endCxn id="8" idx="5"/>
          </p:cNvCxnSpPr>
          <p:nvPr/>
        </p:nvCxnSpPr>
        <p:spPr>
          <a:xfrm flipH="1" flipV="1">
            <a:off x="1453694" y="4575219"/>
            <a:ext cx="402851" cy="522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2" idx="6"/>
            <a:endCxn id="16" idx="2"/>
          </p:cNvCxnSpPr>
          <p:nvPr/>
        </p:nvCxnSpPr>
        <p:spPr>
          <a:xfrm>
            <a:off x="2246790" y="5246523"/>
            <a:ext cx="14074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6"/>
            <a:endCxn id="19" idx="2"/>
          </p:cNvCxnSpPr>
          <p:nvPr/>
        </p:nvCxnSpPr>
        <p:spPr>
          <a:xfrm flipV="1">
            <a:off x="2390225" y="3842496"/>
            <a:ext cx="1371599" cy="26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5"/>
            <a:endCxn id="14" idx="1"/>
          </p:cNvCxnSpPr>
          <p:nvPr/>
        </p:nvCxnSpPr>
        <p:spPr>
          <a:xfrm>
            <a:off x="2323270" y="4017467"/>
            <a:ext cx="564216" cy="470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7"/>
            <a:endCxn id="19" idx="3"/>
          </p:cNvCxnSpPr>
          <p:nvPr/>
        </p:nvCxnSpPr>
        <p:spPr>
          <a:xfrm flipV="1">
            <a:off x="3210776" y="3991462"/>
            <a:ext cx="618003" cy="4964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  <a:stCxn id="19" idx="5"/>
            <a:endCxn id="15" idx="1"/>
          </p:cNvCxnSpPr>
          <p:nvPr/>
        </p:nvCxnSpPr>
        <p:spPr>
          <a:xfrm>
            <a:off x="4152069" y="3991462"/>
            <a:ext cx="564217" cy="429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cxnSpLocks/>
            <a:stCxn id="16" idx="7"/>
            <a:endCxn id="15" idx="3"/>
          </p:cNvCxnSpPr>
          <p:nvPr/>
        </p:nvCxnSpPr>
        <p:spPr>
          <a:xfrm flipV="1">
            <a:off x="4044494" y="4718655"/>
            <a:ext cx="671792" cy="378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4" idx="5"/>
            <a:endCxn id="16" idx="1"/>
          </p:cNvCxnSpPr>
          <p:nvPr/>
        </p:nvCxnSpPr>
        <p:spPr>
          <a:xfrm>
            <a:off x="3210776" y="4785889"/>
            <a:ext cx="510428" cy="311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кругленная соединительная линия 39"/>
          <p:cNvCxnSpPr>
            <a:stCxn id="8" idx="3"/>
            <a:endCxn id="16" idx="3"/>
          </p:cNvCxnSpPr>
          <p:nvPr/>
        </p:nvCxnSpPr>
        <p:spPr>
          <a:xfrm rot="16200000" flipH="1">
            <a:off x="2015669" y="3689954"/>
            <a:ext cx="820270" cy="2590800"/>
          </a:xfrm>
          <a:prstGeom prst="curvedConnector3">
            <a:avLst>
              <a:gd name="adj1" fmla="val 1648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53682" y="434623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82" y="4346232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61232" y="3972283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32" y="3972283"/>
                <a:ext cx="494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22399" y="483533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399" y="4835338"/>
                <a:ext cx="4940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64678" y="5615425"/>
                <a:ext cx="222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678" y="5615425"/>
                <a:ext cx="222194" cy="369332"/>
              </a:xfrm>
              <a:prstGeom prst="rect">
                <a:avLst/>
              </a:prstGeom>
              <a:blipFill>
                <a:blip r:embed="rId6"/>
                <a:stretch>
                  <a:fillRect r="-9444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420679" y="474894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79" y="4748948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44911" y="497440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11" y="4974407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45618" y="398791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18" y="3987910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97272" y="357365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272" y="3573652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97879" y="385979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79" y="3859794"/>
                <a:ext cx="3676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398595" y="464059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5" y="4640594"/>
                <a:ext cx="36766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56405" y="38685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05" y="3868500"/>
                <a:ext cx="36766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5666476" y="3776167"/>
                <a:ext cx="1659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𝑞𝑢𝑒𝑢</m:t>
                      </m:r>
                      <m:sSub>
                        <m:sSubPr>
                          <m:ctrlPr>
                            <a:rPr lang="en-US" sz="24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76" y="3776167"/>
                <a:ext cx="1659750" cy="461665"/>
              </a:xfrm>
              <a:prstGeom prst="rect">
                <a:avLst/>
              </a:prstGeom>
              <a:blipFill>
                <a:blip r:embed="rId14"/>
                <a:stretch>
                  <a:fillRect l="-735" b="-105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5663262" y="4377772"/>
                <a:ext cx="1521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𝑞𝑢𝑒𝑢</m:t>
                      </m:r>
                      <m:sSub>
                        <m:sSubPr>
                          <m:ctrlPr>
                            <a:rPr lang="en-US" sz="24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62" y="4377772"/>
                <a:ext cx="1521891" cy="461665"/>
              </a:xfrm>
              <a:prstGeom prst="rect">
                <a:avLst/>
              </a:prstGeom>
              <a:blipFill>
                <a:blip r:embed="rId15"/>
                <a:stretch>
                  <a:fillRect l="-800" b="-105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7334447" y="38685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10,</a:t>
            </a:r>
            <a:r>
              <a:rPr lang="en-US" dirty="0"/>
              <a:t>v</a:t>
            </a:r>
            <a:r>
              <a:rPr lang="ru-RU" dirty="0"/>
              <a:t>=</a:t>
            </a:r>
            <a:r>
              <a:rPr lang="en-US" dirty="0"/>
              <a:t>6)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7311572" y="4471097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ru-RU" dirty="0"/>
              <a:t>, </a:t>
            </a:r>
            <a:r>
              <a:rPr lang="en-US" dirty="0"/>
              <a:t>v= 2)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933025" y="33399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052987" y="38685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8187864" y="447109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ru-RU" dirty="0"/>
              <a:t>, </a:t>
            </a:r>
            <a:r>
              <a:rPr lang="en-US" dirty="0"/>
              <a:t>v= 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9034714" y="447109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ru-RU" dirty="0"/>
              <a:t>, </a:t>
            </a:r>
            <a:r>
              <a:rPr lang="en-US" dirty="0"/>
              <a:t>v= 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8221824" y="38685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11,</a:t>
            </a:r>
            <a:r>
              <a:rPr lang="en-US" dirty="0"/>
              <a:t>v=3)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769049" y="33145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 flipH="1">
            <a:off x="9947613" y="4471097"/>
            <a:ext cx="9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 v= 7)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472447" y="44710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10817288" y="447109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 v= 6)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5050206" y="43267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7570" y="54118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722142" y="54153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</a:t>
            </a:r>
            <a:r>
              <a:rPr lang="ru-RU" dirty="0"/>
              <a:t>1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1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553602" y="3499525"/>
            <a:ext cx="503" cy="2393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C108786B-8DF6-A89F-5703-B2EAAAF3A20D}"/>
              </a:ext>
            </a:extLst>
          </p:cNvPr>
          <p:cNvSpPr/>
          <p:nvPr/>
        </p:nvSpPr>
        <p:spPr>
          <a:xfrm>
            <a:off x="1055459" y="4218141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26BD549-EF03-7ABD-97DC-BBCD458B044C}"/>
              </a:ext>
            </a:extLst>
          </p:cNvPr>
          <p:cNvSpPr/>
          <p:nvPr/>
        </p:nvSpPr>
        <p:spPr>
          <a:xfrm>
            <a:off x="1941189" y="3656641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F764135-176B-FC45-88A8-96621DB78065}"/>
              </a:ext>
            </a:extLst>
          </p:cNvPr>
          <p:cNvSpPr/>
          <p:nvPr/>
        </p:nvSpPr>
        <p:spPr>
          <a:xfrm>
            <a:off x="1795055" y="5035851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AB34804-712F-0382-45B6-1ABC240A66C5}"/>
              </a:ext>
            </a:extLst>
          </p:cNvPr>
          <p:cNvSpPr/>
          <p:nvPr/>
        </p:nvSpPr>
        <p:spPr>
          <a:xfrm>
            <a:off x="2815801" y="4434411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56D5B65-EED5-4FB5-FA6A-264A0313CB6B}"/>
              </a:ext>
            </a:extLst>
          </p:cNvPr>
          <p:cNvSpPr/>
          <p:nvPr/>
        </p:nvSpPr>
        <p:spPr>
          <a:xfrm>
            <a:off x="3655459" y="5049301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01AADEC-9B48-B322-C989-EB32BB4B13F7}"/>
              </a:ext>
            </a:extLst>
          </p:cNvPr>
          <p:cNvSpPr/>
          <p:nvPr/>
        </p:nvSpPr>
        <p:spPr>
          <a:xfrm>
            <a:off x="3753975" y="3617179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147EA14-2BEB-B361-D85F-47B0771756A2}"/>
              </a:ext>
            </a:extLst>
          </p:cNvPr>
          <p:cNvSpPr/>
          <p:nvPr/>
        </p:nvSpPr>
        <p:spPr>
          <a:xfrm>
            <a:off x="4652812" y="4362174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63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2" grpId="0" animBg="1"/>
      <p:bldP spid="62" grpId="1" animBg="1"/>
      <p:bldP spid="63" grpId="0"/>
      <p:bldP spid="65" grpId="0"/>
      <p:bldP spid="65" grpId="1"/>
      <p:bldP spid="66" grpId="0"/>
      <p:bldP spid="66" grpId="1"/>
      <p:bldP spid="67" grpId="0"/>
      <p:bldP spid="67" grpId="1"/>
      <p:bldP spid="68" grpId="0"/>
      <p:bldP spid="69" grpId="0"/>
      <p:bldP spid="69" grpId="1"/>
      <p:bldP spid="70" grpId="0"/>
      <p:bldP spid="71" grpId="0"/>
      <p:bldP spid="71" grpId="1"/>
      <p:bldP spid="73" grpId="0"/>
      <p:bldP spid="74" grpId="0"/>
      <p:bldP spid="75" grpId="0"/>
      <p:bldP spid="9" grpId="0" animBg="1"/>
      <p:bldP spid="10" grpId="0" animBg="1"/>
      <p:bldP spid="17" grpId="0" animBg="1"/>
      <p:bldP spid="18" grpId="0" animBg="1"/>
      <p:bldP spid="22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34683" y="845358"/>
                <a:ext cx="1080524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Поиск элемента с минимальным значением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ru-RU" sz="2400" dirty="0"/>
                  <a:t> и его удаление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sz="2400" dirty="0"/>
                  <a:t>.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Добавление элемента в очередь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𝑞𝑢𝑒𝑢𝑒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Общее число добавления элементов в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𝒒𝒖𝒆𝒖𝒆</m:t>
                    </m:r>
                  </m:oMath>
                </a14:m>
                <a:r>
                  <a:rPr lang="ru-RU" sz="2400" dirty="0"/>
                  <a:t> ограничено </a:t>
                </a:r>
                <a:r>
                  <a:rPr lang="ru-RU" sz="2400" dirty="0" err="1"/>
                  <a:t>чилом</a:t>
                </a:r>
                <a:r>
                  <a:rPr lang="ru-RU" sz="2400" dirty="0"/>
                  <a:t> дуг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/>
                  <a:t>. </a:t>
                </a:r>
                <a:endParaRPr lang="ru-RU" sz="2400" dirty="0"/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/>
                  <a:t>Время реализации алгоритма </a:t>
                </a:r>
                <a:r>
                  <a:rPr lang="ru-RU" sz="2400" dirty="0" err="1"/>
                  <a:t>Дейкстры</a:t>
                </a:r>
                <a:r>
                  <a:rPr lang="ru-RU" sz="2400" dirty="0"/>
                  <a:t> (для специального класса графов)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,</a:t>
                </a:r>
                <a:r>
                  <a:rPr lang="ru-RU" sz="2400" dirty="0"/>
                  <a:t> если орграф задан списками смежности.</a:t>
                </a:r>
                <a:endParaRPr 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83" y="845358"/>
                <a:ext cx="10805244" cy="2246769"/>
              </a:xfrm>
              <a:prstGeom prst="rect">
                <a:avLst/>
              </a:prstGeom>
              <a:blipFill>
                <a:blip r:embed="rId2"/>
                <a:stretch>
                  <a:fillRect l="-903" t="-2174" b="-54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09133" y="4251186"/>
                <a:ext cx="1067646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000" dirty="0"/>
                  <a:t>При переходе по дуге веса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добавляем пару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]+0,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/>
                  <a:t>в начало очереди, а при переходе по дуге веса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dirty="0"/>
                  <a:t> добавляем пару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]+1,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– </m:t>
                    </m:r>
                  </m:oMath>
                </a14:m>
                <a:r>
                  <a:rPr lang="ru-RU" sz="2000" dirty="0"/>
                  <a:t>в конец. </a:t>
                </a:r>
              </a:p>
              <a:p>
                <a:pPr lvl="1" algn="just"/>
                <a:r>
                  <a:rPr lang="ru-RU" sz="2000" dirty="0"/>
                  <a:t>Наименьшее значение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2000" dirty="0"/>
                  <a:t> в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𝒅𝒆𝒒𝒖𝒆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у первого элемента. </a:t>
                </a:r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/>
                  <a:t>Время реализации алгоритма </a:t>
                </a:r>
                <a:r>
                  <a:rPr lang="ru-RU" sz="2000" dirty="0" err="1"/>
                  <a:t>Дейкстры</a:t>
                </a:r>
                <a:r>
                  <a:rPr lang="ru-RU" sz="2000" dirty="0"/>
                  <a:t> –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,  если орграф задан списками смежности.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3" y="4251186"/>
                <a:ext cx="10676465" cy="1631216"/>
              </a:xfrm>
              <a:prstGeom prst="rect">
                <a:avLst/>
              </a:prstGeom>
              <a:blipFill>
                <a:blip r:embed="rId3"/>
                <a:stretch>
                  <a:fillRect l="-628" t="-1866" r="-571" b="-55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1041579" y="3278037"/>
            <a:ext cx="10504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69531" y="3500066"/>
                <a:ext cx="1034684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u="sng" dirty="0"/>
                  <a:t>Если веса дуг принимают только два  значения </a:t>
                </a:r>
                <a14:m>
                  <m:oMath xmlns:m="http://schemas.openxmlformats.org/officeDocument/2006/math">
                    <m:r>
                      <a:rPr lang="ru-RU" sz="2000" b="1" i="1" u="sng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sz="2000" u="sng" dirty="0"/>
                  <a:t> или </a:t>
                </a:r>
                <a14:m>
                  <m:oMath xmlns:m="http://schemas.openxmlformats.org/officeDocument/2006/math">
                    <m:r>
                      <a:rPr lang="ru-RU" sz="2000" b="1" i="1" u="sng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b="1" u="sng" dirty="0"/>
                  <a:t>,</a:t>
                </a:r>
                <a:r>
                  <a:rPr lang="ru-RU" sz="2000" u="sng" dirty="0"/>
                  <a:t> </a:t>
                </a:r>
                <a:r>
                  <a:rPr lang="ru-RU" sz="2000" dirty="0"/>
                  <a:t>то можно реализовать интерфейс приоритетной очереди на двухсторонней очереди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𝒅𝒆𝒒𝒖𝒆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  <a:endParaRPr lang="ru-RU" u="sng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31" y="3500066"/>
                <a:ext cx="10346848" cy="707886"/>
              </a:xfrm>
              <a:prstGeom prst="rect">
                <a:avLst/>
              </a:prstGeom>
              <a:blipFill>
                <a:blip r:embed="rId4"/>
                <a:stretch>
                  <a:fillRect l="-648" t="-4310" r="-589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34683" y="328448"/>
            <a:ext cx="10722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Оценка времени работы алгоритма </a:t>
            </a:r>
            <a:r>
              <a:rPr lang="ru-RU" sz="2400" b="1" dirty="0" err="1"/>
              <a:t>Дейкстры</a:t>
            </a:r>
            <a:r>
              <a:rPr lang="en-US" sz="2400" b="1" dirty="0"/>
              <a:t> </a:t>
            </a:r>
            <a:r>
              <a:rPr lang="ru-RU" sz="2400" b="1" dirty="0"/>
              <a:t>для специального класса графов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62974" y="4207952"/>
            <a:ext cx="0" cy="1095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0777" y="2294626"/>
            <a:ext cx="10894666" cy="170587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Кратчайшие маршруты </a:t>
            </a:r>
            <a:br>
              <a:rPr lang="ru-RU" sz="3600" b="1" dirty="0"/>
            </a:br>
            <a:r>
              <a:rPr lang="ru-RU" sz="3600" b="1" dirty="0"/>
              <a:t>между всеми парами вершин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2" name="Рисунок 5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36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6396" y="4204984"/>
                <a:ext cx="116802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(</a:t>
                </a:r>
                <a:r>
                  <a:rPr lang="ru-RU" sz="2400" dirty="0"/>
                  <a:t>2</a:t>
                </a:r>
                <a:r>
                  <a:rPr lang="en-US" sz="2400" dirty="0"/>
                  <a:t>) </a:t>
                </a:r>
                <a:r>
                  <a:rPr lang="ru-RU" sz="2400" dirty="0"/>
                  <a:t>Свести задачу  к неотрицательным весам, а затем из каждой вершины запустить алгоритм </a:t>
                </a:r>
                <a:r>
                  <a:rPr lang="ru-RU" sz="2400" dirty="0" err="1"/>
                  <a:t>Дейкстры</a:t>
                </a:r>
                <a:r>
                  <a:rPr lang="ru-RU" sz="2400" dirty="0"/>
                  <a:t>, реализованный, например, на бинарной куче 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?)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·</m:t>
                    </m:r>
                    <m:r>
                      <m:rPr>
                        <m:sty m:val="p"/>
                      </m:rPr>
                      <a:rPr lang="en-US" sz="24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6" y="4204984"/>
                <a:ext cx="11680265" cy="1200329"/>
              </a:xfrm>
              <a:prstGeom prst="rect">
                <a:avLst/>
              </a:prstGeom>
              <a:blipFill>
                <a:blip r:embed="rId2"/>
                <a:stretch>
                  <a:fillRect l="-835" t="-4061" r="-783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293198" y="330212"/>
            <a:ext cx="113264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Найти кратчайшие пути между всеми парами вершин</a:t>
            </a:r>
            <a:r>
              <a:rPr lang="ru-RU" sz="2200" b="1" dirty="0"/>
              <a:t>:</a:t>
            </a:r>
          </a:p>
          <a:p>
            <a:pPr lvl="1" algn="just"/>
            <a:r>
              <a:rPr lang="ru-RU" sz="2200" dirty="0"/>
              <a:t>в орграфе </a:t>
            </a:r>
            <a:r>
              <a:rPr lang="ru-RU" sz="2200" b="1" u="sng" dirty="0"/>
              <a:t>могут быть  отрицательные веса дуг, но нет контуров отрицательного веса</a:t>
            </a:r>
            <a:r>
              <a:rPr lang="ru-RU" sz="2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86396" y="3038120"/>
                <a:ext cx="109063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ru-RU" sz="2400" dirty="0"/>
                  <a:t> Запуск из каждой вершины алгоритма Форда-Беллмана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baseline="30000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6" y="3038120"/>
                <a:ext cx="10906321" cy="830997"/>
              </a:xfrm>
              <a:prstGeom prst="rect">
                <a:avLst/>
              </a:prstGeom>
              <a:blipFill>
                <a:blip r:embed="rId3"/>
                <a:stretch>
                  <a:fillRect l="-894" t="-65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6396" y="5670603"/>
                <a:ext cx="9900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(</a:t>
                </a:r>
                <a:r>
                  <a:rPr lang="ru-RU" sz="2400" dirty="0"/>
                  <a:t>3</a:t>
                </a:r>
                <a:r>
                  <a:rPr lang="en-US" sz="2400" dirty="0"/>
                  <a:t>)</a:t>
                </a:r>
                <a:r>
                  <a:rPr lang="ru-RU" sz="2400" dirty="0"/>
                  <a:t> Алгоритм </a:t>
                </a:r>
                <a:r>
                  <a:rPr lang="ru-RU" sz="2400" dirty="0" err="1"/>
                  <a:t>Флойда</a:t>
                </a:r>
                <a:r>
                  <a:rPr lang="ru-RU" sz="2400" dirty="0"/>
                  <a:t>- </a:t>
                </a:r>
                <a:r>
                  <a:rPr lang="ru-RU" sz="2400" dirty="0" err="1"/>
                  <a:t>Уоршелла</a:t>
                </a:r>
                <a:r>
                  <a:rPr lang="ru-RU" sz="2400" dirty="0"/>
                  <a:t> (</a:t>
                </a:r>
                <a:r>
                  <a:rPr lang="ru-RU" sz="2400" dirty="0" err="1"/>
                  <a:t>Варшалла</a:t>
                </a:r>
                <a:r>
                  <a:rPr lang="ru-RU" sz="2400" dirty="0"/>
                  <a:t>) –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baseline="30000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(</a:t>
                </a:r>
                <a:r>
                  <a:rPr lang="ru-RU" sz="2400" b="1" dirty="0"/>
                  <a:t>память 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)</a:t>
                </a:r>
                <a:r>
                  <a:rPr lang="ru-RU" sz="2400" dirty="0"/>
                  <a:t>)</a:t>
                </a:r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6" y="5670603"/>
                <a:ext cx="9900347" cy="461665"/>
              </a:xfrm>
              <a:prstGeom prst="rect">
                <a:avLst/>
              </a:prstGeom>
              <a:blipFill>
                <a:blip r:embed="rId4"/>
                <a:stretch>
                  <a:fillRect l="-985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Овал 35"/>
          <p:cNvSpPr/>
          <p:nvPr/>
        </p:nvSpPr>
        <p:spPr>
          <a:xfrm>
            <a:off x="3234059" y="170485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Овал 36"/>
          <p:cNvSpPr/>
          <p:nvPr/>
        </p:nvSpPr>
        <p:spPr>
          <a:xfrm>
            <a:off x="4767022" y="170485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Овал 37"/>
          <p:cNvSpPr/>
          <p:nvPr/>
        </p:nvSpPr>
        <p:spPr>
          <a:xfrm>
            <a:off x="6176718" y="170485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Овал 38"/>
          <p:cNvSpPr/>
          <p:nvPr/>
        </p:nvSpPr>
        <p:spPr>
          <a:xfrm>
            <a:off x="7613318" y="170485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Прямая со стрелкой 39"/>
          <p:cNvCxnSpPr>
            <a:stCxn id="36" idx="6"/>
            <a:endCxn id="37" idx="2"/>
          </p:cNvCxnSpPr>
          <p:nvPr/>
        </p:nvCxnSpPr>
        <p:spPr>
          <a:xfrm>
            <a:off x="3736083" y="1951389"/>
            <a:ext cx="10309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7" idx="6"/>
            <a:endCxn id="38" idx="2"/>
          </p:cNvCxnSpPr>
          <p:nvPr/>
        </p:nvCxnSpPr>
        <p:spPr>
          <a:xfrm flipV="1">
            <a:off x="5269046" y="1951386"/>
            <a:ext cx="90767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8" idx="6"/>
            <a:endCxn id="39" idx="2"/>
          </p:cNvCxnSpPr>
          <p:nvPr/>
        </p:nvCxnSpPr>
        <p:spPr>
          <a:xfrm>
            <a:off x="6678742" y="1951386"/>
            <a:ext cx="934576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6" idx="4"/>
            <a:endCxn id="39" idx="4"/>
          </p:cNvCxnSpPr>
          <p:nvPr/>
        </p:nvCxnSpPr>
        <p:spPr>
          <a:xfrm rot="16200000" flipH="1">
            <a:off x="5674700" y="8288"/>
            <a:ext cx="12700" cy="4379259"/>
          </a:xfrm>
          <a:prstGeom prst="curvedConnector3">
            <a:avLst>
              <a:gd name="adj1" fmla="val 26830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72039" y="22183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39" y="2218300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87264" y="157888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64" y="157888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50755" y="1588406"/>
                <a:ext cx="5389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55" y="1588406"/>
                <a:ext cx="5389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023392" y="160446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2" y="1604462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2" name="Рисунок 5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190" y="2326022"/>
            <a:ext cx="1557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/>
              <a:t>Подходы</a:t>
            </a:r>
          </a:p>
        </p:txBody>
      </p:sp>
    </p:spTree>
    <p:extLst>
      <p:ext uri="{BB962C8B-B14F-4D97-AF65-F5344CB8AC3E}">
        <p14:creationId xmlns:p14="http://schemas.microsoft.com/office/powerpoint/2010/main" val="61292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3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1026456" y="151951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2559419" y="151951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31"/>
          <p:cNvSpPr/>
          <p:nvPr/>
        </p:nvSpPr>
        <p:spPr>
          <a:xfrm>
            <a:off x="3969115" y="1519513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5405715" y="151951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Прямая со стрелкой 6"/>
          <p:cNvCxnSpPr>
            <a:stCxn id="5" idx="6"/>
            <a:endCxn id="31" idx="2"/>
          </p:cNvCxnSpPr>
          <p:nvPr/>
        </p:nvCxnSpPr>
        <p:spPr>
          <a:xfrm>
            <a:off x="1528480" y="1766046"/>
            <a:ext cx="10309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1" idx="6"/>
            <a:endCxn id="32" idx="2"/>
          </p:cNvCxnSpPr>
          <p:nvPr/>
        </p:nvCxnSpPr>
        <p:spPr>
          <a:xfrm flipV="1">
            <a:off x="3061443" y="1766043"/>
            <a:ext cx="90767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2" idx="6"/>
            <a:endCxn id="33" idx="2"/>
          </p:cNvCxnSpPr>
          <p:nvPr/>
        </p:nvCxnSpPr>
        <p:spPr>
          <a:xfrm>
            <a:off x="4471139" y="1766043"/>
            <a:ext cx="934576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/>
          <p:nvPr/>
        </p:nvCxnSpPr>
        <p:spPr>
          <a:xfrm rot="16200000" flipH="1">
            <a:off x="3493993" y="-151707"/>
            <a:ext cx="12700" cy="4379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2604" y="2252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3106" y="1371684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06" y="1371684"/>
                <a:ext cx="5389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343152" y="140306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52" y="1403063"/>
                <a:ext cx="5389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815789" y="141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902510" y="3117192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Овал 54"/>
          <p:cNvSpPr/>
          <p:nvPr/>
        </p:nvSpPr>
        <p:spPr>
          <a:xfrm>
            <a:off x="2435473" y="3117192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Овал 55"/>
          <p:cNvSpPr/>
          <p:nvPr/>
        </p:nvSpPr>
        <p:spPr>
          <a:xfrm>
            <a:off x="3845169" y="311718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Овал 57"/>
          <p:cNvSpPr/>
          <p:nvPr/>
        </p:nvSpPr>
        <p:spPr>
          <a:xfrm>
            <a:off x="5281769" y="3117192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0" name="Прямая со стрелкой 59"/>
          <p:cNvCxnSpPr>
            <a:stCxn id="54" idx="6"/>
            <a:endCxn id="55" idx="2"/>
          </p:cNvCxnSpPr>
          <p:nvPr/>
        </p:nvCxnSpPr>
        <p:spPr>
          <a:xfrm>
            <a:off x="1404534" y="3363722"/>
            <a:ext cx="10309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5" idx="6"/>
            <a:endCxn id="56" idx="2"/>
          </p:cNvCxnSpPr>
          <p:nvPr/>
        </p:nvCxnSpPr>
        <p:spPr>
          <a:xfrm flipV="1">
            <a:off x="2937497" y="3363719"/>
            <a:ext cx="90767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6" idx="6"/>
            <a:endCxn id="58" idx="2"/>
          </p:cNvCxnSpPr>
          <p:nvPr/>
        </p:nvCxnSpPr>
        <p:spPr>
          <a:xfrm>
            <a:off x="4347193" y="3363719"/>
            <a:ext cx="934576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63"/>
          <p:cNvCxnSpPr>
            <a:stCxn id="54" idx="4"/>
            <a:endCxn id="58" idx="4"/>
          </p:cNvCxnSpPr>
          <p:nvPr/>
        </p:nvCxnSpPr>
        <p:spPr>
          <a:xfrm rot="16200000" flipH="1">
            <a:off x="3343151" y="1420621"/>
            <a:ext cx="12700" cy="4379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98658" y="3850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769160" y="2969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19206" y="3000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4691843" y="3016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25173" y="154810"/>
            <a:ext cx="10709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Вопрос</a:t>
            </a:r>
          </a:p>
          <a:p>
            <a:pPr algn="just"/>
            <a:r>
              <a:rPr lang="ru-RU" sz="2000" dirty="0"/>
              <a:t>Как свести задачу  к неотрицательным весам, чтобы затем из каждой вершины запускать алгоритм </a:t>
            </a:r>
            <a:r>
              <a:rPr lang="ru-RU" sz="2000" dirty="0" err="1"/>
              <a:t>Дейкстры</a:t>
            </a:r>
            <a:r>
              <a:rPr lang="ru-RU" sz="2000" dirty="0"/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31516" y="428367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ОШИБКА!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051" y="4653004"/>
            <a:ext cx="107220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Необходимо так изменить веса дуг орграфа, чтобы они стали неотрицательными, но при этом сохранялись кратчайшие пути. </a:t>
            </a:r>
          </a:p>
          <a:p>
            <a:pPr algn="just"/>
            <a:endParaRPr lang="ru-RU" dirty="0"/>
          </a:p>
          <a:p>
            <a:pPr algn="just"/>
            <a:r>
              <a:rPr lang="ru-RU" sz="2800" dirty="0"/>
              <a:t>Такое преобразование носит название</a:t>
            </a:r>
            <a:r>
              <a:rPr lang="ru-RU" dirty="0"/>
              <a:t> </a:t>
            </a:r>
            <a:r>
              <a:rPr lang="ru-RU" sz="2800" b="1" dirty="0"/>
              <a:t>метод потенциалов</a:t>
            </a:r>
            <a:r>
              <a:rPr lang="ru-RU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1" y="1560256"/>
                <a:ext cx="60751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FF0000"/>
                    </a:solidFill>
                  </a:rPr>
                  <a:t>???</a:t>
                </a:r>
              </a:p>
              <a:p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минимальный отрицательный вес дуги. Преобразуем веса дуг орграф, увеличив вес каждой  дуги на величину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560256"/>
                <a:ext cx="6075178" cy="1384995"/>
              </a:xfrm>
              <a:prstGeom prst="rect">
                <a:avLst/>
              </a:prstGeom>
              <a:blipFill>
                <a:blip r:embed="rId4"/>
                <a:stretch>
                  <a:fillRect l="-1003" t="-3524" r="-502" b="-70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8" grpId="0" animBg="1"/>
      <p:bldP spid="65" grpId="0"/>
      <p:bldP spid="67" grpId="0"/>
      <p:bldP spid="68" grpId="0"/>
      <p:bldP spid="79" grpId="0"/>
      <p:bldP spid="2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22209" y="2016177"/>
            <a:ext cx="1808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ориентированная цепь</a:t>
            </a:r>
          </a:p>
          <a:p>
            <a:r>
              <a:rPr lang="ru-RU" b="1" dirty="0"/>
              <a:t>1</a:t>
            </a:r>
            <a:r>
              <a:rPr lang="ru-RU" dirty="0"/>
              <a:t>, 2, 4, 3, 1, 3, </a:t>
            </a:r>
            <a:r>
              <a:rPr lang="ru-RU" b="1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3192" y="3609184"/>
            <a:ext cx="12121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путь</a:t>
            </a:r>
          </a:p>
          <a:p>
            <a:r>
              <a:rPr lang="ru-RU" b="1" dirty="0"/>
              <a:t>1</a:t>
            </a:r>
            <a:r>
              <a:rPr lang="ru-RU" dirty="0"/>
              <a:t>, 2, 4, 3, </a:t>
            </a:r>
            <a:r>
              <a:rPr lang="ru-RU" b="1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65678" y="423170"/>
            <a:ext cx="198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ориентированный маршрут</a:t>
            </a:r>
          </a:p>
          <a:p>
            <a:r>
              <a:rPr lang="ru-RU" b="1" dirty="0"/>
              <a:t>1</a:t>
            </a:r>
            <a:r>
              <a:rPr lang="ru-RU" dirty="0"/>
              <a:t>, 2, 4, 3, 2, 4, 3, </a:t>
            </a:r>
            <a:r>
              <a:rPr lang="ru-RU" b="1" dirty="0"/>
              <a:t>5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9267943" y="234368"/>
            <a:ext cx="1952899" cy="1539931"/>
            <a:chOff x="9578140" y="285006"/>
            <a:chExt cx="2444327" cy="2116137"/>
          </a:xfrm>
        </p:grpSpPr>
        <p:sp>
          <p:nvSpPr>
            <p:cNvPr id="4" name="Овал 3"/>
            <p:cNvSpPr/>
            <p:nvPr/>
          </p:nvSpPr>
          <p:spPr>
            <a:xfrm>
              <a:off x="9578140" y="726787"/>
              <a:ext cx="412377" cy="4123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11610090" y="796462"/>
              <a:ext cx="412377" cy="4123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10530789" y="285006"/>
              <a:ext cx="412377" cy="4123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5" idx="0"/>
              <a:endCxn id="20" idx="4"/>
            </p:cNvCxnSpPr>
            <p:nvPr/>
          </p:nvCxnSpPr>
          <p:spPr>
            <a:xfrm flipV="1">
              <a:off x="10736978" y="697381"/>
              <a:ext cx="0" cy="5114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5" idx="4"/>
              <a:endCxn id="11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5" idx="2"/>
              <a:endCxn id="4" idx="5"/>
            </p:cNvCxnSpPr>
            <p:nvPr/>
          </p:nvCxnSpPr>
          <p:spPr>
            <a:xfrm flipH="1" flipV="1">
              <a:off x="9930125" y="1078773"/>
              <a:ext cx="600663" cy="336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6" idx="3"/>
              <a:endCxn id="5" idx="6"/>
            </p:cNvCxnSpPr>
            <p:nvPr/>
          </p:nvCxnSpPr>
          <p:spPr>
            <a:xfrm flipH="1">
              <a:off x="10943165" y="1148446"/>
              <a:ext cx="727317" cy="26657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4" idx="0"/>
            </p:cNvCxnSpPr>
            <p:nvPr/>
          </p:nvCxnSpPr>
          <p:spPr>
            <a:xfrm flipV="1">
              <a:off x="9784329" y="507728"/>
              <a:ext cx="754061" cy="2190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20" idx="6"/>
              <a:endCxn id="6" idx="1"/>
            </p:cNvCxnSpPr>
            <p:nvPr/>
          </p:nvCxnSpPr>
          <p:spPr>
            <a:xfrm>
              <a:off x="10943165" y="491194"/>
              <a:ext cx="727317" cy="36565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Скругленная соединительная линия 39"/>
            <p:cNvCxnSpPr>
              <a:stCxn id="4" idx="3"/>
              <a:endCxn id="5" idx="3"/>
            </p:cNvCxnSpPr>
            <p:nvPr/>
          </p:nvCxnSpPr>
          <p:spPr>
            <a:xfrm rot="16200000" flipH="1">
              <a:off x="9873831" y="843474"/>
              <a:ext cx="482050" cy="952649"/>
            </a:xfrm>
            <a:prstGeom prst="curvedConnector3">
              <a:avLst>
                <a:gd name="adj1" fmla="val 1776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894530" y="5834075"/>
            <a:ext cx="9845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контур</a:t>
            </a:r>
          </a:p>
          <a:p>
            <a:r>
              <a:rPr lang="ru-RU" dirty="0"/>
              <a:t>2, 4, 3, 2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ФПИ БГУ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9244499" y="1888347"/>
            <a:ext cx="1935711" cy="1512483"/>
            <a:chOff x="9465546" y="327017"/>
            <a:chExt cx="2543443" cy="2074126"/>
          </a:xfrm>
        </p:grpSpPr>
        <p:sp>
          <p:nvSpPr>
            <p:cNvPr id="29" name="Овал 28"/>
            <p:cNvSpPr/>
            <p:nvPr/>
          </p:nvSpPr>
          <p:spPr>
            <a:xfrm>
              <a:off x="9465546" y="816751"/>
              <a:ext cx="412377" cy="412377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Овал 31"/>
            <p:cNvSpPr/>
            <p:nvPr/>
          </p:nvSpPr>
          <p:spPr>
            <a:xfrm>
              <a:off x="11596612" y="816751"/>
              <a:ext cx="412377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0520813" y="327017"/>
              <a:ext cx="412377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9" name="Прямая со стрелкой 38"/>
            <p:cNvCxnSpPr>
              <a:stCxn id="31" idx="0"/>
              <a:endCxn id="36" idx="4"/>
            </p:cNvCxnSpPr>
            <p:nvPr/>
          </p:nvCxnSpPr>
          <p:spPr>
            <a:xfrm flipH="1" flipV="1">
              <a:off x="10727002" y="739394"/>
              <a:ext cx="9976" cy="469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1" idx="4"/>
              <a:endCxn id="34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1" idx="2"/>
              <a:endCxn id="29" idx="5"/>
            </p:cNvCxnSpPr>
            <p:nvPr/>
          </p:nvCxnSpPr>
          <p:spPr>
            <a:xfrm flipH="1" flipV="1">
              <a:off x="9817532" y="1168736"/>
              <a:ext cx="713257" cy="246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2" idx="3"/>
              <a:endCxn id="31" idx="6"/>
            </p:cNvCxnSpPr>
            <p:nvPr/>
          </p:nvCxnSpPr>
          <p:spPr>
            <a:xfrm flipH="1">
              <a:off x="10943165" y="1168736"/>
              <a:ext cx="713838" cy="246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29" idx="7"/>
              <a:endCxn id="36" idx="2"/>
            </p:cNvCxnSpPr>
            <p:nvPr/>
          </p:nvCxnSpPr>
          <p:spPr>
            <a:xfrm flipV="1">
              <a:off x="9817532" y="533206"/>
              <a:ext cx="703282" cy="343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36" idx="6"/>
              <a:endCxn id="32" idx="1"/>
            </p:cNvCxnSpPr>
            <p:nvPr/>
          </p:nvCxnSpPr>
          <p:spPr>
            <a:xfrm>
              <a:off x="10933190" y="533206"/>
              <a:ext cx="723813" cy="343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Скругленная соединительная линия 47"/>
            <p:cNvCxnSpPr>
              <a:stCxn id="29" idx="3"/>
              <a:endCxn id="31" idx="3"/>
            </p:cNvCxnSpPr>
            <p:nvPr/>
          </p:nvCxnSpPr>
          <p:spPr>
            <a:xfrm rot="16200000" flipH="1">
              <a:off x="9862514" y="832158"/>
              <a:ext cx="392088" cy="1065243"/>
            </a:xfrm>
            <a:prstGeom prst="curvedConnector3">
              <a:avLst>
                <a:gd name="adj1" fmla="val 19535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/>
          <p:cNvGrpSpPr/>
          <p:nvPr/>
        </p:nvGrpSpPr>
        <p:grpSpPr>
          <a:xfrm>
            <a:off x="9350313" y="3539259"/>
            <a:ext cx="1728774" cy="1599338"/>
            <a:chOff x="9481918" y="141132"/>
            <a:chExt cx="2411505" cy="2260011"/>
          </a:xfrm>
        </p:grpSpPr>
        <p:sp>
          <p:nvSpPr>
            <p:cNvPr id="50" name="Овал 49"/>
            <p:cNvSpPr/>
            <p:nvPr/>
          </p:nvSpPr>
          <p:spPr>
            <a:xfrm>
              <a:off x="9481918" y="545450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Овал 50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11481046" y="488393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4" name="Овал 53"/>
            <p:cNvSpPr/>
            <p:nvPr/>
          </p:nvSpPr>
          <p:spPr>
            <a:xfrm>
              <a:off x="10521233" y="14113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5" name="Прямая со стрелкой 54"/>
            <p:cNvCxnSpPr>
              <a:stCxn id="51" idx="0"/>
              <a:endCxn id="54" idx="4"/>
            </p:cNvCxnSpPr>
            <p:nvPr/>
          </p:nvCxnSpPr>
          <p:spPr>
            <a:xfrm flipH="1" flipV="1">
              <a:off x="10727422" y="553508"/>
              <a:ext cx="9556" cy="655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51" idx="4"/>
              <a:endCxn id="53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51" idx="2"/>
              <a:endCxn id="50" idx="5"/>
            </p:cNvCxnSpPr>
            <p:nvPr/>
          </p:nvCxnSpPr>
          <p:spPr>
            <a:xfrm flipH="1" flipV="1">
              <a:off x="9833904" y="897435"/>
              <a:ext cx="696885" cy="517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52" idx="3"/>
              <a:endCxn id="51" idx="6"/>
            </p:cNvCxnSpPr>
            <p:nvPr/>
          </p:nvCxnSpPr>
          <p:spPr>
            <a:xfrm flipH="1">
              <a:off x="10943166" y="840378"/>
              <a:ext cx="598271" cy="5746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50" idx="7"/>
              <a:endCxn id="54" idx="2"/>
            </p:cNvCxnSpPr>
            <p:nvPr/>
          </p:nvCxnSpPr>
          <p:spPr>
            <a:xfrm flipV="1">
              <a:off x="9833904" y="347320"/>
              <a:ext cx="687329" cy="258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54" idx="6"/>
              <a:endCxn id="52" idx="1"/>
            </p:cNvCxnSpPr>
            <p:nvPr/>
          </p:nvCxnSpPr>
          <p:spPr>
            <a:xfrm>
              <a:off x="10933610" y="347320"/>
              <a:ext cx="607827" cy="201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Скругленная соединительная линия 60"/>
            <p:cNvCxnSpPr>
              <a:stCxn id="50" idx="3"/>
              <a:endCxn id="51" idx="3"/>
            </p:cNvCxnSpPr>
            <p:nvPr/>
          </p:nvCxnSpPr>
          <p:spPr>
            <a:xfrm rot="16200000" flipH="1">
              <a:off x="9735050" y="704693"/>
              <a:ext cx="663388" cy="1048871"/>
            </a:xfrm>
            <a:prstGeom prst="curvedConnector3">
              <a:avLst>
                <a:gd name="adj1" fmla="val 1111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Прямоугольник 11"/>
          <p:cNvSpPr/>
          <p:nvPr/>
        </p:nvSpPr>
        <p:spPr>
          <a:xfrm>
            <a:off x="451224" y="133170"/>
            <a:ext cx="6700073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ориентированного графа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b="1" dirty="0"/>
              <a:t>ориентированный маршрут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b="1" dirty="0"/>
              <a:t>ориентированная цепь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b="1" dirty="0"/>
              <a:t>ориентированный цикл</a:t>
            </a:r>
          </a:p>
          <a:p>
            <a:pPr algn="just"/>
            <a:r>
              <a:rPr lang="ru-RU" sz="2000" dirty="0"/>
              <a:t>вводятся идентично тому, как это было сделано для графа.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51225" y="2251990"/>
            <a:ext cx="67000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u="sng" dirty="0"/>
              <a:t>Определение 5</a:t>
            </a:r>
            <a:endParaRPr lang="en-US" sz="2400" u="sng" dirty="0"/>
          </a:p>
          <a:p>
            <a:pPr lvl="1" algn="just"/>
            <a:r>
              <a:rPr lang="ru-RU" sz="2000" b="1" dirty="0"/>
              <a:t>Путь</a:t>
            </a:r>
            <a:r>
              <a:rPr lang="ru-RU" sz="2000" dirty="0"/>
              <a:t> в орграфе - ориентированный маршрут, </a:t>
            </a:r>
            <a:r>
              <a:rPr lang="ru-RU" sz="2000" u="sng" dirty="0"/>
              <a:t>в котором каждая вершина встречается не более одного раза</a:t>
            </a:r>
            <a:r>
              <a:rPr lang="ru-RU" sz="2000" dirty="0"/>
              <a:t>.  </a:t>
            </a:r>
            <a:endParaRPr lang="en-US" sz="2000" dirty="0"/>
          </a:p>
          <a:p>
            <a:pPr algn="just"/>
            <a:endParaRPr lang="ru-RU" sz="2000" dirty="0"/>
          </a:p>
          <a:p>
            <a:pPr lvl="1" algn="just"/>
            <a:r>
              <a:rPr lang="ru-RU" sz="2000" dirty="0"/>
              <a:t>Замкнутый путь называется </a:t>
            </a:r>
            <a:r>
              <a:rPr lang="ru-RU" sz="2000" b="1" dirty="0"/>
              <a:t>контуром</a:t>
            </a:r>
            <a:r>
              <a:rPr lang="ru-RU" sz="2000" dirty="0"/>
              <a:t>.</a:t>
            </a:r>
          </a:p>
        </p:txBody>
      </p:sp>
      <p:grpSp>
        <p:nvGrpSpPr>
          <p:cNvPr id="62" name="Группа 61"/>
          <p:cNvGrpSpPr/>
          <p:nvPr/>
        </p:nvGrpSpPr>
        <p:grpSpPr>
          <a:xfrm>
            <a:off x="9393079" y="5236163"/>
            <a:ext cx="1655104" cy="1512381"/>
            <a:chOff x="9481918" y="141132"/>
            <a:chExt cx="2411505" cy="2260011"/>
          </a:xfrm>
        </p:grpSpPr>
        <p:sp>
          <p:nvSpPr>
            <p:cNvPr id="63" name="Овал 62"/>
            <p:cNvSpPr/>
            <p:nvPr/>
          </p:nvSpPr>
          <p:spPr>
            <a:xfrm>
              <a:off x="9481918" y="545450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Овал 63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11481046" y="488393"/>
              <a:ext cx="412377" cy="4123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521233" y="141132"/>
              <a:ext cx="412377" cy="4123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68" name="Прямая со стрелкой 67"/>
            <p:cNvCxnSpPr>
              <a:stCxn id="64" idx="0"/>
              <a:endCxn id="67" idx="4"/>
            </p:cNvCxnSpPr>
            <p:nvPr/>
          </p:nvCxnSpPr>
          <p:spPr>
            <a:xfrm flipH="1" flipV="1">
              <a:off x="10727422" y="553508"/>
              <a:ext cx="9556" cy="6553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64" idx="4"/>
              <a:endCxn id="66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64" idx="2"/>
              <a:endCxn id="63" idx="5"/>
            </p:cNvCxnSpPr>
            <p:nvPr/>
          </p:nvCxnSpPr>
          <p:spPr>
            <a:xfrm flipH="1" flipV="1">
              <a:off x="9833904" y="897435"/>
              <a:ext cx="696885" cy="517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65" idx="3"/>
              <a:endCxn id="64" idx="6"/>
            </p:cNvCxnSpPr>
            <p:nvPr/>
          </p:nvCxnSpPr>
          <p:spPr>
            <a:xfrm flipH="1">
              <a:off x="10943166" y="840378"/>
              <a:ext cx="598271" cy="5746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63" idx="7"/>
              <a:endCxn id="67" idx="2"/>
            </p:cNvCxnSpPr>
            <p:nvPr/>
          </p:nvCxnSpPr>
          <p:spPr>
            <a:xfrm flipV="1">
              <a:off x="9833904" y="347320"/>
              <a:ext cx="687329" cy="258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stCxn id="67" idx="6"/>
              <a:endCxn id="65" idx="1"/>
            </p:cNvCxnSpPr>
            <p:nvPr/>
          </p:nvCxnSpPr>
          <p:spPr>
            <a:xfrm>
              <a:off x="10933610" y="347320"/>
              <a:ext cx="607827" cy="201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Скругленная соединительная линия 73"/>
            <p:cNvCxnSpPr>
              <a:stCxn id="63" idx="3"/>
              <a:endCxn id="64" idx="3"/>
            </p:cNvCxnSpPr>
            <p:nvPr/>
          </p:nvCxnSpPr>
          <p:spPr>
            <a:xfrm rot="16200000" flipH="1">
              <a:off x="9735050" y="704693"/>
              <a:ext cx="663388" cy="1048871"/>
            </a:xfrm>
            <a:prstGeom prst="curvedConnector3">
              <a:avLst>
                <a:gd name="adj1" fmla="val 1111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46173"/>
              </p:ext>
            </p:extLst>
          </p:nvPr>
        </p:nvGraphicFramePr>
        <p:xfrm>
          <a:off x="1031515" y="4255068"/>
          <a:ext cx="53917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граф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орграф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маршрут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ориентированный маршрут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цепь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ориентированная цепь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цикл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ориентированный цикл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простая цепь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путь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простой цикл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контур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7228256" y="0"/>
            <a:ext cx="25879" cy="6761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BE2051-6F58-6B63-0AC3-2849D0D0ADCA}"/>
              </a:ext>
            </a:extLst>
          </p:cNvPr>
          <p:cNvSpPr txBox="1"/>
          <p:nvPr/>
        </p:nvSpPr>
        <p:spPr>
          <a:xfrm>
            <a:off x="11211485" y="76931"/>
            <a:ext cx="103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прошли несколько раз</a:t>
            </a:r>
            <a:endParaRPr lang="ru-BY" sz="12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6612DB4-C9CE-9A3F-FC6C-D3163B38C461}"/>
              </a:ext>
            </a:extLst>
          </p:cNvPr>
          <p:cNvCxnSpPr>
            <a:cxnSpLocks/>
          </p:cNvCxnSpPr>
          <p:nvPr/>
        </p:nvCxnSpPr>
        <p:spPr>
          <a:xfrm flipH="1">
            <a:off x="10692552" y="163232"/>
            <a:ext cx="181816" cy="19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4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6569" y="0"/>
            <a:ext cx="3806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Метод потенциалов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16410" y="3839865"/>
            <a:ext cx="6545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  <a:latin typeface="Linux Libertine"/>
              </a:rPr>
              <a:t>Джонсон</a:t>
            </a:r>
            <a:r>
              <a:rPr lang="ru-RU" dirty="0">
                <a:solidFill>
                  <a:srgbClr val="000000"/>
                </a:solidFill>
                <a:latin typeface="Linux Libertine"/>
              </a:rPr>
              <a:t>, Дональд Брюс</a:t>
            </a:r>
          </a:p>
          <a:p>
            <a:pPr algn="ctr"/>
            <a:r>
              <a:rPr lang="en-US" dirty="0"/>
              <a:t>Donald B. Johnson</a:t>
            </a:r>
          </a:p>
          <a:p>
            <a:pPr algn="ctr"/>
            <a:r>
              <a:rPr lang="ru-RU" b="1" dirty="0"/>
              <a:t>1933 -1994</a:t>
            </a:r>
          </a:p>
          <a:p>
            <a:r>
              <a:rPr lang="ru-RU" dirty="0"/>
              <a:t>США</a:t>
            </a:r>
          </a:p>
          <a:p>
            <a:pPr algn="just"/>
            <a:r>
              <a:rPr lang="ru-RU" dirty="0"/>
              <a:t>ученый-компьютерщик, </a:t>
            </a:r>
          </a:p>
          <a:p>
            <a:pPr algn="just"/>
            <a:r>
              <a:rPr lang="ru-RU" dirty="0"/>
              <a:t>исследователь в области проектирования и анализа алгоритмов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ru-RU" dirty="0"/>
              <a:t>описал структуру данных </a:t>
            </a:r>
            <a:r>
              <a:rPr lang="en-US" dirty="0"/>
              <a:t>d-</a:t>
            </a:r>
            <a:r>
              <a:rPr lang="ru-RU" dirty="0"/>
              <a:t>куча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ru-RU" dirty="0"/>
              <a:t>последняя работа - в области параллельных вычислений</a:t>
            </a:r>
          </a:p>
          <a:p>
            <a:r>
              <a:rPr lang="ru-RU" dirty="0"/>
              <a:t>доктор наук, профессор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5154" y="584775"/>
            <a:ext cx="1318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1977 год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46" y="1169550"/>
            <a:ext cx="2376854" cy="2423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94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315" y="100842"/>
            <a:ext cx="7385777" cy="815608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Алгоритм Джонсона (метод потенциалов)</a:t>
            </a:r>
          </a:p>
        </p:txBody>
      </p:sp>
      <p:sp>
        <p:nvSpPr>
          <p:cNvPr id="34" name="Овал 33"/>
          <p:cNvSpPr/>
          <p:nvPr/>
        </p:nvSpPr>
        <p:spPr>
          <a:xfrm>
            <a:off x="467822" y="4088304"/>
            <a:ext cx="493059" cy="49305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274211" y="4034071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4327128" y="3065793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286786" y="4966400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5223600" y="4034072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2838986" y="4966401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8987" y="3074758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36" idx="0"/>
            <a:endCxn id="41" idx="3"/>
          </p:cNvCxnSpPr>
          <p:nvPr/>
        </p:nvCxnSpPr>
        <p:spPr>
          <a:xfrm flipV="1">
            <a:off x="2520741" y="3495610"/>
            <a:ext cx="390453" cy="538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1" idx="6"/>
            <a:endCxn id="37" idx="2"/>
          </p:cNvCxnSpPr>
          <p:nvPr/>
        </p:nvCxnSpPr>
        <p:spPr>
          <a:xfrm flipV="1">
            <a:off x="3332046" y="3312323"/>
            <a:ext cx="995082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7" idx="3"/>
            <a:endCxn id="40" idx="7"/>
          </p:cNvCxnSpPr>
          <p:nvPr/>
        </p:nvCxnSpPr>
        <p:spPr>
          <a:xfrm flipH="1">
            <a:off x="3259838" y="3486645"/>
            <a:ext cx="1139497" cy="1551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0" idx="1"/>
            <a:endCxn id="36" idx="5"/>
          </p:cNvCxnSpPr>
          <p:nvPr/>
        </p:nvCxnSpPr>
        <p:spPr>
          <a:xfrm flipH="1" flipV="1">
            <a:off x="2695063" y="4454923"/>
            <a:ext cx="216130" cy="583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37" idx="4"/>
            <a:endCxn id="38" idx="0"/>
          </p:cNvCxnSpPr>
          <p:nvPr/>
        </p:nvCxnSpPr>
        <p:spPr>
          <a:xfrm flipH="1">
            <a:off x="4533316" y="3558852"/>
            <a:ext cx="40342" cy="1407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8" idx="7"/>
            <a:endCxn id="39" idx="3"/>
          </p:cNvCxnSpPr>
          <p:nvPr/>
        </p:nvCxnSpPr>
        <p:spPr>
          <a:xfrm flipV="1">
            <a:off x="4707638" y="4454924"/>
            <a:ext cx="588169" cy="58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7" idx="5"/>
            <a:endCxn id="39" idx="1"/>
          </p:cNvCxnSpPr>
          <p:nvPr/>
        </p:nvCxnSpPr>
        <p:spPr>
          <a:xfrm>
            <a:off x="4747980" y="3486645"/>
            <a:ext cx="547827" cy="619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0" idx="6"/>
            <a:endCxn id="38" idx="2"/>
          </p:cNvCxnSpPr>
          <p:nvPr/>
        </p:nvCxnSpPr>
        <p:spPr>
          <a:xfrm flipV="1">
            <a:off x="3332045" y="5212930"/>
            <a:ext cx="954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6198" y="3534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601177" y="5144661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77" y="5144661"/>
                <a:ext cx="5485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793976" y="415779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76" y="4157798"/>
                <a:ext cx="5485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486635" y="4065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913824" y="466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898191" y="347112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191" y="3471128"/>
                <a:ext cx="5485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3601177" y="3015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56600" y="4608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cxnSp>
        <p:nvCxnSpPr>
          <p:cNvPr id="44" name="Прямая со стрелкой 43"/>
          <p:cNvCxnSpPr>
            <a:stCxn id="34" idx="7"/>
            <a:endCxn id="41" idx="2"/>
          </p:cNvCxnSpPr>
          <p:nvPr/>
        </p:nvCxnSpPr>
        <p:spPr>
          <a:xfrm flipV="1">
            <a:off x="888674" y="3321288"/>
            <a:ext cx="1950313" cy="8392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4" idx="6"/>
            <a:endCxn id="36" idx="2"/>
          </p:cNvCxnSpPr>
          <p:nvPr/>
        </p:nvCxnSpPr>
        <p:spPr>
          <a:xfrm flipV="1">
            <a:off x="960881" y="4280601"/>
            <a:ext cx="1313330" cy="542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4" idx="5"/>
            <a:endCxn id="40" idx="2"/>
          </p:cNvCxnSpPr>
          <p:nvPr/>
        </p:nvCxnSpPr>
        <p:spPr>
          <a:xfrm>
            <a:off x="888674" y="4509156"/>
            <a:ext cx="1950312" cy="703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кругленная соединительная линия 77"/>
          <p:cNvCxnSpPr/>
          <p:nvPr/>
        </p:nvCxnSpPr>
        <p:spPr>
          <a:xfrm rot="16200000" flipH="1">
            <a:off x="2189514" y="3124282"/>
            <a:ext cx="878096" cy="3818964"/>
          </a:xfrm>
          <a:prstGeom prst="curvedConnector3">
            <a:avLst>
              <a:gd name="adj1" fmla="val 17458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кругленная соединительная линия 80"/>
          <p:cNvCxnSpPr/>
          <p:nvPr/>
        </p:nvCxnSpPr>
        <p:spPr>
          <a:xfrm rot="5400000" flipH="1" flipV="1">
            <a:off x="3065126" y="2176358"/>
            <a:ext cx="54232" cy="4755778"/>
          </a:xfrm>
          <a:prstGeom prst="curvedConnector3">
            <a:avLst>
              <a:gd name="adj1" fmla="val -396818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17546" y="2645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453452" y="354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1583872" y="3973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1686038" y="4551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1882004" y="5282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1895494" y="615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95" name="Скругленная соединительная линия 94"/>
          <p:cNvCxnSpPr/>
          <p:nvPr/>
        </p:nvCxnSpPr>
        <p:spPr>
          <a:xfrm rot="5400000" flipH="1" flipV="1">
            <a:off x="2132753" y="1647396"/>
            <a:ext cx="1022511" cy="3859306"/>
          </a:xfrm>
          <a:prstGeom prst="curvedConnector3">
            <a:avLst>
              <a:gd name="adj1" fmla="val 128494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11533" y="27484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[0]</a:t>
            </a:r>
            <a:endParaRPr lang="ru-R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713173" y="4075285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[−1]</m:t>
                      </m:r>
                    </m:oMath>
                  </m:oMathPara>
                </a14:m>
                <a:endParaRPr lang="ru-RU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173" y="4075285"/>
                <a:ext cx="69923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245962" y="36815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[−5]</m:t>
                      </m:r>
                    </m:oMath>
                  </m:oMathPara>
                </a14:m>
                <a:endParaRPr lang="ru-RU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62" y="3681513"/>
                <a:ext cx="69923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4465469" y="27503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[0]</a:t>
            </a:r>
            <a:endParaRPr lang="ru-R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643399" y="5120958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[−6]</m:t>
                      </m:r>
                    </m:oMath>
                  </m:oMathPara>
                </a14:m>
                <a:endParaRPr lang="ru-RU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399" y="5120958"/>
                <a:ext cx="69923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850201" y="5377651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[−2]</m:t>
                      </m:r>
                    </m:oMath>
                  </m:oMathPara>
                </a14:m>
                <a:endParaRPr lang="ru-RU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01" y="5377651"/>
                <a:ext cx="699230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293495" y="37991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[0]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9312489" y="3065793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7" name="Овал 106"/>
          <p:cNvSpPr/>
          <p:nvPr/>
        </p:nvSpPr>
        <p:spPr>
          <a:xfrm>
            <a:off x="9272147" y="4966400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10208961" y="4034072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9" name="Овал 108"/>
          <p:cNvSpPr/>
          <p:nvPr/>
        </p:nvSpPr>
        <p:spPr>
          <a:xfrm>
            <a:off x="7824347" y="4966401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7824348" y="3074758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1" name="Прямая со стрелкой 110"/>
          <p:cNvCxnSpPr>
            <a:stCxn id="110" idx="6"/>
            <a:endCxn id="106" idx="2"/>
          </p:cNvCxnSpPr>
          <p:nvPr/>
        </p:nvCxnSpPr>
        <p:spPr>
          <a:xfrm flipV="1">
            <a:off x="8317407" y="3312323"/>
            <a:ext cx="995082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cxnSpLocks/>
            <a:stCxn id="106" idx="3"/>
            <a:endCxn id="109" idx="0"/>
          </p:cNvCxnSpPr>
          <p:nvPr/>
        </p:nvCxnSpPr>
        <p:spPr>
          <a:xfrm flipH="1">
            <a:off x="8070877" y="3486645"/>
            <a:ext cx="1313819" cy="147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9" idx="1"/>
          </p:cNvCxnSpPr>
          <p:nvPr/>
        </p:nvCxnSpPr>
        <p:spPr>
          <a:xfrm flipH="1" flipV="1">
            <a:off x="7680424" y="4454923"/>
            <a:ext cx="216130" cy="583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06" idx="4"/>
            <a:endCxn id="107" idx="0"/>
          </p:cNvCxnSpPr>
          <p:nvPr/>
        </p:nvCxnSpPr>
        <p:spPr>
          <a:xfrm flipH="1">
            <a:off x="9518677" y="3558852"/>
            <a:ext cx="40342" cy="1407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7" idx="7"/>
            <a:endCxn id="108" idx="3"/>
          </p:cNvCxnSpPr>
          <p:nvPr/>
        </p:nvCxnSpPr>
        <p:spPr>
          <a:xfrm flipV="1">
            <a:off x="9692999" y="4454924"/>
            <a:ext cx="588169" cy="58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106" idx="5"/>
            <a:endCxn id="108" idx="1"/>
          </p:cNvCxnSpPr>
          <p:nvPr/>
        </p:nvCxnSpPr>
        <p:spPr>
          <a:xfrm>
            <a:off x="9733341" y="3486645"/>
            <a:ext cx="547827" cy="619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09" idx="6"/>
            <a:endCxn id="107" idx="2"/>
          </p:cNvCxnSpPr>
          <p:nvPr/>
        </p:nvCxnSpPr>
        <p:spPr>
          <a:xfrm flipV="1">
            <a:off x="8317406" y="5212930"/>
            <a:ext cx="954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8457019" y="5212929"/>
                <a:ext cx="18898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)−(−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1400" b="1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019" y="5212929"/>
                <a:ext cx="1889876" cy="584775"/>
              </a:xfrm>
              <a:prstGeom prst="rect">
                <a:avLst/>
              </a:prstGeom>
              <a:blipFill>
                <a:blip r:embed="rId9"/>
                <a:stretch>
                  <a:fillRect l="-2581" t="-5208" b="-31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/>
          <p:nvPr/>
        </p:nvSpPr>
        <p:spPr>
          <a:xfrm>
            <a:off x="8779337" y="4157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9471996" y="4065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681495" y="4550682"/>
                <a:ext cx="1828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  <a:r>
                  <a:rPr lang="ru-RU" b="1" dirty="0"/>
                  <a:t>    </a:t>
                </a:r>
                <a14:m>
                  <m:oMath xmlns:m="http://schemas.openxmlformats.org/officeDocument/2006/math">
                    <m:r>
                      <a:rPr lang="ru-RU" sz="1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1400" b="1" i="1" dirty="0">
                        <a:latin typeface="Cambria Math" panose="02040503050406030204" pitchFamily="18" charset="0"/>
                      </a:rPr>
                      <m:t>−(−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ru-RU" sz="1400" b="1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sz="1400" b="1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495" y="4550682"/>
                <a:ext cx="1828578" cy="369332"/>
              </a:xfrm>
              <a:prstGeom prst="rect">
                <a:avLst/>
              </a:prstGeom>
              <a:blipFill>
                <a:blip r:embed="rId10"/>
                <a:stretch>
                  <a:fillRect l="-2667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9692999" y="3610372"/>
                <a:ext cx="1976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</a:t>
                </a:r>
                <a:r>
                  <a:rPr lang="ru-RU" b="1" dirty="0"/>
                  <a:t>    </a:t>
                </a:r>
                <a14:m>
                  <m:oMath xmlns:m="http://schemas.openxmlformats.org/officeDocument/2006/math"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)−(−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sz="1400" b="1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999" y="3610372"/>
                <a:ext cx="1976054" cy="369332"/>
              </a:xfrm>
              <a:prstGeom prst="rect">
                <a:avLst/>
              </a:prstGeom>
              <a:blipFill>
                <a:blip r:embed="rId11"/>
                <a:stretch>
                  <a:fillRect l="-246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8586538" y="3015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541961" y="4608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52" name="Овал 151"/>
          <p:cNvSpPr/>
          <p:nvPr/>
        </p:nvSpPr>
        <p:spPr>
          <a:xfrm>
            <a:off x="7276520" y="3989111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4" name="Прямая со стрелкой 153"/>
          <p:cNvCxnSpPr>
            <a:stCxn id="152" idx="0"/>
            <a:endCxn id="110" idx="3"/>
          </p:cNvCxnSpPr>
          <p:nvPr/>
        </p:nvCxnSpPr>
        <p:spPr>
          <a:xfrm flipV="1">
            <a:off x="7523050" y="3495610"/>
            <a:ext cx="373505" cy="493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447888" y="3485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6709980" y="1798027"/>
                <a:ext cx="5482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980" y="1798027"/>
                <a:ext cx="5482020" cy="461665"/>
              </a:xfrm>
              <a:prstGeom prst="rect">
                <a:avLst/>
              </a:prstGeom>
              <a:blipFill>
                <a:blip r:embed="rId12"/>
                <a:stretch>
                  <a:fillRect l="-445" r="-779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3" name="Рисунок 72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2028" y="766687"/>
                <a:ext cx="65586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/>
                  <a:t>Вводим новую вершину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dirty="0"/>
                  <a:t>, которую соединяем дугами со всеми вершинами орграфа.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/>
                  <a:t>Вес фиктивных дуг полагаем равным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/>
                  <a:t>Один раз запускаем алгоритм Форда-Беллмана из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dirty="0"/>
                  <a:t>, находим кратчайшие маршруты из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dirty="0"/>
                  <a:t> во все вершины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 длина кратчайшего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маршрута).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28" y="766687"/>
                <a:ext cx="6558664" cy="1754326"/>
              </a:xfrm>
              <a:prstGeom prst="rect">
                <a:avLst/>
              </a:prstGeom>
              <a:blipFill>
                <a:blip r:embed="rId14"/>
                <a:stretch>
                  <a:fillRect l="-743" t="-2083" r="-836" b="-45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трелка вправо 5"/>
          <p:cNvSpPr/>
          <p:nvPr/>
        </p:nvSpPr>
        <p:spPr>
          <a:xfrm>
            <a:off x="5902442" y="3977070"/>
            <a:ext cx="760336" cy="2580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841735" y="833473"/>
            <a:ext cx="4724195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4. Изменяем веса дуг исходного орграфа по следующему правилу:</a:t>
            </a:r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4697514" y="2453068"/>
            <a:ext cx="349046" cy="3455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>
            <a:off x="6752074" y="833473"/>
            <a:ext cx="21702" cy="5978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</p:cNvCxnSpPr>
          <p:nvPr/>
        </p:nvCxnSpPr>
        <p:spPr>
          <a:xfrm>
            <a:off x="10229813" y="2422936"/>
            <a:ext cx="33189" cy="805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76520" y="2645869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20" y="2645869"/>
                <a:ext cx="54053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/>
      <p:bldP spid="84" grpId="0"/>
      <p:bldP spid="85" grpId="0"/>
      <p:bldP spid="86" grpId="0"/>
      <p:bldP spid="87" grpId="0"/>
      <p:bldP spid="88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09" grpId="0" animBg="1"/>
      <p:bldP spid="110" grpId="0" animBg="1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52" grpId="0" animBg="1"/>
      <p:bldP spid="155" grpId="0"/>
      <p:bldP spid="156" grpId="0"/>
      <p:bldP spid="6" grpId="0" animBg="1"/>
      <p:bldP spid="7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648748" y="1083175"/>
                <a:ext cx="11672649" cy="5340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sz="2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≥ 0</m:t>
                    </m:r>
                  </m:oMath>
                </a14:m>
                <a:endParaRPr lang="ru-RU" sz="2800" dirty="0"/>
              </a:p>
              <a:p>
                <a:pPr lvl="2">
                  <a:spcAft>
                    <a:spcPts val="1200"/>
                  </a:spcAft>
                </a:pPr>
                <a:r>
                  <a:rPr lang="ru-RU" sz="2400" dirty="0"/>
                  <a:t>Верно, так как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2400" dirty="0"/>
                  <a:t>длина некоторого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пути, а </a:t>
                </a:r>
                <a:endParaRPr lang="en-US" sz="2400" dirty="0"/>
              </a:p>
              <a:p>
                <a:pPr lvl="2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– длина кратчайшего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пути. </a:t>
                </a:r>
                <a:endParaRPr lang="en-US" sz="2400" dirty="0"/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 startAt="2"/>
                </a:pPr>
                <a:r>
                  <a:rPr lang="ru-RU" sz="2400" dirty="0"/>
                  <a:t>Стоимость любого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sz="2400" dirty="0"/>
                  <a:t> в модифицированном орграфе равна: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sz="2400" dirty="0"/>
              </a:p>
              <a:p>
                <a:pPr lvl="1">
                  <a:spcAft>
                    <a:spcPts val="1200"/>
                  </a:spcAft>
                </a:pPr>
                <a:r>
                  <a:rPr lang="ru-RU" sz="2400" dirty="0"/>
                  <a:t>Поэтому, если взять любой другой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путь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ru-RU" sz="2400" dirty="0"/>
                  <a:t>, то его стоимость равна:</a:t>
                </a:r>
              </a:p>
              <a:p>
                <a:pPr lvl="1"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ru-RU" sz="2400" dirty="0"/>
              </a:p>
              <a:p>
                <a:pPr lvl="1">
                  <a:spcAft>
                    <a:spcPts val="1200"/>
                  </a:spcAft>
                </a:pPr>
                <a:r>
                  <a:rPr lang="ru-RU" sz="2400" dirty="0"/>
                  <a:t>Следовательно, преобразование Джонсона сохраняет кратчайшие пути, т.е. </a:t>
                </a:r>
              </a:p>
              <a:p>
                <a:pPr lvl="1"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48" y="1083175"/>
                <a:ext cx="11672649" cy="5340629"/>
              </a:xfrm>
              <a:prstGeom prst="rect">
                <a:avLst/>
              </a:prstGeom>
              <a:blipFill>
                <a:blip r:embed="rId2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3" name="Рисунок 7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3436" y="298144"/>
            <a:ext cx="772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Обоснование корректности алгоритма Джонсона</a:t>
            </a:r>
          </a:p>
        </p:txBody>
      </p:sp>
    </p:spTree>
    <p:extLst>
      <p:ext uri="{BB962C8B-B14F-4D97-AF65-F5344CB8AC3E}">
        <p14:creationId xmlns:p14="http://schemas.microsoft.com/office/powerpoint/2010/main" val="28589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192015" y="1169439"/>
                <a:ext cx="11807970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/>
              </a:p>
              <a:p>
                <a:r>
                  <a:rPr lang="ru-RU" sz="2400" dirty="0"/>
                  <a:t>преобразование  к неотрицательным весам  с сохранением  кратчайших путей</a:t>
                </a:r>
                <a:r>
                  <a:rPr lang="en-US" sz="2400" dirty="0"/>
                  <a:t>);</a:t>
                </a:r>
                <a:endParaRPr lang="ru-RU" sz="2400" dirty="0"/>
              </a:p>
              <a:p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sz="3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RU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 ∙ 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 ∙</m:t>
                          </m:r>
                          <m:func>
                            <m:func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func>
                        </m:e>
                      </m:d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/>
              </a:p>
              <a:p>
                <a:r>
                  <a:rPr lang="ru-RU" sz="2400" dirty="0"/>
                  <a:t>запуск для каждой вершины в орграфе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алгоритма </a:t>
                </a:r>
                <a:r>
                  <a:rPr lang="ru-RU" sz="2400" dirty="0" err="1"/>
                  <a:t>Дейкстры</a:t>
                </a:r>
                <a:endParaRPr lang="ru-RU" sz="2400" dirty="0"/>
              </a:p>
              <a:p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3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О</m:t>
                      </m:r>
                      <m:d>
                        <m:dPr>
                          <m:ctrlPr>
                            <a:rPr lang="ru-RU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 ∙ 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 ∙</m:t>
                          </m:r>
                          <m:func>
                            <m:func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func>
                        </m:e>
                      </m:d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15" y="1169439"/>
                <a:ext cx="11807970" cy="3662541"/>
              </a:xfrm>
              <a:prstGeom prst="rect">
                <a:avLst/>
              </a:prstGeo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3" name="Рисунок 7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8826" y="298144"/>
            <a:ext cx="581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</a:t>
            </a:r>
            <a:r>
              <a:rPr lang="ru-RU" sz="2800" dirty="0"/>
              <a:t> работы алгоритма Джонсона</a:t>
            </a:r>
          </a:p>
        </p:txBody>
      </p:sp>
    </p:spTree>
    <p:extLst>
      <p:ext uri="{BB962C8B-B14F-4D97-AF65-F5344CB8AC3E}">
        <p14:creationId xmlns:p14="http://schemas.microsoft.com/office/powerpoint/2010/main" val="2867644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046" y="737054"/>
            <a:ext cx="2934954" cy="54174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5232" y="83675"/>
            <a:ext cx="6481814" cy="45681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ru-RU" sz="3200" b="1" dirty="0" err="1"/>
              <a:t>Флойда-Уоршелла</a:t>
            </a:r>
            <a:r>
              <a:rPr lang="en-US" sz="3200" b="1" dirty="0"/>
              <a:t> (</a:t>
            </a:r>
            <a:r>
              <a:rPr lang="ru-RU" sz="3200" b="1" dirty="0" err="1"/>
              <a:t>Варшалла</a:t>
            </a:r>
            <a:r>
              <a:rPr lang="ru-RU" sz="3200" b="1" dirty="0"/>
              <a:t>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45" y="962240"/>
            <a:ext cx="4098619" cy="54278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5087" y="3527149"/>
            <a:ext cx="3235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1934-2017  </a:t>
            </a:r>
            <a:r>
              <a:rPr lang="ru-RU" sz="1600" dirty="0"/>
              <a:t> (83 года)</a:t>
            </a:r>
          </a:p>
          <a:p>
            <a:endParaRPr lang="ru-RU" sz="1600" dirty="0"/>
          </a:p>
          <a:p>
            <a:r>
              <a:rPr lang="ru-RU" sz="1600" dirty="0"/>
              <a:t>Почетный профессор Парижского университета-Дофин.</a:t>
            </a:r>
          </a:p>
          <a:p>
            <a:endParaRPr lang="ru-RU" sz="1600" dirty="0"/>
          </a:p>
          <a:p>
            <a:pPr algn="just"/>
            <a:r>
              <a:rPr lang="ru-RU" sz="1600" dirty="0"/>
              <a:t>В 1992 году награжден Золотой медалью ЕВРО, высшей наградой в области исследований операций в Европе.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996456" y="454224"/>
            <a:ext cx="1449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1962 год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06" y="1313490"/>
            <a:ext cx="3213287" cy="2234871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72418" y="944158"/>
            <a:ext cx="276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Бернар Рой  (</a:t>
            </a:r>
            <a:r>
              <a:rPr lang="en-US" b="1" dirty="0">
                <a:solidFill>
                  <a:srgbClr val="565656"/>
                </a:solidFill>
                <a:latin typeface="Calibri" panose="020F0502020204030204" pitchFamily="34" charset="0"/>
              </a:rPr>
              <a:t>Bernard Roy</a:t>
            </a:r>
            <a:r>
              <a:rPr lang="ru-RU" b="1" dirty="0">
                <a:solidFill>
                  <a:srgbClr val="565656"/>
                </a:solidFill>
                <a:latin typeface="Calibri" panose="020F0502020204030204" pitchFamily="34" charset="0"/>
              </a:rPr>
              <a:t>)</a:t>
            </a:r>
            <a:endParaRPr lang="ru-RU" b="1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1207478" y="500575"/>
            <a:ext cx="1686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413507" y="6292991"/>
            <a:ext cx="251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</a:t>
            </a:r>
            <a:r>
              <a:rPr lang="ru-RU" sz="1400" dirty="0"/>
              <a:t>опубликован одновременно</a:t>
            </a:r>
            <a:r>
              <a:rPr lang="ru-RU" dirty="0"/>
              <a:t>)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159904" y="5831326"/>
            <a:ext cx="4559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</a:t>
            </a:r>
            <a:r>
              <a:rPr lang="ru-RU" sz="1400" dirty="0"/>
              <a:t>опубликовал в 1959 году практически</a:t>
            </a:r>
          </a:p>
          <a:p>
            <a:r>
              <a:rPr lang="ru-RU" sz="1400" dirty="0"/>
              <a:t>такой же алгоритм, но результат остался незамеченным</a:t>
            </a:r>
            <a:r>
              <a:rPr lang="ru-RU" dirty="0"/>
              <a:t>)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909460" y="837438"/>
            <a:ext cx="0" cy="590931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33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075" y="673530"/>
                <a:ext cx="10344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Предположим, что вершины графа  занумерованы целыми числами от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5" y="673530"/>
                <a:ext cx="10344072" cy="369332"/>
              </a:xfrm>
              <a:prstGeom prst="rect">
                <a:avLst/>
              </a:prstGeom>
              <a:blipFill>
                <a:blip r:embed="rId2"/>
                <a:stretch>
                  <a:fillRect l="-530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200262" y="2015133"/>
            <a:ext cx="10815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 основе алгоритма </a:t>
            </a:r>
            <a:r>
              <a:rPr lang="ru-RU" b="1" dirty="0" err="1"/>
              <a:t>Флойда-Уоршелла</a:t>
            </a:r>
            <a:r>
              <a:rPr lang="ru-RU" b="1" dirty="0"/>
              <a:t> лежит принцип динамического программирования. </a:t>
            </a:r>
          </a:p>
        </p:txBody>
      </p:sp>
      <p:grpSp>
        <p:nvGrpSpPr>
          <p:cNvPr id="34" name="Группа 33"/>
          <p:cNvGrpSpPr/>
          <p:nvPr/>
        </p:nvGrpSpPr>
        <p:grpSpPr>
          <a:xfrm>
            <a:off x="1122363" y="2357437"/>
            <a:ext cx="10544704" cy="749829"/>
            <a:chOff x="1117106" y="2097797"/>
            <a:chExt cx="9592047" cy="7498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бъект 8"/>
                <p:cNvSpPr txBox="1"/>
                <p:nvPr/>
              </p:nvSpPr>
              <p:spPr>
                <a:xfrm>
                  <a:off x="1117106" y="2097797"/>
                  <a:ext cx="658017" cy="749829"/>
                </a:xfrm>
                <a:prstGeom prst="rect">
                  <a:avLst/>
                </a:prstGeom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9" name="Объект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06" y="2097797"/>
                  <a:ext cx="658017" cy="7498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720969" y="2110175"/>
                  <a:ext cx="89881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длина кратчайшего пути, соединяющего вершины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ru-RU" dirty="0"/>
                    <a:t>и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ru-RU" dirty="0"/>
                    <a:t>и </a:t>
                  </a:r>
                  <a:r>
                    <a:rPr lang="en-US" dirty="0"/>
                    <a:t> </a:t>
                  </a:r>
                  <a:r>
                    <a:rPr lang="ru-RU" dirty="0"/>
                    <a:t>проходящего возможно только через промежуточные вершины с номерами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ru-RU" dirty="0"/>
                    <a:t>, при этом </a:t>
                  </a:r>
                  <a14:m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∉{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ru-RU" dirty="0"/>
                    <a:t>.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969" y="2110175"/>
                  <a:ext cx="8988184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494" t="-5660" b="-1415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39423"/>
              </p:ext>
            </p:extLst>
          </p:nvPr>
        </p:nvGraphicFramePr>
        <p:xfrm>
          <a:off x="2767013" y="3732213"/>
          <a:ext cx="51673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33640" imgH="647640" progId="Equation.DSMT4">
                  <p:embed/>
                </p:oleObj>
              </mc:Choice>
              <mc:Fallback>
                <p:oleObj name="Equation" r:id="rId5" imgW="29336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7013" y="3732213"/>
                        <a:ext cx="5167312" cy="1139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0262" y="2434690"/>
            <a:ext cx="8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1372" y="3671052"/>
            <a:ext cx="205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Тогда справедливо следующее рекуррентное соотношение: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95995" y="5286019"/>
                <a:ext cx="1639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путь НЕ проходит через вершину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995" y="5286019"/>
                <a:ext cx="1639019" cy="523220"/>
              </a:xfrm>
              <a:prstGeom prst="rect">
                <a:avLst/>
              </a:prstGeom>
              <a:blipFill>
                <a:blip r:embed="rId7"/>
                <a:stretch>
                  <a:fillRect l="-1115" t="-2326" b="-116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/>
          <p:nvPr/>
        </p:nvCxnSpPr>
        <p:spPr>
          <a:xfrm flipV="1">
            <a:off x="4320778" y="4871381"/>
            <a:ext cx="25880" cy="249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авая фигурная скобка 19"/>
          <p:cNvSpPr/>
          <p:nvPr/>
        </p:nvSpPr>
        <p:spPr>
          <a:xfrm rot="5400000">
            <a:off x="5389759" y="4176776"/>
            <a:ext cx="436675" cy="16390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35078" y="5325181"/>
                <a:ext cx="1639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путь проходит через вершину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078" y="5325181"/>
                <a:ext cx="1639019" cy="523220"/>
              </a:xfrm>
              <a:prstGeom prst="rect">
                <a:avLst/>
              </a:prstGeom>
              <a:blipFill>
                <a:blip r:embed="rId8"/>
                <a:stretch>
                  <a:fillRect l="-1115" t="-2353" b="-117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вал 21"/>
              <p:cNvSpPr/>
              <p:nvPr/>
            </p:nvSpPr>
            <p:spPr>
              <a:xfrm>
                <a:off x="8840952" y="4530672"/>
                <a:ext cx="526211" cy="52013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Овал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952" y="4530672"/>
                <a:ext cx="526211" cy="52013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Овал 22"/>
              <p:cNvSpPr/>
              <p:nvPr/>
            </p:nvSpPr>
            <p:spPr>
              <a:xfrm>
                <a:off x="10250679" y="4530671"/>
                <a:ext cx="565722" cy="52013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Овал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679" y="4530671"/>
                <a:ext cx="565722" cy="52013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вал 23"/>
              <p:cNvSpPr/>
              <p:nvPr/>
            </p:nvSpPr>
            <p:spPr>
              <a:xfrm>
                <a:off x="9551997" y="3671052"/>
                <a:ext cx="606923" cy="49618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Овал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97" y="3671052"/>
                <a:ext cx="606923" cy="49618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>
            <a:cxnSpLocks/>
            <a:stCxn id="22" idx="7"/>
            <a:endCxn id="23" idx="1"/>
          </p:cNvCxnSpPr>
          <p:nvPr/>
        </p:nvCxnSpPr>
        <p:spPr>
          <a:xfrm>
            <a:off x="9290101" y="4606844"/>
            <a:ext cx="104342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2" idx="0"/>
            <a:endCxn id="24" idx="3"/>
          </p:cNvCxnSpPr>
          <p:nvPr/>
        </p:nvCxnSpPr>
        <p:spPr>
          <a:xfrm flipV="1">
            <a:off x="9104058" y="4094569"/>
            <a:ext cx="536821" cy="43610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5"/>
            <a:endCxn id="23" idx="0"/>
          </p:cNvCxnSpPr>
          <p:nvPr/>
        </p:nvCxnSpPr>
        <p:spPr>
          <a:xfrm>
            <a:off x="10070038" y="4094569"/>
            <a:ext cx="463502" cy="4361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79836"/>
              </p:ext>
            </p:extLst>
          </p:nvPr>
        </p:nvGraphicFramePr>
        <p:xfrm>
          <a:off x="8978900" y="3962400"/>
          <a:ext cx="533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20" imgH="304560" progId="Equation.DSMT4">
                  <p:embed/>
                </p:oleObj>
              </mc:Choice>
              <mc:Fallback>
                <p:oleObj name="Equation" r:id="rId12" imgW="342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900" y="3962400"/>
                        <a:ext cx="533400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61564"/>
              </p:ext>
            </p:extLst>
          </p:nvPr>
        </p:nvGraphicFramePr>
        <p:xfrm>
          <a:off x="10361613" y="3949700"/>
          <a:ext cx="533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2720" imgH="304560" progId="Equation.DSMT4">
                  <p:embed/>
                </p:oleObj>
              </mc:Choice>
              <mc:Fallback>
                <p:oleObj name="Equation" r:id="rId14" imgW="342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361613" y="3949700"/>
                        <a:ext cx="53340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9" name="Рисунок 38" descr="png..png"/>
          <p:cNvPicPr>
            <a:picLocks noChangeAspect="1"/>
          </p:cNvPicPr>
          <p:nvPr/>
        </p:nvPicPr>
        <p:blipFill>
          <a:blip r:embed="rId1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Заголовок 1"/>
          <p:cNvSpPr>
            <a:spLocks noGrp="1"/>
          </p:cNvSpPr>
          <p:nvPr>
            <p:ph type="title"/>
          </p:nvPr>
        </p:nvSpPr>
        <p:spPr>
          <a:xfrm>
            <a:off x="2855093" y="83675"/>
            <a:ext cx="6481814" cy="45681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ru-RU" sz="3200" b="1" dirty="0" err="1"/>
              <a:t>Флойда-Уоршелла</a:t>
            </a:r>
            <a:r>
              <a:rPr lang="en-US" sz="3200" b="1" dirty="0"/>
              <a:t> (</a:t>
            </a:r>
            <a:r>
              <a:rPr lang="ru-RU" sz="3200" b="1" dirty="0" err="1"/>
              <a:t>Варшалла</a:t>
            </a:r>
            <a:r>
              <a:rPr lang="ru-RU" sz="3200" b="1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Объект 41"/>
              <p:cNvSpPr txBox="1"/>
              <p:nvPr/>
            </p:nvSpPr>
            <p:spPr>
              <a:xfrm>
                <a:off x="8382001" y="661988"/>
                <a:ext cx="3659188" cy="13531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матрица весов дуг орграфа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&amp;+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вес дуги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42" name="Объект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1" y="661988"/>
                <a:ext cx="3659188" cy="13531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/>
          <p:cNvSpPr/>
          <p:nvPr/>
        </p:nvSpPr>
        <p:spPr>
          <a:xfrm>
            <a:off x="127075" y="1262076"/>
            <a:ext cx="7593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Веса дуг орграфа могут быть отрицательными, но предполагается, что нет контуров отрицательного веса.</a:t>
            </a:r>
          </a:p>
        </p:txBody>
      </p:sp>
    </p:spTree>
    <p:extLst>
      <p:ext uri="{BB962C8B-B14F-4D97-AF65-F5344CB8AC3E}">
        <p14:creationId xmlns:p14="http://schemas.microsoft.com/office/powerpoint/2010/main" val="22905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7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7585" y="936399"/>
            <a:ext cx="8479766" cy="45243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3200" baseline="-25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</a:t>
            </a:r>
            <a:endParaRPr lang="en-US" sz="3200" baseline="-25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				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593945" y="205751"/>
            <a:ext cx="6481814" cy="45681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ru-RU" sz="3200" b="1" dirty="0" err="1"/>
              <a:t>Флойда-Уоршелла</a:t>
            </a:r>
            <a:r>
              <a:rPr lang="en-US" sz="3200" b="1" dirty="0"/>
              <a:t> (</a:t>
            </a:r>
            <a:r>
              <a:rPr lang="ru-RU" sz="3200" b="1" dirty="0" err="1"/>
              <a:t>Варшалла</a:t>
            </a:r>
            <a:r>
              <a:rPr lang="ru-RU" sz="3200" b="1" dirty="0"/>
              <a:t>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113" y="6011146"/>
            <a:ext cx="225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Время работы: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70292"/>
              </p:ext>
            </p:extLst>
          </p:nvPr>
        </p:nvGraphicFramePr>
        <p:xfrm>
          <a:off x="3058587" y="6011146"/>
          <a:ext cx="776265" cy="53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000" imgH="342720" progId="Equation.DSMT4">
                  <p:embed/>
                </p:oleObj>
              </mc:Choice>
              <mc:Fallback>
                <p:oleObj name="Equation" r:id="rId3" imgW="495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8587" y="6011146"/>
                        <a:ext cx="776265" cy="537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41">
                <a:extLst>
                  <a:ext uri="{FF2B5EF4-FFF2-40B4-BE49-F238E27FC236}">
                    <a16:creationId xmlns:a16="http://schemas.microsoft.com/office/drawing/2014/main" id="{A38B89F5-D652-C95A-9FAC-59A2291D4B96}"/>
                  </a:ext>
                </a:extLst>
              </p:cNvPr>
              <p:cNvSpPr txBox="1"/>
              <p:nvPr/>
            </p:nvSpPr>
            <p:spPr>
              <a:xfrm>
                <a:off x="8373375" y="158904"/>
                <a:ext cx="3659188" cy="13531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матрица весов дуг орграфа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&amp;0, 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&amp;+∞,  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вес дуги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2" name="Объект 41">
                <a:extLst>
                  <a:ext uri="{FF2B5EF4-FFF2-40B4-BE49-F238E27FC236}">
                    <a16:creationId xmlns:a16="http://schemas.microsoft.com/office/drawing/2014/main" id="{A38B89F5-D652-C95A-9FAC-59A2291D4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75" y="158904"/>
                <a:ext cx="3659188" cy="13531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3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475117" y="284774"/>
            <a:ext cx="8945592" cy="9467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Кратчайший маршрут между всеми парами вершин</a:t>
            </a:r>
            <a:br>
              <a:rPr lang="ru-RU" sz="2400" dirty="0"/>
            </a:br>
            <a:r>
              <a:rPr lang="ru-RU" sz="2400" dirty="0"/>
              <a:t> </a:t>
            </a:r>
            <a:r>
              <a:rPr lang="ru-RU" sz="2000" dirty="0"/>
              <a:t>допускаются дуги отрицательного веса, но нет контуров отрицательного веса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70099"/>
                  </p:ext>
                </p:extLst>
              </p:nvPr>
            </p:nvGraphicFramePr>
            <p:xfrm>
              <a:off x="982188" y="1542107"/>
              <a:ext cx="10227625" cy="5031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6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907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97601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Запуск из каждой вершины алгоритма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Форда-Беллмана</a:t>
                          </a:r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04511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Метод потенциалов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 сведения задачи к задаче с неотрицательными весами и последующее применение из каждой вершины алгоритма </a:t>
                          </a:r>
                          <a:r>
                            <a:rPr lang="ru-RU" sz="2000" dirty="0" err="1">
                              <a:solidFill>
                                <a:schemeClr val="tx1"/>
                              </a:solidFill>
                            </a:rPr>
                            <a:t>Дейкстры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:r>
                            <a:rPr lang="ru-RU" sz="2000" baseline="0" dirty="0">
                              <a:solidFill>
                                <a:schemeClr val="tx1"/>
                              </a:solidFill>
                            </a:rPr>
                            <a:t>интерфейс приоритетной очереди </a:t>
                          </a:r>
                          <a:r>
                            <a:rPr lang="ru-RU" sz="2000" baseline="0" dirty="0" err="1">
                              <a:solidFill>
                                <a:schemeClr val="tx1"/>
                              </a:solidFill>
                            </a:rPr>
                            <a:t>релизуется</a:t>
                          </a:r>
                          <a:r>
                            <a:rPr lang="ru-RU" sz="2000" baseline="0" dirty="0">
                              <a:solidFill>
                                <a:schemeClr val="tx1"/>
                              </a:solidFill>
                            </a:rPr>
                            <a:t>, например, 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на бинарной куче)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func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05039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Алгоритм </a:t>
                          </a:r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Флойда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Уоршелла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дополнительная память 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  <m:r>
                                <a:rPr lang="en-US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70099"/>
                  </p:ext>
                </p:extLst>
              </p:nvPr>
            </p:nvGraphicFramePr>
            <p:xfrm>
              <a:off x="982188" y="1542107"/>
              <a:ext cx="10227625" cy="5031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6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907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Запуск из каждой вершины алгоритма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Форда-Беллмана</a:t>
                          </a:r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78" t="-3030" r="-240" b="-40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Метод потенциалов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 сведения задачи к задаче с неотрицательными весами и последующее применение из каждой вершины алгоритма </a:t>
                          </a:r>
                          <a:r>
                            <a:rPr lang="ru-RU" sz="2000" dirty="0" err="1">
                              <a:solidFill>
                                <a:schemeClr val="tx1"/>
                              </a:solidFill>
                            </a:rPr>
                            <a:t>Дейкстры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:r>
                            <a:rPr lang="ru-RU" sz="2000" baseline="0" dirty="0">
                              <a:solidFill>
                                <a:schemeClr val="tx1"/>
                              </a:solidFill>
                            </a:rPr>
                            <a:t>интерфейс приоритетной очереди </a:t>
                          </a:r>
                          <a:r>
                            <a:rPr lang="ru-RU" sz="2000" baseline="0" dirty="0" err="1">
                              <a:solidFill>
                                <a:schemeClr val="tx1"/>
                              </a:solidFill>
                            </a:rPr>
                            <a:t>релизуется</a:t>
                          </a:r>
                          <a:r>
                            <a:rPr lang="ru-RU" sz="2000" baseline="0" dirty="0">
                              <a:solidFill>
                                <a:schemeClr val="tx1"/>
                              </a:solidFill>
                            </a:rPr>
                            <a:t>, например, 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на бинарной куче)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78" t="-53797" r="-240" b="-110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05039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Алгоритм </a:t>
                          </a:r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Флойда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Уоршелла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78" t="-140462" r="-240" b="-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65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0306"/>
            <a:ext cx="10502153" cy="12603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9237" y="2789279"/>
            <a:ext cx="9998016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sng" strike="noStrike" cap="none" normalizeH="0" baseline="0" dirty="0">
                <a:ln>
                  <a:noFill/>
                </a:ln>
                <a:solidFill>
                  <a:srgbClr val="0B2C59"/>
                </a:solidFill>
                <a:effectLst/>
                <a:latin typeface="SFMono-Regular"/>
                <a:hlinkClick r:id="rId2"/>
              </a:rPr>
              <a:t>0.10 Кратчайший путь. Алгоритм </a:t>
            </a:r>
            <a:r>
              <a:rPr kumimoji="0" lang="ru-RU" altLang="ru-RU" sz="3200" b="0" i="0" u="sng" strike="noStrike" cap="none" normalizeH="0" baseline="0" dirty="0" err="1">
                <a:ln>
                  <a:noFill/>
                </a:ln>
                <a:solidFill>
                  <a:srgbClr val="0B2C59"/>
                </a:solidFill>
                <a:effectLst/>
                <a:latin typeface="SFMono-Regular"/>
                <a:hlinkClick r:id="rId2"/>
              </a:rPr>
              <a:t>Дейкстры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85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917" y="202359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2024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387930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0157" y="34940"/>
            <a:ext cx="7691687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Кратчайший маршрут. Отрицательные веса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3128" y="5198194"/>
            <a:ext cx="1143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 общем случае, когда допускаются циклы (контуры) отрицательного веса, задача нахождения кратчайшей простой цепи (кратчайшего пути) между заданной парой вершин остаётся корректной, но становится </a:t>
            </a:r>
            <a:r>
              <a:rPr lang="ru-RU" sz="2000" b="1" dirty="0"/>
              <a:t>NP-трудной </a:t>
            </a:r>
            <a:r>
              <a:rPr lang="ru-RU" sz="2000" dirty="0"/>
              <a:t>(она не менее трудна, чем </a:t>
            </a:r>
            <a:r>
              <a:rPr lang="en-US" sz="2000" dirty="0"/>
              <a:t>NP-</a:t>
            </a:r>
            <a:r>
              <a:rPr lang="ru-RU" sz="2000" dirty="0"/>
              <a:t>полная задача о гамильтоновой цепи).</a:t>
            </a:r>
          </a:p>
        </p:txBody>
      </p:sp>
      <p:grpSp>
        <p:nvGrpSpPr>
          <p:cNvPr id="97" name="Группа 96"/>
          <p:cNvGrpSpPr/>
          <p:nvPr/>
        </p:nvGrpSpPr>
        <p:grpSpPr>
          <a:xfrm>
            <a:off x="4270445" y="2116263"/>
            <a:ext cx="2795332" cy="723117"/>
            <a:chOff x="6894206" y="4238244"/>
            <a:chExt cx="2795332" cy="723117"/>
          </a:xfrm>
          <a:noFill/>
        </p:grpSpPr>
        <p:cxnSp>
          <p:nvCxnSpPr>
            <p:cNvPr id="34" name="Скругленная соединительная линия 33"/>
            <p:cNvCxnSpPr>
              <a:cxnSpLocks/>
              <a:stCxn id="89" idx="4"/>
              <a:endCxn id="88" idx="4"/>
            </p:cNvCxnSpPr>
            <p:nvPr/>
          </p:nvCxnSpPr>
          <p:spPr>
            <a:xfrm rot="5400000">
              <a:off x="8353808" y="4244772"/>
              <a:ext cx="10285" cy="871907"/>
            </a:xfrm>
            <a:prstGeom prst="curvedConnector3">
              <a:avLst>
                <a:gd name="adj1" fmla="val 2322654"/>
              </a:avLst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Овал 86"/>
            <p:cNvSpPr/>
            <p:nvPr/>
          </p:nvSpPr>
          <p:spPr>
            <a:xfrm>
              <a:off x="6894206" y="4404092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Овал 87"/>
            <p:cNvSpPr/>
            <p:nvPr/>
          </p:nvSpPr>
          <p:spPr>
            <a:xfrm>
              <a:off x="7766113" y="4410412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8638020" y="4400127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138146" y="4238244"/>
              <a:ext cx="37221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-2</a:t>
              </a:r>
            </a:p>
          </p:txBody>
        </p:sp>
        <p:cxnSp>
          <p:nvCxnSpPr>
            <p:cNvPr id="92" name="Прямая соединительная линия 91"/>
            <p:cNvCxnSpPr>
              <a:stCxn id="87" idx="6"/>
              <a:endCxn id="88" idx="2"/>
            </p:cNvCxnSpPr>
            <p:nvPr/>
          </p:nvCxnSpPr>
          <p:spPr>
            <a:xfrm>
              <a:off x="7207971" y="4541820"/>
              <a:ext cx="558142" cy="632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88" idx="6"/>
              <a:endCxn id="89" idx="2"/>
            </p:cNvCxnSpPr>
            <p:nvPr/>
          </p:nvCxnSpPr>
          <p:spPr>
            <a:xfrm flipV="1">
              <a:off x="8079878" y="4537855"/>
              <a:ext cx="558142" cy="10285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8131006" y="4592029"/>
              <a:ext cx="37221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-2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9375773" y="4388721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Прямая соединительная линия 53"/>
            <p:cNvCxnSpPr>
              <a:stCxn id="89" idx="6"/>
              <a:endCxn id="95" idx="2"/>
            </p:cNvCxnSpPr>
            <p:nvPr/>
          </p:nvCxnSpPr>
          <p:spPr>
            <a:xfrm flipV="1">
              <a:off x="8951785" y="4526449"/>
              <a:ext cx="423988" cy="114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37308" y="611367"/>
            <a:ext cx="11704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Если </a:t>
            </a:r>
            <a:r>
              <a:rPr lang="ru-RU" sz="2000" u="sng" dirty="0"/>
              <a:t>в графе есть </a:t>
            </a:r>
            <a:r>
              <a:rPr lang="ru-RU" sz="2000" b="1" u="sng" dirty="0"/>
              <a:t>рёбра отрицательного веса</a:t>
            </a:r>
            <a:r>
              <a:rPr lang="ru-RU" sz="2000" dirty="0"/>
              <a:t>, то, заменяя ребро на две противоположно направленные дуги такого же веса, получаем контур отрицательно веса, </a:t>
            </a:r>
            <a:r>
              <a:rPr lang="ru-RU" sz="2000" u="sng" dirty="0"/>
              <a:t>задача построения кратчайшего маршрута не имеет решения</a:t>
            </a:r>
            <a:r>
              <a:rPr lang="ru-RU" sz="2000" dirty="0"/>
              <a:t>. 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3" name="Рисунок 5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26367" y="2828279"/>
            <a:ext cx="11704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</a:t>
            </a:r>
            <a:r>
              <a:rPr lang="ru-RU" sz="2000" u="sng" dirty="0"/>
              <a:t>в орграфе есть </a:t>
            </a:r>
            <a:r>
              <a:rPr lang="ru-RU" sz="2000" b="1" u="sng" dirty="0"/>
              <a:t>контур  отрицательного веса, достижимый из стартовой вершины (и из которого достижима точка финиша)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то </a:t>
            </a:r>
            <a:r>
              <a:rPr lang="ru-RU" sz="2000" u="sng" dirty="0"/>
              <a:t>задача построения кратчайшего маршрута также не имеет решения </a:t>
            </a:r>
            <a:r>
              <a:rPr lang="ru-RU" sz="2000" dirty="0"/>
              <a:t>.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22150A2-4F96-8077-3B04-EC2D40F4C0D5}"/>
              </a:ext>
            </a:extLst>
          </p:cNvPr>
          <p:cNvGrpSpPr/>
          <p:nvPr/>
        </p:nvGrpSpPr>
        <p:grpSpPr>
          <a:xfrm>
            <a:off x="3529766" y="3693381"/>
            <a:ext cx="4035491" cy="1390718"/>
            <a:chOff x="3529766" y="3693381"/>
            <a:chExt cx="4035491" cy="1390718"/>
          </a:xfrm>
        </p:grpSpPr>
        <p:grpSp>
          <p:nvGrpSpPr>
            <p:cNvPr id="98" name="Группа 97"/>
            <p:cNvGrpSpPr/>
            <p:nvPr/>
          </p:nvGrpSpPr>
          <p:grpSpPr>
            <a:xfrm>
              <a:off x="3529766" y="3693381"/>
              <a:ext cx="3772865" cy="1385183"/>
              <a:chOff x="2341764" y="2034354"/>
              <a:chExt cx="4724620" cy="1926316"/>
            </a:xfrm>
            <a:noFill/>
          </p:grpSpPr>
          <p:sp>
            <p:nvSpPr>
              <p:cNvPr id="39" name="Овал 38"/>
              <p:cNvSpPr/>
              <p:nvPr/>
            </p:nvSpPr>
            <p:spPr>
              <a:xfrm>
                <a:off x="2652546" y="3066822"/>
                <a:ext cx="451928" cy="4482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3635143" y="3066822"/>
                <a:ext cx="451928" cy="44823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4963282" y="2248661"/>
                <a:ext cx="475129" cy="44823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4592125" y="3061118"/>
                <a:ext cx="451928" cy="44823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5555831" y="3061118"/>
                <a:ext cx="475129" cy="44823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5" name="Овал 44"/>
              <p:cNvSpPr/>
              <p:nvPr/>
            </p:nvSpPr>
            <p:spPr>
              <a:xfrm>
                <a:off x="6591255" y="3060303"/>
                <a:ext cx="475129" cy="4482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cxnSp>
            <p:nvCxnSpPr>
              <p:cNvPr id="47" name="Прямая соединительная линия 46"/>
              <p:cNvCxnSpPr>
                <a:stCxn id="39" idx="6"/>
                <a:endCxn id="40" idx="2"/>
              </p:cNvCxnSpPr>
              <p:nvPr/>
            </p:nvCxnSpPr>
            <p:spPr>
              <a:xfrm>
                <a:off x="3104474" y="3290941"/>
                <a:ext cx="5306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>
                <a:stCxn id="40" idx="6"/>
                <a:endCxn id="43" idx="2"/>
              </p:cNvCxnSpPr>
              <p:nvPr/>
            </p:nvCxnSpPr>
            <p:spPr>
              <a:xfrm flipV="1">
                <a:off x="4087071" y="3285237"/>
                <a:ext cx="505054" cy="570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>
                <a:stCxn id="43" idx="6"/>
                <a:endCxn id="44" idx="2"/>
              </p:cNvCxnSpPr>
              <p:nvPr/>
            </p:nvCxnSpPr>
            <p:spPr>
              <a:xfrm>
                <a:off x="5044053" y="3285237"/>
                <a:ext cx="51177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>
                <a:stCxn id="42" idx="5"/>
                <a:endCxn id="44" idx="0"/>
              </p:cNvCxnSpPr>
              <p:nvPr/>
            </p:nvCxnSpPr>
            <p:spPr>
              <a:xfrm>
                <a:off x="5368830" y="2631254"/>
                <a:ext cx="424566" cy="429864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>
                <a:stCxn id="42" idx="6"/>
                <a:endCxn id="41" idx="2"/>
              </p:cNvCxnSpPr>
              <p:nvPr/>
            </p:nvCxnSpPr>
            <p:spPr>
              <a:xfrm>
                <a:off x="5438410" y="2472780"/>
                <a:ext cx="799372" cy="15564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>
                <a:cxnSpLocks/>
                <a:stCxn id="41" idx="3"/>
                <a:endCxn id="44" idx="0"/>
              </p:cNvCxnSpPr>
              <p:nvPr/>
            </p:nvCxnSpPr>
            <p:spPr>
              <a:xfrm flipH="1">
                <a:off x="5793396" y="2646818"/>
                <a:ext cx="513968" cy="414299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/>
              <p:cNvCxnSpPr>
                <a:stCxn id="44" idx="6"/>
                <a:endCxn id="45" idx="2"/>
              </p:cNvCxnSpPr>
              <p:nvPr/>
            </p:nvCxnSpPr>
            <p:spPr>
              <a:xfrm flipV="1">
                <a:off x="6030960" y="3284421"/>
                <a:ext cx="560295" cy="81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207072" y="3235812"/>
                <a:ext cx="377790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8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159189" y="3263415"/>
                <a:ext cx="466115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-1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25133" y="2034354"/>
                <a:ext cx="466115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-2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97557" y="2748610"/>
                <a:ext cx="377790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285092" y="2696897"/>
                <a:ext cx="377790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57775" y="3231450"/>
                <a:ext cx="377790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182198" y="3231450"/>
                <a:ext cx="377790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76" name="Прямоугольник 75"/>
              <p:cNvSpPr/>
              <p:nvPr/>
            </p:nvSpPr>
            <p:spPr>
              <a:xfrm>
                <a:off x="2341764" y="3447055"/>
                <a:ext cx="1024167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onsolas" panose="020B0609020204030204" pitchFamily="49" charset="0"/>
                  </a:rPr>
                  <a:t>старт</a:t>
                </a:r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6237783" y="2264226"/>
                <a:ext cx="475129" cy="44823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04C73AEB-514E-BC8A-866D-9E4D80717A5B}"/>
                </a:ext>
              </a:extLst>
            </p:cNvPr>
            <p:cNvSpPr/>
            <p:nvPr/>
          </p:nvSpPr>
          <p:spPr>
            <a:xfrm>
              <a:off x="6747404" y="4714767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nsolas" panose="020B0609020204030204" pitchFamily="49" charset="0"/>
                </a:rPr>
                <a:t>финиш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0F46C33-5A47-BCCE-EDD5-4F89BA14326B}"/>
              </a:ext>
            </a:extLst>
          </p:cNvPr>
          <p:cNvGrpSpPr/>
          <p:nvPr/>
        </p:nvGrpSpPr>
        <p:grpSpPr>
          <a:xfrm>
            <a:off x="3448509" y="1476422"/>
            <a:ext cx="4437980" cy="566255"/>
            <a:chOff x="3448509" y="1476422"/>
            <a:chExt cx="4437980" cy="566255"/>
          </a:xfrm>
        </p:grpSpPr>
        <p:grpSp>
          <p:nvGrpSpPr>
            <p:cNvPr id="100" name="Группа 99"/>
            <p:cNvGrpSpPr/>
            <p:nvPr/>
          </p:nvGrpSpPr>
          <p:grpSpPr>
            <a:xfrm>
              <a:off x="3448509" y="1476422"/>
              <a:ext cx="3571855" cy="566255"/>
              <a:chOff x="322301" y="1756669"/>
              <a:chExt cx="3581387" cy="510319"/>
            </a:xfrm>
            <a:noFill/>
          </p:grpSpPr>
          <p:sp>
            <p:nvSpPr>
              <p:cNvPr id="5" name="Овал 4"/>
              <p:cNvSpPr/>
              <p:nvPr/>
            </p:nvSpPr>
            <p:spPr>
              <a:xfrm>
                <a:off x="1140154" y="1942557"/>
                <a:ext cx="313765" cy="2754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2012061" y="1948877"/>
                <a:ext cx="313765" cy="27545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2883968" y="1938592"/>
                <a:ext cx="313765" cy="27545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0" name="Прямая соединительная линия 9"/>
              <p:cNvCxnSpPr>
                <a:stCxn id="30" idx="6"/>
                <a:endCxn id="31" idx="2"/>
              </p:cNvCxnSpPr>
              <p:nvPr/>
            </p:nvCxnSpPr>
            <p:spPr>
              <a:xfrm flipV="1">
                <a:off x="2325826" y="2076320"/>
                <a:ext cx="558142" cy="1028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24430" y="1756669"/>
                <a:ext cx="37221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-2</a:t>
                </a:r>
              </a:p>
            </p:txBody>
          </p:sp>
          <p:cxnSp>
            <p:nvCxnSpPr>
              <p:cNvPr id="26" name="Прямая соединительная линия 25"/>
              <p:cNvCxnSpPr>
                <a:stCxn id="5" idx="6"/>
                <a:endCxn id="30" idx="2"/>
              </p:cNvCxnSpPr>
              <p:nvPr/>
            </p:nvCxnSpPr>
            <p:spPr>
              <a:xfrm>
                <a:off x="1453919" y="2080285"/>
                <a:ext cx="558142" cy="632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Овал 77"/>
              <p:cNvSpPr/>
              <p:nvPr/>
            </p:nvSpPr>
            <p:spPr>
              <a:xfrm>
                <a:off x="3589923" y="1938592"/>
                <a:ext cx="313765" cy="2754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cxnSp>
            <p:nvCxnSpPr>
              <p:cNvPr id="36" name="Прямая соединительная линия 35"/>
              <p:cNvCxnSpPr>
                <a:stCxn id="31" idx="6"/>
                <a:endCxn id="78" idx="2"/>
              </p:cNvCxnSpPr>
              <p:nvPr/>
            </p:nvCxnSpPr>
            <p:spPr>
              <a:xfrm>
                <a:off x="3197733" y="2076320"/>
                <a:ext cx="39219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Прямоугольник 98"/>
              <p:cNvSpPr/>
              <p:nvPr/>
            </p:nvSpPr>
            <p:spPr>
              <a:xfrm>
                <a:off x="322301" y="1897656"/>
                <a:ext cx="817853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onsolas" panose="020B0609020204030204" pitchFamily="49" charset="0"/>
                  </a:rPr>
                  <a:t>старт</a:t>
                </a:r>
              </a:p>
            </p:txBody>
          </p:sp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999D01F-997A-1F94-0346-152C67749020}"/>
                </a:ext>
              </a:extLst>
            </p:cNvPr>
            <p:cNvSpPr/>
            <p:nvPr/>
          </p:nvSpPr>
          <p:spPr>
            <a:xfrm>
              <a:off x="7068636" y="1616549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nsolas" panose="020B0609020204030204" pitchFamily="49" charset="0"/>
                </a:rPr>
                <a:t>финиш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9908" y="65273"/>
            <a:ext cx="3884005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Кратчайший маршрут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35" y="2292437"/>
            <a:ext cx="2496837" cy="29548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340598" y="2593304"/>
            <a:ext cx="2430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Э́дсгер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Ви́бе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Де́йкстра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1930 – 2002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Нидерланды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информатик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00804" y="1253359"/>
            <a:ext cx="31645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младший</a:t>
            </a:r>
          </a:p>
          <a:p>
            <a:r>
              <a:rPr lang="ru-RU" dirty="0"/>
              <a:t>англ. </a:t>
            </a:r>
            <a:r>
              <a:rPr lang="nn-NO" i="1" dirty="0"/>
              <a:t>Lester Randolph Ford, Jr.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1927 – 2017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математик</a:t>
            </a:r>
            <a:endParaRPr lang="ru-RU" dirty="0"/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15563" y="4701685"/>
            <a:ext cx="2994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Ричард Эрнест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Бе́ллман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(</a:t>
            </a:r>
            <a:r>
              <a:rPr lang="ru-RU" dirty="0"/>
              <a:t>англ.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Richard Ernest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Bellman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1920 – 1984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– математика, теория управления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" y="4232755"/>
            <a:ext cx="2432058" cy="2657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7442526" y="1542166"/>
            <a:ext cx="14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5563" y="4009424"/>
            <a:ext cx="340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1958</a:t>
            </a:r>
            <a:r>
              <a:rPr lang="ru-RU" dirty="0"/>
              <a:t> </a:t>
            </a:r>
            <a:r>
              <a:rPr lang="ru-RU" sz="2400" dirty="0"/>
              <a:t>год </a:t>
            </a:r>
          </a:p>
          <a:p>
            <a:r>
              <a:rPr lang="ru-RU" sz="1200" dirty="0"/>
              <a:t>(опубликовал алгоритм решения данной задачи)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66" y="576251"/>
            <a:ext cx="53431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1956</a:t>
            </a:r>
            <a:r>
              <a:rPr lang="ru-RU" dirty="0"/>
              <a:t> </a:t>
            </a:r>
            <a:r>
              <a:rPr lang="ru-RU" sz="2400" dirty="0"/>
              <a:t>год </a:t>
            </a:r>
            <a:r>
              <a:rPr lang="ru-RU" sz="1400" dirty="0"/>
              <a:t>(сделал набросок алгоритма, решая другую задачу, </a:t>
            </a:r>
          </a:p>
          <a:p>
            <a:r>
              <a:rPr lang="ru-RU" sz="1400" dirty="0"/>
              <a:t>                               а эта задача возникла, как подзадача)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6" y="1253359"/>
            <a:ext cx="2826730" cy="23556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3" name="Рисунок 5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02839" y="2475765"/>
            <a:ext cx="10360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Алгоритм Беллмана-Форда </a:t>
            </a:r>
          </a:p>
        </p:txBody>
      </p:sp>
    </p:spTree>
    <p:extLst>
      <p:ext uri="{BB962C8B-B14F-4D97-AF65-F5344CB8AC3E}">
        <p14:creationId xmlns:p14="http://schemas.microsoft.com/office/powerpoint/2010/main" val="179267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/>
              <p:cNvSpPr/>
              <p:nvPr/>
            </p:nvSpPr>
            <p:spPr>
              <a:xfrm>
                <a:off x="280856" y="4402267"/>
                <a:ext cx="1032963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Если в орграфе нет контуров отрицательного веса, достижимых из точки старта, то, если вершина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400" dirty="0"/>
                  <a:t> достижима</a:t>
                </a:r>
                <a:r>
                  <a:rPr lang="ru-RU" sz="2000" dirty="0"/>
                  <a:t> </a:t>
                </a:r>
                <a:r>
                  <a:rPr lang="ru-RU" sz="2400" dirty="0"/>
                  <a:t>из вершины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ru-RU" sz="2400" dirty="0"/>
                  <a:t>, то в качестве кратчайшего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маршрута алгоритм </a:t>
                </a:r>
                <a:r>
                  <a:rPr lang="ru-RU" sz="2400" b="1" dirty="0"/>
                  <a:t>найдёт  кратчайший путь</a:t>
                </a:r>
                <a:r>
                  <a:rPr lang="ru-RU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6" y="4402267"/>
                <a:ext cx="10329635" cy="1200329"/>
              </a:xfrm>
              <a:prstGeom prst="rect">
                <a:avLst/>
              </a:prstGeom>
              <a:blipFill>
                <a:blip r:embed="rId2"/>
                <a:stretch>
                  <a:fillRect t="-4061" r="-885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77340" y="2693958"/>
                <a:ext cx="104331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400" dirty="0"/>
                  <a:t>Если в орграфе были контуры  отрицательного веса, достижимые из стартовой вершины, то после выполнения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 </a:t>
                </a:r>
                <a:r>
                  <a:rPr lang="ru-RU" sz="2400" dirty="0"/>
                  <a:t>итераций алгоритм Беллмана-Форда найдёт один из таких контуров отрицательного веса, </a:t>
                </a:r>
                <a:r>
                  <a:rPr lang="en-US" sz="2400" dirty="0"/>
                  <a:t> </a:t>
                </a:r>
                <a:r>
                  <a:rPr lang="ru-RU" sz="2400" dirty="0"/>
                  <a:t>а задача построения кратчайшего маршрута не имеет решения.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0" y="2693958"/>
                <a:ext cx="10433151" cy="1569660"/>
              </a:xfrm>
              <a:prstGeom prst="rect">
                <a:avLst/>
              </a:prstGeom>
              <a:blipFill>
                <a:blip r:embed="rId3"/>
                <a:stretch>
                  <a:fillRect t="-3113" r="-876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3" name="Рисунок 5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5276" y="241523"/>
            <a:ext cx="103603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Алгоритм Беллмана-Форда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Находит кратчайшие маршруты между заданной вершиной и всеми вершинами, достижимыми из неё.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Алгоритм допускает наличие в орграфе дуг отрицательного веса.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40636" y="1959023"/>
                <a:ext cx="46014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sz="3200" dirty="0"/>
                  <a:t>Время работы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36" y="1959023"/>
                <a:ext cx="4601452" cy="584775"/>
              </a:xfrm>
              <a:prstGeom prst="rect">
                <a:avLst/>
              </a:prstGeom>
              <a:blipFill>
                <a:blip r:embed="rId5"/>
                <a:stretch>
                  <a:fillRect l="-3444" t="-12500" r="-1987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5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6206" y="88679"/>
            <a:ext cx="5479589" cy="7376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Алгоритм Беллмана – Форда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892" y="938814"/>
                <a:ext cx="11309230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/>
                  <a:t>Присваиваем стартовой вершине метку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𝒔𝒕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𝒓𝒕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dirty="0"/>
                  <a:t>, а для остальных вершин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𝑰𝑵𝑭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                Величина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оценка сверху на длину кратчайшего пути от стартовой вершины до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ru-RU" dirty="0"/>
                  <a:t>Выполняем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dirty="0"/>
                  <a:t>итерацию алгоритма. </a:t>
                </a:r>
              </a:p>
              <a:p>
                <a:pPr lvl="1"/>
                <a:r>
                  <a:rPr lang="ru-RU" dirty="0"/>
                  <a:t>      На каждой итерации просматриваем все дуги орграфа в произвольном порядке. </a:t>
                </a:r>
                <a:endParaRPr lang="en-US" dirty="0"/>
              </a:p>
              <a:p>
                <a:r>
                  <a:rPr lang="en-US" dirty="0"/>
                  <a:t>      </a:t>
                </a:r>
                <a:endParaRPr lang="ru-RU" dirty="0"/>
              </a:p>
              <a:p>
                <a:pPr lvl="1"/>
                <a:r>
                  <a:rPr lang="ru-RU" dirty="0"/>
                  <a:t>      Пусть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текущая дуга, пробуем уменьшить метку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 следующей формуле</a:t>
                </a:r>
                <a:r>
                  <a:rPr lang="en-US" dirty="0"/>
                  <a:t>:</a:t>
                </a:r>
                <a:r>
                  <a:rPr lang="ru-RU" dirty="0"/>
                  <a:t>                                                       </a:t>
                </a:r>
              </a:p>
              <a:p>
                <a:endParaRPr lang="ru-RU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ru-RU" dirty="0">
                    <a:solidFill>
                      <a:schemeClr val="accent1">
                        <a:lumMod val="75000"/>
                      </a:schemeClr>
                    </a:solidFill>
                  </a:rPr>
                  <a:t>                                         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" y="938814"/>
                <a:ext cx="11309230" cy="2585323"/>
              </a:xfrm>
              <a:prstGeom prst="rect">
                <a:avLst/>
              </a:prstGeom>
              <a:blipFill>
                <a:blip r:embed="rId2"/>
                <a:stretch>
                  <a:fillRect l="-485" t="-11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9866543" y="1618266"/>
            <a:ext cx="1607449" cy="1606248"/>
            <a:chOff x="3602860" y="4995410"/>
            <a:chExt cx="1200273" cy="1802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Овал 30"/>
                <p:cNvSpPr/>
                <p:nvPr/>
              </p:nvSpPr>
              <p:spPr>
                <a:xfrm>
                  <a:off x="3698269" y="6081940"/>
                  <a:ext cx="317441" cy="4052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Овал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269" y="6081940"/>
                  <a:ext cx="317441" cy="40522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Овал 31"/>
                <p:cNvSpPr/>
                <p:nvPr/>
              </p:nvSpPr>
              <p:spPr>
                <a:xfrm>
                  <a:off x="4374778" y="5280212"/>
                  <a:ext cx="279541" cy="4474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Овал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778" y="5280212"/>
                  <a:ext cx="279541" cy="44747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602860" y="6487162"/>
                  <a:ext cx="574777" cy="3108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𝒅𝒊𝒔𝒕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RU" sz="1200" b="1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860" y="6487162"/>
                  <a:ext cx="574777" cy="310863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223568" y="4995410"/>
                  <a:ext cx="579565" cy="3108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𝒅𝒊𝒔𝒕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RU" sz="1200" b="1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568" y="4995410"/>
                  <a:ext cx="579565" cy="310863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130127" y="5787967"/>
                  <a:ext cx="347356" cy="3454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1400" b="1" i="1" baseline="-25000" dirty="0" err="1">
                            <a:latin typeface="Cambria Math" panose="02040503050406030204" pitchFamily="18" charset="0"/>
                          </a:rPr>
                          <m:t>𝒗𝒖</m:t>
                        </m:r>
                      </m:oMath>
                    </m:oMathPara>
                  </a14:m>
                  <a:endParaRPr lang="ru-RU" sz="1400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127" y="5787967"/>
                  <a:ext cx="347356" cy="34540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8679" y="2932127"/>
                <a:ext cx="32722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ru-RU" sz="1600" b="1" i="1" dirty="0"/>
                  <a:t>релаксация </a:t>
                </a:r>
                <a:r>
                  <a:rPr lang="ru-RU" sz="1600" i="1" dirty="0"/>
                  <a:t>по дуге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  <a:p>
                <a:pPr lvl="1"/>
                <a:r>
                  <a:rPr lang="ru-RU" sz="1600" dirty="0"/>
                  <a:t>от лат. </a:t>
                </a:r>
                <a:r>
                  <a:rPr lang="en-US" sz="1600" i="1" dirty="0" err="1"/>
                  <a:t>relaxatio</a:t>
                </a:r>
                <a:r>
                  <a:rPr lang="en-US" sz="1600" dirty="0"/>
                  <a:t> «</a:t>
                </a:r>
                <a:r>
                  <a:rPr lang="ru-RU" sz="1600" dirty="0"/>
                  <a:t>ослабление»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9" y="2932127"/>
                <a:ext cx="3272242" cy="584775"/>
              </a:xfrm>
              <a:prstGeom prst="rect">
                <a:avLst/>
              </a:prstGeom>
              <a:blipFill>
                <a:blip r:embed="rId8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/>
          <p:nvPr/>
        </p:nvCxnSpPr>
        <p:spPr>
          <a:xfrm flipV="1">
            <a:off x="3200400" y="2951006"/>
            <a:ext cx="428513" cy="203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892" y="3552690"/>
            <a:ext cx="1138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 на некоторой итерации ни одна вершина не изменила свою метку, то алгоритм можно досрочно завершить, задача нахождения кратчайших маршрутов от стартовой вершины во все достижимые вершины – </a:t>
            </a:r>
            <a:r>
              <a:rPr lang="ru-RU" b="1" dirty="0"/>
              <a:t>решена</a:t>
            </a:r>
            <a:r>
              <a:rPr lang="ru-RU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4" name="Прямая со стрелкой 3"/>
          <p:cNvCxnSpPr>
            <a:stCxn id="31" idx="7"/>
          </p:cNvCxnSpPr>
          <p:nvPr/>
        </p:nvCxnSpPr>
        <p:spPr>
          <a:xfrm flipV="1">
            <a:off x="10357184" y="2225188"/>
            <a:ext cx="577478" cy="414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628913" y="2746652"/>
                <a:ext cx="4583754" cy="65117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 </m:t>
                      </m:r>
                      <m:r>
                        <a:rPr lang="en-US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𝒗𝒖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13" y="2746652"/>
                <a:ext cx="4583754" cy="6511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223355" y="4312363"/>
                <a:ext cx="11051343" cy="1959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b="1" u="sng" dirty="0"/>
                  <a:t>Предположим, что на </a:t>
                </a:r>
                <a14:m>
                  <m:oMath xmlns:m="http://schemas.openxmlformats.org/officeDocument/2006/math">
                    <m:r>
                      <a:rPr lang="ru-RU" b="1" i="1" u="sng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u="sng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u="sng" dirty="0"/>
                  <a:t>-й</a:t>
                </a:r>
                <a:r>
                  <a:rPr lang="en-US" b="1" u="sng" dirty="0"/>
                  <a:t> </a:t>
                </a:r>
                <a:r>
                  <a:rPr lang="ru-RU" b="1" u="sng" dirty="0"/>
                  <a:t>итерации алгоритма были релаксации: </a:t>
                </a:r>
              </a:p>
              <a:p>
                <a:pPr marL="285750" indent="-285750" algn="just">
                  <a:spcBef>
                    <a:spcPts val="800"/>
                  </a:spcBef>
                  <a:buFont typeface="Wingdings" panose="05000000000000000000" pitchFamily="2" charset="2"/>
                  <a:buChar char="ü"/>
                </a:pPr>
                <a:r>
                  <a:rPr lang="ru-RU" dirty="0"/>
                  <a:t>необходимо выполнить ещё одну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-</a:t>
                </a:r>
                <a:r>
                  <a:rPr lang="ru-RU" b="1" dirty="0"/>
                  <a:t>ю</a:t>
                </a:r>
                <a:r>
                  <a:rPr lang="ru-RU" dirty="0"/>
                  <a:t> итерацию алгоритма и, </a:t>
                </a:r>
                <a:r>
                  <a:rPr lang="ru-RU" u="sng" dirty="0"/>
                  <a:t>если не было релаксаций, то задача решена</a:t>
                </a:r>
                <a:r>
                  <a:rPr lang="en-US" dirty="0"/>
                  <a:t>;</a:t>
                </a:r>
                <a:r>
                  <a:rPr lang="ru-RU" dirty="0"/>
                  <a:t> </a:t>
                </a:r>
              </a:p>
              <a:p>
                <a:pPr marL="285750" indent="-285750" algn="just">
                  <a:spcBef>
                    <a:spcPts val="800"/>
                  </a:spcBef>
                  <a:buFont typeface="Wingdings" panose="05000000000000000000" pitchFamily="2" charset="2"/>
                  <a:buChar char="ü"/>
                </a:pPr>
                <a:r>
                  <a:rPr lang="ru-RU" u="sng" dirty="0"/>
                  <a:t>если на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u="sng" dirty="0"/>
                  <a:t>-</a:t>
                </a:r>
                <a:r>
                  <a:rPr lang="ru-RU" u="sng" dirty="0"/>
                  <a:t>ой итерации были релаксации</a:t>
                </a:r>
                <a:r>
                  <a:rPr lang="ru-RU" dirty="0"/>
                  <a:t>, то в орграфе </a:t>
                </a:r>
                <a:r>
                  <a:rPr lang="ru-RU" u="sng" dirty="0"/>
                  <a:t>существует контур отрицательного веса</a:t>
                </a:r>
                <a:r>
                  <a:rPr lang="ru-RU" dirty="0"/>
                  <a:t>, который достижим из точки старта и задача нахождения кратчайших маршрутов из стартовой вершины во все достижимые из неё вершины не имеет решения (</a:t>
                </a:r>
                <a:r>
                  <a:rPr lang="ru-RU" u="sng"/>
                  <a:t>алгоритм Беллмана-Форда позволяет </a:t>
                </a:r>
                <a:r>
                  <a:rPr lang="ru-RU" u="sng" dirty="0"/>
                  <a:t>восстановить один из контуров отрицательно веса, который достижим из точки старта</a:t>
                </a:r>
                <a:r>
                  <a:rPr lang="ru-RU" dirty="0"/>
                  <a:t>).</a:t>
                </a:r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55" y="4312363"/>
                <a:ext cx="11051343" cy="1959511"/>
              </a:xfrm>
              <a:prstGeom prst="rect">
                <a:avLst/>
              </a:prstGeom>
              <a:blipFill>
                <a:blip r:embed="rId11"/>
                <a:stretch>
                  <a:fillRect l="-496" t="-1553" r="-441" b="-372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3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</TotalTime>
  <Words>4841</Words>
  <Application>Microsoft Office PowerPoint</Application>
  <PresentationFormat>Широкоэкранный</PresentationFormat>
  <Paragraphs>1050</Paragraphs>
  <Slides>49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Linux Libertine</vt:lpstr>
      <vt:lpstr>SFMono-Regular</vt:lpstr>
      <vt:lpstr>Wingdings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Кратчайший маршрут. Отрицательные веса</vt:lpstr>
      <vt:lpstr>Кратчайший маршрут</vt:lpstr>
      <vt:lpstr>Презентация PowerPoint</vt:lpstr>
      <vt:lpstr>Презентация PowerPoint</vt:lpstr>
      <vt:lpstr>Алгоритм Беллмана – Форда</vt:lpstr>
      <vt:lpstr>Алгоритм Беллмана – Форда. Псевдокод</vt:lpstr>
      <vt:lpstr>Алгоритм Беллмана – Форда.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Беллмана – Форда. Контур отрицательного веса</vt:lpstr>
      <vt:lpstr>Алгоритм Беллмана – Форда. Псевдокод  (граф задан списками смежности, в графе могут быть контуры отрицательного веса).</vt:lpstr>
      <vt:lpstr>Обоснование корректности алгоритм Беллмана – Форда</vt:lpstr>
      <vt:lpstr>Презентация PowerPoint</vt:lpstr>
      <vt:lpstr>Презентация PowerPoint</vt:lpstr>
      <vt:lpstr>Алгоритм Дейкстры</vt:lpstr>
      <vt:lpstr>Пример.  Алгоритм Дейкстры</vt:lpstr>
      <vt:lpstr>Презентация PowerPoint</vt:lpstr>
      <vt:lpstr>Реализация алгоритма Дейкстры на бинарной куче</vt:lpstr>
      <vt:lpstr>Программная реализация алгоритма Дейкстры на бинарной куче</vt:lpstr>
      <vt:lpstr>Презентация PowerPoint</vt:lpstr>
      <vt:lpstr>Специальный  класс графов</vt:lpstr>
      <vt:lpstr>Презентация PowerPoint</vt:lpstr>
      <vt:lpstr>Презентация PowerPoint</vt:lpstr>
      <vt:lpstr>Кратчайшие маршруты  между всеми парами вершин</vt:lpstr>
      <vt:lpstr>Презентация PowerPoint</vt:lpstr>
      <vt:lpstr>Презентация PowerPoint</vt:lpstr>
      <vt:lpstr>Презентация PowerPoint</vt:lpstr>
      <vt:lpstr>Алгоритм Джонсона (метод потенциалов)</vt:lpstr>
      <vt:lpstr>Презентация PowerPoint</vt:lpstr>
      <vt:lpstr>Презентация PowerPoint</vt:lpstr>
      <vt:lpstr>Алгоритм Флойда-Уоршелла (Варшалла) </vt:lpstr>
      <vt:lpstr>Алгоритм Флойда-Уоршелла (Варшалла) </vt:lpstr>
      <vt:lpstr>Алгоритм Флойда-Уоршелла (Варшалла) </vt:lpstr>
      <vt:lpstr>Кратчайший маршрут между всеми парами вершин  допускаются дуги отрицательного веса, но нет контуров отрицательного веса</vt:lpstr>
      <vt:lpstr>Общие задачи в iRunner для закрепления навыков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502</cp:revision>
  <dcterms:created xsi:type="dcterms:W3CDTF">2020-04-19T14:56:35Z</dcterms:created>
  <dcterms:modified xsi:type="dcterms:W3CDTF">2024-12-03T17:05:44Z</dcterms:modified>
</cp:coreProperties>
</file>