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1" r:id="rId3"/>
    <p:sldId id="259" r:id="rId4"/>
    <p:sldId id="260" r:id="rId5"/>
    <p:sldId id="261" r:id="rId6"/>
    <p:sldId id="262" r:id="rId7"/>
    <p:sldId id="263" r:id="rId8"/>
    <p:sldId id="264" r:id="rId9"/>
    <p:sldId id="265" r:id="rId10"/>
    <p:sldId id="266" r:id="rId11"/>
    <p:sldId id="257" r:id="rId12"/>
    <p:sldId id="272" r:id="rId13"/>
    <p:sldId id="273" r:id="rId14"/>
    <p:sldId id="258" r:id="rId15"/>
    <p:sldId id="267" r:id="rId16"/>
    <p:sldId id="268" r:id="rId17"/>
    <p:sldId id="276" r:id="rId18"/>
    <p:sldId id="269" r:id="rId19"/>
    <p:sldId id="274" r:id="rId20"/>
    <p:sldId id="270"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694" autoAdjust="0"/>
  </p:normalViewPr>
  <p:slideViewPr>
    <p:cSldViewPr snapToGrid="0">
      <p:cViewPr>
        <p:scale>
          <a:sx n="100" d="100"/>
          <a:sy n="100" d="100"/>
        </p:scale>
        <p:origin x="72"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04276-8F1F-4EC4-A3ED-2C4AB525E85A}" type="datetimeFigureOut">
              <a:rPr lang="zh-CN" altLang="en-US" smtClean="0"/>
              <a:t>2021/3/10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446825-8C6A-4E85-AF44-B9E6F57DA302}" type="slidenum">
              <a:rPr lang="zh-CN" altLang="en-US" smtClean="0"/>
              <a:t>‹#›</a:t>
            </a:fld>
            <a:endParaRPr lang="zh-CN" altLang="en-US"/>
          </a:p>
        </p:txBody>
      </p:sp>
    </p:spTree>
    <p:extLst>
      <p:ext uri="{BB962C8B-B14F-4D97-AF65-F5344CB8AC3E}">
        <p14:creationId xmlns:p14="http://schemas.microsoft.com/office/powerpoint/2010/main" val="2321998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smtClean="0">
                <a:solidFill>
                  <a:schemeClr val="tx1"/>
                </a:solidFill>
                <a:effectLst/>
                <a:latin typeface="+mn-lt"/>
                <a:ea typeface="+mn-ea"/>
                <a:cs typeface="+mn-cs"/>
              </a:rPr>
              <a:t>IPSec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协议不是一个单独的协议，它给出了应用于</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层上网络数据安全的一整套体系结构，包括网络认证协议 </a:t>
            </a:r>
            <a:r>
              <a:rPr lang="en-US" altLang="zh-CN" sz="1200" b="0" i="0" kern="1200" dirty="0" smtClean="0">
                <a:solidFill>
                  <a:schemeClr val="tx1"/>
                </a:solidFill>
                <a:effectLst/>
                <a:latin typeface="+mn-lt"/>
                <a:ea typeface="+mn-ea"/>
                <a:cs typeface="+mn-cs"/>
              </a:rPr>
              <a:t>Authentication Header</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）、封装安全载荷协议</a:t>
            </a:r>
            <a:r>
              <a:rPr lang="en-US" altLang="zh-CN" sz="1200" b="0" i="0" kern="1200" dirty="0" smtClean="0">
                <a:solidFill>
                  <a:schemeClr val="tx1"/>
                </a:solidFill>
                <a:effectLst/>
                <a:latin typeface="+mn-lt"/>
                <a:ea typeface="+mn-ea"/>
                <a:cs typeface="+mn-cs"/>
              </a:rPr>
              <a:t>Encapsulating Security Payload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）、密钥管理协议</a:t>
            </a:r>
            <a:r>
              <a:rPr lang="en-US" altLang="zh-CN" sz="1200" b="0" i="0" kern="1200" dirty="0" smtClean="0">
                <a:solidFill>
                  <a:schemeClr val="tx1"/>
                </a:solidFill>
                <a:effectLst/>
                <a:latin typeface="+mn-lt"/>
                <a:ea typeface="+mn-ea"/>
                <a:cs typeface="+mn-cs"/>
              </a:rPr>
              <a:t>Internet Key Exchange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IKE</a:t>
            </a:r>
            <a:r>
              <a:rPr lang="zh-CN" altLang="en-US" sz="1200" b="0" i="0" kern="1200" dirty="0" smtClean="0">
                <a:solidFill>
                  <a:schemeClr val="tx1"/>
                </a:solidFill>
                <a:effectLst/>
                <a:latin typeface="+mn-lt"/>
                <a:ea typeface="+mn-ea"/>
                <a:cs typeface="+mn-cs"/>
              </a:rPr>
              <a:t>）和用于网络认证及加密的一些算法等。</a:t>
            </a:r>
            <a:r>
              <a:rPr lang="en-US" altLang="zh-CN" sz="1200" b="0" i="0" kern="1200" dirty="0" err="1" smtClean="0">
                <a:solidFill>
                  <a:schemeClr val="tx1"/>
                </a:solidFill>
                <a:effectLst/>
                <a:latin typeface="+mn-lt"/>
                <a:ea typeface="+mn-ea"/>
                <a:cs typeface="+mn-cs"/>
              </a:rPr>
              <a:t>IPSec</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规定了如何在对等层之间选择安全协议、确定安全算法和密钥交换，向上提供了访问控制、数据源认证、数据加密等网络安全服务。</a:t>
            </a:r>
            <a:endParaRPr lang="zh-CN" altLang="en-US" dirty="0"/>
          </a:p>
        </p:txBody>
      </p:sp>
      <p:sp>
        <p:nvSpPr>
          <p:cNvPr id="4" name="灯片编号占位符 3"/>
          <p:cNvSpPr>
            <a:spLocks noGrp="1"/>
          </p:cNvSpPr>
          <p:nvPr>
            <p:ph type="sldNum" sz="quarter" idx="10"/>
          </p:nvPr>
        </p:nvSpPr>
        <p:spPr/>
        <p:txBody>
          <a:bodyPr/>
          <a:lstStyle/>
          <a:p>
            <a:fld id="{E9446825-8C6A-4E85-AF44-B9E6F57DA302}" type="slidenum">
              <a:rPr lang="zh-CN" altLang="en-US" smtClean="0"/>
              <a:t>1</a:t>
            </a:fld>
            <a:endParaRPr lang="zh-CN" altLang="en-US"/>
          </a:p>
        </p:txBody>
      </p:sp>
    </p:spTree>
    <p:extLst>
      <p:ext uri="{BB962C8B-B14F-4D97-AF65-F5344CB8AC3E}">
        <p14:creationId xmlns:p14="http://schemas.microsoft.com/office/powerpoint/2010/main" val="4134739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Authentication Header</a:t>
            </a:r>
            <a:r>
              <a:rPr lang="zh-CN" altLang="en-US" sz="1200" b="0" i="0" kern="1200" dirty="0" smtClean="0">
                <a:solidFill>
                  <a:schemeClr val="tx1"/>
                </a:solidFill>
                <a:effectLst/>
                <a:latin typeface="+mn-lt"/>
                <a:ea typeface="+mn-ea"/>
                <a:cs typeface="+mn-cs"/>
              </a:rPr>
              <a:t>）协议是认证头协议，</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协议通过使用带密钥的验证算法，对受保护的数据计算摘要。通过使用数据完整性检查，可判定数据包在传输过程中是否被修改；通过使用认证机制，终端系统或网络设备可对用户或应用进行认证，过滤通信流；认证机制还可防止地址欺骗攻击及重放攻击。</a:t>
            </a:r>
            <a:br>
              <a:rPr lang="zh-CN" altLang="en-US" sz="1200" b="0" i="0" kern="1200" dirty="0" smtClean="0">
                <a:solidFill>
                  <a:schemeClr val="tx1"/>
                </a:solidFill>
                <a:effectLst/>
                <a:latin typeface="+mn-lt"/>
                <a:ea typeface="+mn-ea"/>
                <a:cs typeface="+mn-cs"/>
              </a:rPr>
            </a:b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在使用</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协议时，</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协议首先在原数据前生成一个</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报文头，报文头中包括一个递增的序列号（</a:t>
            </a:r>
            <a:r>
              <a:rPr lang="en-US" altLang="zh-CN" sz="1200" b="0" i="0" kern="1200" dirty="0" smtClean="0">
                <a:solidFill>
                  <a:schemeClr val="tx1"/>
                </a:solidFill>
                <a:effectLst/>
                <a:latin typeface="+mn-lt"/>
                <a:ea typeface="+mn-ea"/>
                <a:cs typeface="+mn-cs"/>
              </a:rPr>
              <a:t>Sequence number</a:t>
            </a:r>
            <a:r>
              <a:rPr lang="zh-CN" altLang="en-US" sz="1200" b="0" i="0" kern="1200" dirty="0" smtClean="0">
                <a:solidFill>
                  <a:schemeClr val="tx1"/>
                </a:solidFill>
                <a:effectLst/>
                <a:latin typeface="+mn-lt"/>
                <a:ea typeface="+mn-ea"/>
                <a:cs typeface="+mn-cs"/>
              </a:rPr>
              <a:t>）与验证字段（空）、安全参数索引（</a:t>
            </a:r>
            <a:r>
              <a:rPr lang="en-US" altLang="zh-CN" sz="1200" b="0" i="0" kern="1200" dirty="0" smtClean="0">
                <a:solidFill>
                  <a:schemeClr val="tx1"/>
                </a:solidFill>
                <a:effectLst/>
                <a:latin typeface="+mn-lt"/>
                <a:ea typeface="+mn-ea"/>
                <a:cs typeface="+mn-cs"/>
              </a:rPr>
              <a:t>SPI</a:t>
            </a:r>
            <a:r>
              <a:rPr lang="zh-CN" altLang="en-US" sz="1200" b="0" i="0" kern="1200" dirty="0" smtClean="0">
                <a:solidFill>
                  <a:schemeClr val="tx1"/>
                </a:solidFill>
                <a:effectLst/>
                <a:latin typeface="+mn-lt"/>
                <a:ea typeface="+mn-ea"/>
                <a:cs typeface="+mn-cs"/>
              </a:rPr>
              <a:t>）等。</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协议将对新的数据包进行离散运算，生成一个验证字段（</a:t>
            </a:r>
            <a:r>
              <a:rPr lang="en-US" altLang="zh-CN" sz="1200" b="0" i="0" kern="1200" dirty="0" smtClean="0">
                <a:solidFill>
                  <a:schemeClr val="tx1"/>
                </a:solidFill>
                <a:effectLst/>
                <a:latin typeface="+mn-lt"/>
                <a:ea typeface="+mn-ea"/>
                <a:cs typeface="+mn-cs"/>
              </a:rPr>
              <a:t>authentication data</a:t>
            </a:r>
            <a:r>
              <a:rPr lang="zh-CN" altLang="en-US" sz="1200" b="0" i="0" kern="1200" dirty="0" smtClean="0">
                <a:solidFill>
                  <a:schemeClr val="tx1"/>
                </a:solidFill>
                <a:effectLst/>
                <a:latin typeface="+mn-lt"/>
                <a:ea typeface="+mn-ea"/>
                <a:cs typeface="+mn-cs"/>
              </a:rPr>
              <a:t>），填入</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头的验证字段。</a:t>
            </a:r>
          </a:p>
          <a:p>
            <a:endParaRPr lang="en-US" altLang="zh-CN" dirty="0" smtClean="0"/>
          </a:p>
          <a:p>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协议将用户数据进行加密后封装到</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包中，以保证数据的私有性。同时作为可选项，用户可以选择使用带密钥的哈希算法保证报文的完整性和真实性。</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的隧道模式提供了对于报文路径信息的隐藏。</a:t>
            </a:r>
          </a:p>
          <a:p>
            <a:r>
              <a:rPr lang="zh-CN" altLang="en-US" sz="1200" b="0" i="0" kern="1200" dirty="0" smtClean="0">
                <a:solidFill>
                  <a:schemeClr val="tx1"/>
                </a:solidFill>
                <a:effectLst/>
                <a:latin typeface="+mn-lt"/>
                <a:ea typeface="+mn-ea"/>
                <a:cs typeface="+mn-cs"/>
              </a:rPr>
              <a:t>在</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协议方式下，可以通过散列算法获得验证数据字段，可选的算法同样是</a:t>
            </a:r>
            <a:r>
              <a:rPr lang="en-US" altLang="zh-CN" sz="1200" b="0" i="0" kern="1200" dirty="0" smtClean="0">
                <a:solidFill>
                  <a:schemeClr val="tx1"/>
                </a:solidFill>
                <a:effectLst/>
                <a:latin typeface="+mn-lt"/>
                <a:ea typeface="+mn-ea"/>
                <a:cs typeface="+mn-cs"/>
              </a:rPr>
              <a:t>MD5</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SHA1</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AH</a:t>
            </a:r>
            <a:r>
              <a:rPr lang="zh-CN" altLang="en-US" sz="1200" b="0" i="0" kern="1200" dirty="0" smtClean="0">
                <a:solidFill>
                  <a:schemeClr val="tx1"/>
                </a:solidFill>
                <a:effectLst/>
                <a:latin typeface="+mn-lt"/>
                <a:ea typeface="+mn-ea"/>
                <a:cs typeface="+mn-cs"/>
              </a:rPr>
              <a:t>协议不同的是，在</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协议中还可以选择加密算法，一般常见的是</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等加密算法。</a:t>
            </a:r>
          </a:p>
          <a:p>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协议使用</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比特序列号结合防重放窗口和报文验证，防御重放攻击。</a:t>
            </a:r>
          </a:p>
          <a:p>
            <a:r>
              <a:rPr lang="zh-CN" altLang="en-US" sz="1200" b="0" i="0" kern="1200" dirty="0" smtClean="0">
                <a:solidFill>
                  <a:schemeClr val="tx1"/>
                </a:solidFill>
                <a:effectLst/>
                <a:latin typeface="+mn-lt"/>
                <a:ea typeface="+mn-ea"/>
                <a:cs typeface="+mn-cs"/>
              </a:rPr>
              <a:t>在传输模式下，</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协议对</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报文的有效数据进行加密（可附加验证）。</a:t>
            </a:r>
          </a:p>
          <a:p>
            <a:r>
              <a:rPr lang="zh-CN" altLang="en-US" sz="1200" b="0" i="0" kern="1200" dirty="0" smtClean="0">
                <a:solidFill>
                  <a:schemeClr val="tx1"/>
                </a:solidFill>
                <a:effectLst/>
                <a:latin typeface="+mn-lt"/>
                <a:ea typeface="+mn-ea"/>
                <a:cs typeface="+mn-cs"/>
              </a:rPr>
              <a:t>在隧道模式下，</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协议对整个内部</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报文进行加密（可附加验证）</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在传输模式时会保护</a:t>
            </a:r>
            <a:r>
              <a:rPr lang="en-US" altLang="zh-CN" sz="1200" b="0" i="0" kern="1200" dirty="0" smtClean="0">
                <a:solidFill>
                  <a:schemeClr val="tx1"/>
                </a:solidFill>
                <a:effectLst/>
                <a:latin typeface="+mn-lt"/>
                <a:ea typeface="+mn-ea"/>
                <a:cs typeface="+mn-cs"/>
              </a:rPr>
              <a:t>TCP/UDP</a:t>
            </a:r>
            <a:r>
              <a:rPr lang="zh-CN" altLang="en-US" sz="1200" b="0" i="0" kern="1200" dirty="0" smtClean="0">
                <a:solidFill>
                  <a:schemeClr val="tx1"/>
                </a:solidFill>
                <a:effectLst/>
                <a:latin typeface="+mn-lt"/>
                <a:ea typeface="+mn-ea"/>
                <a:cs typeface="+mn-cs"/>
              </a:rPr>
              <a:t>头，但是并不保护</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头，因此修改</a:t>
            </a:r>
            <a:r>
              <a:rPr lang="en-US" altLang="zh-CN" sz="1200" b="0" i="0" kern="1200" dirty="0" smtClean="0">
                <a:solidFill>
                  <a:schemeClr val="tx1"/>
                </a:solidFill>
                <a:effectLst/>
                <a:latin typeface="+mn-lt"/>
                <a:ea typeface="+mn-ea"/>
                <a:cs typeface="+mn-cs"/>
              </a:rPr>
              <a:t>IP </a:t>
            </a:r>
            <a:r>
              <a:rPr lang="zh-CN" altLang="en-US" sz="1200" b="0" i="0" kern="1200" dirty="0" smtClean="0">
                <a:solidFill>
                  <a:schemeClr val="tx1"/>
                </a:solidFill>
                <a:effectLst/>
                <a:latin typeface="+mn-lt"/>
                <a:ea typeface="+mn-ea"/>
                <a:cs typeface="+mn-cs"/>
              </a:rPr>
              <a:t>地址并不会破坏整个数据包的完整性。但是如果数据包是</a:t>
            </a:r>
            <a:r>
              <a:rPr lang="en-US" altLang="zh-CN" sz="1200" b="0" i="0" kern="1200" dirty="0" smtClean="0">
                <a:solidFill>
                  <a:schemeClr val="tx1"/>
                </a:solidFill>
                <a:effectLst/>
                <a:latin typeface="+mn-lt"/>
                <a:ea typeface="+mn-ea"/>
                <a:cs typeface="+mn-cs"/>
              </a:rPr>
              <a:t>TCP/UDP</a:t>
            </a:r>
            <a:r>
              <a:rPr lang="zh-CN" altLang="en-US" sz="1200" b="0" i="0" kern="1200" dirty="0" smtClean="0">
                <a:solidFill>
                  <a:schemeClr val="tx1"/>
                </a:solidFill>
                <a:effectLst/>
                <a:latin typeface="+mn-lt"/>
                <a:ea typeface="+mn-ea"/>
                <a:cs typeface="+mn-cs"/>
              </a:rPr>
              <a:t>数据包，</a:t>
            </a:r>
            <a:r>
              <a:rPr lang="en-US" altLang="zh-CN" sz="1200" b="0" i="0" kern="1200" dirty="0" smtClean="0">
                <a:solidFill>
                  <a:schemeClr val="tx1"/>
                </a:solidFill>
                <a:effectLst/>
                <a:latin typeface="+mn-lt"/>
                <a:ea typeface="+mn-ea"/>
                <a:cs typeface="+mn-cs"/>
              </a:rPr>
              <a:t>NAT</a:t>
            </a:r>
            <a:r>
              <a:rPr lang="zh-CN" altLang="en-US" sz="1200" b="0" i="0" kern="1200" dirty="0" smtClean="0">
                <a:solidFill>
                  <a:schemeClr val="tx1"/>
                </a:solidFill>
                <a:effectLst/>
                <a:latin typeface="+mn-lt"/>
                <a:ea typeface="+mn-ea"/>
                <a:cs typeface="+mn-cs"/>
              </a:rPr>
              <a:t>设备就需要修改数据包的校验值，而这个校验值是被</a:t>
            </a:r>
            <a:r>
              <a:rPr lang="en-US" altLang="zh-CN" sz="1200" b="0" i="0" kern="1200" dirty="0" smtClean="0">
                <a:solidFill>
                  <a:schemeClr val="tx1"/>
                </a:solidFill>
                <a:effectLst/>
                <a:latin typeface="+mn-lt"/>
                <a:ea typeface="+mn-ea"/>
                <a:cs typeface="+mn-cs"/>
              </a:rPr>
              <a:t>ESP </a:t>
            </a:r>
            <a:r>
              <a:rPr lang="zh-CN" altLang="en-US" sz="1200" b="0" i="0" kern="1200" dirty="0" smtClean="0">
                <a:solidFill>
                  <a:schemeClr val="tx1"/>
                </a:solidFill>
                <a:effectLst/>
                <a:latin typeface="+mn-lt"/>
                <a:ea typeface="+mn-ea"/>
                <a:cs typeface="+mn-cs"/>
              </a:rPr>
              <a:t>所保护的，这样却会导致完整性校验失败。所以</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在传输模式不能用于</a:t>
            </a:r>
            <a:r>
              <a:rPr lang="en-US" altLang="zh-CN" sz="1200" b="0" i="0" kern="1200" dirty="0" smtClean="0">
                <a:solidFill>
                  <a:schemeClr val="tx1"/>
                </a:solidFill>
                <a:effectLst/>
                <a:latin typeface="+mn-lt"/>
                <a:ea typeface="+mn-ea"/>
                <a:cs typeface="+mn-cs"/>
              </a:rPr>
              <a:t>NAT</a:t>
            </a:r>
            <a:r>
              <a:rPr lang="zh-CN" altLang="en-US" sz="1200" b="0" i="0" kern="1200" dirty="0" smtClean="0">
                <a:solidFill>
                  <a:schemeClr val="tx1"/>
                </a:solidFill>
                <a:effectLst/>
                <a:latin typeface="+mn-lt"/>
                <a:ea typeface="+mn-ea"/>
                <a:cs typeface="+mn-cs"/>
              </a:rPr>
              <a:t>穿越。</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在隧道模式下， </a:t>
            </a:r>
            <a:r>
              <a:rPr lang="en-US" altLang="zh-CN" sz="1200" b="0" i="0" kern="1200" dirty="0" smtClean="0">
                <a:solidFill>
                  <a:schemeClr val="tx1"/>
                </a:solidFill>
                <a:effectLst/>
                <a:latin typeface="+mn-lt"/>
                <a:ea typeface="+mn-ea"/>
                <a:cs typeface="+mn-cs"/>
              </a:rPr>
              <a:t>NAT</a:t>
            </a:r>
            <a:r>
              <a:rPr lang="zh-CN" altLang="en-US" sz="1200" b="0" i="0" kern="1200" dirty="0" smtClean="0">
                <a:solidFill>
                  <a:schemeClr val="tx1"/>
                </a:solidFill>
                <a:effectLst/>
                <a:latin typeface="+mn-lt"/>
                <a:ea typeface="+mn-ea"/>
                <a:cs typeface="+mn-cs"/>
              </a:rPr>
              <a:t>会修改新增的</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头，新增</a:t>
            </a:r>
            <a:r>
              <a:rPr lang="en-US" altLang="zh-CN" sz="1200" b="0" i="0" kern="1200" dirty="0" smtClean="0">
                <a:solidFill>
                  <a:schemeClr val="tx1"/>
                </a:solidFill>
                <a:effectLst/>
                <a:latin typeface="+mn-lt"/>
                <a:ea typeface="+mn-ea"/>
                <a:cs typeface="+mn-cs"/>
              </a:rPr>
              <a:t>IP</a:t>
            </a:r>
            <a:r>
              <a:rPr lang="zh-CN" altLang="en-US" sz="1200" b="0" i="0" kern="1200" dirty="0" smtClean="0">
                <a:solidFill>
                  <a:schemeClr val="tx1"/>
                </a:solidFill>
                <a:effectLst/>
                <a:latin typeface="+mn-lt"/>
                <a:ea typeface="+mn-ea"/>
                <a:cs typeface="+mn-cs"/>
              </a:rPr>
              <a:t>协议的数据时</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，就不需要想</a:t>
            </a:r>
            <a:r>
              <a:rPr lang="en-US" altLang="zh-CN" sz="1200" b="0" i="0" kern="1200" dirty="0" smtClean="0">
                <a:solidFill>
                  <a:schemeClr val="tx1"/>
                </a:solidFill>
                <a:effectLst/>
                <a:latin typeface="+mn-lt"/>
                <a:ea typeface="+mn-ea"/>
                <a:cs typeface="+mn-cs"/>
              </a:rPr>
              <a:t>TCP/UDP</a:t>
            </a:r>
            <a:r>
              <a:rPr lang="zh-CN" altLang="en-US" sz="1200" b="0" i="0" kern="1200" dirty="0" smtClean="0">
                <a:solidFill>
                  <a:schemeClr val="tx1"/>
                </a:solidFill>
                <a:effectLst/>
                <a:latin typeface="+mn-lt"/>
                <a:ea typeface="+mn-ea"/>
                <a:cs typeface="+mn-cs"/>
              </a:rPr>
              <a:t>一样修改</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的验证，所以最终能和</a:t>
            </a:r>
            <a:r>
              <a:rPr lang="en-US" altLang="zh-CN" sz="1200" b="0" i="0" kern="1200" dirty="0" smtClean="0">
                <a:solidFill>
                  <a:schemeClr val="tx1"/>
                </a:solidFill>
                <a:effectLst/>
                <a:latin typeface="+mn-lt"/>
                <a:ea typeface="+mn-ea"/>
                <a:cs typeface="+mn-cs"/>
              </a:rPr>
              <a:t>NAT</a:t>
            </a:r>
            <a:r>
              <a:rPr lang="zh-CN" altLang="en-US" sz="1200" b="0" i="0" kern="1200" dirty="0" smtClean="0">
                <a:solidFill>
                  <a:schemeClr val="tx1"/>
                </a:solidFill>
                <a:effectLst/>
                <a:latin typeface="+mn-lt"/>
                <a:ea typeface="+mn-ea"/>
                <a:cs typeface="+mn-cs"/>
              </a:rPr>
              <a:t>一起工作的只能是隧道模式下的</a:t>
            </a:r>
            <a:r>
              <a:rPr lang="en-US" altLang="zh-CN" sz="1200" b="0" i="0" kern="1200" dirty="0" smtClean="0">
                <a:solidFill>
                  <a:schemeClr val="tx1"/>
                </a:solidFill>
                <a:effectLst/>
                <a:latin typeface="+mn-lt"/>
                <a:ea typeface="+mn-ea"/>
                <a:cs typeface="+mn-cs"/>
              </a:rPr>
              <a:t>ESP</a:t>
            </a:r>
            <a:r>
              <a:rPr lang="zh-CN" altLang="en-US" sz="1200" b="0" i="0" kern="1200" dirty="0" smtClean="0">
                <a:solidFill>
                  <a:schemeClr val="tx1"/>
                </a:solidFill>
                <a:effectLst/>
                <a:latin typeface="+mn-lt"/>
                <a:ea typeface="+mn-ea"/>
                <a:cs typeface="+mn-cs"/>
              </a:rPr>
              <a:t>。</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14</a:t>
            </a:fld>
            <a:endParaRPr lang="zh-CN" altLang="en-US"/>
          </a:p>
        </p:txBody>
      </p:sp>
    </p:spTree>
    <p:extLst>
      <p:ext uri="{BB962C8B-B14F-4D97-AF65-F5344CB8AC3E}">
        <p14:creationId xmlns:p14="http://schemas.microsoft.com/office/powerpoint/2010/main" val="2966509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1" kern="1200" dirty="0" smtClean="0">
                <a:solidFill>
                  <a:schemeClr val="tx1"/>
                </a:solidFill>
                <a:effectLst/>
                <a:latin typeface="+mn-lt"/>
                <a:ea typeface="+mn-ea"/>
                <a:cs typeface="+mn-cs"/>
              </a:rPr>
              <a:t>）进入分组的处理</a:t>
            </a:r>
            <a:endParaRPr lang="en-US" altLang="zh-CN" dirty="0" smtClean="0"/>
          </a:p>
          <a:p>
            <a:r>
              <a:rPr lang="zh-CN" altLang="en-US" dirty="0" smtClean="0"/>
              <a:t>接收端在收到一个</a:t>
            </a:r>
            <a:r>
              <a:rPr lang="en-US" altLang="zh-CN" dirty="0" smtClean="0"/>
              <a:t>ESP</a:t>
            </a:r>
            <a:r>
              <a:rPr lang="zh-CN" altLang="en-US" dirty="0" smtClean="0"/>
              <a:t>包之后，若不对这个包进行处理，就无法得知它究竟处于通道模式，还是传送模式。根据对这个包进行处理的</a:t>
            </a:r>
            <a:r>
              <a:rPr lang="en-US" altLang="zh-CN" dirty="0" smtClean="0"/>
              <a:t>SA</a:t>
            </a:r>
            <a:r>
              <a:rPr lang="zh-CN" altLang="en-US" dirty="0" smtClean="0"/>
              <a:t>，便可知道它到底处在什么模式下。但除非完成了对它的解密，实际上不可能知道</a:t>
            </a:r>
            <a:r>
              <a:rPr lang="en-US" altLang="zh-CN" dirty="0" smtClean="0"/>
              <a:t>ESP</a:t>
            </a:r>
            <a:r>
              <a:rPr lang="zh-CN" altLang="en-US" dirty="0" smtClean="0"/>
              <a:t>保护的是什么。</a:t>
            </a:r>
            <a:endParaRPr lang="en-US" altLang="zh-CN" dirty="0" smtClean="0"/>
          </a:p>
          <a:p>
            <a:r>
              <a:rPr lang="zh-CN" altLang="en-US" dirty="0" smtClean="0"/>
              <a:t>如果收到的</a:t>
            </a:r>
            <a:r>
              <a:rPr lang="en-US" altLang="zh-CN" dirty="0" err="1" smtClean="0"/>
              <a:t>IPSec</a:t>
            </a:r>
            <a:r>
              <a:rPr lang="zh-CN" altLang="en-US" dirty="0" smtClean="0"/>
              <a:t>包是一个分段，必须把它保留下来，直到这个包的其他部分收完为止。即在</a:t>
            </a:r>
            <a:r>
              <a:rPr lang="en-US" altLang="zh-CN" dirty="0" smtClean="0"/>
              <a:t>ESP</a:t>
            </a:r>
            <a:r>
              <a:rPr lang="zh-CN" altLang="en-US" dirty="0" smtClean="0"/>
              <a:t>处理之前进行重组。</a:t>
            </a:r>
            <a:endParaRPr lang="en-US" altLang="zh-CN" dirty="0" smtClean="0"/>
          </a:p>
          <a:p>
            <a:r>
              <a:rPr lang="zh-CN" altLang="en-US" dirty="0" smtClean="0"/>
              <a:t>收到一个（已重组的）包含</a:t>
            </a:r>
            <a:r>
              <a:rPr lang="en-US" altLang="zh-CN" dirty="0" smtClean="0"/>
              <a:t>ESP</a:t>
            </a:r>
            <a:r>
              <a:rPr lang="zh-CN" altLang="en-US" dirty="0" smtClean="0"/>
              <a:t>头的包时，根据目的</a:t>
            </a:r>
            <a:r>
              <a:rPr lang="en-US" altLang="zh-CN" dirty="0" smtClean="0"/>
              <a:t>IP</a:t>
            </a:r>
            <a:r>
              <a:rPr lang="zh-CN" altLang="en-US" dirty="0" smtClean="0"/>
              <a:t>地址、安全协议（</a:t>
            </a:r>
            <a:r>
              <a:rPr lang="en-US" altLang="zh-CN" dirty="0" smtClean="0"/>
              <a:t>ESP</a:t>
            </a:r>
            <a:r>
              <a:rPr lang="zh-CN" altLang="en-US" dirty="0" smtClean="0"/>
              <a:t>）和</a:t>
            </a:r>
            <a:r>
              <a:rPr lang="en-US" altLang="zh-CN" dirty="0" smtClean="0"/>
              <a:t>SPI</a:t>
            </a:r>
            <a:r>
              <a:rPr lang="zh-CN" altLang="en-US" dirty="0" smtClean="0"/>
              <a:t>，接收方确定适当的</a:t>
            </a:r>
            <a:r>
              <a:rPr lang="en-US" altLang="zh-CN" dirty="0" smtClean="0"/>
              <a:t>SA</a:t>
            </a:r>
            <a:r>
              <a:rPr lang="zh-CN" altLang="en-US" dirty="0" smtClean="0"/>
              <a:t>。</a:t>
            </a:r>
            <a:r>
              <a:rPr lang="en-US" altLang="zh-CN" dirty="0" smtClean="0"/>
              <a:t>SA</a:t>
            </a:r>
            <a:r>
              <a:rPr lang="zh-CN" altLang="en-US" dirty="0" smtClean="0"/>
              <a:t>指出序列号字段是否被校验，验证数据字段是否存在，它将指定解密和</a:t>
            </a:r>
            <a:r>
              <a:rPr lang="en-US" altLang="zh-CN" dirty="0" smtClean="0"/>
              <a:t>ICV</a:t>
            </a:r>
            <a:r>
              <a:rPr lang="zh-CN" altLang="en-US" dirty="0" smtClean="0"/>
              <a:t>计算（如果适用）使用的算法和密钥。如果本次会话没有有效的</a:t>
            </a:r>
            <a:r>
              <a:rPr lang="en-US" altLang="zh-CN" dirty="0" smtClean="0"/>
              <a:t>SA</a:t>
            </a:r>
            <a:r>
              <a:rPr lang="zh-CN" altLang="en-US" dirty="0" smtClean="0"/>
              <a:t>存在（例如接收方没有密钥），接收方必须丢弃分组；这是可审核事件。该事件的核查日志表项应该包含</a:t>
            </a:r>
            <a:r>
              <a:rPr lang="en-US" altLang="zh-CN" dirty="0" smtClean="0"/>
              <a:t>SPI</a:t>
            </a:r>
            <a:r>
              <a:rPr lang="zh-CN" altLang="en-US" dirty="0" smtClean="0"/>
              <a:t>的值、接收的日期</a:t>
            </a:r>
            <a:r>
              <a:rPr lang="en-US" altLang="zh-CN" dirty="0" smtClean="0"/>
              <a:t>/</a:t>
            </a:r>
            <a:r>
              <a:rPr lang="zh-CN" altLang="en-US" dirty="0" smtClean="0"/>
              <a:t>时间、源地址、目的地址、序列号和（</a:t>
            </a:r>
            <a:r>
              <a:rPr lang="en-US" altLang="zh-CN" dirty="0" smtClean="0"/>
              <a:t>IPv6</a:t>
            </a:r>
            <a:r>
              <a:rPr lang="zh-CN" altLang="en-US" dirty="0" smtClean="0"/>
              <a:t>）明文信息流</a:t>
            </a:r>
            <a:r>
              <a:rPr lang="en-US" altLang="zh-CN" dirty="0" smtClean="0"/>
              <a:t>ID</a:t>
            </a:r>
            <a:r>
              <a:rPr lang="zh-CN" altLang="en-US" dirty="0" smtClean="0"/>
              <a:t>。一旦验证通过了一个有效的</a:t>
            </a:r>
            <a:r>
              <a:rPr lang="en-US" altLang="zh-CN" dirty="0" smtClean="0"/>
              <a:t>SA</a:t>
            </a:r>
            <a:r>
              <a:rPr lang="zh-CN" altLang="en-US" dirty="0" smtClean="0"/>
              <a:t>，就可用它开始包的处理。</a:t>
            </a:r>
            <a:endParaRPr lang="en-US" altLang="zh-CN" dirty="0" smtClean="0"/>
          </a:p>
          <a:p>
            <a:r>
              <a:rPr lang="zh-CN" altLang="en-US" dirty="0" smtClean="0"/>
              <a:t>检查序列号：如果接收的包落入窗口内且是新的，或者包落在窗口的右边，那么接收方进行</a:t>
            </a:r>
            <a:r>
              <a:rPr lang="en-US" altLang="zh-CN" dirty="0" smtClean="0"/>
              <a:t>ICV</a:t>
            </a:r>
            <a:r>
              <a:rPr lang="zh-CN" altLang="en-US" dirty="0" smtClean="0"/>
              <a:t>确认。完整性校验值确认：如果选择验证，接收方采用指定的验证算法对</a:t>
            </a:r>
            <a:r>
              <a:rPr lang="en-US" altLang="zh-CN" dirty="0" smtClean="0"/>
              <a:t>ESP</a:t>
            </a:r>
            <a:r>
              <a:rPr lang="zh-CN" altLang="en-US" dirty="0" smtClean="0"/>
              <a:t>包计算</a:t>
            </a:r>
            <a:r>
              <a:rPr lang="en-US" altLang="zh-CN" dirty="0" smtClean="0"/>
              <a:t>ICV</a:t>
            </a:r>
            <a:r>
              <a:rPr lang="zh-CN" altLang="en-US" dirty="0" smtClean="0"/>
              <a:t>但不包含验证数据字段，确认它与验证数据字段中包含的</a:t>
            </a:r>
            <a:r>
              <a:rPr lang="en-US" altLang="zh-CN" dirty="0" smtClean="0"/>
              <a:t>ICV</a:t>
            </a:r>
            <a:r>
              <a:rPr lang="zh-CN" altLang="en-US" dirty="0" smtClean="0"/>
              <a:t>相同。如果计算得来的与接收的</a:t>
            </a:r>
            <a:r>
              <a:rPr lang="en-US" altLang="zh-CN" dirty="0" smtClean="0"/>
              <a:t>ICV</a:t>
            </a:r>
            <a:r>
              <a:rPr lang="zh-CN" altLang="en-US" dirty="0" smtClean="0"/>
              <a:t>匹配，那么数据包有效，可以被接收。如果测试失败，接收方必须作为非法而将接收的</a:t>
            </a:r>
            <a:r>
              <a:rPr lang="en-US" altLang="zh-CN" dirty="0" smtClean="0"/>
              <a:t>IP</a:t>
            </a:r>
            <a:r>
              <a:rPr lang="zh-CN" altLang="en-US" dirty="0" smtClean="0"/>
              <a:t>数据包丢弃；这是可审核事件。</a:t>
            </a:r>
            <a:endParaRPr lang="en-US" altLang="zh-CN" dirty="0" smtClean="0"/>
          </a:p>
          <a:p>
            <a:r>
              <a:rPr lang="zh-CN" altLang="en-US" dirty="0" smtClean="0"/>
              <a:t>分组解密：通过取自</a:t>
            </a:r>
            <a:r>
              <a:rPr lang="en-US" altLang="zh-CN" dirty="0" smtClean="0"/>
              <a:t>SA</a:t>
            </a:r>
            <a:r>
              <a:rPr lang="zh-CN" altLang="en-US" dirty="0" smtClean="0"/>
              <a:t>的密钥和密码算法，对</a:t>
            </a:r>
            <a:r>
              <a:rPr lang="en-US" altLang="zh-CN" dirty="0" smtClean="0"/>
              <a:t>ESP</a:t>
            </a:r>
            <a:r>
              <a:rPr lang="zh-CN" altLang="en-US" dirty="0" smtClean="0"/>
              <a:t>包进行解密，从这个</a:t>
            </a:r>
            <a:r>
              <a:rPr lang="en-US" altLang="zh-CN" dirty="0" smtClean="0"/>
              <a:t>ESP</a:t>
            </a:r>
            <a:r>
              <a:rPr lang="zh-CN" altLang="en-US" dirty="0" smtClean="0"/>
              <a:t>包载荷数据开始之处到下一个头之间。</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18</a:t>
            </a:fld>
            <a:endParaRPr lang="zh-CN" altLang="en-US"/>
          </a:p>
        </p:txBody>
      </p:sp>
    </p:spTree>
    <p:extLst>
      <p:ext uri="{BB962C8B-B14F-4D97-AF65-F5344CB8AC3E}">
        <p14:creationId xmlns:p14="http://schemas.microsoft.com/office/powerpoint/2010/main" val="4154613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1"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1" kern="1200" dirty="0" smtClean="0">
                <a:solidFill>
                  <a:schemeClr val="tx1"/>
                </a:solidFill>
                <a:effectLst/>
                <a:latin typeface="+mn-lt"/>
                <a:ea typeface="+mn-ea"/>
                <a:cs typeface="+mn-cs"/>
              </a:rPr>
              <a:t>）进入分组的处理</a:t>
            </a:r>
            <a:endParaRPr lang="en-US" altLang="zh-CN" dirty="0" smtClean="0"/>
          </a:p>
          <a:p>
            <a:r>
              <a:rPr lang="zh-CN" altLang="en-US" dirty="0" smtClean="0"/>
              <a:t>接收端在收到一个</a:t>
            </a:r>
            <a:r>
              <a:rPr lang="en-US" altLang="zh-CN" dirty="0" smtClean="0"/>
              <a:t>ESP</a:t>
            </a:r>
            <a:r>
              <a:rPr lang="zh-CN" altLang="en-US" dirty="0" smtClean="0"/>
              <a:t>包之后，若不对这个包进行处理，就无法得知它究竟处于通道模式，还是传送模式。根据对这个包进行处理的</a:t>
            </a:r>
            <a:r>
              <a:rPr lang="en-US" altLang="zh-CN" dirty="0" smtClean="0"/>
              <a:t>SA</a:t>
            </a:r>
            <a:r>
              <a:rPr lang="zh-CN" altLang="en-US" dirty="0" smtClean="0"/>
              <a:t>，便可知道它到底处在什么模式下。但除非完成了对它的解密，实际上不可能知道</a:t>
            </a:r>
            <a:r>
              <a:rPr lang="en-US" altLang="zh-CN" dirty="0" smtClean="0"/>
              <a:t>ESP</a:t>
            </a:r>
            <a:r>
              <a:rPr lang="zh-CN" altLang="en-US" dirty="0" smtClean="0"/>
              <a:t>保护的是什么。</a:t>
            </a:r>
            <a:endParaRPr lang="en-US" altLang="zh-CN" dirty="0" smtClean="0"/>
          </a:p>
          <a:p>
            <a:r>
              <a:rPr lang="zh-CN" altLang="en-US" dirty="0" smtClean="0"/>
              <a:t>如果收到的</a:t>
            </a:r>
            <a:r>
              <a:rPr lang="en-US" altLang="zh-CN" dirty="0" err="1" smtClean="0"/>
              <a:t>IPSec</a:t>
            </a:r>
            <a:r>
              <a:rPr lang="zh-CN" altLang="en-US" dirty="0" smtClean="0"/>
              <a:t>包是一个分段，必须把它保留下来，直到这个包的其他部分收完为止。即在</a:t>
            </a:r>
            <a:r>
              <a:rPr lang="en-US" altLang="zh-CN" dirty="0" smtClean="0"/>
              <a:t>ESP</a:t>
            </a:r>
            <a:r>
              <a:rPr lang="zh-CN" altLang="en-US" dirty="0" smtClean="0"/>
              <a:t>处理之前进行重组。</a:t>
            </a:r>
            <a:endParaRPr lang="en-US" altLang="zh-CN" dirty="0" smtClean="0"/>
          </a:p>
          <a:p>
            <a:r>
              <a:rPr lang="zh-CN" altLang="en-US" dirty="0" smtClean="0"/>
              <a:t>收到一个（已重组的）包含</a:t>
            </a:r>
            <a:r>
              <a:rPr lang="en-US" altLang="zh-CN" dirty="0" smtClean="0"/>
              <a:t>ESP</a:t>
            </a:r>
            <a:r>
              <a:rPr lang="zh-CN" altLang="en-US" dirty="0" smtClean="0"/>
              <a:t>头的包时，根据目的</a:t>
            </a:r>
            <a:r>
              <a:rPr lang="en-US" altLang="zh-CN" dirty="0" smtClean="0"/>
              <a:t>IP</a:t>
            </a:r>
            <a:r>
              <a:rPr lang="zh-CN" altLang="en-US" dirty="0" smtClean="0"/>
              <a:t>地址、安全协议（</a:t>
            </a:r>
            <a:r>
              <a:rPr lang="en-US" altLang="zh-CN" dirty="0" smtClean="0"/>
              <a:t>ESP</a:t>
            </a:r>
            <a:r>
              <a:rPr lang="zh-CN" altLang="en-US" dirty="0" smtClean="0"/>
              <a:t>）和</a:t>
            </a:r>
            <a:r>
              <a:rPr lang="en-US" altLang="zh-CN" dirty="0" smtClean="0"/>
              <a:t>SPI</a:t>
            </a:r>
            <a:r>
              <a:rPr lang="zh-CN" altLang="en-US" dirty="0" smtClean="0"/>
              <a:t>，接收方确定适当的</a:t>
            </a:r>
            <a:r>
              <a:rPr lang="en-US" altLang="zh-CN" dirty="0" smtClean="0"/>
              <a:t>SA</a:t>
            </a:r>
            <a:r>
              <a:rPr lang="zh-CN" altLang="en-US" dirty="0" smtClean="0"/>
              <a:t>。</a:t>
            </a:r>
            <a:r>
              <a:rPr lang="en-US" altLang="zh-CN" dirty="0" smtClean="0"/>
              <a:t>SA</a:t>
            </a:r>
            <a:r>
              <a:rPr lang="zh-CN" altLang="en-US" dirty="0" smtClean="0"/>
              <a:t>指出序列号字段是否被校验，验证数据字段是否存在，它将指定解密和</a:t>
            </a:r>
            <a:r>
              <a:rPr lang="en-US" altLang="zh-CN" dirty="0" smtClean="0"/>
              <a:t>ICV</a:t>
            </a:r>
            <a:r>
              <a:rPr lang="zh-CN" altLang="en-US" dirty="0" smtClean="0"/>
              <a:t>计算（如果适用）使用的算法和密钥。如果本次会话没有有效的</a:t>
            </a:r>
            <a:r>
              <a:rPr lang="en-US" altLang="zh-CN" dirty="0" smtClean="0"/>
              <a:t>SA</a:t>
            </a:r>
            <a:r>
              <a:rPr lang="zh-CN" altLang="en-US" dirty="0" smtClean="0"/>
              <a:t>存在（例如接收方没有密钥），接收方必须丢弃分组；这是可审核事件。该事件的核查日志表项应该包含</a:t>
            </a:r>
            <a:r>
              <a:rPr lang="en-US" altLang="zh-CN" dirty="0" smtClean="0"/>
              <a:t>SPI</a:t>
            </a:r>
            <a:r>
              <a:rPr lang="zh-CN" altLang="en-US" dirty="0" smtClean="0"/>
              <a:t>的值、接收的日期</a:t>
            </a:r>
            <a:r>
              <a:rPr lang="en-US" altLang="zh-CN" dirty="0" smtClean="0"/>
              <a:t>/</a:t>
            </a:r>
            <a:r>
              <a:rPr lang="zh-CN" altLang="en-US" dirty="0" smtClean="0"/>
              <a:t>时间、源地址、目的地址、序列号和（</a:t>
            </a:r>
            <a:r>
              <a:rPr lang="en-US" altLang="zh-CN" dirty="0" smtClean="0"/>
              <a:t>IPv6</a:t>
            </a:r>
            <a:r>
              <a:rPr lang="zh-CN" altLang="en-US" dirty="0" smtClean="0"/>
              <a:t>）明文信息流</a:t>
            </a:r>
            <a:r>
              <a:rPr lang="en-US" altLang="zh-CN" dirty="0" smtClean="0"/>
              <a:t>ID</a:t>
            </a:r>
            <a:r>
              <a:rPr lang="zh-CN" altLang="en-US" dirty="0" smtClean="0"/>
              <a:t>。一旦验证通过了一个有效的</a:t>
            </a:r>
            <a:r>
              <a:rPr lang="en-US" altLang="zh-CN" dirty="0" smtClean="0"/>
              <a:t>SA</a:t>
            </a:r>
            <a:r>
              <a:rPr lang="zh-CN" altLang="en-US" dirty="0" smtClean="0"/>
              <a:t>，就可用它开始包的处理。</a:t>
            </a:r>
            <a:endParaRPr lang="en-US" altLang="zh-CN" dirty="0" smtClean="0"/>
          </a:p>
          <a:p>
            <a:r>
              <a:rPr lang="zh-CN" altLang="en-US" dirty="0" smtClean="0"/>
              <a:t>检查序列号：如果接收的包落入窗口内且是新的，或者包落在窗口的右边，那么接收方进行</a:t>
            </a:r>
            <a:r>
              <a:rPr lang="en-US" altLang="zh-CN" dirty="0" smtClean="0"/>
              <a:t>ICV</a:t>
            </a:r>
            <a:r>
              <a:rPr lang="zh-CN" altLang="en-US" dirty="0" smtClean="0"/>
              <a:t>确认。完整性校验值确认：如果选择验证，接收方采用指定的验证算法对</a:t>
            </a:r>
            <a:r>
              <a:rPr lang="en-US" altLang="zh-CN" dirty="0" smtClean="0"/>
              <a:t>ESP</a:t>
            </a:r>
            <a:r>
              <a:rPr lang="zh-CN" altLang="en-US" dirty="0" smtClean="0"/>
              <a:t>包计算</a:t>
            </a:r>
            <a:r>
              <a:rPr lang="en-US" altLang="zh-CN" dirty="0" smtClean="0"/>
              <a:t>ICV</a:t>
            </a:r>
            <a:r>
              <a:rPr lang="zh-CN" altLang="en-US" dirty="0" smtClean="0"/>
              <a:t>但不包含验证数据字段，确认它与验证数据字段中包含的</a:t>
            </a:r>
            <a:r>
              <a:rPr lang="en-US" altLang="zh-CN" dirty="0" smtClean="0"/>
              <a:t>ICV</a:t>
            </a:r>
            <a:r>
              <a:rPr lang="zh-CN" altLang="en-US" dirty="0" smtClean="0"/>
              <a:t>相同。如果计算得来的与接收的</a:t>
            </a:r>
            <a:r>
              <a:rPr lang="en-US" altLang="zh-CN" dirty="0" smtClean="0"/>
              <a:t>ICV</a:t>
            </a:r>
            <a:r>
              <a:rPr lang="zh-CN" altLang="en-US" dirty="0" smtClean="0"/>
              <a:t>匹配，那么数据包有效，可以被接收。如果测试失败，接收方必须作为非法而将接收的</a:t>
            </a:r>
            <a:r>
              <a:rPr lang="en-US" altLang="zh-CN" dirty="0" smtClean="0"/>
              <a:t>IP</a:t>
            </a:r>
            <a:r>
              <a:rPr lang="zh-CN" altLang="en-US" dirty="0" smtClean="0"/>
              <a:t>数据包丢弃；这是可审核事件。</a:t>
            </a:r>
            <a:endParaRPr lang="en-US" altLang="zh-CN" dirty="0" smtClean="0"/>
          </a:p>
          <a:p>
            <a:r>
              <a:rPr lang="zh-CN" altLang="en-US" dirty="0" smtClean="0"/>
              <a:t>分组解密：通过取自</a:t>
            </a:r>
            <a:r>
              <a:rPr lang="en-US" altLang="zh-CN" dirty="0" smtClean="0"/>
              <a:t>SA</a:t>
            </a:r>
            <a:r>
              <a:rPr lang="zh-CN" altLang="en-US" dirty="0" smtClean="0"/>
              <a:t>的密钥和密码算法，对</a:t>
            </a:r>
            <a:r>
              <a:rPr lang="en-US" altLang="zh-CN" dirty="0" smtClean="0"/>
              <a:t>ESP</a:t>
            </a:r>
            <a:r>
              <a:rPr lang="zh-CN" altLang="en-US" dirty="0" smtClean="0"/>
              <a:t>包进行解密，从这个</a:t>
            </a:r>
            <a:r>
              <a:rPr lang="en-US" altLang="zh-CN" dirty="0" smtClean="0"/>
              <a:t>ESP</a:t>
            </a:r>
            <a:r>
              <a:rPr lang="zh-CN" altLang="en-US" dirty="0" smtClean="0"/>
              <a:t>包载荷数据开始之处到下一个头之间。</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19</a:t>
            </a:fld>
            <a:endParaRPr lang="zh-CN" altLang="en-US"/>
          </a:p>
        </p:txBody>
      </p:sp>
    </p:spTree>
    <p:extLst>
      <p:ext uri="{BB962C8B-B14F-4D97-AF65-F5344CB8AC3E}">
        <p14:creationId xmlns:p14="http://schemas.microsoft.com/office/powerpoint/2010/main" val="3066790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）外出分组的处理。</a:t>
            </a:r>
            <a:endParaRPr lang="en-US" altLang="zh-CN" dirty="0" smtClean="0"/>
          </a:p>
          <a:p>
            <a:r>
              <a:rPr lang="zh-CN" altLang="en-US" dirty="0" smtClean="0"/>
              <a:t>对在</a:t>
            </a:r>
            <a:r>
              <a:rPr lang="en-US" altLang="zh-CN" dirty="0" smtClean="0"/>
              <a:t>IPv4</a:t>
            </a:r>
            <a:r>
              <a:rPr lang="zh-CN" altLang="en-US" dirty="0" smtClean="0"/>
              <a:t>上运行的传送模式应用来说，</a:t>
            </a:r>
            <a:r>
              <a:rPr lang="en-US" altLang="zh-CN" dirty="0" smtClean="0"/>
              <a:t>ESP</a:t>
            </a:r>
            <a:r>
              <a:rPr lang="zh-CN" altLang="en-US" dirty="0" smtClean="0"/>
              <a:t>头紧跟</a:t>
            </a:r>
            <a:r>
              <a:rPr lang="en-US" altLang="zh-CN" dirty="0" smtClean="0"/>
              <a:t>IP</a:t>
            </a:r>
            <a:r>
              <a:rPr lang="zh-CN" altLang="en-US" dirty="0" smtClean="0"/>
              <a:t>头，</a:t>
            </a:r>
            <a:r>
              <a:rPr lang="en-US" altLang="zh-CN" dirty="0" smtClean="0"/>
              <a:t>IP</a:t>
            </a:r>
            <a:r>
              <a:rPr lang="zh-CN" altLang="en-US" dirty="0" smtClean="0"/>
              <a:t>头的协议字段被复制到</a:t>
            </a:r>
            <a:r>
              <a:rPr lang="en-US" altLang="zh-CN" dirty="0" smtClean="0"/>
              <a:t>ESP</a:t>
            </a:r>
            <a:r>
              <a:rPr lang="zh-CN" altLang="en-US" dirty="0" smtClean="0"/>
              <a:t>头的下一个头字段中，</a:t>
            </a:r>
            <a:r>
              <a:rPr lang="en-US" altLang="zh-CN" dirty="0" smtClean="0"/>
              <a:t>ESP</a:t>
            </a:r>
            <a:r>
              <a:rPr lang="zh-CN" altLang="en-US" dirty="0" smtClean="0"/>
              <a:t>头的其余字段则被填满。</a:t>
            </a:r>
            <a:r>
              <a:rPr lang="en-US" altLang="zh-CN" dirty="0" smtClean="0"/>
              <a:t>SPI</a:t>
            </a:r>
            <a:r>
              <a:rPr lang="zh-CN" altLang="en-US" dirty="0" smtClean="0"/>
              <a:t>字段分配到的是来自</a:t>
            </a:r>
            <a:r>
              <a:rPr lang="en-US" altLang="zh-CN" dirty="0" smtClean="0"/>
              <a:t>SAD</a:t>
            </a:r>
            <a:r>
              <a:rPr lang="zh-CN" altLang="en-US" dirty="0" smtClean="0"/>
              <a:t>的、用来对这个包进行处理的特定</a:t>
            </a:r>
            <a:r>
              <a:rPr lang="en-US" altLang="zh-CN" dirty="0" smtClean="0"/>
              <a:t>SA</a:t>
            </a:r>
            <a:r>
              <a:rPr lang="zh-CN" altLang="en-US" dirty="0" smtClean="0"/>
              <a:t>的</a:t>
            </a:r>
            <a:r>
              <a:rPr lang="en-US" altLang="zh-CN" dirty="0" smtClean="0"/>
              <a:t>SPI</a:t>
            </a:r>
            <a:r>
              <a:rPr lang="zh-CN" altLang="en-US" dirty="0" smtClean="0"/>
              <a:t>；填充序列号字段的是序列中的下一个值；填充数据会被插入，其值被分配；同时分配的还有填充长度值。随后，</a:t>
            </a:r>
            <a:r>
              <a:rPr lang="en-US" altLang="zh-CN" dirty="0" smtClean="0"/>
              <a:t>IP</a:t>
            </a:r>
            <a:r>
              <a:rPr lang="zh-CN" altLang="en-US" dirty="0" smtClean="0"/>
              <a:t>头的协议字段得到的是</a:t>
            </a:r>
            <a:r>
              <a:rPr lang="en-US" altLang="zh-CN" dirty="0" smtClean="0"/>
              <a:t>ESP</a:t>
            </a:r>
            <a:r>
              <a:rPr lang="zh-CN" altLang="en-US" dirty="0" smtClean="0"/>
              <a:t>的值</a:t>
            </a:r>
            <a:r>
              <a:rPr lang="en-US" altLang="zh-CN" dirty="0" smtClean="0"/>
              <a:t>50</a:t>
            </a:r>
            <a:r>
              <a:rPr lang="zh-CN" altLang="en-US" dirty="0" smtClean="0"/>
              <a:t>。</a:t>
            </a:r>
            <a:endParaRPr lang="en-US" altLang="zh-CN" dirty="0" smtClean="0"/>
          </a:p>
          <a:p>
            <a:r>
              <a:rPr lang="zh-CN" altLang="en-US" dirty="0" smtClean="0"/>
              <a:t>除了头插入位置不同之外，</a:t>
            </a:r>
            <a:r>
              <a:rPr lang="en-US" altLang="zh-CN" dirty="0" smtClean="0"/>
              <a:t>IPv6</a:t>
            </a:r>
            <a:r>
              <a:rPr lang="zh-CN" altLang="en-US" dirty="0" smtClean="0"/>
              <a:t>处理规则基本上类似于</a:t>
            </a:r>
            <a:r>
              <a:rPr lang="en-US" altLang="zh-CN" dirty="0" smtClean="0"/>
              <a:t>IPv4</a:t>
            </a:r>
            <a:r>
              <a:rPr lang="zh-CN" altLang="en-US" dirty="0" smtClean="0"/>
              <a:t>。</a:t>
            </a:r>
            <a:r>
              <a:rPr lang="en-US" altLang="zh-CN" dirty="0" smtClean="0"/>
              <a:t>ESP</a:t>
            </a:r>
            <a:r>
              <a:rPr lang="zh-CN" altLang="en-US" dirty="0" smtClean="0"/>
              <a:t>头可插在任意一个扩展头之后。对通道模式应用来说，</a:t>
            </a:r>
            <a:r>
              <a:rPr lang="en-US" altLang="zh-CN" dirty="0" smtClean="0"/>
              <a:t>ESP</a:t>
            </a:r>
            <a:r>
              <a:rPr lang="zh-CN" altLang="en-US" dirty="0" smtClean="0"/>
              <a:t>头是加在</a:t>
            </a:r>
            <a:r>
              <a:rPr lang="en-US" altLang="zh-CN" dirty="0" smtClean="0"/>
              <a:t>IP</a:t>
            </a:r>
            <a:r>
              <a:rPr lang="zh-CN" altLang="en-US" dirty="0" smtClean="0"/>
              <a:t>包前面的。如果封装的是一个</a:t>
            </a:r>
            <a:r>
              <a:rPr lang="en-US" altLang="zh-CN" dirty="0" smtClean="0"/>
              <a:t>IPv4</a:t>
            </a:r>
            <a:r>
              <a:rPr lang="zh-CN" altLang="en-US" dirty="0" smtClean="0"/>
              <a:t>包，那么</a:t>
            </a:r>
            <a:r>
              <a:rPr lang="en-US" altLang="zh-CN" dirty="0" smtClean="0"/>
              <a:t>ESP</a:t>
            </a:r>
            <a:r>
              <a:rPr lang="zh-CN" altLang="en-US" dirty="0" smtClean="0"/>
              <a:t>头的下一个头字段分配到值</a:t>
            </a:r>
            <a:r>
              <a:rPr lang="en-US" altLang="zh-CN" dirty="0" smtClean="0"/>
              <a:t>4</a:t>
            </a:r>
            <a:r>
              <a:rPr lang="zh-CN" altLang="en-US" dirty="0" smtClean="0"/>
              <a:t>；如果封装的是一个</a:t>
            </a:r>
            <a:r>
              <a:rPr lang="en-US" altLang="zh-CN" dirty="0" smtClean="0"/>
              <a:t>IPv6</a:t>
            </a:r>
            <a:r>
              <a:rPr lang="zh-CN" altLang="en-US" dirty="0" smtClean="0"/>
              <a:t>包，则分配到值</a:t>
            </a:r>
            <a:r>
              <a:rPr lang="en-US" altLang="zh-CN" dirty="0" smtClean="0"/>
              <a:t>41</a:t>
            </a:r>
            <a:r>
              <a:rPr lang="zh-CN" altLang="en-US" dirty="0" smtClean="0"/>
              <a:t>。其他字段的填充方式和在传送模式中一样。随后，在</a:t>
            </a:r>
            <a:r>
              <a:rPr lang="en-US" altLang="zh-CN" dirty="0" smtClean="0"/>
              <a:t>ESP</a:t>
            </a:r>
            <a:r>
              <a:rPr lang="zh-CN" altLang="en-US" dirty="0" smtClean="0"/>
              <a:t>头的前面新增了一个</a:t>
            </a:r>
            <a:r>
              <a:rPr lang="en-US" altLang="zh-CN" dirty="0" smtClean="0"/>
              <a:t>IP</a:t>
            </a:r>
            <a:r>
              <a:rPr lang="zh-CN" altLang="en-US" dirty="0" smtClean="0"/>
              <a:t>头，并对相应的字段进行填充（赋值）</a:t>
            </a:r>
            <a:r>
              <a:rPr lang="en-US" altLang="zh-CN" dirty="0" smtClean="0"/>
              <a:t>—</a:t>
            </a:r>
            <a:r>
              <a:rPr lang="zh-CN" altLang="en-US" dirty="0" smtClean="0"/>
              <a:t>源地址对应于应用</a:t>
            </a:r>
            <a:r>
              <a:rPr lang="en-US" altLang="zh-CN" dirty="0" smtClean="0"/>
              <a:t>ESP</a:t>
            </a:r>
            <a:r>
              <a:rPr lang="zh-CN" altLang="en-US" dirty="0" smtClean="0"/>
              <a:t>的那个设备本身；目标地址取自于用来应用</a:t>
            </a:r>
            <a:r>
              <a:rPr lang="en-US" altLang="zh-CN" dirty="0" smtClean="0"/>
              <a:t>ESP</a:t>
            </a:r>
            <a:r>
              <a:rPr lang="zh-CN" altLang="en-US" dirty="0" smtClean="0"/>
              <a:t>的</a:t>
            </a:r>
            <a:r>
              <a:rPr lang="en-US" altLang="zh-CN" dirty="0" smtClean="0"/>
              <a:t>SA</a:t>
            </a:r>
            <a:r>
              <a:rPr lang="zh-CN" altLang="en-US" dirty="0" smtClean="0"/>
              <a:t>；协议设为</a:t>
            </a:r>
            <a:r>
              <a:rPr lang="en-US" altLang="zh-CN" dirty="0" smtClean="0"/>
              <a:t>50</a:t>
            </a:r>
            <a:r>
              <a:rPr lang="zh-CN" altLang="en-US" dirty="0" smtClean="0"/>
              <a:t>；其他字段的值则参照本地的</a:t>
            </a:r>
            <a:r>
              <a:rPr lang="en-US" altLang="zh-CN" dirty="0" smtClean="0"/>
              <a:t>IP</a:t>
            </a:r>
            <a:r>
              <a:rPr lang="zh-CN" altLang="en-US" dirty="0" smtClean="0"/>
              <a:t>处理加以填充。</a:t>
            </a:r>
            <a:endParaRPr lang="en-US" altLang="zh-CN" dirty="0" smtClean="0"/>
          </a:p>
          <a:p>
            <a:r>
              <a:rPr lang="zh-CN" altLang="en-US" dirty="0" smtClean="0"/>
              <a:t>不管哪种模式下，接下去的步骤都是相同的。从恰当的</a:t>
            </a:r>
            <a:r>
              <a:rPr lang="en-US" altLang="zh-CN" dirty="0" smtClean="0"/>
              <a:t>SA</a:t>
            </a:r>
            <a:r>
              <a:rPr lang="zh-CN" altLang="en-US" dirty="0" smtClean="0"/>
              <a:t>中选择加密器（加密算法），对包进行加密（从载荷数据的开头，一直到下一个头字段）。随后，使用恰当的</a:t>
            </a:r>
            <a:r>
              <a:rPr lang="en-US" altLang="zh-CN" dirty="0" smtClean="0"/>
              <a:t>SA</a:t>
            </a:r>
            <a:r>
              <a:rPr lang="zh-CN" altLang="en-US" dirty="0" smtClean="0"/>
              <a:t>中的验证器，对包进行验证（自</a:t>
            </a:r>
            <a:r>
              <a:rPr lang="en-US" altLang="zh-CN" dirty="0" smtClean="0"/>
              <a:t>ESP</a:t>
            </a:r>
            <a:r>
              <a:rPr lang="zh-CN" altLang="en-US" dirty="0" smtClean="0"/>
              <a:t>头开始，中间经过加密的密文，一直到</a:t>
            </a:r>
            <a:r>
              <a:rPr lang="en-US" altLang="zh-CN" dirty="0" smtClean="0"/>
              <a:t>ESP</a:t>
            </a:r>
            <a:r>
              <a:rPr lang="zh-CN" altLang="en-US" dirty="0" smtClean="0"/>
              <a:t>尾）。随后，将验证器的结果插入</a:t>
            </a:r>
            <a:r>
              <a:rPr lang="en-US" altLang="zh-CN" dirty="0" smtClean="0"/>
              <a:t>ESP</a:t>
            </a:r>
            <a:r>
              <a:rPr lang="zh-CN" altLang="en-US" dirty="0" smtClean="0"/>
              <a:t>尾的验证数据字段中。</a:t>
            </a:r>
            <a:endParaRPr lang="en-US" altLang="zh-CN" dirty="0" smtClean="0"/>
          </a:p>
          <a:p>
            <a:r>
              <a:rPr lang="zh-CN" altLang="en-US" dirty="0" smtClean="0"/>
              <a:t>对外出数据包进行处理的最后一步是：重新计算位于</a:t>
            </a:r>
            <a:r>
              <a:rPr lang="en-US" altLang="zh-CN" dirty="0" smtClean="0"/>
              <a:t>ESP</a:t>
            </a:r>
            <a:r>
              <a:rPr lang="zh-CN" altLang="en-US" dirty="0" smtClean="0"/>
              <a:t>前面的</a:t>
            </a:r>
            <a:r>
              <a:rPr lang="en-US" altLang="zh-CN" dirty="0" smtClean="0"/>
              <a:t>IP</a:t>
            </a:r>
            <a:r>
              <a:rPr lang="zh-CN" altLang="en-US" dirty="0" smtClean="0"/>
              <a:t>头的校验和。</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20</a:t>
            </a:fld>
            <a:endParaRPr lang="zh-CN" altLang="en-US"/>
          </a:p>
        </p:txBody>
      </p:sp>
    </p:spTree>
    <p:extLst>
      <p:ext uri="{BB962C8B-B14F-4D97-AF65-F5344CB8AC3E}">
        <p14:creationId xmlns:p14="http://schemas.microsoft.com/office/powerpoint/2010/main" val="2253543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a:t>
            </a:r>
            <a:r>
              <a:rPr lang="en-US" altLang="zh-CN" dirty="0" smtClean="0"/>
              <a:t>1</a:t>
            </a:r>
            <a:r>
              <a:rPr lang="zh-CN" altLang="en-US" dirty="0" smtClean="0"/>
              <a:t>）外出分组的处理。</a:t>
            </a:r>
            <a:endParaRPr lang="en-US" altLang="zh-CN" dirty="0" smtClean="0"/>
          </a:p>
          <a:p>
            <a:r>
              <a:rPr lang="zh-CN" altLang="en-US" dirty="0" smtClean="0"/>
              <a:t>对在</a:t>
            </a:r>
            <a:r>
              <a:rPr lang="en-US" altLang="zh-CN" dirty="0" smtClean="0"/>
              <a:t>IPv4</a:t>
            </a:r>
            <a:r>
              <a:rPr lang="zh-CN" altLang="en-US" dirty="0" smtClean="0"/>
              <a:t>上运行的传送模式应用来说，</a:t>
            </a:r>
            <a:r>
              <a:rPr lang="en-US" altLang="zh-CN" dirty="0" smtClean="0"/>
              <a:t>ESP</a:t>
            </a:r>
            <a:r>
              <a:rPr lang="zh-CN" altLang="en-US" dirty="0" smtClean="0"/>
              <a:t>头紧跟</a:t>
            </a:r>
            <a:r>
              <a:rPr lang="en-US" altLang="zh-CN" dirty="0" smtClean="0"/>
              <a:t>IP</a:t>
            </a:r>
            <a:r>
              <a:rPr lang="zh-CN" altLang="en-US" dirty="0" smtClean="0"/>
              <a:t>头，</a:t>
            </a:r>
            <a:r>
              <a:rPr lang="en-US" altLang="zh-CN" dirty="0" smtClean="0"/>
              <a:t>IP</a:t>
            </a:r>
            <a:r>
              <a:rPr lang="zh-CN" altLang="en-US" dirty="0" smtClean="0"/>
              <a:t>头的协议字段被复制到</a:t>
            </a:r>
            <a:r>
              <a:rPr lang="en-US" altLang="zh-CN" dirty="0" smtClean="0"/>
              <a:t>ESP</a:t>
            </a:r>
            <a:r>
              <a:rPr lang="zh-CN" altLang="en-US" dirty="0" smtClean="0"/>
              <a:t>头的下一个头字段中，</a:t>
            </a:r>
            <a:r>
              <a:rPr lang="en-US" altLang="zh-CN" dirty="0" smtClean="0"/>
              <a:t>ESP</a:t>
            </a:r>
            <a:r>
              <a:rPr lang="zh-CN" altLang="en-US" dirty="0" smtClean="0"/>
              <a:t>头的其余字段则被填满。</a:t>
            </a:r>
            <a:r>
              <a:rPr lang="en-US" altLang="zh-CN" dirty="0" smtClean="0"/>
              <a:t>SPI</a:t>
            </a:r>
            <a:r>
              <a:rPr lang="zh-CN" altLang="en-US" dirty="0" smtClean="0"/>
              <a:t>字段分配到的是来自</a:t>
            </a:r>
            <a:r>
              <a:rPr lang="en-US" altLang="zh-CN" dirty="0" smtClean="0"/>
              <a:t>SAD</a:t>
            </a:r>
            <a:r>
              <a:rPr lang="zh-CN" altLang="en-US" dirty="0" smtClean="0"/>
              <a:t>的、用来对这个包进行处理的特定</a:t>
            </a:r>
            <a:r>
              <a:rPr lang="en-US" altLang="zh-CN" dirty="0" smtClean="0"/>
              <a:t>SA</a:t>
            </a:r>
            <a:r>
              <a:rPr lang="zh-CN" altLang="en-US" dirty="0" smtClean="0"/>
              <a:t>的</a:t>
            </a:r>
            <a:r>
              <a:rPr lang="en-US" altLang="zh-CN" dirty="0" smtClean="0"/>
              <a:t>SPI</a:t>
            </a:r>
            <a:r>
              <a:rPr lang="zh-CN" altLang="en-US" dirty="0" smtClean="0"/>
              <a:t>；填充序列号字段的是序列中的下一个值；填充数据会被插入，其值被分配；同时分配的还有填充长度值。随后，</a:t>
            </a:r>
            <a:r>
              <a:rPr lang="en-US" altLang="zh-CN" dirty="0" smtClean="0"/>
              <a:t>IP</a:t>
            </a:r>
            <a:r>
              <a:rPr lang="zh-CN" altLang="en-US" dirty="0" smtClean="0"/>
              <a:t>头的协议字段得到的是</a:t>
            </a:r>
            <a:r>
              <a:rPr lang="en-US" altLang="zh-CN" dirty="0" smtClean="0"/>
              <a:t>ESP</a:t>
            </a:r>
            <a:r>
              <a:rPr lang="zh-CN" altLang="en-US" dirty="0" smtClean="0"/>
              <a:t>的值</a:t>
            </a:r>
            <a:r>
              <a:rPr lang="en-US" altLang="zh-CN" dirty="0" smtClean="0"/>
              <a:t>50</a:t>
            </a:r>
            <a:r>
              <a:rPr lang="zh-CN" altLang="en-US" dirty="0" smtClean="0"/>
              <a:t>。</a:t>
            </a:r>
            <a:endParaRPr lang="en-US" altLang="zh-CN" dirty="0" smtClean="0"/>
          </a:p>
          <a:p>
            <a:r>
              <a:rPr lang="zh-CN" altLang="en-US" dirty="0" smtClean="0"/>
              <a:t>除了头插入位置不同之外，</a:t>
            </a:r>
            <a:r>
              <a:rPr lang="en-US" altLang="zh-CN" dirty="0" smtClean="0"/>
              <a:t>IPv6</a:t>
            </a:r>
            <a:r>
              <a:rPr lang="zh-CN" altLang="en-US" dirty="0" smtClean="0"/>
              <a:t>处理规则基本上类似于</a:t>
            </a:r>
            <a:r>
              <a:rPr lang="en-US" altLang="zh-CN" dirty="0" smtClean="0"/>
              <a:t>IPv4</a:t>
            </a:r>
            <a:r>
              <a:rPr lang="zh-CN" altLang="en-US" dirty="0" smtClean="0"/>
              <a:t>。</a:t>
            </a:r>
            <a:r>
              <a:rPr lang="en-US" altLang="zh-CN" dirty="0" smtClean="0"/>
              <a:t>ESP</a:t>
            </a:r>
            <a:r>
              <a:rPr lang="zh-CN" altLang="en-US" dirty="0" smtClean="0"/>
              <a:t>头可插在任意一个扩展头之后。对通道模式应用来说，</a:t>
            </a:r>
            <a:r>
              <a:rPr lang="en-US" altLang="zh-CN" dirty="0" smtClean="0"/>
              <a:t>ESP</a:t>
            </a:r>
            <a:r>
              <a:rPr lang="zh-CN" altLang="en-US" dirty="0" smtClean="0"/>
              <a:t>头是加在</a:t>
            </a:r>
            <a:r>
              <a:rPr lang="en-US" altLang="zh-CN" dirty="0" smtClean="0"/>
              <a:t>IP</a:t>
            </a:r>
            <a:r>
              <a:rPr lang="zh-CN" altLang="en-US" dirty="0" smtClean="0"/>
              <a:t>包前面的。如果封装的是一个</a:t>
            </a:r>
            <a:r>
              <a:rPr lang="en-US" altLang="zh-CN" dirty="0" smtClean="0"/>
              <a:t>IPv4</a:t>
            </a:r>
            <a:r>
              <a:rPr lang="zh-CN" altLang="en-US" dirty="0" smtClean="0"/>
              <a:t>包，那么</a:t>
            </a:r>
            <a:r>
              <a:rPr lang="en-US" altLang="zh-CN" dirty="0" smtClean="0"/>
              <a:t>ESP</a:t>
            </a:r>
            <a:r>
              <a:rPr lang="zh-CN" altLang="en-US" dirty="0" smtClean="0"/>
              <a:t>头的下一个头字段分配到值</a:t>
            </a:r>
            <a:r>
              <a:rPr lang="en-US" altLang="zh-CN" dirty="0" smtClean="0"/>
              <a:t>4</a:t>
            </a:r>
            <a:r>
              <a:rPr lang="zh-CN" altLang="en-US" dirty="0" smtClean="0"/>
              <a:t>；如果封装的是一个</a:t>
            </a:r>
            <a:r>
              <a:rPr lang="en-US" altLang="zh-CN" dirty="0" smtClean="0"/>
              <a:t>IPv6</a:t>
            </a:r>
            <a:r>
              <a:rPr lang="zh-CN" altLang="en-US" dirty="0" smtClean="0"/>
              <a:t>包，则分配到值</a:t>
            </a:r>
            <a:r>
              <a:rPr lang="en-US" altLang="zh-CN" dirty="0" smtClean="0"/>
              <a:t>41</a:t>
            </a:r>
            <a:r>
              <a:rPr lang="zh-CN" altLang="en-US" dirty="0" smtClean="0"/>
              <a:t>。其他字段的填充方式和在传送模式中一样。随后，在</a:t>
            </a:r>
            <a:r>
              <a:rPr lang="en-US" altLang="zh-CN" dirty="0" smtClean="0"/>
              <a:t>ESP</a:t>
            </a:r>
            <a:r>
              <a:rPr lang="zh-CN" altLang="en-US" dirty="0" smtClean="0"/>
              <a:t>头的前面新增了一个</a:t>
            </a:r>
            <a:r>
              <a:rPr lang="en-US" altLang="zh-CN" dirty="0" smtClean="0"/>
              <a:t>IP</a:t>
            </a:r>
            <a:r>
              <a:rPr lang="zh-CN" altLang="en-US" dirty="0" smtClean="0"/>
              <a:t>头，并对相应的字段进行填充（赋值）</a:t>
            </a:r>
            <a:r>
              <a:rPr lang="en-US" altLang="zh-CN" dirty="0" smtClean="0"/>
              <a:t>—</a:t>
            </a:r>
            <a:r>
              <a:rPr lang="zh-CN" altLang="en-US" dirty="0" smtClean="0"/>
              <a:t>源地址对应于应用</a:t>
            </a:r>
            <a:r>
              <a:rPr lang="en-US" altLang="zh-CN" dirty="0" smtClean="0"/>
              <a:t>ESP</a:t>
            </a:r>
            <a:r>
              <a:rPr lang="zh-CN" altLang="en-US" dirty="0" smtClean="0"/>
              <a:t>的那个设备本身；目标地址取自于用来应用</a:t>
            </a:r>
            <a:r>
              <a:rPr lang="en-US" altLang="zh-CN" dirty="0" smtClean="0"/>
              <a:t>ESP</a:t>
            </a:r>
            <a:r>
              <a:rPr lang="zh-CN" altLang="en-US" dirty="0" smtClean="0"/>
              <a:t>的</a:t>
            </a:r>
            <a:r>
              <a:rPr lang="en-US" altLang="zh-CN" dirty="0" smtClean="0"/>
              <a:t>SA</a:t>
            </a:r>
            <a:r>
              <a:rPr lang="zh-CN" altLang="en-US" dirty="0" smtClean="0"/>
              <a:t>；协议设为</a:t>
            </a:r>
            <a:r>
              <a:rPr lang="en-US" altLang="zh-CN" dirty="0" smtClean="0"/>
              <a:t>50</a:t>
            </a:r>
            <a:r>
              <a:rPr lang="zh-CN" altLang="en-US" dirty="0" smtClean="0"/>
              <a:t>；其他字段的值则参照本地的</a:t>
            </a:r>
            <a:r>
              <a:rPr lang="en-US" altLang="zh-CN" dirty="0" smtClean="0"/>
              <a:t>IP</a:t>
            </a:r>
            <a:r>
              <a:rPr lang="zh-CN" altLang="en-US" dirty="0" smtClean="0"/>
              <a:t>处理加以填充。</a:t>
            </a:r>
            <a:endParaRPr lang="en-US" altLang="zh-CN" dirty="0" smtClean="0"/>
          </a:p>
          <a:p>
            <a:r>
              <a:rPr lang="zh-CN" altLang="en-US" dirty="0" smtClean="0"/>
              <a:t>不管哪种模式下，接下去的步骤都是相同的。从恰当的</a:t>
            </a:r>
            <a:r>
              <a:rPr lang="en-US" altLang="zh-CN" dirty="0" smtClean="0"/>
              <a:t>SA</a:t>
            </a:r>
            <a:r>
              <a:rPr lang="zh-CN" altLang="en-US" dirty="0" smtClean="0"/>
              <a:t>中选择加密器（加密算法），对包进行加密（从载荷数据的开头，一直到下一个头字段）。随后，使用恰当的</a:t>
            </a:r>
            <a:r>
              <a:rPr lang="en-US" altLang="zh-CN" dirty="0" smtClean="0"/>
              <a:t>SA</a:t>
            </a:r>
            <a:r>
              <a:rPr lang="zh-CN" altLang="en-US" dirty="0" smtClean="0"/>
              <a:t>中的验证器，对包进行验证（自</a:t>
            </a:r>
            <a:r>
              <a:rPr lang="en-US" altLang="zh-CN" dirty="0" smtClean="0"/>
              <a:t>ESP</a:t>
            </a:r>
            <a:r>
              <a:rPr lang="zh-CN" altLang="en-US" dirty="0" smtClean="0"/>
              <a:t>头开始，中间经过加密的密文，一直到</a:t>
            </a:r>
            <a:r>
              <a:rPr lang="en-US" altLang="zh-CN" dirty="0" smtClean="0"/>
              <a:t>ESP</a:t>
            </a:r>
            <a:r>
              <a:rPr lang="zh-CN" altLang="en-US" dirty="0" smtClean="0"/>
              <a:t>尾）。随后，将验证器的结果插入</a:t>
            </a:r>
            <a:r>
              <a:rPr lang="en-US" altLang="zh-CN" dirty="0" smtClean="0"/>
              <a:t>ESP</a:t>
            </a:r>
            <a:r>
              <a:rPr lang="zh-CN" altLang="en-US" dirty="0" smtClean="0"/>
              <a:t>尾的验证数据字段中。</a:t>
            </a:r>
            <a:endParaRPr lang="en-US" altLang="zh-CN" dirty="0" smtClean="0"/>
          </a:p>
          <a:p>
            <a:r>
              <a:rPr lang="zh-CN" altLang="en-US" dirty="0" smtClean="0"/>
              <a:t>对外出数据包进行处理的最后一步是：重新计算位于</a:t>
            </a:r>
            <a:r>
              <a:rPr lang="en-US" altLang="zh-CN" dirty="0" smtClean="0"/>
              <a:t>ESP</a:t>
            </a:r>
            <a:r>
              <a:rPr lang="zh-CN" altLang="en-US" dirty="0" smtClean="0"/>
              <a:t>前面的</a:t>
            </a:r>
            <a:r>
              <a:rPr lang="en-US" altLang="zh-CN" dirty="0" smtClean="0"/>
              <a:t>IP</a:t>
            </a:r>
            <a:r>
              <a:rPr lang="zh-CN" altLang="en-US" dirty="0" smtClean="0"/>
              <a:t>头的校验和。</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21</a:t>
            </a:fld>
            <a:endParaRPr lang="zh-CN" altLang="en-US"/>
          </a:p>
        </p:txBody>
      </p:sp>
    </p:spTree>
    <p:extLst>
      <p:ext uri="{BB962C8B-B14F-4D97-AF65-F5344CB8AC3E}">
        <p14:creationId xmlns:p14="http://schemas.microsoft.com/office/powerpoint/2010/main" val="1055597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函数和数据完整性</a:t>
            </a:r>
          </a:p>
          <a:p>
            <a:pPr rtl="0"/>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信息验证码</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Hash message authentication codes</a:t>
            </a:r>
            <a:r>
              <a:rPr lang="zh-CN" altLang="en-US" sz="1200" b="0" i="0" kern="1200" dirty="0" smtClean="0">
                <a:solidFill>
                  <a:schemeClr val="tx1"/>
                </a:solidFill>
                <a:effectLst/>
                <a:latin typeface="+mn-lt"/>
                <a:ea typeface="+mn-ea"/>
                <a:cs typeface="+mn-cs"/>
              </a:rPr>
              <a:t>）验证接收消息和发送消息的完全一致性（完整性）。这在数据交换中非常关键，尤其当传输媒介如公共网络中不提供安全保证时更显其重要性。</a:t>
            </a:r>
          </a:p>
          <a:p>
            <a:pPr rtl="0"/>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结合</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算法和共享密钥提供完整性。</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散列通常也被当成是数字签名，但这种说法不够准确，两者的区别在于：</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散列使用共享密钥，而数字签名基于公钥技术。</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算法也称为消息摘要或单向转换。称它为单向转换是因为：</a:t>
            </a:r>
          </a:p>
          <a:p>
            <a:pPr rtl="0"/>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）双方必须在通信的两个端头处各自执行</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函数计算；</a:t>
            </a:r>
          </a:p>
          <a:p>
            <a:pPr rtl="0"/>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）使用</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函数很容易从消息计算出消息摘要，但其逆向反演过程以目前计算机的运算能力几乎不可实现。</a:t>
            </a:r>
          </a:p>
          <a:p>
            <a:pPr rtl="0"/>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散列本身就是所谓加密检查和或消息完整性编码</a:t>
            </a:r>
            <a:r>
              <a:rPr lang="en-US" altLang="zh-CN" sz="1200" b="0" i="0" kern="1200" dirty="0" smtClean="0">
                <a:solidFill>
                  <a:schemeClr val="tx1"/>
                </a:solidFill>
                <a:effectLst/>
                <a:latin typeface="+mn-lt"/>
                <a:ea typeface="+mn-ea"/>
                <a:cs typeface="+mn-cs"/>
              </a:rPr>
              <a:t>MIC</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Message Integrity Code</a:t>
            </a:r>
            <a:r>
              <a:rPr lang="zh-CN" altLang="en-US" sz="1200" b="0" i="0" kern="1200" dirty="0" smtClean="0">
                <a:solidFill>
                  <a:schemeClr val="tx1"/>
                </a:solidFill>
                <a:effectLst/>
                <a:latin typeface="+mn-lt"/>
                <a:ea typeface="+mn-ea"/>
                <a:cs typeface="+mn-cs"/>
              </a:rPr>
              <a:t>），通信双方必须各自执行函数计算来验证消息。举例来说，发送方首先使用</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算法和共享密钥计算消息检查和，然后将计算结果</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封装进数据包中 一起发送；接收方再对所接收的消息执行</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计算得出结果</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，并将</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进行比较。如果消息在传输中遭篡改致使</a:t>
            </a:r>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与</a:t>
            </a:r>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不一致，接收方丢弃该数据包。</a:t>
            </a:r>
          </a:p>
          <a:p>
            <a:pPr rtl="0"/>
            <a:r>
              <a:rPr lang="zh-CN" altLang="en-US" sz="1200" b="0" i="0" kern="1200" dirty="0" smtClean="0">
                <a:solidFill>
                  <a:schemeClr val="tx1"/>
                </a:solidFill>
                <a:effectLst/>
                <a:latin typeface="+mn-lt"/>
                <a:ea typeface="+mn-ea"/>
                <a:cs typeface="+mn-cs"/>
              </a:rPr>
              <a:t>有两种最常用的</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函数：</a:t>
            </a:r>
          </a:p>
          <a:p>
            <a:pPr rtl="0"/>
            <a:r>
              <a:rPr lang="en-US" altLang="zh-CN" sz="1200" b="0" i="0" kern="1200" dirty="0" smtClean="0">
                <a:solidFill>
                  <a:schemeClr val="tx1"/>
                </a:solidFill>
                <a:effectLst/>
                <a:latin typeface="+mn-lt"/>
                <a:ea typeface="+mn-ea"/>
                <a:cs typeface="+mn-cs"/>
              </a:rPr>
              <a:t>·HMAC-MD5 MD5</a:t>
            </a:r>
            <a:r>
              <a:rPr lang="zh-CN" altLang="en-US" sz="1200" b="0" i="0" kern="1200" dirty="0" smtClean="0">
                <a:solidFill>
                  <a:schemeClr val="tx1"/>
                </a:solidFill>
                <a:effectLst/>
                <a:latin typeface="+mn-lt"/>
                <a:ea typeface="+mn-ea"/>
                <a:cs typeface="+mn-cs"/>
              </a:rPr>
              <a:t>（消息摘要</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）基于</a:t>
            </a:r>
            <a:r>
              <a:rPr lang="en-US" altLang="zh-CN" sz="1200" b="0" i="0" kern="1200" dirty="0" smtClean="0">
                <a:solidFill>
                  <a:schemeClr val="tx1"/>
                </a:solidFill>
                <a:effectLst/>
                <a:latin typeface="+mn-lt"/>
                <a:ea typeface="+mn-ea"/>
                <a:cs typeface="+mn-cs"/>
              </a:rPr>
              <a:t>RFC1321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MD5</a:t>
            </a:r>
            <a:r>
              <a:rPr lang="zh-CN" altLang="en-US" sz="1200" b="0" i="0" kern="1200" dirty="0" smtClean="0">
                <a:solidFill>
                  <a:schemeClr val="tx1"/>
                </a:solidFill>
                <a:effectLst/>
                <a:latin typeface="+mn-lt"/>
                <a:ea typeface="+mn-ea"/>
                <a:cs typeface="+mn-cs"/>
              </a:rPr>
              <a:t>对</a:t>
            </a:r>
            <a:r>
              <a:rPr lang="en-US" altLang="zh-CN" sz="1200" b="0" i="0" kern="1200" dirty="0" smtClean="0">
                <a:solidFill>
                  <a:schemeClr val="tx1"/>
                </a:solidFill>
                <a:effectLst/>
                <a:latin typeface="+mn-lt"/>
                <a:ea typeface="+mn-ea"/>
                <a:cs typeface="+mn-cs"/>
              </a:rPr>
              <a:t>MD4</a:t>
            </a:r>
            <a:r>
              <a:rPr lang="zh-CN" altLang="en-US" sz="1200" b="0" i="0" kern="1200" dirty="0" smtClean="0">
                <a:solidFill>
                  <a:schemeClr val="tx1"/>
                </a:solidFill>
                <a:effectLst/>
                <a:latin typeface="+mn-lt"/>
                <a:ea typeface="+mn-ea"/>
                <a:cs typeface="+mn-cs"/>
              </a:rPr>
              <a:t>做了改进，计算速度比</a:t>
            </a:r>
            <a:r>
              <a:rPr lang="en-US" altLang="zh-CN" sz="1200" b="0" i="0" kern="1200" dirty="0" smtClean="0">
                <a:solidFill>
                  <a:schemeClr val="tx1"/>
                </a:solidFill>
                <a:effectLst/>
                <a:latin typeface="+mn-lt"/>
                <a:ea typeface="+mn-ea"/>
                <a:cs typeface="+mn-cs"/>
              </a:rPr>
              <a:t>MD4</a:t>
            </a:r>
            <a:r>
              <a:rPr lang="zh-CN" altLang="en-US" sz="1200" b="0" i="0" kern="1200" dirty="0" smtClean="0">
                <a:solidFill>
                  <a:schemeClr val="tx1"/>
                </a:solidFill>
                <a:effectLst/>
                <a:latin typeface="+mn-lt"/>
                <a:ea typeface="+mn-ea"/>
                <a:cs typeface="+mn-cs"/>
              </a:rPr>
              <a:t>稍慢，但安全性能得到了进一步改善。</a:t>
            </a:r>
            <a:r>
              <a:rPr lang="en-US" altLang="zh-CN" sz="1200" b="0" i="0" kern="1200" dirty="0" smtClean="0">
                <a:solidFill>
                  <a:schemeClr val="tx1"/>
                </a:solidFill>
                <a:effectLst/>
                <a:latin typeface="+mn-lt"/>
                <a:ea typeface="+mn-ea"/>
                <a:cs typeface="+mn-cs"/>
              </a:rPr>
              <a:t>MD5</a:t>
            </a:r>
            <a:r>
              <a:rPr lang="zh-CN" altLang="en-US" sz="1200" b="0" i="0" kern="1200" dirty="0" smtClean="0">
                <a:solidFill>
                  <a:schemeClr val="tx1"/>
                </a:solidFill>
                <a:effectLst/>
                <a:latin typeface="+mn-lt"/>
                <a:ea typeface="+mn-ea"/>
                <a:cs typeface="+mn-cs"/>
              </a:rPr>
              <a:t>在计算中使用了</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位常数，最终生成一个</a:t>
            </a:r>
            <a:r>
              <a:rPr lang="en-US" altLang="zh-CN" sz="1200" b="0" i="0" kern="1200" dirty="0" smtClean="0">
                <a:solidFill>
                  <a:schemeClr val="tx1"/>
                </a:solidFill>
                <a:effectLst/>
                <a:latin typeface="+mn-lt"/>
                <a:ea typeface="+mn-ea"/>
                <a:cs typeface="+mn-cs"/>
              </a:rPr>
              <a:t>128</a:t>
            </a:r>
            <a:r>
              <a:rPr lang="zh-CN" altLang="en-US" sz="1200" b="0" i="0" kern="1200" dirty="0" smtClean="0">
                <a:solidFill>
                  <a:schemeClr val="tx1"/>
                </a:solidFill>
                <a:effectLst/>
                <a:latin typeface="+mn-lt"/>
                <a:ea typeface="+mn-ea"/>
                <a:cs typeface="+mn-cs"/>
              </a:rPr>
              <a:t>位的完整性检查和。</a:t>
            </a:r>
          </a:p>
          <a:p>
            <a:pPr rtl="0"/>
            <a:r>
              <a:rPr lang="en-US" altLang="zh-CN" sz="1200" b="0" i="0" kern="1200" dirty="0" smtClean="0">
                <a:solidFill>
                  <a:schemeClr val="tx1"/>
                </a:solidFill>
                <a:effectLst/>
                <a:latin typeface="+mn-lt"/>
                <a:ea typeface="+mn-ea"/>
                <a:cs typeface="+mn-cs"/>
              </a:rPr>
              <a:t>·HMAC-SHA </a:t>
            </a:r>
            <a:r>
              <a:rPr lang="zh-CN" altLang="en-US" sz="1200" b="0" i="0" kern="1200" dirty="0" smtClean="0">
                <a:solidFill>
                  <a:schemeClr val="tx1"/>
                </a:solidFill>
                <a:effectLst/>
                <a:latin typeface="+mn-lt"/>
                <a:ea typeface="+mn-ea"/>
                <a:cs typeface="+mn-cs"/>
              </a:rPr>
              <a:t>安全</a:t>
            </a:r>
            <a:r>
              <a:rPr lang="en-US" altLang="zh-CN" sz="1200" b="0" i="0" kern="1200" dirty="0" smtClean="0">
                <a:solidFill>
                  <a:schemeClr val="tx1"/>
                </a:solidFill>
                <a:effectLst/>
                <a:latin typeface="+mn-lt"/>
                <a:ea typeface="+mn-ea"/>
                <a:cs typeface="+mn-cs"/>
              </a:rPr>
              <a:t>Hash</a:t>
            </a:r>
            <a:r>
              <a:rPr lang="zh-CN" altLang="en-US" sz="1200" b="0" i="0" kern="1200" dirty="0" smtClean="0">
                <a:solidFill>
                  <a:schemeClr val="tx1"/>
                </a:solidFill>
                <a:effectLst/>
                <a:latin typeface="+mn-lt"/>
                <a:ea typeface="+mn-ea"/>
                <a:cs typeface="+mn-cs"/>
              </a:rPr>
              <a:t>算法定义在</a:t>
            </a:r>
            <a:r>
              <a:rPr lang="en-US" altLang="zh-CN" sz="1200" b="0" i="0" kern="1200" dirty="0" smtClean="0">
                <a:solidFill>
                  <a:schemeClr val="tx1"/>
                </a:solidFill>
                <a:effectLst/>
                <a:latin typeface="+mn-lt"/>
                <a:ea typeface="+mn-ea"/>
                <a:cs typeface="+mn-cs"/>
              </a:rPr>
              <a:t>NIST FIPS 180-1</a:t>
            </a:r>
            <a:r>
              <a:rPr lang="zh-CN" altLang="en-US" sz="1200" b="0" i="0" kern="1200" dirty="0" smtClean="0">
                <a:solidFill>
                  <a:schemeClr val="tx1"/>
                </a:solidFill>
                <a:effectLst/>
                <a:latin typeface="+mn-lt"/>
                <a:ea typeface="+mn-ea"/>
                <a:cs typeface="+mn-cs"/>
              </a:rPr>
              <a:t>，其算法以</a:t>
            </a:r>
            <a:r>
              <a:rPr lang="en-US" altLang="zh-CN" sz="1200" b="0" i="0" kern="1200" dirty="0" smtClean="0">
                <a:solidFill>
                  <a:schemeClr val="tx1"/>
                </a:solidFill>
                <a:effectLst/>
                <a:latin typeface="+mn-lt"/>
                <a:ea typeface="+mn-ea"/>
                <a:cs typeface="+mn-cs"/>
              </a:rPr>
              <a:t>MD5</a:t>
            </a:r>
            <a:r>
              <a:rPr lang="zh-CN" altLang="en-US" sz="1200" b="0" i="0" kern="1200" dirty="0" smtClean="0">
                <a:solidFill>
                  <a:schemeClr val="tx1"/>
                </a:solidFill>
                <a:effectLst/>
                <a:latin typeface="+mn-lt"/>
                <a:ea typeface="+mn-ea"/>
                <a:cs typeface="+mn-cs"/>
              </a:rPr>
              <a:t>为原型。 </a:t>
            </a:r>
            <a:r>
              <a:rPr lang="en-US" altLang="zh-CN" sz="1200" b="0" i="0" kern="1200" dirty="0" smtClean="0">
                <a:solidFill>
                  <a:schemeClr val="tx1"/>
                </a:solidFill>
                <a:effectLst/>
                <a:latin typeface="+mn-lt"/>
                <a:ea typeface="+mn-ea"/>
                <a:cs typeface="+mn-cs"/>
              </a:rPr>
              <a:t>SHA</a:t>
            </a:r>
            <a:r>
              <a:rPr lang="zh-CN" altLang="en-US" sz="1200" b="0" i="0" kern="1200" dirty="0" smtClean="0">
                <a:solidFill>
                  <a:schemeClr val="tx1"/>
                </a:solidFill>
                <a:effectLst/>
                <a:latin typeface="+mn-lt"/>
                <a:ea typeface="+mn-ea"/>
                <a:cs typeface="+mn-cs"/>
              </a:rPr>
              <a:t>在计算中使用了</a:t>
            </a:r>
            <a:r>
              <a:rPr lang="en-US" altLang="zh-CN" sz="1200" b="0" i="0" kern="1200" dirty="0" smtClean="0">
                <a:solidFill>
                  <a:schemeClr val="tx1"/>
                </a:solidFill>
                <a:effectLst/>
                <a:latin typeface="+mn-lt"/>
                <a:ea typeface="+mn-ea"/>
                <a:cs typeface="+mn-cs"/>
              </a:rPr>
              <a:t>79</a:t>
            </a:r>
            <a:r>
              <a:rPr lang="zh-CN" altLang="en-US" sz="1200" b="0" i="0" kern="1200" dirty="0" smtClean="0">
                <a:solidFill>
                  <a:schemeClr val="tx1"/>
                </a:solidFill>
                <a:effectLst/>
                <a:latin typeface="+mn-lt"/>
                <a:ea typeface="+mn-ea"/>
                <a:cs typeface="+mn-cs"/>
              </a:rPr>
              <a:t>个</a:t>
            </a:r>
            <a:r>
              <a:rPr lang="en-US" altLang="zh-CN" sz="1200" b="0" i="0" kern="1200" dirty="0" smtClean="0">
                <a:solidFill>
                  <a:schemeClr val="tx1"/>
                </a:solidFill>
                <a:effectLst/>
                <a:latin typeface="+mn-lt"/>
                <a:ea typeface="+mn-ea"/>
                <a:cs typeface="+mn-cs"/>
              </a:rPr>
              <a:t>32</a:t>
            </a:r>
            <a:r>
              <a:rPr lang="zh-CN" altLang="en-US" sz="1200" b="0" i="0" kern="1200" dirty="0" smtClean="0">
                <a:solidFill>
                  <a:schemeClr val="tx1"/>
                </a:solidFill>
                <a:effectLst/>
                <a:latin typeface="+mn-lt"/>
                <a:ea typeface="+mn-ea"/>
                <a:cs typeface="+mn-cs"/>
              </a:rPr>
              <a:t>位常数，最终产生一个</a:t>
            </a:r>
            <a:r>
              <a:rPr lang="en-US" altLang="zh-CN" sz="1200" b="0" i="0" kern="1200" dirty="0" smtClean="0">
                <a:solidFill>
                  <a:schemeClr val="tx1"/>
                </a:solidFill>
                <a:effectLst/>
                <a:latin typeface="+mn-lt"/>
                <a:ea typeface="+mn-ea"/>
                <a:cs typeface="+mn-cs"/>
              </a:rPr>
              <a:t>160</a:t>
            </a:r>
            <a:r>
              <a:rPr lang="zh-CN" altLang="en-US" sz="1200" b="0" i="0" kern="1200" dirty="0" smtClean="0">
                <a:solidFill>
                  <a:schemeClr val="tx1"/>
                </a:solidFill>
                <a:effectLst/>
                <a:latin typeface="+mn-lt"/>
                <a:ea typeface="+mn-ea"/>
                <a:cs typeface="+mn-cs"/>
              </a:rPr>
              <a:t>位完整性检查和。</a:t>
            </a:r>
            <a:r>
              <a:rPr lang="en-US" altLang="zh-CN" sz="1200" b="0" i="0" kern="1200" dirty="0" smtClean="0">
                <a:solidFill>
                  <a:schemeClr val="tx1"/>
                </a:solidFill>
                <a:effectLst/>
                <a:latin typeface="+mn-lt"/>
                <a:ea typeface="+mn-ea"/>
                <a:cs typeface="+mn-cs"/>
              </a:rPr>
              <a:t>SHA</a:t>
            </a:r>
            <a:r>
              <a:rPr lang="zh-CN" altLang="en-US" sz="1200" b="0" i="0" kern="1200" dirty="0" smtClean="0">
                <a:solidFill>
                  <a:schemeClr val="tx1"/>
                </a:solidFill>
                <a:effectLst/>
                <a:latin typeface="+mn-lt"/>
                <a:ea typeface="+mn-ea"/>
                <a:cs typeface="+mn-cs"/>
              </a:rPr>
              <a:t>检查和长度比</a:t>
            </a:r>
            <a:r>
              <a:rPr lang="en-US" altLang="zh-CN" sz="1200" b="0" i="0" kern="1200" dirty="0" smtClean="0">
                <a:solidFill>
                  <a:schemeClr val="tx1"/>
                </a:solidFill>
                <a:effectLst/>
                <a:latin typeface="+mn-lt"/>
                <a:ea typeface="+mn-ea"/>
                <a:cs typeface="+mn-cs"/>
              </a:rPr>
              <a:t>MD5</a:t>
            </a:r>
            <a:r>
              <a:rPr lang="zh-CN" altLang="en-US" sz="1200" b="0" i="0" kern="1200" dirty="0" smtClean="0">
                <a:solidFill>
                  <a:schemeClr val="tx1"/>
                </a:solidFill>
                <a:effectLst/>
                <a:latin typeface="+mn-lt"/>
                <a:ea typeface="+mn-ea"/>
                <a:cs typeface="+mn-cs"/>
              </a:rPr>
              <a:t>更长，因此安全性也更高。</a:t>
            </a:r>
            <a:endParaRPr lang="en-US" altLang="zh-CN" sz="1200" b="0" i="0" kern="1200" dirty="0" smtClean="0">
              <a:solidFill>
                <a:schemeClr val="tx1"/>
              </a:solidFill>
              <a:effectLst/>
              <a:latin typeface="+mn-lt"/>
              <a:ea typeface="+mn-ea"/>
              <a:cs typeface="+mn-cs"/>
            </a:endParaRPr>
          </a:p>
          <a:p>
            <a:pPr rtl="0"/>
            <a:endParaRPr lang="en-US" altLang="zh-CN" sz="1200" b="0" i="0" kern="1200" dirty="0" smtClean="0">
              <a:solidFill>
                <a:schemeClr val="tx1"/>
              </a:solidFill>
              <a:effectLst/>
              <a:latin typeface="+mn-lt"/>
              <a:ea typeface="+mn-ea"/>
              <a:cs typeface="+mn-cs"/>
            </a:endParaRPr>
          </a:p>
          <a:p>
            <a:pPr rtl="0"/>
            <a:r>
              <a:rPr lang="en-US" altLang="zh-CN" sz="1200" b="0" i="0" kern="1200" dirty="0" err="1" smtClean="0">
                <a:solidFill>
                  <a:schemeClr val="tx1"/>
                </a:solidFill>
                <a:effectLst/>
                <a:latin typeface="+mn-lt"/>
                <a:ea typeface="+mn-ea"/>
                <a:cs typeface="+mn-cs"/>
              </a:rPr>
              <a:t>IPSec</a:t>
            </a:r>
            <a:r>
              <a:rPr lang="zh-CN" altLang="en-US" sz="1200" b="0" i="0" kern="1200" dirty="0" smtClean="0">
                <a:solidFill>
                  <a:schemeClr val="tx1"/>
                </a:solidFill>
                <a:effectLst/>
                <a:latin typeface="+mn-lt"/>
                <a:ea typeface="+mn-ea"/>
                <a:cs typeface="+mn-cs"/>
              </a:rPr>
              <a:t>使用的数据加密算法是</a:t>
            </a:r>
            <a:r>
              <a:rPr lang="en-US" altLang="zh-CN" sz="1200" b="0" i="0" kern="1200" dirty="0" smtClean="0">
                <a:solidFill>
                  <a:schemeClr val="tx1"/>
                </a:solidFill>
                <a:effectLst/>
                <a:latin typeface="+mn-lt"/>
                <a:ea typeface="+mn-ea"/>
                <a:cs typeface="+mn-cs"/>
              </a:rPr>
              <a:t>DES--Data Encryption Standard</a:t>
            </a:r>
            <a:r>
              <a:rPr lang="zh-CN" altLang="en-US" sz="1200" b="0" i="0" kern="1200" dirty="0" smtClean="0">
                <a:solidFill>
                  <a:schemeClr val="tx1"/>
                </a:solidFill>
                <a:effectLst/>
                <a:latin typeface="+mn-lt"/>
                <a:ea typeface="+mn-ea"/>
                <a:cs typeface="+mn-cs"/>
              </a:rPr>
              <a:t>（数据加密标准）。</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密钥长度为</a:t>
            </a:r>
            <a:r>
              <a:rPr lang="en-US" altLang="zh-CN" sz="1200" b="0" i="0" kern="1200" dirty="0" smtClean="0">
                <a:solidFill>
                  <a:schemeClr val="tx1"/>
                </a:solidFill>
                <a:effectLst/>
                <a:latin typeface="+mn-lt"/>
                <a:ea typeface="+mn-ea"/>
                <a:cs typeface="+mn-cs"/>
              </a:rPr>
              <a:t>56</a:t>
            </a:r>
            <a:r>
              <a:rPr lang="zh-CN" altLang="en-US" sz="1200" b="0" i="0" kern="1200" dirty="0" smtClean="0">
                <a:solidFill>
                  <a:schemeClr val="tx1"/>
                </a:solidFill>
                <a:effectLst/>
                <a:latin typeface="+mn-lt"/>
                <a:ea typeface="+mn-ea"/>
                <a:cs typeface="+mn-cs"/>
              </a:rPr>
              <a:t>位，在形式上是一个</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位数。</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以</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a:t>
            </a:r>
            <a:r>
              <a:rPr lang="en-US" altLang="zh-CN" sz="1200" b="0" i="0" kern="1200" dirty="0" smtClean="0">
                <a:solidFill>
                  <a:schemeClr val="tx1"/>
                </a:solidFill>
                <a:effectLst/>
                <a:latin typeface="+mn-lt"/>
                <a:ea typeface="+mn-ea"/>
                <a:cs typeface="+mn-cs"/>
              </a:rPr>
              <a:t>8</a:t>
            </a:r>
            <a:r>
              <a:rPr lang="zh-CN" altLang="en-US" sz="1200" b="0" i="0" kern="1200" dirty="0" smtClean="0">
                <a:solidFill>
                  <a:schemeClr val="tx1"/>
                </a:solidFill>
                <a:effectLst/>
                <a:latin typeface="+mn-lt"/>
                <a:ea typeface="+mn-ea"/>
                <a:cs typeface="+mn-cs"/>
              </a:rPr>
              <a:t>字节）为分组对数据加密，每</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位明文，经过 </a:t>
            </a:r>
            <a:r>
              <a:rPr lang="en-US" altLang="zh-CN" sz="1200" b="0" i="0" kern="1200" dirty="0" smtClean="0">
                <a:solidFill>
                  <a:schemeClr val="tx1"/>
                </a:solidFill>
                <a:effectLst/>
                <a:latin typeface="+mn-lt"/>
                <a:ea typeface="+mn-ea"/>
                <a:cs typeface="+mn-cs"/>
              </a:rPr>
              <a:t>16</a:t>
            </a:r>
            <a:r>
              <a:rPr lang="zh-CN" altLang="en-US" sz="1200" b="0" i="0" kern="1200" dirty="0" smtClean="0">
                <a:solidFill>
                  <a:schemeClr val="tx1"/>
                </a:solidFill>
                <a:effectLst/>
                <a:latin typeface="+mn-lt"/>
                <a:ea typeface="+mn-ea"/>
                <a:cs typeface="+mn-cs"/>
              </a:rPr>
              <a:t>轮置换生成</a:t>
            </a:r>
            <a:r>
              <a:rPr lang="en-US" altLang="zh-CN" sz="1200" b="0" i="0" kern="1200" dirty="0" smtClean="0">
                <a:solidFill>
                  <a:schemeClr val="tx1"/>
                </a:solidFill>
                <a:effectLst/>
                <a:latin typeface="+mn-lt"/>
                <a:ea typeface="+mn-ea"/>
                <a:cs typeface="+mn-cs"/>
              </a:rPr>
              <a:t>64</a:t>
            </a:r>
            <a:r>
              <a:rPr lang="zh-CN" altLang="en-US" sz="1200" b="0" i="0" kern="1200" dirty="0" smtClean="0">
                <a:solidFill>
                  <a:schemeClr val="tx1"/>
                </a:solidFill>
                <a:effectLst/>
                <a:latin typeface="+mn-lt"/>
                <a:ea typeface="+mn-ea"/>
                <a:cs typeface="+mn-cs"/>
              </a:rPr>
              <a:t>位密文，其中每字节有</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位用于奇偶校验，所以实际有效密钥长度是</a:t>
            </a:r>
            <a:r>
              <a:rPr lang="en-US" altLang="zh-CN" sz="1200" b="0" i="0" kern="1200" dirty="0" smtClean="0">
                <a:solidFill>
                  <a:schemeClr val="tx1"/>
                </a:solidFill>
                <a:effectLst/>
                <a:latin typeface="+mn-lt"/>
                <a:ea typeface="+mn-ea"/>
                <a:cs typeface="+mn-cs"/>
              </a:rPr>
              <a:t>56</a:t>
            </a:r>
            <a:r>
              <a:rPr lang="zh-CN" altLang="en-US" sz="1200" b="0" i="0" kern="1200" dirty="0" smtClean="0">
                <a:solidFill>
                  <a:schemeClr val="tx1"/>
                </a:solidFill>
                <a:effectLst/>
                <a:latin typeface="+mn-lt"/>
                <a:ea typeface="+mn-ea"/>
                <a:cs typeface="+mn-cs"/>
              </a:rPr>
              <a:t>位。 </a:t>
            </a:r>
            <a:r>
              <a:rPr lang="en-US" altLang="zh-CN" sz="1200" b="0" i="0" kern="1200" dirty="0" err="1" smtClean="0">
                <a:solidFill>
                  <a:schemeClr val="tx1"/>
                </a:solidFill>
                <a:effectLst/>
                <a:latin typeface="+mn-lt"/>
                <a:ea typeface="+mn-ea"/>
                <a:cs typeface="+mn-cs"/>
              </a:rPr>
              <a:t>IPSec</a:t>
            </a:r>
            <a:r>
              <a:rPr lang="zh-CN" altLang="en-US" sz="1200" b="0" i="0" kern="1200" dirty="0" smtClean="0">
                <a:solidFill>
                  <a:schemeClr val="tx1"/>
                </a:solidFill>
                <a:effectLst/>
                <a:latin typeface="+mn-lt"/>
                <a:ea typeface="+mn-ea"/>
                <a:cs typeface="+mn-cs"/>
              </a:rPr>
              <a:t>还支持</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算法，</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可提供更高的安全性，但相应地，计算速度更慢。</a:t>
            </a:r>
          </a:p>
          <a:p>
            <a:endParaRPr lang="en-US" altLang="zh-CN" sz="1200" b="1" i="0" kern="1200" dirty="0" smtClean="0">
              <a:solidFill>
                <a:schemeClr val="tx1"/>
              </a:solidFill>
              <a:effectLst/>
              <a:latin typeface="+mn-lt"/>
              <a:ea typeface="+mn-ea"/>
              <a:cs typeface="+mn-cs"/>
            </a:endParaRPr>
          </a:p>
          <a:p>
            <a:r>
              <a:rPr lang="en-US" altLang="zh-CN" sz="1200" b="1" i="0" kern="1200" dirty="0" smtClean="0">
                <a:solidFill>
                  <a:schemeClr val="tx1"/>
                </a:solidFill>
                <a:effectLst/>
                <a:latin typeface="+mn-lt"/>
                <a:ea typeface="+mn-ea"/>
                <a:cs typeface="+mn-cs"/>
              </a:rPr>
              <a:t>DH</a:t>
            </a:r>
            <a:r>
              <a:rPr lang="zh-CN" altLang="en-US" sz="1200" b="1" i="0" kern="1200" dirty="0" smtClean="0">
                <a:solidFill>
                  <a:schemeClr val="tx1"/>
                </a:solidFill>
                <a:effectLst/>
                <a:latin typeface="+mn-lt"/>
                <a:ea typeface="+mn-ea"/>
                <a:cs typeface="+mn-cs"/>
              </a:rPr>
              <a:t>一般被用来实现</a:t>
            </a:r>
            <a:r>
              <a:rPr lang="en-US" altLang="zh-CN" sz="1200" b="1" i="0" kern="1200" dirty="0" err="1" smtClean="0">
                <a:solidFill>
                  <a:schemeClr val="tx1"/>
                </a:solidFill>
                <a:effectLst/>
                <a:latin typeface="+mn-lt"/>
                <a:ea typeface="+mn-ea"/>
                <a:cs typeface="+mn-cs"/>
              </a:rPr>
              <a:t>ipsec</a:t>
            </a:r>
            <a:r>
              <a:rPr lang="zh-CN" altLang="en-US" sz="1200" b="1" i="0" kern="1200" dirty="0" smtClean="0">
                <a:solidFill>
                  <a:schemeClr val="tx1"/>
                </a:solidFill>
                <a:effectLst/>
                <a:latin typeface="+mn-lt"/>
                <a:ea typeface="+mn-ea"/>
                <a:cs typeface="+mn-cs"/>
              </a:rPr>
              <a:t>中的</a:t>
            </a:r>
            <a:r>
              <a:rPr lang="en-US" altLang="zh-CN" sz="1200" b="1" i="0" kern="1200" dirty="0" smtClean="0">
                <a:solidFill>
                  <a:schemeClr val="tx1"/>
                </a:solidFill>
                <a:effectLst/>
                <a:latin typeface="+mn-lt"/>
                <a:ea typeface="+mn-ea"/>
                <a:cs typeface="+mn-cs"/>
              </a:rPr>
              <a:t>internet</a:t>
            </a:r>
            <a:r>
              <a:rPr lang="zh-CN" altLang="en-US" sz="1200" b="1" i="0" kern="1200" dirty="0" smtClean="0">
                <a:solidFill>
                  <a:schemeClr val="tx1"/>
                </a:solidFill>
                <a:effectLst/>
                <a:latin typeface="+mn-lt"/>
                <a:ea typeface="+mn-ea"/>
                <a:cs typeface="+mn-cs"/>
              </a:rPr>
              <a:t>秘钥交换（</a:t>
            </a:r>
            <a:r>
              <a:rPr lang="en-US" altLang="zh-CN" sz="1200" b="1" i="0" kern="1200" dirty="0" smtClean="0">
                <a:solidFill>
                  <a:schemeClr val="tx1"/>
                </a:solidFill>
                <a:effectLst/>
                <a:latin typeface="+mn-lt"/>
                <a:ea typeface="+mn-ea"/>
                <a:cs typeface="+mn-cs"/>
              </a:rPr>
              <a:t>IKE</a:t>
            </a:r>
            <a:r>
              <a:rPr lang="zh-CN" altLang="en-US" sz="1200" b="1" i="0" kern="1200" dirty="0" smtClean="0">
                <a:solidFill>
                  <a:schemeClr val="tx1"/>
                </a:solidFill>
                <a:effectLst/>
                <a:latin typeface="+mn-lt"/>
                <a:ea typeface="+mn-ea"/>
                <a:cs typeface="+mn-cs"/>
              </a:rPr>
              <a:t>）协议</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diffie-hellman</a:t>
            </a:r>
            <a:r>
              <a:rPr lang="zh-CN" altLang="en-US" sz="1200" b="0" i="0" kern="1200" dirty="0" smtClean="0">
                <a:solidFill>
                  <a:schemeClr val="tx1"/>
                </a:solidFill>
                <a:effectLst/>
                <a:latin typeface="+mn-lt"/>
                <a:ea typeface="+mn-ea"/>
                <a:cs typeface="+mn-cs"/>
              </a:rPr>
              <a:t>，迪菲赫尔曼）算法的原理与传统意义上的非对称加密算法的区别：通信双方交换公钥后，会用自己的秘钥和对方的公钥通过</a:t>
            </a:r>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算法计算出一个共享秘钥，然后双方会使用这个共享秘钥加密传输数据。</a:t>
            </a:r>
            <a:endParaRPr lang="en-US" altLang="zh-CN" sz="1200" b="0" i="0" kern="1200" dirty="0" smtClean="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E9446825-8C6A-4E85-AF44-B9E6F57DA302}" type="slidenum">
              <a:rPr lang="zh-CN" altLang="en-US" smtClean="0"/>
              <a:t>3</a:t>
            </a:fld>
            <a:endParaRPr lang="zh-CN" altLang="en-US"/>
          </a:p>
        </p:txBody>
      </p:sp>
    </p:spTree>
    <p:extLst>
      <p:ext uri="{BB962C8B-B14F-4D97-AF65-F5344CB8AC3E}">
        <p14:creationId xmlns:p14="http://schemas.microsoft.com/office/powerpoint/2010/main" val="1657894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9446825-8C6A-4E85-AF44-B9E6F57DA302}" type="slidenum">
              <a:rPr lang="zh-CN" altLang="en-US" smtClean="0"/>
              <a:t>4</a:t>
            </a:fld>
            <a:endParaRPr lang="zh-CN" altLang="en-US"/>
          </a:p>
        </p:txBody>
      </p:sp>
    </p:spTree>
    <p:extLst>
      <p:ext uri="{BB962C8B-B14F-4D97-AF65-F5344CB8AC3E}">
        <p14:creationId xmlns:p14="http://schemas.microsoft.com/office/powerpoint/2010/main" val="2023738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ISAKMP</a:t>
            </a:r>
            <a:r>
              <a:rPr lang="zh-CN" altLang="en-US" sz="1200" b="0" i="0" kern="1200" dirty="0" smtClean="0">
                <a:solidFill>
                  <a:schemeClr val="tx1"/>
                </a:solidFill>
                <a:effectLst/>
                <a:latin typeface="+mn-lt"/>
                <a:ea typeface="+mn-ea"/>
                <a:cs typeface="+mn-cs"/>
              </a:rPr>
              <a:t>：定义了信息交换的体系结构，也就是格式</a:t>
            </a:r>
            <a:r>
              <a:rPr lang="en-US" altLang="zh-CN" sz="1200" b="0" i="0" kern="1200" dirty="0" smtClean="0">
                <a:solidFill>
                  <a:schemeClr val="tx1"/>
                </a:solidFill>
                <a:effectLst/>
                <a:latin typeface="+mn-lt"/>
                <a:ea typeface="+mn-ea"/>
                <a:cs typeface="+mn-cs"/>
              </a:rPr>
              <a:t>SKEME</a:t>
            </a:r>
            <a:r>
              <a:rPr lang="zh-CN" altLang="en-US" sz="1200" b="0" i="0" kern="1200" dirty="0" smtClean="0">
                <a:solidFill>
                  <a:schemeClr val="tx1"/>
                </a:solidFill>
                <a:effectLst/>
                <a:latin typeface="+mn-lt"/>
                <a:ea typeface="+mn-ea"/>
                <a:cs typeface="+mn-cs"/>
              </a:rPr>
              <a:t>：实现公钥加密认证的机制</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安全联盟（</a:t>
            </a:r>
            <a:r>
              <a:rPr lang="en-US" altLang="zh-CN" sz="1200" b="0" i="0" kern="1200" dirty="0" err="1" smtClean="0">
                <a:solidFill>
                  <a:schemeClr val="tx1"/>
                </a:solidFill>
                <a:effectLst/>
                <a:latin typeface="+mn-lt"/>
                <a:ea typeface="+mn-ea"/>
                <a:cs typeface="+mn-cs"/>
              </a:rPr>
              <a:t>SecurityAssociation</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SA</a:t>
            </a:r>
            <a:r>
              <a:rPr lang="zh-CN" altLang="en-US" sz="1200" b="0" i="0" kern="1200" dirty="0" smtClean="0">
                <a:solidFill>
                  <a:schemeClr val="tx1"/>
                </a:solidFill>
                <a:effectLst/>
                <a:latin typeface="+mn-lt"/>
                <a:ea typeface="+mn-ea"/>
                <a:cs typeface="+mn-cs"/>
              </a:rPr>
              <a:t>）是两个通信实体经协商建立起来的一种协定，它们决定了用来保护数据包安全的</a:t>
            </a:r>
            <a:r>
              <a:rPr lang="en-US" altLang="zh-CN" sz="1200" b="0" i="0" kern="1200" dirty="0" smtClean="0">
                <a:solidFill>
                  <a:schemeClr val="tx1"/>
                </a:solidFill>
                <a:effectLst/>
                <a:latin typeface="+mn-lt"/>
                <a:ea typeface="+mn-ea"/>
                <a:cs typeface="+mn-cs"/>
              </a:rPr>
              <a:t>IPsec</a:t>
            </a:r>
            <a:r>
              <a:rPr lang="zh-CN" altLang="en-US" sz="1200" b="0" i="0" kern="1200" dirty="0" smtClean="0">
                <a:solidFill>
                  <a:schemeClr val="tx1"/>
                </a:solidFill>
                <a:effectLst/>
                <a:latin typeface="+mn-lt"/>
                <a:ea typeface="+mn-ea"/>
                <a:cs typeface="+mn-cs"/>
              </a:rPr>
              <a:t>协议、转码方式、密钥、以及密钥的有效存在时间等等。</a:t>
            </a:r>
            <a:endParaRPr lang="zh-CN" altLang="en-US" dirty="0"/>
          </a:p>
        </p:txBody>
      </p:sp>
      <p:sp>
        <p:nvSpPr>
          <p:cNvPr id="4" name="灯片编号占位符 3"/>
          <p:cNvSpPr>
            <a:spLocks noGrp="1"/>
          </p:cNvSpPr>
          <p:nvPr>
            <p:ph type="sldNum" sz="quarter" idx="10"/>
          </p:nvPr>
        </p:nvSpPr>
        <p:spPr/>
        <p:txBody>
          <a:bodyPr/>
          <a:lstStyle/>
          <a:p>
            <a:fld id="{E9446825-8C6A-4E85-AF44-B9E6F57DA302}" type="slidenum">
              <a:rPr lang="zh-CN" altLang="en-US" smtClean="0"/>
              <a:t>5</a:t>
            </a:fld>
            <a:endParaRPr lang="zh-CN" altLang="en-US"/>
          </a:p>
        </p:txBody>
      </p:sp>
    </p:spTree>
    <p:extLst>
      <p:ext uri="{BB962C8B-B14F-4D97-AF65-F5344CB8AC3E}">
        <p14:creationId xmlns:p14="http://schemas.microsoft.com/office/powerpoint/2010/main" val="251823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a)SA</a:t>
            </a:r>
            <a:r>
              <a:rPr lang="zh-CN" altLang="en-US" sz="1200" b="0" i="0" kern="1200" dirty="0" smtClean="0">
                <a:solidFill>
                  <a:schemeClr val="tx1"/>
                </a:solidFill>
                <a:effectLst/>
                <a:latin typeface="+mn-lt"/>
                <a:ea typeface="+mn-ea"/>
                <a:cs typeface="+mn-cs"/>
              </a:rPr>
              <a:t>交换，是协商确认有关安全策略的过程；</a:t>
            </a:r>
          </a:p>
          <a:p>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密钥交换，交换</a:t>
            </a:r>
            <a:r>
              <a:rPr lang="en-US" altLang="zh-CN" sz="1200" b="0" i="0" kern="1200" dirty="0" err="1" smtClean="0">
                <a:solidFill>
                  <a:schemeClr val="tx1"/>
                </a:solidFill>
                <a:effectLst/>
                <a:latin typeface="+mn-lt"/>
                <a:ea typeface="+mn-ea"/>
                <a:cs typeface="+mn-cs"/>
              </a:rPr>
              <a:t>Diffie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公共值和辅助数据（如：随机数），加密物在这个阶段产生；</a:t>
            </a:r>
          </a:p>
          <a:p>
            <a:r>
              <a:rPr lang="en-US" altLang="zh-CN" sz="1200" b="0" i="0" kern="1200" dirty="0" smtClean="0">
                <a:solidFill>
                  <a:schemeClr val="tx1"/>
                </a:solidFill>
                <a:effectLst/>
                <a:latin typeface="+mn-lt"/>
                <a:ea typeface="+mn-ea"/>
                <a:cs typeface="+mn-cs"/>
              </a:rPr>
              <a:t>c)ID</a:t>
            </a:r>
            <a:r>
              <a:rPr lang="zh-CN" altLang="en-US" sz="1200" b="0" i="0" kern="1200" dirty="0" smtClean="0">
                <a:solidFill>
                  <a:schemeClr val="tx1"/>
                </a:solidFill>
                <a:effectLst/>
                <a:latin typeface="+mn-lt"/>
                <a:ea typeface="+mn-ea"/>
                <a:cs typeface="+mn-cs"/>
              </a:rPr>
              <a:t>信息和验证数据交换，进行身份验证和对整个</a:t>
            </a:r>
            <a:r>
              <a:rPr lang="en-US" altLang="zh-CN" sz="1200" b="0" i="0" kern="1200" dirty="0" smtClean="0">
                <a:solidFill>
                  <a:schemeClr val="tx1"/>
                </a:solidFill>
                <a:effectLst/>
                <a:latin typeface="+mn-lt"/>
                <a:ea typeface="+mn-ea"/>
                <a:cs typeface="+mn-cs"/>
              </a:rPr>
              <a:t>SA</a:t>
            </a:r>
            <a:r>
              <a:rPr lang="zh-CN" altLang="en-US" sz="1200" b="0" i="0" kern="1200" dirty="0" smtClean="0">
                <a:solidFill>
                  <a:schemeClr val="tx1"/>
                </a:solidFill>
                <a:effectLst/>
                <a:latin typeface="+mn-lt"/>
                <a:ea typeface="+mn-ea"/>
                <a:cs typeface="+mn-cs"/>
              </a:rPr>
              <a:t>交换进行验证。</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在主模式中，这三个任务是通过六个数据报文完成的：前两个数据包用于协商对等体间的管理连接使用何种安全策略（交换</a:t>
            </a:r>
            <a:r>
              <a:rPr lang="en-US" altLang="zh-CN" sz="1200" b="0" i="0" kern="1200" dirty="0" smtClean="0">
                <a:solidFill>
                  <a:schemeClr val="tx1"/>
                </a:solidFill>
                <a:effectLst/>
                <a:latin typeface="+mn-lt"/>
                <a:ea typeface="+mn-ea"/>
                <a:cs typeface="+mn-cs"/>
              </a:rPr>
              <a:t>ISAKMP/</a:t>
            </a:r>
            <a:r>
              <a:rPr lang="en-US" altLang="zh-CN" sz="1200" b="0" i="0" kern="1200" dirty="0" err="1" smtClean="0">
                <a:solidFill>
                  <a:schemeClr val="tx1"/>
                </a:solidFill>
                <a:effectLst/>
                <a:latin typeface="+mn-lt"/>
                <a:ea typeface="+mn-ea"/>
                <a:cs typeface="+mn-cs"/>
              </a:rPr>
              <a:t>IKEc</a:t>
            </a:r>
            <a:r>
              <a:rPr lang="zh-CN" altLang="en-US" sz="1200" b="0" i="0" kern="1200" dirty="0" smtClean="0">
                <a:solidFill>
                  <a:schemeClr val="tx1"/>
                </a:solidFill>
                <a:effectLst/>
                <a:latin typeface="+mn-lt"/>
                <a:ea typeface="+mn-ea"/>
                <a:cs typeface="+mn-cs"/>
              </a:rPr>
              <a:t>传输集）；中间的两个数据包通过</a:t>
            </a:r>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算法产生并交换加密算法和</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功能所需的秘钥，最后两个数据包使用预共享秘钥等方式执行对等体间的身份验证。这里需要注意的是，前四个报文为明文传输，从第</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个数据报文开始为密文传输，而前四个数据包通过各种算法最终产生的秘钥用于第</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、地</a:t>
            </a:r>
            <a:r>
              <a:rPr lang="en-US" altLang="zh-CN" sz="1200" b="0" i="0" kern="1200" dirty="0" smtClean="0">
                <a:solidFill>
                  <a:schemeClr val="tx1"/>
                </a:solidFill>
                <a:effectLst/>
                <a:latin typeface="+mn-lt"/>
                <a:ea typeface="+mn-ea"/>
                <a:cs typeface="+mn-cs"/>
              </a:rPr>
              <a:t>6</a:t>
            </a:r>
            <a:r>
              <a:rPr lang="zh-CN" altLang="en-US" sz="1200" b="0" i="0" kern="1200" dirty="0" smtClean="0">
                <a:solidFill>
                  <a:schemeClr val="tx1"/>
                </a:solidFill>
                <a:effectLst/>
                <a:latin typeface="+mn-lt"/>
                <a:ea typeface="+mn-ea"/>
                <a:cs typeface="+mn-cs"/>
              </a:rPr>
              <a:t>个数据包及后续数据的加密。</a:t>
            </a:r>
          </a:p>
          <a:p>
            <a:endParaRPr lang="en-US" altLang="zh-CN" dirty="0" smtClean="0"/>
          </a:p>
          <a:p>
            <a:r>
              <a:rPr lang="en-US" altLang="zh-CN" sz="1200" b="0" i="0" kern="1200" dirty="0" smtClean="0">
                <a:solidFill>
                  <a:schemeClr val="tx1"/>
                </a:solidFill>
                <a:effectLst/>
                <a:latin typeface="+mn-lt"/>
                <a:ea typeface="+mn-ea"/>
                <a:cs typeface="+mn-cs"/>
              </a:rPr>
              <a:t>a)</a:t>
            </a:r>
            <a:r>
              <a:rPr lang="zh-CN" altLang="en-US" sz="1200" b="0" i="0" kern="1200" dirty="0" smtClean="0">
                <a:solidFill>
                  <a:schemeClr val="tx1"/>
                </a:solidFill>
                <a:effectLst/>
                <a:latin typeface="+mn-lt"/>
                <a:ea typeface="+mn-ea"/>
                <a:cs typeface="+mn-cs"/>
              </a:rPr>
              <a:t>交换</a:t>
            </a:r>
            <a:r>
              <a:rPr lang="en-US" altLang="zh-CN" sz="1200" b="0" i="0" kern="1200" dirty="0" smtClean="0">
                <a:solidFill>
                  <a:schemeClr val="tx1"/>
                </a:solidFill>
                <a:effectLst/>
                <a:latin typeface="+mn-lt"/>
                <a:ea typeface="+mn-ea"/>
                <a:cs typeface="+mn-cs"/>
              </a:rPr>
              <a:t>ISAKMP/IKE</a:t>
            </a:r>
            <a:r>
              <a:rPr lang="zh-CN" altLang="en-US" sz="1200" b="0" i="0" kern="1200" dirty="0" smtClean="0">
                <a:solidFill>
                  <a:schemeClr val="tx1"/>
                </a:solidFill>
                <a:effectLst/>
                <a:latin typeface="+mn-lt"/>
                <a:ea typeface="+mn-ea"/>
                <a:cs typeface="+mn-cs"/>
              </a:rPr>
              <a:t>传输集</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ISAKMP/IKE</a:t>
            </a:r>
            <a:r>
              <a:rPr lang="zh-CN" altLang="en-US" sz="1200" b="0" i="0" kern="1200" dirty="0" smtClean="0">
                <a:solidFill>
                  <a:schemeClr val="tx1"/>
                </a:solidFill>
                <a:effectLst/>
                <a:latin typeface="+mn-lt"/>
                <a:ea typeface="+mn-ea"/>
                <a:cs typeface="+mn-cs"/>
              </a:rPr>
              <a:t>传输集就是一组用来保护管理连接的安全措施，有些书籍称之为</a:t>
            </a:r>
            <a:r>
              <a:rPr lang="en-US" altLang="zh-CN" sz="1200" b="0" i="0" kern="1200" dirty="0" smtClean="0">
                <a:solidFill>
                  <a:schemeClr val="tx1"/>
                </a:solidFill>
                <a:effectLst/>
                <a:latin typeface="+mn-lt"/>
                <a:ea typeface="+mn-ea"/>
                <a:cs typeface="+mn-cs"/>
              </a:rPr>
              <a:t>IKE</a:t>
            </a:r>
            <a:r>
              <a:rPr lang="zh-CN" altLang="en-US" sz="1200" b="0" i="0" kern="1200" dirty="0" smtClean="0">
                <a:solidFill>
                  <a:schemeClr val="tx1"/>
                </a:solidFill>
                <a:effectLst/>
                <a:latin typeface="+mn-lt"/>
                <a:ea typeface="+mn-ea"/>
                <a:cs typeface="+mn-cs"/>
              </a:rPr>
              <a:t>策略或</a:t>
            </a:r>
            <a:r>
              <a:rPr lang="en-US" altLang="zh-CN" sz="1200" b="0" i="0" kern="1200" dirty="0" smtClean="0">
                <a:solidFill>
                  <a:schemeClr val="tx1"/>
                </a:solidFill>
                <a:effectLst/>
                <a:latin typeface="+mn-lt"/>
                <a:ea typeface="+mn-ea"/>
                <a:cs typeface="+mn-cs"/>
              </a:rPr>
              <a:t>ISAKMP</a:t>
            </a:r>
            <a:r>
              <a:rPr lang="zh-CN" altLang="en-US" sz="1200" b="0" i="0" kern="1200" dirty="0" smtClean="0">
                <a:solidFill>
                  <a:schemeClr val="tx1"/>
                </a:solidFill>
                <a:effectLst/>
                <a:latin typeface="+mn-lt"/>
                <a:ea typeface="+mn-ea"/>
                <a:cs typeface="+mn-cs"/>
              </a:rPr>
              <a:t>策略，它主要包括以下几个方面。</a:t>
            </a:r>
          </a:p>
          <a:p>
            <a:r>
              <a:rPr lang="zh-CN" altLang="en-US" sz="1200" b="0" i="0" kern="1200" dirty="0" smtClean="0">
                <a:solidFill>
                  <a:schemeClr val="tx1"/>
                </a:solidFill>
                <a:effectLst/>
                <a:latin typeface="+mn-lt"/>
                <a:ea typeface="+mn-ea"/>
                <a:cs typeface="+mn-cs"/>
              </a:rPr>
              <a:t>* 加密算法：</a:t>
            </a:r>
            <a:r>
              <a:rPr lang="en-US" altLang="zh-CN" sz="1200" b="0" i="0" kern="1200" dirty="0" smtClean="0">
                <a:solidFill>
                  <a:schemeClr val="tx1"/>
                </a:solidFill>
                <a:effectLst/>
                <a:latin typeface="+mn-lt"/>
                <a:ea typeface="+mn-ea"/>
                <a:cs typeface="+mn-cs"/>
              </a:rPr>
              <a:t>DES,3DES</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AES</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功能：</a:t>
            </a:r>
            <a:r>
              <a:rPr lang="en-US" altLang="zh-CN" sz="1200" b="0" i="0" kern="1200" dirty="0" smtClean="0">
                <a:solidFill>
                  <a:schemeClr val="tx1"/>
                </a:solidFill>
                <a:effectLst/>
                <a:latin typeface="+mn-lt"/>
                <a:ea typeface="+mn-ea"/>
                <a:cs typeface="+mn-cs"/>
              </a:rPr>
              <a:t>MD5</a:t>
            </a:r>
            <a:r>
              <a:rPr lang="zh-CN" altLang="en-US" sz="1200" b="0" i="0" kern="1200" dirty="0" smtClean="0">
                <a:solidFill>
                  <a:schemeClr val="tx1"/>
                </a:solidFill>
                <a:effectLst/>
                <a:latin typeface="+mn-lt"/>
                <a:ea typeface="+mn-ea"/>
                <a:cs typeface="+mn-cs"/>
              </a:rPr>
              <a:t>或</a:t>
            </a:r>
            <a:r>
              <a:rPr lang="en-US" altLang="zh-CN" sz="1200" b="0" i="0" kern="1200" dirty="0" smtClean="0">
                <a:solidFill>
                  <a:schemeClr val="tx1"/>
                </a:solidFill>
                <a:effectLst/>
                <a:latin typeface="+mn-lt"/>
                <a:ea typeface="+mn-ea"/>
                <a:cs typeface="+mn-cs"/>
              </a:rPr>
              <a:t>SHA-1</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设备验证的类型：预共享秘钥（也可以使用</a:t>
            </a:r>
            <a:r>
              <a:rPr lang="en-US" altLang="zh-CN" sz="1200" b="0" i="0" kern="1200" dirty="0" smtClean="0">
                <a:solidFill>
                  <a:schemeClr val="tx1"/>
                </a:solidFill>
                <a:effectLst/>
                <a:latin typeface="+mn-lt"/>
                <a:ea typeface="+mn-ea"/>
                <a:cs typeface="+mn-cs"/>
              </a:rPr>
              <a:t>RSA</a:t>
            </a:r>
            <a:r>
              <a:rPr lang="zh-CN" altLang="en-US" sz="1200" b="0" i="0" kern="1200" dirty="0" smtClean="0">
                <a:solidFill>
                  <a:schemeClr val="tx1"/>
                </a:solidFill>
                <a:effectLst/>
                <a:latin typeface="+mn-lt"/>
                <a:ea typeface="+mn-ea"/>
                <a:cs typeface="+mn-cs"/>
              </a:rPr>
              <a:t>签名等方法）。</a:t>
            </a:r>
          </a:p>
          <a:p>
            <a:r>
              <a:rPr lang="zh-CN" altLang="en-US"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Diffie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秘钥组：</a:t>
            </a:r>
            <a:r>
              <a:rPr lang="en-US" altLang="zh-CN" sz="1200" b="0" i="0" kern="1200" dirty="0" smtClean="0">
                <a:solidFill>
                  <a:schemeClr val="tx1"/>
                </a:solidFill>
                <a:effectLst/>
                <a:latin typeface="+mn-lt"/>
                <a:ea typeface="+mn-ea"/>
                <a:cs typeface="+mn-cs"/>
              </a:rPr>
              <a:t>cisco</a:t>
            </a:r>
            <a:r>
              <a:rPr lang="zh-CN" altLang="en-US" sz="1200" b="0" i="0" kern="1200" dirty="0" smtClean="0">
                <a:solidFill>
                  <a:schemeClr val="tx1"/>
                </a:solidFill>
                <a:effectLst/>
                <a:latin typeface="+mn-lt"/>
                <a:ea typeface="+mn-ea"/>
                <a:cs typeface="+mn-cs"/>
              </a:rPr>
              <a:t>支持</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5</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cisco</a:t>
            </a:r>
            <a:r>
              <a:rPr lang="zh-CN" altLang="en-US" sz="1200" b="0" i="0" kern="1200" dirty="0" smtClean="0">
                <a:solidFill>
                  <a:schemeClr val="tx1"/>
                </a:solidFill>
                <a:effectLst/>
                <a:latin typeface="+mn-lt"/>
                <a:ea typeface="+mn-ea"/>
                <a:cs typeface="+mn-cs"/>
              </a:rPr>
              <a:t>的路由器不支持秘钥组</a:t>
            </a:r>
            <a:r>
              <a:rPr lang="en-US" altLang="zh-CN" sz="1200" b="0" i="0" kern="1200" dirty="0" smtClean="0">
                <a:solidFill>
                  <a:schemeClr val="tx1"/>
                </a:solidFill>
                <a:effectLst/>
                <a:latin typeface="+mn-lt"/>
                <a:ea typeface="+mn-ea"/>
                <a:cs typeface="+mn-cs"/>
              </a:rPr>
              <a:t>7</a:t>
            </a:r>
            <a:r>
              <a:rPr lang="zh-CN" altLang="en-US" sz="1200" b="0" i="0" kern="1200" dirty="0" smtClean="0">
                <a:solidFill>
                  <a:schemeClr val="tx1"/>
                </a:solidFill>
                <a:effectLst/>
                <a:latin typeface="+mn-lt"/>
                <a:ea typeface="+mn-ea"/>
                <a:cs typeface="+mn-cs"/>
              </a:rPr>
              <a:t>）。</a:t>
            </a:r>
          </a:p>
          <a:p>
            <a:r>
              <a:rPr lang="zh-CN" altLang="en-US" sz="1200" b="0" i="0" kern="1200" dirty="0" smtClean="0">
                <a:solidFill>
                  <a:schemeClr val="tx1"/>
                </a:solidFill>
                <a:effectLst/>
                <a:latin typeface="+mn-lt"/>
                <a:ea typeface="+mn-ea"/>
                <a:cs typeface="+mn-cs"/>
              </a:rPr>
              <a:t>* 管理连接的生存周期。</a:t>
            </a:r>
          </a:p>
          <a:p>
            <a:r>
              <a:rPr lang="zh-CN" altLang="en-US" sz="1200" b="0" i="0" kern="1200" dirty="0" smtClean="0">
                <a:solidFill>
                  <a:schemeClr val="tx1"/>
                </a:solidFill>
                <a:effectLst/>
                <a:latin typeface="+mn-lt"/>
                <a:ea typeface="+mn-ea"/>
                <a:cs typeface="+mn-cs"/>
              </a:rPr>
              <a:t>设备可能会有不止一个传输集，如果设备发起来接，它会将传输集列表（包括所有传输集）发送到远端对等体设备进行依次对比，直到找到匹配的结果。如果对比所有传输集后没有发现匹配的传输集，管理连接将无法建立，</a:t>
            </a:r>
            <a:r>
              <a:rPr lang="en-US" altLang="zh-CN" sz="1200" b="0" i="0" kern="1200" dirty="0" err="1" smtClean="0">
                <a:solidFill>
                  <a:schemeClr val="tx1"/>
                </a:solidFill>
                <a:effectLst/>
                <a:latin typeface="+mn-lt"/>
                <a:ea typeface="+mn-ea"/>
                <a:cs typeface="+mn-cs"/>
              </a:rPr>
              <a:t>ipsec</a:t>
            </a:r>
            <a:r>
              <a:rPr lang="zh-CN" altLang="en-US" sz="1200" b="0" i="0" kern="1200" dirty="0" smtClean="0">
                <a:solidFill>
                  <a:schemeClr val="tx1"/>
                </a:solidFill>
                <a:effectLst/>
                <a:latin typeface="+mn-lt"/>
                <a:ea typeface="+mn-ea"/>
                <a:cs typeface="+mn-cs"/>
              </a:rPr>
              <a:t>连接失败。例如，两端设备都只有一个传输集，且一端配置</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加密算法，另一端配置了</a:t>
            </a:r>
            <a:r>
              <a:rPr lang="en-US" altLang="zh-CN" sz="1200" b="0" i="0" kern="1200" dirty="0" smtClean="0">
                <a:solidFill>
                  <a:schemeClr val="tx1"/>
                </a:solidFill>
                <a:effectLst/>
                <a:latin typeface="+mn-lt"/>
                <a:ea typeface="+mn-ea"/>
                <a:cs typeface="+mn-cs"/>
              </a:rPr>
              <a:t>3DES</a:t>
            </a:r>
            <a:r>
              <a:rPr lang="zh-CN" altLang="en-US" sz="1200" b="0" i="0" kern="1200" dirty="0" smtClean="0">
                <a:solidFill>
                  <a:schemeClr val="tx1"/>
                </a:solidFill>
                <a:effectLst/>
                <a:latin typeface="+mn-lt"/>
                <a:ea typeface="+mn-ea"/>
                <a:cs typeface="+mn-cs"/>
              </a:rPr>
              <a:t>加密算法，就会导致</a:t>
            </a:r>
            <a:r>
              <a:rPr lang="en-US" altLang="zh-CN" sz="1200" b="0" i="0" kern="1200" dirty="0" smtClean="0">
                <a:solidFill>
                  <a:schemeClr val="tx1"/>
                </a:solidFill>
                <a:effectLst/>
                <a:latin typeface="+mn-lt"/>
                <a:ea typeface="+mn-ea"/>
                <a:cs typeface="+mn-cs"/>
              </a:rPr>
              <a:t>IPSEC</a:t>
            </a:r>
            <a:r>
              <a:rPr lang="zh-CN" altLang="en-US" sz="1200" b="0" i="0" kern="1200" dirty="0" smtClean="0">
                <a:solidFill>
                  <a:schemeClr val="tx1"/>
                </a:solidFill>
                <a:effectLst/>
                <a:latin typeface="+mn-lt"/>
                <a:ea typeface="+mn-ea"/>
                <a:cs typeface="+mn-cs"/>
              </a:rPr>
              <a:t>建立失败。如果给其另一端多配置一个传输集使用</a:t>
            </a:r>
            <a:r>
              <a:rPr lang="en-US" altLang="zh-CN" sz="1200" b="0" i="0" kern="1200" dirty="0" smtClean="0">
                <a:solidFill>
                  <a:schemeClr val="tx1"/>
                </a:solidFill>
                <a:effectLst/>
                <a:latin typeface="+mn-lt"/>
                <a:ea typeface="+mn-ea"/>
                <a:cs typeface="+mn-cs"/>
              </a:rPr>
              <a:t>DES</a:t>
            </a:r>
            <a:r>
              <a:rPr lang="zh-CN" altLang="en-US" sz="1200" b="0" i="0" kern="1200" dirty="0" smtClean="0">
                <a:solidFill>
                  <a:schemeClr val="tx1"/>
                </a:solidFill>
                <a:effectLst/>
                <a:latin typeface="+mn-lt"/>
                <a:ea typeface="+mn-ea"/>
                <a:cs typeface="+mn-cs"/>
              </a:rPr>
              <a:t>算法，对等体会自动找到与之匹配的传输集，管理连接便会建立起来。</a:t>
            </a:r>
          </a:p>
          <a:p>
            <a:r>
              <a:rPr lang="en-US" altLang="zh-CN" sz="1200" b="0" i="0" kern="1200" dirty="0" smtClean="0">
                <a:solidFill>
                  <a:schemeClr val="tx1"/>
                </a:solidFill>
                <a:effectLst/>
                <a:latin typeface="+mn-lt"/>
                <a:ea typeface="+mn-ea"/>
                <a:cs typeface="+mn-cs"/>
              </a:rPr>
              <a:t>b)</a:t>
            </a:r>
            <a:r>
              <a:rPr lang="zh-CN" altLang="en-US" sz="1200" b="0" i="0" kern="1200" dirty="0" smtClean="0">
                <a:solidFill>
                  <a:schemeClr val="tx1"/>
                </a:solidFill>
                <a:effectLst/>
                <a:latin typeface="+mn-lt"/>
                <a:ea typeface="+mn-ea"/>
                <a:cs typeface="+mn-cs"/>
              </a:rPr>
              <a:t>通过</a:t>
            </a:r>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算法实现秘钥交换</a:t>
            </a:r>
          </a:p>
          <a:p>
            <a:r>
              <a:rPr lang="zh-CN" altLang="en-US" sz="1200" b="0" i="0" kern="1200" dirty="0" smtClean="0">
                <a:solidFill>
                  <a:schemeClr val="tx1"/>
                </a:solidFill>
                <a:effectLst/>
                <a:latin typeface="+mn-lt"/>
                <a:ea typeface="+mn-ea"/>
                <a:cs typeface="+mn-cs"/>
              </a:rPr>
              <a:t>第一步只是协商管理连接的安全策略，而共享秘钥的产生与交换就要通过</a:t>
            </a:r>
            <a:r>
              <a:rPr lang="en-US" altLang="zh-CN" sz="1200" b="0" i="0" kern="1200" dirty="0" err="1" smtClean="0">
                <a:solidFill>
                  <a:schemeClr val="tx1"/>
                </a:solidFill>
                <a:effectLst/>
                <a:latin typeface="+mn-lt"/>
                <a:ea typeface="+mn-ea"/>
                <a:cs typeface="+mn-cs"/>
              </a:rPr>
              <a:t>Diffie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来实现。</a:t>
            </a:r>
          </a:p>
          <a:p>
            <a:r>
              <a:rPr lang="en-US" altLang="zh-CN" sz="1200" b="0" i="0" kern="1200" dirty="0" smtClean="0">
                <a:solidFill>
                  <a:schemeClr val="tx1"/>
                </a:solidFill>
                <a:effectLst/>
                <a:latin typeface="+mn-lt"/>
                <a:ea typeface="+mn-ea"/>
                <a:cs typeface="+mn-cs"/>
              </a:rPr>
              <a:t>DH</a:t>
            </a:r>
            <a:r>
              <a:rPr lang="zh-CN" altLang="en-US" sz="1200" b="0" i="0" kern="1200" dirty="0" smtClean="0">
                <a:solidFill>
                  <a:schemeClr val="tx1"/>
                </a:solidFill>
                <a:effectLst/>
                <a:latin typeface="+mn-lt"/>
                <a:ea typeface="+mn-ea"/>
                <a:cs typeface="+mn-cs"/>
              </a:rPr>
              <a:t>算法属于非对称加密算法，因此它将产生公钥和私钥对的组合，且彼此共享公钥。对等体用对方的公钥和自己的私钥通过一种功能运算产生一个安全的共享秘钥，即使有人截获数据，也会因为没有私钥而无法对出共享秘钥。</a:t>
            </a:r>
          </a:p>
          <a:p>
            <a:r>
              <a:rPr lang="en-US" altLang="zh-CN" sz="1200" b="0" i="0" kern="1200" dirty="0" smtClean="0">
                <a:solidFill>
                  <a:schemeClr val="tx1"/>
                </a:solidFill>
                <a:effectLst/>
                <a:latin typeface="+mn-lt"/>
                <a:ea typeface="+mn-ea"/>
                <a:cs typeface="+mn-cs"/>
              </a:rPr>
              <a:t>c)</a:t>
            </a:r>
            <a:r>
              <a:rPr lang="zh-CN" altLang="en-US" sz="1200" b="0" i="0" kern="1200" dirty="0" smtClean="0">
                <a:solidFill>
                  <a:schemeClr val="tx1"/>
                </a:solidFill>
                <a:effectLst/>
                <a:latin typeface="+mn-lt"/>
                <a:ea typeface="+mn-ea"/>
                <a:cs typeface="+mn-cs"/>
              </a:rPr>
              <a:t>实现设备之间的身份验证</a:t>
            </a:r>
          </a:p>
          <a:p>
            <a:r>
              <a:rPr lang="zh-CN" altLang="en-US" sz="1200" b="0" i="0" kern="1200" dirty="0" smtClean="0">
                <a:solidFill>
                  <a:schemeClr val="tx1"/>
                </a:solidFill>
                <a:effectLst/>
                <a:latin typeface="+mn-lt"/>
                <a:ea typeface="+mn-ea"/>
                <a:cs typeface="+mn-cs"/>
              </a:rPr>
              <a:t>设备身份验证时最常使用的方法就是预共享秘钥，即在对等体之间通过带外的方式共享秘钥，并存储在设备的本地。设备验证的过程可以通过加密算法或</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功能两种方法实现，而加密算法很少用于身份验证，多数情况都会通过</a:t>
            </a:r>
            <a:r>
              <a:rPr lang="en-US" altLang="zh-CN" sz="1200" b="0" i="0" kern="1200" dirty="0" smtClean="0">
                <a:solidFill>
                  <a:schemeClr val="tx1"/>
                </a:solidFill>
                <a:effectLst/>
                <a:latin typeface="+mn-lt"/>
                <a:ea typeface="+mn-ea"/>
                <a:cs typeface="+mn-cs"/>
              </a:rPr>
              <a:t>HMAC</a:t>
            </a:r>
            <a:r>
              <a:rPr lang="zh-CN" altLang="en-US" sz="1200" b="0" i="0" kern="1200" dirty="0" smtClean="0">
                <a:solidFill>
                  <a:schemeClr val="tx1"/>
                </a:solidFill>
                <a:effectLst/>
                <a:latin typeface="+mn-lt"/>
                <a:ea typeface="+mn-ea"/>
                <a:cs typeface="+mn-cs"/>
              </a:rPr>
              <a:t>功能实现。</a:t>
            </a:r>
          </a:p>
          <a:p>
            <a:endParaRPr lang="zh-CN" altLang="en-US" dirty="0"/>
          </a:p>
        </p:txBody>
      </p:sp>
      <p:sp>
        <p:nvSpPr>
          <p:cNvPr id="4" name="灯片编号占位符 3"/>
          <p:cNvSpPr>
            <a:spLocks noGrp="1"/>
          </p:cNvSpPr>
          <p:nvPr>
            <p:ph type="sldNum" sz="quarter" idx="10"/>
          </p:nvPr>
        </p:nvSpPr>
        <p:spPr/>
        <p:txBody>
          <a:bodyPr/>
          <a:lstStyle/>
          <a:p>
            <a:fld id="{E9446825-8C6A-4E85-AF44-B9E6F57DA302}" type="slidenum">
              <a:rPr lang="zh-CN" altLang="en-US" smtClean="0"/>
              <a:t>7</a:t>
            </a:fld>
            <a:endParaRPr lang="zh-CN" altLang="en-US"/>
          </a:p>
        </p:txBody>
      </p:sp>
    </p:spTree>
    <p:extLst>
      <p:ext uri="{BB962C8B-B14F-4D97-AF65-F5344CB8AC3E}">
        <p14:creationId xmlns:p14="http://schemas.microsoft.com/office/powerpoint/2010/main" val="173862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野蛮模式交换分为三个步骤，但只交换三条信息，头两条消息协商策略、交换</a:t>
            </a:r>
            <a:r>
              <a:rPr lang="en-US" altLang="zh-CN" sz="1200" b="0" i="0" kern="1200" dirty="0" err="1" smtClean="0">
                <a:solidFill>
                  <a:schemeClr val="tx1"/>
                </a:solidFill>
                <a:effectLst/>
                <a:latin typeface="+mn-lt"/>
                <a:ea typeface="+mn-ea"/>
                <a:cs typeface="+mn-cs"/>
              </a:rPr>
              <a:t>Diffile</a:t>
            </a:r>
            <a:r>
              <a:rPr lang="en-US" altLang="zh-CN" sz="1200" b="0" i="0" kern="1200" dirty="0" smtClean="0">
                <a:solidFill>
                  <a:schemeClr val="tx1"/>
                </a:solidFill>
                <a:effectLst/>
                <a:latin typeface="+mn-lt"/>
                <a:ea typeface="+mn-ea"/>
                <a:cs typeface="+mn-cs"/>
              </a:rPr>
              <a:t>-Hellman</a:t>
            </a:r>
            <a:r>
              <a:rPr lang="zh-CN" altLang="en-US" sz="1200" b="0" i="0" kern="1200" dirty="0" smtClean="0">
                <a:solidFill>
                  <a:schemeClr val="tx1"/>
                </a:solidFill>
                <a:effectLst/>
                <a:latin typeface="+mn-lt"/>
                <a:ea typeface="+mn-ea"/>
                <a:cs typeface="+mn-cs"/>
              </a:rPr>
              <a:t>公开值表要的辅助信息以及身份信息；第二条消息认证响应方；第三条消息认证发起，并为发起方提供在场的证据。</a:t>
            </a:r>
            <a:endParaRPr lang="zh-CN" altLang="en-US" dirty="0"/>
          </a:p>
        </p:txBody>
      </p:sp>
      <p:sp>
        <p:nvSpPr>
          <p:cNvPr id="4" name="灯片编号占位符 3"/>
          <p:cNvSpPr>
            <a:spLocks noGrp="1"/>
          </p:cNvSpPr>
          <p:nvPr>
            <p:ph type="sldNum" sz="quarter" idx="10"/>
          </p:nvPr>
        </p:nvSpPr>
        <p:spPr/>
        <p:txBody>
          <a:bodyPr/>
          <a:lstStyle/>
          <a:p>
            <a:fld id="{E9446825-8C6A-4E85-AF44-B9E6F57DA302}" type="slidenum">
              <a:rPr lang="zh-CN" altLang="en-US" smtClean="0"/>
              <a:t>8</a:t>
            </a:fld>
            <a:endParaRPr lang="zh-CN" altLang="en-US"/>
          </a:p>
        </p:txBody>
      </p:sp>
    </p:spTree>
    <p:extLst>
      <p:ext uri="{BB962C8B-B14F-4D97-AF65-F5344CB8AC3E}">
        <p14:creationId xmlns:p14="http://schemas.microsoft.com/office/powerpoint/2010/main" val="3527368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IPSEC</a:t>
            </a:r>
            <a:r>
              <a:rPr lang="zh-CN" altLang="en-US" sz="1200" kern="1200" dirty="0" smtClean="0">
                <a:solidFill>
                  <a:schemeClr val="tx1"/>
                </a:solidFill>
                <a:effectLst/>
                <a:latin typeface="+mn-lt"/>
                <a:ea typeface="+mn-ea"/>
                <a:cs typeface="+mn-cs"/>
              </a:rPr>
              <a:t>相关的安全协议是</a:t>
            </a:r>
            <a:r>
              <a:rPr lang="en-US" altLang="zh-CN" sz="1200" kern="1200" dirty="0" smtClean="0">
                <a:solidFill>
                  <a:schemeClr val="tx1"/>
                </a:solidFill>
                <a:effectLst/>
                <a:latin typeface="+mn-lt"/>
                <a:ea typeface="+mn-ea"/>
                <a:cs typeface="+mn-cs"/>
              </a:rPr>
              <a:t>AH(51</a:t>
            </a:r>
            <a:r>
              <a:rPr lang="en-US" altLang="zh-CN" dirty="0" smtClean="0"/>
              <a:t>)</a:t>
            </a:r>
            <a:r>
              <a:rPr lang="zh-CN" altLang="en-US" dirty="0" smtClean="0"/>
              <a:t>和</a:t>
            </a:r>
            <a:r>
              <a:rPr lang="en-US" altLang="zh-CN" dirty="0" smtClean="0"/>
              <a:t>ESP(</a:t>
            </a:r>
            <a:r>
              <a:rPr lang="en-US" altLang="zh-CN" sz="1200" kern="1200" dirty="0" smtClean="0">
                <a:solidFill>
                  <a:schemeClr val="tx1"/>
                </a:solidFill>
                <a:effectLst/>
                <a:latin typeface="+mn-lt"/>
                <a:ea typeface="+mn-ea"/>
                <a:cs typeface="+mn-cs"/>
              </a:rPr>
              <a:t>50), IPSEC</a:t>
            </a:r>
            <a:r>
              <a:rPr lang="zh-CN" altLang="en-US" sz="1200" kern="1200" dirty="0" smtClean="0">
                <a:solidFill>
                  <a:schemeClr val="tx1"/>
                </a:solidFill>
                <a:effectLst/>
                <a:latin typeface="+mn-lt"/>
                <a:ea typeface="+mn-ea"/>
                <a:cs typeface="+mn-cs"/>
              </a:rPr>
              <a:t>使用这两个协议对普通数据包进行封装</a:t>
            </a:r>
            <a:r>
              <a:rPr lang="en-US" altLang="zh-CN" sz="1200" kern="1200" dirty="0" smtClean="0">
                <a:solidFill>
                  <a:schemeClr val="tx1"/>
                </a:solidFill>
                <a:effectLst/>
                <a:latin typeface="+mn-lt"/>
                <a:ea typeface="+mn-ea"/>
                <a:cs typeface="+mn-cs"/>
              </a:rPr>
              <a:t>, AH</a:t>
            </a:r>
            <a:r>
              <a:rPr lang="zh-CN" altLang="en-US" sz="1200" kern="1200" dirty="0" smtClean="0">
                <a:solidFill>
                  <a:schemeClr val="tx1"/>
                </a:solidFill>
                <a:effectLst/>
                <a:latin typeface="+mn-lt"/>
                <a:ea typeface="+mn-ea"/>
                <a:cs typeface="+mn-cs"/>
              </a:rPr>
              <a:t>只认证不加密</a:t>
            </a:r>
            <a:r>
              <a:rPr lang="en-US" altLang="zh-CN" sz="1200" kern="1200" dirty="0" smtClean="0">
                <a:solidFill>
                  <a:schemeClr val="tx1"/>
                </a:solidFill>
                <a:effectLst/>
                <a:latin typeface="+mn-lt"/>
                <a:ea typeface="+mn-ea"/>
                <a:cs typeface="+mn-cs"/>
              </a:rPr>
              <a:t>, ESP</a:t>
            </a:r>
            <a:r>
              <a:rPr lang="zh-CN" altLang="en-US" sz="1200" kern="1200" dirty="0" smtClean="0">
                <a:solidFill>
                  <a:schemeClr val="tx1"/>
                </a:solidFill>
                <a:effectLst/>
                <a:latin typeface="+mn-lt"/>
                <a:ea typeface="+mn-ea"/>
                <a:cs typeface="+mn-cs"/>
              </a:rPr>
              <a:t>既加密又认证</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当</a:t>
            </a:r>
            <a:r>
              <a:rPr lang="en-US" altLang="zh-CN" sz="1200" kern="1200" dirty="0" smtClean="0">
                <a:solidFill>
                  <a:schemeClr val="tx1"/>
                </a:solidFill>
                <a:effectLst/>
                <a:latin typeface="+mn-lt"/>
                <a:ea typeface="+mn-ea"/>
                <a:cs typeface="+mn-cs"/>
              </a:rPr>
              <a:t>ESP</a:t>
            </a:r>
            <a:r>
              <a:rPr lang="zh-CN" altLang="en-US" sz="1200" kern="1200" dirty="0" smtClean="0">
                <a:solidFill>
                  <a:schemeClr val="tx1"/>
                </a:solidFill>
                <a:effectLst/>
                <a:latin typeface="+mn-lt"/>
                <a:ea typeface="+mn-ea"/>
                <a:cs typeface="+mn-cs"/>
              </a:rPr>
              <a:t>和</a:t>
            </a:r>
            <a:r>
              <a:rPr lang="en-US" altLang="zh-CN" sz="1200" kern="1200" dirty="0" smtClean="0">
                <a:solidFill>
                  <a:schemeClr val="tx1"/>
                </a:solidFill>
                <a:effectLst/>
                <a:latin typeface="+mn-lt"/>
                <a:ea typeface="+mn-ea"/>
                <a:cs typeface="+mn-cs"/>
              </a:rPr>
              <a:t>AH</a:t>
            </a:r>
            <a:r>
              <a:rPr lang="zh-CN" altLang="en-US" sz="1200" kern="1200" dirty="0" smtClean="0">
                <a:solidFill>
                  <a:schemeClr val="tx1"/>
                </a:solidFill>
                <a:effectLst/>
                <a:latin typeface="+mn-lt"/>
                <a:ea typeface="+mn-ea"/>
                <a:cs typeface="+mn-cs"/>
              </a:rPr>
              <a:t>同时使用时</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一般都是先进行</a:t>
            </a:r>
            <a:r>
              <a:rPr lang="en-US" altLang="zh-CN" sz="1200" kern="1200" dirty="0" smtClean="0">
                <a:solidFill>
                  <a:schemeClr val="tx1"/>
                </a:solidFill>
                <a:effectLst/>
                <a:latin typeface="+mn-lt"/>
                <a:ea typeface="+mn-ea"/>
                <a:cs typeface="+mn-cs"/>
              </a:rPr>
              <a:t>ESP</a:t>
            </a:r>
            <a:r>
              <a:rPr lang="zh-CN" altLang="en-US" sz="1200" kern="1200" dirty="0" smtClean="0">
                <a:solidFill>
                  <a:schemeClr val="tx1"/>
                </a:solidFill>
                <a:effectLst/>
                <a:latin typeface="+mn-lt"/>
                <a:ea typeface="+mn-ea"/>
                <a:cs typeface="+mn-cs"/>
              </a:rPr>
              <a:t>封装</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再进行</a:t>
            </a:r>
            <a:r>
              <a:rPr lang="en-US" altLang="zh-CN" sz="1200" kern="1200" dirty="0" smtClean="0">
                <a:solidFill>
                  <a:schemeClr val="tx1"/>
                </a:solidFill>
                <a:effectLst/>
                <a:latin typeface="+mn-lt"/>
                <a:ea typeface="+mn-ea"/>
                <a:cs typeface="+mn-cs"/>
              </a:rPr>
              <a:t>AH</a:t>
            </a:r>
            <a:r>
              <a:rPr lang="zh-CN" altLang="en-US" sz="1200" kern="1200" dirty="0" smtClean="0">
                <a:solidFill>
                  <a:schemeClr val="tx1"/>
                </a:solidFill>
                <a:effectLst/>
                <a:latin typeface="+mn-lt"/>
                <a:ea typeface="+mn-ea"/>
                <a:cs typeface="+mn-cs"/>
              </a:rPr>
              <a:t>封装</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因为</a:t>
            </a:r>
            <a:r>
              <a:rPr lang="en-US" altLang="zh-CN" sz="1200" kern="1200" dirty="0" smtClean="0">
                <a:solidFill>
                  <a:schemeClr val="tx1"/>
                </a:solidFill>
                <a:effectLst/>
                <a:latin typeface="+mn-lt"/>
                <a:ea typeface="+mn-ea"/>
                <a:cs typeface="+mn-cs"/>
              </a:rPr>
              <a:t>AH</a:t>
            </a:r>
            <a:r>
              <a:rPr lang="zh-CN" altLang="en-US" sz="1200" kern="1200" dirty="0" smtClean="0">
                <a:solidFill>
                  <a:schemeClr val="tx1"/>
                </a:solidFill>
                <a:effectLst/>
                <a:latin typeface="+mn-lt"/>
                <a:ea typeface="+mn-ea"/>
                <a:cs typeface="+mn-cs"/>
              </a:rPr>
              <a:t>是对整个</a:t>
            </a:r>
            <a:r>
              <a:rPr lang="en-US" altLang="zh-CN" sz="1200" kern="1200" dirty="0" smtClean="0">
                <a:solidFill>
                  <a:schemeClr val="tx1"/>
                </a:solidFill>
                <a:effectLst/>
                <a:latin typeface="+mn-lt"/>
                <a:ea typeface="+mn-ea"/>
                <a:cs typeface="+mn-cs"/>
              </a:rPr>
              <a:t>IP</a:t>
            </a:r>
            <a:r>
              <a:rPr lang="zh-CN" altLang="en-US" sz="1200" kern="1200" dirty="0" smtClean="0">
                <a:solidFill>
                  <a:schemeClr val="tx1"/>
                </a:solidFill>
                <a:effectLst/>
                <a:latin typeface="+mn-lt"/>
                <a:ea typeface="+mn-ea"/>
                <a:cs typeface="+mn-cs"/>
              </a:rPr>
              <a:t>包进行验证的</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而</a:t>
            </a:r>
            <a:r>
              <a:rPr lang="en-US" altLang="zh-CN" sz="1200" kern="1200" dirty="0" smtClean="0">
                <a:solidFill>
                  <a:schemeClr val="tx1"/>
                </a:solidFill>
                <a:effectLst/>
                <a:latin typeface="+mn-lt"/>
                <a:ea typeface="+mn-ea"/>
                <a:cs typeface="+mn-cs"/>
              </a:rPr>
              <a:t>ESP</a:t>
            </a:r>
            <a:r>
              <a:rPr lang="zh-CN" altLang="en-US" sz="1200" kern="1200" dirty="0" smtClean="0">
                <a:solidFill>
                  <a:schemeClr val="tx1"/>
                </a:solidFill>
                <a:effectLst/>
                <a:latin typeface="+mn-lt"/>
                <a:ea typeface="+mn-ea"/>
                <a:cs typeface="+mn-cs"/>
              </a:rPr>
              <a:t>只验证负载部分</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具体的协议结构定义如下</a:t>
            </a:r>
            <a:r>
              <a:rPr lang="en-US" altLang="zh-CN"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通常只定义初始化</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析构</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输入和输出四个成员函数</a:t>
            </a:r>
            <a:r>
              <a:rPr lang="en-US" altLang="zh-CN" sz="1200" kern="1200" dirty="0" smtClean="0">
                <a:solidFill>
                  <a:schemeClr val="tx1"/>
                </a:solidFill>
                <a:effectLst/>
                <a:latin typeface="+mn-lt"/>
                <a:ea typeface="+mn-ea"/>
                <a:cs typeface="+mn-cs"/>
              </a:rPr>
              <a:t>.</a:t>
            </a:r>
          </a:p>
          <a:p>
            <a:r>
              <a:rPr lang="en-US" altLang="zh-CN" sz="1200" b="1" i="0" kern="1200" dirty="0" smtClean="0">
                <a:solidFill>
                  <a:schemeClr val="tx1"/>
                </a:solidFill>
                <a:effectLst/>
                <a:latin typeface="+mn-lt"/>
                <a:ea typeface="+mn-ea"/>
                <a:cs typeface="+mn-cs"/>
              </a:rPr>
              <a:t>AH</a:t>
            </a:r>
            <a:r>
              <a:rPr lang="zh-CN" altLang="en-US" sz="1200" b="1" i="0" kern="1200" dirty="0" smtClean="0">
                <a:solidFill>
                  <a:schemeClr val="tx1"/>
                </a:solidFill>
                <a:effectLst/>
                <a:latin typeface="+mn-lt"/>
                <a:ea typeface="+mn-ea"/>
                <a:cs typeface="+mn-cs"/>
              </a:rPr>
              <a:t>可对整个数据包（</a:t>
            </a:r>
            <a:r>
              <a:rPr lang="en-US" altLang="zh-CN" sz="1200" b="1" i="0" kern="1200" dirty="0" smtClean="0">
                <a:solidFill>
                  <a:schemeClr val="tx1"/>
                </a:solidFill>
                <a:effectLst/>
                <a:latin typeface="+mn-lt"/>
                <a:ea typeface="+mn-ea"/>
                <a:cs typeface="+mn-cs"/>
              </a:rPr>
              <a:t>IP </a:t>
            </a:r>
            <a:r>
              <a:rPr lang="zh-CN" altLang="en-US" sz="1200" b="1" i="0" kern="1200" dirty="0" smtClean="0">
                <a:solidFill>
                  <a:schemeClr val="tx1"/>
                </a:solidFill>
                <a:effectLst/>
                <a:latin typeface="+mn-lt"/>
                <a:ea typeface="+mn-ea"/>
                <a:cs typeface="+mn-cs"/>
              </a:rPr>
              <a:t>报头与数据包中的数据负载）提供身份验证、完整性与抗重播保护。但是它不提供保密性，即它不对数据进行加密。数据可以读取，但是禁止修改</a:t>
            </a:r>
            <a:r>
              <a:rPr lang="zh-CN" altLang="en-US" sz="1200" b="0" i="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en-US" altLang="zh-CN" dirty="0" smtClean="0"/>
              <a:t>ESP</a:t>
            </a:r>
            <a:r>
              <a:rPr lang="zh-CN" altLang="en-US" dirty="0" smtClean="0"/>
              <a:t>同时提供了机密性以及身份验证机制，所以在其</a:t>
            </a:r>
            <a:r>
              <a:rPr lang="en-US" altLang="zh-CN" dirty="0" smtClean="0"/>
              <a:t>SA</a:t>
            </a:r>
            <a:r>
              <a:rPr lang="zh-CN" altLang="en-US" dirty="0" smtClean="0"/>
              <a:t>中必须同时定义两套算法用来确保机密性的算法叫作一个</a:t>
            </a:r>
            <a:r>
              <a:rPr lang="en-US" altLang="zh-CN" dirty="0" smtClean="0"/>
              <a:t>cipher</a:t>
            </a:r>
            <a:r>
              <a:rPr lang="zh-CN" altLang="en-US" dirty="0" smtClean="0"/>
              <a:t>（加密器），</a:t>
            </a:r>
            <a:r>
              <a:rPr lang="en-US" altLang="zh-CN" dirty="0" smtClean="0"/>
              <a:t>ESP</a:t>
            </a:r>
            <a:r>
              <a:rPr lang="zh-CN" altLang="en-US" dirty="0" smtClean="0"/>
              <a:t>使用对称加密算法。负责身份验证的叫作</a:t>
            </a:r>
            <a:r>
              <a:rPr lang="en-US" altLang="zh-CN" dirty="0" smtClean="0"/>
              <a:t>authenticator</a:t>
            </a:r>
            <a:r>
              <a:rPr lang="zh-CN" altLang="en-US" dirty="0" smtClean="0"/>
              <a:t>（验证器），验证算法包括基于对称加密算法（例如</a:t>
            </a:r>
            <a:r>
              <a:rPr lang="en-US" altLang="zh-CN" dirty="0" smtClean="0"/>
              <a:t>DES</a:t>
            </a:r>
            <a:r>
              <a:rPr lang="zh-CN" altLang="en-US" dirty="0" smtClean="0"/>
              <a:t>）的或者基于单向散列函数（例如</a:t>
            </a:r>
            <a:r>
              <a:rPr lang="en-US" altLang="zh-CN" dirty="0" smtClean="0"/>
              <a:t>MD5</a:t>
            </a:r>
            <a:r>
              <a:rPr lang="zh-CN" altLang="en-US" dirty="0" smtClean="0"/>
              <a:t>或</a:t>
            </a:r>
            <a:r>
              <a:rPr lang="en-US" altLang="zh-CN" dirty="0" smtClean="0"/>
              <a:t>SHA-1</a:t>
            </a:r>
            <a:r>
              <a:rPr lang="zh-CN" altLang="en-US" dirty="0" smtClean="0"/>
              <a:t>）的消息鉴别码（</a:t>
            </a:r>
            <a:r>
              <a:rPr lang="en-US" altLang="zh-CN" dirty="0" smtClean="0"/>
              <a:t>MAC</a:t>
            </a:r>
            <a:r>
              <a:rPr lang="zh-CN" altLang="en-US" dirty="0" smtClean="0"/>
              <a:t>）</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11</a:t>
            </a:fld>
            <a:endParaRPr lang="zh-CN" altLang="en-US"/>
          </a:p>
        </p:txBody>
      </p:sp>
    </p:spTree>
    <p:extLst>
      <p:ext uri="{BB962C8B-B14F-4D97-AF65-F5344CB8AC3E}">
        <p14:creationId xmlns:p14="http://schemas.microsoft.com/office/powerpoint/2010/main" val="570241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AH </a:t>
            </a:r>
            <a:r>
              <a:rPr lang="zh-CN" altLang="en-US" dirty="0" smtClean="0"/>
              <a:t>报头包含下列字段：</a:t>
            </a:r>
            <a:endParaRPr lang="en-US" altLang="zh-CN" dirty="0" smtClean="0"/>
          </a:p>
          <a:p>
            <a:r>
              <a:rPr lang="en-US" altLang="zh-CN" dirty="0" smtClean="0"/>
              <a:t>next </a:t>
            </a:r>
            <a:r>
              <a:rPr lang="en-US" altLang="zh-CN" dirty="0" err="1" smtClean="0"/>
              <a:t>hdr</a:t>
            </a:r>
            <a:r>
              <a:rPr lang="en-US" altLang="zh-CN" dirty="0" smtClean="0"/>
              <a:t> </a:t>
            </a:r>
            <a:r>
              <a:rPr lang="zh-CN" altLang="en-US" dirty="0" smtClean="0"/>
              <a:t>下一个报头：使用 </a:t>
            </a:r>
            <a:r>
              <a:rPr lang="en-US" altLang="zh-CN" dirty="0" smtClean="0"/>
              <a:t>IP </a:t>
            </a:r>
            <a:r>
              <a:rPr lang="zh-CN" altLang="en-US" dirty="0" smtClean="0"/>
              <a:t>协议 </a:t>
            </a:r>
            <a:r>
              <a:rPr lang="en-US" altLang="zh-CN" dirty="0" smtClean="0"/>
              <a:t>ID</a:t>
            </a:r>
            <a:r>
              <a:rPr lang="zh-CN" altLang="en-US" dirty="0" smtClean="0"/>
              <a:t>来标识 </a:t>
            </a:r>
            <a:r>
              <a:rPr lang="en-US" altLang="zh-CN" dirty="0" smtClean="0"/>
              <a:t>IP </a:t>
            </a:r>
            <a:r>
              <a:rPr lang="zh-CN" altLang="en-US" dirty="0" smtClean="0"/>
              <a:t>负载</a:t>
            </a:r>
            <a:r>
              <a:rPr lang="en-US" altLang="zh-CN" dirty="0" smtClean="0"/>
              <a:t>,</a:t>
            </a:r>
            <a:r>
              <a:rPr lang="zh-CN" altLang="en-US" dirty="0" smtClean="0"/>
              <a:t>。从下图可知，表示被</a:t>
            </a:r>
            <a:r>
              <a:rPr lang="en-US" altLang="zh-CN" dirty="0" smtClean="0"/>
              <a:t>AH</a:t>
            </a:r>
            <a:r>
              <a:rPr lang="zh-CN" altLang="en-US" dirty="0" smtClean="0"/>
              <a:t>协议包含的那一个协议的类型。例如，</a:t>
            </a:r>
            <a:r>
              <a:rPr lang="en-US" altLang="zh-CN" dirty="0" smtClean="0"/>
              <a:t>TCP</a:t>
            </a:r>
            <a:r>
              <a:rPr lang="zh-CN" altLang="en-US" dirty="0" smtClean="0"/>
              <a:t>数据中，传输模式值 </a:t>
            </a:r>
            <a:r>
              <a:rPr lang="en-US" altLang="zh-CN" dirty="0" smtClean="0"/>
              <a:t>6 </a:t>
            </a:r>
            <a:r>
              <a:rPr lang="zh-CN" altLang="en-US" dirty="0" smtClean="0"/>
              <a:t>表示 </a:t>
            </a:r>
            <a:r>
              <a:rPr lang="en-US" altLang="zh-CN" dirty="0" smtClean="0"/>
              <a:t>TCP</a:t>
            </a:r>
            <a:r>
              <a:rPr lang="zh-CN" altLang="en-US" dirty="0" smtClean="0"/>
              <a:t>，隧道模式表示下一个报头为</a:t>
            </a:r>
            <a:r>
              <a:rPr lang="en-US" altLang="zh-CN" dirty="0" smtClean="0"/>
              <a:t>IP</a:t>
            </a:r>
            <a:r>
              <a:rPr lang="zh-CN" altLang="en-US" dirty="0" smtClean="0"/>
              <a:t>报头。</a:t>
            </a:r>
            <a:endParaRPr lang="en-US" altLang="zh-CN" dirty="0" smtClean="0"/>
          </a:p>
          <a:p>
            <a:r>
              <a:rPr lang="en-US" altLang="zh-CN" dirty="0" smtClean="0"/>
              <a:t>AH </a:t>
            </a:r>
            <a:r>
              <a:rPr lang="en-US" altLang="zh-CN" dirty="0" err="1" smtClean="0"/>
              <a:t>len</a:t>
            </a:r>
            <a:r>
              <a:rPr lang="en-US" altLang="zh-CN" dirty="0" smtClean="0"/>
              <a:t> </a:t>
            </a:r>
            <a:r>
              <a:rPr lang="zh-CN" altLang="en-US" dirty="0" smtClean="0"/>
              <a:t>长度：表示 </a:t>
            </a:r>
            <a:r>
              <a:rPr lang="en-US" altLang="zh-CN" dirty="0" smtClean="0"/>
              <a:t>AH </a:t>
            </a:r>
            <a:r>
              <a:rPr lang="zh-CN" altLang="en-US" dirty="0" smtClean="0"/>
              <a:t>报头的长度。</a:t>
            </a:r>
            <a:endParaRPr lang="en-US" altLang="zh-CN" dirty="0" smtClean="0"/>
          </a:p>
          <a:p>
            <a:r>
              <a:rPr lang="en-US" altLang="zh-CN" dirty="0" smtClean="0"/>
              <a:t>Reserved </a:t>
            </a:r>
            <a:r>
              <a:rPr lang="zh-CN" altLang="en-US" dirty="0" smtClean="0"/>
              <a:t>保留字段</a:t>
            </a:r>
            <a:r>
              <a:rPr lang="en-US" altLang="zh-CN" dirty="0" smtClean="0"/>
              <a:t>SPI </a:t>
            </a:r>
            <a:r>
              <a:rPr lang="zh-CN" altLang="en-US" dirty="0" smtClean="0"/>
              <a:t>安全参数索引 ：与目标地址及安全协议（</a:t>
            </a:r>
            <a:r>
              <a:rPr lang="en-US" altLang="zh-CN" dirty="0" smtClean="0"/>
              <a:t>AH </a:t>
            </a:r>
            <a:r>
              <a:rPr lang="zh-CN" altLang="en-US" dirty="0" smtClean="0"/>
              <a:t>或 </a:t>
            </a:r>
            <a:r>
              <a:rPr lang="en-US" altLang="zh-CN" dirty="0" smtClean="0"/>
              <a:t>ESP</a:t>
            </a:r>
            <a:r>
              <a:rPr lang="zh-CN" altLang="en-US" dirty="0" smtClean="0"/>
              <a:t>）组合使用，以确保通信的正确安全关联。接收方使用该值确定数据包是使用哪一安全关联标识的。</a:t>
            </a:r>
            <a:endParaRPr lang="en-US" altLang="zh-CN" dirty="0" smtClean="0"/>
          </a:p>
          <a:p>
            <a:r>
              <a:rPr lang="en-US" altLang="zh-CN" dirty="0" smtClean="0"/>
              <a:t>Sequence Number </a:t>
            </a:r>
            <a:r>
              <a:rPr lang="zh-CN" altLang="en-US" dirty="0" smtClean="0"/>
              <a:t>序数 ：为该数据包提供抗重播保护。序数是 </a:t>
            </a:r>
            <a:r>
              <a:rPr lang="en-US" altLang="zh-CN" dirty="0" smtClean="0"/>
              <a:t>32 </a:t>
            </a:r>
            <a:r>
              <a:rPr lang="zh-CN" altLang="en-US" dirty="0" smtClean="0"/>
              <a:t>位、递增的数字（从 </a:t>
            </a:r>
            <a:r>
              <a:rPr lang="en-US" altLang="zh-CN" dirty="0" smtClean="0"/>
              <a:t>1 </a:t>
            </a:r>
            <a:r>
              <a:rPr lang="zh-CN" altLang="en-US" dirty="0" smtClean="0"/>
              <a:t>开始），它表示通过通信的安全关联所发送的数据包数。在快速模式安全关联的生存期内序列号不能重复。接收方将检查该字段，以确认使用该数字的安全关联数据包还没有被接收过。如果一个已经被接收，则数据包被拒绝。</a:t>
            </a:r>
            <a:endParaRPr lang="en-US" altLang="zh-CN" dirty="0" smtClean="0"/>
          </a:p>
          <a:p>
            <a:r>
              <a:rPr lang="en-US" altLang="zh-CN" dirty="0" smtClean="0"/>
              <a:t>Authentication Data </a:t>
            </a:r>
            <a:r>
              <a:rPr lang="zh-CN" altLang="en-US" dirty="0" smtClean="0"/>
              <a:t>身份验证数据 ：包含完整性校验值 </a:t>
            </a:r>
            <a:r>
              <a:rPr lang="en-US" altLang="zh-CN" dirty="0" smtClean="0"/>
              <a:t>(ICV)</a:t>
            </a:r>
            <a:r>
              <a:rPr lang="zh-CN" altLang="en-US" dirty="0" smtClean="0"/>
              <a:t>，也称为消息身份验证码，用于验证消息身份验证与完整性。接收方计算 </a:t>
            </a:r>
            <a:r>
              <a:rPr lang="en-US" altLang="zh-CN" dirty="0" smtClean="0"/>
              <a:t>ICV </a:t>
            </a:r>
            <a:r>
              <a:rPr lang="zh-CN" altLang="en-US" dirty="0" smtClean="0"/>
              <a:t>值并对照发送方计算的值校验它，以验证完整性。</a:t>
            </a:r>
            <a:r>
              <a:rPr lang="en-US" altLang="zh-CN" dirty="0" smtClean="0"/>
              <a:t>ICV </a:t>
            </a:r>
            <a:r>
              <a:rPr lang="zh-CN" altLang="en-US" dirty="0" smtClean="0"/>
              <a:t>是通过 </a:t>
            </a:r>
            <a:r>
              <a:rPr lang="en-US" altLang="zh-CN" dirty="0" smtClean="0"/>
              <a:t>IP </a:t>
            </a:r>
            <a:r>
              <a:rPr lang="zh-CN" altLang="en-US" dirty="0" smtClean="0"/>
              <a:t>报头、</a:t>
            </a:r>
            <a:r>
              <a:rPr lang="en-US" altLang="zh-CN" dirty="0" smtClean="0"/>
              <a:t>AH </a:t>
            </a:r>
            <a:r>
              <a:rPr lang="zh-CN" altLang="en-US" dirty="0" smtClean="0"/>
              <a:t>报头与 </a:t>
            </a:r>
            <a:r>
              <a:rPr lang="en-US" altLang="zh-CN" dirty="0" smtClean="0"/>
              <a:t>IP </a:t>
            </a:r>
            <a:r>
              <a:rPr lang="zh-CN" altLang="en-US" dirty="0" smtClean="0"/>
              <a:t>负载来计算的。</a:t>
            </a:r>
            <a:r>
              <a:rPr lang="en-US" altLang="zh-CN" dirty="0" smtClean="0"/>
              <a:t>AH</a:t>
            </a:r>
            <a:r>
              <a:rPr lang="zh-CN" altLang="en-US" dirty="0" smtClean="0"/>
              <a:t>可对整个数据包（</a:t>
            </a:r>
            <a:r>
              <a:rPr lang="en-US" altLang="zh-CN" dirty="0" smtClean="0"/>
              <a:t>IP </a:t>
            </a:r>
            <a:r>
              <a:rPr lang="zh-CN" altLang="en-US" dirty="0" smtClean="0"/>
              <a:t>报头与数据包中的数据负载）提供身份验证、完整性与抗重播保护。所以不论是传输模式还是隧道模式，</a:t>
            </a:r>
            <a:r>
              <a:rPr lang="en-US" altLang="zh-CN" dirty="0" smtClean="0"/>
              <a:t>AH</a:t>
            </a:r>
            <a:r>
              <a:rPr lang="zh-CN" altLang="en-US" dirty="0" smtClean="0"/>
              <a:t>协议都不能穿越</a:t>
            </a:r>
            <a:r>
              <a:rPr lang="en-US" altLang="zh-CN" dirty="0" err="1" smtClean="0"/>
              <a:t>nat</a:t>
            </a:r>
            <a:r>
              <a:rPr lang="zh-CN" altLang="en-US" dirty="0" smtClean="0"/>
              <a:t>设备。</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12</a:t>
            </a:fld>
            <a:endParaRPr lang="zh-CN" altLang="en-US"/>
          </a:p>
        </p:txBody>
      </p:sp>
    </p:spTree>
    <p:extLst>
      <p:ext uri="{BB962C8B-B14F-4D97-AF65-F5344CB8AC3E}">
        <p14:creationId xmlns:p14="http://schemas.microsoft.com/office/powerpoint/2010/main" val="2954690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SPI </a:t>
            </a:r>
            <a:r>
              <a:rPr lang="zh-CN" altLang="en-US" dirty="0" smtClean="0"/>
              <a:t>安全参数索引（</a:t>
            </a:r>
            <a:r>
              <a:rPr lang="en-US" altLang="zh-CN" dirty="0" smtClean="0"/>
              <a:t>32</a:t>
            </a:r>
            <a:r>
              <a:rPr lang="zh-CN" altLang="en-US" dirty="0" smtClean="0"/>
              <a:t>位）：这个值，和</a:t>
            </a:r>
            <a:r>
              <a:rPr lang="en-US" altLang="zh-CN" dirty="0" smtClean="0"/>
              <a:t>IP</a:t>
            </a:r>
            <a:r>
              <a:rPr lang="zh-CN" altLang="en-US" dirty="0" smtClean="0"/>
              <a:t>头之前的目标地址以及协议结合在一起，用来标识用于处理数据包的特定的那个安全关联。</a:t>
            </a:r>
            <a:r>
              <a:rPr lang="en-US" altLang="zh-CN" dirty="0" smtClean="0"/>
              <a:t>SPI</a:t>
            </a:r>
            <a:r>
              <a:rPr lang="zh-CN" altLang="en-US" dirty="0" smtClean="0"/>
              <a:t>本身是个任意数，一般是在</a:t>
            </a:r>
            <a:r>
              <a:rPr lang="en-US" altLang="zh-CN" dirty="0" smtClean="0"/>
              <a:t>IKE</a:t>
            </a:r>
            <a:r>
              <a:rPr lang="zh-CN" altLang="en-US" dirty="0" smtClean="0"/>
              <a:t>交换过程中由目标主机选定的。</a:t>
            </a:r>
            <a:endParaRPr lang="en-US" altLang="zh-CN" dirty="0" smtClean="0"/>
          </a:p>
          <a:p>
            <a:r>
              <a:rPr lang="en-US" altLang="zh-CN" dirty="0" smtClean="0"/>
              <a:t>Sequence Number </a:t>
            </a:r>
            <a:r>
              <a:rPr lang="zh-CN" altLang="en-US" dirty="0" smtClean="0"/>
              <a:t>序列号（</a:t>
            </a:r>
            <a:r>
              <a:rPr lang="en-US" altLang="zh-CN" dirty="0" smtClean="0"/>
              <a:t>32</a:t>
            </a:r>
            <a:r>
              <a:rPr lang="zh-CN" altLang="en-US" dirty="0" smtClean="0"/>
              <a:t>位）：序列号是一个独一无二的、单向递增的、并由发送端插在</a:t>
            </a:r>
            <a:r>
              <a:rPr lang="en-US" altLang="zh-CN" dirty="0" smtClean="0"/>
              <a:t>ESP</a:t>
            </a:r>
            <a:r>
              <a:rPr lang="zh-CN" altLang="en-US" dirty="0" smtClean="0"/>
              <a:t>头的一个号码。发送方的计数器和接收方的计数器在一个</a:t>
            </a:r>
            <a:r>
              <a:rPr lang="en-US" altLang="zh-CN" dirty="0" smtClean="0"/>
              <a:t>SA</a:t>
            </a:r>
            <a:r>
              <a:rPr lang="zh-CN" altLang="en-US" dirty="0" smtClean="0"/>
              <a:t>建立时被初始化为</a:t>
            </a:r>
            <a:r>
              <a:rPr lang="en-US" altLang="zh-CN" dirty="0" smtClean="0"/>
              <a:t>0</a:t>
            </a:r>
            <a:r>
              <a:rPr lang="zh-CN" altLang="en-US" dirty="0" smtClean="0"/>
              <a:t>，使用给定</a:t>
            </a:r>
            <a:r>
              <a:rPr lang="en-US" altLang="zh-CN" dirty="0" smtClean="0"/>
              <a:t>SA</a:t>
            </a:r>
            <a:r>
              <a:rPr lang="zh-CN" altLang="en-US" dirty="0" smtClean="0"/>
              <a:t>发送的第一个分组的序列号为</a:t>
            </a:r>
            <a:r>
              <a:rPr lang="en-US" altLang="zh-CN" dirty="0" smtClean="0"/>
              <a:t>1</a:t>
            </a:r>
            <a:r>
              <a:rPr lang="zh-CN" altLang="en-US" dirty="0" smtClean="0"/>
              <a:t>，如果激活抗重播服务（默认地），传送的序列号不允许循环。因此，在</a:t>
            </a:r>
            <a:r>
              <a:rPr lang="en-US" altLang="zh-CN" dirty="0" smtClean="0"/>
              <a:t>SA</a:t>
            </a:r>
            <a:r>
              <a:rPr lang="zh-CN" altLang="en-US" dirty="0" smtClean="0"/>
              <a:t>上传送第</a:t>
            </a:r>
            <a:r>
              <a:rPr lang="en-US" altLang="zh-CN" dirty="0" smtClean="0"/>
              <a:t>232</a:t>
            </a:r>
            <a:r>
              <a:rPr lang="zh-CN" altLang="en-US" dirty="0" smtClean="0"/>
              <a:t>个分组之前，发送方计数器和接收方计数器必须重新置位（通过建立新</a:t>
            </a:r>
            <a:r>
              <a:rPr lang="en-US" altLang="zh-CN" dirty="0" smtClean="0"/>
              <a:t>SA</a:t>
            </a:r>
            <a:r>
              <a:rPr lang="zh-CN" altLang="en-US" dirty="0" smtClean="0"/>
              <a:t>和获取新密钥），序列号使</a:t>
            </a:r>
            <a:r>
              <a:rPr lang="en-US" altLang="zh-CN" dirty="0" smtClean="0"/>
              <a:t>ESP</a:t>
            </a:r>
            <a:r>
              <a:rPr lang="zh-CN" altLang="en-US" dirty="0" smtClean="0"/>
              <a:t>具有了抵抗重播攻击的能力。</a:t>
            </a:r>
            <a:endParaRPr lang="en-US" altLang="zh-CN" dirty="0" smtClean="0"/>
          </a:p>
          <a:p>
            <a:r>
              <a:rPr lang="zh-CN" altLang="en-US" dirty="0" smtClean="0"/>
              <a:t>受保护数据（可变）：通过加密保护的传输层协议内容（传输模式）或</a:t>
            </a:r>
            <a:r>
              <a:rPr lang="en-US" altLang="zh-CN" dirty="0" smtClean="0"/>
              <a:t>IP</a:t>
            </a:r>
            <a:r>
              <a:rPr lang="zh-CN" altLang="en-US" dirty="0" smtClean="0"/>
              <a:t>包（隧道模式）。如果受保护数据需要加密同步数据，那么初始化向量</a:t>
            </a:r>
            <a:r>
              <a:rPr lang="en-US" altLang="zh-CN" dirty="0" smtClean="0"/>
              <a:t>IV</a:t>
            </a:r>
            <a:r>
              <a:rPr lang="zh-CN" altLang="en-US" dirty="0" smtClean="0"/>
              <a:t>可以在受保护数据字段的开头携带，并且</a:t>
            </a:r>
            <a:r>
              <a:rPr lang="en-US" altLang="zh-CN" dirty="0" smtClean="0"/>
              <a:t>IV</a:t>
            </a:r>
            <a:r>
              <a:rPr lang="zh-CN" altLang="en-US" dirty="0" smtClean="0"/>
              <a:t>通常不加密，但经常被看作是密文的一部分。</a:t>
            </a:r>
            <a:endParaRPr lang="en-US" altLang="zh-CN" dirty="0" smtClean="0"/>
          </a:p>
          <a:p>
            <a:r>
              <a:rPr lang="zh-CN" altLang="en-US" dirty="0" smtClean="0"/>
              <a:t>填充（</a:t>
            </a:r>
            <a:r>
              <a:rPr lang="en-US" altLang="zh-CN" dirty="0" smtClean="0"/>
              <a:t>0~255</a:t>
            </a:r>
            <a:r>
              <a:rPr lang="zh-CN" altLang="en-US" dirty="0" smtClean="0"/>
              <a:t>字节）：主要用于加密算法要求明文使某个数目字节的倍数、保证填充长度字段和下一个头字段排列在</a:t>
            </a:r>
            <a:r>
              <a:rPr lang="en-US" altLang="zh-CN" dirty="0" smtClean="0"/>
              <a:t>32</a:t>
            </a:r>
            <a:r>
              <a:rPr lang="zh-CN" altLang="en-US" dirty="0" smtClean="0"/>
              <a:t>位字的右边、提供部分业务流机密性。</a:t>
            </a:r>
            <a:endParaRPr lang="en-US" altLang="zh-CN" dirty="0" smtClean="0"/>
          </a:p>
          <a:p>
            <a:r>
              <a:rPr lang="zh-CN" altLang="en-US" dirty="0" smtClean="0"/>
              <a:t>填充长度（</a:t>
            </a:r>
            <a:r>
              <a:rPr lang="en-US" altLang="zh-CN" dirty="0" smtClean="0"/>
              <a:t>8</a:t>
            </a:r>
            <a:r>
              <a:rPr lang="zh-CN" altLang="en-US" dirty="0" smtClean="0"/>
              <a:t>位）：指出填充字节的数目。</a:t>
            </a:r>
            <a:endParaRPr lang="en-US" altLang="zh-CN" dirty="0" smtClean="0"/>
          </a:p>
          <a:p>
            <a:r>
              <a:rPr lang="zh-CN" altLang="en-US" dirty="0" smtClean="0"/>
              <a:t>下一个头（</a:t>
            </a:r>
            <a:r>
              <a:rPr lang="en-US" altLang="zh-CN" dirty="0" smtClean="0"/>
              <a:t>8</a:t>
            </a:r>
            <a:r>
              <a:rPr lang="zh-CN" altLang="en-US" dirty="0" smtClean="0"/>
              <a:t>位）：标识受保护数据的第一个协议头。例如，</a:t>
            </a:r>
            <a:r>
              <a:rPr lang="en-US" altLang="zh-CN" dirty="0" smtClean="0"/>
              <a:t>IPv6</a:t>
            </a:r>
            <a:r>
              <a:rPr lang="zh-CN" altLang="en-US" dirty="0" smtClean="0"/>
              <a:t>中的扩展头或者上层协议标识符。验证数据（可变）：完整性检查值。验证数据是可变长字段，它包含一个完整性校验值（</a:t>
            </a:r>
            <a:r>
              <a:rPr lang="en-US" altLang="zh-CN" dirty="0" smtClean="0"/>
              <a:t>ICV</a:t>
            </a:r>
            <a:r>
              <a:rPr lang="zh-CN" altLang="en-US" dirty="0" smtClean="0"/>
              <a:t>），</a:t>
            </a:r>
            <a:r>
              <a:rPr lang="en-US" altLang="zh-CN" dirty="0" smtClean="0"/>
              <a:t>ESP</a:t>
            </a:r>
            <a:r>
              <a:rPr lang="zh-CN" altLang="en-US" dirty="0" smtClean="0"/>
              <a:t>分组中该值的计算不包含验证数据本身。字段长度由选择的验证函数指定。</a:t>
            </a:r>
            <a:endParaRPr lang="en-US" altLang="zh-CN" dirty="0" smtClean="0"/>
          </a:p>
          <a:p>
            <a:r>
              <a:rPr lang="zh-CN" altLang="en-US" dirty="0" smtClean="0"/>
              <a:t>验证数据字段是可选的，只有</a:t>
            </a:r>
            <a:r>
              <a:rPr lang="en-US" altLang="zh-CN" dirty="0" smtClean="0"/>
              <a:t>SA</a:t>
            </a:r>
            <a:r>
              <a:rPr lang="zh-CN" altLang="en-US" dirty="0" smtClean="0"/>
              <a:t>选择验证服务，才包含验证数据字段。验证算法规范必须指定</a:t>
            </a:r>
            <a:r>
              <a:rPr lang="en-US" altLang="zh-CN" dirty="0" smtClean="0"/>
              <a:t>ICV</a:t>
            </a:r>
            <a:r>
              <a:rPr lang="zh-CN" altLang="en-US" dirty="0" smtClean="0"/>
              <a:t>长度、验证的比较规则和处理步骤。</a:t>
            </a:r>
            <a:endParaRPr lang="en-US" altLang="zh-CN" dirty="0" smtClean="0"/>
          </a:p>
          <a:p>
            <a:r>
              <a:rPr lang="en-US" altLang="zh-CN" dirty="0" smtClean="0"/>
              <a:t>ESP </a:t>
            </a:r>
            <a:r>
              <a:rPr lang="zh-CN" altLang="en-US" dirty="0" smtClean="0"/>
              <a:t>验证尾端（即上面的验证数据）包含下列字段：身份验证数据：包含完整性校验值 </a:t>
            </a:r>
            <a:r>
              <a:rPr lang="en-US" altLang="zh-CN" dirty="0" smtClean="0"/>
              <a:t>(ICV)</a:t>
            </a:r>
            <a:r>
              <a:rPr lang="zh-CN" altLang="en-US" dirty="0" smtClean="0"/>
              <a:t>，也称为消息身份验证码，用于验证消息身份验证与完整性。接收方计算 </a:t>
            </a:r>
            <a:r>
              <a:rPr lang="en-US" altLang="zh-CN" dirty="0" smtClean="0"/>
              <a:t>ICV </a:t>
            </a:r>
            <a:r>
              <a:rPr lang="zh-CN" altLang="en-US" dirty="0" smtClean="0"/>
              <a:t>值并对照发送方计算的值校验它，以验证完整性。</a:t>
            </a:r>
            <a:r>
              <a:rPr lang="en-US" altLang="zh-CN" dirty="0" smtClean="0"/>
              <a:t>ICV </a:t>
            </a:r>
            <a:r>
              <a:rPr lang="zh-CN" altLang="en-US" dirty="0" smtClean="0"/>
              <a:t>是通过 </a:t>
            </a:r>
            <a:r>
              <a:rPr lang="en-US" altLang="zh-CN" dirty="0" smtClean="0"/>
              <a:t>ESP </a:t>
            </a:r>
            <a:r>
              <a:rPr lang="zh-CN" altLang="en-US" dirty="0" smtClean="0"/>
              <a:t>报头、负载数据与 </a:t>
            </a:r>
            <a:r>
              <a:rPr lang="en-US" altLang="zh-CN" dirty="0" smtClean="0"/>
              <a:t>ESP </a:t>
            </a:r>
            <a:r>
              <a:rPr lang="zh-CN" altLang="en-US" dirty="0" smtClean="0"/>
              <a:t>尾端计算的。数据包签名与加密：</a:t>
            </a:r>
            <a:r>
              <a:rPr lang="en-US" altLang="zh-CN" dirty="0" smtClean="0"/>
              <a:t>ESP </a:t>
            </a:r>
            <a:r>
              <a:rPr lang="zh-CN" altLang="en-US" dirty="0" smtClean="0"/>
              <a:t>可为 </a:t>
            </a:r>
            <a:r>
              <a:rPr lang="en-US" altLang="zh-CN" dirty="0" smtClean="0"/>
              <a:t>IP </a:t>
            </a:r>
            <a:r>
              <a:rPr lang="zh-CN" altLang="en-US" dirty="0" smtClean="0"/>
              <a:t>负载提供保护。数据包的签名部分表示数据包的完整性和身份验证签名是在哪里进行的。数据包的加密部分表示什么信息受到机密性保护。</a:t>
            </a:r>
          </a:p>
        </p:txBody>
      </p:sp>
      <p:sp>
        <p:nvSpPr>
          <p:cNvPr id="4" name="灯片编号占位符 3"/>
          <p:cNvSpPr>
            <a:spLocks noGrp="1"/>
          </p:cNvSpPr>
          <p:nvPr>
            <p:ph type="sldNum" sz="quarter" idx="10"/>
          </p:nvPr>
        </p:nvSpPr>
        <p:spPr/>
        <p:txBody>
          <a:bodyPr/>
          <a:lstStyle/>
          <a:p>
            <a:fld id="{E9446825-8C6A-4E85-AF44-B9E6F57DA302}" type="slidenum">
              <a:rPr lang="zh-CN" altLang="en-US" smtClean="0"/>
              <a:t>13</a:t>
            </a:fld>
            <a:endParaRPr lang="zh-CN" altLang="en-US"/>
          </a:p>
        </p:txBody>
      </p:sp>
    </p:spTree>
    <p:extLst>
      <p:ext uri="{BB962C8B-B14F-4D97-AF65-F5344CB8AC3E}">
        <p14:creationId xmlns:p14="http://schemas.microsoft.com/office/powerpoint/2010/main" val="400323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2180553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1292496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1656654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1662805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1199656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3528470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135563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2018520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4053229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3253237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EA70893-7213-4412-BD44-1DA2A6208D47}" type="datetimeFigureOut">
              <a:rPr lang="zh-CN" altLang="en-US" smtClean="0"/>
              <a:t>2021/3/10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63577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70893-7213-4412-BD44-1DA2A6208D47}" type="datetimeFigureOut">
              <a:rPr lang="zh-CN" altLang="en-US" smtClean="0"/>
              <a:t>2021/3/10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0072C-28B4-4F1D-AF0C-1B48424B2D55}" type="slidenum">
              <a:rPr lang="zh-CN" altLang="en-US" smtClean="0"/>
              <a:t>‹#›</a:t>
            </a:fld>
            <a:endParaRPr lang="zh-CN" altLang="en-US"/>
          </a:p>
        </p:txBody>
      </p:sp>
    </p:spTree>
    <p:extLst>
      <p:ext uri="{BB962C8B-B14F-4D97-AF65-F5344CB8AC3E}">
        <p14:creationId xmlns:p14="http://schemas.microsoft.com/office/powerpoint/2010/main" val="176504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gif"/><Relationship Id="rId4" Type="http://schemas.openxmlformats.org/officeDocument/2006/relationships/image" Target="../media/image8.gif"/></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hyperlink" Target="https://openswan.org/" TargetMode="External"/><Relationship Id="rId2" Type="http://schemas.openxmlformats.org/officeDocument/2006/relationships/hyperlink" Target="https://www.strongswan.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IPSec</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16484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t>IPsecSA</a:t>
            </a:r>
            <a:r>
              <a:rPr lang="zh-CN" altLang="en-US" b="1" dirty="0" smtClean="0"/>
              <a:t>建立过程</a:t>
            </a:r>
            <a:endParaRPr lang="zh-CN" altLang="en-US" dirty="0"/>
          </a:p>
        </p:txBody>
      </p:sp>
      <p:sp>
        <p:nvSpPr>
          <p:cNvPr id="3" name="内容占位符 2"/>
          <p:cNvSpPr>
            <a:spLocks noGrp="1"/>
          </p:cNvSpPr>
          <p:nvPr>
            <p:ph idx="1"/>
          </p:nvPr>
        </p:nvSpPr>
        <p:spPr/>
        <p:txBody>
          <a:bodyPr>
            <a:normAutofit fontScale="92500"/>
          </a:bodyPr>
          <a:lstStyle/>
          <a:p>
            <a:r>
              <a:rPr lang="en-US" altLang="zh-CN" dirty="0" err="1"/>
              <a:t>Ipsec</a:t>
            </a:r>
            <a:r>
              <a:rPr lang="zh-CN" altLang="en-US" dirty="0"/>
              <a:t>需要在两个对等体之间建立一条逻辑连接，这就要使用一个被称为安全关联的信令协议，这是因为</a:t>
            </a:r>
            <a:r>
              <a:rPr lang="en-US" altLang="zh-CN" dirty="0" err="1"/>
              <a:t>ipsec</a:t>
            </a:r>
            <a:r>
              <a:rPr lang="zh-CN" altLang="en-US" dirty="0"/>
              <a:t>需要无连接的</a:t>
            </a:r>
            <a:r>
              <a:rPr lang="en-US" altLang="zh-CN" dirty="0"/>
              <a:t>IP</a:t>
            </a:r>
            <a:r>
              <a:rPr lang="zh-CN" altLang="en-US" dirty="0"/>
              <a:t>协议在安全运行之前要成为面向连接的协议。</a:t>
            </a:r>
            <a:r>
              <a:rPr lang="en-US" altLang="zh-CN" dirty="0"/>
              <a:t>SA</a:t>
            </a:r>
            <a:r>
              <a:rPr lang="zh-CN" altLang="en-US" dirty="0"/>
              <a:t>的连接是在源点和终点之间的单向连接，如果需要双向连接，就需要两个</a:t>
            </a:r>
            <a:r>
              <a:rPr lang="en-US" altLang="zh-CN" dirty="0"/>
              <a:t>SA</a:t>
            </a:r>
            <a:r>
              <a:rPr lang="zh-CN" altLang="en-US" dirty="0"/>
              <a:t>连接，每个方向一个。</a:t>
            </a:r>
            <a:r>
              <a:rPr lang="en-US" altLang="zh-CN" dirty="0"/>
              <a:t>SA</a:t>
            </a:r>
            <a:r>
              <a:rPr lang="zh-CN" altLang="en-US" dirty="0"/>
              <a:t>连接由三个要素定义。</a:t>
            </a:r>
          </a:p>
          <a:p>
            <a:pPr lvl="1"/>
            <a:r>
              <a:rPr lang="zh-CN" altLang="en-US" dirty="0"/>
              <a:t>安全参数索引（</a:t>
            </a:r>
            <a:r>
              <a:rPr lang="en-US" altLang="zh-CN" dirty="0"/>
              <a:t>SPI</a:t>
            </a:r>
            <a:r>
              <a:rPr lang="zh-CN" altLang="en-US" dirty="0"/>
              <a:t>）：用于唯一表示每条</a:t>
            </a:r>
            <a:r>
              <a:rPr lang="en-US" altLang="zh-CN" dirty="0"/>
              <a:t>SA</a:t>
            </a:r>
            <a:r>
              <a:rPr lang="zh-CN" altLang="en-US" dirty="0"/>
              <a:t>连接。</a:t>
            </a:r>
          </a:p>
          <a:p>
            <a:pPr lvl="1"/>
            <a:r>
              <a:rPr lang="zh-CN" altLang="en-US" dirty="0"/>
              <a:t>安全协议的类型：</a:t>
            </a:r>
            <a:r>
              <a:rPr lang="en-US" altLang="zh-CN" dirty="0"/>
              <a:t>IPSEC</a:t>
            </a:r>
            <a:r>
              <a:rPr lang="zh-CN" altLang="en-US" dirty="0"/>
              <a:t>定义了两种安全协议，即</a:t>
            </a:r>
            <a:r>
              <a:rPr lang="en-US" altLang="zh-CN" dirty="0"/>
              <a:t>AH</a:t>
            </a:r>
            <a:r>
              <a:rPr lang="zh-CN" altLang="en-US" dirty="0"/>
              <a:t>和</a:t>
            </a:r>
            <a:r>
              <a:rPr lang="en-US" altLang="zh-CN" dirty="0"/>
              <a:t>ESP</a:t>
            </a:r>
            <a:r>
              <a:rPr lang="zh-CN" altLang="en-US" dirty="0"/>
              <a:t>。</a:t>
            </a:r>
          </a:p>
          <a:p>
            <a:pPr lvl="1"/>
            <a:r>
              <a:rPr lang="zh-CN" altLang="en-US" dirty="0"/>
              <a:t>目的</a:t>
            </a:r>
            <a:r>
              <a:rPr lang="en-US" altLang="zh-CN" dirty="0"/>
              <a:t>IP</a:t>
            </a:r>
            <a:r>
              <a:rPr lang="zh-CN" altLang="en-US" dirty="0"/>
              <a:t>地址。</a:t>
            </a:r>
          </a:p>
          <a:p>
            <a:r>
              <a:rPr lang="en-US" altLang="zh-CN" dirty="0"/>
              <a:t>ISAKMP/IKE</a:t>
            </a:r>
            <a:r>
              <a:rPr lang="zh-CN" altLang="en-US" dirty="0"/>
              <a:t>阶段</a:t>
            </a:r>
            <a:r>
              <a:rPr lang="en-US" altLang="zh-CN" dirty="0"/>
              <a:t>2</a:t>
            </a:r>
            <a:r>
              <a:rPr lang="zh-CN" altLang="en-US" dirty="0"/>
              <a:t>具有这种特性，即</a:t>
            </a:r>
            <a:r>
              <a:rPr lang="en-US" altLang="zh-CN" dirty="0"/>
              <a:t>ISAKMP/IKE</a:t>
            </a:r>
            <a:r>
              <a:rPr lang="zh-CN" altLang="en-US" dirty="0"/>
              <a:t>的数据连接实际是通过两个单向连接建立的，而两个连接采用的加密或者认证方式都是相同的。这就使</a:t>
            </a:r>
            <a:r>
              <a:rPr lang="en-US" altLang="zh-CN" dirty="0"/>
              <a:t>ISAKMP/IKE</a:t>
            </a:r>
            <a:r>
              <a:rPr lang="zh-CN" altLang="en-US" dirty="0"/>
              <a:t>阶段</a:t>
            </a:r>
            <a:r>
              <a:rPr lang="en-US" altLang="zh-CN" dirty="0"/>
              <a:t>2</a:t>
            </a:r>
            <a:r>
              <a:rPr lang="zh-CN" altLang="en-US" dirty="0"/>
              <a:t>的这个特性不易被观察到。</a:t>
            </a:r>
          </a:p>
          <a:p>
            <a:endParaRPr lang="zh-CN" altLang="en-US" dirty="0"/>
          </a:p>
        </p:txBody>
      </p:sp>
    </p:spTree>
    <p:extLst>
      <p:ext uri="{BB962C8B-B14F-4D97-AF65-F5344CB8AC3E}">
        <p14:creationId xmlns:p14="http://schemas.microsoft.com/office/powerpoint/2010/main" val="1056220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protocol</a:t>
            </a:r>
            <a:endParaRPr lang="zh-CN" altLang="en-US" dirty="0"/>
          </a:p>
        </p:txBody>
      </p:sp>
      <p:sp>
        <p:nvSpPr>
          <p:cNvPr id="3" name="内容占位符 2"/>
          <p:cNvSpPr>
            <a:spLocks noGrp="1"/>
          </p:cNvSpPr>
          <p:nvPr>
            <p:ph idx="1"/>
          </p:nvPr>
        </p:nvSpPr>
        <p:spPr/>
        <p:txBody>
          <a:bodyPr/>
          <a:lstStyle/>
          <a:p>
            <a:r>
              <a:rPr lang="en-US" altLang="zh-CN" b="1" dirty="0" smtClean="0">
                <a:effectLst/>
              </a:rPr>
              <a:t>ESP</a:t>
            </a:r>
            <a:r>
              <a:rPr lang="zh-CN" altLang="en-US" b="1" dirty="0" smtClean="0">
                <a:effectLst/>
              </a:rPr>
              <a:t>（</a:t>
            </a:r>
            <a:r>
              <a:rPr lang="en-US" altLang="zh-CN" b="1" dirty="0" smtClean="0">
                <a:effectLst/>
              </a:rPr>
              <a:t>Encapsulating Security Payload</a:t>
            </a:r>
            <a:r>
              <a:rPr lang="zh-CN" altLang="en-US" b="1" dirty="0" smtClean="0">
                <a:effectLst/>
              </a:rPr>
              <a:t>）</a:t>
            </a:r>
            <a:endParaRPr lang="en-US" altLang="zh-CN" dirty="0" smtClean="0">
              <a:effectLst/>
            </a:endParaRPr>
          </a:p>
          <a:p>
            <a:pPr lvl="1"/>
            <a:r>
              <a:rPr lang="zh-CN" altLang="en-US" dirty="0"/>
              <a:t>保证数据的机密性</a:t>
            </a:r>
            <a:endParaRPr lang="zh-CN" altLang="en-US" dirty="0" smtClean="0">
              <a:effectLst/>
            </a:endParaRPr>
          </a:p>
          <a:p>
            <a:pPr lvl="1"/>
            <a:r>
              <a:rPr lang="zh-CN" altLang="en-US" dirty="0"/>
              <a:t>数据的完整性校验和源验证</a:t>
            </a:r>
            <a:endParaRPr lang="zh-CN" altLang="en-US" dirty="0" smtClean="0">
              <a:effectLst/>
            </a:endParaRPr>
          </a:p>
          <a:p>
            <a:pPr lvl="1"/>
            <a:r>
              <a:rPr lang="zh-CN" altLang="en-US" dirty="0"/>
              <a:t>一定的抗重播</a:t>
            </a:r>
            <a:r>
              <a:rPr lang="zh-CN" altLang="en-US" dirty="0" smtClean="0"/>
              <a:t>能力</a:t>
            </a:r>
            <a:endParaRPr lang="en-US" altLang="zh-CN" dirty="0" smtClean="0"/>
          </a:p>
          <a:p>
            <a:pPr lvl="1"/>
            <a:endParaRPr lang="zh-CN" altLang="en-US" dirty="0" smtClean="0">
              <a:effectLst/>
            </a:endParaRPr>
          </a:p>
          <a:p>
            <a:r>
              <a:rPr lang="en-US" altLang="zh-CN" b="1" dirty="0" smtClean="0">
                <a:effectLst/>
              </a:rPr>
              <a:t>AH</a:t>
            </a:r>
            <a:r>
              <a:rPr lang="zh-CN" altLang="en-US" b="1" dirty="0" smtClean="0">
                <a:effectLst/>
              </a:rPr>
              <a:t>（</a:t>
            </a:r>
            <a:r>
              <a:rPr lang="en-US" altLang="zh-CN" b="1" dirty="0" smtClean="0">
                <a:effectLst/>
              </a:rPr>
              <a:t>Authentication Header</a:t>
            </a:r>
            <a:r>
              <a:rPr lang="zh-CN" altLang="en-US" b="1" dirty="0" smtClean="0">
                <a:effectLst/>
              </a:rPr>
              <a:t>）</a:t>
            </a:r>
            <a:endParaRPr lang="en-US" altLang="zh-CN" dirty="0" smtClean="0">
              <a:effectLst/>
            </a:endParaRPr>
          </a:p>
          <a:p>
            <a:pPr lvl="1"/>
            <a:r>
              <a:rPr lang="zh-CN" altLang="en-US" dirty="0"/>
              <a:t>数据的完整性校验和源验证</a:t>
            </a:r>
            <a:endParaRPr lang="zh-CN" altLang="en-US" dirty="0" smtClean="0">
              <a:effectLst/>
            </a:endParaRPr>
          </a:p>
          <a:p>
            <a:pPr lvl="1"/>
            <a:r>
              <a:rPr lang="zh-CN" altLang="en-US" dirty="0"/>
              <a:t>有限的抗重播能力</a:t>
            </a:r>
            <a:endParaRPr lang="zh-CN" altLang="en-US" dirty="0" smtClean="0">
              <a:effectLst/>
            </a:endParaRPr>
          </a:p>
          <a:p>
            <a:pPr lvl="1"/>
            <a:r>
              <a:rPr lang="zh-CN" altLang="en-US" dirty="0"/>
              <a:t>不能提供数据加密功能</a:t>
            </a:r>
            <a:endParaRPr lang="zh-CN" altLang="en-US" dirty="0" smtClean="0">
              <a:effectLst/>
            </a:endParaRPr>
          </a:p>
          <a:p>
            <a:endParaRPr lang="zh-CN" altLang="en-US" dirty="0"/>
          </a:p>
        </p:txBody>
      </p:sp>
    </p:spTree>
    <p:extLst>
      <p:ext uri="{BB962C8B-B14F-4D97-AF65-F5344CB8AC3E}">
        <p14:creationId xmlns:p14="http://schemas.microsoft.com/office/powerpoint/2010/main" val="277065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AH</a:t>
            </a:r>
            <a:endParaRPr lang="zh-CN" altLang="en-US" dirty="0"/>
          </a:p>
        </p:txBody>
      </p:sp>
      <p:pic>
        <p:nvPicPr>
          <p:cNvPr id="1026" name="Picture 2" descr="https://img-blog.csdn.net/20140920175940957"/>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943186"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blog.csdn.net/201409201759439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09003"/>
            <a:ext cx="5648325" cy="6353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mg-blog.csdn.net/201409201757447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67839" y="4857202"/>
            <a:ext cx="2247900" cy="170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857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ESP</a:t>
            </a:r>
            <a:endParaRPr lang="zh-CN" altLang="en-US" dirty="0"/>
          </a:p>
        </p:txBody>
      </p:sp>
      <p:pic>
        <p:nvPicPr>
          <p:cNvPr id="2050" name="Picture 2" descr="https://img-blog.csdn.net/2014092017510932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34232" y="1835052"/>
            <a:ext cx="444121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img-blog.csdn.net/2014092017511247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3378" y="652365"/>
            <a:ext cx="5648325" cy="5534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img-blog.csdn.net/2013111915164979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1185" y="501413"/>
            <a:ext cx="3658225" cy="1261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967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mode</a:t>
            </a:r>
            <a:endParaRPr lang="zh-CN" altLang="en-US" dirty="0"/>
          </a:p>
        </p:txBody>
      </p:sp>
      <p:pic>
        <p:nvPicPr>
          <p:cNvPr id="1026" name="Picture 2" descr="https://img2020.cnblogs.com/blog/870512/202007/870512-20200715150010441-1026614585.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13307" y="2119746"/>
            <a:ext cx="4982693" cy="37484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img2020.cnblogs.com/blog/870512/202007/870512-20200715150011595-29794714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7830" y="2119746"/>
            <a:ext cx="5192802" cy="37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247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t>XFRM—IPsec</a:t>
            </a:r>
            <a:r>
              <a:rPr lang="zh-CN" altLang="en-US" b="1" dirty="0" smtClean="0"/>
              <a:t>协议的内核实现框架</a:t>
            </a:r>
            <a:endParaRPr lang="zh-CN" altLang="en-US" b="1" dirty="0"/>
          </a:p>
        </p:txBody>
      </p:sp>
      <p:sp>
        <p:nvSpPr>
          <p:cNvPr id="9" name="Rectangle 4"/>
          <p:cNvSpPr>
            <a:spLocks noChangeArrowheads="1"/>
          </p:cNvSpPr>
          <p:nvPr/>
        </p:nvSpPr>
        <p:spPr bwMode="auto">
          <a:xfrm>
            <a:off x="838200" y="1610850"/>
            <a:ext cx="10028904"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l"/>
              <a:tabLst/>
            </a:pPr>
            <a:r>
              <a:rPr kumimoji="0" lang="zh-CN" altLang="zh-CN" sz="2400" b="0" i="0" u="none" strike="noStrike" cap="none" normalizeH="0" baseline="0" dirty="0" smtClean="0">
                <a:ln>
                  <a:noFill/>
                </a:ln>
                <a:solidFill>
                  <a:srgbClr val="E83E8C"/>
                </a:solidFill>
                <a:effectLst/>
                <a:latin typeface="+mn-lt"/>
                <a:ea typeface="SFMono-Regular"/>
              </a:rPr>
              <a:t>IPsec</a:t>
            </a:r>
            <a:r>
              <a:rPr kumimoji="0" lang="zh-CN" altLang="zh-CN" sz="2400" b="0" i="0" u="none" strike="noStrike" cap="none" normalizeH="0" baseline="0" dirty="0" smtClean="0">
                <a:ln>
                  <a:noFill/>
                </a:ln>
                <a:solidFill>
                  <a:srgbClr val="212529"/>
                </a:solidFill>
                <a:effectLst/>
                <a:latin typeface="+mn-lt"/>
                <a:ea typeface="-apple-system"/>
              </a:rPr>
              <a:t>协议帮助IP层建立安全可信的数据包传输通道。当前已经有了如</a:t>
            </a:r>
            <a:r>
              <a:rPr kumimoji="0" lang="zh-CN" altLang="zh-CN" sz="2400" b="0" i="0" u="none" strike="noStrike" cap="none" normalizeH="0" baseline="0" dirty="0" smtClean="0">
                <a:ln>
                  <a:noFill/>
                </a:ln>
                <a:solidFill>
                  <a:srgbClr val="00965E"/>
                </a:solidFill>
                <a:effectLst/>
                <a:latin typeface="+mn-lt"/>
                <a:ea typeface="-apple-system"/>
                <a:hlinkClick r:id="rId2"/>
              </a:rPr>
              <a:t>StrongSwan</a:t>
            </a:r>
            <a:r>
              <a:rPr kumimoji="0" lang="zh-CN" altLang="zh-CN" sz="2400" b="0" i="0" u="none" strike="noStrike" cap="none" normalizeH="0" baseline="0" dirty="0" smtClean="0">
                <a:ln>
                  <a:noFill/>
                </a:ln>
                <a:solidFill>
                  <a:srgbClr val="212529"/>
                </a:solidFill>
                <a:effectLst/>
                <a:latin typeface="+mn-lt"/>
                <a:ea typeface="-apple-system"/>
              </a:rPr>
              <a:t>、</a:t>
            </a:r>
            <a:r>
              <a:rPr kumimoji="0" lang="zh-CN" altLang="zh-CN" sz="2400" b="0" i="0" u="none" strike="noStrike" cap="none" normalizeH="0" baseline="0" dirty="0" smtClean="0">
                <a:ln>
                  <a:noFill/>
                </a:ln>
                <a:solidFill>
                  <a:srgbClr val="00965E"/>
                </a:solidFill>
                <a:effectLst/>
                <a:latin typeface="+mn-lt"/>
                <a:ea typeface="-apple-system"/>
                <a:hlinkClick r:id="rId3"/>
              </a:rPr>
              <a:t>OpenSwan</a:t>
            </a:r>
            <a:r>
              <a:rPr kumimoji="0" lang="zh-CN" altLang="zh-CN" sz="2400" b="0" i="0" u="none" strike="noStrike" cap="none" normalizeH="0" baseline="0" dirty="0" smtClean="0">
                <a:ln>
                  <a:noFill/>
                </a:ln>
                <a:solidFill>
                  <a:srgbClr val="212529"/>
                </a:solidFill>
                <a:effectLst/>
                <a:latin typeface="+mn-lt"/>
                <a:ea typeface="-apple-system"/>
              </a:rPr>
              <a:t>等比较成熟的解决方案，而它们都使用了Linux内核中的</a:t>
            </a:r>
            <a:r>
              <a:rPr kumimoji="0" lang="zh-CN" altLang="zh-CN" sz="2400" b="0" i="0" u="none" strike="noStrike" cap="none" normalizeH="0" baseline="0" dirty="0" smtClean="0">
                <a:ln>
                  <a:noFill/>
                </a:ln>
                <a:solidFill>
                  <a:srgbClr val="E83E8C"/>
                </a:solidFill>
                <a:effectLst/>
                <a:latin typeface="+mn-lt"/>
                <a:ea typeface="SFMono-Regular"/>
              </a:rPr>
              <a:t>XFRM</a:t>
            </a:r>
            <a:r>
              <a:rPr kumimoji="0" lang="zh-CN" altLang="zh-CN" sz="2400" b="0" i="0" u="none" strike="noStrike" cap="none" normalizeH="0" baseline="0" dirty="0" smtClean="0">
                <a:ln>
                  <a:noFill/>
                </a:ln>
                <a:solidFill>
                  <a:srgbClr val="212529"/>
                </a:solidFill>
                <a:effectLst/>
                <a:latin typeface="+mn-lt"/>
                <a:ea typeface="-apple-system"/>
              </a:rPr>
              <a:t>框架进行报文接收发送。</a:t>
            </a:r>
            <a:r>
              <a:rPr kumimoji="0" lang="zh-CN" altLang="zh-CN" sz="2400" b="0" i="0" u="none" strike="noStrike" cap="none" normalizeH="0" baseline="0" dirty="0" smtClean="0">
                <a:ln>
                  <a:noFill/>
                </a:ln>
                <a:solidFill>
                  <a:schemeClr val="tx1"/>
                </a:solidFill>
                <a:effectLst/>
                <a:latin typeface="+mn-lt"/>
              </a:rPr>
              <a:t> </a:t>
            </a:r>
            <a:endParaRPr kumimoji="0" lang="en-US" altLang="zh-CN" sz="2400" b="0" i="0" u="none" strike="noStrike" cap="none" normalizeH="0" baseline="0" dirty="0" smtClean="0">
              <a:ln>
                <a:noFill/>
              </a:ln>
              <a:solidFill>
                <a:schemeClr val="tx1"/>
              </a:solidFill>
              <a:effectLst/>
              <a:latin typeface="+mn-lt"/>
            </a:endParaRPr>
          </a:p>
          <a:p>
            <a:pPr marL="342900" lvl="0" indent="-342900">
              <a:buFont typeface="Wingdings" panose="05000000000000000000" pitchFamily="2" charset="2"/>
              <a:buChar char="l"/>
            </a:pPr>
            <a:r>
              <a:rPr kumimoji="0" lang="zh-CN" altLang="en-US" sz="2400" b="0" i="0" u="none" strike="noStrike" cap="none" normalizeH="0" baseline="0" dirty="0" smtClean="0">
                <a:ln>
                  <a:noFill/>
                </a:ln>
                <a:solidFill>
                  <a:schemeClr val="tx1"/>
                </a:solidFill>
                <a:effectLst/>
                <a:latin typeface="+mn-lt"/>
              </a:rPr>
              <a:t>内核协议栈收到的</a:t>
            </a:r>
            <a:r>
              <a:rPr kumimoji="0" lang="en-US" altLang="zh-CN" sz="2400" b="0" i="0" u="none" strike="noStrike" cap="none" normalizeH="0" baseline="0" dirty="0" smtClean="0">
                <a:ln>
                  <a:noFill/>
                </a:ln>
                <a:solidFill>
                  <a:schemeClr val="tx1"/>
                </a:solidFill>
                <a:effectLst/>
                <a:latin typeface="+mn-lt"/>
              </a:rPr>
              <a:t>IPsec</a:t>
            </a:r>
            <a:r>
              <a:rPr kumimoji="0" lang="zh-CN" altLang="en-US" sz="2400" b="0" i="0" u="none" strike="noStrike" cap="none" normalizeH="0" baseline="0" dirty="0" smtClean="0">
                <a:ln>
                  <a:noFill/>
                </a:ln>
                <a:solidFill>
                  <a:schemeClr val="tx1"/>
                </a:solidFill>
                <a:effectLst/>
                <a:latin typeface="+mn-lt"/>
              </a:rPr>
              <a:t>报文需要经过转换才能还原为原始报文；同样地，要发送的原始报文也需要转换为</a:t>
            </a:r>
            <a:r>
              <a:rPr kumimoji="0" lang="en-US" altLang="zh-CN" sz="2400" b="0" i="0" u="none" strike="noStrike" cap="none" normalizeH="0" baseline="0" dirty="0" smtClean="0">
                <a:ln>
                  <a:noFill/>
                </a:ln>
                <a:solidFill>
                  <a:schemeClr val="tx1"/>
                </a:solidFill>
                <a:effectLst/>
                <a:latin typeface="+mn-lt"/>
              </a:rPr>
              <a:t>IPsec</a:t>
            </a:r>
            <a:r>
              <a:rPr kumimoji="0" lang="zh-CN" altLang="en-US" sz="2400" b="0" i="0" u="none" strike="noStrike" cap="none" normalizeH="0" baseline="0" dirty="0" smtClean="0">
                <a:ln>
                  <a:noFill/>
                </a:ln>
                <a:solidFill>
                  <a:schemeClr val="tx1"/>
                </a:solidFill>
                <a:effectLst/>
                <a:latin typeface="+mn-lt"/>
              </a:rPr>
              <a:t>报文才能发送出去。</a:t>
            </a:r>
            <a:endParaRPr kumimoji="0" lang="en-US" altLang="zh-CN" sz="2400" b="0" i="0" u="none" strike="noStrike" cap="none" normalizeH="0" baseline="0" dirty="0" smtClean="0">
              <a:ln>
                <a:noFill/>
              </a:ln>
              <a:solidFill>
                <a:schemeClr val="tx1"/>
              </a:solidFill>
              <a:effectLst/>
              <a:latin typeface="+mn-lt"/>
            </a:endParaRPr>
          </a:p>
          <a:p>
            <a:pPr marL="342900" lvl="0" indent="-342900">
              <a:buFont typeface="Wingdings" panose="05000000000000000000" pitchFamily="2" charset="2"/>
              <a:buChar char="l"/>
            </a:pPr>
            <a:r>
              <a:rPr kumimoji="0" lang="en-US" altLang="zh-CN" sz="2400" b="0" i="0" u="none" strike="noStrike" cap="none" normalizeH="0" baseline="0" dirty="0" smtClean="0">
                <a:ln>
                  <a:noFill/>
                </a:ln>
                <a:solidFill>
                  <a:schemeClr val="tx1"/>
                </a:solidFill>
                <a:effectLst/>
                <a:latin typeface="+mn-lt"/>
              </a:rPr>
              <a:t>IPsec</a:t>
            </a:r>
            <a:r>
              <a:rPr kumimoji="0" lang="zh-CN" altLang="en-US" sz="2400" b="0" i="0" u="none" strike="noStrike" cap="none" normalizeH="0" baseline="0" dirty="0" smtClean="0">
                <a:ln>
                  <a:noFill/>
                </a:ln>
                <a:solidFill>
                  <a:schemeClr val="tx1"/>
                </a:solidFill>
                <a:effectLst/>
                <a:latin typeface="+mn-lt"/>
              </a:rPr>
              <a:t>中有两个重要概念：安全关联</a:t>
            </a:r>
            <a:r>
              <a:rPr kumimoji="0" lang="en-US" altLang="zh-CN" sz="2400" b="0" i="0" u="none" strike="noStrike" cap="none" normalizeH="0" baseline="0" dirty="0" smtClean="0">
                <a:ln>
                  <a:noFill/>
                </a:ln>
                <a:solidFill>
                  <a:schemeClr val="tx1"/>
                </a:solidFill>
                <a:effectLst/>
                <a:latin typeface="+mn-lt"/>
              </a:rPr>
              <a:t>(Security Association)</a:t>
            </a:r>
            <a:r>
              <a:rPr kumimoji="0" lang="zh-CN" altLang="en-US" sz="2400" b="0" i="0" u="none" strike="noStrike" cap="none" normalizeH="0" baseline="0" dirty="0" smtClean="0">
                <a:ln>
                  <a:noFill/>
                </a:ln>
                <a:solidFill>
                  <a:schemeClr val="tx1"/>
                </a:solidFill>
                <a:effectLst/>
                <a:latin typeface="+mn-lt"/>
              </a:rPr>
              <a:t>和安全策略</a:t>
            </a:r>
            <a:r>
              <a:rPr kumimoji="0" lang="en-US" altLang="zh-CN" sz="2400" b="0" i="0" u="none" strike="noStrike" cap="none" normalizeH="0" baseline="0" dirty="0" smtClean="0">
                <a:ln>
                  <a:noFill/>
                </a:ln>
                <a:solidFill>
                  <a:schemeClr val="tx1"/>
                </a:solidFill>
                <a:effectLst/>
                <a:latin typeface="+mn-lt"/>
              </a:rPr>
              <a:t>(Security Policy)</a:t>
            </a:r>
            <a:r>
              <a:rPr kumimoji="0" lang="zh-CN" altLang="en-US" sz="2400" b="0" i="0" u="none" strike="noStrike" cap="none" normalizeH="0" baseline="0" dirty="0" smtClean="0">
                <a:ln>
                  <a:noFill/>
                </a:ln>
                <a:solidFill>
                  <a:schemeClr val="tx1"/>
                </a:solidFill>
                <a:effectLst/>
                <a:latin typeface="+mn-lt"/>
              </a:rPr>
              <a:t>，这两类信息都需要存放在内核</a:t>
            </a:r>
            <a:r>
              <a:rPr kumimoji="0" lang="en-US" altLang="zh-CN" sz="2400" b="0" i="0" u="none" strike="noStrike" cap="none" normalizeH="0" baseline="0" dirty="0" smtClean="0">
                <a:ln>
                  <a:noFill/>
                </a:ln>
                <a:solidFill>
                  <a:schemeClr val="tx1"/>
                </a:solidFill>
                <a:effectLst/>
                <a:latin typeface="+mn-lt"/>
              </a:rPr>
              <a:t>XFRM</a:t>
            </a:r>
            <a:r>
              <a:rPr kumimoji="0" lang="zh-CN" altLang="en-US" sz="2400" b="0" i="0" u="none" strike="noStrike" cap="none" normalizeH="0" baseline="0" dirty="0" smtClean="0">
                <a:ln>
                  <a:noFill/>
                </a:ln>
                <a:solidFill>
                  <a:schemeClr val="tx1"/>
                </a:solidFill>
                <a:effectLst/>
                <a:latin typeface="+mn-lt"/>
              </a:rPr>
              <a:t>。</a:t>
            </a:r>
            <a:endParaRPr kumimoji="0" lang="en-US" altLang="zh-CN" sz="24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969151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XFRM </a:t>
            </a:r>
            <a:r>
              <a:rPr lang="en-US" altLang="zh-CN" b="1" dirty="0" smtClean="0"/>
              <a:t>State/Policy</a:t>
            </a:r>
            <a:endParaRPr lang="zh-CN" altLang="en-US" dirty="0"/>
          </a:p>
        </p:txBody>
      </p:sp>
      <p:sp>
        <p:nvSpPr>
          <p:cNvPr id="3" name="内容占位符 2"/>
          <p:cNvSpPr>
            <a:spLocks noGrp="1"/>
          </p:cNvSpPr>
          <p:nvPr>
            <p:ph idx="1"/>
          </p:nvPr>
        </p:nvSpPr>
        <p:spPr/>
        <p:txBody>
          <a:bodyPr/>
          <a:lstStyle/>
          <a:p>
            <a:r>
              <a:rPr lang="en-US" altLang="zh-CN" dirty="0" smtClean="0"/>
              <a:t>XFRM</a:t>
            </a:r>
            <a:r>
              <a:rPr lang="zh-CN" altLang="en-US" dirty="0" smtClean="0"/>
              <a:t>使用</a:t>
            </a:r>
            <a:r>
              <a:rPr lang="en-US" altLang="zh-CN" dirty="0" err="1" smtClean="0"/>
              <a:t>xfrm_state</a:t>
            </a:r>
            <a:r>
              <a:rPr lang="zh-CN" altLang="en-US" dirty="0" smtClean="0"/>
              <a:t>表示</a:t>
            </a:r>
            <a:r>
              <a:rPr lang="en-US" altLang="zh-CN" dirty="0" smtClean="0"/>
              <a:t>IPsec</a:t>
            </a:r>
            <a:r>
              <a:rPr lang="zh-CN" altLang="en-US" dirty="0" smtClean="0"/>
              <a:t>协议栈中的</a:t>
            </a:r>
            <a:r>
              <a:rPr lang="en-US" altLang="zh-CN" dirty="0" smtClean="0"/>
              <a:t>Security Association</a:t>
            </a:r>
            <a:r>
              <a:rPr lang="zh-CN" altLang="en-US" dirty="0" smtClean="0"/>
              <a:t>，它表示了一条单方向的</a:t>
            </a:r>
            <a:r>
              <a:rPr lang="en-US" altLang="zh-CN" dirty="0" smtClean="0"/>
              <a:t>IPsec</a:t>
            </a:r>
            <a:r>
              <a:rPr lang="zh-CN" altLang="en-US" dirty="0" smtClean="0"/>
              <a:t>流量所需的一切信息，包括模式</a:t>
            </a:r>
            <a:r>
              <a:rPr lang="en-US" altLang="zh-CN" dirty="0" smtClean="0"/>
              <a:t>(Transport</a:t>
            </a:r>
            <a:r>
              <a:rPr lang="zh-CN" altLang="en-US" dirty="0" smtClean="0"/>
              <a:t>或</a:t>
            </a:r>
            <a:r>
              <a:rPr lang="en-US" altLang="zh-CN" dirty="0" smtClean="0"/>
              <a:t>Tunnel)</a:t>
            </a:r>
            <a:r>
              <a:rPr lang="zh-CN" altLang="en-US" dirty="0" smtClean="0"/>
              <a:t>、密钥、</a:t>
            </a:r>
            <a:r>
              <a:rPr lang="en-US" altLang="zh-CN" dirty="0" smtClean="0"/>
              <a:t>replay</a:t>
            </a:r>
            <a:r>
              <a:rPr lang="zh-CN" altLang="en-US" dirty="0" smtClean="0"/>
              <a:t>参数等信息。用户态</a:t>
            </a:r>
            <a:r>
              <a:rPr lang="en-US" altLang="zh-CN" dirty="0" smtClean="0"/>
              <a:t>IPsec</a:t>
            </a:r>
            <a:r>
              <a:rPr lang="zh-CN" altLang="en-US" dirty="0" smtClean="0"/>
              <a:t>进程通过发送一个</a:t>
            </a:r>
            <a:r>
              <a:rPr lang="en-US" altLang="zh-CN" dirty="0" smtClean="0"/>
              <a:t>XFRM_MSG_NEWSA</a:t>
            </a:r>
            <a:r>
              <a:rPr lang="zh-CN" altLang="en-US" dirty="0" smtClean="0"/>
              <a:t>请求，可以让</a:t>
            </a:r>
            <a:r>
              <a:rPr lang="en-US" altLang="zh-CN" dirty="0" smtClean="0"/>
              <a:t>XFRM</a:t>
            </a:r>
            <a:r>
              <a:rPr lang="zh-CN" altLang="en-US" dirty="0" smtClean="0"/>
              <a:t>创建一个</a:t>
            </a:r>
            <a:r>
              <a:rPr lang="en-US" altLang="zh-CN" dirty="0" err="1" smtClean="0"/>
              <a:t>xfrm_state</a:t>
            </a:r>
            <a:r>
              <a:rPr lang="zh-CN" altLang="en-US" dirty="0" smtClean="0"/>
              <a:t>结构</a:t>
            </a:r>
            <a:endParaRPr lang="en-US" altLang="zh-CN" dirty="0" smtClean="0"/>
          </a:p>
          <a:p>
            <a:r>
              <a:rPr lang="en-US" altLang="zh-CN" dirty="0" smtClean="0"/>
              <a:t>XFRM</a:t>
            </a:r>
            <a:r>
              <a:rPr lang="zh-CN" altLang="en-US" dirty="0" smtClean="0"/>
              <a:t>使用</a:t>
            </a:r>
            <a:r>
              <a:rPr lang="en-US" altLang="zh-CN" dirty="0" err="1" smtClean="0"/>
              <a:t>xfrm_policy</a:t>
            </a:r>
            <a:r>
              <a:rPr lang="zh-CN" altLang="en-US" dirty="0" smtClean="0"/>
              <a:t>表示</a:t>
            </a:r>
            <a:r>
              <a:rPr lang="en-US" altLang="zh-CN" dirty="0" smtClean="0"/>
              <a:t>IPsec</a:t>
            </a:r>
            <a:r>
              <a:rPr lang="zh-CN" altLang="en-US" dirty="0" smtClean="0"/>
              <a:t>协议栈中的</a:t>
            </a:r>
            <a:r>
              <a:rPr lang="en-US" altLang="zh-CN" dirty="0" smtClean="0"/>
              <a:t>Security Policy</a:t>
            </a:r>
            <a:r>
              <a:rPr lang="zh-CN" altLang="en-US" dirty="0" smtClean="0"/>
              <a:t>，用户通过下发这样的规则，可以让</a:t>
            </a:r>
            <a:r>
              <a:rPr lang="en-US" altLang="zh-CN" dirty="0" smtClean="0"/>
              <a:t>XFRM</a:t>
            </a:r>
            <a:r>
              <a:rPr lang="zh-CN" altLang="en-US" dirty="0" smtClean="0"/>
              <a:t>允许或者禁止某些特征的流的发送和接收。用户态</a:t>
            </a:r>
            <a:r>
              <a:rPr lang="en-US" altLang="zh-CN" dirty="0" smtClean="0"/>
              <a:t>IPsec</a:t>
            </a:r>
            <a:r>
              <a:rPr lang="zh-CN" altLang="en-US" dirty="0" smtClean="0"/>
              <a:t>进程通过发送一个</a:t>
            </a:r>
            <a:r>
              <a:rPr lang="en-US" altLang="zh-CN" dirty="0" smtClean="0"/>
              <a:t>XFRM_MSG_POLICY</a:t>
            </a:r>
            <a:r>
              <a:rPr lang="zh-CN" altLang="en-US" dirty="0" smtClean="0"/>
              <a:t>请求，可以让</a:t>
            </a:r>
            <a:r>
              <a:rPr lang="en-US" altLang="zh-CN" dirty="0" smtClean="0"/>
              <a:t>XFRM</a:t>
            </a:r>
            <a:r>
              <a:rPr lang="zh-CN" altLang="en-US" dirty="0" smtClean="0"/>
              <a:t>创建一个</a:t>
            </a:r>
            <a:r>
              <a:rPr lang="en-US" altLang="zh-CN" dirty="0" err="1" smtClean="0"/>
              <a:t>xfrm_policy</a:t>
            </a:r>
            <a:r>
              <a:rPr lang="zh-CN" altLang="en-US" dirty="0" smtClean="0"/>
              <a:t>结构</a:t>
            </a:r>
            <a:endParaRPr lang="zh-CN" altLang="en-US" dirty="0"/>
          </a:p>
        </p:txBody>
      </p:sp>
    </p:spTree>
    <p:extLst>
      <p:ext uri="{BB962C8B-B14F-4D97-AF65-F5344CB8AC3E}">
        <p14:creationId xmlns:p14="http://schemas.microsoft.com/office/powerpoint/2010/main" val="1920219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err="1" smtClean="0"/>
              <a:t>sw</a:t>
            </a:r>
            <a:endParaRPr lang="en-US" altLang="zh-CN" dirty="0" smtClean="0"/>
          </a:p>
          <a:p>
            <a:pPr marL="685800" lvl="2">
              <a:spcBef>
                <a:spcPts val="1000"/>
              </a:spcBef>
            </a:pPr>
            <a:r>
              <a:rPr lang="en-US" altLang="zh-CN" dirty="0" err="1" smtClean="0"/>
              <a:t>ip</a:t>
            </a:r>
            <a:r>
              <a:rPr lang="en-US" altLang="zh-CN" dirty="0" smtClean="0"/>
              <a:t> </a:t>
            </a:r>
            <a:r>
              <a:rPr lang="en-US" altLang="zh-CN" dirty="0" err="1"/>
              <a:t>xfrm</a:t>
            </a:r>
            <a:r>
              <a:rPr lang="en-US" altLang="zh-CN" dirty="0"/>
              <a:t> state add </a:t>
            </a:r>
            <a:r>
              <a:rPr lang="en-US" altLang="zh-CN" dirty="0" err="1"/>
              <a:t>src</a:t>
            </a:r>
            <a:r>
              <a:rPr lang="en-US" altLang="zh-CN" dirty="0"/>
              <a:t> 10.0.0.1 </a:t>
            </a:r>
            <a:r>
              <a:rPr lang="en-US" altLang="zh-CN" dirty="0" err="1"/>
              <a:t>dst</a:t>
            </a:r>
            <a:r>
              <a:rPr lang="en-US" altLang="zh-CN" dirty="0"/>
              <a:t> 10.0.0.2 proto </a:t>
            </a:r>
            <a:r>
              <a:rPr lang="en-US" altLang="zh-CN" dirty="0" err="1"/>
              <a:t>esp</a:t>
            </a:r>
            <a:r>
              <a:rPr lang="en-US" altLang="zh-CN" dirty="0"/>
              <a:t> </a:t>
            </a:r>
            <a:r>
              <a:rPr lang="en-US" altLang="zh-CN" dirty="0" err="1"/>
              <a:t>spi</a:t>
            </a:r>
            <a:r>
              <a:rPr lang="en-US" altLang="zh-CN" dirty="0"/>
              <a:t> 0x00004005 mode tunnel </a:t>
            </a:r>
            <a:r>
              <a:rPr lang="en-US" altLang="zh-CN" dirty="0" err="1"/>
              <a:t>auth</a:t>
            </a:r>
            <a:r>
              <a:rPr lang="en-US" altLang="zh-CN" dirty="0"/>
              <a:t> md5 0xa87ff679a2f3e71d9181a67b7542122c </a:t>
            </a:r>
            <a:r>
              <a:rPr lang="en-US" altLang="zh-CN" dirty="0" err="1"/>
              <a:t>enc</a:t>
            </a:r>
            <a:r>
              <a:rPr lang="en-US" altLang="zh-CN" dirty="0"/>
              <a:t> des </a:t>
            </a:r>
            <a:r>
              <a:rPr lang="en-US" altLang="zh-CN" dirty="0" smtClean="0"/>
              <a:t>0xa2f3e71d9181a67b</a:t>
            </a:r>
          </a:p>
          <a:p>
            <a:r>
              <a:rPr lang="en-US" altLang="zh-CN" dirty="0" err="1"/>
              <a:t>h</a:t>
            </a:r>
            <a:r>
              <a:rPr lang="en-US" altLang="zh-CN" dirty="0" err="1" smtClean="0"/>
              <a:t>w</a:t>
            </a:r>
            <a:endParaRPr lang="en-US" altLang="zh-CN" dirty="0" smtClean="0"/>
          </a:p>
          <a:p>
            <a:pPr lvl="1"/>
            <a:r>
              <a:rPr lang="zh-CN" altLang="zh-CN" sz="2000" dirty="0"/>
              <a:t>ip </a:t>
            </a:r>
            <a:r>
              <a:rPr lang="zh-CN" altLang="zh-CN" sz="2000" dirty="0" smtClean="0"/>
              <a:t>x</a:t>
            </a:r>
            <a:r>
              <a:rPr lang="en-US" altLang="zh-CN" sz="2000" dirty="0" err="1" smtClean="0"/>
              <a:t>frm</a:t>
            </a:r>
            <a:r>
              <a:rPr lang="zh-CN" altLang="zh-CN" sz="2000" dirty="0" smtClean="0"/>
              <a:t> s</a:t>
            </a:r>
            <a:r>
              <a:rPr lang="en-US" altLang="zh-CN" sz="2000" dirty="0" err="1" smtClean="0"/>
              <a:t>tate</a:t>
            </a:r>
            <a:r>
              <a:rPr lang="zh-CN" altLang="zh-CN" sz="2000" dirty="0" smtClean="0"/>
              <a:t> </a:t>
            </a:r>
            <a:r>
              <a:rPr lang="zh-CN" altLang="zh-CN" sz="2000" dirty="0"/>
              <a:t>add proto </a:t>
            </a:r>
            <a:r>
              <a:rPr lang="zh-CN" altLang="zh-CN" sz="2000" dirty="0"/>
              <a:t>esp dst 14.0.0.70 src 14.0.0.52 spi 0x07 mode </a:t>
            </a:r>
            <a:r>
              <a:rPr lang="zh-CN" altLang="zh-CN" sz="2000" dirty="0"/>
              <a:t>transport reqid 0x07 replay-window 32 aead </a:t>
            </a:r>
            <a:r>
              <a:rPr lang="zh-CN" altLang="zh-CN" sz="2000" dirty="0"/>
              <a:t>'rfc4106(gcm(aes))' 0x44434241343332312423222114131211f4f3f2f</a:t>
            </a:r>
            <a:r>
              <a:rPr lang="zh-CN" altLang="zh-CN" sz="2000" dirty="0"/>
              <a:t>1 128 sel src 14.0.0.52/24 dst 14.0.0.70/24 proto tcp </a:t>
            </a:r>
            <a:r>
              <a:rPr lang="zh-CN" altLang="zh-CN" sz="2000" dirty="0">
                <a:solidFill>
                  <a:srgbClr val="FF0000"/>
                </a:solidFill>
              </a:rPr>
              <a:t>offload</a:t>
            </a:r>
            <a:r>
              <a:rPr lang="zh-CN" altLang="zh-CN" sz="2000" dirty="0"/>
              <a:t> </a:t>
            </a:r>
            <a:r>
              <a:rPr lang="zh-CN" altLang="zh-CN" sz="2000" dirty="0"/>
              <a:t>dev eth4 dir in </a:t>
            </a:r>
          </a:p>
        </p:txBody>
      </p:sp>
    </p:spTree>
    <p:extLst>
      <p:ext uri="{BB962C8B-B14F-4D97-AF65-F5344CB8AC3E}">
        <p14:creationId xmlns:p14="http://schemas.microsoft.com/office/powerpoint/2010/main" val="2595023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IPsec</a:t>
            </a:r>
            <a:r>
              <a:rPr lang="zh-CN" altLang="en-US" b="1" dirty="0" smtClean="0"/>
              <a:t>报文接收过程</a:t>
            </a:r>
            <a:endParaRPr lang="zh-CN" altLang="en-US" dirty="0"/>
          </a:p>
        </p:txBody>
      </p:sp>
      <p:pic>
        <p:nvPicPr>
          <p:cNvPr id="4" name="Picture 2" descr="rx"/>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35906" y="1825625"/>
            <a:ext cx="592018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p:nvSpPr>
        <p:spPr>
          <a:xfrm>
            <a:off x="4197928" y="4001294"/>
            <a:ext cx="1413164" cy="66501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曲线连接符 6"/>
          <p:cNvCxnSpPr>
            <a:stCxn id="5" idx="2"/>
          </p:cNvCxnSpPr>
          <p:nvPr/>
        </p:nvCxnSpPr>
        <p:spPr>
          <a:xfrm rot="10800000" flipH="1">
            <a:off x="4197928" y="3491345"/>
            <a:ext cx="706582" cy="842458"/>
          </a:xfrm>
          <a:prstGeom prst="curvedConnector4">
            <a:avLst>
              <a:gd name="adj1" fmla="val -32353"/>
              <a:gd name="adj2" fmla="val 69734"/>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69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IPsec</a:t>
            </a:r>
            <a:r>
              <a:rPr lang="zh-CN" altLang="en-US" b="1" dirty="0" smtClean="0"/>
              <a:t>报文接收</a:t>
            </a:r>
            <a:r>
              <a:rPr lang="zh-CN" altLang="en-US" b="1" dirty="0" smtClean="0"/>
              <a:t>过程</a:t>
            </a:r>
            <a:r>
              <a:rPr lang="en-US" altLang="zh-CN" b="1" dirty="0" smtClean="0"/>
              <a:t>-add offload</a:t>
            </a:r>
            <a:endParaRPr lang="zh-CN" altLang="en-US" dirty="0"/>
          </a:p>
        </p:txBody>
      </p:sp>
      <p:pic>
        <p:nvPicPr>
          <p:cNvPr id="8" name="图片 7"/>
          <p:cNvPicPr>
            <a:picLocks noChangeAspect="1"/>
          </p:cNvPicPr>
          <p:nvPr/>
        </p:nvPicPr>
        <p:blipFill>
          <a:blip r:embed="rId3"/>
          <a:stretch>
            <a:fillRect/>
          </a:stretch>
        </p:blipFill>
        <p:spPr>
          <a:xfrm>
            <a:off x="2183055" y="1376451"/>
            <a:ext cx="7825890" cy="5236313"/>
          </a:xfrm>
          <a:prstGeom prst="rect">
            <a:avLst/>
          </a:prstGeom>
        </p:spPr>
      </p:pic>
    </p:spTree>
    <p:extLst>
      <p:ext uri="{BB962C8B-B14F-4D97-AF65-F5344CB8AC3E}">
        <p14:creationId xmlns:p14="http://schemas.microsoft.com/office/powerpoint/2010/main" val="2071233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IPsec</a:t>
            </a:r>
            <a:r>
              <a:rPr lang="zh-CN" altLang="en-US" dirty="0" smtClean="0"/>
              <a:t>安全特性</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b="1" dirty="0" smtClean="0"/>
              <a:t>不可否认性</a:t>
            </a:r>
            <a:endParaRPr lang="en-US" altLang="zh-CN" b="1" dirty="0" smtClean="0"/>
          </a:p>
          <a:p>
            <a:pPr lvl="1">
              <a:lnSpc>
                <a:spcPct val="120000"/>
              </a:lnSpc>
            </a:pPr>
            <a:r>
              <a:rPr lang="zh-CN" altLang="en-US" b="1" dirty="0" smtClean="0"/>
              <a:t> </a:t>
            </a:r>
            <a:r>
              <a:rPr lang="en-US" altLang="zh-CN" dirty="0"/>
              <a:t>"</a:t>
            </a:r>
            <a:r>
              <a:rPr lang="zh-CN" altLang="en-US" dirty="0"/>
              <a:t>不可否认性</a:t>
            </a:r>
            <a:r>
              <a:rPr lang="en-US" altLang="zh-CN" dirty="0"/>
              <a:t>"</a:t>
            </a:r>
            <a:r>
              <a:rPr lang="zh-CN" altLang="en-US" dirty="0"/>
              <a:t>可以证实消息发送方是唯一可能的发送者，发送者不能否认发送过消息。</a:t>
            </a:r>
            <a:r>
              <a:rPr lang="en-US" altLang="zh-CN" dirty="0"/>
              <a:t>"</a:t>
            </a:r>
            <a:r>
              <a:rPr lang="zh-CN" altLang="en-US" dirty="0"/>
              <a:t>不可否认性</a:t>
            </a:r>
            <a:r>
              <a:rPr lang="en-US" altLang="zh-CN" dirty="0"/>
              <a:t>"</a:t>
            </a:r>
            <a:r>
              <a:rPr lang="zh-CN" altLang="en-US" dirty="0"/>
              <a:t>是采用公钥技术的一个特征，当使用公钥技术时，发送方用 私钥产生一个数字签名随消息一起发送，接收方用发送者的公钥来验证数字签名。由于在理论上只有发送者才唯一拥有私钥，也只有发送者才可能产生该数字签名， 所以只要数字签名通过验证，发送者就不能否认曾发送过该消息。但</a:t>
            </a:r>
            <a:r>
              <a:rPr lang="en-US" altLang="zh-CN" dirty="0"/>
              <a:t>"</a:t>
            </a:r>
            <a:r>
              <a:rPr lang="zh-CN" altLang="en-US" dirty="0"/>
              <a:t>不可否认性</a:t>
            </a:r>
            <a:r>
              <a:rPr lang="en-US" altLang="zh-CN" dirty="0"/>
              <a:t>"</a:t>
            </a:r>
            <a:r>
              <a:rPr lang="zh-CN" altLang="en-US" dirty="0"/>
              <a:t>不是基于认证的共享密钥技术的特征，因为在基于认证的共享密钥技术中，</a:t>
            </a:r>
            <a:r>
              <a:rPr lang="zh-CN" altLang="en-US" dirty="0" smtClean="0"/>
              <a:t>发送方</a:t>
            </a:r>
            <a:r>
              <a:rPr lang="zh-CN" altLang="en-US" dirty="0"/>
              <a:t>和接收方掌握相同的密钥。</a:t>
            </a:r>
          </a:p>
          <a:p>
            <a:r>
              <a:rPr lang="zh-CN" altLang="en-US" b="1" dirty="0" smtClean="0"/>
              <a:t>反</a:t>
            </a:r>
            <a:r>
              <a:rPr lang="zh-CN" altLang="en-US" b="1" dirty="0"/>
              <a:t>重播性 </a:t>
            </a:r>
            <a:endParaRPr lang="en-US" altLang="zh-CN" b="1" dirty="0" smtClean="0"/>
          </a:p>
          <a:p>
            <a:pPr lvl="1">
              <a:lnSpc>
                <a:spcPct val="120000"/>
              </a:lnSpc>
            </a:pPr>
            <a:r>
              <a:rPr lang="en-US" altLang="zh-CN" dirty="0"/>
              <a:t>"</a:t>
            </a:r>
            <a:r>
              <a:rPr lang="zh-CN" altLang="en-US" dirty="0"/>
              <a:t>反重播</a:t>
            </a:r>
            <a:r>
              <a:rPr lang="en-US" altLang="zh-CN" dirty="0"/>
              <a:t>"</a:t>
            </a:r>
            <a:r>
              <a:rPr lang="zh-CN" altLang="en-US" dirty="0"/>
              <a:t>确保每个</a:t>
            </a:r>
            <a:r>
              <a:rPr lang="en-US" altLang="zh-CN" dirty="0"/>
              <a:t>IP</a:t>
            </a:r>
            <a:r>
              <a:rPr lang="zh-CN" altLang="en-US" dirty="0"/>
              <a:t>包的唯一性，保证信息万一被截取复制后，不能再被重新利用、重新传输回目的地址。该特性可以防止攻击者截取破译信息后，再用相同的信息包冒取非法访问权（即使这种冒取行为发生在数月之后）。</a:t>
            </a:r>
          </a:p>
          <a:p>
            <a:r>
              <a:rPr lang="zh-CN" altLang="en-US" b="1" dirty="0" smtClean="0"/>
              <a:t>数据完整性</a:t>
            </a:r>
            <a:r>
              <a:rPr lang="zh-CN" altLang="en-US" dirty="0" smtClean="0"/>
              <a:t> </a:t>
            </a:r>
            <a:endParaRPr lang="en-US" altLang="zh-CN" dirty="0" smtClean="0"/>
          </a:p>
          <a:p>
            <a:pPr lvl="1">
              <a:lnSpc>
                <a:spcPct val="120000"/>
              </a:lnSpc>
            </a:pPr>
            <a:r>
              <a:rPr lang="zh-CN" altLang="en-US" dirty="0"/>
              <a:t>防止传输过程中数据被篡改，确保发出数据和接收数据的一致性。</a:t>
            </a:r>
            <a:r>
              <a:rPr lang="en-US" altLang="zh-CN" dirty="0" err="1"/>
              <a:t>IPSec</a:t>
            </a:r>
            <a:r>
              <a:rPr lang="zh-CN" altLang="en-US" dirty="0"/>
              <a:t>利用</a:t>
            </a:r>
            <a:r>
              <a:rPr lang="en-US" altLang="zh-CN" dirty="0"/>
              <a:t>Hash</a:t>
            </a:r>
            <a:r>
              <a:rPr lang="zh-CN" altLang="en-US" dirty="0"/>
              <a:t>函数为每个数据包产生一个加密检查和，接收方在打开包前先计算检查和，若包遭篡改导致检查和不相符，数据包即被丢弃。</a:t>
            </a:r>
          </a:p>
          <a:p>
            <a:r>
              <a:rPr lang="zh-CN" altLang="en-US" b="1" dirty="0" smtClean="0"/>
              <a:t>数据可靠性</a:t>
            </a:r>
            <a:r>
              <a:rPr lang="zh-CN" altLang="en-US" b="1" dirty="0"/>
              <a:t>（加密） </a:t>
            </a:r>
            <a:endParaRPr lang="en-US" altLang="zh-CN" b="1" dirty="0" smtClean="0"/>
          </a:p>
          <a:p>
            <a:pPr lvl="1">
              <a:lnSpc>
                <a:spcPct val="120000"/>
              </a:lnSpc>
            </a:pPr>
            <a:r>
              <a:rPr lang="zh-CN" altLang="en-US" dirty="0"/>
              <a:t>在传输前，对数据进行加密，可以保证在传输过程中，即使数据包遭截取，信息也无法被读。该特性在</a:t>
            </a:r>
            <a:r>
              <a:rPr lang="en-US" altLang="zh-CN" dirty="0" err="1"/>
              <a:t>IPSec</a:t>
            </a:r>
            <a:r>
              <a:rPr lang="zh-CN" altLang="en-US" dirty="0"/>
              <a:t>中为可选项，与</a:t>
            </a:r>
            <a:r>
              <a:rPr lang="en-US" altLang="zh-CN" dirty="0" err="1"/>
              <a:t>IPSec</a:t>
            </a:r>
            <a:r>
              <a:rPr lang="zh-CN" altLang="en-US" dirty="0"/>
              <a:t>策略的具体设置相关。</a:t>
            </a:r>
          </a:p>
          <a:p>
            <a:r>
              <a:rPr lang="zh-CN" altLang="en-US" b="1" dirty="0" smtClean="0"/>
              <a:t>认证</a:t>
            </a:r>
            <a:r>
              <a:rPr lang="zh-CN" altLang="en-US" dirty="0" smtClean="0"/>
              <a:t> </a:t>
            </a:r>
            <a:endParaRPr lang="en-US" altLang="zh-CN" dirty="0" smtClean="0"/>
          </a:p>
          <a:p>
            <a:pPr lvl="1">
              <a:lnSpc>
                <a:spcPct val="120000"/>
              </a:lnSpc>
            </a:pPr>
            <a:r>
              <a:rPr lang="zh-CN" altLang="en-US" dirty="0"/>
              <a:t>数据源发送信任状，由接收方验证信任状的合法性，只有通过认证的系统才可以建立通信连接。</a:t>
            </a:r>
          </a:p>
          <a:p>
            <a:endParaRPr lang="zh-CN" altLang="en-US" dirty="0"/>
          </a:p>
        </p:txBody>
      </p:sp>
    </p:spTree>
    <p:extLst>
      <p:ext uri="{BB962C8B-B14F-4D97-AF65-F5344CB8AC3E}">
        <p14:creationId xmlns:p14="http://schemas.microsoft.com/office/powerpoint/2010/main" val="170559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IPsec</a:t>
            </a:r>
            <a:r>
              <a:rPr lang="zh-CN" altLang="en-US" b="1" dirty="0" smtClean="0"/>
              <a:t>报文</a:t>
            </a:r>
            <a:r>
              <a:rPr lang="zh-CN" altLang="en-US" b="1" dirty="0"/>
              <a:t>发送</a:t>
            </a:r>
            <a:r>
              <a:rPr lang="zh-CN" altLang="en-US" b="1" dirty="0" smtClean="0"/>
              <a:t>过程</a:t>
            </a:r>
            <a:endParaRPr lang="zh-CN" altLang="en-US" dirty="0"/>
          </a:p>
        </p:txBody>
      </p:sp>
      <p:pic>
        <p:nvPicPr>
          <p:cNvPr id="6148" name="Picture 4" descr="rx"/>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908324" y="1477051"/>
            <a:ext cx="4073256" cy="4699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9751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IPsec</a:t>
            </a:r>
            <a:r>
              <a:rPr lang="zh-CN" altLang="en-US" b="1" dirty="0" smtClean="0"/>
              <a:t>报文</a:t>
            </a:r>
            <a:r>
              <a:rPr lang="zh-CN" altLang="en-US" b="1" dirty="0"/>
              <a:t>发送</a:t>
            </a:r>
            <a:r>
              <a:rPr lang="zh-CN" altLang="en-US" b="1" dirty="0" smtClean="0"/>
              <a:t>过程</a:t>
            </a:r>
            <a:r>
              <a:rPr lang="en-US" altLang="zh-CN" b="1" dirty="0" smtClean="0"/>
              <a:t>-add offload</a:t>
            </a:r>
            <a:endParaRPr lang="zh-CN" altLang="en-US" dirty="0"/>
          </a:p>
        </p:txBody>
      </p:sp>
      <p:pic>
        <p:nvPicPr>
          <p:cNvPr id="4" name="图片 3"/>
          <p:cNvPicPr>
            <a:picLocks noChangeAspect="1"/>
          </p:cNvPicPr>
          <p:nvPr/>
        </p:nvPicPr>
        <p:blipFill>
          <a:blip r:embed="rId3"/>
          <a:stretch>
            <a:fillRect/>
          </a:stretch>
        </p:blipFill>
        <p:spPr>
          <a:xfrm>
            <a:off x="2764347" y="1462708"/>
            <a:ext cx="5871453" cy="5258604"/>
          </a:xfrm>
          <a:prstGeom prst="rect">
            <a:avLst/>
          </a:prstGeom>
        </p:spPr>
      </p:pic>
    </p:spTree>
    <p:extLst>
      <p:ext uri="{BB962C8B-B14F-4D97-AF65-F5344CB8AC3E}">
        <p14:creationId xmlns:p14="http://schemas.microsoft.com/office/powerpoint/2010/main" val="757613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IPSEC</a:t>
            </a:r>
            <a:r>
              <a:rPr lang="zh-CN" altLang="en-US" b="1" dirty="0"/>
              <a:t>使用的算法</a:t>
            </a:r>
            <a:endParaRPr lang="zh-CN" altLang="en-US" dirty="0"/>
          </a:p>
        </p:txBody>
      </p:sp>
      <p:pic>
        <p:nvPicPr>
          <p:cNvPr id="2050" name="Picture 2" descr="https://img2020.cnblogs.com/blog/870512/202007/870512-20200715150015150-213730891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05075" y="1972030"/>
            <a:ext cx="71818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947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IKE</a:t>
            </a:r>
            <a:r>
              <a:rPr lang="zh-CN" altLang="en-US" b="1" dirty="0"/>
              <a:t>协议</a:t>
            </a:r>
            <a:endParaRPr lang="zh-CN" altLang="en-US" dirty="0"/>
          </a:p>
        </p:txBody>
      </p:sp>
      <p:sp>
        <p:nvSpPr>
          <p:cNvPr id="3" name="内容占位符 2"/>
          <p:cNvSpPr>
            <a:spLocks noGrp="1"/>
          </p:cNvSpPr>
          <p:nvPr>
            <p:ph idx="1"/>
          </p:nvPr>
        </p:nvSpPr>
        <p:spPr/>
        <p:txBody>
          <a:bodyPr>
            <a:normAutofit fontScale="85000" lnSpcReduction="10000"/>
          </a:bodyPr>
          <a:lstStyle/>
          <a:p>
            <a:r>
              <a:rPr lang="en-US" altLang="zh-CN" dirty="0" err="1"/>
              <a:t>IPSec</a:t>
            </a:r>
            <a:r>
              <a:rPr lang="zh-CN" altLang="en-US" dirty="0"/>
              <a:t>策略使用</a:t>
            </a:r>
            <a:r>
              <a:rPr lang="en-US" altLang="zh-CN" dirty="0"/>
              <a:t>"</a:t>
            </a:r>
            <a:r>
              <a:rPr lang="zh-CN" altLang="en-US" dirty="0"/>
              <a:t>动态密钥更新</a:t>
            </a:r>
            <a:r>
              <a:rPr lang="en-US" altLang="zh-CN" dirty="0"/>
              <a:t>"</a:t>
            </a:r>
            <a:r>
              <a:rPr lang="zh-CN" altLang="en-US" dirty="0"/>
              <a:t>法来决定在一次通信中，新密钥产生的频率。动态密钥指在通 信过程中，数据流被划分成一个个</a:t>
            </a:r>
            <a:r>
              <a:rPr lang="en-US" altLang="zh-CN" dirty="0"/>
              <a:t>"</a:t>
            </a:r>
            <a:r>
              <a:rPr lang="zh-CN" altLang="en-US" dirty="0"/>
              <a:t>数据块</a:t>
            </a:r>
            <a:r>
              <a:rPr lang="en-US" altLang="zh-CN" dirty="0"/>
              <a:t>"</a:t>
            </a:r>
            <a:r>
              <a:rPr lang="zh-CN" altLang="en-US" dirty="0"/>
              <a:t>，每一个</a:t>
            </a:r>
            <a:r>
              <a:rPr lang="en-US" altLang="zh-CN" dirty="0"/>
              <a:t>"</a:t>
            </a:r>
            <a:r>
              <a:rPr lang="zh-CN" altLang="en-US" dirty="0"/>
              <a:t>数据块</a:t>
            </a:r>
            <a:r>
              <a:rPr lang="en-US" altLang="zh-CN" dirty="0"/>
              <a:t>"</a:t>
            </a:r>
            <a:r>
              <a:rPr lang="zh-CN" altLang="en-US" dirty="0"/>
              <a:t>都使用不同的密钥加密，这可以保证万一攻击者中途截取了部分通信数据流和相应的密钥后，也不 会危及到所有其余的通信信息的安全。动态密钥更新服务由</a:t>
            </a:r>
            <a:r>
              <a:rPr lang="en-US" altLang="zh-CN" dirty="0"/>
              <a:t>Internet</a:t>
            </a:r>
            <a:r>
              <a:rPr lang="zh-CN" altLang="en-US" dirty="0"/>
              <a:t>密钥交换</a:t>
            </a:r>
            <a:r>
              <a:rPr lang="en-US" altLang="zh-CN" dirty="0"/>
              <a:t>IKE</a:t>
            </a:r>
            <a:r>
              <a:rPr lang="zh-CN" altLang="en-US" dirty="0"/>
              <a:t>（</a:t>
            </a:r>
            <a:r>
              <a:rPr lang="en-US" altLang="zh-CN" dirty="0"/>
              <a:t>Internet Key Exchange</a:t>
            </a:r>
            <a:r>
              <a:rPr lang="zh-CN" altLang="en-US" dirty="0"/>
              <a:t>）提供</a:t>
            </a:r>
            <a:endParaRPr lang="en-US" altLang="zh-CN" dirty="0"/>
          </a:p>
          <a:p>
            <a:r>
              <a:rPr lang="en-US" altLang="zh-CN" dirty="0" smtClean="0"/>
              <a:t>IKE</a:t>
            </a:r>
            <a:r>
              <a:rPr lang="zh-CN" altLang="en-US" dirty="0"/>
              <a:t>不是在网络上直接传送密钥，而是通过一系列数据的交换，最终计算出双方共享的密钥，并且即使第三者截获了双方用于计算密钥的所有交换数据，也不足以计算出真正的密钥。</a:t>
            </a:r>
            <a:r>
              <a:rPr lang="en-US" altLang="zh-CN" dirty="0"/>
              <a:t>IKE</a:t>
            </a:r>
            <a:r>
              <a:rPr lang="zh-CN" altLang="en-US" dirty="0"/>
              <a:t>具有一套自保护机制，可以在不安全的网络上安全的分发密钥，验证身份，建立</a:t>
            </a:r>
            <a:r>
              <a:rPr lang="en-US" altLang="zh-CN" dirty="0"/>
              <a:t>IPSEC</a:t>
            </a:r>
            <a:r>
              <a:rPr lang="zh-CN" altLang="en-US" dirty="0"/>
              <a:t>安全联盟</a:t>
            </a:r>
            <a:r>
              <a:rPr lang="zh-CN" altLang="en-US" dirty="0" smtClean="0"/>
              <a:t>。</a:t>
            </a:r>
            <a:endParaRPr lang="en-US" altLang="zh-CN" dirty="0" smtClean="0"/>
          </a:p>
          <a:p>
            <a:r>
              <a:rPr lang="en-US" altLang="zh-CN" dirty="0"/>
              <a:t>DH</a:t>
            </a:r>
            <a:r>
              <a:rPr lang="zh-CN" altLang="en-US" dirty="0"/>
              <a:t>算法的基本工作 原理是：通信双方公开或半公开交换一些准备用来生成密钥的</a:t>
            </a:r>
            <a:r>
              <a:rPr lang="en-US" altLang="zh-CN" dirty="0"/>
              <a:t>"</a:t>
            </a:r>
            <a:r>
              <a:rPr lang="zh-CN" altLang="en-US" dirty="0"/>
              <a:t>材料数据</a:t>
            </a:r>
            <a:r>
              <a:rPr lang="en-US" altLang="zh-CN" dirty="0"/>
              <a:t>"</a:t>
            </a:r>
            <a:r>
              <a:rPr lang="zh-CN" altLang="en-US" dirty="0"/>
              <a:t>，在彼此交换过密钥生成</a:t>
            </a:r>
            <a:r>
              <a:rPr lang="en-US" altLang="zh-CN" dirty="0"/>
              <a:t>"</a:t>
            </a:r>
            <a:r>
              <a:rPr lang="zh-CN" altLang="en-US" dirty="0"/>
              <a:t>材料</a:t>
            </a:r>
            <a:r>
              <a:rPr lang="en-US" altLang="zh-CN" dirty="0"/>
              <a:t>"</a:t>
            </a:r>
            <a:r>
              <a:rPr lang="zh-CN" altLang="en-US" dirty="0"/>
              <a:t>后，两端可以各自生成出完全一样的共享密钥。在任何 时候，双方都绝不交换真正的密钥</a:t>
            </a:r>
            <a:r>
              <a:rPr lang="zh-CN" altLang="en-US" dirty="0" smtClean="0"/>
              <a:t>。</a:t>
            </a:r>
          </a:p>
          <a:p>
            <a:endParaRPr lang="zh-CN" altLang="en-US" dirty="0"/>
          </a:p>
        </p:txBody>
      </p:sp>
    </p:spTree>
    <p:extLst>
      <p:ext uri="{BB962C8B-B14F-4D97-AF65-F5344CB8AC3E}">
        <p14:creationId xmlns:p14="http://schemas.microsoft.com/office/powerpoint/2010/main" val="440511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IKE</a:t>
            </a:r>
            <a:r>
              <a:rPr lang="zh-CN" altLang="en-US" b="1" dirty="0"/>
              <a:t>建立的两个阶段</a:t>
            </a:r>
            <a:endParaRPr lang="zh-CN" altLang="en-US" dirty="0"/>
          </a:p>
        </p:txBody>
      </p:sp>
      <p:sp>
        <p:nvSpPr>
          <p:cNvPr id="3" name="内容占位符 2"/>
          <p:cNvSpPr>
            <a:spLocks noGrp="1"/>
          </p:cNvSpPr>
          <p:nvPr>
            <p:ph idx="1"/>
          </p:nvPr>
        </p:nvSpPr>
        <p:spPr/>
        <p:txBody>
          <a:bodyPr/>
          <a:lstStyle/>
          <a:p>
            <a:r>
              <a:rPr lang="zh-CN" altLang="en-US" dirty="0"/>
              <a:t>第一阶段，协商创建一个通信信道（</a:t>
            </a:r>
            <a:r>
              <a:rPr lang="en-US" altLang="zh-CN" dirty="0"/>
              <a:t>IKE SA</a:t>
            </a:r>
            <a:r>
              <a:rPr lang="zh-CN" altLang="en-US" dirty="0"/>
              <a:t>），并对该信道进行验证，为双方进一步的</a:t>
            </a:r>
            <a:r>
              <a:rPr lang="en-US" altLang="zh-CN" dirty="0"/>
              <a:t>IKE</a:t>
            </a:r>
            <a:r>
              <a:rPr lang="zh-CN" altLang="en-US" dirty="0"/>
              <a:t>通信提供机密性、消息完整性以及消息源验证服务；</a:t>
            </a:r>
          </a:p>
          <a:p>
            <a:r>
              <a:rPr lang="zh-CN" altLang="en-US" dirty="0"/>
              <a:t>第二阶段：使用已建立的</a:t>
            </a:r>
            <a:r>
              <a:rPr lang="en-US" altLang="zh-CN" dirty="0"/>
              <a:t>IKE SA</a:t>
            </a:r>
            <a:r>
              <a:rPr lang="zh-CN" altLang="en-US" dirty="0"/>
              <a:t>建立</a:t>
            </a:r>
            <a:r>
              <a:rPr lang="en-US" altLang="zh-CN" dirty="0" err="1"/>
              <a:t>IPSec</a:t>
            </a:r>
            <a:r>
              <a:rPr lang="en-US" altLang="zh-CN" dirty="0"/>
              <a:t> SA</a:t>
            </a:r>
          </a:p>
          <a:p>
            <a:r>
              <a:rPr lang="zh-CN" altLang="en-US" b="1" dirty="0"/>
              <a:t>第一个隧道</a:t>
            </a:r>
            <a:r>
              <a:rPr lang="en-US" altLang="zh-CN" b="1" dirty="0"/>
              <a:t>ISAKMP SA</a:t>
            </a:r>
            <a:r>
              <a:rPr lang="zh-CN" altLang="en-US" b="1" dirty="0"/>
              <a:t>是用于保护后续的再次协商，</a:t>
            </a:r>
            <a:r>
              <a:rPr lang="zh-CN" altLang="en-US" b="1" dirty="0">
                <a:solidFill>
                  <a:srgbClr val="FF0000"/>
                </a:solidFill>
              </a:rPr>
              <a:t>第二次隧道协商的参数是在完全加密的环境下进行的</a:t>
            </a:r>
            <a:r>
              <a:rPr lang="zh-CN" altLang="en-US" b="1" dirty="0"/>
              <a:t>，之后得到的</a:t>
            </a:r>
            <a:r>
              <a:rPr lang="en-US" altLang="zh-CN" b="1" dirty="0" err="1"/>
              <a:t>IPsecSA</a:t>
            </a:r>
            <a:r>
              <a:rPr lang="zh-CN" altLang="en-US" b="1" dirty="0"/>
              <a:t>才真正为数据做加密！第一阶段策略集面向对象是第二阶段的协商包，第二阶段的转换集面向对象是最终的数据包。</a:t>
            </a:r>
            <a:endParaRPr lang="zh-CN" altLang="en-US" dirty="0"/>
          </a:p>
        </p:txBody>
      </p:sp>
    </p:spTree>
    <p:extLst>
      <p:ext uri="{BB962C8B-B14F-4D97-AF65-F5344CB8AC3E}">
        <p14:creationId xmlns:p14="http://schemas.microsoft.com/office/powerpoint/2010/main" val="9787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b="1" dirty="0"/>
              <a:t>SA</a:t>
            </a:r>
            <a:r>
              <a:rPr lang="zh-CN" altLang="en-US" b="1" dirty="0"/>
              <a:t>是单向的：</a:t>
            </a:r>
            <a:r>
              <a:rPr lang="zh-CN" altLang="en-US" dirty="0"/>
              <a:t>如果两个主机（比如</a:t>
            </a:r>
            <a:r>
              <a:rPr lang="en-US" altLang="zh-CN" dirty="0"/>
              <a:t>A</a:t>
            </a:r>
            <a:r>
              <a:rPr lang="zh-CN" altLang="en-US" dirty="0"/>
              <a:t>和</a:t>
            </a:r>
            <a:r>
              <a:rPr lang="en-US" altLang="zh-CN" dirty="0"/>
              <a:t>B</a:t>
            </a:r>
            <a:r>
              <a:rPr lang="zh-CN" altLang="en-US" dirty="0"/>
              <a:t>）正在通过</a:t>
            </a:r>
            <a:r>
              <a:rPr lang="en-US" altLang="zh-CN" dirty="0"/>
              <a:t>ESP</a:t>
            </a:r>
            <a:r>
              <a:rPr lang="zh-CN" altLang="en-US" dirty="0"/>
              <a:t>进行安全通信，那么主机</a:t>
            </a:r>
            <a:r>
              <a:rPr lang="en-US" altLang="zh-CN" dirty="0"/>
              <a:t>A</a:t>
            </a:r>
            <a:r>
              <a:rPr lang="zh-CN" altLang="en-US" dirty="0"/>
              <a:t>就需要有一个</a:t>
            </a:r>
            <a:r>
              <a:rPr lang="en-US" altLang="zh-CN" dirty="0"/>
              <a:t>SA</a:t>
            </a:r>
            <a:r>
              <a:rPr lang="zh-CN" altLang="en-US" dirty="0"/>
              <a:t>，即</a:t>
            </a:r>
            <a:r>
              <a:rPr lang="en-US" altLang="zh-CN" dirty="0"/>
              <a:t>SA</a:t>
            </a:r>
            <a:r>
              <a:rPr lang="zh-CN" altLang="en-US" dirty="0"/>
              <a:t>（</a:t>
            </a:r>
            <a:r>
              <a:rPr lang="en-US" altLang="zh-CN" dirty="0"/>
              <a:t>OUT</a:t>
            </a:r>
            <a:r>
              <a:rPr lang="zh-CN" altLang="en-US" dirty="0"/>
              <a:t>），用来处理外发的数据包，另外还需要有一个不同的</a:t>
            </a:r>
            <a:r>
              <a:rPr lang="en-US" altLang="zh-CN" dirty="0"/>
              <a:t>SA</a:t>
            </a:r>
            <a:r>
              <a:rPr lang="zh-CN" altLang="en-US" dirty="0"/>
              <a:t>，即</a:t>
            </a:r>
            <a:r>
              <a:rPr lang="en-US" altLang="zh-CN" dirty="0"/>
              <a:t>SA</a:t>
            </a:r>
            <a:r>
              <a:rPr lang="zh-CN" altLang="en-US" dirty="0"/>
              <a:t>（</a:t>
            </a:r>
            <a:r>
              <a:rPr lang="en-US" altLang="zh-CN" dirty="0"/>
              <a:t>IN</a:t>
            </a:r>
            <a:r>
              <a:rPr lang="zh-CN" altLang="en-US" dirty="0"/>
              <a:t>）用来处理进入的数据包。主机</a:t>
            </a:r>
            <a:r>
              <a:rPr lang="en-US" altLang="zh-CN" dirty="0"/>
              <a:t>A</a:t>
            </a:r>
            <a:r>
              <a:rPr lang="zh-CN" altLang="en-US" dirty="0"/>
              <a:t>的</a:t>
            </a:r>
            <a:r>
              <a:rPr lang="en-US" altLang="zh-CN" dirty="0"/>
              <a:t>SA</a:t>
            </a:r>
            <a:r>
              <a:rPr lang="zh-CN" altLang="en-US" dirty="0"/>
              <a:t>（</a:t>
            </a:r>
            <a:r>
              <a:rPr lang="en-US" altLang="zh-CN" dirty="0"/>
              <a:t>OUT</a:t>
            </a:r>
            <a:r>
              <a:rPr lang="zh-CN" altLang="en-US" dirty="0"/>
              <a:t>）和主机</a:t>
            </a:r>
            <a:r>
              <a:rPr lang="en-US" altLang="zh-CN" dirty="0"/>
              <a:t>B</a:t>
            </a:r>
            <a:r>
              <a:rPr lang="zh-CN" altLang="en-US" dirty="0"/>
              <a:t>的</a:t>
            </a:r>
            <a:r>
              <a:rPr lang="en-US" altLang="zh-CN" dirty="0"/>
              <a:t>SA</a:t>
            </a:r>
            <a:r>
              <a:rPr lang="zh-CN" altLang="en-US" dirty="0"/>
              <a:t>（</a:t>
            </a:r>
            <a:r>
              <a:rPr lang="en-US" altLang="zh-CN" dirty="0"/>
              <a:t>IN</a:t>
            </a:r>
            <a:r>
              <a:rPr lang="zh-CN" altLang="en-US" dirty="0"/>
              <a:t>）将共享相同的加密参数（比如密钥）。</a:t>
            </a:r>
          </a:p>
          <a:p>
            <a:r>
              <a:rPr lang="en-US" altLang="zh-CN" dirty="0"/>
              <a:t>SA</a:t>
            </a:r>
            <a:r>
              <a:rPr lang="zh-CN" altLang="en-US" dirty="0"/>
              <a:t>要根据协议来区分：如果两个主机间同时使用</a:t>
            </a:r>
            <a:r>
              <a:rPr lang="en-US" altLang="zh-CN" dirty="0"/>
              <a:t>ESP</a:t>
            </a:r>
            <a:r>
              <a:rPr lang="zh-CN" altLang="en-US" dirty="0"/>
              <a:t>和</a:t>
            </a:r>
            <a:r>
              <a:rPr lang="en-US" altLang="zh-CN" dirty="0"/>
              <a:t>AH</a:t>
            </a:r>
            <a:r>
              <a:rPr lang="zh-CN" altLang="en-US" dirty="0"/>
              <a:t>，对于</a:t>
            </a:r>
            <a:r>
              <a:rPr lang="en-US" altLang="zh-CN" dirty="0"/>
              <a:t>ESP</a:t>
            </a:r>
            <a:r>
              <a:rPr lang="zh-CN" altLang="en-US" dirty="0"/>
              <a:t>和</a:t>
            </a:r>
            <a:r>
              <a:rPr lang="en-US" altLang="zh-CN" dirty="0"/>
              <a:t>AH</a:t>
            </a:r>
            <a:r>
              <a:rPr lang="zh-CN" altLang="en-US" dirty="0"/>
              <a:t>会生成不同的</a:t>
            </a:r>
            <a:r>
              <a:rPr lang="en-US" altLang="zh-CN" dirty="0"/>
              <a:t>SA</a:t>
            </a:r>
            <a:r>
              <a:rPr lang="zh-CN" altLang="en-US" dirty="0"/>
              <a:t>。 </a:t>
            </a:r>
            <a:r>
              <a:rPr lang="en-US" altLang="zh-CN" dirty="0"/>
              <a:t>SA</a:t>
            </a:r>
            <a:r>
              <a:rPr lang="zh-CN" altLang="en-US" dirty="0"/>
              <a:t>分为两种：</a:t>
            </a:r>
            <a:r>
              <a:rPr lang="en-US" altLang="zh-CN" dirty="0"/>
              <a:t>IKE</a:t>
            </a:r>
            <a:r>
              <a:rPr lang="zh-CN" altLang="en-US" dirty="0"/>
              <a:t>（</a:t>
            </a:r>
            <a:r>
              <a:rPr lang="en-US" altLang="zh-CN" dirty="0"/>
              <a:t>ISAKMP</a:t>
            </a:r>
            <a:r>
              <a:rPr lang="zh-CN" altLang="en-US" dirty="0"/>
              <a:t>）</a:t>
            </a:r>
            <a:r>
              <a:rPr lang="en-US" altLang="zh-CN" dirty="0"/>
              <a:t>SA </a:t>
            </a:r>
            <a:r>
              <a:rPr lang="zh-CN" altLang="en-US" dirty="0"/>
              <a:t>协商对</a:t>
            </a:r>
            <a:r>
              <a:rPr lang="en-US" altLang="zh-CN" dirty="0"/>
              <a:t>IKE</a:t>
            </a:r>
            <a:r>
              <a:rPr lang="zh-CN" altLang="en-US" dirty="0"/>
              <a:t>数据流进行加密以及对对等体进行验证的算法（对密钥的加密和</a:t>
            </a:r>
            <a:r>
              <a:rPr lang="en-US" altLang="zh-CN" dirty="0"/>
              <a:t>peer</a:t>
            </a:r>
            <a:r>
              <a:rPr lang="zh-CN" altLang="en-US" dirty="0"/>
              <a:t>的认证）</a:t>
            </a:r>
            <a:r>
              <a:rPr lang="en-US" altLang="zh-CN" dirty="0"/>
              <a:t>IPsec SA </a:t>
            </a:r>
            <a:r>
              <a:rPr lang="zh-CN" altLang="en-US" dirty="0"/>
              <a:t>协商对对等体之间的</a:t>
            </a:r>
            <a:r>
              <a:rPr lang="en-US" altLang="zh-CN" dirty="0"/>
              <a:t>IP</a:t>
            </a:r>
            <a:r>
              <a:rPr lang="zh-CN" altLang="en-US" dirty="0"/>
              <a:t>数据流进行加密的算法。</a:t>
            </a:r>
          </a:p>
          <a:p>
            <a:r>
              <a:rPr lang="en-US" altLang="zh-CN" b="1" dirty="0"/>
              <a:t>SA</a:t>
            </a:r>
            <a:r>
              <a:rPr lang="zh-CN" altLang="en-US" b="1" dirty="0"/>
              <a:t>分为两种：</a:t>
            </a:r>
            <a:endParaRPr lang="zh-CN" altLang="en-US" dirty="0"/>
          </a:p>
          <a:p>
            <a:r>
              <a:rPr lang="en-US" altLang="zh-CN" dirty="0"/>
              <a:t>IKE</a:t>
            </a:r>
            <a:r>
              <a:rPr lang="zh-CN" altLang="en-US" dirty="0"/>
              <a:t>（</a:t>
            </a:r>
            <a:r>
              <a:rPr lang="en-US" altLang="zh-CN" dirty="0"/>
              <a:t>ISAKMP</a:t>
            </a:r>
            <a:r>
              <a:rPr lang="zh-CN" altLang="en-US" dirty="0"/>
              <a:t>）</a:t>
            </a:r>
            <a:r>
              <a:rPr lang="en-US" altLang="zh-CN" dirty="0"/>
              <a:t>SA</a:t>
            </a:r>
            <a:r>
              <a:rPr lang="zh-CN" altLang="en-US" dirty="0"/>
              <a:t>：协商对</a:t>
            </a:r>
            <a:r>
              <a:rPr lang="en-US" altLang="zh-CN" dirty="0"/>
              <a:t>IKE</a:t>
            </a:r>
            <a:r>
              <a:rPr lang="zh-CN" altLang="en-US" dirty="0"/>
              <a:t>数据流进行加密以及对对等体进行验证的算法（对密钥的加密和</a:t>
            </a:r>
            <a:r>
              <a:rPr lang="en-US" altLang="zh-CN" dirty="0"/>
              <a:t>peer</a:t>
            </a:r>
            <a:r>
              <a:rPr lang="zh-CN" altLang="en-US" dirty="0"/>
              <a:t>的认证）</a:t>
            </a:r>
          </a:p>
          <a:p>
            <a:r>
              <a:rPr lang="en-US" altLang="zh-CN" dirty="0"/>
              <a:t>IPsec SA </a:t>
            </a:r>
            <a:r>
              <a:rPr lang="zh-CN" altLang="en-US" dirty="0"/>
              <a:t>协商对对等体之间的</a:t>
            </a:r>
            <a:r>
              <a:rPr lang="en-US" altLang="zh-CN" dirty="0"/>
              <a:t>IP</a:t>
            </a:r>
            <a:r>
              <a:rPr lang="zh-CN" altLang="en-US" dirty="0"/>
              <a:t>数据流进行加密的算法 </a:t>
            </a:r>
          </a:p>
          <a:p>
            <a:r>
              <a:rPr lang="zh-CN" altLang="en-US" dirty="0"/>
              <a:t>对等体之间的</a:t>
            </a:r>
            <a:r>
              <a:rPr lang="en-US" altLang="zh-CN" dirty="0"/>
              <a:t>IKE SA</a:t>
            </a:r>
            <a:r>
              <a:rPr lang="zh-CN" altLang="en-US" dirty="0"/>
              <a:t>只能有一个，对等体之间的</a:t>
            </a:r>
            <a:r>
              <a:rPr lang="en-US" altLang="zh-CN" dirty="0"/>
              <a:t>IPsec SA</a:t>
            </a:r>
            <a:r>
              <a:rPr lang="zh-CN" altLang="en-US" dirty="0"/>
              <a:t>可以有多个</a:t>
            </a:r>
          </a:p>
          <a:p>
            <a:endParaRPr lang="zh-CN" altLang="en-US" dirty="0"/>
          </a:p>
        </p:txBody>
      </p:sp>
    </p:spTree>
    <p:extLst>
      <p:ext uri="{BB962C8B-B14F-4D97-AF65-F5344CB8AC3E}">
        <p14:creationId xmlns:p14="http://schemas.microsoft.com/office/powerpoint/2010/main" val="232636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IKE</a:t>
            </a:r>
            <a:r>
              <a:rPr lang="zh-CN" altLang="en-US" b="1" dirty="0" smtClean="0"/>
              <a:t>协商</a:t>
            </a:r>
            <a:r>
              <a:rPr lang="en-US" altLang="zh-CN" b="1" dirty="0" smtClean="0"/>
              <a:t>-</a:t>
            </a:r>
            <a:r>
              <a:rPr lang="zh-CN" altLang="en-US" b="1" dirty="0" smtClean="0"/>
              <a:t>主模式</a:t>
            </a:r>
            <a:endParaRPr lang="zh-CN" altLang="en-US" dirty="0"/>
          </a:p>
        </p:txBody>
      </p:sp>
      <p:pic>
        <p:nvPicPr>
          <p:cNvPr id="3074" name="Picture 2" descr="https://img2020.cnblogs.com/blog/870512/202007/870512-20200715150016383-18000489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22286" y="1461973"/>
            <a:ext cx="7184571" cy="483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71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IKE</a:t>
            </a:r>
            <a:r>
              <a:rPr lang="zh-CN" altLang="en-US" b="1" dirty="0" smtClean="0"/>
              <a:t>协商</a:t>
            </a:r>
            <a:r>
              <a:rPr lang="en-US" altLang="zh-CN" b="1" dirty="0" smtClean="0"/>
              <a:t>-</a:t>
            </a:r>
            <a:r>
              <a:rPr lang="zh-CN" altLang="en-US" b="1" dirty="0" smtClean="0"/>
              <a:t>野蛮模式</a:t>
            </a:r>
            <a:endParaRPr lang="zh-CN" altLang="en-US" dirty="0"/>
          </a:p>
        </p:txBody>
      </p:sp>
      <p:pic>
        <p:nvPicPr>
          <p:cNvPr id="6" name="Picture 2" descr="https://img2020.cnblogs.com/blog/870512/202007/870512-20200715150016919-1923938211.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8816" y="1690688"/>
            <a:ext cx="6620248" cy="4463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95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t>IPsecSA</a:t>
            </a:r>
            <a:r>
              <a:rPr lang="zh-CN" altLang="en-US" b="1" dirty="0"/>
              <a:t>协商</a:t>
            </a:r>
            <a:endParaRPr lang="zh-CN" altLang="en-US" dirty="0"/>
          </a:p>
        </p:txBody>
      </p:sp>
      <p:sp>
        <p:nvSpPr>
          <p:cNvPr id="3" name="内容占位符 2"/>
          <p:cNvSpPr>
            <a:spLocks noGrp="1"/>
          </p:cNvSpPr>
          <p:nvPr>
            <p:ph idx="1"/>
          </p:nvPr>
        </p:nvSpPr>
        <p:spPr/>
        <p:txBody>
          <a:bodyPr/>
          <a:lstStyle/>
          <a:p>
            <a:r>
              <a:rPr lang="zh-CN" altLang="en-US" b="1" dirty="0"/>
              <a:t>具体协商内容包括：</a:t>
            </a:r>
            <a:endParaRPr lang="zh-CN" altLang="en-US" dirty="0"/>
          </a:p>
          <a:p>
            <a:pPr lvl="1"/>
            <a:r>
              <a:rPr lang="zh-CN" altLang="en-US" dirty="0"/>
              <a:t>双方使用哪种封装技术，</a:t>
            </a:r>
            <a:r>
              <a:rPr lang="en-US" altLang="zh-CN" dirty="0"/>
              <a:t>AH</a:t>
            </a:r>
            <a:r>
              <a:rPr lang="zh-CN" altLang="en-US" dirty="0"/>
              <a:t>还是</a:t>
            </a:r>
            <a:r>
              <a:rPr lang="en-US" altLang="zh-CN" dirty="0"/>
              <a:t>ESP</a:t>
            </a:r>
          </a:p>
          <a:p>
            <a:pPr lvl="1"/>
            <a:r>
              <a:rPr lang="zh-CN" altLang="en-US" dirty="0"/>
              <a:t>双方使用哪</a:t>
            </a:r>
            <a:r>
              <a:rPr lang="zh-CN" altLang="en-US" dirty="0" smtClean="0"/>
              <a:t>种</a:t>
            </a:r>
            <a:r>
              <a:rPr lang="zh-CN" altLang="en-US" dirty="0"/>
              <a:t>数据</a:t>
            </a:r>
            <a:r>
              <a:rPr lang="zh-CN" altLang="en-US" dirty="0" smtClean="0"/>
              <a:t>加密算法</a:t>
            </a:r>
            <a:endParaRPr lang="zh-CN" altLang="en-US" dirty="0"/>
          </a:p>
          <a:p>
            <a:pPr lvl="1"/>
            <a:r>
              <a:rPr lang="zh-CN" altLang="en-US" dirty="0"/>
              <a:t>双方使用哪种</a:t>
            </a:r>
            <a:r>
              <a:rPr lang="en-US" altLang="zh-CN" dirty="0"/>
              <a:t>HMAC</a:t>
            </a:r>
            <a:r>
              <a:rPr lang="zh-CN" altLang="en-US" dirty="0"/>
              <a:t>方式，是</a:t>
            </a:r>
            <a:r>
              <a:rPr lang="en-US" altLang="zh-CN" dirty="0"/>
              <a:t>MD5</a:t>
            </a:r>
            <a:r>
              <a:rPr lang="zh-CN" altLang="en-US" dirty="0"/>
              <a:t>还是</a:t>
            </a:r>
            <a:r>
              <a:rPr lang="en-US" altLang="zh-CN" dirty="0"/>
              <a:t>SHA</a:t>
            </a:r>
          </a:p>
          <a:p>
            <a:pPr lvl="1"/>
            <a:r>
              <a:rPr lang="zh-CN" altLang="en-US" dirty="0"/>
              <a:t>使用哪种传输模式，是隧道模式还是传输模式</a:t>
            </a:r>
          </a:p>
          <a:p>
            <a:endParaRPr lang="zh-CN" altLang="en-US" dirty="0"/>
          </a:p>
        </p:txBody>
      </p:sp>
    </p:spTree>
    <p:extLst>
      <p:ext uri="{BB962C8B-B14F-4D97-AF65-F5344CB8AC3E}">
        <p14:creationId xmlns:p14="http://schemas.microsoft.com/office/powerpoint/2010/main" val="17661586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5478</TotalTime>
  <Words>6042</Words>
  <Application>Microsoft Office PowerPoint</Application>
  <PresentationFormat>宽屏</PresentationFormat>
  <Paragraphs>171</Paragraphs>
  <Slides>21</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-apple-system</vt:lpstr>
      <vt:lpstr>SFMono-Regular</vt:lpstr>
      <vt:lpstr>等线</vt:lpstr>
      <vt:lpstr>等线 Light</vt:lpstr>
      <vt:lpstr>Arial</vt:lpstr>
      <vt:lpstr>Wingdings</vt:lpstr>
      <vt:lpstr>Office 主题​​</vt:lpstr>
      <vt:lpstr>IPSec</vt:lpstr>
      <vt:lpstr>IPsec安全特性</vt:lpstr>
      <vt:lpstr>IPSEC使用的算法</vt:lpstr>
      <vt:lpstr>IKE协议</vt:lpstr>
      <vt:lpstr>IKE建立的两个阶段</vt:lpstr>
      <vt:lpstr>SA</vt:lpstr>
      <vt:lpstr>IKE协商-主模式</vt:lpstr>
      <vt:lpstr>IKE协商-野蛮模式</vt:lpstr>
      <vt:lpstr>IPsecSA协商</vt:lpstr>
      <vt:lpstr>IPsecSA建立过程</vt:lpstr>
      <vt:lpstr>protocol</vt:lpstr>
      <vt:lpstr>AH</vt:lpstr>
      <vt:lpstr>ESP</vt:lpstr>
      <vt:lpstr>mode</vt:lpstr>
      <vt:lpstr>XFRM—IPsec协议的内核实现框架</vt:lpstr>
      <vt:lpstr>XFRM State/Policy</vt:lpstr>
      <vt:lpstr>命令</vt:lpstr>
      <vt:lpstr>IPsec报文接收过程</vt:lpstr>
      <vt:lpstr>IPsec报文接收过程-add offload</vt:lpstr>
      <vt:lpstr>IPsec报文发送过程</vt:lpstr>
      <vt:lpstr>IPsec报文发送过程-add offload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IPSec</dc:title>
  <dc:creator>User</dc:creator>
  <cp:lastModifiedBy>User</cp:lastModifiedBy>
  <cp:revision>25</cp:revision>
  <dcterms:created xsi:type="dcterms:W3CDTF">2021-03-08T01:50:15Z</dcterms:created>
  <dcterms:modified xsi:type="dcterms:W3CDTF">2021-03-12T03:01:00Z</dcterms:modified>
</cp:coreProperties>
</file>