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9DF5B-B5D4-4CF4-B8DE-AB8D20FCA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B515DF-D889-4C7E-96C5-1FCC98D8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50E2A-0621-4021-A4CE-46CA57E2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80E42-CFBA-4071-BBC4-D702B961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16BAB-E3E4-4671-BE87-3E1B1E02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37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A2E74-FC11-476D-B80A-48060C79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089750-04A6-4AAE-BBA6-B501606D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AD1A7C-12A3-4D23-B2E0-8F777B05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E2D6B-3DC3-4C9F-B603-4E49B2C9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02B4BF-C912-4AA0-805D-D286AEE7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85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38E495-4AD3-41AD-B2F3-28A079FEB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387F9F-60A2-4083-AE03-F7AAD6BA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CD6687-B122-4FE6-9409-4C1630E9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720FD-45F6-4693-8F1B-C84CF8BA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4CD930-4640-45A8-9135-52C9629F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03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E0AF1-8387-434D-A3A7-F33DB466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A7E25-DC4F-45A7-929C-786DB385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46353D-D423-4361-80A9-17422DEB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2153CB-0D8E-4A37-AD52-4C1AB432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9B87F2-F277-4BBD-8ED5-721117EE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5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29596-A68D-491C-8BD5-F142B9B1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74D3D9-6B17-4120-A88C-52C9040B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A597E-E839-4F5E-BCE3-92AF5C81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CBEA2A-DB38-4BA7-96F4-6AF66617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A7711-87A9-4D03-871A-481B5F03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26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110CB-E77A-47DD-9A48-28A7A867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DEF77-646D-4AC9-B182-7F6F6CBB1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2E121A-38E3-40A5-98D2-886F4E58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37E8B-582E-46FF-896C-50F29BBD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C18759-68FE-4323-A8F9-9B81FD9A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2D20B1-1ED1-48E3-84A3-F3FD601D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05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0065A-9DBD-4FAA-9BF6-56407F5B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BC6C3D-393D-4D33-9DBA-7E0E0F5EA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5E455E-CAA6-481B-B679-7C5EBBAC1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919327-B0A8-42F6-8875-A0212BDE8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6A21E7-C1A0-401A-994A-30DA28D2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44D426-DFCD-4849-9549-DED5780F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D0EAEA-E28B-4911-899A-DE273C7E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82792F-6376-47F1-B23C-085F2DDF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65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0D7EE-C18C-423F-A084-57D8E4A6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406FF5-FEE3-4A5F-8B8D-5DA82D94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CFC719-3AB8-4E41-9219-BC91F80D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0342B-75CE-4051-B9F4-9DF0DEC4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7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65B0B5-12BF-4FA7-B766-9B1F5A11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85DDC9-E68F-4ED5-B9A1-E8A25771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79BCEC-E1B9-4FE8-967F-A03FB572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0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3E3F3-F842-44C0-81DE-C1D96CD8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667B4-99FA-4183-BBA2-8E6280F6B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40DD61-9769-450C-89AE-30146AD51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ABAF6C-A218-4EC6-8631-24DB680A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D9FD5D-C0A8-4D21-A238-1C14A125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24DBC7-A8B5-4FD8-AAA6-1CB2155D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68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AAC03-4CBA-40C7-861F-F82EF07B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8904C1-E5AA-451D-86FA-C15AA7367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E315C8-989D-4E56-8D91-5F99317C3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D47443-9251-43BB-B960-A0112170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155915-3158-424E-A60A-30BB8DC8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1972B6-7964-498B-B197-12ABDA8C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3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6FDFB-EA6F-4D64-B985-C9792C90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67134A-C8DB-4F4B-B14F-317ABB40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3ED523-E5CA-484C-99C5-0B498E592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77C99-9701-4796-AC92-3DD0FF5A0EE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0EDEE-0EA1-4A43-9301-78E66A71A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87A581-ECE8-4BC4-9FFC-3BA17E19A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3EE8-1130-4495-9263-BCC487228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5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AB54DC-1B09-4835-84C3-F328DE75701E}"/>
              </a:ext>
            </a:extLst>
          </p:cNvPr>
          <p:cNvSpPr txBox="1"/>
          <p:nvPr/>
        </p:nvSpPr>
        <p:spPr>
          <a:xfrm>
            <a:off x="2243461" y="825623"/>
            <a:ext cx="770507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latin typeface="Arial Black" panose="020B0A04020102020204" pitchFamily="34" charset="0"/>
              </a:rPr>
              <a:t>Трек 2 </a:t>
            </a:r>
            <a:br>
              <a:rPr lang="en-US" sz="6000" dirty="0">
                <a:latin typeface="Arial Black" panose="020B0A04020102020204" pitchFamily="34" charset="0"/>
              </a:rPr>
            </a:br>
            <a:r>
              <a:rPr lang="ru-RU" sz="6000" dirty="0">
                <a:latin typeface="Arial Black" panose="020B0A04020102020204" pitchFamily="34" charset="0"/>
              </a:rPr>
              <a:t>Чек-ап вагона</a:t>
            </a:r>
            <a:endParaRPr lang="en-US" sz="6000" dirty="0">
              <a:latin typeface="Arial Black" panose="020B0A04020102020204" pitchFamily="34" charset="0"/>
            </a:endParaRPr>
          </a:p>
          <a:p>
            <a:pPr algn="ctr"/>
            <a:endParaRPr lang="en-US" sz="4800" dirty="0">
              <a:latin typeface="Arial Black" panose="020B0A04020102020204" pitchFamily="34" charset="0"/>
            </a:endParaRPr>
          </a:p>
          <a:p>
            <a:pPr algn="ctr"/>
            <a:r>
              <a:rPr lang="ru-RU" sz="3200" dirty="0">
                <a:latin typeface="Arial Black" panose="020B0A04020102020204" pitchFamily="34" charset="0"/>
              </a:rPr>
              <a:t>Прогнозирование отправления вагонов в ремонт</a:t>
            </a:r>
          </a:p>
        </p:txBody>
      </p:sp>
      <p:pic>
        <p:nvPicPr>
          <p:cNvPr id="5" name="Рисунок 4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6087553-03D9-4F94-9381-8479FFB8D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38058" r="14330" b="38120"/>
          <a:stretch/>
        </p:blipFill>
        <p:spPr>
          <a:xfrm>
            <a:off x="9591287" y="5985545"/>
            <a:ext cx="2600713" cy="87245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8C43C-7D08-4878-95D1-06EFECD01370}"/>
              </a:ext>
            </a:extLst>
          </p:cNvPr>
          <p:cNvSpPr txBox="1"/>
          <p:nvPr/>
        </p:nvSpPr>
        <p:spPr>
          <a:xfrm>
            <a:off x="3427128" y="79899"/>
            <a:ext cx="5707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AI Vision - </a:t>
            </a:r>
            <a:r>
              <a:rPr lang="ru-RU" sz="4800" dirty="0"/>
              <a:t>КОМАНДА </a:t>
            </a:r>
          </a:p>
        </p:txBody>
      </p:sp>
      <p:pic>
        <p:nvPicPr>
          <p:cNvPr id="3" name="Рисунок 2" descr="Изображение выглядит как Человеческое лицо, человек, одежда, Подбородок&#10;&#10;Автоматически созданное описание">
            <a:extLst>
              <a:ext uri="{FF2B5EF4-FFF2-40B4-BE49-F238E27FC236}">
                <a16:creationId xmlns:a16="http://schemas.microsoft.com/office/drawing/2014/main" id="{ED496A73-5F84-4294-AF9D-6BC5C03D0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7" t="-1955" r="4003" b="1939"/>
          <a:stretch/>
        </p:blipFill>
        <p:spPr>
          <a:xfrm>
            <a:off x="1792579" y="1846157"/>
            <a:ext cx="2629083" cy="2629083"/>
          </a:xfrm>
          <a:prstGeom prst="ellipse">
            <a:avLst/>
          </a:prstGeom>
          <a:ln>
            <a:solidFill>
              <a:srgbClr val="8ABCD7"/>
            </a:solidFill>
          </a:ln>
        </p:spPr>
      </p:pic>
      <p:pic>
        <p:nvPicPr>
          <p:cNvPr id="4" name="Рисунок 3" descr="Изображение выглядит как Человеческое лицо, одежда, Борода человека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FC2B0A59-DF4A-4B2B-9E1C-8C326FAE36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44" t="-1274" r="-9076" b="8646"/>
          <a:stretch/>
        </p:blipFill>
        <p:spPr>
          <a:xfrm>
            <a:off x="4770297" y="1846158"/>
            <a:ext cx="2629084" cy="2629084"/>
          </a:xfrm>
          <a:prstGeom prst="ellipse">
            <a:avLst/>
          </a:prstGeom>
          <a:ln>
            <a:solidFill>
              <a:srgbClr val="8ABCD7"/>
            </a:solidFill>
          </a:ln>
        </p:spPr>
      </p:pic>
      <p:pic>
        <p:nvPicPr>
          <p:cNvPr id="5" name="Рисунок 4" descr="Изображение выглядит как Человеческое лицо, человек, бровь, портрет&#10;&#10;Автоматически созданное описание">
            <a:extLst>
              <a:ext uri="{FF2B5EF4-FFF2-40B4-BE49-F238E27FC236}">
                <a16:creationId xmlns:a16="http://schemas.microsoft.com/office/drawing/2014/main" id="{497F6CBD-EF62-4937-BF27-B09A2C59FE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58" t="2755" r="-12382" b="5715"/>
          <a:stretch/>
        </p:blipFill>
        <p:spPr>
          <a:xfrm>
            <a:off x="7753152" y="1846561"/>
            <a:ext cx="2581414" cy="2581414"/>
          </a:xfrm>
          <a:prstGeom prst="ellipse">
            <a:avLst/>
          </a:prstGeom>
          <a:ln>
            <a:solidFill>
              <a:srgbClr val="8ABCD7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25CCD-E0BE-40E3-B7D6-8A4870C04BB1}"/>
              </a:ext>
            </a:extLst>
          </p:cNvPr>
          <p:cNvSpPr txBox="1"/>
          <p:nvPr/>
        </p:nvSpPr>
        <p:spPr>
          <a:xfrm>
            <a:off x="2074625" y="4638927"/>
            <a:ext cx="20649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Montserrat SemiBold" pitchFamily="2" charset="-52"/>
              </a:rPr>
              <a:t>Артём Скачков</a:t>
            </a:r>
          </a:p>
          <a:p>
            <a:pPr algn="ctr"/>
            <a:r>
              <a:rPr lang="ru-RU" dirty="0">
                <a:latin typeface="Montserrat SemiBold" pitchFamily="2" charset="-52"/>
              </a:rPr>
              <a:t> </a:t>
            </a:r>
            <a:r>
              <a:rPr lang="en-US" sz="1400" dirty="0">
                <a:latin typeface="Montserrat Light" pitchFamily="2" charset="-52"/>
              </a:rPr>
              <a:t>Software Engineer</a:t>
            </a:r>
          </a:p>
          <a:p>
            <a:pPr algn="ctr"/>
            <a:r>
              <a:rPr lang="en-US" sz="1400" dirty="0">
                <a:latin typeface="Montserrat Light" pitchFamily="2" charset="-52"/>
              </a:rPr>
              <a:t>Programmer</a:t>
            </a:r>
            <a:endParaRPr lang="ru-RU" sz="1400" dirty="0">
              <a:latin typeface="Montserrat 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9E440-81E6-4623-8D6C-61769265800E}"/>
              </a:ext>
            </a:extLst>
          </p:cNvPr>
          <p:cNvSpPr txBox="1"/>
          <p:nvPr/>
        </p:nvSpPr>
        <p:spPr>
          <a:xfrm>
            <a:off x="4856922" y="4623160"/>
            <a:ext cx="22397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Montserrat SemiBold" pitchFamily="2" charset="-52"/>
              </a:rPr>
              <a:t>Игорь Объедков</a:t>
            </a:r>
          </a:p>
          <a:p>
            <a:pPr algn="ctr"/>
            <a:r>
              <a:rPr lang="ru-RU" dirty="0">
                <a:latin typeface="Montserrat SemiBold" pitchFamily="2" charset="-52"/>
              </a:rPr>
              <a:t> </a:t>
            </a:r>
            <a:r>
              <a:rPr lang="en-US" sz="1400" dirty="0">
                <a:latin typeface="Montserrat Light" pitchFamily="2" charset="-52"/>
              </a:rPr>
              <a:t>Data Scientist</a:t>
            </a:r>
          </a:p>
          <a:p>
            <a:pPr algn="ctr"/>
            <a:r>
              <a:rPr lang="en-US" sz="1400" dirty="0">
                <a:latin typeface="Montserrat Light" pitchFamily="2" charset="-52"/>
              </a:rPr>
              <a:t>Programmer</a:t>
            </a:r>
            <a:endParaRPr lang="ru-RU" sz="1400" dirty="0">
              <a:latin typeface="Montserrat Light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E1E81-2DC2-4483-B07F-2876CD6A132C}"/>
              </a:ext>
            </a:extLst>
          </p:cNvPr>
          <p:cNvSpPr txBox="1"/>
          <p:nvPr/>
        </p:nvSpPr>
        <p:spPr>
          <a:xfrm>
            <a:off x="7653096" y="4629364"/>
            <a:ext cx="27815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Montserrat SemiBold" pitchFamily="2" charset="-52"/>
              </a:rPr>
              <a:t>Василиса </a:t>
            </a:r>
            <a:r>
              <a:rPr lang="ru-RU" dirty="0" err="1">
                <a:highlight>
                  <a:srgbClr val="FFFFFF"/>
                </a:highlight>
                <a:latin typeface="Montserrat SemiBold" pitchFamily="2" charset="-52"/>
              </a:rPr>
              <a:t>Лукоянова</a:t>
            </a:r>
            <a:endParaRPr lang="ru-RU" dirty="0">
              <a:highlight>
                <a:srgbClr val="FFFFFF"/>
              </a:highlight>
              <a:latin typeface="Montserrat SemiBold" pitchFamily="2" charset="-52"/>
            </a:endParaRPr>
          </a:p>
          <a:p>
            <a:pPr algn="ctr"/>
            <a:r>
              <a:rPr lang="ru-RU" dirty="0">
                <a:latin typeface="Montserrat SemiBold" pitchFamily="2" charset="-52"/>
              </a:rPr>
              <a:t> </a:t>
            </a:r>
            <a:r>
              <a:rPr lang="en-US" sz="1400" dirty="0">
                <a:highlight>
                  <a:srgbClr val="FFFFFF"/>
                </a:highlight>
                <a:latin typeface="Montserrat Light" pitchFamily="2" charset="-52"/>
              </a:rPr>
              <a:t>Data Scientist</a:t>
            </a:r>
          </a:p>
          <a:p>
            <a:pPr algn="ctr"/>
            <a:r>
              <a:rPr lang="en-US" sz="1400" dirty="0">
                <a:highlight>
                  <a:srgbClr val="FFFFFF"/>
                </a:highlight>
                <a:latin typeface="Montserrat Light" pitchFamily="2" charset="-52"/>
              </a:rPr>
              <a:t>Programmer</a:t>
            </a:r>
            <a:endParaRPr lang="ru-RU" sz="1400" dirty="0">
              <a:highlight>
                <a:srgbClr val="FFFFFF"/>
              </a:highlight>
              <a:latin typeface="Montserrat Light" pitchFamily="2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55F160F-889C-4F0B-8B6C-8A20E171E418}"/>
              </a:ext>
            </a:extLst>
          </p:cNvPr>
          <p:cNvSpPr/>
          <p:nvPr/>
        </p:nvSpPr>
        <p:spPr>
          <a:xfrm>
            <a:off x="7096638" y="3488431"/>
            <a:ext cx="147417" cy="289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64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632E7-1A4E-4D19-B39A-BC2621917EE2}"/>
              </a:ext>
            </a:extLst>
          </p:cNvPr>
          <p:cNvSpPr txBox="1"/>
          <p:nvPr/>
        </p:nvSpPr>
        <p:spPr>
          <a:xfrm>
            <a:off x="1030446" y="101158"/>
            <a:ext cx="10131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ПРОБЛЕМА СРОКА СЛУЖБЫ ВАГОНОВ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01D0D-CEFC-47F2-AB2C-BE71F623FFE5}"/>
              </a:ext>
            </a:extLst>
          </p:cNvPr>
          <p:cNvSpPr txBox="1"/>
          <p:nvPr/>
        </p:nvSpPr>
        <p:spPr>
          <a:xfrm>
            <a:off x="88777" y="814513"/>
            <a:ext cx="7395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выполнение маневровых работ с повышенными скоростями и нарушение режимов движения;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повышение интенсивности использования вагонов;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интенсивное введение погрузочно-разгрузочных работ и нарушение правил погрузки и выгрузки грузов;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применение конструкционных материалов с недостаточной коррозионной устойчивостью;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действие влаги в сочетании с химически активными компонентами грузов;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778148-9B0A-4F8E-834B-4D345A55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61" y="832986"/>
            <a:ext cx="4624639" cy="346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374F43-9F31-4DB3-8B9A-EC13A9F145E7}"/>
              </a:ext>
            </a:extLst>
          </p:cNvPr>
          <p:cNvSpPr txBox="1"/>
          <p:nvPr/>
        </p:nvSpPr>
        <p:spPr>
          <a:xfrm>
            <a:off x="7249726" y="4202297"/>
            <a:ext cx="567357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естественная деградация технического состояния при действии статических и динамических нагрузок;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нарушение технологического процесса ремонта;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низкое качество литых деталей;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нарушение технологии изготовления некоторых ответственных деталей.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7D5CE05-D801-4491-B181-5FCEFAA9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77" y="3676835"/>
            <a:ext cx="5377752" cy="318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1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684A664D-A839-4340-989F-ADAE3BDFA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580886"/>
            <a:ext cx="3743535" cy="217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FE3012E-3D80-4BBA-BFDC-C652EC1D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6369"/>
            <a:ext cx="3474128" cy="217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7D9DFC-EA0F-41DB-988F-58029CF91D97}"/>
              </a:ext>
            </a:extLst>
          </p:cNvPr>
          <p:cNvSpPr txBox="1"/>
          <p:nvPr/>
        </p:nvSpPr>
        <p:spPr>
          <a:xfrm>
            <a:off x="1960605" y="0"/>
            <a:ext cx="8270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ИСПОЛЬЗУЕМЫЕ ТЕХНОЛОГИИ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B7F2A-8918-46D5-BF0C-8DBE137EE6E6}"/>
              </a:ext>
            </a:extLst>
          </p:cNvPr>
          <p:cNvSpPr txBox="1"/>
          <p:nvPr/>
        </p:nvSpPr>
        <p:spPr>
          <a:xfrm>
            <a:off x="1287263" y="2151727"/>
            <a:ext cx="3773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Python 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Jupyter</a:t>
            </a:r>
            <a:r>
              <a:rPr lang="en-US" sz="3200" dirty="0"/>
              <a:t> Notebook</a:t>
            </a:r>
            <a:br>
              <a:rPr lang="en-US" sz="3200" dirty="0"/>
            </a:br>
            <a:r>
              <a:rPr lang="en-US" sz="3200" dirty="0"/>
              <a:t>Pandas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333333"/>
                </a:solidFill>
                <a:effectLst/>
              </a:rPr>
              <a:t>CatBoost</a:t>
            </a:r>
            <a:endParaRPr lang="en-US" sz="3200" b="0" i="0" dirty="0">
              <a:solidFill>
                <a:srgbClr val="333333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</a:rPr>
              <a:t>LAMA</a:t>
            </a:r>
            <a:endParaRPr lang="ru-RU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F50980-474E-4815-BADD-EACC54C53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32" y="900696"/>
            <a:ext cx="1742428" cy="99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847CBC-F6F0-467D-9D57-4CD6388B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36" y="1925447"/>
            <a:ext cx="2026219" cy="136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5EEA322-CA63-4966-8E2B-93DAAA239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447" y="2606105"/>
            <a:ext cx="6151234" cy="307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87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D9DFC-EA0F-41DB-988F-58029CF91D97}"/>
              </a:ext>
            </a:extLst>
          </p:cNvPr>
          <p:cNvSpPr txBox="1"/>
          <p:nvPr/>
        </p:nvSpPr>
        <p:spPr>
          <a:xfrm>
            <a:off x="3701755" y="0"/>
            <a:ext cx="4788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АНАЛИЗ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803BA-0A78-46E6-BCD4-59325588839E}"/>
              </a:ext>
            </a:extLst>
          </p:cNvPr>
          <p:cNvSpPr txBox="1"/>
          <p:nvPr/>
        </p:nvSpPr>
        <p:spPr>
          <a:xfrm>
            <a:off x="1345724" y="836371"/>
            <a:ext cx="9500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Нами был произведен предварительный </a:t>
            </a:r>
            <a:r>
              <a:rPr lang="ru-RU" sz="2400" dirty="0">
                <a:solidFill>
                  <a:srgbClr val="3F3F3F"/>
                </a:solidFill>
              </a:rPr>
              <a:t>р</a:t>
            </a:r>
            <a:r>
              <a:rPr lang="ru-RU" sz="2400" b="0" i="0" dirty="0">
                <a:solidFill>
                  <a:srgbClr val="3F3F3F"/>
                </a:solidFill>
                <a:effectLst/>
              </a:rPr>
              <a:t>азведочный анализ данных.</a:t>
            </a:r>
            <a:br>
              <a:rPr lang="ru-RU" sz="2400" b="0" i="0" dirty="0">
                <a:solidFill>
                  <a:srgbClr val="3F3F3F"/>
                </a:solidFill>
                <a:effectLst/>
              </a:rPr>
            </a:br>
            <a:r>
              <a:rPr lang="ru-RU" sz="2400" b="0" i="0" dirty="0">
                <a:solidFill>
                  <a:srgbClr val="3F3F3F"/>
                </a:solidFill>
                <a:effectLst/>
              </a:rPr>
              <a:t>Это позволило увидеть важность признаков для модели.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69C02B-1DCD-43FE-B6B4-2244CF84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8" y="1667368"/>
            <a:ext cx="11047704" cy="51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6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D9DFC-EA0F-41DB-988F-58029CF91D97}"/>
              </a:ext>
            </a:extLst>
          </p:cNvPr>
          <p:cNvSpPr txBox="1"/>
          <p:nvPr/>
        </p:nvSpPr>
        <p:spPr>
          <a:xfrm>
            <a:off x="563043" y="0"/>
            <a:ext cx="11065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СОЗДАНИЕ МОДЕЛИ ПРОГНОЗИРОВАНИЯ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6BD6E-BB8B-4726-BB4E-9ED962CAC5C2}"/>
              </a:ext>
            </a:extLst>
          </p:cNvPr>
          <p:cNvSpPr txBox="1"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Мы протестировали все доступные из </a:t>
            </a:r>
            <a:r>
              <a:rPr lang="ru-RU" sz="2400" dirty="0" err="1"/>
              <a:t>датасетов</a:t>
            </a:r>
            <a:r>
              <a:rPr lang="ru-RU" sz="2400" dirty="0"/>
              <a:t> параметры, влияющие на вышеперечисленные факторы. Существенный вклад внесли созданные нами новые признаки на основе имеющихся. </a:t>
            </a:r>
            <a:br>
              <a:rPr lang="ru-RU" sz="2400" dirty="0"/>
            </a:br>
            <a:r>
              <a:rPr lang="ru-RU" sz="2400" dirty="0"/>
              <a:t>Перечислим их: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prob_diff</a:t>
            </a:r>
            <a:r>
              <a:rPr lang="ru-RU" sz="2400" b="1" dirty="0"/>
              <a:t> </a:t>
            </a:r>
            <a:r>
              <a:rPr lang="ru-RU" sz="2400" dirty="0"/>
              <a:t>- показатель свидетельствует об интенсивности эксплуатации вагона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lefttime</a:t>
            </a:r>
            <a:r>
              <a:rPr lang="ru-RU" sz="2400" dirty="0"/>
              <a:t> – показатель о накопленной усталости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lifespan</a:t>
            </a:r>
            <a:r>
              <a:rPr lang="ru-RU" sz="2400" dirty="0"/>
              <a:t> – показатель между окончанием срока службы и датой постройки вагона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rem_count</a:t>
            </a:r>
            <a:r>
              <a:rPr lang="ru-RU" sz="2400" b="1" dirty="0"/>
              <a:t> </a:t>
            </a:r>
            <a:r>
              <a:rPr lang="ru-RU" sz="2400" dirty="0"/>
              <a:t>- количество текущих ремонтов вагона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days_load</a:t>
            </a:r>
            <a:r>
              <a:rPr lang="ru-RU" sz="2400" b="1" dirty="0"/>
              <a:t> </a:t>
            </a:r>
            <a:r>
              <a:rPr lang="ru-RU" sz="2400" dirty="0"/>
              <a:t>- интенсивность эксплуатации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fr_changes</a:t>
            </a:r>
            <a:r>
              <a:rPr lang="ru-RU" sz="2400" b="1" dirty="0"/>
              <a:t> </a:t>
            </a:r>
            <a:r>
              <a:rPr lang="ru-RU" sz="2400" dirty="0"/>
              <a:t>- показатель большого количества погрузочных работ</a:t>
            </a:r>
          </a:p>
        </p:txBody>
      </p:sp>
    </p:spTree>
    <p:extLst>
      <p:ext uri="{BB962C8B-B14F-4D97-AF65-F5344CB8AC3E}">
        <p14:creationId xmlns:p14="http://schemas.microsoft.com/office/powerpoint/2010/main" val="19951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D9DFC-EA0F-41DB-988F-58029CF91D97}"/>
              </a:ext>
            </a:extLst>
          </p:cNvPr>
          <p:cNvSpPr txBox="1"/>
          <p:nvPr/>
        </p:nvSpPr>
        <p:spPr>
          <a:xfrm>
            <a:off x="4196634" y="0"/>
            <a:ext cx="3798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8A1DF-2A55-436B-BD20-9A1019638424}"/>
              </a:ext>
            </a:extLst>
          </p:cNvPr>
          <p:cNvSpPr txBox="1"/>
          <p:nvPr/>
        </p:nvSpPr>
        <p:spPr>
          <a:xfrm>
            <a:off x="319596" y="2521059"/>
            <a:ext cx="11407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Результатом нашей работы является: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Скрипт для проведения </a:t>
            </a:r>
            <a:r>
              <a:rPr lang="ru-RU" sz="2800" dirty="0">
                <a:solidFill>
                  <a:srgbClr val="3F3F3F"/>
                </a:solidFill>
              </a:rPr>
              <a:t>р</a:t>
            </a:r>
            <a:r>
              <a:rPr lang="ru-RU" sz="2800" b="0" i="0" dirty="0">
                <a:solidFill>
                  <a:srgbClr val="3F3F3F"/>
                </a:solidFill>
                <a:effectLst/>
              </a:rPr>
              <a:t>азведочного анализа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Скрипт для обучения и получения предсказаний модели </a:t>
            </a:r>
            <a:r>
              <a:rPr lang="en-US" sz="2800" dirty="0" err="1"/>
              <a:t>CatBoost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Скрипт для обучения и получения предсказаний на основе </a:t>
            </a:r>
            <a:r>
              <a:rPr lang="en-US" sz="2800" dirty="0"/>
              <a:t>LAMA</a:t>
            </a:r>
            <a:r>
              <a:rPr lang="ru-RU" sz="2800" dirty="0"/>
              <a:t> 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753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D9DFC-EA0F-41DB-988F-58029CF91D97}"/>
              </a:ext>
            </a:extLst>
          </p:cNvPr>
          <p:cNvSpPr txBox="1"/>
          <p:nvPr/>
        </p:nvSpPr>
        <p:spPr>
          <a:xfrm>
            <a:off x="2750340" y="2598003"/>
            <a:ext cx="6691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474984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251</Words>
  <Application>Microsoft Office PowerPoint</Application>
  <PresentationFormat>Широкоэкранный</PresentationFormat>
  <Paragraphs>45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Montserrat Light</vt:lpstr>
      <vt:lpstr>Montserrat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</dc:creator>
  <cp:lastModifiedBy>art</cp:lastModifiedBy>
  <cp:revision>10</cp:revision>
  <dcterms:created xsi:type="dcterms:W3CDTF">2023-11-11T19:59:05Z</dcterms:created>
  <dcterms:modified xsi:type="dcterms:W3CDTF">2023-11-12T06:37:33Z</dcterms:modified>
</cp:coreProperties>
</file>