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80" r:id="rId15"/>
    <p:sldId id="269" r:id="rId16"/>
    <p:sldId id="272" r:id="rId17"/>
    <p:sldId id="278" r:id="rId18"/>
    <p:sldId id="271" r:id="rId19"/>
    <p:sldId id="273" r:id="rId20"/>
    <p:sldId id="274" r:id="rId21"/>
    <p:sldId id="277" r:id="rId22"/>
    <p:sldId id="276" r:id="rId23"/>
    <p:sldId id="27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7"/>
    <p:restoredTop sz="96035"/>
  </p:normalViewPr>
  <p:slideViewPr>
    <p:cSldViewPr snapToGrid="0">
      <p:cViewPr varScale="1">
        <p:scale>
          <a:sx n="107" d="100"/>
          <a:sy n="107" d="100"/>
        </p:scale>
        <p:origin x="19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hyperlink" Target="https://docs.anaconda.com/anaconda/install/linux/" TargetMode="External"/><Relationship Id="rId2" Type="http://schemas.openxmlformats.org/officeDocument/2006/relationships/hyperlink" Target="https://docs.anaconda.com/anaconda/install/mac-os/" TargetMode="External"/><Relationship Id="rId1" Type="http://schemas.openxmlformats.org/officeDocument/2006/relationships/hyperlink" Target="https://docs.anaconda.com/anaconda/install/windows/"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s://docs.anaconda.com/anaconda/install/linux/" TargetMode="External"/><Relationship Id="rId2" Type="http://schemas.openxmlformats.org/officeDocument/2006/relationships/hyperlink" Target="https://docs.anaconda.com/anaconda/install/mac-os/" TargetMode="External"/><Relationship Id="rId1" Type="http://schemas.openxmlformats.org/officeDocument/2006/relationships/hyperlink" Target="https://docs.anaconda.com/anaconda/install/windows/"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569E7-DA93-4CBC-8743-3D24EF4C5B15}"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E9F2D772-8ACC-4A7F-8B20-AADEB955CBD3}">
      <dgm:prSet/>
      <dgm:spPr/>
      <dgm:t>
        <a:bodyPr/>
        <a:lstStyle/>
        <a:p>
          <a:pPr algn="ctr"/>
          <a:r>
            <a:rPr lang="en-US" baseline="0" dirty="0"/>
            <a:t>Installing Anaconda</a:t>
          </a:r>
          <a:endParaRPr lang="en-US" dirty="0"/>
        </a:p>
      </dgm:t>
    </dgm:pt>
    <dgm:pt modelId="{3CB17E50-5C1F-4A77-99F2-E6BD8049E792}" type="parTrans" cxnId="{D668B755-8A15-467F-A3C1-CE41903DEE08}">
      <dgm:prSet/>
      <dgm:spPr/>
      <dgm:t>
        <a:bodyPr/>
        <a:lstStyle/>
        <a:p>
          <a:endParaRPr lang="en-US"/>
        </a:p>
      </dgm:t>
    </dgm:pt>
    <dgm:pt modelId="{47ADE079-7436-4DA0-9267-3C4536DF0868}" type="sibTrans" cxnId="{D668B755-8A15-467F-A3C1-CE41903DEE08}">
      <dgm:prSet phldrT="1" phldr="0"/>
      <dgm:spPr/>
      <dgm:t>
        <a:bodyPr/>
        <a:lstStyle/>
        <a:p>
          <a:r>
            <a:rPr lang="en-US"/>
            <a:t>1</a:t>
          </a:r>
        </a:p>
      </dgm:t>
    </dgm:pt>
    <dgm:pt modelId="{AA5B2DDA-5E6A-4C83-89A2-39C6F36B55B7}">
      <dgm:prSet/>
      <dgm:spPr/>
      <dgm:t>
        <a:bodyPr/>
        <a:lstStyle/>
        <a:p>
          <a:pPr algn="ctr"/>
          <a:r>
            <a:rPr lang="en-US" baseline="0" dirty="0"/>
            <a:t>Using </a:t>
          </a:r>
          <a:r>
            <a:rPr lang="en-US" baseline="0" dirty="0" err="1"/>
            <a:t>JupyterLab</a:t>
          </a:r>
          <a:r>
            <a:rPr lang="en-US" baseline="0" dirty="0"/>
            <a:t> for Data Science </a:t>
          </a:r>
          <a:endParaRPr lang="en-US" dirty="0"/>
        </a:p>
      </dgm:t>
    </dgm:pt>
    <dgm:pt modelId="{74BA5488-B5CC-4B6E-91BB-7DFB0B3FC6FE}" type="parTrans" cxnId="{7F596439-81B8-4475-8778-D9983C87B560}">
      <dgm:prSet/>
      <dgm:spPr/>
      <dgm:t>
        <a:bodyPr/>
        <a:lstStyle/>
        <a:p>
          <a:endParaRPr lang="en-US"/>
        </a:p>
      </dgm:t>
    </dgm:pt>
    <dgm:pt modelId="{A71E2B2C-A9A6-4BE7-9912-DAABFDEC38B0}" type="sibTrans" cxnId="{7F596439-81B8-4475-8778-D9983C87B560}">
      <dgm:prSet phldrT="2" phldr="0"/>
      <dgm:spPr/>
      <dgm:t>
        <a:bodyPr/>
        <a:lstStyle/>
        <a:p>
          <a:r>
            <a:rPr lang="en-US"/>
            <a:t>2</a:t>
          </a:r>
        </a:p>
      </dgm:t>
    </dgm:pt>
    <dgm:pt modelId="{4E20B0B3-09EA-4349-8174-AEAD0A99E98C}">
      <dgm:prSet/>
      <dgm:spPr/>
      <dgm:t>
        <a:bodyPr/>
        <a:lstStyle/>
        <a:p>
          <a:pPr algn="ctr" rtl="0"/>
          <a:r>
            <a:rPr lang="en-US" dirty="0"/>
            <a:t>Writing Python Code in </a:t>
          </a:r>
          <a:r>
            <a:rPr lang="en-US" dirty="0" err="1"/>
            <a:t>Jupyter</a:t>
          </a:r>
          <a:r>
            <a:rPr lang="en-US" dirty="0"/>
            <a:t> Notebooks </a:t>
          </a:r>
        </a:p>
      </dgm:t>
    </dgm:pt>
    <dgm:pt modelId="{22C1CD96-F647-F04F-8FDC-96869468D195}" type="parTrans" cxnId="{2A1EF9EC-D2B9-EF48-9AD5-9B00F6F521A6}">
      <dgm:prSet/>
      <dgm:spPr/>
      <dgm:t>
        <a:bodyPr/>
        <a:lstStyle/>
        <a:p>
          <a:endParaRPr lang="en-US"/>
        </a:p>
      </dgm:t>
    </dgm:pt>
    <dgm:pt modelId="{F37A88F2-CA65-BF4E-AA7C-EFCF29185F23}" type="sibTrans" cxnId="{2A1EF9EC-D2B9-EF48-9AD5-9B00F6F521A6}">
      <dgm:prSet phldrT="3" phldr="0"/>
      <dgm:spPr/>
      <dgm:t>
        <a:bodyPr/>
        <a:lstStyle/>
        <a:p>
          <a:r>
            <a:rPr lang="en-US"/>
            <a:t>3</a:t>
          </a:r>
        </a:p>
      </dgm:t>
    </dgm:pt>
    <dgm:pt modelId="{6640B877-C1C6-EB42-A02B-72DB37A64350}">
      <dgm:prSet/>
      <dgm:spPr/>
      <dgm:t>
        <a:bodyPr/>
        <a:lstStyle/>
        <a:p>
          <a:pPr algn="ctr" rtl="0"/>
          <a:r>
            <a:rPr lang="en-US" dirty="0"/>
            <a:t>Introduction to Python - Part 1</a:t>
          </a:r>
        </a:p>
      </dgm:t>
    </dgm:pt>
    <dgm:pt modelId="{AE510010-DFCF-5B4A-9452-18A3365768B7}" type="parTrans" cxnId="{87D753B1-6FC9-E747-8B46-3C2D4ADEB7B1}">
      <dgm:prSet/>
      <dgm:spPr/>
      <dgm:t>
        <a:bodyPr/>
        <a:lstStyle/>
        <a:p>
          <a:endParaRPr lang="en-US"/>
        </a:p>
      </dgm:t>
    </dgm:pt>
    <dgm:pt modelId="{8232862E-24A7-524E-B10F-91F16D37C990}" type="sibTrans" cxnId="{87D753B1-6FC9-E747-8B46-3C2D4ADEB7B1}">
      <dgm:prSet phldrT="4" phldr="0"/>
      <dgm:spPr/>
      <dgm:t>
        <a:bodyPr/>
        <a:lstStyle/>
        <a:p>
          <a:r>
            <a:rPr lang="en-US"/>
            <a:t>4</a:t>
          </a:r>
        </a:p>
      </dgm:t>
    </dgm:pt>
    <dgm:pt modelId="{E517FD12-7F7C-214A-A19A-02E18B38E65C}" type="pres">
      <dgm:prSet presAssocID="{6CC569E7-DA93-4CBC-8743-3D24EF4C5B15}" presName="Name0" presStyleCnt="0">
        <dgm:presLayoutVars>
          <dgm:animLvl val="lvl"/>
          <dgm:resizeHandles val="exact"/>
        </dgm:presLayoutVars>
      </dgm:prSet>
      <dgm:spPr/>
    </dgm:pt>
    <dgm:pt modelId="{E8C3D792-EEE8-BE49-86DF-5C93046AB601}" type="pres">
      <dgm:prSet presAssocID="{E9F2D772-8ACC-4A7F-8B20-AADEB955CBD3}" presName="compositeNode" presStyleCnt="0">
        <dgm:presLayoutVars>
          <dgm:bulletEnabled val="1"/>
        </dgm:presLayoutVars>
      </dgm:prSet>
      <dgm:spPr/>
    </dgm:pt>
    <dgm:pt modelId="{ECA84E3F-9674-7A4B-909D-D2D7C85CBD5A}" type="pres">
      <dgm:prSet presAssocID="{E9F2D772-8ACC-4A7F-8B20-AADEB955CBD3}" presName="bgRect" presStyleLbl="bgAccFollowNode1" presStyleIdx="0" presStyleCnt="4"/>
      <dgm:spPr/>
    </dgm:pt>
    <dgm:pt modelId="{7BC6E8AB-FB4C-D148-8D0C-087B40F140BF}" type="pres">
      <dgm:prSet presAssocID="{47ADE079-7436-4DA0-9267-3C4536DF0868}" presName="sibTransNodeCircle" presStyleLbl="alignNode1" presStyleIdx="0" presStyleCnt="8">
        <dgm:presLayoutVars>
          <dgm:chMax val="0"/>
          <dgm:bulletEnabled/>
        </dgm:presLayoutVars>
      </dgm:prSet>
      <dgm:spPr/>
    </dgm:pt>
    <dgm:pt modelId="{A6DAD47A-C24D-FA44-8F4C-47BC4F303366}" type="pres">
      <dgm:prSet presAssocID="{E9F2D772-8ACC-4A7F-8B20-AADEB955CBD3}" presName="bottomLine" presStyleLbl="alignNode1" presStyleIdx="1" presStyleCnt="8">
        <dgm:presLayoutVars/>
      </dgm:prSet>
      <dgm:spPr/>
    </dgm:pt>
    <dgm:pt modelId="{0A9A6A1E-1988-BF4C-9833-F8D2E2562B19}" type="pres">
      <dgm:prSet presAssocID="{E9F2D772-8ACC-4A7F-8B20-AADEB955CBD3}" presName="nodeText" presStyleLbl="bgAccFollowNode1" presStyleIdx="0" presStyleCnt="4">
        <dgm:presLayoutVars>
          <dgm:bulletEnabled val="1"/>
        </dgm:presLayoutVars>
      </dgm:prSet>
      <dgm:spPr/>
    </dgm:pt>
    <dgm:pt modelId="{83D0EF34-8C5D-E843-925F-4A6757DD7452}" type="pres">
      <dgm:prSet presAssocID="{47ADE079-7436-4DA0-9267-3C4536DF0868}" presName="sibTrans" presStyleCnt="0"/>
      <dgm:spPr/>
    </dgm:pt>
    <dgm:pt modelId="{5FDE3727-5493-3D4D-B3E7-4938D450398D}" type="pres">
      <dgm:prSet presAssocID="{AA5B2DDA-5E6A-4C83-89A2-39C6F36B55B7}" presName="compositeNode" presStyleCnt="0">
        <dgm:presLayoutVars>
          <dgm:bulletEnabled val="1"/>
        </dgm:presLayoutVars>
      </dgm:prSet>
      <dgm:spPr/>
    </dgm:pt>
    <dgm:pt modelId="{8BF265E7-90F6-0440-B45A-182BB8428235}" type="pres">
      <dgm:prSet presAssocID="{AA5B2DDA-5E6A-4C83-89A2-39C6F36B55B7}" presName="bgRect" presStyleLbl="bgAccFollowNode1" presStyleIdx="1" presStyleCnt="4"/>
      <dgm:spPr/>
    </dgm:pt>
    <dgm:pt modelId="{AC296FDF-FC97-9C47-BC24-BED29EB41706}" type="pres">
      <dgm:prSet presAssocID="{A71E2B2C-A9A6-4BE7-9912-DAABFDEC38B0}" presName="sibTransNodeCircle" presStyleLbl="alignNode1" presStyleIdx="2" presStyleCnt="8">
        <dgm:presLayoutVars>
          <dgm:chMax val="0"/>
          <dgm:bulletEnabled/>
        </dgm:presLayoutVars>
      </dgm:prSet>
      <dgm:spPr/>
    </dgm:pt>
    <dgm:pt modelId="{187A8DA1-186B-AC47-916C-6CBC4252A083}" type="pres">
      <dgm:prSet presAssocID="{AA5B2DDA-5E6A-4C83-89A2-39C6F36B55B7}" presName="bottomLine" presStyleLbl="alignNode1" presStyleIdx="3" presStyleCnt="8">
        <dgm:presLayoutVars/>
      </dgm:prSet>
      <dgm:spPr/>
    </dgm:pt>
    <dgm:pt modelId="{2049F8D1-FBBB-0D48-BD7E-822F7038907D}" type="pres">
      <dgm:prSet presAssocID="{AA5B2DDA-5E6A-4C83-89A2-39C6F36B55B7}" presName="nodeText" presStyleLbl="bgAccFollowNode1" presStyleIdx="1" presStyleCnt="4">
        <dgm:presLayoutVars>
          <dgm:bulletEnabled val="1"/>
        </dgm:presLayoutVars>
      </dgm:prSet>
      <dgm:spPr/>
    </dgm:pt>
    <dgm:pt modelId="{1259D2ED-C84F-C743-9221-B73D83077FCA}" type="pres">
      <dgm:prSet presAssocID="{A71E2B2C-A9A6-4BE7-9912-DAABFDEC38B0}" presName="sibTrans" presStyleCnt="0"/>
      <dgm:spPr/>
    </dgm:pt>
    <dgm:pt modelId="{8AE6C63F-352A-E546-A328-99E8F91BBC69}" type="pres">
      <dgm:prSet presAssocID="{4E20B0B3-09EA-4349-8174-AEAD0A99E98C}" presName="compositeNode" presStyleCnt="0">
        <dgm:presLayoutVars>
          <dgm:bulletEnabled val="1"/>
        </dgm:presLayoutVars>
      </dgm:prSet>
      <dgm:spPr/>
    </dgm:pt>
    <dgm:pt modelId="{10383277-5F32-E847-9E7D-FE6D907B998A}" type="pres">
      <dgm:prSet presAssocID="{4E20B0B3-09EA-4349-8174-AEAD0A99E98C}" presName="bgRect" presStyleLbl="bgAccFollowNode1" presStyleIdx="2" presStyleCnt="4"/>
      <dgm:spPr/>
    </dgm:pt>
    <dgm:pt modelId="{7D1D3234-526E-AE48-B5ED-22B7AA2FCC3F}" type="pres">
      <dgm:prSet presAssocID="{F37A88F2-CA65-BF4E-AA7C-EFCF29185F23}" presName="sibTransNodeCircle" presStyleLbl="alignNode1" presStyleIdx="4" presStyleCnt="8">
        <dgm:presLayoutVars>
          <dgm:chMax val="0"/>
          <dgm:bulletEnabled/>
        </dgm:presLayoutVars>
      </dgm:prSet>
      <dgm:spPr/>
    </dgm:pt>
    <dgm:pt modelId="{580E550A-E605-EA44-A316-1FE0952CBA07}" type="pres">
      <dgm:prSet presAssocID="{4E20B0B3-09EA-4349-8174-AEAD0A99E98C}" presName="bottomLine" presStyleLbl="alignNode1" presStyleIdx="5" presStyleCnt="8">
        <dgm:presLayoutVars/>
      </dgm:prSet>
      <dgm:spPr/>
    </dgm:pt>
    <dgm:pt modelId="{3A2A7297-EA78-2441-B682-7A0D5E804DCB}" type="pres">
      <dgm:prSet presAssocID="{4E20B0B3-09EA-4349-8174-AEAD0A99E98C}" presName="nodeText" presStyleLbl="bgAccFollowNode1" presStyleIdx="2" presStyleCnt="4">
        <dgm:presLayoutVars>
          <dgm:bulletEnabled val="1"/>
        </dgm:presLayoutVars>
      </dgm:prSet>
      <dgm:spPr/>
    </dgm:pt>
    <dgm:pt modelId="{74FBC526-07CB-6B4F-9C39-7C7A45A124CF}" type="pres">
      <dgm:prSet presAssocID="{F37A88F2-CA65-BF4E-AA7C-EFCF29185F23}" presName="sibTrans" presStyleCnt="0"/>
      <dgm:spPr/>
    </dgm:pt>
    <dgm:pt modelId="{DF0699D7-F17B-054B-BF31-0D503A4858DB}" type="pres">
      <dgm:prSet presAssocID="{6640B877-C1C6-EB42-A02B-72DB37A64350}" presName="compositeNode" presStyleCnt="0">
        <dgm:presLayoutVars>
          <dgm:bulletEnabled val="1"/>
        </dgm:presLayoutVars>
      </dgm:prSet>
      <dgm:spPr/>
    </dgm:pt>
    <dgm:pt modelId="{248F62C1-56F7-7C40-A19F-929BAB8D53B7}" type="pres">
      <dgm:prSet presAssocID="{6640B877-C1C6-EB42-A02B-72DB37A64350}" presName="bgRect" presStyleLbl="bgAccFollowNode1" presStyleIdx="3" presStyleCnt="4"/>
      <dgm:spPr/>
    </dgm:pt>
    <dgm:pt modelId="{ADFA3982-9683-C14C-BFA5-3596E3C4775B}" type="pres">
      <dgm:prSet presAssocID="{8232862E-24A7-524E-B10F-91F16D37C990}" presName="sibTransNodeCircle" presStyleLbl="alignNode1" presStyleIdx="6" presStyleCnt="8">
        <dgm:presLayoutVars>
          <dgm:chMax val="0"/>
          <dgm:bulletEnabled/>
        </dgm:presLayoutVars>
      </dgm:prSet>
      <dgm:spPr/>
    </dgm:pt>
    <dgm:pt modelId="{407320BD-E7F4-E049-B8AF-A12FE9D7BB03}" type="pres">
      <dgm:prSet presAssocID="{6640B877-C1C6-EB42-A02B-72DB37A64350}" presName="bottomLine" presStyleLbl="alignNode1" presStyleIdx="7" presStyleCnt="8">
        <dgm:presLayoutVars/>
      </dgm:prSet>
      <dgm:spPr/>
    </dgm:pt>
    <dgm:pt modelId="{34278D76-149F-834C-9BDD-A0A64F27FF23}" type="pres">
      <dgm:prSet presAssocID="{6640B877-C1C6-EB42-A02B-72DB37A64350}" presName="nodeText" presStyleLbl="bgAccFollowNode1" presStyleIdx="3" presStyleCnt="4">
        <dgm:presLayoutVars>
          <dgm:bulletEnabled val="1"/>
        </dgm:presLayoutVars>
      </dgm:prSet>
      <dgm:spPr/>
    </dgm:pt>
  </dgm:ptLst>
  <dgm:cxnLst>
    <dgm:cxn modelId="{74E63E0D-B9F9-CA44-AADA-8EAC43467159}" type="presOf" srcId="{F37A88F2-CA65-BF4E-AA7C-EFCF29185F23}" destId="{7D1D3234-526E-AE48-B5ED-22B7AA2FCC3F}" srcOrd="0" destOrd="0" presId="urn:microsoft.com/office/officeart/2016/7/layout/BasicLinearProcessNumbered"/>
    <dgm:cxn modelId="{80A84C1D-D005-DA49-B0A7-3DA4C0FEFCA1}" type="presOf" srcId="{4E20B0B3-09EA-4349-8174-AEAD0A99E98C}" destId="{3A2A7297-EA78-2441-B682-7A0D5E804DCB}" srcOrd="1" destOrd="0" presId="urn:microsoft.com/office/officeart/2016/7/layout/BasicLinearProcessNumbered"/>
    <dgm:cxn modelId="{62FDC42E-79AB-BB4A-842F-51CCDCD3242C}" type="presOf" srcId="{E9F2D772-8ACC-4A7F-8B20-AADEB955CBD3}" destId="{0A9A6A1E-1988-BF4C-9833-F8D2E2562B19}" srcOrd="1" destOrd="0" presId="urn:microsoft.com/office/officeart/2016/7/layout/BasicLinearProcessNumbered"/>
    <dgm:cxn modelId="{7F596439-81B8-4475-8778-D9983C87B560}" srcId="{6CC569E7-DA93-4CBC-8743-3D24EF4C5B15}" destId="{AA5B2DDA-5E6A-4C83-89A2-39C6F36B55B7}" srcOrd="1" destOrd="0" parTransId="{74BA5488-B5CC-4B6E-91BB-7DFB0B3FC6FE}" sibTransId="{A71E2B2C-A9A6-4BE7-9912-DAABFDEC38B0}"/>
    <dgm:cxn modelId="{8A4ED23E-9AE4-214F-9604-9457815F5130}" type="presOf" srcId="{6640B877-C1C6-EB42-A02B-72DB37A64350}" destId="{34278D76-149F-834C-9BDD-A0A64F27FF23}" srcOrd="1" destOrd="0" presId="urn:microsoft.com/office/officeart/2016/7/layout/BasicLinearProcessNumbered"/>
    <dgm:cxn modelId="{6975A84E-7BF7-0246-AF20-D791437D55A7}" type="presOf" srcId="{AA5B2DDA-5E6A-4C83-89A2-39C6F36B55B7}" destId="{2049F8D1-FBBB-0D48-BD7E-822F7038907D}" srcOrd="1" destOrd="0" presId="urn:microsoft.com/office/officeart/2016/7/layout/BasicLinearProcessNumbered"/>
    <dgm:cxn modelId="{E1A81655-F1C5-C548-8A78-AFFD65B78A6B}" type="presOf" srcId="{AA5B2DDA-5E6A-4C83-89A2-39C6F36B55B7}" destId="{8BF265E7-90F6-0440-B45A-182BB8428235}" srcOrd="0" destOrd="0" presId="urn:microsoft.com/office/officeart/2016/7/layout/BasicLinearProcessNumbered"/>
    <dgm:cxn modelId="{D668B755-8A15-467F-A3C1-CE41903DEE08}" srcId="{6CC569E7-DA93-4CBC-8743-3D24EF4C5B15}" destId="{E9F2D772-8ACC-4A7F-8B20-AADEB955CBD3}" srcOrd="0" destOrd="0" parTransId="{3CB17E50-5C1F-4A77-99F2-E6BD8049E792}" sibTransId="{47ADE079-7436-4DA0-9267-3C4536DF0868}"/>
    <dgm:cxn modelId="{8F731D60-DFC5-434B-8BC0-4BB02F6B6D17}" type="presOf" srcId="{E9F2D772-8ACC-4A7F-8B20-AADEB955CBD3}" destId="{ECA84E3F-9674-7A4B-909D-D2D7C85CBD5A}" srcOrd="0" destOrd="0" presId="urn:microsoft.com/office/officeart/2016/7/layout/BasicLinearProcessNumbered"/>
    <dgm:cxn modelId="{193FD068-7AD5-F24B-8A0A-704B33530D03}" type="presOf" srcId="{6640B877-C1C6-EB42-A02B-72DB37A64350}" destId="{248F62C1-56F7-7C40-A19F-929BAB8D53B7}" srcOrd="0" destOrd="0" presId="urn:microsoft.com/office/officeart/2016/7/layout/BasicLinearProcessNumbered"/>
    <dgm:cxn modelId="{794AC26F-4C1B-3648-A89F-5D3F3F0D2CE3}" type="presOf" srcId="{8232862E-24A7-524E-B10F-91F16D37C990}" destId="{ADFA3982-9683-C14C-BFA5-3596E3C4775B}" srcOrd="0" destOrd="0" presId="urn:microsoft.com/office/officeart/2016/7/layout/BasicLinearProcessNumbered"/>
    <dgm:cxn modelId="{952BF380-53C2-7544-AF86-D00BF4E778B4}" type="presOf" srcId="{47ADE079-7436-4DA0-9267-3C4536DF0868}" destId="{7BC6E8AB-FB4C-D148-8D0C-087B40F140BF}" srcOrd="0" destOrd="0" presId="urn:microsoft.com/office/officeart/2016/7/layout/BasicLinearProcessNumbered"/>
    <dgm:cxn modelId="{87D753B1-6FC9-E747-8B46-3C2D4ADEB7B1}" srcId="{6CC569E7-DA93-4CBC-8743-3D24EF4C5B15}" destId="{6640B877-C1C6-EB42-A02B-72DB37A64350}" srcOrd="3" destOrd="0" parTransId="{AE510010-DFCF-5B4A-9452-18A3365768B7}" sibTransId="{8232862E-24A7-524E-B10F-91F16D37C990}"/>
    <dgm:cxn modelId="{CEB458E8-6AA7-2245-BD00-E30B594B97DC}" type="presOf" srcId="{6CC569E7-DA93-4CBC-8743-3D24EF4C5B15}" destId="{E517FD12-7F7C-214A-A19A-02E18B38E65C}" srcOrd="0" destOrd="0" presId="urn:microsoft.com/office/officeart/2016/7/layout/BasicLinearProcessNumbered"/>
    <dgm:cxn modelId="{2A1EF9EC-D2B9-EF48-9AD5-9B00F6F521A6}" srcId="{6CC569E7-DA93-4CBC-8743-3D24EF4C5B15}" destId="{4E20B0B3-09EA-4349-8174-AEAD0A99E98C}" srcOrd="2" destOrd="0" parTransId="{22C1CD96-F647-F04F-8FDC-96869468D195}" sibTransId="{F37A88F2-CA65-BF4E-AA7C-EFCF29185F23}"/>
    <dgm:cxn modelId="{9107FAED-4E87-1C45-8B53-CE7640FBEBCD}" type="presOf" srcId="{A71E2B2C-A9A6-4BE7-9912-DAABFDEC38B0}" destId="{AC296FDF-FC97-9C47-BC24-BED29EB41706}" srcOrd="0" destOrd="0" presId="urn:microsoft.com/office/officeart/2016/7/layout/BasicLinearProcessNumbered"/>
    <dgm:cxn modelId="{37A7AAF0-B9DA-0542-8002-EA8D8B6885E5}" type="presOf" srcId="{4E20B0B3-09EA-4349-8174-AEAD0A99E98C}" destId="{10383277-5F32-E847-9E7D-FE6D907B998A}" srcOrd="0" destOrd="0" presId="urn:microsoft.com/office/officeart/2016/7/layout/BasicLinearProcessNumbered"/>
    <dgm:cxn modelId="{CB576DE1-1099-7D4D-8F68-B293703FCF6E}" type="presParOf" srcId="{E517FD12-7F7C-214A-A19A-02E18B38E65C}" destId="{E8C3D792-EEE8-BE49-86DF-5C93046AB601}" srcOrd="0" destOrd="0" presId="urn:microsoft.com/office/officeart/2016/7/layout/BasicLinearProcessNumbered"/>
    <dgm:cxn modelId="{38FDCA80-F030-624A-9E47-3945E92DEB6E}" type="presParOf" srcId="{E8C3D792-EEE8-BE49-86DF-5C93046AB601}" destId="{ECA84E3F-9674-7A4B-909D-D2D7C85CBD5A}" srcOrd="0" destOrd="0" presId="urn:microsoft.com/office/officeart/2016/7/layout/BasicLinearProcessNumbered"/>
    <dgm:cxn modelId="{9877371C-21A2-4245-929C-81CA907059FF}" type="presParOf" srcId="{E8C3D792-EEE8-BE49-86DF-5C93046AB601}" destId="{7BC6E8AB-FB4C-D148-8D0C-087B40F140BF}" srcOrd="1" destOrd="0" presId="urn:microsoft.com/office/officeart/2016/7/layout/BasicLinearProcessNumbered"/>
    <dgm:cxn modelId="{FE4B27E2-0FBD-C342-BCD6-5094725B4F13}" type="presParOf" srcId="{E8C3D792-EEE8-BE49-86DF-5C93046AB601}" destId="{A6DAD47A-C24D-FA44-8F4C-47BC4F303366}" srcOrd="2" destOrd="0" presId="urn:microsoft.com/office/officeart/2016/7/layout/BasicLinearProcessNumbered"/>
    <dgm:cxn modelId="{1B74AF3C-00F1-F74D-BF1E-A8C58C65D26D}" type="presParOf" srcId="{E8C3D792-EEE8-BE49-86DF-5C93046AB601}" destId="{0A9A6A1E-1988-BF4C-9833-F8D2E2562B19}" srcOrd="3" destOrd="0" presId="urn:microsoft.com/office/officeart/2016/7/layout/BasicLinearProcessNumbered"/>
    <dgm:cxn modelId="{33D7DDF9-2688-B640-89D0-C839F0EB186A}" type="presParOf" srcId="{E517FD12-7F7C-214A-A19A-02E18B38E65C}" destId="{83D0EF34-8C5D-E843-925F-4A6757DD7452}" srcOrd="1" destOrd="0" presId="urn:microsoft.com/office/officeart/2016/7/layout/BasicLinearProcessNumbered"/>
    <dgm:cxn modelId="{008461DC-1CDE-874F-8FB6-BF5326CF5FE0}" type="presParOf" srcId="{E517FD12-7F7C-214A-A19A-02E18B38E65C}" destId="{5FDE3727-5493-3D4D-B3E7-4938D450398D}" srcOrd="2" destOrd="0" presId="urn:microsoft.com/office/officeart/2016/7/layout/BasicLinearProcessNumbered"/>
    <dgm:cxn modelId="{3365DA0B-3466-2A40-9C46-C364FFF5F786}" type="presParOf" srcId="{5FDE3727-5493-3D4D-B3E7-4938D450398D}" destId="{8BF265E7-90F6-0440-B45A-182BB8428235}" srcOrd="0" destOrd="0" presId="urn:microsoft.com/office/officeart/2016/7/layout/BasicLinearProcessNumbered"/>
    <dgm:cxn modelId="{36C526B3-EC14-F740-A8BE-654DF69FB2B1}" type="presParOf" srcId="{5FDE3727-5493-3D4D-B3E7-4938D450398D}" destId="{AC296FDF-FC97-9C47-BC24-BED29EB41706}" srcOrd="1" destOrd="0" presId="urn:microsoft.com/office/officeart/2016/7/layout/BasicLinearProcessNumbered"/>
    <dgm:cxn modelId="{D5789F91-9493-AC46-99F9-7DC80FD79862}" type="presParOf" srcId="{5FDE3727-5493-3D4D-B3E7-4938D450398D}" destId="{187A8DA1-186B-AC47-916C-6CBC4252A083}" srcOrd="2" destOrd="0" presId="urn:microsoft.com/office/officeart/2016/7/layout/BasicLinearProcessNumbered"/>
    <dgm:cxn modelId="{64E8A303-78FA-824C-9FBA-7F07E918578B}" type="presParOf" srcId="{5FDE3727-5493-3D4D-B3E7-4938D450398D}" destId="{2049F8D1-FBBB-0D48-BD7E-822F7038907D}" srcOrd="3" destOrd="0" presId="urn:microsoft.com/office/officeart/2016/7/layout/BasicLinearProcessNumbered"/>
    <dgm:cxn modelId="{FF29D246-0FFE-6648-A446-48E42D64C0D4}" type="presParOf" srcId="{E517FD12-7F7C-214A-A19A-02E18B38E65C}" destId="{1259D2ED-C84F-C743-9221-B73D83077FCA}" srcOrd="3" destOrd="0" presId="urn:microsoft.com/office/officeart/2016/7/layout/BasicLinearProcessNumbered"/>
    <dgm:cxn modelId="{AF1A1DC8-0865-6F49-9BC7-CE30C8541970}" type="presParOf" srcId="{E517FD12-7F7C-214A-A19A-02E18B38E65C}" destId="{8AE6C63F-352A-E546-A328-99E8F91BBC69}" srcOrd="4" destOrd="0" presId="urn:microsoft.com/office/officeart/2016/7/layout/BasicLinearProcessNumbered"/>
    <dgm:cxn modelId="{7DC3E037-608B-3142-8C52-214F09912245}" type="presParOf" srcId="{8AE6C63F-352A-E546-A328-99E8F91BBC69}" destId="{10383277-5F32-E847-9E7D-FE6D907B998A}" srcOrd="0" destOrd="0" presId="urn:microsoft.com/office/officeart/2016/7/layout/BasicLinearProcessNumbered"/>
    <dgm:cxn modelId="{D471763D-F886-8B46-B36C-5082D28FDE26}" type="presParOf" srcId="{8AE6C63F-352A-E546-A328-99E8F91BBC69}" destId="{7D1D3234-526E-AE48-B5ED-22B7AA2FCC3F}" srcOrd="1" destOrd="0" presId="urn:microsoft.com/office/officeart/2016/7/layout/BasicLinearProcessNumbered"/>
    <dgm:cxn modelId="{9E2CB81A-AD28-474F-9DC7-F285D004328E}" type="presParOf" srcId="{8AE6C63F-352A-E546-A328-99E8F91BBC69}" destId="{580E550A-E605-EA44-A316-1FE0952CBA07}" srcOrd="2" destOrd="0" presId="urn:microsoft.com/office/officeart/2016/7/layout/BasicLinearProcessNumbered"/>
    <dgm:cxn modelId="{749651E8-4695-7246-A6FB-EB958CE3F6C2}" type="presParOf" srcId="{8AE6C63F-352A-E546-A328-99E8F91BBC69}" destId="{3A2A7297-EA78-2441-B682-7A0D5E804DCB}" srcOrd="3" destOrd="0" presId="urn:microsoft.com/office/officeart/2016/7/layout/BasicLinearProcessNumbered"/>
    <dgm:cxn modelId="{55F4EA80-7718-3047-BBF5-CFF1336A4388}" type="presParOf" srcId="{E517FD12-7F7C-214A-A19A-02E18B38E65C}" destId="{74FBC526-07CB-6B4F-9C39-7C7A45A124CF}" srcOrd="5" destOrd="0" presId="urn:microsoft.com/office/officeart/2016/7/layout/BasicLinearProcessNumbered"/>
    <dgm:cxn modelId="{FBC9662A-0D5E-D14A-A63A-E57FF65DEB47}" type="presParOf" srcId="{E517FD12-7F7C-214A-A19A-02E18B38E65C}" destId="{DF0699D7-F17B-054B-BF31-0D503A4858DB}" srcOrd="6" destOrd="0" presId="urn:microsoft.com/office/officeart/2016/7/layout/BasicLinearProcessNumbered"/>
    <dgm:cxn modelId="{5D02DF9C-998B-EF43-8F32-F752CD5E07A6}" type="presParOf" srcId="{DF0699D7-F17B-054B-BF31-0D503A4858DB}" destId="{248F62C1-56F7-7C40-A19F-929BAB8D53B7}" srcOrd="0" destOrd="0" presId="urn:microsoft.com/office/officeart/2016/7/layout/BasicLinearProcessNumbered"/>
    <dgm:cxn modelId="{DB5E6DB6-D4AA-7D45-8EEA-23930EB75E07}" type="presParOf" srcId="{DF0699D7-F17B-054B-BF31-0D503A4858DB}" destId="{ADFA3982-9683-C14C-BFA5-3596E3C4775B}" srcOrd="1" destOrd="0" presId="urn:microsoft.com/office/officeart/2016/7/layout/BasicLinearProcessNumbered"/>
    <dgm:cxn modelId="{3DAB1A44-398F-2441-BA35-B25D6231BA66}" type="presParOf" srcId="{DF0699D7-F17B-054B-BF31-0D503A4858DB}" destId="{407320BD-E7F4-E049-B8AF-A12FE9D7BB03}" srcOrd="2" destOrd="0" presId="urn:microsoft.com/office/officeart/2016/7/layout/BasicLinearProcessNumbered"/>
    <dgm:cxn modelId="{6D05EE1F-5EC8-0949-B9D0-A486E271DAC0}" type="presParOf" srcId="{DF0699D7-F17B-054B-BF31-0D503A4858DB}" destId="{34278D76-149F-834C-9BDD-A0A64F27FF2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59BED0-B555-4168-9845-694AFDE4097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BB3A71F-0B9A-4058-AE2E-0C374F8E0008}">
      <dgm:prSet/>
      <dgm:spPr/>
      <dgm:t>
        <a:bodyPr/>
        <a:lstStyle/>
        <a:p>
          <a:r>
            <a:rPr lang="en-US" b="0" i="0" dirty="0"/>
            <a:t>The workshop's objective is to introduce you to Python for Data Science &amp; AI and get you started with the basics.</a:t>
          </a:r>
        </a:p>
      </dgm:t>
    </dgm:pt>
    <dgm:pt modelId="{0E45F0A9-C878-48DB-BE1A-F1FED72D617D}" type="parTrans" cxnId="{7C40F29C-4784-47A1-8171-461481E917A5}">
      <dgm:prSet/>
      <dgm:spPr/>
      <dgm:t>
        <a:bodyPr/>
        <a:lstStyle/>
        <a:p>
          <a:endParaRPr lang="en-US"/>
        </a:p>
      </dgm:t>
    </dgm:pt>
    <dgm:pt modelId="{D1885679-E338-4967-8237-80D4DB07873D}" type="sibTrans" cxnId="{7C40F29C-4784-47A1-8171-461481E917A5}">
      <dgm:prSet/>
      <dgm:spPr/>
      <dgm:t>
        <a:bodyPr/>
        <a:lstStyle/>
        <a:p>
          <a:endParaRPr lang="en-US"/>
        </a:p>
      </dgm:t>
    </dgm:pt>
    <dgm:pt modelId="{679E2AB1-B49A-4094-99DD-71EB6083761A}">
      <dgm:prSet/>
      <dgm:spPr/>
      <dgm:t>
        <a:bodyPr/>
        <a:lstStyle/>
        <a:p>
          <a:r>
            <a:rPr lang="en-US" dirty="0"/>
            <a:t>In SIT112, we work on plenty of exciting tasks. </a:t>
          </a:r>
        </a:p>
      </dgm:t>
    </dgm:pt>
    <dgm:pt modelId="{6104DA2D-A452-43C9-8F1A-6D119FB18054}" type="parTrans" cxnId="{E3E7D4E7-FAC0-406F-AA5D-E87790575043}">
      <dgm:prSet/>
      <dgm:spPr/>
      <dgm:t>
        <a:bodyPr/>
        <a:lstStyle/>
        <a:p>
          <a:endParaRPr lang="en-US"/>
        </a:p>
      </dgm:t>
    </dgm:pt>
    <dgm:pt modelId="{BEB6BC5B-6CB8-40B1-882D-0B59577E47E0}" type="sibTrans" cxnId="{E3E7D4E7-FAC0-406F-AA5D-E87790575043}">
      <dgm:prSet/>
      <dgm:spPr/>
      <dgm:t>
        <a:bodyPr/>
        <a:lstStyle/>
        <a:p>
          <a:endParaRPr lang="en-US"/>
        </a:p>
      </dgm:t>
    </dgm:pt>
    <dgm:pt modelId="{EE83FB70-0576-43F5-ACF2-958608E82AD1}">
      <dgm:prSet/>
      <dgm:spPr/>
      <dgm:t>
        <a:bodyPr/>
        <a:lstStyle/>
        <a:p>
          <a:r>
            <a:rPr lang="en-US" dirty="0"/>
            <a:t>These tasks are expressed in Python. </a:t>
          </a:r>
        </a:p>
      </dgm:t>
    </dgm:pt>
    <dgm:pt modelId="{CF264C4D-FA5A-44ED-AEA8-04E68818836F}" type="parTrans" cxnId="{085EA1A9-8C20-44D3-B0F8-C603DEB3486F}">
      <dgm:prSet/>
      <dgm:spPr/>
      <dgm:t>
        <a:bodyPr/>
        <a:lstStyle/>
        <a:p>
          <a:endParaRPr lang="en-US"/>
        </a:p>
      </dgm:t>
    </dgm:pt>
    <dgm:pt modelId="{D8FF10CB-47C5-49DD-BEC0-CBC39F0A17C8}" type="sibTrans" cxnId="{085EA1A9-8C20-44D3-B0F8-C603DEB3486F}">
      <dgm:prSet/>
      <dgm:spPr/>
      <dgm:t>
        <a:bodyPr/>
        <a:lstStyle/>
        <a:p>
          <a:endParaRPr lang="en-US"/>
        </a:p>
      </dgm:t>
    </dgm:pt>
    <dgm:pt modelId="{CC231CDF-8F62-4DAD-A033-D73BDA1DADE4}">
      <dgm:prSet/>
      <dgm:spPr/>
      <dgm:t>
        <a:bodyPr/>
        <a:lstStyle/>
        <a:p>
          <a:r>
            <a:rPr lang="en-US" b="0" i="0" dirty="0"/>
            <a:t>In this unit, we use a basic installation of Python provided by a tool called Anaconda Navigator. This tool includes a variety of Data Science tools, but for this unit, we will be utilizing </a:t>
          </a:r>
          <a:r>
            <a:rPr lang="en-US" b="0" i="0" dirty="0" err="1"/>
            <a:t>JupyterLab</a:t>
          </a:r>
          <a:r>
            <a:rPr lang="en-US" b="0" i="0" dirty="0"/>
            <a:t>.</a:t>
          </a:r>
        </a:p>
      </dgm:t>
    </dgm:pt>
    <dgm:pt modelId="{24C8D957-DEEC-438C-B5D6-9D26AB8B5D25}" type="parTrans" cxnId="{201A7A26-C372-4BCB-9A03-13B28D8559D1}">
      <dgm:prSet/>
      <dgm:spPr/>
      <dgm:t>
        <a:bodyPr/>
        <a:lstStyle/>
        <a:p>
          <a:endParaRPr lang="en-US"/>
        </a:p>
      </dgm:t>
    </dgm:pt>
    <dgm:pt modelId="{94441A3C-D8FB-4206-908A-63A98CD3127C}" type="sibTrans" cxnId="{201A7A26-C372-4BCB-9A03-13B28D8559D1}">
      <dgm:prSet/>
      <dgm:spPr/>
      <dgm:t>
        <a:bodyPr/>
        <a:lstStyle/>
        <a:p>
          <a:endParaRPr lang="en-US"/>
        </a:p>
      </dgm:t>
    </dgm:pt>
    <dgm:pt modelId="{67EB5ADB-1DD9-4DC5-97A6-16C3B652E524}">
      <dgm:prSet/>
      <dgm:spPr/>
      <dgm:t>
        <a:bodyPr/>
        <a:lstStyle/>
        <a:p>
          <a:r>
            <a:rPr lang="en-US" b="0" i="0" dirty="0" err="1"/>
            <a:t>JupyterLab</a:t>
          </a:r>
          <a:r>
            <a:rPr lang="en-US" b="0" i="0" dirty="0"/>
            <a:t> is a software application that can be run in web browsers, such as Chrome, and it enables the user to write and execute Data Science and AI solutions in Python.</a:t>
          </a:r>
        </a:p>
      </dgm:t>
    </dgm:pt>
    <dgm:pt modelId="{D7AAB269-6273-49F9-BE79-4F9668FD2F17}" type="parTrans" cxnId="{89D31D7A-F36F-4579-8474-2D1EE60CBD65}">
      <dgm:prSet/>
      <dgm:spPr/>
      <dgm:t>
        <a:bodyPr/>
        <a:lstStyle/>
        <a:p>
          <a:endParaRPr lang="en-US"/>
        </a:p>
      </dgm:t>
    </dgm:pt>
    <dgm:pt modelId="{1EC797D0-3399-4DD2-9898-7BE1E5A7E6AE}" type="sibTrans" cxnId="{89D31D7A-F36F-4579-8474-2D1EE60CBD65}">
      <dgm:prSet/>
      <dgm:spPr/>
      <dgm:t>
        <a:bodyPr/>
        <a:lstStyle/>
        <a:p>
          <a:endParaRPr lang="en-US"/>
        </a:p>
      </dgm:t>
    </dgm:pt>
    <dgm:pt modelId="{C8BAB649-C0DE-1D4C-8331-BF7240F4F14F}">
      <dgm:prSet/>
      <dgm:spPr/>
      <dgm:t>
        <a:bodyPr/>
        <a:lstStyle/>
        <a:p>
          <a:r>
            <a:rPr lang="en-US" dirty="0"/>
            <a:t>Let’s begin ...</a:t>
          </a:r>
        </a:p>
      </dgm:t>
    </dgm:pt>
    <dgm:pt modelId="{B6D125D3-DBD7-CC49-B842-2B220E4764B2}" type="parTrans" cxnId="{F1BE0A5E-B72F-F141-954A-EDB6F66676A9}">
      <dgm:prSet/>
      <dgm:spPr/>
      <dgm:t>
        <a:bodyPr/>
        <a:lstStyle/>
        <a:p>
          <a:endParaRPr lang="en-US"/>
        </a:p>
      </dgm:t>
    </dgm:pt>
    <dgm:pt modelId="{462C4DBB-3915-6A4C-863F-AFE6175B7A43}" type="sibTrans" cxnId="{F1BE0A5E-B72F-F141-954A-EDB6F66676A9}">
      <dgm:prSet/>
      <dgm:spPr/>
      <dgm:t>
        <a:bodyPr/>
        <a:lstStyle/>
        <a:p>
          <a:endParaRPr lang="en-US"/>
        </a:p>
      </dgm:t>
    </dgm:pt>
    <dgm:pt modelId="{965A0208-8BDE-B549-9BDD-13CCCC06F4FD}" type="pres">
      <dgm:prSet presAssocID="{9D59BED0-B555-4168-9845-694AFDE4097C}" presName="vert0" presStyleCnt="0">
        <dgm:presLayoutVars>
          <dgm:dir/>
          <dgm:animOne val="branch"/>
          <dgm:animLvl val="lvl"/>
        </dgm:presLayoutVars>
      </dgm:prSet>
      <dgm:spPr/>
    </dgm:pt>
    <dgm:pt modelId="{32195D4C-7AAF-D940-92EC-CAF339D37708}" type="pres">
      <dgm:prSet presAssocID="{6BB3A71F-0B9A-4058-AE2E-0C374F8E0008}" presName="thickLine" presStyleLbl="alignNode1" presStyleIdx="0" presStyleCnt="6"/>
      <dgm:spPr/>
    </dgm:pt>
    <dgm:pt modelId="{05091AB4-2032-EA4B-8DA4-971213D82D7D}" type="pres">
      <dgm:prSet presAssocID="{6BB3A71F-0B9A-4058-AE2E-0C374F8E0008}" presName="horz1" presStyleCnt="0"/>
      <dgm:spPr/>
    </dgm:pt>
    <dgm:pt modelId="{6AEB9A6B-889B-2642-A07F-3B56F7A3D897}" type="pres">
      <dgm:prSet presAssocID="{6BB3A71F-0B9A-4058-AE2E-0C374F8E0008}" presName="tx1" presStyleLbl="revTx" presStyleIdx="0" presStyleCnt="6"/>
      <dgm:spPr/>
    </dgm:pt>
    <dgm:pt modelId="{AF7554E1-1395-D845-A1D2-65090229BAB3}" type="pres">
      <dgm:prSet presAssocID="{6BB3A71F-0B9A-4058-AE2E-0C374F8E0008}" presName="vert1" presStyleCnt="0"/>
      <dgm:spPr/>
    </dgm:pt>
    <dgm:pt modelId="{CF63C9CE-A90B-7A49-B5B8-D47B78F5750D}" type="pres">
      <dgm:prSet presAssocID="{679E2AB1-B49A-4094-99DD-71EB6083761A}" presName="thickLine" presStyleLbl="alignNode1" presStyleIdx="1" presStyleCnt="6"/>
      <dgm:spPr/>
    </dgm:pt>
    <dgm:pt modelId="{790C7333-8607-F742-A774-C510A5E421C9}" type="pres">
      <dgm:prSet presAssocID="{679E2AB1-B49A-4094-99DD-71EB6083761A}" presName="horz1" presStyleCnt="0"/>
      <dgm:spPr/>
    </dgm:pt>
    <dgm:pt modelId="{B36A0512-816B-374B-98B2-0F6A3FFD2092}" type="pres">
      <dgm:prSet presAssocID="{679E2AB1-B49A-4094-99DD-71EB6083761A}" presName="tx1" presStyleLbl="revTx" presStyleIdx="1" presStyleCnt="6"/>
      <dgm:spPr/>
    </dgm:pt>
    <dgm:pt modelId="{FD48EE82-5067-7941-9859-DD1EA22220EE}" type="pres">
      <dgm:prSet presAssocID="{679E2AB1-B49A-4094-99DD-71EB6083761A}" presName="vert1" presStyleCnt="0"/>
      <dgm:spPr/>
    </dgm:pt>
    <dgm:pt modelId="{E5699A8A-F53B-9B46-B8EE-6CA8E0ED5EA3}" type="pres">
      <dgm:prSet presAssocID="{EE83FB70-0576-43F5-ACF2-958608E82AD1}" presName="thickLine" presStyleLbl="alignNode1" presStyleIdx="2" presStyleCnt="6"/>
      <dgm:spPr/>
    </dgm:pt>
    <dgm:pt modelId="{4EADC24F-5227-2348-81FE-1C5C6A21EF7E}" type="pres">
      <dgm:prSet presAssocID="{EE83FB70-0576-43F5-ACF2-958608E82AD1}" presName="horz1" presStyleCnt="0"/>
      <dgm:spPr/>
    </dgm:pt>
    <dgm:pt modelId="{B66678B1-BA80-F14C-93EC-BF01AE073CE1}" type="pres">
      <dgm:prSet presAssocID="{EE83FB70-0576-43F5-ACF2-958608E82AD1}" presName="tx1" presStyleLbl="revTx" presStyleIdx="2" presStyleCnt="6"/>
      <dgm:spPr/>
    </dgm:pt>
    <dgm:pt modelId="{BD023D44-AC08-2B4C-B903-7B3A8AD13B59}" type="pres">
      <dgm:prSet presAssocID="{EE83FB70-0576-43F5-ACF2-958608E82AD1}" presName="vert1" presStyleCnt="0"/>
      <dgm:spPr/>
    </dgm:pt>
    <dgm:pt modelId="{39774036-E60F-944F-8328-54B780B84065}" type="pres">
      <dgm:prSet presAssocID="{CC231CDF-8F62-4DAD-A033-D73BDA1DADE4}" presName="thickLine" presStyleLbl="alignNode1" presStyleIdx="3" presStyleCnt="6"/>
      <dgm:spPr/>
    </dgm:pt>
    <dgm:pt modelId="{9E4BB144-BA2F-374B-A1F5-F8A35513971D}" type="pres">
      <dgm:prSet presAssocID="{CC231CDF-8F62-4DAD-A033-D73BDA1DADE4}" presName="horz1" presStyleCnt="0"/>
      <dgm:spPr/>
    </dgm:pt>
    <dgm:pt modelId="{5539CE24-8589-2441-8704-A97BA554EA97}" type="pres">
      <dgm:prSet presAssocID="{CC231CDF-8F62-4DAD-A033-D73BDA1DADE4}" presName="tx1" presStyleLbl="revTx" presStyleIdx="3" presStyleCnt="6"/>
      <dgm:spPr/>
    </dgm:pt>
    <dgm:pt modelId="{20F726A6-C463-964D-869C-731CAABFCF32}" type="pres">
      <dgm:prSet presAssocID="{CC231CDF-8F62-4DAD-A033-D73BDA1DADE4}" presName="vert1" presStyleCnt="0"/>
      <dgm:spPr/>
    </dgm:pt>
    <dgm:pt modelId="{09B037CF-8CE4-804C-BA7E-709866BDFFAF}" type="pres">
      <dgm:prSet presAssocID="{67EB5ADB-1DD9-4DC5-97A6-16C3B652E524}" presName="thickLine" presStyleLbl="alignNode1" presStyleIdx="4" presStyleCnt="6"/>
      <dgm:spPr/>
    </dgm:pt>
    <dgm:pt modelId="{9203488F-1AB9-F24E-BE3C-1EE3D59358A1}" type="pres">
      <dgm:prSet presAssocID="{67EB5ADB-1DD9-4DC5-97A6-16C3B652E524}" presName="horz1" presStyleCnt="0"/>
      <dgm:spPr/>
    </dgm:pt>
    <dgm:pt modelId="{D9B79C79-7DCA-CD45-9EBF-4A2D7EA3163A}" type="pres">
      <dgm:prSet presAssocID="{67EB5ADB-1DD9-4DC5-97A6-16C3B652E524}" presName="tx1" presStyleLbl="revTx" presStyleIdx="4" presStyleCnt="6"/>
      <dgm:spPr/>
    </dgm:pt>
    <dgm:pt modelId="{868C7C19-75E8-3E42-A160-4338D8533AA8}" type="pres">
      <dgm:prSet presAssocID="{67EB5ADB-1DD9-4DC5-97A6-16C3B652E524}" presName="vert1" presStyleCnt="0"/>
      <dgm:spPr/>
    </dgm:pt>
    <dgm:pt modelId="{A4690D18-8166-8942-853D-A1CAA5D52188}" type="pres">
      <dgm:prSet presAssocID="{C8BAB649-C0DE-1D4C-8331-BF7240F4F14F}" presName="thickLine" presStyleLbl="alignNode1" presStyleIdx="5" presStyleCnt="6"/>
      <dgm:spPr/>
    </dgm:pt>
    <dgm:pt modelId="{85FE6AB9-2891-494D-BAFC-3572F8104177}" type="pres">
      <dgm:prSet presAssocID="{C8BAB649-C0DE-1D4C-8331-BF7240F4F14F}" presName="horz1" presStyleCnt="0"/>
      <dgm:spPr/>
    </dgm:pt>
    <dgm:pt modelId="{A19F08E1-AE18-2940-841B-BF1A25DB4629}" type="pres">
      <dgm:prSet presAssocID="{C8BAB649-C0DE-1D4C-8331-BF7240F4F14F}" presName="tx1" presStyleLbl="revTx" presStyleIdx="5" presStyleCnt="6"/>
      <dgm:spPr/>
    </dgm:pt>
    <dgm:pt modelId="{F4D73065-87FA-B144-9F34-4D162D9C039F}" type="pres">
      <dgm:prSet presAssocID="{C8BAB649-C0DE-1D4C-8331-BF7240F4F14F}" presName="vert1" presStyleCnt="0"/>
      <dgm:spPr/>
    </dgm:pt>
  </dgm:ptLst>
  <dgm:cxnLst>
    <dgm:cxn modelId="{201A7A26-C372-4BCB-9A03-13B28D8559D1}" srcId="{9D59BED0-B555-4168-9845-694AFDE4097C}" destId="{CC231CDF-8F62-4DAD-A033-D73BDA1DADE4}" srcOrd="3" destOrd="0" parTransId="{24C8D957-DEEC-438C-B5D6-9D26AB8B5D25}" sibTransId="{94441A3C-D8FB-4206-908A-63A98CD3127C}"/>
    <dgm:cxn modelId="{F1BE0A5E-B72F-F141-954A-EDB6F66676A9}" srcId="{9D59BED0-B555-4168-9845-694AFDE4097C}" destId="{C8BAB649-C0DE-1D4C-8331-BF7240F4F14F}" srcOrd="5" destOrd="0" parTransId="{B6D125D3-DBD7-CC49-B842-2B220E4764B2}" sibTransId="{462C4DBB-3915-6A4C-863F-AFE6175B7A43}"/>
    <dgm:cxn modelId="{BCCB8673-D1A9-3D45-9DB1-BD8371B3C5CF}" type="presOf" srcId="{EE83FB70-0576-43F5-ACF2-958608E82AD1}" destId="{B66678B1-BA80-F14C-93EC-BF01AE073CE1}" srcOrd="0" destOrd="0" presId="urn:microsoft.com/office/officeart/2008/layout/LinedList"/>
    <dgm:cxn modelId="{89D31D7A-F36F-4579-8474-2D1EE60CBD65}" srcId="{9D59BED0-B555-4168-9845-694AFDE4097C}" destId="{67EB5ADB-1DD9-4DC5-97A6-16C3B652E524}" srcOrd="4" destOrd="0" parTransId="{D7AAB269-6273-49F9-BE79-4F9668FD2F17}" sibTransId="{1EC797D0-3399-4DD2-9898-7BE1E5A7E6AE}"/>
    <dgm:cxn modelId="{82AEB093-58C2-934A-9519-C16D30F5F85C}" type="presOf" srcId="{9D59BED0-B555-4168-9845-694AFDE4097C}" destId="{965A0208-8BDE-B549-9BDD-13CCCC06F4FD}" srcOrd="0" destOrd="0" presId="urn:microsoft.com/office/officeart/2008/layout/LinedList"/>
    <dgm:cxn modelId="{7C40F29C-4784-47A1-8171-461481E917A5}" srcId="{9D59BED0-B555-4168-9845-694AFDE4097C}" destId="{6BB3A71F-0B9A-4058-AE2E-0C374F8E0008}" srcOrd="0" destOrd="0" parTransId="{0E45F0A9-C878-48DB-BE1A-F1FED72D617D}" sibTransId="{D1885679-E338-4967-8237-80D4DB07873D}"/>
    <dgm:cxn modelId="{085EA1A9-8C20-44D3-B0F8-C603DEB3486F}" srcId="{9D59BED0-B555-4168-9845-694AFDE4097C}" destId="{EE83FB70-0576-43F5-ACF2-958608E82AD1}" srcOrd="2" destOrd="0" parTransId="{CF264C4D-FA5A-44ED-AEA8-04E68818836F}" sibTransId="{D8FF10CB-47C5-49DD-BEC0-CBC39F0A17C8}"/>
    <dgm:cxn modelId="{40000DD1-4ACF-5842-9407-A857A96D787A}" type="presOf" srcId="{C8BAB649-C0DE-1D4C-8331-BF7240F4F14F}" destId="{A19F08E1-AE18-2940-841B-BF1A25DB4629}" srcOrd="0" destOrd="0" presId="urn:microsoft.com/office/officeart/2008/layout/LinedList"/>
    <dgm:cxn modelId="{E3E7D4E7-FAC0-406F-AA5D-E87790575043}" srcId="{9D59BED0-B555-4168-9845-694AFDE4097C}" destId="{679E2AB1-B49A-4094-99DD-71EB6083761A}" srcOrd="1" destOrd="0" parTransId="{6104DA2D-A452-43C9-8F1A-6D119FB18054}" sibTransId="{BEB6BC5B-6CB8-40B1-882D-0B59577E47E0}"/>
    <dgm:cxn modelId="{AFAE45EE-21D0-F04E-9F0A-F3ED915B5F32}" type="presOf" srcId="{67EB5ADB-1DD9-4DC5-97A6-16C3B652E524}" destId="{D9B79C79-7DCA-CD45-9EBF-4A2D7EA3163A}" srcOrd="0" destOrd="0" presId="urn:microsoft.com/office/officeart/2008/layout/LinedList"/>
    <dgm:cxn modelId="{EFB619EF-680A-E249-9234-F69CE541F8D9}" type="presOf" srcId="{CC231CDF-8F62-4DAD-A033-D73BDA1DADE4}" destId="{5539CE24-8589-2441-8704-A97BA554EA97}" srcOrd="0" destOrd="0" presId="urn:microsoft.com/office/officeart/2008/layout/LinedList"/>
    <dgm:cxn modelId="{3ECEDAF7-FA29-2746-9EA1-64A62D32BEF8}" type="presOf" srcId="{6BB3A71F-0B9A-4058-AE2E-0C374F8E0008}" destId="{6AEB9A6B-889B-2642-A07F-3B56F7A3D897}" srcOrd="0" destOrd="0" presId="urn:microsoft.com/office/officeart/2008/layout/LinedList"/>
    <dgm:cxn modelId="{7864CCFB-663D-074F-8C56-EE201D341953}" type="presOf" srcId="{679E2AB1-B49A-4094-99DD-71EB6083761A}" destId="{B36A0512-816B-374B-98B2-0F6A3FFD2092}" srcOrd="0" destOrd="0" presId="urn:microsoft.com/office/officeart/2008/layout/LinedList"/>
    <dgm:cxn modelId="{35C9DD4A-A2D4-6D46-B6C0-8F39E22C1E70}" type="presParOf" srcId="{965A0208-8BDE-B549-9BDD-13CCCC06F4FD}" destId="{32195D4C-7AAF-D940-92EC-CAF339D37708}" srcOrd="0" destOrd="0" presId="urn:microsoft.com/office/officeart/2008/layout/LinedList"/>
    <dgm:cxn modelId="{9A770458-A183-0640-BB70-D7CE392B6F1C}" type="presParOf" srcId="{965A0208-8BDE-B549-9BDD-13CCCC06F4FD}" destId="{05091AB4-2032-EA4B-8DA4-971213D82D7D}" srcOrd="1" destOrd="0" presId="urn:microsoft.com/office/officeart/2008/layout/LinedList"/>
    <dgm:cxn modelId="{7396A6CC-8A6F-CF47-86B9-6FFC3E09E09D}" type="presParOf" srcId="{05091AB4-2032-EA4B-8DA4-971213D82D7D}" destId="{6AEB9A6B-889B-2642-A07F-3B56F7A3D897}" srcOrd="0" destOrd="0" presId="urn:microsoft.com/office/officeart/2008/layout/LinedList"/>
    <dgm:cxn modelId="{D3FC874A-DC71-1842-B9F5-E96495BED699}" type="presParOf" srcId="{05091AB4-2032-EA4B-8DA4-971213D82D7D}" destId="{AF7554E1-1395-D845-A1D2-65090229BAB3}" srcOrd="1" destOrd="0" presId="urn:microsoft.com/office/officeart/2008/layout/LinedList"/>
    <dgm:cxn modelId="{2BAC650F-0505-DB40-80AC-B5BEF3054223}" type="presParOf" srcId="{965A0208-8BDE-B549-9BDD-13CCCC06F4FD}" destId="{CF63C9CE-A90B-7A49-B5B8-D47B78F5750D}" srcOrd="2" destOrd="0" presId="urn:microsoft.com/office/officeart/2008/layout/LinedList"/>
    <dgm:cxn modelId="{D62554C1-BC01-DD40-B75D-8356BEDE7412}" type="presParOf" srcId="{965A0208-8BDE-B549-9BDD-13CCCC06F4FD}" destId="{790C7333-8607-F742-A774-C510A5E421C9}" srcOrd="3" destOrd="0" presId="urn:microsoft.com/office/officeart/2008/layout/LinedList"/>
    <dgm:cxn modelId="{4B9C9CED-1277-E04B-9DEC-FEC27593BF38}" type="presParOf" srcId="{790C7333-8607-F742-A774-C510A5E421C9}" destId="{B36A0512-816B-374B-98B2-0F6A3FFD2092}" srcOrd="0" destOrd="0" presId="urn:microsoft.com/office/officeart/2008/layout/LinedList"/>
    <dgm:cxn modelId="{3616D7B9-7D85-6144-8F94-4042AC630638}" type="presParOf" srcId="{790C7333-8607-F742-A774-C510A5E421C9}" destId="{FD48EE82-5067-7941-9859-DD1EA22220EE}" srcOrd="1" destOrd="0" presId="urn:microsoft.com/office/officeart/2008/layout/LinedList"/>
    <dgm:cxn modelId="{C6606101-7C85-B743-B808-FF61BFF3258E}" type="presParOf" srcId="{965A0208-8BDE-B549-9BDD-13CCCC06F4FD}" destId="{E5699A8A-F53B-9B46-B8EE-6CA8E0ED5EA3}" srcOrd="4" destOrd="0" presId="urn:microsoft.com/office/officeart/2008/layout/LinedList"/>
    <dgm:cxn modelId="{0B9A2DCE-7F44-9B4B-85D8-2E375152521D}" type="presParOf" srcId="{965A0208-8BDE-B549-9BDD-13CCCC06F4FD}" destId="{4EADC24F-5227-2348-81FE-1C5C6A21EF7E}" srcOrd="5" destOrd="0" presId="urn:microsoft.com/office/officeart/2008/layout/LinedList"/>
    <dgm:cxn modelId="{DBE78A56-EB54-F346-A3C7-A45F22C4B143}" type="presParOf" srcId="{4EADC24F-5227-2348-81FE-1C5C6A21EF7E}" destId="{B66678B1-BA80-F14C-93EC-BF01AE073CE1}" srcOrd="0" destOrd="0" presId="urn:microsoft.com/office/officeart/2008/layout/LinedList"/>
    <dgm:cxn modelId="{55643123-C810-6949-8784-3BB47ACF33F4}" type="presParOf" srcId="{4EADC24F-5227-2348-81FE-1C5C6A21EF7E}" destId="{BD023D44-AC08-2B4C-B903-7B3A8AD13B59}" srcOrd="1" destOrd="0" presId="urn:microsoft.com/office/officeart/2008/layout/LinedList"/>
    <dgm:cxn modelId="{71962486-0EFA-B146-9892-5BBE90B17301}" type="presParOf" srcId="{965A0208-8BDE-B549-9BDD-13CCCC06F4FD}" destId="{39774036-E60F-944F-8328-54B780B84065}" srcOrd="6" destOrd="0" presId="urn:microsoft.com/office/officeart/2008/layout/LinedList"/>
    <dgm:cxn modelId="{74300CCC-A487-A745-8C9C-96DD95F3AA27}" type="presParOf" srcId="{965A0208-8BDE-B549-9BDD-13CCCC06F4FD}" destId="{9E4BB144-BA2F-374B-A1F5-F8A35513971D}" srcOrd="7" destOrd="0" presId="urn:microsoft.com/office/officeart/2008/layout/LinedList"/>
    <dgm:cxn modelId="{465F0FB6-BA09-1A4B-86F7-7894774BE22E}" type="presParOf" srcId="{9E4BB144-BA2F-374B-A1F5-F8A35513971D}" destId="{5539CE24-8589-2441-8704-A97BA554EA97}" srcOrd="0" destOrd="0" presId="urn:microsoft.com/office/officeart/2008/layout/LinedList"/>
    <dgm:cxn modelId="{7FBF8705-F82D-E74E-8E9D-F80CB5A29ED6}" type="presParOf" srcId="{9E4BB144-BA2F-374B-A1F5-F8A35513971D}" destId="{20F726A6-C463-964D-869C-731CAABFCF32}" srcOrd="1" destOrd="0" presId="urn:microsoft.com/office/officeart/2008/layout/LinedList"/>
    <dgm:cxn modelId="{02F96AEE-67D7-474B-B696-559EB087ADCB}" type="presParOf" srcId="{965A0208-8BDE-B549-9BDD-13CCCC06F4FD}" destId="{09B037CF-8CE4-804C-BA7E-709866BDFFAF}" srcOrd="8" destOrd="0" presId="urn:microsoft.com/office/officeart/2008/layout/LinedList"/>
    <dgm:cxn modelId="{1E8C6A0C-2047-5C4C-949C-0C51B6C62A86}" type="presParOf" srcId="{965A0208-8BDE-B549-9BDD-13CCCC06F4FD}" destId="{9203488F-1AB9-F24E-BE3C-1EE3D59358A1}" srcOrd="9" destOrd="0" presId="urn:microsoft.com/office/officeart/2008/layout/LinedList"/>
    <dgm:cxn modelId="{29BCC777-3966-0D42-891C-73DE73C55B6D}" type="presParOf" srcId="{9203488F-1AB9-F24E-BE3C-1EE3D59358A1}" destId="{D9B79C79-7DCA-CD45-9EBF-4A2D7EA3163A}" srcOrd="0" destOrd="0" presId="urn:microsoft.com/office/officeart/2008/layout/LinedList"/>
    <dgm:cxn modelId="{40948200-44F2-484F-965B-EE010DB37CC0}" type="presParOf" srcId="{9203488F-1AB9-F24E-BE3C-1EE3D59358A1}" destId="{868C7C19-75E8-3E42-A160-4338D8533AA8}" srcOrd="1" destOrd="0" presId="urn:microsoft.com/office/officeart/2008/layout/LinedList"/>
    <dgm:cxn modelId="{5DE218D2-7000-064C-97F9-9DBBBE74B9D4}" type="presParOf" srcId="{965A0208-8BDE-B549-9BDD-13CCCC06F4FD}" destId="{A4690D18-8166-8942-853D-A1CAA5D52188}" srcOrd="10" destOrd="0" presId="urn:microsoft.com/office/officeart/2008/layout/LinedList"/>
    <dgm:cxn modelId="{2A31D32E-1870-CB4C-AB5C-0B3FA286E6BD}" type="presParOf" srcId="{965A0208-8BDE-B549-9BDD-13CCCC06F4FD}" destId="{85FE6AB9-2891-494D-BAFC-3572F8104177}" srcOrd="11" destOrd="0" presId="urn:microsoft.com/office/officeart/2008/layout/LinedList"/>
    <dgm:cxn modelId="{F1CA4559-AD3C-054D-8D14-BE9565491CB5}" type="presParOf" srcId="{85FE6AB9-2891-494D-BAFC-3572F8104177}" destId="{A19F08E1-AE18-2940-841B-BF1A25DB4629}" srcOrd="0" destOrd="0" presId="urn:microsoft.com/office/officeart/2008/layout/LinedList"/>
    <dgm:cxn modelId="{9749B3CF-EA9A-5F4E-B053-46058C7E9CA2}" type="presParOf" srcId="{85FE6AB9-2891-494D-BAFC-3572F8104177}" destId="{F4D73065-87FA-B144-9F34-4D162D9C03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9ECD21-411E-48FD-AE64-359C7ED0057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24550D3-DC62-4730-A834-7EFB8AC4F15D}">
      <dgm:prSet/>
      <dgm:spPr/>
      <dgm:t>
        <a:bodyPr/>
        <a:lstStyle/>
        <a:p>
          <a:r>
            <a:rPr lang="en-US" dirty="0">
              <a:hlinkClick xmlns:r="http://schemas.openxmlformats.org/officeDocument/2006/relationships" r:id="rId1"/>
            </a:rPr>
            <a:t>https://docs.anaconda.com/anaconda/install/windows/</a:t>
          </a:r>
          <a:r>
            <a:rPr lang="en-US" dirty="0"/>
            <a:t>  </a:t>
          </a:r>
        </a:p>
      </dgm:t>
    </dgm:pt>
    <dgm:pt modelId="{C09364A0-7D92-481F-9523-048205BBBCD5}" type="parTrans" cxnId="{225B59F1-D78B-4D7D-9B6D-06B9554D01DB}">
      <dgm:prSet/>
      <dgm:spPr/>
      <dgm:t>
        <a:bodyPr/>
        <a:lstStyle/>
        <a:p>
          <a:endParaRPr lang="en-US"/>
        </a:p>
      </dgm:t>
    </dgm:pt>
    <dgm:pt modelId="{D082A2CA-83AF-40DE-8315-9FEB22F6C7A3}" type="sibTrans" cxnId="{225B59F1-D78B-4D7D-9B6D-06B9554D01DB}">
      <dgm:prSet/>
      <dgm:spPr/>
      <dgm:t>
        <a:bodyPr/>
        <a:lstStyle/>
        <a:p>
          <a:endParaRPr lang="en-US"/>
        </a:p>
      </dgm:t>
    </dgm:pt>
    <dgm:pt modelId="{88F7ADF4-5DFC-4CD5-AE41-D8276BAB61B6}">
      <dgm:prSet/>
      <dgm:spPr/>
      <dgm:t>
        <a:bodyPr/>
        <a:lstStyle/>
        <a:p>
          <a:r>
            <a:rPr lang="en-US" dirty="0">
              <a:hlinkClick xmlns:r="http://schemas.openxmlformats.org/officeDocument/2006/relationships" r:id="rId2"/>
            </a:rPr>
            <a:t>https://docs.anaconda.com/anaconda/install/mac-os/</a:t>
          </a:r>
          <a:r>
            <a:rPr lang="en-US" dirty="0"/>
            <a:t> </a:t>
          </a:r>
        </a:p>
      </dgm:t>
    </dgm:pt>
    <dgm:pt modelId="{D796D636-70D1-4B00-A792-D909C2B4C9E3}" type="parTrans" cxnId="{8B3907D0-7B98-40BE-9645-68F9B84A37EC}">
      <dgm:prSet/>
      <dgm:spPr/>
      <dgm:t>
        <a:bodyPr/>
        <a:lstStyle/>
        <a:p>
          <a:endParaRPr lang="en-US"/>
        </a:p>
      </dgm:t>
    </dgm:pt>
    <dgm:pt modelId="{581F7F7C-C7C0-4C89-AAA7-A16DEB78B995}" type="sibTrans" cxnId="{8B3907D0-7B98-40BE-9645-68F9B84A37EC}">
      <dgm:prSet/>
      <dgm:spPr/>
      <dgm:t>
        <a:bodyPr/>
        <a:lstStyle/>
        <a:p>
          <a:endParaRPr lang="en-US"/>
        </a:p>
      </dgm:t>
    </dgm:pt>
    <dgm:pt modelId="{A758FD10-88AF-48F3-A1D2-7A597B7B7A4A}">
      <dgm:prSet/>
      <dgm:spPr/>
      <dgm:t>
        <a:bodyPr/>
        <a:lstStyle/>
        <a:p>
          <a:r>
            <a:rPr lang="en-US" dirty="0">
              <a:hlinkClick xmlns:r="http://schemas.openxmlformats.org/officeDocument/2006/relationships" r:id="rId3"/>
            </a:rPr>
            <a:t>https://docs.anaconda.com/anaconda/install/linux/</a:t>
          </a:r>
          <a:endParaRPr lang="en-US" dirty="0"/>
        </a:p>
      </dgm:t>
    </dgm:pt>
    <dgm:pt modelId="{579E8520-57AB-42D1-AEC3-3BA830EDC748}" type="parTrans" cxnId="{5E01FE5B-0F75-4660-9AD8-A2D0F3400044}">
      <dgm:prSet/>
      <dgm:spPr/>
      <dgm:t>
        <a:bodyPr/>
        <a:lstStyle/>
        <a:p>
          <a:endParaRPr lang="en-US"/>
        </a:p>
      </dgm:t>
    </dgm:pt>
    <dgm:pt modelId="{63F16C42-D060-4D45-9255-DD471191AFFB}" type="sibTrans" cxnId="{5E01FE5B-0F75-4660-9AD8-A2D0F3400044}">
      <dgm:prSet/>
      <dgm:spPr/>
      <dgm:t>
        <a:bodyPr/>
        <a:lstStyle/>
        <a:p>
          <a:endParaRPr lang="en-US"/>
        </a:p>
      </dgm:t>
    </dgm:pt>
    <dgm:pt modelId="{BB27426E-BBBB-004E-B4E9-019CC19F456D}" type="pres">
      <dgm:prSet presAssocID="{AE9ECD21-411E-48FD-AE64-359C7ED0057B}" presName="vert0" presStyleCnt="0">
        <dgm:presLayoutVars>
          <dgm:dir/>
          <dgm:animOne val="branch"/>
          <dgm:animLvl val="lvl"/>
        </dgm:presLayoutVars>
      </dgm:prSet>
      <dgm:spPr/>
    </dgm:pt>
    <dgm:pt modelId="{5E54BF77-07B2-0E42-85CF-5FB9AA7B7A09}" type="pres">
      <dgm:prSet presAssocID="{824550D3-DC62-4730-A834-7EFB8AC4F15D}" presName="thickLine" presStyleLbl="alignNode1" presStyleIdx="0" presStyleCnt="3"/>
      <dgm:spPr/>
    </dgm:pt>
    <dgm:pt modelId="{9C1A5278-834D-A246-8760-A2511A2C7B18}" type="pres">
      <dgm:prSet presAssocID="{824550D3-DC62-4730-A834-7EFB8AC4F15D}" presName="horz1" presStyleCnt="0"/>
      <dgm:spPr/>
    </dgm:pt>
    <dgm:pt modelId="{E19A2AD1-31D5-FC4B-935D-18B740F211C1}" type="pres">
      <dgm:prSet presAssocID="{824550D3-DC62-4730-A834-7EFB8AC4F15D}" presName="tx1" presStyleLbl="revTx" presStyleIdx="0" presStyleCnt="3"/>
      <dgm:spPr/>
    </dgm:pt>
    <dgm:pt modelId="{257CB8BC-A96D-CB4E-A7D3-7DC3A88E19D1}" type="pres">
      <dgm:prSet presAssocID="{824550D3-DC62-4730-A834-7EFB8AC4F15D}" presName="vert1" presStyleCnt="0"/>
      <dgm:spPr/>
    </dgm:pt>
    <dgm:pt modelId="{544A62AF-CD48-BD4B-90A3-9AFEE641E22B}" type="pres">
      <dgm:prSet presAssocID="{88F7ADF4-5DFC-4CD5-AE41-D8276BAB61B6}" presName="thickLine" presStyleLbl="alignNode1" presStyleIdx="1" presStyleCnt="3"/>
      <dgm:spPr/>
    </dgm:pt>
    <dgm:pt modelId="{D0A4D7C9-DAF0-B848-B283-244B2B696474}" type="pres">
      <dgm:prSet presAssocID="{88F7ADF4-5DFC-4CD5-AE41-D8276BAB61B6}" presName="horz1" presStyleCnt="0"/>
      <dgm:spPr/>
    </dgm:pt>
    <dgm:pt modelId="{8A2D2E2E-48B2-2E48-B30E-45E4E76FE0CB}" type="pres">
      <dgm:prSet presAssocID="{88F7ADF4-5DFC-4CD5-AE41-D8276BAB61B6}" presName="tx1" presStyleLbl="revTx" presStyleIdx="1" presStyleCnt="3"/>
      <dgm:spPr/>
    </dgm:pt>
    <dgm:pt modelId="{2A07EB7B-9E93-1546-8F87-EFCFDF8602EE}" type="pres">
      <dgm:prSet presAssocID="{88F7ADF4-5DFC-4CD5-AE41-D8276BAB61B6}" presName="vert1" presStyleCnt="0"/>
      <dgm:spPr/>
    </dgm:pt>
    <dgm:pt modelId="{4E0BE5FA-7291-484F-9032-7CB42D4E901C}" type="pres">
      <dgm:prSet presAssocID="{A758FD10-88AF-48F3-A1D2-7A597B7B7A4A}" presName="thickLine" presStyleLbl="alignNode1" presStyleIdx="2" presStyleCnt="3"/>
      <dgm:spPr/>
    </dgm:pt>
    <dgm:pt modelId="{8858FDD0-3641-4845-8D04-66E8F02637E0}" type="pres">
      <dgm:prSet presAssocID="{A758FD10-88AF-48F3-A1D2-7A597B7B7A4A}" presName="horz1" presStyleCnt="0"/>
      <dgm:spPr/>
    </dgm:pt>
    <dgm:pt modelId="{40A30AF8-7B6B-7A44-A3BC-D81E626439D0}" type="pres">
      <dgm:prSet presAssocID="{A758FD10-88AF-48F3-A1D2-7A597B7B7A4A}" presName="tx1" presStyleLbl="revTx" presStyleIdx="2" presStyleCnt="3"/>
      <dgm:spPr/>
    </dgm:pt>
    <dgm:pt modelId="{D086CF10-4FB9-BB45-852D-468FCDEB417E}" type="pres">
      <dgm:prSet presAssocID="{A758FD10-88AF-48F3-A1D2-7A597B7B7A4A}" presName="vert1" presStyleCnt="0"/>
      <dgm:spPr/>
    </dgm:pt>
  </dgm:ptLst>
  <dgm:cxnLst>
    <dgm:cxn modelId="{5E01FE5B-0F75-4660-9AD8-A2D0F3400044}" srcId="{AE9ECD21-411E-48FD-AE64-359C7ED0057B}" destId="{A758FD10-88AF-48F3-A1D2-7A597B7B7A4A}" srcOrd="2" destOrd="0" parTransId="{579E8520-57AB-42D1-AEC3-3BA830EDC748}" sibTransId="{63F16C42-D060-4D45-9255-DD471191AFFB}"/>
    <dgm:cxn modelId="{A70FD781-7EB8-BC4B-99C4-56782F490F0F}" type="presOf" srcId="{AE9ECD21-411E-48FD-AE64-359C7ED0057B}" destId="{BB27426E-BBBB-004E-B4E9-019CC19F456D}" srcOrd="0" destOrd="0" presId="urn:microsoft.com/office/officeart/2008/layout/LinedList"/>
    <dgm:cxn modelId="{8B3907D0-7B98-40BE-9645-68F9B84A37EC}" srcId="{AE9ECD21-411E-48FD-AE64-359C7ED0057B}" destId="{88F7ADF4-5DFC-4CD5-AE41-D8276BAB61B6}" srcOrd="1" destOrd="0" parTransId="{D796D636-70D1-4B00-A792-D909C2B4C9E3}" sibTransId="{581F7F7C-C7C0-4C89-AAA7-A16DEB78B995}"/>
    <dgm:cxn modelId="{335223D7-76EB-084D-A575-7FFEEC28632F}" type="presOf" srcId="{88F7ADF4-5DFC-4CD5-AE41-D8276BAB61B6}" destId="{8A2D2E2E-48B2-2E48-B30E-45E4E76FE0CB}" srcOrd="0" destOrd="0" presId="urn:microsoft.com/office/officeart/2008/layout/LinedList"/>
    <dgm:cxn modelId="{E8BF7CDE-DDA7-944F-A876-224B698336CB}" type="presOf" srcId="{824550D3-DC62-4730-A834-7EFB8AC4F15D}" destId="{E19A2AD1-31D5-FC4B-935D-18B740F211C1}" srcOrd="0" destOrd="0" presId="urn:microsoft.com/office/officeart/2008/layout/LinedList"/>
    <dgm:cxn modelId="{225B59F1-D78B-4D7D-9B6D-06B9554D01DB}" srcId="{AE9ECD21-411E-48FD-AE64-359C7ED0057B}" destId="{824550D3-DC62-4730-A834-7EFB8AC4F15D}" srcOrd="0" destOrd="0" parTransId="{C09364A0-7D92-481F-9523-048205BBBCD5}" sibTransId="{D082A2CA-83AF-40DE-8315-9FEB22F6C7A3}"/>
    <dgm:cxn modelId="{995863FF-8179-2F46-9829-F4BBFA931EAF}" type="presOf" srcId="{A758FD10-88AF-48F3-A1D2-7A597B7B7A4A}" destId="{40A30AF8-7B6B-7A44-A3BC-D81E626439D0}" srcOrd="0" destOrd="0" presId="urn:microsoft.com/office/officeart/2008/layout/LinedList"/>
    <dgm:cxn modelId="{A9CD01BD-1CB6-B440-8F6B-C7DFD27306BA}" type="presParOf" srcId="{BB27426E-BBBB-004E-B4E9-019CC19F456D}" destId="{5E54BF77-07B2-0E42-85CF-5FB9AA7B7A09}" srcOrd="0" destOrd="0" presId="urn:microsoft.com/office/officeart/2008/layout/LinedList"/>
    <dgm:cxn modelId="{2BAED905-523D-7C48-BB1E-1FA416F58A01}" type="presParOf" srcId="{BB27426E-BBBB-004E-B4E9-019CC19F456D}" destId="{9C1A5278-834D-A246-8760-A2511A2C7B18}" srcOrd="1" destOrd="0" presId="urn:microsoft.com/office/officeart/2008/layout/LinedList"/>
    <dgm:cxn modelId="{0885BA75-131E-6B48-9C0A-C72CAA868C95}" type="presParOf" srcId="{9C1A5278-834D-A246-8760-A2511A2C7B18}" destId="{E19A2AD1-31D5-FC4B-935D-18B740F211C1}" srcOrd="0" destOrd="0" presId="urn:microsoft.com/office/officeart/2008/layout/LinedList"/>
    <dgm:cxn modelId="{D29772FB-6241-3B42-95CF-4DD1E48C9037}" type="presParOf" srcId="{9C1A5278-834D-A246-8760-A2511A2C7B18}" destId="{257CB8BC-A96D-CB4E-A7D3-7DC3A88E19D1}" srcOrd="1" destOrd="0" presId="urn:microsoft.com/office/officeart/2008/layout/LinedList"/>
    <dgm:cxn modelId="{CCDBBDC2-16EB-8A47-934C-9770F5CFE434}" type="presParOf" srcId="{BB27426E-BBBB-004E-B4E9-019CC19F456D}" destId="{544A62AF-CD48-BD4B-90A3-9AFEE641E22B}" srcOrd="2" destOrd="0" presId="urn:microsoft.com/office/officeart/2008/layout/LinedList"/>
    <dgm:cxn modelId="{93651B87-2A35-7F48-9992-808997EBEEFE}" type="presParOf" srcId="{BB27426E-BBBB-004E-B4E9-019CC19F456D}" destId="{D0A4D7C9-DAF0-B848-B283-244B2B696474}" srcOrd="3" destOrd="0" presId="urn:microsoft.com/office/officeart/2008/layout/LinedList"/>
    <dgm:cxn modelId="{7B45BE56-5845-6E48-A26C-EC16E02E4FBE}" type="presParOf" srcId="{D0A4D7C9-DAF0-B848-B283-244B2B696474}" destId="{8A2D2E2E-48B2-2E48-B30E-45E4E76FE0CB}" srcOrd="0" destOrd="0" presId="urn:microsoft.com/office/officeart/2008/layout/LinedList"/>
    <dgm:cxn modelId="{7ABDB24D-35EE-C34A-AD7C-731CE06C66C3}" type="presParOf" srcId="{D0A4D7C9-DAF0-B848-B283-244B2B696474}" destId="{2A07EB7B-9E93-1546-8F87-EFCFDF8602EE}" srcOrd="1" destOrd="0" presId="urn:microsoft.com/office/officeart/2008/layout/LinedList"/>
    <dgm:cxn modelId="{C3483EBC-9D36-3344-898B-C5FBFCB96746}" type="presParOf" srcId="{BB27426E-BBBB-004E-B4E9-019CC19F456D}" destId="{4E0BE5FA-7291-484F-9032-7CB42D4E901C}" srcOrd="4" destOrd="0" presId="urn:microsoft.com/office/officeart/2008/layout/LinedList"/>
    <dgm:cxn modelId="{A54C0166-79A4-8144-B46F-FBA8A68A77A2}" type="presParOf" srcId="{BB27426E-BBBB-004E-B4E9-019CC19F456D}" destId="{8858FDD0-3641-4845-8D04-66E8F02637E0}" srcOrd="5" destOrd="0" presId="urn:microsoft.com/office/officeart/2008/layout/LinedList"/>
    <dgm:cxn modelId="{ACF1F72F-60AA-844D-8A73-F1E679891BAC}" type="presParOf" srcId="{8858FDD0-3641-4845-8D04-66E8F02637E0}" destId="{40A30AF8-7B6B-7A44-A3BC-D81E626439D0}" srcOrd="0" destOrd="0" presId="urn:microsoft.com/office/officeart/2008/layout/LinedList"/>
    <dgm:cxn modelId="{BDDC93D4-6D80-1745-86FF-CB10AD61378B}" type="presParOf" srcId="{8858FDD0-3641-4845-8D04-66E8F02637E0}" destId="{D086CF10-4FB9-BB45-852D-468FCDEB417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84E3F-9674-7A4B-909D-D2D7C85CBD5A}">
      <dsp:nvSpPr>
        <dsp:cNvPr id="0" name=""/>
        <dsp:cNvSpPr/>
      </dsp:nvSpPr>
      <dsp:spPr>
        <a:xfrm>
          <a:off x="3008" y="0"/>
          <a:ext cx="2386496" cy="29829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pPr>
          <a:r>
            <a:rPr lang="en-US" sz="2400" kern="1200" baseline="0" dirty="0"/>
            <a:t>Installing Anaconda</a:t>
          </a:r>
          <a:endParaRPr lang="en-US" sz="2400" kern="1200" dirty="0"/>
        </a:p>
      </dsp:txBody>
      <dsp:txXfrm>
        <a:off x="3008" y="1133511"/>
        <a:ext cx="2386496" cy="1789755"/>
      </dsp:txXfrm>
    </dsp:sp>
    <dsp:sp modelId="{7BC6E8AB-FB4C-D148-8D0C-087B40F140BF}">
      <dsp:nvSpPr>
        <dsp:cNvPr id="0" name=""/>
        <dsp:cNvSpPr/>
      </dsp:nvSpPr>
      <dsp:spPr>
        <a:xfrm>
          <a:off x="748817" y="298292"/>
          <a:ext cx="894877" cy="89487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1</a:t>
          </a:r>
        </a:p>
      </dsp:txBody>
      <dsp:txXfrm>
        <a:off x="879869" y="429344"/>
        <a:ext cx="632773" cy="632773"/>
      </dsp:txXfrm>
    </dsp:sp>
    <dsp:sp modelId="{A6DAD47A-C24D-FA44-8F4C-47BC4F303366}">
      <dsp:nvSpPr>
        <dsp:cNvPr id="0" name=""/>
        <dsp:cNvSpPr/>
      </dsp:nvSpPr>
      <dsp:spPr>
        <a:xfrm>
          <a:off x="3008" y="2982853"/>
          <a:ext cx="2386496"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F265E7-90F6-0440-B45A-182BB8428235}">
      <dsp:nvSpPr>
        <dsp:cNvPr id="0" name=""/>
        <dsp:cNvSpPr/>
      </dsp:nvSpPr>
      <dsp:spPr>
        <a:xfrm>
          <a:off x="2628153" y="0"/>
          <a:ext cx="2386496" cy="298292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a:lnSpc>
              <a:spcPct val="90000"/>
            </a:lnSpc>
            <a:spcBef>
              <a:spcPct val="0"/>
            </a:spcBef>
            <a:spcAft>
              <a:spcPct val="35000"/>
            </a:spcAft>
            <a:buNone/>
          </a:pPr>
          <a:r>
            <a:rPr lang="en-US" sz="2400" kern="1200" baseline="0" dirty="0"/>
            <a:t>Using </a:t>
          </a:r>
          <a:r>
            <a:rPr lang="en-US" sz="2400" kern="1200" baseline="0" dirty="0" err="1"/>
            <a:t>JupyterLab</a:t>
          </a:r>
          <a:r>
            <a:rPr lang="en-US" sz="2400" kern="1200" baseline="0" dirty="0"/>
            <a:t> for Data Science </a:t>
          </a:r>
          <a:endParaRPr lang="en-US" sz="2400" kern="1200" dirty="0"/>
        </a:p>
      </dsp:txBody>
      <dsp:txXfrm>
        <a:off x="2628153" y="1133511"/>
        <a:ext cx="2386496" cy="1789755"/>
      </dsp:txXfrm>
    </dsp:sp>
    <dsp:sp modelId="{AC296FDF-FC97-9C47-BC24-BED29EB41706}">
      <dsp:nvSpPr>
        <dsp:cNvPr id="0" name=""/>
        <dsp:cNvSpPr/>
      </dsp:nvSpPr>
      <dsp:spPr>
        <a:xfrm>
          <a:off x="3373963" y="298292"/>
          <a:ext cx="894877" cy="894877"/>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2</a:t>
          </a:r>
        </a:p>
      </dsp:txBody>
      <dsp:txXfrm>
        <a:off x="3505015" y="429344"/>
        <a:ext cx="632773" cy="632773"/>
      </dsp:txXfrm>
    </dsp:sp>
    <dsp:sp modelId="{187A8DA1-186B-AC47-916C-6CBC4252A083}">
      <dsp:nvSpPr>
        <dsp:cNvPr id="0" name=""/>
        <dsp:cNvSpPr/>
      </dsp:nvSpPr>
      <dsp:spPr>
        <a:xfrm>
          <a:off x="2628153" y="2982853"/>
          <a:ext cx="2386496"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383277-5F32-E847-9E7D-FE6D907B998A}">
      <dsp:nvSpPr>
        <dsp:cNvPr id="0" name=""/>
        <dsp:cNvSpPr/>
      </dsp:nvSpPr>
      <dsp:spPr>
        <a:xfrm>
          <a:off x="5253299" y="0"/>
          <a:ext cx="2386496" cy="298292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rtl="0">
            <a:lnSpc>
              <a:spcPct val="90000"/>
            </a:lnSpc>
            <a:spcBef>
              <a:spcPct val="0"/>
            </a:spcBef>
            <a:spcAft>
              <a:spcPct val="35000"/>
            </a:spcAft>
            <a:buNone/>
          </a:pPr>
          <a:r>
            <a:rPr lang="en-US" sz="2400" kern="1200" dirty="0"/>
            <a:t>Writing Python Code in </a:t>
          </a:r>
          <a:r>
            <a:rPr lang="en-US" sz="2400" kern="1200" dirty="0" err="1"/>
            <a:t>Jupyter</a:t>
          </a:r>
          <a:r>
            <a:rPr lang="en-US" sz="2400" kern="1200" dirty="0"/>
            <a:t> Notebooks </a:t>
          </a:r>
        </a:p>
      </dsp:txBody>
      <dsp:txXfrm>
        <a:off x="5253299" y="1133511"/>
        <a:ext cx="2386496" cy="1789755"/>
      </dsp:txXfrm>
    </dsp:sp>
    <dsp:sp modelId="{7D1D3234-526E-AE48-B5ED-22B7AA2FCC3F}">
      <dsp:nvSpPr>
        <dsp:cNvPr id="0" name=""/>
        <dsp:cNvSpPr/>
      </dsp:nvSpPr>
      <dsp:spPr>
        <a:xfrm>
          <a:off x="5999109" y="298292"/>
          <a:ext cx="894877" cy="894877"/>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3</a:t>
          </a:r>
        </a:p>
      </dsp:txBody>
      <dsp:txXfrm>
        <a:off x="6130161" y="429344"/>
        <a:ext cx="632773" cy="632773"/>
      </dsp:txXfrm>
    </dsp:sp>
    <dsp:sp modelId="{580E550A-E605-EA44-A316-1FE0952CBA07}">
      <dsp:nvSpPr>
        <dsp:cNvPr id="0" name=""/>
        <dsp:cNvSpPr/>
      </dsp:nvSpPr>
      <dsp:spPr>
        <a:xfrm>
          <a:off x="5253299" y="2982853"/>
          <a:ext cx="2386496"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F62C1-56F7-7C40-A19F-929BAB8D53B7}">
      <dsp:nvSpPr>
        <dsp:cNvPr id="0" name=""/>
        <dsp:cNvSpPr/>
      </dsp:nvSpPr>
      <dsp:spPr>
        <a:xfrm>
          <a:off x="7878445" y="0"/>
          <a:ext cx="2386496" cy="298292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061" tIns="330200" rIns="186061" bIns="330200" numCol="1" spcCol="1270" anchor="t" anchorCtr="0">
          <a:noAutofit/>
        </a:bodyPr>
        <a:lstStyle/>
        <a:p>
          <a:pPr marL="0" lvl="0" indent="0" algn="ctr" defTabSz="1066800" rtl="0">
            <a:lnSpc>
              <a:spcPct val="90000"/>
            </a:lnSpc>
            <a:spcBef>
              <a:spcPct val="0"/>
            </a:spcBef>
            <a:spcAft>
              <a:spcPct val="35000"/>
            </a:spcAft>
            <a:buNone/>
          </a:pPr>
          <a:r>
            <a:rPr lang="en-US" sz="2400" kern="1200" dirty="0"/>
            <a:t>Introduction to Python - Part 1</a:t>
          </a:r>
        </a:p>
      </dsp:txBody>
      <dsp:txXfrm>
        <a:off x="7878445" y="1133511"/>
        <a:ext cx="2386496" cy="1789755"/>
      </dsp:txXfrm>
    </dsp:sp>
    <dsp:sp modelId="{ADFA3982-9683-C14C-BFA5-3596E3C4775B}">
      <dsp:nvSpPr>
        <dsp:cNvPr id="0" name=""/>
        <dsp:cNvSpPr/>
      </dsp:nvSpPr>
      <dsp:spPr>
        <a:xfrm>
          <a:off x="8624254" y="298292"/>
          <a:ext cx="894877" cy="894877"/>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68" tIns="12700" rIns="69768" bIns="12700" numCol="1" spcCol="1270" anchor="ctr" anchorCtr="0">
          <a:noAutofit/>
        </a:bodyPr>
        <a:lstStyle/>
        <a:p>
          <a:pPr marL="0" lvl="0" indent="0" algn="ctr" defTabSz="2044700">
            <a:lnSpc>
              <a:spcPct val="90000"/>
            </a:lnSpc>
            <a:spcBef>
              <a:spcPct val="0"/>
            </a:spcBef>
            <a:spcAft>
              <a:spcPct val="35000"/>
            </a:spcAft>
            <a:buNone/>
          </a:pPr>
          <a:r>
            <a:rPr lang="en-US" sz="4600" kern="1200"/>
            <a:t>4</a:t>
          </a:r>
        </a:p>
      </dsp:txBody>
      <dsp:txXfrm>
        <a:off x="8755306" y="429344"/>
        <a:ext cx="632773" cy="632773"/>
      </dsp:txXfrm>
    </dsp:sp>
    <dsp:sp modelId="{407320BD-E7F4-E049-B8AF-A12FE9D7BB03}">
      <dsp:nvSpPr>
        <dsp:cNvPr id="0" name=""/>
        <dsp:cNvSpPr/>
      </dsp:nvSpPr>
      <dsp:spPr>
        <a:xfrm>
          <a:off x="7878445" y="2982853"/>
          <a:ext cx="2386496"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95D4C-7AAF-D940-92EC-CAF339D37708}">
      <dsp:nvSpPr>
        <dsp:cNvPr id="0" name=""/>
        <dsp:cNvSpPr/>
      </dsp:nvSpPr>
      <dsp:spPr>
        <a:xfrm>
          <a:off x="0" y="1754"/>
          <a:ext cx="108558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EB9A6B-889B-2642-A07F-3B56F7A3D897}">
      <dsp:nvSpPr>
        <dsp:cNvPr id="0" name=""/>
        <dsp:cNvSpPr/>
      </dsp:nvSpPr>
      <dsp:spPr>
        <a:xfrm>
          <a:off x="0" y="1754"/>
          <a:ext cx="10855828" cy="598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dirty="0"/>
            <a:t>The workshop's objective is to introduce you to Python for Data Science &amp; AI and get you started with the basics.</a:t>
          </a:r>
        </a:p>
      </dsp:txBody>
      <dsp:txXfrm>
        <a:off x="0" y="1754"/>
        <a:ext cx="10855828" cy="598347"/>
      </dsp:txXfrm>
    </dsp:sp>
    <dsp:sp modelId="{CF63C9CE-A90B-7A49-B5B8-D47B78F5750D}">
      <dsp:nvSpPr>
        <dsp:cNvPr id="0" name=""/>
        <dsp:cNvSpPr/>
      </dsp:nvSpPr>
      <dsp:spPr>
        <a:xfrm>
          <a:off x="0" y="600101"/>
          <a:ext cx="108558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A0512-816B-374B-98B2-0F6A3FFD2092}">
      <dsp:nvSpPr>
        <dsp:cNvPr id="0" name=""/>
        <dsp:cNvSpPr/>
      </dsp:nvSpPr>
      <dsp:spPr>
        <a:xfrm>
          <a:off x="0" y="600101"/>
          <a:ext cx="10855828" cy="598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In SIT112, we work on plenty of exciting tasks. </a:t>
          </a:r>
        </a:p>
      </dsp:txBody>
      <dsp:txXfrm>
        <a:off x="0" y="600101"/>
        <a:ext cx="10855828" cy="598347"/>
      </dsp:txXfrm>
    </dsp:sp>
    <dsp:sp modelId="{E5699A8A-F53B-9B46-B8EE-6CA8E0ED5EA3}">
      <dsp:nvSpPr>
        <dsp:cNvPr id="0" name=""/>
        <dsp:cNvSpPr/>
      </dsp:nvSpPr>
      <dsp:spPr>
        <a:xfrm>
          <a:off x="0" y="1198448"/>
          <a:ext cx="108558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6678B1-BA80-F14C-93EC-BF01AE073CE1}">
      <dsp:nvSpPr>
        <dsp:cNvPr id="0" name=""/>
        <dsp:cNvSpPr/>
      </dsp:nvSpPr>
      <dsp:spPr>
        <a:xfrm>
          <a:off x="0" y="1198448"/>
          <a:ext cx="10855828" cy="598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These tasks are expressed in Python. </a:t>
          </a:r>
        </a:p>
      </dsp:txBody>
      <dsp:txXfrm>
        <a:off x="0" y="1198448"/>
        <a:ext cx="10855828" cy="598347"/>
      </dsp:txXfrm>
    </dsp:sp>
    <dsp:sp modelId="{39774036-E60F-944F-8328-54B780B84065}">
      <dsp:nvSpPr>
        <dsp:cNvPr id="0" name=""/>
        <dsp:cNvSpPr/>
      </dsp:nvSpPr>
      <dsp:spPr>
        <a:xfrm>
          <a:off x="0" y="1796795"/>
          <a:ext cx="108558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39CE24-8589-2441-8704-A97BA554EA97}">
      <dsp:nvSpPr>
        <dsp:cNvPr id="0" name=""/>
        <dsp:cNvSpPr/>
      </dsp:nvSpPr>
      <dsp:spPr>
        <a:xfrm>
          <a:off x="0" y="1796795"/>
          <a:ext cx="10855828" cy="598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dirty="0"/>
            <a:t>In this unit, we use a basic installation of Python provided by a tool called Anaconda Navigator. This tool includes a variety of Data Science tools, but for this unit, we will be utilizing </a:t>
          </a:r>
          <a:r>
            <a:rPr lang="en-US" sz="1700" b="0" i="0" kern="1200" dirty="0" err="1"/>
            <a:t>JupyterLab</a:t>
          </a:r>
          <a:r>
            <a:rPr lang="en-US" sz="1700" b="0" i="0" kern="1200" dirty="0"/>
            <a:t>.</a:t>
          </a:r>
        </a:p>
      </dsp:txBody>
      <dsp:txXfrm>
        <a:off x="0" y="1796795"/>
        <a:ext cx="10855828" cy="598347"/>
      </dsp:txXfrm>
    </dsp:sp>
    <dsp:sp modelId="{09B037CF-8CE4-804C-BA7E-709866BDFFAF}">
      <dsp:nvSpPr>
        <dsp:cNvPr id="0" name=""/>
        <dsp:cNvSpPr/>
      </dsp:nvSpPr>
      <dsp:spPr>
        <a:xfrm>
          <a:off x="0" y="2395143"/>
          <a:ext cx="108558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79C79-7DCA-CD45-9EBF-4A2D7EA3163A}">
      <dsp:nvSpPr>
        <dsp:cNvPr id="0" name=""/>
        <dsp:cNvSpPr/>
      </dsp:nvSpPr>
      <dsp:spPr>
        <a:xfrm>
          <a:off x="0" y="2395143"/>
          <a:ext cx="10855828" cy="598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dirty="0" err="1"/>
            <a:t>JupyterLab</a:t>
          </a:r>
          <a:r>
            <a:rPr lang="en-US" sz="1700" b="0" i="0" kern="1200" dirty="0"/>
            <a:t> is a software application that can be run in web browsers, such as Chrome, and it enables the user to write and execute Data Science and AI solutions in Python.</a:t>
          </a:r>
        </a:p>
      </dsp:txBody>
      <dsp:txXfrm>
        <a:off x="0" y="2395143"/>
        <a:ext cx="10855828" cy="598347"/>
      </dsp:txXfrm>
    </dsp:sp>
    <dsp:sp modelId="{A4690D18-8166-8942-853D-A1CAA5D52188}">
      <dsp:nvSpPr>
        <dsp:cNvPr id="0" name=""/>
        <dsp:cNvSpPr/>
      </dsp:nvSpPr>
      <dsp:spPr>
        <a:xfrm>
          <a:off x="0" y="2993490"/>
          <a:ext cx="108558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9F08E1-AE18-2940-841B-BF1A25DB4629}">
      <dsp:nvSpPr>
        <dsp:cNvPr id="0" name=""/>
        <dsp:cNvSpPr/>
      </dsp:nvSpPr>
      <dsp:spPr>
        <a:xfrm>
          <a:off x="0" y="2993490"/>
          <a:ext cx="10855828" cy="5983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Let’s begin ...</a:t>
          </a:r>
        </a:p>
      </dsp:txBody>
      <dsp:txXfrm>
        <a:off x="0" y="2993490"/>
        <a:ext cx="10855828" cy="598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54BF77-07B2-0E42-85CF-5FB9AA7B7A09}">
      <dsp:nvSpPr>
        <dsp:cNvPr id="0" name=""/>
        <dsp:cNvSpPr/>
      </dsp:nvSpPr>
      <dsp:spPr>
        <a:xfrm>
          <a:off x="0" y="1754"/>
          <a:ext cx="1026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9A2AD1-31D5-FC4B-935D-18B740F211C1}">
      <dsp:nvSpPr>
        <dsp:cNvPr id="0" name=""/>
        <dsp:cNvSpPr/>
      </dsp:nvSpPr>
      <dsp:spPr>
        <a:xfrm>
          <a:off x="0" y="1754"/>
          <a:ext cx="10268712" cy="119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hlinkClick xmlns:r="http://schemas.openxmlformats.org/officeDocument/2006/relationships" r:id="rId1"/>
            </a:rPr>
            <a:t>https://docs.anaconda.com/anaconda/install/windows/</a:t>
          </a:r>
          <a:r>
            <a:rPr lang="en-US" sz="3200" kern="1200" dirty="0"/>
            <a:t>  </a:t>
          </a:r>
        </a:p>
      </dsp:txBody>
      <dsp:txXfrm>
        <a:off x="0" y="1754"/>
        <a:ext cx="10268712" cy="1196694"/>
      </dsp:txXfrm>
    </dsp:sp>
    <dsp:sp modelId="{544A62AF-CD48-BD4B-90A3-9AFEE641E22B}">
      <dsp:nvSpPr>
        <dsp:cNvPr id="0" name=""/>
        <dsp:cNvSpPr/>
      </dsp:nvSpPr>
      <dsp:spPr>
        <a:xfrm>
          <a:off x="0" y="1198448"/>
          <a:ext cx="1026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D2E2E-48B2-2E48-B30E-45E4E76FE0CB}">
      <dsp:nvSpPr>
        <dsp:cNvPr id="0" name=""/>
        <dsp:cNvSpPr/>
      </dsp:nvSpPr>
      <dsp:spPr>
        <a:xfrm>
          <a:off x="0" y="1198448"/>
          <a:ext cx="10268712" cy="119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hlinkClick xmlns:r="http://schemas.openxmlformats.org/officeDocument/2006/relationships" r:id="rId2"/>
            </a:rPr>
            <a:t>https://docs.anaconda.com/anaconda/install/mac-os/</a:t>
          </a:r>
          <a:r>
            <a:rPr lang="en-US" sz="3200" kern="1200" dirty="0"/>
            <a:t> </a:t>
          </a:r>
        </a:p>
      </dsp:txBody>
      <dsp:txXfrm>
        <a:off x="0" y="1198448"/>
        <a:ext cx="10268712" cy="1196694"/>
      </dsp:txXfrm>
    </dsp:sp>
    <dsp:sp modelId="{4E0BE5FA-7291-484F-9032-7CB42D4E901C}">
      <dsp:nvSpPr>
        <dsp:cNvPr id="0" name=""/>
        <dsp:cNvSpPr/>
      </dsp:nvSpPr>
      <dsp:spPr>
        <a:xfrm>
          <a:off x="0" y="2395143"/>
          <a:ext cx="1026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30AF8-7B6B-7A44-A3BC-D81E626439D0}">
      <dsp:nvSpPr>
        <dsp:cNvPr id="0" name=""/>
        <dsp:cNvSpPr/>
      </dsp:nvSpPr>
      <dsp:spPr>
        <a:xfrm>
          <a:off x="0" y="2395143"/>
          <a:ext cx="10268712" cy="1196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hlinkClick xmlns:r="http://schemas.openxmlformats.org/officeDocument/2006/relationships" r:id="rId3"/>
            </a:rPr>
            <a:t>https://docs.anaconda.com/anaconda/install/linux/</a:t>
          </a:r>
          <a:endParaRPr lang="en-US" sz="3200" kern="1200" dirty="0"/>
        </a:p>
      </dsp:txBody>
      <dsp:txXfrm>
        <a:off x="0" y="2395143"/>
        <a:ext cx="10268712" cy="119669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2/28/24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1703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2/28/24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077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2/28/24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45167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2/28/24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808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2/28/24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3010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2/28/24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6664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2/28/24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650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2/28/24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0598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2/28/24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042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2/28/24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241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2/28/24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354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2/28/24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1895425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7wf1HhYQiDg?feature=oembed"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gist.github.com/discdiver/9e00618756d120a8c9fa344ac1c375a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rogramiz.com/python-programming/exampl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Rh-vwjTwBTI?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9ARbUaz91F8?start=274&amp;feature=oembed" TargetMode="External"/><Relationship Id="rId4" Type="http://schemas.openxmlformats.org/officeDocument/2006/relationships/hyperlink" Target="https://www.programiz.com/python-programming/examples"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B1E63-DA01-0009-9A92-91198B71A23A}"/>
              </a:ext>
            </a:extLst>
          </p:cNvPr>
          <p:cNvSpPr>
            <a:spLocks noGrp="1"/>
          </p:cNvSpPr>
          <p:nvPr>
            <p:ph type="ctrTitle"/>
          </p:nvPr>
        </p:nvSpPr>
        <p:spPr>
          <a:xfrm>
            <a:off x="5300814" y="1482634"/>
            <a:ext cx="5928018" cy="3046798"/>
          </a:xfrm>
        </p:spPr>
        <p:txBody>
          <a:bodyPr>
            <a:normAutofit/>
          </a:bodyPr>
          <a:lstStyle/>
          <a:p>
            <a:pPr algn="l"/>
            <a:r>
              <a:rPr lang="en-US" sz="5500">
                <a:solidFill>
                  <a:schemeClr val="bg1"/>
                </a:solidFill>
              </a:rPr>
              <a:t>SIT112</a:t>
            </a:r>
            <a:br>
              <a:rPr lang="en-US" sz="5500" dirty="0">
                <a:solidFill>
                  <a:schemeClr val="bg1"/>
                </a:solidFill>
              </a:rPr>
            </a:br>
            <a:r>
              <a:rPr lang="en-US" sz="5500" dirty="0">
                <a:solidFill>
                  <a:schemeClr val="bg1"/>
                </a:solidFill>
              </a:rPr>
              <a:t>Workshop week 1</a:t>
            </a:r>
          </a:p>
        </p:txBody>
      </p:sp>
      <p:pic>
        <p:nvPicPr>
          <p:cNvPr id="1026" name="Picture 2" descr="Free Artificial Intelligence Brain illustration and picture">
            <a:extLst>
              <a:ext uri="{FF2B5EF4-FFF2-40B4-BE49-F238E27FC236}">
                <a16:creationId xmlns:a16="http://schemas.microsoft.com/office/drawing/2014/main" id="{D7CB86EC-3225-3E05-733C-E40CCA5C2B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555" r="13713" b="1"/>
          <a:stretch/>
        </p:blipFill>
        <p:spPr bwMode="auto">
          <a:xfrm>
            <a:off x="20" y="736600"/>
            <a:ext cx="4657328" cy="5384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93577"/>
      </p:ext>
    </p:extLst>
  </p:cSld>
  <p:clrMapOvr>
    <a:masterClrMapping/>
  </p:clrMapOvr>
  <mc:AlternateContent xmlns:mc="http://schemas.openxmlformats.org/markup-compatibility/2006" xmlns:p14="http://schemas.microsoft.com/office/powerpoint/2010/main">
    <mc:Choice Requires="p14">
      <p:transition spd="slow" p14:dur="2000" advTm="6752"/>
    </mc:Choice>
    <mc:Fallback xmlns="">
      <p:transition spd="slow" advTm="67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7FEB-293C-5686-1874-2029B8F030FD}"/>
              </a:ext>
            </a:extLst>
          </p:cNvPr>
          <p:cNvSpPr>
            <a:spLocks noGrp="1"/>
          </p:cNvSpPr>
          <p:nvPr>
            <p:ph type="title"/>
          </p:nvPr>
        </p:nvSpPr>
        <p:spPr/>
        <p:txBody>
          <a:bodyPr>
            <a:normAutofit fontScale="90000"/>
          </a:bodyPr>
          <a:lstStyle/>
          <a:p>
            <a:r>
              <a:rPr lang="en-US" sz="6600" dirty="0"/>
              <a:t>Notebook cells: Markdown</a:t>
            </a:r>
            <a:endParaRPr lang="en-US" dirty="0"/>
          </a:p>
        </p:txBody>
      </p:sp>
      <p:sp>
        <p:nvSpPr>
          <p:cNvPr id="3" name="Content Placeholder 2">
            <a:extLst>
              <a:ext uri="{FF2B5EF4-FFF2-40B4-BE49-F238E27FC236}">
                <a16:creationId xmlns:a16="http://schemas.microsoft.com/office/drawing/2014/main" id="{ED01AB2E-3DBB-B28F-14C2-02F1E09FBBDB}"/>
              </a:ext>
            </a:extLst>
          </p:cNvPr>
          <p:cNvSpPr>
            <a:spLocks noGrp="1"/>
          </p:cNvSpPr>
          <p:nvPr>
            <p:ph idx="1"/>
          </p:nvPr>
        </p:nvSpPr>
        <p:spPr>
          <a:xfrm>
            <a:off x="960120" y="2587752"/>
            <a:ext cx="9566366" cy="3593592"/>
          </a:xfrm>
        </p:spPr>
        <p:txBody>
          <a:bodyPr>
            <a:normAutofit fontScale="92500" lnSpcReduction="10000"/>
          </a:bodyPr>
          <a:lstStyle/>
          <a:p>
            <a:pPr marL="457200" indent="-457200">
              <a:buFont typeface="Arial" panose="020B0604020202020204" pitchFamily="34" charset="0"/>
              <a:buChar char="•"/>
            </a:pPr>
            <a:r>
              <a:rPr lang="en-US" dirty="0"/>
              <a:t>A markdown cell allows the user to enter and format text using Markdown syntax. Markdown is a lightweight markup language that allows for easy formatting of text with simple syntax. </a:t>
            </a:r>
          </a:p>
          <a:p>
            <a:pPr marL="457200" indent="-457200">
              <a:buFont typeface="Arial" panose="020B0604020202020204" pitchFamily="34" charset="0"/>
              <a:buChar char="•"/>
            </a:pPr>
            <a:r>
              <a:rPr lang="en-US" dirty="0"/>
              <a:t>Markdown cells are used to provide documentation, instructions, or explanatory text to accompany code and visualizations in a </a:t>
            </a:r>
            <a:r>
              <a:rPr lang="en-US" dirty="0" err="1"/>
              <a:t>Jupyter</a:t>
            </a:r>
            <a:r>
              <a:rPr lang="en-US" dirty="0"/>
              <a:t> notebook. They can contain formatted text, headers, lists, tables, links, images, and more. </a:t>
            </a:r>
          </a:p>
          <a:p>
            <a:pPr marL="457200" indent="-457200">
              <a:buFont typeface="Arial" panose="020B0604020202020204" pitchFamily="34" charset="0"/>
              <a:buChar char="•"/>
            </a:pPr>
            <a:r>
              <a:rPr lang="en-US" dirty="0"/>
              <a:t>Markdown cells can also be used to write reports or presentations in a notebook format.</a:t>
            </a:r>
          </a:p>
          <a:p>
            <a:endParaRPr lang="en-US" dirty="0"/>
          </a:p>
        </p:txBody>
      </p:sp>
    </p:spTree>
    <p:extLst>
      <p:ext uri="{BB962C8B-B14F-4D97-AF65-F5344CB8AC3E}">
        <p14:creationId xmlns:p14="http://schemas.microsoft.com/office/powerpoint/2010/main" val="375014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8685F-F7F2-5EFD-D338-6559CBBFEE7E}"/>
              </a:ext>
            </a:extLst>
          </p:cNvPr>
          <p:cNvSpPr>
            <a:spLocks noGrp="1"/>
          </p:cNvSpPr>
          <p:nvPr>
            <p:ph type="title"/>
          </p:nvPr>
        </p:nvSpPr>
        <p:spPr>
          <a:xfrm>
            <a:off x="960120" y="317814"/>
            <a:ext cx="10268712" cy="1700784"/>
          </a:xfrm>
        </p:spPr>
        <p:txBody>
          <a:bodyPr>
            <a:normAutofit/>
          </a:bodyPr>
          <a:lstStyle/>
          <a:p>
            <a:r>
              <a:rPr kumimoji="0" lang="en-US" sz="6600" b="0" i="0" u="none" strike="noStrike" kern="1200" cap="all" spc="120" normalizeH="0" baseline="0" noProof="0" dirty="0">
                <a:ln>
                  <a:noFill/>
                </a:ln>
                <a:solidFill>
                  <a:srgbClr val="FFFFFF"/>
                </a:solidFill>
                <a:effectLst/>
                <a:uLnTx/>
                <a:uFillTx/>
                <a:latin typeface="Franklin Gothic Demi Cond"/>
                <a:ea typeface="+mj-ea"/>
                <a:cs typeface="+mj-cs"/>
              </a:rPr>
              <a:t>Notebook cells: code</a:t>
            </a:r>
            <a:endParaRPr lang="en-US" sz="5600" dirty="0"/>
          </a:p>
        </p:txBody>
      </p:sp>
      <p:pic>
        <p:nvPicPr>
          <p:cNvPr id="4" name="Picture 3">
            <a:extLst>
              <a:ext uri="{FF2B5EF4-FFF2-40B4-BE49-F238E27FC236}">
                <a16:creationId xmlns:a16="http://schemas.microsoft.com/office/drawing/2014/main" id="{57DB3231-8686-9F3A-E274-AB1138D13D46}"/>
              </a:ext>
            </a:extLst>
          </p:cNvPr>
          <p:cNvPicPr>
            <a:picLocks noChangeAspect="1"/>
          </p:cNvPicPr>
          <p:nvPr/>
        </p:nvPicPr>
        <p:blipFill>
          <a:blip r:embed="rId2"/>
          <a:stretch>
            <a:fillRect/>
          </a:stretch>
        </p:blipFill>
        <p:spPr>
          <a:xfrm>
            <a:off x="6344758" y="3032415"/>
            <a:ext cx="5251286" cy="2560001"/>
          </a:xfrm>
          <a:prstGeom prst="rect">
            <a:avLst/>
          </a:prstGeom>
        </p:spPr>
      </p:pic>
      <p:sp>
        <p:nvSpPr>
          <p:cNvPr id="3" name="Content Placeholder 2">
            <a:extLst>
              <a:ext uri="{FF2B5EF4-FFF2-40B4-BE49-F238E27FC236}">
                <a16:creationId xmlns:a16="http://schemas.microsoft.com/office/drawing/2014/main" id="{F5056640-0728-511B-A374-F43F9BFBC872}"/>
              </a:ext>
            </a:extLst>
          </p:cNvPr>
          <p:cNvSpPr>
            <a:spLocks noGrp="1"/>
          </p:cNvSpPr>
          <p:nvPr>
            <p:ph idx="1"/>
          </p:nvPr>
        </p:nvSpPr>
        <p:spPr>
          <a:xfrm>
            <a:off x="595956" y="2827396"/>
            <a:ext cx="5498520" cy="3274183"/>
          </a:xfrm>
        </p:spPr>
        <p:txBody>
          <a:bodyPr anchor="ctr">
            <a:normAutofit lnSpcReduction="10000"/>
          </a:bodyPr>
          <a:lstStyle/>
          <a:p>
            <a:pPr marL="457200" indent="-457200">
              <a:lnSpc>
                <a:spcPct val="91000"/>
              </a:lnSpc>
              <a:buFont typeface="Arial" panose="020B0604020202020204" pitchFamily="34" charset="0"/>
              <a:buChar char="•"/>
            </a:pPr>
            <a:r>
              <a:rPr lang="en-US" sz="2000" dirty="0"/>
              <a:t>To create a code cell, simply select "Code" from the dropdown menu in the toolbar or press the keyboard shortcut "Esc" followed by the letter "Y". </a:t>
            </a:r>
          </a:p>
          <a:p>
            <a:pPr marL="457200" indent="-457200">
              <a:lnSpc>
                <a:spcPct val="91000"/>
              </a:lnSpc>
              <a:buFont typeface="Arial" panose="020B0604020202020204" pitchFamily="34" charset="0"/>
              <a:buChar char="•"/>
            </a:pPr>
            <a:r>
              <a:rPr lang="en-US" sz="2000" dirty="0"/>
              <a:t>Once the cell is created, you can write code in the selected programming language and execute it by running the cell (by pressing "Shift" + "Enter" or clicking the "Run" button in the toolbar). The output of the code will be displayed directly below the cell.</a:t>
            </a:r>
            <a:br>
              <a:rPr lang="en-US" sz="2000" dirty="0"/>
            </a:br>
            <a:endParaRPr lang="en-US" sz="2000" dirty="0"/>
          </a:p>
        </p:txBody>
      </p:sp>
    </p:spTree>
    <p:extLst>
      <p:ext uri="{BB962C8B-B14F-4D97-AF65-F5344CB8AC3E}">
        <p14:creationId xmlns:p14="http://schemas.microsoft.com/office/powerpoint/2010/main" val="223062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685F-F7F2-5EFD-D338-6559CBBFEE7E}"/>
              </a:ext>
            </a:extLst>
          </p:cNvPr>
          <p:cNvSpPr>
            <a:spLocks noGrp="1"/>
          </p:cNvSpPr>
          <p:nvPr>
            <p:ph type="title"/>
          </p:nvPr>
        </p:nvSpPr>
        <p:spPr/>
        <p:txBody>
          <a:bodyPr>
            <a:normAutofit/>
          </a:bodyPr>
          <a:lstStyle/>
          <a:p>
            <a:r>
              <a:rPr lang="en-US" sz="6600" dirty="0"/>
              <a:t>Notebook cells: code</a:t>
            </a:r>
            <a:endParaRPr lang="en-US" dirty="0"/>
          </a:p>
        </p:txBody>
      </p:sp>
      <p:sp>
        <p:nvSpPr>
          <p:cNvPr id="3" name="Content Placeholder 2">
            <a:extLst>
              <a:ext uri="{FF2B5EF4-FFF2-40B4-BE49-F238E27FC236}">
                <a16:creationId xmlns:a16="http://schemas.microsoft.com/office/drawing/2014/main" id="{F5056640-0728-511B-A374-F43F9BFBC872}"/>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A code cell allows the user to write and execute Python code. </a:t>
            </a:r>
          </a:p>
          <a:p>
            <a:pPr marL="457200" indent="-457200">
              <a:buFont typeface="Arial" panose="020B0604020202020204" pitchFamily="34" charset="0"/>
              <a:buChar char="•"/>
            </a:pPr>
            <a:r>
              <a:rPr lang="en-US" dirty="0"/>
              <a:t>Code cells are used to perform computations, manipulate data, and create visualizations within a notebook.</a:t>
            </a:r>
          </a:p>
          <a:p>
            <a:pPr marL="457200" indent="-457200">
              <a:buFont typeface="Arial" panose="020B0604020202020204" pitchFamily="34" charset="0"/>
              <a:buChar char="•"/>
            </a:pPr>
            <a:r>
              <a:rPr lang="en-US" dirty="0"/>
              <a:t>Code cells also have access to various libraries, modules, and packages, making it possible to import and use external functionality within the notebook. </a:t>
            </a:r>
          </a:p>
          <a:p>
            <a:pPr marL="457200" indent="-457200">
              <a:buFont typeface="Arial" panose="020B0604020202020204" pitchFamily="34" charset="0"/>
              <a:buChar char="•"/>
            </a:pPr>
            <a:r>
              <a:rPr lang="en-US" dirty="0"/>
              <a:t>Additionally, code cells can be used to define functions, classes, and other reusable components that can be called from other cells within the notebook.</a:t>
            </a:r>
            <a:br>
              <a:rPr lang="en-US" dirty="0"/>
            </a:br>
            <a:endParaRPr lang="en-US" dirty="0"/>
          </a:p>
        </p:txBody>
      </p:sp>
    </p:spTree>
    <p:extLst>
      <p:ext uri="{BB962C8B-B14F-4D97-AF65-F5344CB8AC3E}">
        <p14:creationId xmlns:p14="http://schemas.microsoft.com/office/powerpoint/2010/main" val="417970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nline Media 3" descr="Jupyter Lab is AWESOME For Data Science">
            <a:hlinkClick r:id="" action="ppaction://media"/>
            <a:extLst>
              <a:ext uri="{FF2B5EF4-FFF2-40B4-BE49-F238E27FC236}">
                <a16:creationId xmlns:a16="http://schemas.microsoft.com/office/drawing/2014/main" id="{5D18BC9A-D202-0E61-4863-FD1D37F6414B}"/>
              </a:ext>
            </a:extLst>
          </p:cNvPr>
          <p:cNvPicPr>
            <a:picLocks noGrp="1" noRot="1" noChangeAspect="1"/>
          </p:cNvPicPr>
          <p:nvPr>
            <p:ph idx="1"/>
            <a:videoFile r:link="rId1"/>
          </p:nvPr>
        </p:nvPicPr>
        <p:blipFill>
          <a:blip r:embed="rId3"/>
          <a:stretch>
            <a:fillRect/>
          </a:stretch>
        </p:blipFill>
        <p:spPr>
          <a:xfrm>
            <a:off x="225202" y="134414"/>
            <a:ext cx="11741596" cy="6589172"/>
          </a:xfrm>
          <a:prstGeom prst="rect">
            <a:avLst/>
          </a:prstGeom>
        </p:spPr>
      </p:pic>
    </p:spTree>
    <p:extLst>
      <p:ext uri="{BB962C8B-B14F-4D97-AF65-F5344CB8AC3E}">
        <p14:creationId xmlns:p14="http://schemas.microsoft.com/office/powerpoint/2010/main" val="648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DA4B-E71D-75B0-8DE9-FAD0F74C7AA8}"/>
              </a:ext>
            </a:extLst>
          </p:cNvPr>
          <p:cNvSpPr>
            <a:spLocks noGrp="1"/>
          </p:cNvSpPr>
          <p:nvPr>
            <p:ph type="title"/>
          </p:nvPr>
        </p:nvSpPr>
        <p:spPr/>
        <p:txBody>
          <a:bodyPr>
            <a:normAutofit fontScale="90000"/>
          </a:bodyPr>
          <a:lstStyle/>
          <a:p>
            <a:r>
              <a:rPr lang="en-US" dirty="0">
                <a:effectLst/>
              </a:rPr>
              <a:t>Common </a:t>
            </a:r>
            <a:r>
              <a:rPr lang="en-US" dirty="0" err="1">
                <a:effectLst/>
              </a:rPr>
              <a:t>JupyterLab</a:t>
            </a:r>
            <a:r>
              <a:rPr lang="en-US" dirty="0">
                <a:effectLst/>
              </a:rPr>
              <a:t> Keyboard Shortcuts</a:t>
            </a:r>
            <a:endParaRPr lang="en-US" dirty="0"/>
          </a:p>
        </p:txBody>
      </p:sp>
      <p:sp>
        <p:nvSpPr>
          <p:cNvPr id="3" name="Content Placeholder 2">
            <a:extLst>
              <a:ext uri="{FF2B5EF4-FFF2-40B4-BE49-F238E27FC236}">
                <a16:creationId xmlns:a16="http://schemas.microsoft.com/office/drawing/2014/main" id="{10FAB301-80B2-3718-168B-7D88D6C89321}"/>
              </a:ext>
            </a:extLst>
          </p:cNvPr>
          <p:cNvSpPr>
            <a:spLocks noGrp="1"/>
          </p:cNvSpPr>
          <p:nvPr>
            <p:ph idx="1"/>
          </p:nvPr>
        </p:nvSpPr>
        <p:spPr>
          <a:xfrm>
            <a:off x="960120" y="2587752"/>
            <a:ext cx="10995660" cy="3593592"/>
          </a:xfrm>
        </p:spPr>
        <p:txBody>
          <a:bodyPr>
            <a:normAutofit/>
          </a:bodyPr>
          <a:lstStyle/>
          <a:p>
            <a:pPr marL="457200" indent="-457200" algn="l">
              <a:buFont typeface="Arial" panose="020B0604020202020204" pitchFamily="34" charset="0"/>
              <a:buChar char="•"/>
            </a:pPr>
            <a:r>
              <a:rPr lang="en-US" sz="2200" b="0" i="0" dirty="0">
                <a:effectLst/>
                <a:latin typeface="Cambria" panose="02040503050406030204" pitchFamily="18" charset="0"/>
              </a:rPr>
              <a:t>Shift + Enter: run selected cell or cells - if no cells below, insert a code cell below</a:t>
            </a:r>
          </a:p>
          <a:p>
            <a:pPr marL="457200" indent="-457200" algn="l">
              <a:buFont typeface="Arial" panose="020B0604020202020204" pitchFamily="34" charset="0"/>
              <a:buChar char="•"/>
            </a:pPr>
            <a:r>
              <a:rPr lang="en-US" sz="2200" b="0" i="0" dirty="0">
                <a:effectLst/>
                <a:latin typeface="Cambria" panose="02040503050406030204" pitchFamily="18" charset="0"/>
              </a:rPr>
              <a:t>Ctrl + S: save and checkpoint</a:t>
            </a:r>
          </a:p>
          <a:p>
            <a:pPr marL="457200" indent="-457200" algn="l">
              <a:buFont typeface="Arial" panose="020B0604020202020204" pitchFamily="34" charset="0"/>
              <a:buChar char="•"/>
            </a:pPr>
            <a:r>
              <a:rPr lang="en-US" sz="2200" b="0" i="0" dirty="0">
                <a:effectLst/>
                <a:latin typeface="Cambria" panose="02040503050406030204" pitchFamily="18" charset="0"/>
              </a:rPr>
              <a:t>Ctrl + Shift + S: save as</a:t>
            </a:r>
          </a:p>
          <a:p>
            <a:pPr marL="457200" indent="-457200" algn="l">
              <a:buFont typeface="Arial" panose="020B0604020202020204" pitchFamily="34" charset="0"/>
              <a:buChar char="•"/>
            </a:pPr>
            <a:r>
              <a:rPr lang="en-US" sz="2200" b="0" i="0" dirty="0">
                <a:effectLst/>
                <a:latin typeface="Cambria" panose="02040503050406030204" pitchFamily="18" charset="0"/>
              </a:rPr>
              <a:t>Ctrl + F: find</a:t>
            </a:r>
          </a:p>
          <a:p>
            <a:pPr marL="457200" indent="-457200">
              <a:buFont typeface="Arial" panose="020B0604020202020204" pitchFamily="34" charset="0"/>
              <a:buChar char="•"/>
            </a:pPr>
            <a:r>
              <a:rPr lang="en-US" sz="2200" b="0" i="0" dirty="0">
                <a:effectLst/>
                <a:latin typeface="Cambria" panose="02040503050406030204" pitchFamily="18" charset="0"/>
              </a:rPr>
              <a:t>Ctrl + B: toggle hide/show left sidebar</a:t>
            </a:r>
            <a:endParaRPr lang="en-US" sz="2200" dirty="0">
              <a:latin typeface="Cambria" panose="02040503050406030204" pitchFamily="18" charset="0"/>
              <a:hlinkClick r:id="rId2"/>
            </a:endParaRPr>
          </a:p>
          <a:p>
            <a:r>
              <a:rPr lang="en-US" sz="2000" dirty="0">
                <a:latin typeface="Cambria" panose="02040503050406030204" pitchFamily="18" charset="0"/>
                <a:hlinkClick r:id="rId2"/>
              </a:rPr>
              <a:t>https://gist.github.com/discdiver/9e00618756d120a8c9fa344ac1c375ac</a:t>
            </a:r>
            <a:endParaRPr lang="en-US" sz="2000" dirty="0">
              <a:latin typeface="Cambria" panose="02040503050406030204" pitchFamily="18" charset="0"/>
            </a:endParaRPr>
          </a:p>
          <a:p>
            <a:endParaRPr lang="en-US" dirty="0">
              <a:latin typeface="Cambria" panose="02040503050406030204" pitchFamily="18" charset="0"/>
            </a:endParaRPr>
          </a:p>
        </p:txBody>
      </p:sp>
    </p:spTree>
    <p:extLst>
      <p:ext uri="{BB962C8B-B14F-4D97-AF65-F5344CB8AC3E}">
        <p14:creationId xmlns:p14="http://schemas.microsoft.com/office/powerpoint/2010/main" val="144575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D018-7BFE-67F3-C613-C16AF205311C}"/>
              </a:ext>
            </a:extLst>
          </p:cNvPr>
          <p:cNvSpPr>
            <a:spLocks noGrp="1"/>
          </p:cNvSpPr>
          <p:nvPr>
            <p:ph type="title"/>
          </p:nvPr>
        </p:nvSpPr>
        <p:spPr/>
        <p:txBody>
          <a:bodyPr>
            <a:normAutofit fontScale="90000"/>
          </a:bodyPr>
          <a:lstStyle/>
          <a:p>
            <a:r>
              <a:rPr lang="en-US" dirty="0"/>
              <a:t>Programming skills for sit112 Tasks</a:t>
            </a:r>
          </a:p>
        </p:txBody>
      </p:sp>
      <p:sp>
        <p:nvSpPr>
          <p:cNvPr id="3" name="Content Placeholder 2">
            <a:extLst>
              <a:ext uri="{FF2B5EF4-FFF2-40B4-BE49-F238E27FC236}">
                <a16:creationId xmlns:a16="http://schemas.microsoft.com/office/drawing/2014/main" id="{5588B71E-2815-6862-F48B-B7EAFEDFE181}"/>
              </a:ext>
            </a:extLst>
          </p:cNvPr>
          <p:cNvSpPr>
            <a:spLocks noGrp="1"/>
          </p:cNvSpPr>
          <p:nvPr>
            <p:ph idx="1"/>
          </p:nvPr>
        </p:nvSpPr>
        <p:spPr/>
        <p:txBody>
          <a:bodyPr/>
          <a:lstStyle/>
          <a:p>
            <a:r>
              <a:rPr lang="en-US" dirty="0">
                <a:hlinkClick r:id="rId2"/>
              </a:rPr>
              <a:t> </a:t>
            </a:r>
          </a:p>
          <a:p>
            <a:endParaRPr lang="en-US" dirty="0">
              <a:hlinkClick r:id="rId2"/>
            </a:endParaRPr>
          </a:p>
          <a:p>
            <a:endParaRPr lang="en-US" dirty="0"/>
          </a:p>
        </p:txBody>
      </p:sp>
      <p:sp>
        <p:nvSpPr>
          <p:cNvPr id="4" name="Content Placeholder 2">
            <a:extLst>
              <a:ext uri="{FF2B5EF4-FFF2-40B4-BE49-F238E27FC236}">
                <a16:creationId xmlns:a16="http://schemas.microsoft.com/office/drawing/2014/main" id="{E3104D79-D141-C418-EB1F-F50D602832AD}"/>
              </a:ext>
            </a:extLst>
          </p:cNvPr>
          <p:cNvSpPr txBox="1">
            <a:spLocks/>
          </p:cNvSpPr>
          <p:nvPr/>
        </p:nvSpPr>
        <p:spPr>
          <a:xfrm>
            <a:off x="829491" y="2326495"/>
            <a:ext cx="10268712" cy="3593592"/>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i="1" dirty="0"/>
          </a:p>
          <a:p>
            <a:pPr algn="l"/>
            <a:r>
              <a:rPr lang="en-US" b="0" i="0" dirty="0">
                <a:effectLst/>
                <a:latin typeface="Cambria" panose="02040503050406030204" pitchFamily="18" charset="0"/>
              </a:rPr>
              <a:t>In this unit, we utilize Python to implement Data Science solutions. It is important to note that this course does not teach you how to program in Python. We only provide a brief introduction to the language syntax. </a:t>
            </a:r>
          </a:p>
          <a:p>
            <a:pPr algn="l"/>
            <a:r>
              <a:rPr lang="en-US" b="0" i="0" dirty="0">
                <a:effectLst/>
                <a:latin typeface="Cambria" panose="02040503050406030204" pitchFamily="18" charset="0"/>
              </a:rPr>
              <a:t>However, the ability to write programs in Python depends on your programming and problem-solving skills. </a:t>
            </a:r>
            <a:r>
              <a:rPr lang="en-US" b="0" i="0" dirty="0">
                <a:solidFill>
                  <a:srgbClr val="00B050"/>
                </a:solidFill>
                <a:effectLst/>
                <a:latin typeface="Cambria" panose="02040503050406030204" pitchFamily="18" charset="0"/>
              </a:rPr>
              <a:t>The level of proficiency needed to complete this unit depends on your target grade</a:t>
            </a:r>
            <a:r>
              <a:rPr lang="en-US" b="0" i="0" dirty="0">
                <a:effectLst/>
                <a:latin typeface="Cambria" panose="02040503050406030204" pitchFamily="18" charset="0"/>
              </a:rPr>
              <a:t>.</a:t>
            </a:r>
          </a:p>
          <a:p>
            <a:br>
              <a:rPr lang="en-US" dirty="0">
                <a:latin typeface="Cambria" panose="02040503050406030204" pitchFamily="18" charset="0"/>
              </a:rPr>
            </a:br>
            <a:endParaRPr lang="en-US" i="1" dirty="0">
              <a:latin typeface="Cambria" panose="02040503050406030204" pitchFamily="18" charset="0"/>
            </a:endParaRPr>
          </a:p>
        </p:txBody>
      </p:sp>
    </p:spTree>
    <p:extLst>
      <p:ext uri="{BB962C8B-B14F-4D97-AF65-F5344CB8AC3E}">
        <p14:creationId xmlns:p14="http://schemas.microsoft.com/office/powerpoint/2010/main" val="419885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549A-78F8-0797-A3FA-4D4FBFAAA740}"/>
              </a:ext>
            </a:extLst>
          </p:cNvPr>
          <p:cNvSpPr>
            <a:spLocks noGrp="1"/>
          </p:cNvSpPr>
          <p:nvPr>
            <p:ph type="title"/>
          </p:nvPr>
        </p:nvSpPr>
        <p:spPr/>
        <p:txBody>
          <a:bodyPr>
            <a:normAutofit fontScale="90000"/>
          </a:bodyPr>
          <a:lstStyle/>
          <a:p>
            <a:r>
              <a:rPr lang="en-US" dirty="0"/>
              <a:t>Programming skills for sit112 Tasks</a:t>
            </a:r>
          </a:p>
        </p:txBody>
      </p:sp>
      <p:graphicFrame>
        <p:nvGraphicFramePr>
          <p:cNvPr id="4" name="Table 4">
            <a:extLst>
              <a:ext uri="{FF2B5EF4-FFF2-40B4-BE49-F238E27FC236}">
                <a16:creationId xmlns:a16="http://schemas.microsoft.com/office/drawing/2014/main" id="{077A029E-6F0C-3188-A7E5-B42F14CBD452}"/>
              </a:ext>
            </a:extLst>
          </p:cNvPr>
          <p:cNvGraphicFramePr>
            <a:graphicFrameLocks noGrp="1"/>
          </p:cNvGraphicFramePr>
          <p:nvPr>
            <p:ph idx="1"/>
            <p:extLst>
              <p:ext uri="{D42A27DB-BD31-4B8C-83A1-F6EECF244321}">
                <p14:modId xmlns:p14="http://schemas.microsoft.com/office/powerpoint/2010/main" val="1975118861"/>
              </p:ext>
            </p:extLst>
          </p:nvPr>
        </p:nvGraphicFramePr>
        <p:xfrm>
          <a:off x="1097932" y="2816225"/>
          <a:ext cx="10130899" cy="3175000"/>
        </p:xfrm>
        <a:graphic>
          <a:graphicData uri="http://schemas.openxmlformats.org/drawingml/2006/table">
            <a:tbl>
              <a:tblPr firstRow="1" bandRow="1">
                <a:tableStyleId>{5C22544A-7EE6-4342-B048-85BDC9FD1C3A}</a:tableStyleId>
              </a:tblPr>
              <a:tblGrid>
                <a:gridCol w="1322612">
                  <a:extLst>
                    <a:ext uri="{9D8B030D-6E8A-4147-A177-3AD203B41FA5}">
                      <a16:colId xmlns:a16="http://schemas.microsoft.com/office/drawing/2014/main" val="321666418"/>
                    </a:ext>
                  </a:extLst>
                </a:gridCol>
                <a:gridCol w="8808287">
                  <a:extLst>
                    <a:ext uri="{9D8B030D-6E8A-4147-A177-3AD203B41FA5}">
                      <a16:colId xmlns:a16="http://schemas.microsoft.com/office/drawing/2014/main" val="3607518624"/>
                    </a:ext>
                  </a:extLst>
                </a:gridCol>
              </a:tblGrid>
              <a:tr h="370840">
                <a:tc>
                  <a:txBody>
                    <a:bodyPr/>
                    <a:lstStyle/>
                    <a:p>
                      <a:r>
                        <a:rPr lang="en-US" sz="1400" dirty="0"/>
                        <a:t>Target Grade</a:t>
                      </a:r>
                    </a:p>
                  </a:txBody>
                  <a:tcPr/>
                </a:tc>
                <a:tc>
                  <a:txBody>
                    <a:bodyPr/>
                    <a:lstStyle/>
                    <a:p>
                      <a:r>
                        <a:rPr lang="en-US" sz="1400" dirty="0"/>
                        <a:t>Required Competence in Programming</a:t>
                      </a:r>
                    </a:p>
                  </a:txBody>
                  <a:tcPr/>
                </a:tc>
                <a:extLst>
                  <a:ext uri="{0D108BD9-81ED-4DB2-BD59-A6C34878D82A}">
                    <a16:rowId xmlns:a16="http://schemas.microsoft.com/office/drawing/2014/main" val="2593345149"/>
                  </a:ext>
                </a:extLst>
              </a:tr>
              <a:tr h="370840">
                <a:tc>
                  <a:txBody>
                    <a:bodyPr/>
                    <a:lstStyle/>
                    <a:p>
                      <a:r>
                        <a:rPr lang="en-US" sz="1600" b="0" dirty="0"/>
                        <a:t>Pass</a:t>
                      </a:r>
                    </a:p>
                  </a:txBody>
                  <a:tcPr/>
                </a:tc>
                <a:tc>
                  <a:txBody>
                    <a:bodyPr/>
                    <a:lstStyle/>
                    <a:p>
                      <a:pPr marL="285750" indent="-285750">
                        <a:buFont typeface="Arial" panose="020B0604020202020204" pitchFamily="34" charset="0"/>
                        <a:buChar char="•"/>
                      </a:pPr>
                      <a:r>
                        <a:rPr lang="en-US" sz="1600" b="0" dirty="0"/>
                        <a:t>To be able to comprehend and execute code.</a:t>
                      </a:r>
                    </a:p>
                    <a:p>
                      <a:pPr marL="285750" indent="-285750">
                        <a:buFont typeface="Arial" panose="020B0604020202020204" pitchFamily="34" charset="0"/>
                        <a:buChar char="•"/>
                      </a:pPr>
                      <a:r>
                        <a:rPr lang="en-US" sz="1600" b="0" dirty="0"/>
                        <a:t>To be able to write code for basic problems with guidance (you will be given the solution and asked to try do it yourself. Then you will reflect on your understanding by submitting s report).</a:t>
                      </a:r>
                    </a:p>
                  </a:txBody>
                  <a:tcPr/>
                </a:tc>
                <a:extLst>
                  <a:ext uri="{0D108BD9-81ED-4DB2-BD59-A6C34878D82A}">
                    <a16:rowId xmlns:a16="http://schemas.microsoft.com/office/drawing/2014/main" val="955383098"/>
                  </a:ext>
                </a:extLst>
              </a:tr>
              <a:tr h="370840">
                <a:tc>
                  <a:txBody>
                    <a:bodyPr/>
                    <a:lstStyle/>
                    <a:p>
                      <a:r>
                        <a:rPr lang="en-US" sz="1600" b="0" dirty="0"/>
                        <a:t>Credit</a:t>
                      </a:r>
                    </a:p>
                  </a:txBody>
                  <a:tcPr/>
                </a:tc>
                <a:tc>
                  <a:txBody>
                    <a:bodyPr/>
                    <a:lstStyle/>
                    <a:p>
                      <a:pPr marL="285750" indent="-285750">
                        <a:buFont typeface="Arial" panose="020B0604020202020204" pitchFamily="34" charset="0"/>
                        <a:buChar char="•"/>
                      </a:pPr>
                      <a:r>
                        <a:rPr lang="en-US" sz="1600" b="0" dirty="0"/>
                        <a:t>To be able to comprehend and execute code.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t>To be able to write code for basic problems with limited guidance (you will be given part of the solution). </a:t>
                      </a:r>
                    </a:p>
                  </a:txBody>
                  <a:tcPr/>
                </a:tc>
                <a:extLst>
                  <a:ext uri="{0D108BD9-81ED-4DB2-BD59-A6C34878D82A}">
                    <a16:rowId xmlns:a16="http://schemas.microsoft.com/office/drawing/2014/main" val="1088517238"/>
                  </a:ext>
                </a:extLst>
              </a:tr>
              <a:tr h="370840">
                <a:tc>
                  <a:txBody>
                    <a:bodyPr/>
                    <a:lstStyle/>
                    <a:p>
                      <a:r>
                        <a:rPr lang="en-US" sz="1600" b="0" dirty="0"/>
                        <a:t>Distinction</a:t>
                      </a:r>
                    </a:p>
                  </a:txBody>
                  <a:tcPr/>
                </a:tc>
                <a:tc>
                  <a:txBody>
                    <a:bodyPr/>
                    <a:lstStyle/>
                    <a:p>
                      <a:pPr marL="285750" indent="-285750">
                        <a:buFont typeface="Arial" panose="020B0604020202020204" pitchFamily="34" charset="0"/>
                        <a:buChar char="•"/>
                      </a:pPr>
                      <a:r>
                        <a:rPr lang="en-US" sz="1600" b="0" dirty="0"/>
                        <a:t>To be able to comprehend and execute code.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t>To be able to write code independently for moderately complex problems (real-world scenarios). </a:t>
                      </a:r>
                    </a:p>
                  </a:txBody>
                  <a:tcPr/>
                </a:tc>
                <a:extLst>
                  <a:ext uri="{0D108BD9-81ED-4DB2-BD59-A6C34878D82A}">
                    <a16:rowId xmlns:a16="http://schemas.microsoft.com/office/drawing/2014/main" val="978413231"/>
                  </a:ext>
                </a:extLst>
              </a:tr>
              <a:tr h="370840">
                <a:tc>
                  <a:txBody>
                    <a:bodyPr/>
                    <a:lstStyle/>
                    <a:p>
                      <a:r>
                        <a:rPr lang="en-US" sz="1600" b="0" dirty="0"/>
                        <a:t>High Distinction</a:t>
                      </a:r>
                    </a:p>
                  </a:txBody>
                  <a:tcPr/>
                </a:tc>
                <a:tc>
                  <a:txBody>
                    <a:bodyPr/>
                    <a:lstStyle/>
                    <a:p>
                      <a:pPr marL="285750" indent="-285750">
                        <a:buFont typeface="Arial" panose="020B0604020202020204" pitchFamily="34" charset="0"/>
                        <a:buChar char="•"/>
                      </a:pPr>
                      <a:r>
                        <a:rPr lang="en-US" sz="1600" b="0" dirty="0"/>
                        <a:t>To be able to comprehend and execute code.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t>To be able to write code independently for complex problems (real-world scenarios). </a:t>
                      </a:r>
                    </a:p>
                  </a:txBody>
                  <a:tcPr/>
                </a:tc>
                <a:extLst>
                  <a:ext uri="{0D108BD9-81ED-4DB2-BD59-A6C34878D82A}">
                    <a16:rowId xmlns:a16="http://schemas.microsoft.com/office/drawing/2014/main" val="2721473908"/>
                  </a:ext>
                </a:extLst>
              </a:tr>
            </a:tbl>
          </a:graphicData>
        </a:graphic>
      </p:graphicFrame>
    </p:spTree>
    <p:extLst>
      <p:ext uri="{BB962C8B-B14F-4D97-AF65-F5344CB8AC3E}">
        <p14:creationId xmlns:p14="http://schemas.microsoft.com/office/powerpoint/2010/main" val="866995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2599-FB37-D64C-E449-A6797432067A}"/>
              </a:ext>
            </a:extLst>
          </p:cNvPr>
          <p:cNvSpPr>
            <a:spLocks noGrp="1"/>
          </p:cNvSpPr>
          <p:nvPr>
            <p:ph type="title"/>
          </p:nvPr>
        </p:nvSpPr>
        <p:spPr/>
        <p:txBody>
          <a:bodyPr/>
          <a:lstStyle/>
          <a:p>
            <a:r>
              <a:rPr lang="en-US" dirty="0"/>
              <a:t>Help Hub</a:t>
            </a:r>
          </a:p>
        </p:txBody>
      </p:sp>
      <p:sp>
        <p:nvSpPr>
          <p:cNvPr id="3" name="Content Placeholder 2">
            <a:extLst>
              <a:ext uri="{FF2B5EF4-FFF2-40B4-BE49-F238E27FC236}">
                <a16:creationId xmlns:a16="http://schemas.microsoft.com/office/drawing/2014/main" id="{D660BF6B-0F5B-60CB-3F02-C1F071F6340E}"/>
              </a:ext>
            </a:extLst>
          </p:cNvPr>
          <p:cNvSpPr>
            <a:spLocks noGrp="1"/>
          </p:cNvSpPr>
          <p:nvPr>
            <p:ph idx="1"/>
          </p:nvPr>
        </p:nvSpPr>
        <p:spPr>
          <a:xfrm>
            <a:off x="960119" y="2587752"/>
            <a:ext cx="10741729" cy="3593592"/>
          </a:xfrm>
        </p:spPr>
        <p:txBody>
          <a:bodyPr/>
          <a:lstStyle/>
          <a:p>
            <a:pPr marL="457200" indent="-457200">
              <a:buFont typeface="Arial" panose="020B0604020202020204" pitchFamily="34" charset="0"/>
              <a:buChar char="•"/>
            </a:pPr>
            <a:r>
              <a:rPr lang="en-US" dirty="0"/>
              <a:t>If you need assistance with your Python skills, you can join the help-hub hours. </a:t>
            </a:r>
          </a:p>
          <a:p>
            <a:pPr marL="457200" indent="-457200">
              <a:buFont typeface="Arial" panose="020B0604020202020204" pitchFamily="34" charset="0"/>
              <a:buChar char="•"/>
            </a:pPr>
            <a:r>
              <a:rPr lang="en-US" dirty="0"/>
              <a:t>Multiple sessions are available throughout the week, including weekends. For further information on the hours, Zoom links, and other details, please refer to Cloud Deakin.</a:t>
            </a:r>
            <a:br>
              <a:rPr lang="en-US" dirty="0"/>
            </a:br>
            <a:endParaRPr lang="en-US" dirty="0"/>
          </a:p>
        </p:txBody>
      </p:sp>
    </p:spTree>
    <p:extLst>
      <p:ext uri="{BB962C8B-B14F-4D97-AF65-F5344CB8AC3E}">
        <p14:creationId xmlns:p14="http://schemas.microsoft.com/office/powerpoint/2010/main" val="4064070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07B7-4CB6-CBC2-F4E0-9CB8B37F2BFF}"/>
              </a:ext>
            </a:extLst>
          </p:cNvPr>
          <p:cNvSpPr>
            <a:spLocks noGrp="1"/>
          </p:cNvSpPr>
          <p:nvPr>
            <p:ph type="title"/>
          </p:nvPr>
        </p:nvSpPr>
        <p:spPr>
          <a:xfrm>
            <a:off x="811530" y="317814"/>
            <a:ext cx="11018520" cy="1700784"/>
          </a:xfrm>
        </p:spPr>
        <p:txBody>
          <a:bodyPr>
            <a:normAutofit fontScale="90000"/>
          </a:bodyPr>
          <a:lstStyle/>
          <a:p>
            <a:r>
              <a:rPr lang="en-US" dirty="0"/>
              <a:t>Introduction to Python – Part1</a:t>
            </a:r>
          </a:p>
        </p:txBody>
      </p:sp>
      <p:sp>
        <p:nvSpPr>
          <p:cNvPr id="3" name="Content Placeholder 2">
            <a:extLst>
              <a:ext uri="{FF2B5EF4-FFF2-40B4-BE49-F238E27FC236}">
                <a16:creationId xmlns:a16="http://schemas.microsoft.com/office/drawing/2014/main" id="{72456BD5-9625-3973-CD14-F31B175993BF}"/>
              </a:ext>
            </a:extLst>
          </p:cNvPr>
          <p:cNvSpPr>
            <a:spLocks noGrp="1"/>
          </p:cNvSpPr>
          <p:nvPr>
            <p:ph idx="1"/>
          </p:nvPr>
        </p:nvSpPr>
        <p:spPr>
          <a:xfrm>
            <a:off x="478972" y="2587752"/>
            <a:ext cx="7707086" cy="3593592"/>
          </a:xfrm>
        </p:spPr>
        <p:txBody>
          <a:bodyPr>
            <a:normAutofit/>
          </a:bodyPr>
          <a:lstStyle/>
          <a:p>
            <a:endParaRPr lang="en-US" sz="2000" dirty="0"/>
          </a:p>
          <a:p>
            <a:r>
              <a:rPr lang="en-US" sz="2000" dirty="0"/>
              <a:t>Please open the attached Notebook in </a:t>
            </a:r>
            <a:r>
              <a:rPr lang="en-US" sz="2000" dirty="0" err="1"/>
              <a:t>JupyterLab</a:t>
            </a:r>
            <a:r>
              <a:rPr lang="en-US" sz="2000" dirty="0"/>
              <a:t> and follow the instructions.</a:t>
            </a:r>
          </a:p>
          <a:p>
            <a:pPr marL="731520" lvl="1" indent="-457200">
              <a:buFont typeface="+mj-lt"/>
              <a:buAutoNum type="arabicPeriod"/>
            </a:pPr>
            <a:r>
              <a:rPr lang="en-US" sz="1700" dirty="0"/>
              <a:t>Launch </a:t>
            </a:r>
            <a:r>
              <a:rPr lang="en-US" sz="1700" dirty="0" err="1"/>
              <a:t>JupyterLab</a:t>
            </a:r>
            <a:r>
              <a:rPr lang="en-US" sz="1700" dirty="0"/>
              <a:t> in your web browser.</a:t>
            </a:r>
          </a:p>
          <a:p>
            <a:pPr marL="731520" lvl="1" indent="-457200">
              <a:buFont typeface="+mj-lt"/>
              <a:buAutoNum type="arabicPeriod"/>
            </a:pPr>
            <a:r>
              <a:rPr lang="en-US" sz="1700" dirty="0"/>
              <a:t>Navigate to the directory where the Notebook is saved.</a:t>
            </a:r>
          </a:p>
          <a:p>
            <a:pPr marL="731520" lvl="1" indent="-457200">
              <a:buFont typeface="+mj-lt"/>
              <a:buAutoNum type="arabicPeriod"/>
            </a:pPr>
            <a:r>
              <a:rPr lang="en-US" sz="1700" dirty="0"/>
              <a:t>Click on the Notebook file to open it in </a:t>
            </a:r>
            <a:r>
              <a:rPr lang="en-US" sz="1700" dirty="0" err="1"/>
              <a:t>JupyterLab</a:t>
            </a:r>
            <a:r>
              <a:rPr lang="en-US" sz="1700" dirty="0"/>
              <a:t>.</a:t>
            </a:r>
          </a:p>
          <a:p>
            <a:pPr marL="731520" lvl="1" indent="-457200">
              <a:buFont typeface="+mj-lt"/>
              <a:buAutoNum type="arabicPeriod"/>
            </a:pPr>
            <a:r>
              <a:rPr lang="en-US" sz="1700" dirty="0"/>
              <a:t>Follow the instructions provided in the Notebook.</a:t>
            </a:r>
          </a:p>
          <a:p>
            <a:pPr marL="731520" lvl="1" indent="-457200">
              <a:buFont typeface="+mj-lt"/>
              <a:buAutoNum type="arabicPeriod"/>
            </a:pPr>
            <a:endParaRPr lang="en-US" sz="1700" dirty="0"/>
          </a:p>
          <a:p>
            <a:pPr marL="457200" indent="-457200">
              <a:buFont typeface="Arial" panose="020B0604020202020204" pitchFamily="34" charset="0"/>
              <a:buChar char="•"/>
            </a:pPr>
            <a:endParaRPr lang="en-US" dirty="0"/>
          </a:p>
          <a:p>
            <a:endParaRPr lang="en-US" dirty="0"/>
          </a:p>
        </p:txBody>
      </p:sp>
      <p:pic>
        <p:nvPicPr>
          <p:cNvPr id="5" name="Online Media 3" descr="JupyterLab Opening Files">
            <a:hlinkClick r:id="" action="ppaction://media"/>
            <a:extLst>
              <a:ext uri="{FF2B5EF4-FFF2-40B4-BE49-F238E27FC236}">
                <a16:creationId xmlns:a16="http://schemas.microsoft.com/office/drawing/2014/main" id="{57FB28D4-36E6-D114-E428-9D721CE31D66}"/>
              </a:ext>
            </a:extLst>
          </p:cNvPr>
          <p:cNvPicPr>
            <a:picLocks noRot="1" noChangeAspect="1"/>
          </p:cNvPicPr>
          <p:nvPr>
            <a:videoFile r:link="rId1"/>
          </p:nvPr>
        </p:nvPicPr>
        <p:blipFill>
          <a:blip r:embed="rId3"/>
          <a:stretch>
            <a:fillRect/>
          </a:stretch>
        </p:blipFill>
        <p:spPr>
          <a:xfrm>
            <a:off x="7031204" y="3516788"/>
            <a:ext cx="4681824" cy="2645230"/>
          </a:xfrm>
          <a:prstGeom prst="rect">
            <a:avLst/>
          </a:prstGeom>
        </p:spPr>
      </p:pic>
    </p:spTree>
    <p:extLst>
      <p:ext uri="{BB962C8B-B14F-4D97-AF65-F5344CB8AC3E}">
        <p14:creationId xmlns:p14="http://schemas.microsoft.com/office/powerpoint/2010/main" val="427628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65C72-2A87-DA6D-A757-F09E869ECE19}"/>
              </a:ext>
            </a:extLst>
          </p:cNvPr>
          <p:cNvSpPr>
            <a:spLocks noGrp="1"/>
          </p:cNvSpPr>
          <p:nvPr>
            <p:ph type="title"/>
          </p:nvPr>
        </p:nvSpPr>
        <p:spPr>
          <a:xfrm>
            <a:off x="960120" y="990599"/>
            <a:ext cx="4857751" cy="1563989"/>
          </a:xfrm>
        </p:spPr>
        <p:txBody>
          <a:bodyPr>
            <a:normAutofit/>
          </a:bodyPr>
          <a:lstStyle/>
          <a:p>
            <a:r>
              <a:rPr lang="en-US" sz="4100" dirty="0"/>
              <a:t>Use </a:t>
            </a:r>
            <a:r>
              <a:rPr lang="en-US" sz="4100" dirty="0" err="1"/>
              <a:t>chatgpt</a:t>
            </a:r>
            <a:r>
              <a:rPr lang="en-US" sz="4100" dirty="0"/>
              <a:t> when appropriate</a:t>
            </a:r>
          </a:p>
        </p:txBody>
      </p:sp>
      <p:sp>
        <p:nvSpPr>
          <p:cNvPr id="3" name="Content Placeholder 2">
            <a:extLst>
              <a:ext uri="{FF2B5EF4-FFF2-40B4-BE49-F238E27FC236}">
                <a16:creationId xmlns:a16="http://schemas.microsoft.com/office/drawing/2014/main" id="{6C1B9C9A-72CC-7314-14E4-D5BA0A3208C7}"/>
              </a:ext>
            </a:extLst>
          </p:cNvPr>
          <p:cNvSpPr>
            <a:spLocks noGrp="1"/>
          </p:cNvSpPr>
          <p:nvPr>
            <p:ph idx="1"/>
          </p:nvPr>
        </p:nvSpPr>
        <p:spPr>
          <a:xfrm>
            <a:off x="892683" y="3071909"/>
            <a:ext cx="4924426" cy="2795492"/>
          </a:xfrm>
        </p:spPr>
        <p:txBody>
          <a:bodyPr>
            <a:normAutofit/>
          </a:bodyPr>
          <a:lstStyle/>
          <a:p>
            <a:pPr marL="457200" indent="-457200">
              <a:buFont typeface="Arial" panose="020B0604020202020204" pitchFamily="34" charset="0"/>
              <a:buChar char="•"/>
            </a:pPr>
            <a:r>
              <a:rPr lang="en-US" sz="2000" dirty="0"/>
              <a:t>You are encouraged to – creatively - use </a:t>
            </a:r>
            <a:r>
              <a:rPr lang="en-US" sz="2000" dirty="0" err="1"/>
              <a:t>ChatGPT</a:t>
            </a:r>
            <a:r>
              <a:rPr lang="en-US" sz="2000" dirty="0"/>
              <a:t> in this unit. </a:t>
            </a:r>
          </a:p>
          <a:p>
            <a:pPr marL="457200" indent="-457200">
              <a:buFont typeface="Arial" panose="020B0604020202020204" pitchFamily="34" charset="0"/>
              <a:buChar char="•"/>
            </a:pPr>
            <a:r>
              <a:rPr lang="en-US" sz="2000" dirty="0"/>
              <a:t>You can ask </a:t>
            </a:r>
            <a:r>
              <a:rPr lang="en-US" sz="2000" dirty="0" err="1"/>
              <a:t>ChatGPT</a:t>
            </a:r>
            <a:r>
              <a:rPr lang="en-US" sz="2000" dirty="0"/>
              <a:t> to explain what a piece of code does. Check the answers with your tutor to make sure you are not misled by AI ;)</a:t>
            </a:r>
          </a:p>
          <a:p>
            <a:endParaRPr lang="en-US" dirty="0"/>
          </a:p>
        </p:txBody>
      </p:sp>
      <p:pic>
        <p:nvPicPr>
          <p:cNvPr id="4" name="Picture 3">
            <a:extLst>
              <a:ext uri="{FF2B5EF4-FFF2-40B4-BE49-F238E27FC236}">
                <a16:creationId xmlns:a16="http://schemas.microsoft.com/office/drawing/2014/main" id="{C5DD895C-4DC0-AF4F-4AE2-E06A2A056896}"/>
              </a:ext>
            </a:extLst>
          </p:cNvPr>
          <p:cNvPicPr>
            <a:picLocks noChangeAspect="1"/>
          </p:cNvPicPr>
          <p:nvPr/>
        </p:nvPicPr>
        <p:blipFill rotWithShape="1">
          <a:blip r:embed="rId2"/>
          <a:srcRect r="11296"/>
          <a:stretch/>
        </p:blipFill>
        <p:spPr>
          <a:xfrm>
            <a:off x="5817871" y="664432"/>
            <a:ext cx="6025542" cy="5061454"/>
          </a:xfrm>
          <a:prstGeom prst="rect">
            <a:avLst/>
          </a:prstGeom>
        </p:spPr>
      </p:pic>
      <p:sp>
        <p:nvSpPr>
          <p:cNvPr id="6" name="TextBox 5">
            <a:extLst>
              <a:ext uri="{FF2B5EF4-FFF2-40B4-BE49-F238E27FC236}">
                <a16:creationId xmlns:a16="http://schemas.microsoft.com/office/drawing/2014/main" id="{97CD98CC-B680-7903-8E8B-A500437283FF}"/>
              </a:ext>
            </a:extLst>
          </p:cNvPr>
          <p:cNvSpPr txBox="1"/>
          <p:nvPr/>
        </p:nvSpPr>
        <p:spPr>
          <a:xfrm>
            <a:off x="5817108" y="5667187"/>
            <a:ext cx="3185378" cy="369332"/>
          </a:xfrm>
          <a:prstGeom prst="rect">
            <a:avLst/>
          </a:prstGeom>
          <a:noFill/>
        </p:spPr>
        <p:txBody>
          <a:bodyPr wrap="square">
            <a:spAutoFit/>
          </a:bodyPr>
          <a:lstStyle/>
          <a:p>
            <a:r>
              <a:rPr lang="en-US" dirty="0">
                <a:hlinkClick r:id="rId3"/>
              </a:rPr>
              <a:t>https://chat.openai.com</a:t>
            </a:r>
            <a:endParaRPr lang="en-US" dirty="0"/>
          </a:p>
        </p:txBody>
      </p:sp>
    </p:spTree>
    <p:extLst>
      <p:ext uri="{BB962C8B-B14F-4D97-AF65-F5344CB8AC3E}">
        <p14:creationId xmlns:p14="http://schemas.microsoft.com/office/powerpoint/2010/main" val="3168634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59266-0D66-90D0-D124-A7BB398A5486}"/>
              </a:ext>
            </a:extLst>
          </p:cNvPr>
          <p:cNvSpPr>
            <a:spLocks noGrp="1"/>
          </p:cNvSpPr>
          <p:nvPr>
            <p:ph type="title"/>
          </p:nvPr>
        </p:nvSpPr>
        <p:spPr>
          <a:xfrm>
            <a:off x="960120" y="317814"/>
            <a:ext cx="10268712" cy="1700784"/>
          </a:xfrm>
        </p:spPr>
        <p:txBody>
          <a:bodyPr>
            <a:normAutofit/>
          </a:bodyPr>
          <a:lstStyle/>
          <a:p>
            <a:r>
              <a:rPr lang="en-US" dirty="0"/>
              <a:t>contents</a:t>
            </a:r>
          </a:p>
        </p:txBody>
      </p:sp>
      <p:sp>
        <p:nvSpPr>
          <p:cNvPr id="25" name="Rectangle 24">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23929FA4-26BE-8DD7-311E-6CBC48AA7342}"/>
              </a:ext>
            </a:extLst>
          </p:cNvPr>
          <p:cNvGraphicFramePr>
            <a:graphicFrameLocks noGrp="1"/>
          </p:cNvGraphicFramePr>
          <p:nvPr>
            <p:ph idx="1"/>
            <p:extLst>
              <p:ext uri="{D42A27DB-BD31-4B8C-83A1-F6EECF244321}">
                <p14:modId xmlns:p14="http://schemas.microsoft.com/office/powerpoint/2010/main" val="908284645"/>
              </p:ext>
            </p:extLst>
          </p:nvPr>
        </p:nvGraphicFramePr>
        <p:xfrm>
          <a:off x="960438" y="2749621"/>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9929313"/>
      </p:ext>
    </p:extLst>
  </p:cSld>
  <p:clrMapOvr>
    <a:masterClrMapping/>
  </p:clrMapOvr>
  <mc:AlternateContent xmlns:mc="http://schemas.openxmlformats.org/markup-compatibility/2006" xmlns:p14="http://schemas.microsoft.com/office/powerpoint/2010/main">
    <mc:Choice Requires="p14">
      <p:transition spd="slow" p14:dur="2000" advTm="10432"/>
    </mc:Choice>
    <mc:Fallback xmlns="">
      <p:transition spd="slow" advTm="1043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65C72-2A87-DA6D-A757-F09E869ECE19}"/>
              </a:ext>
            </a:extLst>
          </p:cNvPr>
          <p:cNvSpPr>
            <a:spLocks noGrp="1"/>
          </p:cNvSpPr>
          <p:nvPr>
            <p:ph type="title"/>
          </p:nvPr>
        </p:nvSpPr>
        <p:spPr>
          <a:xfrm>
            <a:off x="960120" y="990599"/>
            <a:ext cx="4857751" cy="1563989"/>
          </a:xfrm>
        </p:spPr>
        <p:txBody>
          <a:bodyPr>
            <a:normAutofit/>
          </a:bodyPr>
          <a:lstStyle/>
          <a:p>
            <a:r>
              <a:rPr lang="en-US" sz="4100"/>
              <a:t>Use chatgpt when appropriate</a:t>
            </a:r>
          </a:p>
        </p:txBody>
      </p:sp>
      <p:sp>
        <p:nvSpPr>
          <p:cNvPr id="3" name="Content Placeholder 2">
            <a:extLst>
              <a:ext uri="{FF2B5EF4-FFF2-40B4-BE49-F238E27FC236}">
                <a16:creationId xmlns:a16="http://schemas.microsoft.com/office/drawing/2014/main" id="{6C1B9C9A-72CC-7314-14E4-D5BA0A3208C7}"/>
              </a:ext>
            </a:extLst>
          </p:cNvPr>
          <p:cNvSpPr>
            <a:spLocks noGrp="1"/>
          </p:cNvSpPr>
          <p:nvPr>
            <p:ph idx="1"/>
          </p:nvPr>
        </p:nvSpPr>
        <p:spPr>
          <a:xfrm>
            <a:off x="636104" y="3071909"/>
            <a:ext cx="5248442" cy="2795492"/>
          </a:xfrm>
        </p:spPr>
        <p:txBody>
          <a:bodyPr>
            <a:normAutofit/>
          </a:bodyPr>
          <a:lstStyle/>
          <a:p>
            <a:pPr marL="457200" indent="-457200">
              <a:buFont typeface="Arial" panose="020B0604020202020204" pitchFamily="34" charset="0"/>
              <a:buChar char="•"/>
            </a:pPr>
            <a:r>
              <a:rPr lang="en-US" dirty="0"/>
              <a:t>You can even ask </a:t>
            </a:r>
            <a:r>
              <a:rPr lang="en-US" dirty="0" err="1"/>
              <a:t>ChatGPT</a:t>
            </a:r>
            <a:r>
              <a:rPr lang="en-US" dirty="0"/>
              <a:t> to generate sample code for you.</a:t>
            </a:r>
          </a:p>
          <a:p>
            <a:endParaRPr lang="en-US" dirty="0"/>
          </a:p>
        </p:txBody>
      </p:sp>
      <p:pic>
        <p:nvPicPr>
          <p:cNvPr id="5" name="Picture 4">
            <a:extLst>
              <a:ext uri="{FF2B5EF4-FFF2-40B4-BE49-F238E27FC236}">
                <a16:creationId xmlns:a16="http://schemas.microsoft.com/office/drawing/2014/main" id="{FDBA9D4A-0A2F-7078-85A5-932C811A5769}"/>
              </a:ext>
            </a:extLst>
          </p:cNvPr>
          <p:cNvPicPr>
            <a:picLocks noChangeAspect="1"/>
          </p:cNvPicPr>
          <p:nvPr/>
        </p:nvPicPr>
        <p:blipFill>
          <a:blip r:embed="rId2"/>
          <a:stretch>
            <a:fillRect/>
          </a:stretch>
        </p:blipFill>
        <p:spPr>
          <a:xfrm>
            <a:off x="5884546" y="664431"/>
            <a:ext cx="6305930" cy="5596511"/>
          </a:xfrm>
          <a:prstGeom prst="rect">
            <a:avLst/>
          </a:prstGeom>
        </p:spPr>
      </p:pic>
    </p:spTree>
    <p:extLst>
      <p:ext uri="{BB962C8B-B14F-4D97-AF65-F5344CB8AC3E}">
        <p14:creationId xmlns:p14="http://schemas.microsoft.com/office/powerpoint/2010/main" val="156219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65C72-2A87-DA6D-A757-F09E869ECE19}"/>
              </a:ext>
            </a:extLst>
          </p:cNvPr>
          <p:cNvSpPr>
            <a:spLocks noGrp="1"/>
          </p:cNvSpPr>
          <p:nvPr>
            <p:ph type="title"/>
          </p:nvPr>
        </p:nvSpPr>
        <p:spPr>
          <a:xfrm>
            <a:off x="960120" y="990599"/>
            <a:ext cx="4857751" cy="1563989"/>
          </a:xfrm>
        </p:spPr>
        <p:txBody>
          <a:bodyPr>
            <a:normAutofit/>
          </a:bodyPr>
          <a:lstStyle/>
          <a:p>
            <a:r>
              <a:rPr lang="en-US" sz="4100" dirty="0"/>
              <a:t>Use </a:t>
            </a:r>
            <a:r>
              <a:rPr lang="en-US" sz="4100" dirty="0" err="1"/>
              <a:t>chatgpt</a:t>
            </a:r>
            <a:r>
              <a:rPr lang="en-US" sz="4100" dirty="0"/>
              <a:t> when appropriate</a:t>
            </a:r>
          </a:p>
        </p:txBody>
      </p:sp>
      <p:pic>
        <p:nvPicPr>
          <p:cNvPr id="4" name="Picture 3">
            <a:extLst>
              <a:ext uri="{FF2B5EF4-FFF2-40B4-BE49-F238E27FC236}">
                <a16:creationId xmlns:a16="http://schemas.microsoft.com/office/drawing/2014/main" id="{44C1A5C6-116D-2D19-AABA-287E65E223D1}"/>
              </a:ext>
            </a:extLst>
          </p:cNvPr>
          <p:cNvPicPr>
            <a:picLocks noChangeAspect="1"/>
          </p:cNvPicPr>
          <p:nvPr/>
        </p:nvPicPr>
        <p:blipFill>
          <a:blip r:embed="rId2"/>
          <a:stretch>
            <a:fillRect/>
          </a:stretch>
        </p:blipFill>
        <p:spPr>
          <a:xfrm>
            <a:off x="5804091" y="664432"/>
            <a:ext cx="6386385" cy="5162459"/>
          </a:xfrm>
          <a:prstGeom prst="rect">
            <a:avLst/>
          </a:prstGeom>
        </p:spPr>
      </p:pic>
      <p:sp>
        <p:nvSpPr>
          <p:cNvPr id="7" name="Content Placeholder 2">
            <a:extLst>
              <a:ext uri="{FF2B5EF4-FFF2-40B4-BE49-F238E27FC236}">
                <a16:creationId xmlns:a16="http://schemas.microsoft.com/office/drawing/2014/main" id="{85AD7A8F-4B43-FD72-4FF3-ACB3E9B4A377}"/>
              </a:ext>
            </a:extLst>
          </p:cNvPr>
          <p:cNvSpPr txBox="1">
            <a:spLocks/>
          </p:cNvSpPr>
          <p:nvPr/>
        </p:nvSpPr>
        <p:spPr>
          <a:xfrm>
            <a:off x="555649" y="3180317"/>
            <a:ext cx="5248442" cy="2795492"/>
          </a:xfrm>
          <a:prstGeom prst="rect">
            <a:avLst/>
          </a:prstGeom>
        </p:spPr>
        <p:txBody>
          <a:bodyPr vert="horz" lIns="91440" tIns="45720" rIns="91440" bIns="45720" rtlCol="0">
            <a:normAutofit/>
          </a:bodyPr>
          <a:lst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US" dirty="0"/>
              <a:t>Or check if your code is correct!</a:t>
            </a:r>
          </a:p>
          <a:p>
            <a:endParaRPr lang="en-US" dirty="0"/>
          </a:p>
        </p:txBody>
      </p:sp>
    </p:spTree>
    <p:extLst>
      <p:ext uri="{BB962C8B-B14F-4D97-AF65-F5344CB8AC3E}">
        <p14:creationId xmlns:p14="http://schemas.microsoft.com/office/powerpoint/2010/main" val="1596897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B54865-0417-4422-B63B-3E74C04CD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64432"/>
            <a:ext cx="6255757" cy="20608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265C72-2A87-DA6D-A757-F09E869ECE19}"/>
              </a:ext>
            </a:extLst>
          </p:cNvPr>
          <p:cNvSpPr>
            <a:spLocks noGrp="1"/>
          </p:cNvSpPr>
          <p:nvPr>
            <p:ph type="title"/>
          </p:nvPr>
        </p:nvSpPr>
        <p:spPr>
          <a:xfrm>
            <a:off x="960120" y="990599"/>
            <a:ext cx="4857751" cy="1563989"/>
          </a:xfrm>
        </p:spPr>
        <p:txBody>
          <a:bodyPr>
            <a:normAutofit/>
          </a:bodyPr>
          <a:lstStyle/>
          <a:p>
            <a:r>
              <a:rPr lang="en-US" sz="4100"/>
              <a:t>Use chatgpt when appropriate</a:t>
            </a:r>
            <a:endParaRPr lang="en-US" sz="4100" dirty="0"/>
          </a:p>
        </p:txBody>
      </p:sp>
      <p:sp>
        <p:nvSpPr>
          <p:cNvPr id="3" name="Content Placeholder 2">
            <a:extLst>
              <a:ext uri="{FF2B5EF4-FFF2-40B4-BE49-F238E27FC236}">
                <a16:creationId xmlns:a16="http://schemas.microsoft.com/office/drawing/2014/main" id="{6C1B9C9A-72CC-7314-14E4-D5BA0A3208C7}"/>
              </a:ext>
            </a:extLst>
          </p:cNvPr>
          <p:cNvSpPr>
            <a:spLocks noGrp="1"/>
          </p:cNvSpPr>
          <p:nvPr>
            <p:ph idx="1"/>
          </p:nvPr>
        </p:nvSpPr>
        <p:spPr>
          <a:xfrm>
            <a:off x="636104" y="3071909"/>
            <a:ext cx="5248442" cy="2795492"/>
          </a:xfrm>
        </p:spPr>
        <p:txBody>
          <a:bodyPr>
            <a:normAutofit/>
          </a:bodyPr>
          <a:lstStyle/>
          <a:p>
            <a:pPr marL="457200" indent="-457200">
              <a:buFont typeface="Arial" panose="020B0604020202020204" pitchFamily="34" charset="0"/>
              <a:buChar char="•"/>
            </a:pPr>
            <a:r>
              <a:rPr lang="en-US" dirty="0"/>
              <a:t>What else? Ask </a:t>
            </a:r>
            <a:r>
              <a:rPr lang="en-US" dirty="0" err="1"/>
              <a:t>ChatGPT</a:t>
            </a:r>
            <a:r>
              <a:rPr lang="en-US" dirty="0"/>
              <a:t>!</a:t>
            </a:r>
          </a:p>
          <a:p>
            <a:endParaRPr lang="en-US" dirty="0"/>
          </a:p>
        </p:txBody>
      </p:sp>
      <p:pic>
        <p:nvPicPr>
          <p:cNvPr id="4" name="Picture 3">
            <a:extLst>
              <a:ext uri="{FF2B5EF4-FFF2-40B4-BE49-F238E27FC236}">
                <a16:creationId xmlns:a16="http://schemas.microsoft.com/office/drawing/2014/main" id="{A22576EF-09D5-54B1-A838-C16595B8F8C3}"/>
              </a:ext>
            </a:extLst>
          </p:cNvPr>
          <p:cNvPicPr>
            <a:picLocks noChangeAspect="1"/>
          </p:cNvPicPr>
          <p:nvPr/>
        </p:nvPicPr>
        <p:blipFill>
          <a:blip r:embed="rId2"/>
          <a:stretch>
            <a:fillRect/>
          </a:stretch>
        </p:blipFill>
        <p:spPr>
          <a:xfrm>
            <a:off x="6269589" y="664432"/>
            <a:ext cx="5793638" cy="5130684"/>
          </a:xfrm>
          <a:prstGeom prst="rect">
            <a:avLst/>
          </a:prstGeom>
        </p:spPr>
      </p:pic>
    </p:spTree>
    <p:extLst>
      <p:ext uri="{BB962C8B-B14F-4D97-AF65-F5344CB8AC3E}">
        <p14:creationId xmlns:p14="http://schemas.microsoft.com/office/powerpoint/2010/main" val="364933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65C72-2A87-DA6D-A757-F09E869ECE19}"/>
              </a:ext>
            </a:extLst>
          </p:cNvPr>
          <p:cNvSpPr>
            <a:spLocks noGrp="1"/>
          </p:cNvSpPr>
          <p:nvPr>
            <p:ph type="title"/>
          </p:nvPr>
        </p:nvSpPr>
        <p:spPr>
          <a:xfrm>
            <a:off x="960120" y="317814"/>
            <a:ext cx="10268712" cy="1700784"/>
          </a:xfrm>
        </p:spPr>
        <p:txBody>
          <a:bodyPr>
            <a:normAutofit/>
          </a:bodyPr>
          <a:lstStyle/>
          <a:p>
            <a:r>
              <a:rPr lang="en-US" sz="5600"/>
              <a:t>Use chatgpt when appropriate</a:t>
            </a:r>
          </a:p>
        </p:txBody>
      </p:sp>
      <p:sp>
        <p:nvSpPr>
          <p:cNvPr id="28" name="Rectangle 27">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1B9C9A-72CC-7314-14E4-D5BA0A3208C7}"/>
              </a:ext>
            </a:extLst>
          </p:cNvPr>
          <p:cNvSpPr>
            <a:spLocks noGrp="1"/>
          </p:cNvSpPr>
          <p:nvPr>
            <p:ph idx="1"/>
          </p:nvPr>
        </p:nvSpPr>
        <p:spPr>
          <a:xfrm>
            <a:off x="960120" y="2587752"/>
            <a:ext cx="10268712" cy="3258102"/>
          </a:xfrm>
        </p:spPr>
        <p:txBody>
          <a:bodyPr>
            <a:normAutofit/>
          </a:bodyPr>
          <a:lstStyle/>
          <a:p>
            <a:r>
              <a:rPr lang="en-US" dirty="0"/>
              <a:t>  Always check if the suggestion makes sense!</a:t>
            </a:r>
          </a:p>
          <a:p>
            <a:endParaRPr lang="en-US" dirty="0"/>
          </a:p>
        </p:txBody>
      </p:sp>
      <p:pic>
        <p:nvPicPr>
          <p:cNvPr id="6" name="Picture 5">
            <a:extLst>
              <a:ext uri="{FF2B5EF4-FFF2-40B4-BE49-F238E27FC236}">
                <a16:creationId xmlns:a16="http://schemas.microsoft.com/office/drawing/2014/main" id="{34090134-FB02-3A31-367C-131F70E15F32}"/>
              </a:ext>
            </a:extLst>
          </p:cNvPr>
          <p:cNvPicPr>
            <a:picLocks noChangeAspect="1"/>
          </p:cNvPicPr>
          <p:nvPr/>
        </p:nvPicPr>
        <p:blipFill>
          <a:blip r:embed="rId2"/>
          <a:stretch>
            <a:fillRect/>
          </a:stretch>
        </p:blipFill>
        <p:spPr>
          <a:xfrm>
            <a:off x="1195641" y="3201592"/>
            <a:ext cx="7374427" cy="2764262"/>
          </a:xfrm>
          <a:prstGeom prst="rect">
            <a:avLst/>
          </a:prstGeom>
        </p:spPr>
      </p:pic>
    </p:spTree>
    <p:extLst>
      <p:ext uri="{BB962C8B-B14F-4D97-AF65-F5344CB8AC3E}">
        <p14:creationId xmlns:p14="http://schemas.microsoft.com/office/powerpoint/2010/main" val="2434689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C4D84-61AB-2489-0630-28343E665BEE}"/>
              </a:ext>
            </a:extLst>
          </p:cNvPr>
          <p:cNvSpPr>
            <a:spLocks noGrp="1"/>
          </p:cNvSpPr>
          <p:nvPr>
            <p:ph type="title"/>
          </p:nvPr>
        </p:nvSpPr>
        <p:spPr>
          <a:xfrm>
            <a:off x="960120" y="317814"/>
            <a:ext cx="10268712" cy="1700784"/>
          </a:xfrm>
        </p:spPr>
        <p:txBody>
          <a:bodyPr>
            <a:normAutofit/>
          </a:bodyPr>
          <a:lstStyle/>
          <a:p>
            <a:r>
              <a:rPr lang="en-US" dirty="0"/>
              <a:t>Learn more</a:t>
            </a:r>
          </a:p>
        </p:txBody>
      </p:sp>
      <p:pic>
        <p:nvPicPr>
          <p:cNvPr id="4" name="Online Media 3" descr="Jupyter Notebook Part 2 : Mode, CheckPoint, Export">
            <a:hlinkClick r:id="" action="ppaction://media"/>
            <a:extLst>
              <a:ext uri="{FF2B5EF4-FFF2-40B4-BE49-F238E27FC236}">
                <a16:creationId xmlns:a16="http://schemas.microsoft.com/office/drawing/2014/main" id="{902E484F-7694-699E-B7B7-02156BF03A3A}"/>
              </a:ext>
            </a:extLst>
          </p:cNvPr>
          <p:cNvPicPr>
            <a:picLocks noRot="1" noChangeAspect="1"/>
          </p:cNvPicPr>
          <p:nvPr>
            <a:videoFile r:link="rId1"/>
          </p:nvPr>
        </p:nvPicPr>
        <p:blipFill>
          <a:blip r:embed="rId3"/>
          <a:stretch>
            <a:fillRect/>
          </a:stretch>
        </p:blipFill>
        <p:spPr>
          <a:xfrm>
            <a:off x="1063151" y="2336412"/>
            <a:ext cx="7552815" cy="4267339"/>
          </a:xfrm>
          <a:prstGeom prst="rect">
            <a:avLst/>
          </a:prstGeom>
        </p:spPr>
      </p:pic>
      <p:sp>
        <p:nvSpPr>
          <p:cNvPr id="7" name="Content Placeholder 2">
            <a:extLst>
              <a:ext uri="{FF2B5EF4-FFF2-40B4-BE49-F238E27FC236}">
                <a16:creationId xmlns:a16="http://schemas.microsoft.com/office/drawing/2014/main" id="{F5C54214-C0F5-1687-F0E9-EF931649346D}"/>
              </a:ext>
            </a:extLst>
          </p:cNvPr>
          <p:cNvSpPr>
            <a:spLocks noGrp="1"/>
          </p:cNvSpPr>
          <p:nvPr>
            <p:ph idx="1"/>
          </p:nvPr>
        </p:nvSpPr>
        <p:spPr>
          <a:xfrm>
            <a:off x="960120" y="1723704"/>
            <a:ext cx="10268712" cy="589788"/>
          </a:xfrm>
        </p:spPr>
        <p:txBody>
          <a:bodyPr/>
          <a:lstStyle/>
          <a:p>
            <a:r>
              <a:rPr lang="en-US" dirty="0">
                <a:hlinkClick r:id="rId4"/>
              </a:rPr>
              <a:t>https://www.programiz.com/python-programming/examples</a:t>
            </a:r>
            <a:endParaRPr lang="en-US" dirty="0"/>
          </a:p>
        </p:txBody>
      </p:sp>
    </p:spTree>
    <p:extLst>
      <p:ext uri="{BB962C8B-B14F-4D97-AF65-F5344CB8AC3E}">
        <p14:creationId xmlns:p14="http://schemas.microsoft.com/office/powerpoint/2010/main" val="99274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D784-BF15-FE16-C440-F57C8AD21588}"/>
              </a:ext>
            </a:extLst>
          </p:cNvPr>
          <p:cNvSpPr>
            <a:spLocks noGrp="1"/>
          </p:cNvSpPr>
          <p:nvPr>
            <p:ph type="title"/>
          </p:nvPr>
        </p:nvSpPr>
        <p:spPr/>
        <p:txBody>
          <a:bodyPr/>
          <a:lstStyle/>
          <a:p>
            <a:r>
              <a:rPr lang="en-US" dirty="0"/>
              <a:t>directions</a:t>
            </a:r>
          </a:p>
        </p:txBody>
      </p:sp>
      <p:graphicFrame>
        <p:nvGraphicFramePr>
          <p:cNvPr id="5" name="Content Placeholder 2">
            <a:extLst>
              <a:ext uri="{FF2B5EF4-FFF2-40B4-BE49-F238E27FC236}">
                <a16:creationId xmlns:a16="http://schemas.microsoft.com/office/drawing/2014/main" id="{ADD2DB2D-26C8-26B3-3D5C-0859FCB5CFA6}"/>
              </a:ext>
            </a:extLst>
          </p:cNvPr>
          <p:cNvGraphicFramePr>
            <a:graphicFrameLocks noGrp="1"/>
          </p:cNvGraphicFramePr>
          <p:nvPr>
            <p:ph idx="1"/>
            <p:extLst>
              <p:ext uri="{D42A27DB-BD31-4B8C-83A1-F6EECF244321}">
                <p14:modId xmlns:p14="http://schemas.microsoft.com/office/powerpoint/2010/main" val="859136829"/>
              </p:ext>
            </p:extLst>
          </p:nvPr>
        </p:nvGraphicFramePr>
        <p:xfrm>
          <a:off x="960120" y="2587752"/>
          <a:ext cx="10855828" cy="359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1139123"/>
      </p:ext>
    </p:extLst>
  </p:cSld>
  <p:clrMapOvr>
    <a:masterClrMapping/>
  </p:clrMapOvr>
  <mc:AlternateContent xmlns:mc="http://schemas.openxmlformats.org/markup-compatibility/2006" xmlns:p14="http://schemas.microsoft.com/office/powerpoint/2010/main">
    <mc:Choice Requires="p14">
      <p:transition spd="slow" p14:dur="2000" advTm="4864"/>
    </mc:Choice>
    <mc:Fallback xmlns="">
      <p:transition spd="slow" advTm="48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3267-F563-1BEC-0789-B82A926D932B}"/>
              </a:ext>
            </a:extLst>
          </p:cNvPr>
          <p:cNvSpPr>
            <a:spLocks noGrp="1"/>
          </p:cNvSpPr>
          <p:nvPr>
            <p:ph type="title"/>
          </p:nvPr>
        </p:nvSpPr>
        <p:spPr/>
        <p:txBody>
          <a:bodyPr>
            <a:normAutofit/>
          </a:bodyPr>
          <a:lstStyle/>
          <a:p>
            <a:r>
              <a:rPr lang="en-US" baseline="0" dirty="0"/>
              <a:t>Installing Anaconda</a:t>
            </a:r>
            <a:endParaRPr lang="en-US" dirty="0"/>
          </a:p>
        </p:txBody>
      </p:sp>
      <p:graphicFrame>
        <p:nvGraphicFramePr>
          <p:cNvPr id="10" name="Content Placeholder 7">
            <a:extLst>
              <a:ext uri="{FF2B5EF4-FFF2-40B4-BE49-F238E27FC236}">
                <a16:creationId xmlns:a16="http://schemas.microsoft.com/office/drawing/2014/main" id="{3D6E3649-5D69-EF2D-0819-A4E0700CE662}"/>
              </a:ext>
            </a:extLst>
          </p:cNvPr>
          <p:cNvGraphicFramePr>
            <a:graphicFrameLocks noGrp="1"/>
          </p:cNvGraphicFramePr>
          <p:nvPr>
            <p:ph idx="1"/>
            <p:extLst>
              <p:ext uri="{D42A27DB-BD31-4B8C-83A1-F6EECF244321}">
                <p14:modId xmlns:p14="http://schemas.microsoft.com/office/powerpoint/2010/main" val="4003601079"/>
              </p:ext>
            </p:extLst>
          </p:nvPr>
        </p:nvGraphicFramePr>
        <p:xfrm>
          <a:off x="960120" y="2587752"/>
          <a:ext cx="10268712" cy="3593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049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4DA6-980D-BF81-18E0-B49DA22415D8}"/>
              </a:ext>
            </a:extLst>
          </p:cNvPr>
          <p:cNvSpPr>
            <a:spLocks noGrp="1"/>
          </p:cNvSpPr>
          <p:nvPr>
            <p:ph type="title"/>
          </p:nvPr>
        </p:nvSpPr>
        <p:spPr/>
        <p:txBody>
          <a:bodyPr>
            <a:normAutofit fontScale="90000"/>
          </a:bodyPr>
          <a:lstStyle/>
          <a:p>
            <a:r>
              <a:rPr lang="en-US" dirty="0"/>
              <a:t>Launching </a:t>
            </a:r>
            <a:r>
              <a:rPr lang="en-US" dirty="0" err="1"/>
              <a:t>jupyterlab</a:t>
            </a:r>
            <a:r>
              <a:rPr lang="en-US" dirty="0"/>
              <a:t> from  Anaconda navigator</a:t>
            </a:r>
          </a:p>
        </p:txBody>
      </p:sp>
      <p:pic>
        <p:nvPicPr>
          <p:cNvPr id="5" name="Picture 4">
            <a:extLst>
              <a:ext uri="{FF2B5EF4-FFF2-40B4-BE49-F238E27FC236}">
                <a16:creationId xmlns:a16="http://schemas.microsoft.com/office/drawing/2014/main" id="{ED7726B9-2E8D-0FBF-7104-5C846196B1D1}"/>
              </a:ext>
            </a:extLst>
          </p:cNvPr>
          <p:cNvPicPr>
            <a:picLocks noChangeAspect="1"/>
          </p:cNvPicPr>
          <p:nvPr/>
        </p:nvPicPr>
        <p:blipFill>
          <a:blip r:embed="rId2"/>
          <a:stretch>
            <a:fillRect/>
          </a:stretch>
        </p:blipFill>
        <p:spPr>
          <a:xfrm>
            <a:off x="1083365" y="2370498"/>
            <a:ext cx="8213404" cy="4169688"/>
          </a:xfrm>
          <a:prstGeom prst="rect">
            <a:avLst/>
          </a:prstGeom>
        </p:spPr>
      </p:pic>
    </p:spTree>
    <p:extLst>
      <p:ext uri="{BB962C8B-B14F-4D97-AF65-F5344CB8AC3E}">
        <p14:creationId xmlns:p14="http://schemas.microsoft.com/office/powerpoint/2010/main" val="64457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21F2-CC6B-C55E-92A3-D497CAB6C3F2}"/>
              </a:ext>
            </a:extLst>
          </p:cNvPr>
          <p:cNvSpPr>
            <a:spLocks noGrp="1"/>
          </p:cNvSpPr>
          <p:nvPr>
            <p:ph type="title"/>
          </p:nvPr>
        </p:nvSpPr>
        <p:spPr/>
        <p:txBody>
          <a:bodyPr/>
          <a:lstStyle/>
          <a:p>
            <a:r>
              <a:rPr lang="en-US" dirty="0"/>
              <a:t>Selecting the kernel</a:t>
            </a:r>
          </a:p>
        </p:txBody>
      </p:sp>
      <p:sp>
        <p:nvSpPr>
          <p:cNvPr id="3" name="Content Placeholder 2">
            <a:extLst>
              <a:ext uri="{FF2B5EF4-FFF2-40B4-BE49-F238E27FC236}">
                <a16:creationId xmlns:a16="http://schemas.microsoft.com/office/drawing/2014/main" id="{FA15A48F-1D38-9EAE-B8AE-460759B3A33F}"/>
              </a:ext>
            </a:extLst>
          </p:cNvPr>
          <p:cNvSpPr>
            <a:spLocks noGrp="1"/>
          </p:cNvSpPr>
          <p:nvPr>
            <p:ph idx="1"/>
          </p:nvPr>
        </p:nvSpPr>
        <p:spPr>
          <a:xfrm>
            <a:off x="960120" y="2587752"/>
            <a:ext cx="10268712" cy="579518"/>
          </a:xfrm>
        </p:spPr>
        <p:txBody>
          <a:bodyPr>
            <a:normAutofit fontScale="85000" lnSpcReduction="10000"/>
          </a:bodyPr>
          <a:lstStyle/>
          <a:p>
            <a:r>
              <a:rPr lang="en-US" dirty="0"/>
              <a:t>If at any point, </a:t>
            </a:r>
            <a:r>
              <a:rPr lang="en-US" dirty="0" err="1"/>
              <a:t>JupyterLab</a:t>
            </a:r>
            <a:r>
              <a:rPr lang="en-US" dirty="0"/>
              <a:t> prompted you to select a kernel, choose Python 3.</a:t>
            </a:r>
          </a:p>
        </p:txBody>
      </p:sp>
      <p:pic>
        <p:nvPicPr>
          <p:cNvPr id="5" name="Picture 4">
            <a:extLst>
              <a:ext uri="{FF2B5EF4-FFF2-40B4-BE49-F238E27FC236}">
                <a16:creationId xmlns:a16="http://schemas.microsoft.com/office/drawing/2014/main" id="{66444BFB-FF5C-D4B5-91A1-9AB2ECC4D596}"/>
              </a:ext>
            </a:extLst>
          </p:cNvPr>
          <p:cNvPicPr>
            <a:picLocks noChangeAspect="1"/>
          </p:cNvPicPr>
          <p:nvPr/>
        </p:nvPicPr>
        <p:blipFill>
          <a:blip r:embed="rId2"/>
          <a:stretch>
            <a:fillRect/>
          </a:stretch>
        </p:blipFill>
        <p:spPr>
          <a:xfrm>
            <a:off x="1070113" y="3167270"/>
            <a:ext cx="7772400" cy="3418449"/>
          </a:xfrm>
          <a:prstGeom prst="rect">
            <a:avLst/>
          </a:prstGeom>
        </p:spPr>
      </p:pic>
    </p:spTree>
    <p:extLst>
      <p:ext uri="{BB962C8B-B14F-4D97-AF65-F5344CB8AC3E}">
        <p14:creationId xmlns:p14="http://schemas.microsoft.com/office/powerpoint/2010/main" val="4793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FFF2-35F6-003D-2165-2868771C6CC3}"/>
              </a:ext>
            </a:extLst>
          </p:cNvPr>
          <p:cNvSpPr>
            <a:spLocks noGrp="1"/>
          </p:cNvSpPr>
          <p:nvPr>
            <p:ph type="title"/>
          </p:nvPr>
        </p:nvSpPr>
        <p:spPr/>
        <p:txBody>
          <a:bodyPr/>
          <a:lstStyle/>
          <a:p>
            <a:r>
              <a:rPr lang="en-US" dirty="0"/>
              <a:t>Create a </a:t>
            </a:r>
            <a:r>
              <a:rPr lang="en-US" dirty="0" err="1"/>
              <a:t>jupyter</a:t>
            </a:r>
            <a:r>
              <a:rPr lang="en-US" dirty="0"/>
              <a:t> notebook</a:t>
            </a:r>
          </a:p>
        </p:txBody>
      </p:sp>
      <p:sp>
        <p:nvSpPr>
          <p:cNvPr id="3" name="Content Placeholder 2">
            <a:extLst>
              <a:ext uri="{FF2B5EF4-FFF2-40B4-BE49-F238E27FC236}">
                <a16:creationId xmlns:a16="http://schemas.microsoft.com/office/drawing/2014/main" id="{D2A4EBD1-61F3-D02E-55E0-2C0BF1CFF6AD}"/>
              </a:ext>
            </a:extLst>
          </p:cNvPr>
          <p:cNvSpPr>
            <a:spLocks noGrp="1"/>
          </p:cNvSpPr>
          <p:nvPr>
            <p:ph idx="1"/>
          </p:nvPr>
        </p:nvSpPr>
        <p:spPr>
          <a:xfrm>
            <a:off x="960120" y="2375717"/>
            <a:ext cx="10268712" cy="3593592"/>
          </a:xfrm>
        </p:spPr>
        <p:txBody>
          <a:bodyPr/>
          <a:lstStyle/>
          <a:p>
            <a:r>
              <a:rPr lang="en-US" dirty="0"/>
              <a:t>To write Python programs in this unit, create a </a:t>
            </a:r>
            <a:r>
              <a:rPr lang="en-US" dirty="0" err="1"/>
              <a:t>Jupyter</a:t>
            </a:r>
            <a:r>
              <a:rPr lang="en-US" dirty="0"/>
              <a:t> Notebook in </a:t>
            </a:r>
            <a:r>
              <a:rPr lang="en-US" dirty="0" err="1"/>
              <a:t>JupyterLab</a:t>
            </a:r>
            <a:r>
              <a:rPr lang="en-US" dirty="0"/>
              <a:t>. Notebooks are the preferred tool for coding in SIT112.</a:t>
            </a:r>
          </a:p>
          <a:p>
            <a:br>
              <a:rPr lang="en-US" dirty="0"/>
            </a:br>
            <a:endParaRPr lang="en-US" dirty="0"/>
          </a:p>
        </p:txBody>
      </p:sp>
      <p:pic>
        <p:nvPicPr>
          <p:cNvPr id="4" name="Picture 3">
            <a:extLst>
              <a:ext uri="{FF2B5EF4-FFF2-40B4-BE49-F238E27FC236}">
                <a16:creationId xmlns:a16="http://schemas.microsoft.com/office/drawing/2014/main" id="{A51F5289-6D1B-7F65-99FC-B22703B87A75}"/>
              </a:ext>
            </a:extLst>
          </p:cNvPr>
          <p:cNvPicPr>
            <a:picLocks noChangeAspect="1"/>
          </p:cNvPicPr>
          <p:nvPr/>
        </p:nvPicPr>
        <p:blipFill rotWithShape="1">
          <a:blip r:embed="rId2"/>
          <a:srcRect b="33603"/>
          <a:stretch/>
        </p:blipFill>
        <p:spPr>
          <a:xfrm>
            <a:off x="1056860" y="3546774"/>
            <a:ext cx="8918172" cy="2779653"/>
          </a:xfrm>
          <a:prstGeom prst="rect">
            <a:avLst/>
          </a:prstGeom>
        </p:spPr>
      </p:pic>
    </p:spTree>
    <p:extLst>
      <p:ext uri="{BB962C8B-B14F-4D97-AF65-F5344CB8AC3E}">
        <p14:creationId xmlns:p14="http://schemas.microsoft.com/office/powerpoint/2010/main" val="378102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966F-C4D8-F186-88C9-5361DF3AAF51}"/>
              </a:ext>
            </a:extLst>
          </p:cNvPr>
          <p:cNvSpPr>
            <a:spLocks noGrp="1"/>
          </p:cNvSpPr>
          <p:nvPr>
            <p:ph type="title"/>
          </p:nvPr>
        </p:nvSpPr>
        <p:spPr/>
        <p:txBody>
          <a:bodyPr>
            <a:normAutofit/>
          </a:bodyPr>
          <a:lstStyle/>
          <a:p>
            <a:r>
              <a:rPr lang="en-US" dirty="0"/>
              <a:t>Notebook cells</a:t>
            </a:r>
          </a:p>
        </p:txBody>
      </p:sp>
      <p:sp>
        <p:nvSpPr>
          <p:cNvPr id="3" name="Content Placeholder 2">
            <a:extLst>
              <a:ext uri="{FF2B5EF4-FFF2-40B4-BE49-F238E27FC236}">
                <a16:creationId xmlns:a16="http://schemas.microsoft.com/office/drawing/2014/main" id="{28D52687-A2F3-A424-3211-D15D809B6FBA}"/>
              </a:ext>
            </a:extLst>
          </p:cNvPr>
          <p:cNvSpPr>
            <a:spLocks noGrp="1"/>
          </p:cNvSpPr>
          <p:nvPr>
            <p:ph idx="1"/>
          </p:nvPr>
        </p:nvSpPr>
        <p:spPr/>
        <p:txBody>
          <a:bodyPr>
            <a:normAutofit/>
          </a:bodyPr>
          <a:lstStyle/>
          <a:p>
            <a:r>
              <a:rPr lang="en-US" dirty="0"/>
              <a:t>Each </a:t>
            </a:r>
            <a:r>
              <a:rPr lang="en-US" dirty="0" err="1"/>
              <a:t>Jupyter</a:t>
            </a:r>
            <a:r>
              <a:rPr lang="en-US" dirty="0"/>
              <a:t> notebook is composed of Cells. We are mainly interested in </a:t>
            </a:r>
            <a:r>
              <a:rPr lang="en-US" dirty="0">
                <a:solidFill>
                  <a:srgbClr val="0070C0"/>
                </a:solidFill>
              </a:rPr>
              <a:t>Markdown</a:t>
            </a:r>
            <a:r>
              <a:rPr lang="en-US" dirty="0">
                <a:solidFill>
                  <a:srgbClr val="00B050"/>
                </a:solidFill>
              </a:rPr>
              <a:t> </a:t>
            </a:r>
            <a:r>
              <a:rPr lang="en-US" dirty="0"/>
              <a:t>and</a:t>
            </a:r>
            <a:r>
              <a:rPr lang="en-US" dirty="0">
                <a:solidFill>
                  <a:srgbClr val="00B050"/>
                </a:solidFill>
              </a:rPr>
              <a:t> Code</a:t>
            </a:r>
            <a:r>
              <a:rPr lang="en-US" dirty="0">
                <a:solidFill>
                  <a:schemeClr val="accent6"/>
                </a:solidFill>
              </a:rPr>
              <a:t> </a:t>
            </a:r>
            <a:r>
              <a:rPr lang="en-US" dirty="0"/>
              <a:t>cells.</a:t>
            </a:r>
          </a:p>
          <a:p>
            <a:br>
              <a:rPr lang="en-US" dirty="0">
                <a:solidFill>
                  <a:srgbClr val="00B050"/>
                </a:solidFill>
              </a:rPr>
            </a:br>
            <a:endParaRPr lang="en-US" dirty="0">
              <a:solidFill>
                <a:srgbClr val="00B050"/>
              </a:solidFill>
            </a:endParaRPr>
          </a:p>
          <a:p>
            <a:endParaRPr lang="en-US" dirty="0">
              <a:solidFill>
                <a:srgbClr val="00B050"/>
              </a:solidFill>
            </a:endParaRPr>
          </a:p>
        </p:txBody>
      </p:sp>
      <p:pic>
        <p:nvPicPr>
          <p:cNvPr id="5" name="Picture 4">
            <a:extLst>
              <a:ext uri="{FF2B5EF4-FFF2-40B4-BE49-F238E27FC236}">
                <a16:creationId xmlns:a16="http://schemas.microsoft.com/office/drawing/2014/main" id="{5DD247DB-5689-4A64-FCA9-521F669500A5}"/>
              </a:ext>
            </a:extLst>
          </p:cNvPr>
          <p:cNvPicPr>
            <a:picLocks noChangeAspect="1"/>
          </p:cNvPicPr>
          <p:nvPr/>
        </p:nvPicPr>
        <p:blipFill>
          <a:blip r:embed="rId2"/>
          <a:stretch>
            <a:fillRect/>
          </a:stretch>
        </p:blipFill>
        <p:spPr>
          <a:xfrm>
            <a:off x="6147310" y="3823403"/>
            <a:ext cx="5599762" cy="1935123"/>
          </a:xfrm>
          <a:prstGeom prst="rect">
            <a:avLst/>
          </a:prstGeom>
        </p:spPr>
      </p:pic>
      <p:pic>
        <p:nvPicPr>
          <p:cNvPr id="4" name="Picture 3">
            <a:extLst>
              <a:ext uri="{FF2B5EF4-FFF2-40B4-BE49-F238E27FC236}">
                <a16:creationId xmlns:a16="http://schemas.microsoft.com/office/drawing/2014/main" id="{D277E930-30C0-8A13-77A1-E4DC807F2A20}"/>
              </a:ext>
            </a:extLst>
          </p:cNvPr>
          <p:cNvPicPr>
            <a:picLocks noChangeAspect="1"/>
          </p:cNvPicPr>
          <p:nvPr/>
        </p:nvPicPr>
        <p:blipFill rotWithShape="1">
          <a:blip r:embed="rId3"/>
          <a:srcRect r="16734" b="15014"/>
          <a:stretch/>
        </p:blipFill>
        <p:spPr>
          <a:xfrm>
            <a:off x="960120" y="3871841"/>
            <a:ext cx="4213238" cy="1935123"/>
          </a:xfrm>
          <a:prstGeom prst="rect">
            <a:avLst/>
          </a:prstGeom>
        </p:spPr>
      </p:pic>
      <p:sp>
        <p:nvSpPr>
          <p:cNvPr id="6" name="Right Arrow 5">
            <a:extLst>
              <a:ext uri="{FF2B5EF4-FFF2-40B4-BE49-F238E27FC236}">
                <a16:creationId xmlns:a16="http://schemas.microsoft.com/office/drawing/2014/main" id="{C01B1D2D-3A77-28A8-7C8E-F199FD7F1464}"/>
              </a:ext>
            </a:extLst>
          </p:cNvPr>
          <p:cNvSpPr/>
          <p:nvPr/>
        </p:nvSpPr>
        <p:spPr>
          <a:xfrm>
            <a:off x="5293217" y="4932608"/>
            <a:ext cx="802783" cy="180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74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D7FEB-293C-5686-1874-2029B8F030FD}"/>
              </a:ext>
            </a:extLst>
          </p:cNvPr>
          <p:cNvSpPr>
            <a:spLocks noGrp="1"/>
          </p:cNvSpPr>
          <p:nvPr>
            <p:ph type="title"/>
          </p:nvPr>
        </p:nvSpPr>
        <p:spPr>
          <a:xfrm>
            <a:off x="960120" y="317814"/>
            <a:ext cx="10268712" cy="1700784"/>
          </a:xfrm>
        </p:spPr>
        <p:txBody>
          <a:bodyPr>
            <a:normAutofit/>
          </a:bodyPr>
          <a:lstStyle/>
          <a:p>
            <a:r>
              <a:rPr lang="en-US" sz="5600" dirty="0"/>
              <a:t>Notebook cells: Markdown</a:t>
            </a:r>
          </a:p>
        </p:txBody>
      </p:sp>
      <p:sp>
        <p:nvSpPr>
          <p:cNvPr id="3" name="Content Placeholder 2">
            <a:extLst>
              <a:ext uri="{FF2B5EF4-FFF2-40B4-BE49-F238E27FC236}">
                <a16:creationId xmlns:a16="http://schemas.microsoft.com/office/drawing/2014/main" id="{ED01AB2E-3DBB-B28F-14C2-02F1E09FBBDB}"/>
              </a:ext>
            </a:extLst>
          </p:cNvPr>
          <p:cNvSpPr>
            <a:spLocks noGrp="1"/>
          </p:cNvSpPr>
          <p:nvPr>
            <p:ph idx="1"/>
          </p:nvPr>
        </p:nvSpPr>
        <p:spPr>
          <a:xfrm>
            <a:off x="583096" y="2784143"/>
            <a:ext cx="6159610" cy="3433031"/>
          </a:xfrm>
        </p:spPr>
        <p:txBody>
          <a:bodyPr anchor="t">
            <a:normAutofit/>
          </a:bodyPr>
          <a:lstStyle/>
          <a:p>
            <a:pPr marL="342900" indent="-342900">
              <a:lnSpc>
                <a:spcPct val="91000"/>
              </a:lnSpc>
              <a:buFont typeface="Arial" panose="020B0604020202020204" pitchFamily="34" charset="0"/>
              <a:buChar char="•"/>
            </a:pPr>
            <a:r>
              <a:rPr lang="en-US" sz="2200" dirty="0"/>
              <a:t>To create a markdown cell, simply select "Markdown" from the dropdown menu in the toolbar or press the keyboard shortcut "Esc" followed by the letter "M". </a:t>
            </a:r>
          </a:p>
          <a:p>
            <a:pPr marL="342900" indent="-342900">
              <a:lnSpc>
                <a:spcPct val="91000"/>
              </a:lnSpc>
              <a:buFont typeface="Arial" panose="020B0604020202020204" pitchFamily="34" charset="0"/>
              <a:buChar char="•"/>
            </a:pPr>
            <a:r>
              <a:rPr lang="en-US" sz="2200" dirty="0"/>
              <a:t>Once the cell is created, you can enter and format text using Markdown syntax, and then render the formatted output by running the cell (by pressing "Shift" + "Enter" or clicking the "Run" button in the toolbar).</a:t>
            </a:r>
          </a:p>
          <a:p>
            <a:pPr>
              <a:lnSpc>
                <a:spcPct val="91000"/>
              </a:lnSpc>
            </a:pPr>
            <a:endParaRPr lang="en-US" sz="2200" dirty="0"/>
          </a:p>
        </p:txBody>
      </p:sp>
      <p:pic>
        <p:nvPicPr>
          <p:cNvPr id="4" name="Picture 3">
            <a:extLst>
              <a:ext uri="{FF2B5EF4-FFF2-40B4-BE49-F238E27FC236}">
                <a16:creationId xmlns:a16="http://schemas.microsoft.com/office/drawing/2014/main" id="{2ED2A630-2971-0156-70F3-9D63CBB525AA}"/>
              </a:ext>
            </a:extLst>
          </p:cNvPr>
          <p:cNvPicPr>
            <a:picLocks noChangeAspect="1"/>
          </p:cNvPicPr>
          <p:nvPr/>
        </p:nvPicPr>
        <p:blipFill rotWithShape="1">
          <a:blip r:embed="rId2"/>
          <a:srcRect r="16734"/>
          <a:stretch/>
        </p:blipFill>
        <p:spPr>
          <a:xfrm>
            <a:off x="6870528" y="2784143"/>
            <a:ext cx="4853026" cy="2622744"/>
          </a:xfrm>
          <a:prstGeom prst="rect">
            <a:avLst/>
          </a:prstGeom>
        </p:spPr>
      </p:pic>
    </p:spTree>
    <p:extLst>
      <p:ext uri="{BB962C8B-B14F-4D97-AF65-F5344CB8AC3E}">
        <p14:creationId xmlns:p14="http://schemas.microsoft.com/office/powerpoint/2010/main" val="1670127025"/>
      </p:ext>
    </p:extLst>
  </p:cSld>
  <p:clrMapOvr>
    <a:masterClrMapping/>
  </p:clrMapOvr>
</p:sld>
</file>

<file path=ppt/theme/theme1.xml><?xml version="1.0" encoding="utf-8"?>
<a:theme xmlns:a="http://schemas.openxmlformats.org/drawingml/2006/main" name="JuxtaposeVTI">
  <a:themeElements>
    <a:clrScheme name="AnalogousFromRegularSeedLeftStep">
      <a:dk1>
        <a:srgbClr val="000000"/>
      </a:dk1>
      <a:lt1>
        <a:srgbClr val="FFFFFF"/>
      </a:lt1>
      <a:dk2>
        <a:srgbClr val="30271B"/>
      </a:dk2>
      <a:lt2>
        <a:srgbClr val="F0F1F3"/>
      </a:lt2>
      <a:accent1>
        <a:srgbClr val="B0A145"/>
      </a:accent1>
      <a:accent2>
        <a:srgbClr val="B1703B"/>
      </a:accent2>
      <a:accent3>
        <a:srgbClr val="C3504D"/>
      </a:accent3>
      <a:accent4>
        <a:srgbClr val="B13B69"/>
      </a:accent4>
      <a:accent5>
        <a:srgbClr val="C34DAC"/>
      </a:accent5>
      <a:accent6>
        <a:srgbClr val="973BB1"/>
      </a:accent6>
      <a:hlink>
        <a:srgbClr val="5A6AC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720</TotalTime>
  <Words>1137</Words>
  <Application>Microsoft Macintosh PowerPoint</Application>
  <PresentationFormat>Widescreen</PresentationFormat>
  <Paragraphs>98</Paragraphs>
  <Slides>24</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Cambria</vt:lpstr>
      <vt:lpstr>Franklin Gothic Demi Cond</vt:lpstr>
      <vt:lpstr>Franklin Gothic Medium</vt:lpstr>
      <vt:lpstr>Wingdings</vt:lpstr>
      <vt:lpstr>JuxtaposeVTI</vt:lpstr>
      <vt:lpstr>SIT112 Workshop week 1</vt:lpstr>
      <vt:lpstr>contents</vt:lpstr>
      <vt:lpstr>directions</vt:lpstr>
      <vt:lpstr>Installing Anaconda</vt:lpstr>
      <vt:lpstr>Launching jupyterlab from  Anaconda navigator</vt:lpstr>
      <vt:lpstr>Selecting the kernel</vt:lpstr>
      <vt:lpstr>Create a jupyter notebook</vt:lpstr>
      <vt:lpstr>Notebook cells</vt:lpstr>
      <vt:lpstr>Notebook cells: Markdown</vt:lpstr>
      <vt:lpstr>Notebook cells: Markdown</vt:lpstr>
      <vt:lpstr>Notebook cells: code</vt:lpstr>
      <vt:lpstr>Notebook cells: code</vt:lpstr>
      <vt:lpstr>PowerPoint Presentation</vt:lpstr>
      <vt:lpstr>Common JupyterLab Keyboard Shortcuts</vt:lpstr>
      <vt:lpstr>Programming skills for sit112 Tasks</vt:lpstr>
      <vt:lpstr>Programming skills for sit112 Tasks</vt:lpstr>
      <vt:lpstr>Help Hub</vt:lpstr>
      <vt:lpstr>Introduction to Python – Part1</vt:lpstr>
      <vt:lpstr>Use chatgpt when appropriate</vt:lpstr>
      <vt:lpstr>Use chatgpt when appropriate</vt:lpstr>
      <vt:lpstr>Use chatgpt when appropriate</vt:lpstr>
      <vt:lpstr>Use chatgpt when appropriate</vt:lpstr>
      <vt:lpstr>Use chatgpt when appropriate</vt:lpstr>
      <vt:lpstr>Learn 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Concepts SIT112</dc:title>
  <dc:creator>Davoud Mougouei</dc:creator>
  <cp:lastModifiedBy>Davoud Mougouei</cp:lastModifiedBy>
  <cp:revision>127</cp:revision>
  <dcterms:created xsi:type="dcterms:W3CDTF">2023-02-25T06:26:09Z</dcterms:created>
  <dcterms:modified xsi:type="dcterms:W3CDTF">2024-02-28T05:47:17Z</dcterms:modified>
</cp:coreProperties>
</file>