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58" r:id="rId6"/>
    <p:sldId id="261" r:id="rId7"/>
    <p:sldId id="276" r:id="rId8"/>
    <p:sldId id="285" r:id="rId9"/>
    <p:sldId id="280" r:id="rId10"/>
    <p:sldId id="286" r:id="rId11"/>
    <p:sldId id="267" r:id="rId12"/>
    <p:sldId id="284" r:id="rId13"/>
    <p:sldId id="281" r:id="rId14"/>
    <p:sldId id="282" r:id="rId15"/>
    <p:sldId id="283"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299994-5482-1044-9E91-24E194295D95}" v="36" dt="2023-08-18T12:51:42.6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p:restoredTop sz="96327"/>
  </p:normalViewPr>
  <p:slideViewPr>
    <p:cSldViewPr snapToGrid="0">
      <p:cViewPr varScale="1">
        <p:scale>
          <a:sx n="111" d="100"/>
          <a:sy n="111" d="100"/>
        </p:scale>
        <p:origin x="912" y="20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2c3a7f31e2da4ea/Documents/CF%20Data%20Analysis%20Course/1.%20Intro%20to%20Data%20Analysis/1.8/vgsales%20David%20Ey%201-8.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92c3a7f31e2da4ea/Documents/CF%20Data%20Analysis%20Course/1.9/vgsales%20David%20Ey%201-9.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2c3a7f31e2da4ea/Documents/CF%20Data%20Analysis%20Course/1.8/vgsales%20David%20Ey%201-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92c3a7f31e2da4ea/Documents/CF%20Data%20Analysis%20Course/1.%20Intro%20to%20Data%20Analysis/1.8/vgsales%20David%20Ey%201-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92c3a7f31e2da4ea/Documents/CF%20Data%20Analysis%20Course/1.9/vgsales%20David%20Ey%201-9.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92c3a7f31e2da4ea/Documents/CF%20Data%20Analysis%20Course/1.8/vgsales%20David%20Ey%201-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92c3a7f31e2da4ea/Documents/CF%20Data%20Analysis%20Course/1.8/vgsales%20David%20Ey%201-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92c3a7f31e2da4ea/Documents/CF%20Data%20Analysis%20Course/1.9/vgsales%20David%20Ey%201-9.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92c3a7f31e2da4ea/Documents/CF%20Data%20Analysis%20Course/1.9/vgsales%20David%20Ey%201-9.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92c3a7f31e2da4ea/Documents/CF%20Data%20Analysis%20Course/1.9/vgsales%20David%20Ey%201-9.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 David Ey 1-8.xlsx]6a!PivotTable1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North American Proportion</a:t>
            </a:r>
            <a:r>
              <a:rPr lang="en-US" baseline="0" dirty="0"/>
              <a:t> of Global Sales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'6a'!$B$3</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'6a'!$A$4:$A$13</c:f>
              <c:strCache>
                <c:ptCount val="9"/>
                <c:pt idx="0">
                  <c:v>2008</c:v>
                </c:pt>
                <c:pt idx="1">
                  <c:v>2009</c:v>
                </c:pt>
                <c:pt idx="2">
                  <c:v>2010</c:v>
                </c:pt>
                <c:pt idx="3">
                  <c:v>2011</c:v>
                </c:pt>
                <c:pt idx="4">
                  <c:v>2012</c:v>
                </c:pt>
                <c:pt idx="5">
                  <c:v>2013</c:v>
                </c:pt>
                <c:pt idx="6">
                  <c:v>2014</c:v>
                </c:pt>
                <c:pt idx="7">
                  <c:v>2015</c:v>
                </c:pt>
                <c:pt idx="8">
                  <c:v>2016</c:v>
                </c:pt>
              </c:strCache>
            </c:strRef>
          </c:cat>
          <c:val>
            <c:numRef>
              <c:f>'6a'!$B$4:$B$13</c:f>
              <c:numCache>
                <c:formatCode>0%</c:formatCode>
                <c:ptCount val="9"/>
                <c:pt idx="0">
                  <c:v>0.51689954405059557</c:v>
                </c:pt>
                <c:pt idx="1">
                  <c:v>0.50741239892182965</c:v>
                </c:pt>
                <c:pt idx="2">
                  <c:v>0.50626508028954442</c:v>
                </c:pt>
                <c:pt idx="3">
                  <c:v>0.46717959650381141</c:v>
                </c:pt>
                <c:pt idx="4">
                  <c:v>0.42625295703361277</c:v>
                </c:pt>
                <c:pt idx="5">
                  <c:v>0.4198746642793198</c:v>
                </c:pt>
                <c:pt idx="6">
                  <c:v>0.3915442812639075</c:v>
                </c:pt>
                <c:pt idx="7">
                  <c:v>0.38882166086824788</c:v>
                </c:pt>
                <c:pt idx="8">
                  <c:v>0.31946989990131103</c:v>
                </c:pt>
              </c:numCache>
            </c:numRef>
          </c:val>
          <c:smooth val="0"/>
          <c:extLst>
            <c:ext xmlns:c16="http://schemas.microsoft.com/office/drawing/2014/chart" uri="{C3380CC4-5D6E-409C-BE32-E72D297353CC}">
              <c16:uniqueId val="{00000000-8C56-D245-A85F-403D831FCAE8}"/>
            </c:ext>
          </c:extLst>
        </c:ser>
        <c:dLbls>
          <c:dLblPos val="t"/>
          <c:showLegendKey val="0"/>
          <c:showVal val="1"/>
          <c:showCatName val="0"/>
          <c:showSerName val="0"/>
          <c:showPercent val="0"/>
          <c:showBubbleSize val="0"/>
        </c:dLbls>
        <c:smooth val="0"/>
        <c:axId val="418866912"/>
        <c:axId val="418869184"/>
      </c:lineChart>
      <c:catAx>
        <c:axId val="418866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869184"/>
        <c:crosses val="autoZero"/>
        <c:auto val="1"/>
        <c:lblAlgn val="ctr"/>
        <c:lblOffset val="100"/>
        <c:noMultiLvlLbl val="0"/>
      </c:catAx>
      <c:valAx>
        <c:axId val="4188691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866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 David Ey 1-9.xlsx]EU 2012-2016 genre with outli!PivotTable2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European Sales by Genre</a:t>
            </a:r>
            <a:r>
              <a:rPr lang="en-US" baseline="0"/>
              <a:t> in Millions of Units</a:t>
            </a:r>
            <a:r>
              <a:rPr lang="en-US"/>
              <a:t> (2012-2016, Total)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'EU 2012-2016 genre with outli'!$B$3</c:f>
              <c:strCache>
                <c:ptCount val="1"/>
                <c:pt idx="0">
                  <c:v>Total</c:v>
                </c:pt>
              </c:strCache>
            </c:strRef>
          </c:tx>
          <c:spPr>
            <a:solidFill>
              <a:srgbClr val="FFC000"/>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'EU 2012-2016 genre with outli'!$A$4:$A$17</c:f>
              <c:strCache>
                <c:ptCount val="13"/>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pt idx="12">
                  <c:v>Other</c:v>
                </c:pt>
              </c:strCache>
            </c:strRef>
          </c:cat>
          <c:val>
            <c:numRef>
              <c:f>'EU 2012-2016 genre with outli'!$B$4:$B$17</c:f>
              <c:numCache>
                <c:formatCode>General</c:formatCode>
                <c:ptCount val="13"/>
                <c:pt idx="0">
                  <c:v>159.47999999999993</c:v>
                </c:pt>
                <c:pt idx="1">
                  <c:v>9.129999999999999</c:v>
                </c:pt>
                <c:pt idx="2">
                  <c:v>10.979999999999997</c:v>
                </c:pt>
                <c:pt idx="3">
                  <c:v>26.799999999999994</c:v>
                </c:pt>
                <c:pt idx="4">
                  <c:v>21.279999999999998</c:v>
                </c:pt>
                <c:pt idx="5">
                  <c:v>1.3900000000000001</c:v>
                </c:pt>
                <c:pt idx="6">
                  <c:v>27.48</c:v>
                </c:pt>
                <c:pt idx="7">
                  <c:v>45.960000000000015</c:v>
                </c:pt>
                <c:pt idx="8">
                  <c:v>107.23000000000008</c:v>
                </c:pt>
                <c:pt idx="9">
                  <c:v>13.219999999999997</c:v>
                </c:pt>
                <c:pt idx="10">
                  <c:v>66.740000000000009</c:v>
                </c:pt>
                <c:pt idx="11">
                  <c:v>4.9800000000000004</c:v>
                </c:pt>
                <c:pt idx="12">
                  <c:v>0.18</c:v>
                </c:pt>
              </c:numCache>
            </c:numRef>
          </c:val>
          <c:extLst>
            <c:ext xmlns:c16="http://schemas.microsoft.com/office/drawing/2014/chart" uri="{C3380CC4-5D6E-409C-BE32-E72D297353CC}">
              <c16:uniqueId val="{00000000-AEA6-BC46-8B6C-AC4940B75C10}"/>
            </c:ext>
          </c:extLst>
        </c:ser>
        <c:dLbls>
          <c:dLblPos val="outEnd"/>
          <c:showLegendKey val="0"/>
          <c:showVal val="1"/>
          <c:showCatName val="0"/>
          <c:showSerName val="0"/>
          <c:showPercent val="0"/>
          <c:showBubbleSize val="0"/>
        </c:dLbls>
        <c:gapWidth val="150"/>
        <c:axId val="510101712"/>
        <c:axId val="510103440"/>
      </c:barChart>
      <c:valAx>
        <c:axId val="510103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101712"/>
        <c:crosses val="autoZero"/>
        <c:crossBetween val="between"/>
      </c:valAx>
      <c:catAx>
        <c:axId val="51010171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103440"/>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[vgsales David Ey 1-8.xlsx]6b!PivotTable1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European Proportion of Global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'6b'!$B$3</c:f>
              <c:strCache>
                <c:ptCount val="1"/>
                <c:pt idx="0">
                  <c:v>Total</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6"/>
                </a:solidFill>
                <a:prstDash val="sysDot"/>
              </a:ln>
              <a:effectLst/>
            </c:spPr>
            <c:trendlineType val="linear"/>
            <c:dispRSqr val="0"/>
            <c:dispEq val="0"/>
          </c:trendline>
          <c:cat>
            <c:strRef>
              <c:f>'6b'!$A$4:$A$41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'6b'!$B$4:$B$41</c:f>
              <c:numCache>
                <c:formatCode>0%</c:formatCode>
                <c:ptCount val="37"/>
                <c:pt idx="0">
                  <c:v>5.8875219683655555E-2</c:v>
                </c:pt>
                <c:pt idx="1">
                  <c:v>5.4794520547945209E-2</c:v>
                </c:pt>
                <c:pt idx="2">
                  <c:v>5.717255717255721E-2</c:v>
                </c:pt>
                <c:pt idx="3">
                  <c:v>4.7647409172126273E-2</c:v>
                </c:pt>
                <c:pt idx="4">
                  <c:v>4.1699761715647321E-2</c:v>
                </c:pt>
                <c:pt idx="5">
                  <c:v>8.7875417130144601E-2</c:v>
                </c:pt>
                <c:pt idx="6">
                  <c:v>7.6611815484219067E-2</c:v>
                </c:pt>
                <c:pt idx="7">
                  <c:v>6.4857405703771867E-2</c:v>
                </c:pt>
                <c:pt idx="8">
                  <c:v>0.13955950868276157</c:v>
                </c:pt>
                <c:pt idx="9">
                  <c:v>0.11490810074880871</c:v>
                </c:pt>
                <c:pt idx="10">
                  <c:v>0.15448471350475804</c:v>
                </c:pt>
                <c:pt idx="11">
                  <c:v>0.12255662426310887</c:v>
                </c:pt>
                <c:pt idx="12">
                  <c:v>0.1537552521008404</c:v>
                </c:pt>
                <c:pt idx="13">
                  <c:v>0.10113092648977816</c:v>
                </c:pt>
                <c:pt idx="14">
                  <c:v>0.18794998105342922</c:v>
                </c:pt>
                <c:pt idx="15">
                  <c:v>0.16910679832028142</c:v>
                </c:pt>
                <c:pt idx="16">
                  <c:v>0.23730856138589002</c:v>
                </c:pt>
                <c:pt idx="17">
                  <c:v>0.24042193253059982</c:v>
                </c:pt>
                <c:pt idx="18">
                  <c:v>0.26084922213124428</c:v>
                </c:pt>
                <c:pt idx="19">
                  <c:v>0.24941298205117995</c:v>
                </c:pt>
                <c:pt idx="20">
                  <c:v>0.26170867235562595</c:v>
                </c:pt>
                <c:pt idx="21">
                  <c:v>0.28627025070142126</c:v>
                </c:pt>
                <c:pt idx="22">
                  <c:v>0.27745752427184667</c:v>
                </c:pt>
                <c:pt idx="23">
                  <c:v>0.29009361464300853</c:v>
                </c:pt>
                <c:pt idx="24">
                  <c:v>0.25594428942787123</c:v>
                </c:pt>
                <c:pt idx="25">
                  <c:v>0.26512153759186208</c:v>
                </c:pt>
                <c:pt idx="26">
                  <c:v>0.24804237678489557</c:v>
                </c:pt>
                <c:pt idx="27">
                  <c:v>0.26265879698510775</c:v>
                </c:pt>
                <c:pt idx="28">
                  <c:v>0.27165759670539952</c:v>
                </c:pt>
                <c:pt idx="29">
                  <c:v>0.28712189278227218</c:v>
                </c:pt>
                <c:pt idx="30">
                  <c:v>0.29433397121225008</c:v>
                </c:pt>
                <c:pt idx="31">
                  <c:v>0.32450241283746067</c:v>
                </c:pt>
                <c:pt idx="32">
                  <c:v>0.326731583869727</c:v>
                </c:pt>
                <c:pt idx="33">
                  <c:v>0.34168904804536099</c:v>
                </c:pt>
                <c:pt idx="34">
                  <c:v>0.37279335410176734</c:v>
                </c:pt>
                <c:pt idx="35">
                  <c:v>0.3694978066858296</c:v>
                </c:pt>
                <c:pt idx="36">
                  <c:v>0.37727336810940432</c:v>
                </c:pt>
              </c:numCache>
            </c:numRef>
          </c:val>
          <c:smooth val="0"/>
          <c:extLst>
            <c:ext xmlns:c16="http://schemas.microsoft.com/office/drawing/2014/chart" uri="{C3380CC4-5D6E-409C-BE32-E72D297353CC}">
              <c16:uniqueId val="{00000000-B9EF-8B49-BE88-BB59556B8757}"/>
            </c:ext>
          </c:extLst>
        </c:ser>
        <c:dLbls>
          <c:dLblPos val="r"/>
          <c:showLegendKey val="0"/>
          <c:showVal val="1"/>
          <c:showCatName val="0"/>
          <c:showSerName val="0"/>
          <c:showPercent val="0"/>
          <c:showBubbleSize val="0"/>
        </c:dLbls>
        <c:dropLines>
          <c:spPr>
            <a:ln w="9525" cap="flat" cmpd="sng" algn="ctr">
              <a:solidFill>
                <a:srgbClr val="92D050"/>
              </a:solidFill>
              <a:round/>
            </a:ln>
            <a:effectLst/>
          </c:spPr>
        </c:dropLines>
        <c:smooth val="0"/>
        <c:axId val="418866912"/>
        <c:axId val="418869184"/>
      </c:lineChart>
      <c:catAx>
        <c:axId val="418866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869184"/>
        <c:crosses val="autoZero"/>
        <c:auto val="1"/>
        <c:lblAlgn val="ctr"/>
        <c:lblOffset val="100"/>
        <c:noMultiLvlLbl val="0"/>
      </c:catAx>
      <c:valAx>
        <c:axId val="4188691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866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 David Ey 1-8.xlsx]6b!PivotTable1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North</a:t>
            </a:r>
            <a:r>
              <a:rPr lang="en-US" baseline="0"/>
              <a:t> American, European Proportion of Global Sales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'6b'!$B$3</c:f>
              <c:strCache>
                <c:ptCount val="1"/>
                <c:pt idx="0">
                  <c:v>European Proportion of Global Sales</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'6b'!$A$4:$A$9</c:f>
              <c:strCache>
                <c:ptCount val="5"/>
                <c:pt idx="0">
                  <c:v>2012</c:v>
                </c:pt>
                <c:pt idx="1">
                  <c:v>2013</c:v>
                </c:pt>
                <c:pt idx="2">
                  <c:v>2014</c:v>
                </c:pt>
                <c:pt idx="3">
                  <c:v>2015</c:v>
                </c:pt>
                <c:pt idx="4">
                  <c:v>2016</c:v>
                </c:pt>
              </c:strCache>
            </c:strRef>
          </c:cat>
          <c:val>
            <c:numRef>
              <c:f>'6b'!$B$4:$B$9</c:f>
              <c:numCache>
                <c:formatCode>0%</c:formatCode>
                <c:ptCount val="5"/>
                <c:pt idx="0">
                  <c:v>0.32673158386972578</c:v>
                </c:pt>
                <c:pt idx="1">
                  <c:v>0.34168904804535871</c:v>
                </c:pt>
                <c:pt idx="2">
                  <c:v>0.37279335410176545</c:v>
                </c:pt>
                <c:pt idx="3">
                  <c:v>0.36949780668582638</c:v>
                </c:pt>
                <c:pt idx="4">
                  <c:v>0.37727336810940371</c:v>
                </c:pt>
              </c:numCache>
            </c:numRef>
          </c:val>
          <c:smooth val="0"/>
          <c:extLst>
            <c:ext xmlns:c16="http://schemas.microsoft.com/office/drawing/2014/chart" uri="{C3380CC4-5D6E-409C-BE32-E72D297353CC}">
              <c16:uniqueId val="{00000000-3429-3840-8955-EA7F272F3CA0}"/>
            </c:ext>
          </c:extLst>
        </c:ser>
        <c:ser>
          <c:idx val="1"/>
          <c:order val="1"/>
          <c:tx>
            <c:strRef>
              <c:f>'6b'!$C$3</c:f>
              <c:strCache>
                <c:ptCount val="1"/>
                <c:pt idx="0">
                  <c:v>North American Proportion of Global Sales</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'6b'!$A$4:$A$9</c:f>
              <c:strCache>
                <c:ptCount val="5"/>
                <c:pt idx="0">
                  <c:v>2012</c:v>
                </c:pt>
                <c:pt idx="1">
                  <c:v>2013</c:v>
                </c:pt>
                <c:pt idx="2">
                  <c:v>2014</c:v>
                </c:pt>
                <c:pt idx="3">
                  <c:v>2015</c:v>
                </c:pt>
                <c:pt idx="4">
                  <c:v>2016</c:v>
                </c:pt>
              </c:strCache>
            </c:strRef>
          </c:cat>
          <c:val>
            <c:numRef>
              <c:f>'6b'!$C$4:$C$9</c:f>
              <c:numCache>
                <c:formatCode>0%</c:formatCode>
                <c:ptCount val="5"/>
                <c:pt idx="0">
                  <c:v>0.4262529570336136</c:v>
                </c:pt>
                <c:pt idx="1">
                  <c:v>0.41987466427931797</c:v>
                </c:pt>
                <c:pt idx="2">
                  <c:v>0.39154428126390711</c:v>
                </c:pt>
                <c:pt idx="3">
                  <c:v>0.38882166086824954</c:v>
                </c:pt>
                <c:pt idx="4">
                  <c:v>0.31946989990131142</c:v>
                </c:pt>
              </c:numCache>
            </c:numRef>
          </c:val>
          <c:smooth val="0"/>
          <c:extLst>
            <c:ext xmlns:c16="http://schemas.microsoft.com/office/drawing/2014/chart" uri="{C3380CC4-5D6E-409C-BE32-E72D297353CC}">
              <c16:uniqueId val="{00000001-3429-3840-8955-EA7F272F3CA0}"/>
            </c:ext>
          </c:extLst>
        </c:ser>
        <c:dLbls>
          <c:dLblPos val="ctr"/>
          <c:showLegendKey val="0"/>
          <c:showVal val="1"/>
          <c:showCatName val="0"/>
          <c:showSerName val="0"/>
          <c:showPercent val="0"/>
          <c:showBubbleSize val="0"/>
        </c:dLbls>
        <c:smooth val="0"/>
        <c:axId val="418866912"/>
        <c:axId val="418869184"/>
      </c:lineChart>
      <c:catAx>
        <c:axId val="418866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869184"/>
        <c:crosses val="autoZero"/>
        <c:auto val="1"/>
        <c:lblAlgn val="ctr"/>
        <c:lblOffset val="100"/>
        <c:noMultiLvlLbl val="0"/>
      </c:catAx>
      <c:valAx>
        <c:axId val="4188691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8669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 David Ey 1-9.xlsx]Sheet2!PivotTable2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a:effectLst/>
              </a:rPr>
              <a:t>2016 Sales by Genre (millions of units)</a:t>
            </a:r>
            <a:endParaRPr lang="en-US" sz="14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Sheet2!$B$3</c:f>
              <c:strCache>
                <c:ptCount val="1"/>
                <c:pt idx="0">
                  <c:v>North American Unit Sales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Sheet2!$A$4:$A$16</c:f>
              <c:strCache>
                <c:ptCount val="12"/>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pt idx="11">
                  <c:v>Other</c:v>
                </c:pt>
              </c:strCache>
            </c:strRef>
          </c:cat>
          <c:val>
            <c:numRef>
              <c:f>Sheet2!$B$4:$B$16</c:f>
              <c:numCache>
                <c:formatCode>General</c:formatCode>
                <c:ptCount val="12"/>
                <c:pt idx="0">
                  <c:v>5.870000000000001</c:v>
                </c:pt>
                <c:pt idx="1">
                  <c:v>0.34</c:v>
                </c:pt>
                <c:pt idx="2">
                  <c:v>1.6</c:v>
                </c:pt>
                <c:pt idx="3">
                  <c:v>0.22</c:v>
                </c:pt>
                <c:pt idx="4">
                  <c:v>0.79</c:v>
                </c:pt>
                <c:pt idx="5">
                  <c:v>0.33</c:v>
                </c:pt>
                <c:pt idx="6">
                  <c:v>1.3900000000000001</c:v>
                </c:pt>
                <c:pt idx="7">
                  <c:v>7.4400000000000013</c:v>
                </c:pt>
                <c:pt idx="8">
                  <c:v>0</c:v>
                </c:pt>
                <c:pt idx="9">
                  <c:v>4.57</c:v>
                </c:pt>
                <c:pt idx="10">
                  <c:v>0.11</c:v>
                </c:pt>
                <c:pt idx="11">
                  <c:v>0</c:v>
                </c:pt>
              </c:numCache>
            </c:numRef>
          </c:val>
          <c:extLst>
            <c:ext xmlns:c16="http://schemas.microsoft.com/office/drawing/2014/chart" uri="{C3380CC4-5D6E-409C-BE32-E72D297353CC}">
              <c16:uniqueId val="{00000000-742D-F544-BFDD-5C025ED86C45}"/>
            </c:ext>
          </c:extLst>
        </c:ser>
        <c:ser>
          <c:idx val="1"/>
          <c:order val="1"/>
          <c:tx>
            <c:strRef>
              <c:f>Sheet2!$C$3</c:f>
              <c:strCache>
                <c:ptCount val="1"/>
                <c:pt idx="0">
                  <c:v>European Unit Sales</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Sheet2!$A$4:$A$16</c:f>
              <c:strCache>
                <c:ptCount val="12"/>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pt idx="11">
                  <c:v>Other</c:v>
                </c:pt>
              </c:strCache>
            </c:strRef>
          </c:cat>
          <c:val>
            <c:numRef>
              <c:f>Sheet2!$C$4:$C$16</c:f>
              <c:numCache>
                <c:formatCode>General</c:formatCode>
                <c:ptCount val="12"/>
                <c:pt idx="0">
                  <c:v>6.3600000000000012</c:v>
                </c:pt>
                <c:pt idx="1">
                  <c:v>0.39</c:v>
                </c:pt>
                <c:pt idx="2">
                  <c:v>1.1499999999999999</c:v>
                </c:pt>
                <c:pt idx="3">
                  <c:v>0.09</c:v>
                </c:pt>
                <c:pt idx="4">
                  <c:v>0.87</c:v>
                </c:pt>
                <c:pt idx="5">
                  <c:v>1.1400000000000001</c:v>
                </c:pt>
                <c:pt idx="6">
                  <c:v>1.29</c:v>
                </c:pt>
                <c:pt idx="7">
                  <c:v>7.7</c:v>
                </c:pt>
                <c:pt idx="8">
                  <c:v>9.0000000000000011E-2</c:v>
                </c:pt>
                <c:pt idx="9">
                  <c:v>7.3599999999999985</c:v>
                </c:pt>
                <c:pt idx="10">
                  <c:v>0.32000000000000006</c:v>
                </c:pt>
                <c:pt idx="11">
                  <c:v>0</c:v>
                </c:pt>
              </c:numCache>
            </c:numRef>
          </c:val>
          <c:extLst>
            <c:ext xmlns:c16="http://schemas.microsoft.com/office/drawing/2014/chart" uri="{C3380CC4-5D6E-409C-BE32-E72D297353CC}">
              <c16:uniqueId val="{00000001-742D-F544-BFDD-5C025ED86C45}"/>
            </c:ext>
          </c:extLst>
        </c:ser>
        <c:ser>
          <c:idx val="2"/>
          <c:order val="2"/>
          <c:tx>
            <c:strRef>
              <c:f>Sheet2!$D$3</c:f>
              <c:strCache>
                <c:ptCount val="1"/>
                <c:pt idx="0">
                  <c:v>Japanese Unit Sales</c:v>
                </c:pt>
              </c:strCache>
            </c:strRef>
          </c:tx>
          <c:spPr>
            <a:solidFill>
              <a:srgbClr val="FFC000"/>
            </a:solidFill>
            <a:ln>
              <a:noFill/>
            </a:ln>
            <a:effectLst/>
          </c:spPr>
          <c:invertIfNegative val="0"/>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Sheet2!$A$4:$A$16</c:f>
              <c:strCache>
                <c:ptCount val="12"/>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pt idx="11">
                  <c:v>Other</c:v>
                </c:pt>
              </c:strCache>
            </c:strRef>
          </c:cat>
          <c:val>
            <c:numRef>
              <c:f>Sheet2!$D$4:$D$16</c:f>
              <c:numCache>
                <c:formatCode>General</c:formatCode>
                <c:ptCount val="12"/>
                <c:pt idx="0">
                  <c:v>5.79</c:v>
                </c:pt>
                <c:pt idx="1">
                  <c:v>0.93</c:v>
                </c:pt>
                <c:pt idx="2">
                  <c:v>0.64</c:v>
                </c:pt>
                <c:pt idx="3">
                  <c:v>0.80999999999999994</c:v>
                </c:pt>
                <c:pt idx="4">
                  <c:v>0.11000000000000001</c:v>
                </c:pt>
                <c:pt idx="5">
                  <c:v>0.01</c:v>
                </c:pt>
                <c:pt idx="6">
                  <c:v>3.63</c:v>
                </c:pt>
                <c:pt idx="7">
                  <c:v>0.6100000000000001</c:v>
                </c:pt>
                <c:pt idx="8">
                  <c:v>0.3</c:v>
                </c:pt>
                <c:pt idx="9">
                  <c:v>0.78</c:v>
                </c:pt>
                <c:pt idx="10">
                  <c:v>0.05</c:v>
                </c:pt>
                <c:pt idx="11">
                  <c:v>0.04</c:v>
                </c:pt>
              </c:numCache>
            </c:numRef>
          </c:val>
          <c:extLst>
            <c:ext xmlns:c16="http://schemas.microsoft.com/office/drawing/2014/chart" uri="{C3380CC4-5D6E-409C-BE32-E72D297353CC}">
              <c16:uniqueId val="{00000002-742D-F544-BFDD-5C025ED86C45}"/>
            </c:ext>
          </c:extLst>
        </c:ser>
        <c:dLbls>
          <c:dLblPos val="ctr"/>
          <c:showLegendKey val="0"/>
          <c:showVal val="1"/>
          <c:showCatName val="0"/>
          <c:showSerName val="0"/>
          <c:showPercent val="0"/>
          <c:showBubbleSize val="0"/>
        </c:dLbls>
        <c:gapWidth val="150"/>
        <c:overlap val="100"/>
        <c:axId val="370692608"/>
        <c:axId val="370694608"/>
      </c:barChart>
      <c:catAx>
        <c:axId val="370692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694608"/>
        <c:crosses val="autoZero"/>
        <c:auto val="1"/>
        <c:lblAlgn val="ctr"/>
        <c:lblOffset val="100"/>
        <c:noMultiLvlLbl val="0"/>
      </c:catAx>
      <c:valAx>
        <c:axId val="37069460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6926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 David Ey 1-8.xlsx]7!PivotTable1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EU, NA, JP Proportions of Global Sales</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'7'!$B$3</c:f>
              <c:strCache>
                <c:ptCount val="1"/>
                <c:pt idx="0">
                  <c:v>European Sales Proportion</c:v>
                </c:pt>
              </c:strCache>
            </c:strRef>
          </c:tx>
          <c:spPr>
            <a:ln w="28575" cap="rnd">
              <a:solidFill>
                <a:srgbClr val="92D050"/>
              </a:solidFill>
              <a:round/>
            </a:ln>
            <a:effectLst/>
          </c:spPr>
          <c:marker>
            <c:symbol val="none"/>
          </c:marker>
          <c:dLbls>
            <c:dLbl>
              <c:idx val="14"/>
              <c:layout>
                <c:manualLayout>
                  <c:x val="-4.2673624490710486E-2"/>
                  <c:y val="4.000337410776234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048-524C-9D3E-D7900E06DC12}"/>
                </c:ext>
              </c:extLst>
            </c:dLbl>
            <c:dLbl>
              <c:idx val="15"/>
              <c:layout>
                <c:manualLayout>
                  <c:x val="-3.8076421798052935E-2"/>
                  <c:y val="2.86870443766454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048-524C-9D3E-D7900E06DC1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'7'!$B$4:$B$21</c:f>
              <c:numCache>
                <c:formatCode>0%</c:formatCode>
                <c:ptCount val="17"/>
                <c:pt idx="0">
                  <c:v>0.261708672355626</c:v>
                </c:pt>
                <c:pt idx="1">
                  <c:v>0.28627025070142126</c:v>
                </c:pt>
                <c:pt idx="2">
                  <c:v>0.27745752427184667</c:v>
                </c:pt>
                <c:pt idx="3">
                  <c:v>0.29009361464300842</c:v>
                </c:pt>
                <c:pt idx="4">
                  <c:v>0.25594428942787123</c:v>
                </c:pt>
                <c:pt idx="5">
                  <c:v>0.26512153759186208</c:v>
                </c:pt>
                <c:pt idx="6">
                  <c:v>0.24804237678489763</c:v>
                </c:pt>
                <c:pt idx="7">
                  <c:v>0.26265879698510802</c:v>
                </c:pt>
                <c:pt idx="8">
                  <c:v>0.27165759670539968</c:v>
                </c:pt>
                <c:pt idx="9">
                  <c:v>0.28712189278227246</c:v>
                </c:pt>
                <c:pt idx="10">
                  <c:v>0.29433397121225041</c:v>
                </c:pt>
                <c:pt idx="11">
                  <c:v>0.32450241283746306</c:v>
                </c:pt>
                <c:pt idx="12">
                  <c:v>0.32673158386972689</c:v>
                </c:pt>
                <c:pt idx="13">
                  <c:v>0.34168904804536093</c:v>
                </c:pt>
                <c:pt idx="14">
                  <c:v>0.37279335410176712</c:v>
                </c:pt>
                <c:pt idx="15">
                  <c:v>0.36949780668582621</c:v>
                </c:pt>
                <c:pt idx="16">
                  <c:v>0.37727336810940248</c:v>
                </c:pt>
              </c:numCache>
            </c:numRef>
          </c:val>
          <c:smooth val="0"/>
          <c:extLst>
            <c:ext xmlns:c16="http://schemas.microsoft.com/office/drawing/2014/chart" uri="{C3380CC4-5D6E-409C-BE32-E72D297353CC}">
              <c16:uniqueId val="{00000000-722E-8547-A9DE-740636AC81D4}"/>
            </c:ext>
          </c:extLst>
        </c:ser>
        <c:ser>
          <c:idx val="1"/>
          <c:order val="1"/>
          <c:tx>
            <c:strRef>
              <c:f>'7'!$C$3</c:f>
              <c:strCache>
                <c:ptCount val="1"/>
                <c:pt idx="0">
                  <c:v>North American Sales Proportion</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'7'!$C$4:$C$21</c:f>
              <c:numCache>
                <c:formatCode>0%</c:formatCode>
                <c:ptCount val="17"/>
                <c:pt idx="0">
                  <c:v>0.46879341139114866</c:v>
                </c:pt>
                <c:pt idx="1">
                  <c:v>0.52487404591667686</c:v>
                </c:pt>
                <c:pt idx="2">
                  <c:v>0.54659688511327176</c:v>
                </c:pt>
                <c:pt idx="3">
                  <c:v>0.54098085790135908</c:v>
                </c:pt>
                <c:pt idx="4">
                  <c:v>0.53084829839498504</c:v>
                </c:pt>
                <c:pt idx="5">
                  <c:v>0.52748184545810728</c:v>
                </c:pt>
                <c:pt idx="6">
                  <c:v>0.50499001996008941</c:v>
                </c:pt>
                <c:pt idx="7">
                  <c:v>0.51019407157922569</c:v>
                </c:pt>
                <c:pt idx="8">
                  <c:v>0.51689954405059813</c:v>
                </c:pt>
                <c:pt idx="9">
                  <c:v>0.50741239892183532</c:v>
                </c:pt>
                <c:pt idx="10">
                  <c:v>0.50626508028954664</c:v>
                </c:pt>
                <c:pt idx="11">
                  <c:v>0.46717959650381635</c:v>
                </c:pt>
                <c:pt idx="12">
                  <c:v>0.42625295703361593</c:v>
                </c:pt>
                <c:pt idx="13">
                  <c:v>0.41987466427932135</c:v>
                </c:pt>
                <c:pt idx="14">
                  <c:v>0.39154428126390972</c:v>
                </c:pt>
                <c:pt idx="15">
                  <c:v>0.38882166086824943</c:v>
                </c:pt>
                <c:pt idx="16">
                  <c:v>0.31946989990131036</c:v>
                </c:pt>
              </c:numCache>
            </c:numRef>
          </c:val>
          <c:smooth val="0"/>
          <c:extLst>
            <c:ext xmlns:c16="http://schemas.microsoft.com/office/drawing/2014/chart" uri="{C3380CC4-5D6E-409C-BE32-E72D297353CC}">
              <c16:uniqueId val="{00000001-722E-8547-A9DE-740636AC81D4}"/>
            </c:ext>
          </c:extLst>
        </c:ser>
        <c:ser>
          <c:idx val="2"/>
          <c:order val="2"/>
          <c:tx>
            <c:strRef>
              <c:f>'7'!$D$3</c:f>
              <c:strCache>
                <c:ptCount val="1"/>
                <c:pt idx="0">
                  <c:v>Japanese Sales Proportion</c:v>
                </c:pt>
              </c:strCache>
            </c:strRef>
          </c:tx>
          <c:spPr>
            <a:ln w="28575" cap="rnd">
              <a:solidFill>
                <a:srgbClr val="FFC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'7'!$D$4:$D$21</c:f>
              <c:numCache>
                <c:formatCode>0%</c:formatCode>
                <c:ptCount val="17"/>
                <c:pt idx="0">
                  <c:v>0.21219487993649533</c:v>
                </c:pt>
                <c:pt idx="1">
                  <c:v>0.12025220985307901</c:v>
                </c:pt>
                <c:pt idx="2">
                  <c:v>0.10558252427184517</c:v>
                </c:pt>
                <c:pt idx="3">
                  <c:v>9.5570769875646541E-2</c:v>
                </c:pt>
                <c:pt idx="4">
                  <c:v>9.9329851422575485E-2</c:v>
                </c:pt>
                <c:pt idx="5">
                  <c:v>0.1180153933121718</c:v>
                </c:pt>
                <c:pt idx="6">
                  <c:v>0.14150545063719033</c:v>
                </c:pt>
                <c:pt idx="7">
                  <c:v>9.8638065497115665E-2</c:v>
                </c:pt>
                <c:pt idx="8">
                  <c:v>8.8807177526107645E-2</c:v>
                </c:pt>
                <c:pt idx="9">
                  <c:v>9.2737346510932128E-2</c:v>
                </c:pt>
                <c:pt idx="10">
                  <c:v>9.9059821948582857E-2</c:v>
                </c:pt>
                <c:pt idx="11">
                  <c:v>0.10279268978081121</c:v>
                </c:pt>
                <c:pt idx="12">
                  <c:v>0.14232271551961376</c:v>
                </c:pt>
                <c:pt idx="13">
                  <c:v>0.12921515965383534</c:v>
                </c:pt>
                <c:pt idx="14">
                  <c:v>0.11707461800919827</c:v>
                </c:pt>
                <c:pt idx="15">
                  <c:v>0.12751474814702757</c:v>
                </c:pt>
                <c:pt idx="16">
                  <c:v>0.19314817425630776</c:v>
                </c:pt>
              </c:numCache>
            </c:numRef>
          </c:val>
          <c:smooth val="0"/>
          <c:extLst>
            <c:ext xmlns:c16="http://schemas.microsoft.com/office/drawing/2014/chart" uri="{C3380CC4-5D6E-409C-BE32-E72D297353CC}">
              <c16:uniqueId val="{00000002-722E-8547-A9DE-740636AC81D4}"/>
            </c:ext>
          </c:extLst>
        </c:ser>
        <c:dLbls>
          <c:dLblPos val="t"/>
          <c:showLegendKey val="0"/>
          <c:showVal val="1"/>
          <c:showCatName val="0"/>
          <c:showSerName val="0"/>
          <c:showPercent val="0"/>
          <c:showBubbleSize val="0"/>
        </c:dLbls>
        <c:dropLines>
          <c:spPr>
            <a:ln w="9525" cap="flat" cmpd="sng" algn="ctr">
              <a:solidFill>
                <a:schemeClr val="tx1">
                  <a:lumMod val="35000"/>
                  <a:lumOff val="65000"/>
                </a:schemeClr>
              </a:solidFill>
              <a:round/>
            </a:ln>
            <a:effectLst/>
          </c:spPr>
        </c:dropLines>
        <c:smooth val="0"/>
        <c:axId val="687544432"/>
        <c:axId val="687559616"/>
      </c:lineChart>
      <c:catAx>
        <c:axId val="687544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7559616"/>
        <c:crosses val="autoZero"/>
        <c:auto val="1"/>
        <c:lblAlgn val="ctr"/>
        <c:lblOffset val="100"/>
        <c:noMultiLvlLbl val="0"/>
      </c:catAx>
      <c:valAx>
        <c:axId val="6875596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75444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 David Ey 1-8.xlsx]7!PivotTable1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Japanese  Proportion of Global Sales</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'7'!$B$3</c:f>
              <c:strCache>
                <c:ptCount val="1"/>
                <c:pt idx="0">
                  <c:v>Total</c:v>
                </c:pt>
              </c:strCache>
            </c:strRef>
          </c:tx>
          <c:spPr>
            <a:ln w="28575" cap="rnd">
              <a:solidFill>
                <a:srgbClr val="FFC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'7'!$B$4:$B$21</c:f>
              <c:numCache>
                <c:formatCode>0%</c:formatCode>
                <c:ptCount val="17"/>
                <c:pt idx="0">
                  <c:v>0.21219487993649533</c:v>
                </c:pt>
                <c:pt idx="1">
                  <c:v>0.12025220985307901</c:v>
                </c:pt>
                <c:pt idx="2">
                  <c:v>0.10558252427184517</c:v>
                </c:pt>
                <c:pt idx="3">
                  <c:v>9.5570769875646541E-2</c:v>
                </c:pt>
                <c:pt idx="4">
                  <c:v>9.9329851422575485E-2</c:v>
                </c:pt>
                <c:pt idx="5">
                  <c:v>0.1180153933121718</c:v>
                </c:pt>
                <c:pt idx="6">
                  <c:v>0.14150545063719033</c:v>
                </c:pt>
                <c:pt idx="7">
                  <c:v>9.8638065497115665E-2</c:v>
                </c:pt>
                <c:pt idx="8">
                  <c:v>8.8807177526107645E-2</c:v>
                </c:pt>
                <c:pt idx="9">
                  <c:v>9.2737346510932128E-2</c:v>
                </c:pt>
                <c:pt idx="10">
                  <c:v>9.9059821948582857E-2</c:v>
                </c:pt>
                <c:pt idx="11">
                  <c:v>0.10279268978081121</c:v>
                </c:pt>
                <c:pt idx="12">
                  <c:v>0.14232271551961376</c:v>
                </c:pt>
                <c:pt idx="13">
                  <c:v>0.12921515965383534</c:v>
                </c:pt>
                <c:pt idx="14">
                  <c:v>0.11707461800919827</c:v>
                </c:pt>
                <c:pt idx="15">
                  <c:v>0.12751474814702757</c:v>
                </c:pt>
                <c:pt idx="16">
                  <c:v>0.19314817425630776</c:v>
                </c:pt>
              </c:numCache>
            </c:numRef>
          </c:val>
          <c:smooth val="0"/>
          <c:extLst>
            <c:ext xmlns:c16="http://schemas.microsoft.com/office/drawing/2014/chart" uri="{C3380CC4-5D6E-409C-BE32-E72D297353CC}">
              <c16:uniqueId val="{00000000-7A5E-AA44-9843-0D801CF83CAE}"/>
            </c:ext>
          </c:extLst>
        </c:ser>
        <c:dLbls>
          <c:dLblPos val="t"/>
          <c:showLegendKey val="0"/>
          <c:showVal val="1"/>
          <c:showCatName val="0"/>
          <c:showSerName val="0"/>
          <c:showPercent val="0"/>
          <c:showBubbleSize val="0"/>
        </c:dLbls>
        <c:dropLines>
          <c:spPr>
            <a:ln w="9525" cap="flat" cmpd="sng" algn="ctr">
              <a:solidFill>
                <a:schemeClr val="tx1">
                  <a:lumMod val="35000"/>
                  <a:lumOff val="65000"/>
                </a:schemeClr>
              </a:solidFill>
              <a:round/>
            </a:ln>
            <a:effectLst/>
          </c:spPr>
        </c:dropLines>
        <c:smooth val="0"/>
        <c:axId val="687544432"/>
        <c:axId val="687559616"/>
      </c:lineChart>
      <c:catAx>
        <c:axId val="687544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7559616"/>
        <c:crosses val="autoZero"/>
        <c:auto val="1"/>
        <c:lblAlgn val="ctr"/>
        <c:lblOffset val="100"/>
        <c:noMultiLvlLbl val="0"/>
      </c:catAx>
      <c:valAx>
        <c:axId val="6875596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7544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 David Ey 1-9.xlsx]EU 2016 genre wo outliers!PivotTable2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European Sales by Genre</a:t>
            </a:r>
            <a:r>
              <a:rPr lang="en-US" baseline="0" dirty="0"/>
              <a:t> in Millions of Units</a:t>
            </a:r>
            <a:r>
              <a:rPr lang="en-US" dirty="0"/>
              <a:t> (2016; controlled for outliers*)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'EU 2016 genre wo outliers'!$B$3</c:f>
              <c:strCache>
                <c:ptCount val="1"/>
                <c:pt idx="0">
                  <c:v>Total</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'EU 2016 genre wo outliers'!$A$4:$A$15</c:f>
              <c:strCache>
                <c:ptCount val="11"/>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strCache>
            </c:strRef>
          </c:cat>
          <c:val>
            <c:numRef>
              <c:f>'EU 2016 genre wo outliers'!$B$4:$B$15</c:f>
              <c:numCache>
                <c:formatCode>General</c:formatCode>
                <c:ptCount val="11"/>
                <c:pt idx="0">
                  <c:v>1.9900000000000011</c:v>
                </c:pt>
                <c:pt idx="1">
                  <c:v>0.24</c:v>
                </c:pt>
                <c:pt idx="2">
                  <c:v>0.26</c:v>
                </c:pt>
                <c:pt idx="3">
                  <c:v>0.09</c:v>
                </c:pt>
                <c:pt idx="4">
                  <c:v>0.09</c:v>
                </c:pt>
                <c:pt idx="5">
                  <c:v>0.49000000000000005</c:v>
                </c:pt>
                <c:pt idx="6">
                  <c:v>0.67</c:v>
                </c:pt>
                <c:pt idx="7">
                  <c:v>0.71</c:v>
                </c:pt>
                <c:pt idx="8">
                  <c:v>9.0000000000000011E-2</c:v>
                </c:pt>
                <c:pt idx="9">
                  <c:v>0.67000000000000015</c:v>
                </c:pt>
                <c:pt idx="10">
                  <c:v>0.32000000000000006</c:v>
                </c:pt>
              </c:numCache>
            </c:numRef>
          </c:val>
          <c:extLst>
            <c:ext xmlns:c16="http://schemas.microsoft.com/office/drawing/2014/chart" uri="{C3380CC4-5D6E-409C-BE32-E72D297353CC}">
              <c16:uniqueId val="{00000000-AB49-2644-8F40-017E5E1CD4D1}"/>
            </c:ext>
          </c:extLst>
        </c:ser>
        <c:dLbls>
          <c:showLegendKey val="0"/>
          <c:showVal val="0"/>
          <c:showCatName val="0"/>
          <c:showSerName val="0"/>
          <c:showPercent val="0"/>
          <c:showBubbleSize val="0"/>
        </c:dLbls>
        <c:gapWidth val="150"/>
        <c:axId val="510101712"/>
        <c:axId val="510103440"/>
      </c:barChart>
      <c:valAx>
        <c:axId val="510103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101712"/>
        <c:crosses val="autoZero"/>
        <c:crossBetween val="between"/>
      </c:valAx>
      <c:catAx>
        <c:axId val="51010171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103440"/>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 David Ey 1-9.xlsx]EU 2016 genre with outliers (2)!PivotTable2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European Sales by Genre</a:t>
            </a:r>
            <a:r>
              <a:rPr lang="en-US" baseline="0"/>
              <a:t> in Millions of Units</a:t>
            </a:r>
            <a:r>
              <a:rPr lang="en-US"/>
              <a:t> (2016,</a:t>
            </a:r>
            <a:r>
              <a:rPr lang="en-US" baseline="0"/>
              <a:t> Total</a:t>
            </a:r>
            <a:r>
              <a:rPr 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'EU 2016 genre with outliers (2)'!$B$3</c:f>
              <c:strCache>
                <c:ptCount val="1"/>
                <c:pt idx="0">
                  <c:v>Total</c:v>
                </c:pt>
              </c:strCache>
            </c:strRef>
          </c:tx>
          <c:spPr>
            <a:solidFill>
              <a:srgbClr val="FFC000"/>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'EU 2016 genre with outliers (2)'!$A$4:$A$15</c:f>
              <c:strCache>
                <c:ptCount val="11"/>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strCache>
            </c:strRef>
          </c:cat>
          <c:val>
            <c:numRef>
              <c:f>'EU 2016 genre with outliers (2)'!$B$4:$B$15</c:f>
              <c:numCache>
                <c:formatCode>General</c:formatCode>
                <c:ptCount val="11"/>
                <c:pt idx="0">
                  <c:v>6.3600000000000012</c:v>
                </c:pt>
                <c:pt idx="1">
                  <c:v>0.39</c:v>
                </c:pt>
                <c:pt idx="2">
                  <c:v>1.1499999999999999</c:v>
                </c:pt>
                <c:pt idx="3">
                  <c:v>0.09</c:v>
                </c:pt>
                <c:pt idx="4">
                  <c:v>0.87</c:v>
                </c:pt>
                <c:pt idx="5">
                  <c:v>1.1400000000000001</c:v>
                </c:pt>
                <c:pt idx="6">
                  <c:v>1.29</c:v>
                </c:pt>
                <c:pt idx="7">
                  <c:v>7.6999999999999993</c:v>
                </c:pt>
                <c:pt idx="8">
                  <c:v>9.0000000000000011E-2</c:v>
                </c:pt>
                <c:pt idx="9">
                  <c:v>7.36</c:v>
                </c:pt>
                <c:pt idx="10">
                  <c:v>0.32000000000000006</c:v>
                </c:pt>
              </c:numCache>
            </c:numRef>
          </c:val>
          <c:extLst>
            <c:ext xmlns:c16="http://schemas.microsoft.com/office/drawing/2014/chart" uri="{C3380CC4-5D6E-409C-BE32-E72D297353CC}">
              <c16:uniqueId val="{00000000-FF01-934C-BBEE-941A7866F8D7}"/>
            </c:ext>
          </c:extLst>
        </c:ser>
        <c:dLbls>
          <c:showLegendKey val="0"/>
          <c:showVal val="0"/>
          <c:showCatName val="0"/>
          <c:showSerName val="0"/>
          <c:showPercent val="0"/>
          <c:showBubbleSize val="0"/>
        </c:dLbls>
        <c:gapWidth val="150"/>
        <c:axId val="510101712"/>
        <c:axId val="510103440"/>
      </c:barChart>
      <c:valAx>
        <c:axId val="510103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101712"/>
        <c:crosses val="autoZero"/>
        <c:crossBetween val="between"/>
      </c:valAx>
      <c:catAx>
        <c:axId val="51010171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103440"/>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 David Ey 1-9.xlsx]EU 2012-2016 genre wo outliers!PivotTable2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European Sales by Genre</a:t>
            </a:r>
            <a:r>
              <a:rPr lang="en-US" baseline="0" dirty="0"/>
              <a:t> in Millions of Units</a:t>
            </a:r>
            <a:r>
              <a:rPr lang="en-US" dirty="0"/>
              <a:t> (2012-2016; controlled for outliers*)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'EU 2012-2016 genre wo outliers'!$B$3</c:f>
              <c:strCache>
                <c:ptCount val="1"/>
                <c:pt idx="0">
                  <c:v>Total</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'EU 2012-2016 genre wo outliers'!$A$4:$A$17</c:f>
              <c:strCache>
                <c:ptCount val="13"/>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pt idx="12">
                  <c:v>Other</c:v>
                </c:pt>
              </c:strCache>
            </c:strRef>
          </c:cat>
          <c:val>
            <c:numRef>
              <c:f>'EU 2012-2016 genre wo outliers'!$B$4:$B$17</c:f>
              <c:numCache>
                <c:formatCode>General</c:formatCode>
                <c:ptCount val="13"/>
                <c:pt idx="0">
                  <c:v>55.550000000000004</c:v>
                </c:pt>
                <c:pt idx="1">
                  <c:v>5.95</c:v>
                </c:pt>
                <c:pt idx="2">
                  <c:v>6.3900000000000006</c:v>
                </c:pt>
                <c:pt idx="3">
                  <c:v>8.2700000000000014</c:v>
                </c:pt>
                <c:pt idx="4">
                  <c:v>5.4000000000000012</c:v>
                </c:pt>
                <c:pt idx="5">
                  <c:v>0.91</c:v>
                </c:pt>
                <c:pt idx="6">
                  <c:v>8.7900000000000027</c:v>
                </c:pt>
                <c:pt idx="7">
                  <c:v>15.290000000000001</c:v>
                </c:pt>
                <c:pt idx="8">
                  <c:v>17.550000000000004</c:v>
                </c:pt>
                <c:pt idx="9">
                  <c:v>3.140000000000001</c:v>
                </c:pt>
                <c:pt idx="10">
                  <c:v>17.07</c:v>
                </c:pt>
                <c:pt idx="11">
                  <c:v>3.8000000000000003</c:v>
                </c:pt>
                <c:pt idx="12">
                  <c:v>0.18</c:v>
                </c:pt>
              </c:numCache>
            </c:numRef>
          </c:val>
          <c:extLst>
            <c:ext xmlns:c16="http://schemas.microsoft.com/office/drawing/2014/chart" uri="{C3380CC4-5D6E-409C-BE32-E72D297353CC}">
              <c16:uniqueId val="{00000000-48BB-A643-9DCE-CD24945D681A}"/>
            </c:ext>
          </c:extLst>
        </c:ser>
        <c:dLbls>
          <c:showLegendKey val="0"/>
          <c:showVal val="0"/>
          <c:showCatName val="0"/>
          <c:showSerName val="0"/>
          <c:showPercent val="0"/>
          <c:showBubbleSize val="0"/>
        </c:dLbls>
        <c:gapWidth val="150"/>
        <c:axId val="510101712"/>
        <c:axId val="510103440"/>
      </c:barChart>
      <c:valAx>
        <c:axId val="510103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101712"/>
        <c:crosses val="autoZero"/>
        <c:crossBetween val="between"/>
      </c:valAx>
      <c:catAx>
        <c:axId val="51010171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103440"/>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8/18/23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8/18/23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8/18/23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8/18/23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8/18/23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8/18/23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8/18/23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8/18/23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8/18/23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8/18/23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8/18/23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8/18/23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381001" y="1122363"/>
            <a:ext cx="7883426" cy="2387600"/>
          </a:xfrm>
        </p:spPr>
        <p:txBody>
          <a:bodyPr/>
          <a:lstStyle/>
          <a:p>
            <a:r>
              <a:rPr lang="en-US" dirty="0"/>
              <a:t>Global Game Popularity Analysis – Sales and Marketing</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81001" y="3591152"/>
            <a:ext cx="9500507" cy="806675"/>
          </a:xfrm>
        </p:spPr>
        <p:txBody>
          <a:bodyPr/>
          <a:lstStyle/>
          <a:p>
            <a:r>
              <a:rPr lang="en-US" dirty="0"/>
              <a:t>David </a:t>
            </a:r>
            <a:r>
              <a:rPr lang="en-US" dirty="0" err="1"/>
              <a:t>Ey</a:t>
            </a:r>
            <a:r>
              <a:rPr lang="en-US" dirty="0"/>
              <a:t> - </a:t>
            </a:r>
            <a:r>
              <a:rPr lang="en-US" dirty="0" err="1"/>
              <a:t>GameCo</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C58EB94-7F4B-10B2-F3F9-E299B3F836B3}"/>
              </a:ext>
            </a:extLst>
          </p:cNvPr>
          <p:cNvSpPr>
            <a:spLocks noGrp="1"/>
          </p:cNvSpPr>
          <p:nvPr>
            <p:ph type="title"/>
          </p:nvPr>
        </p:nvSpPr>
        <p:spPr>
          <a:xfrm>
            <a:off x="1167492" y="381000"/>
            <a:ext cx="9779183" cy="1325563"/>
          </a:xfrm>
        </p:spPr>
        <p:txBody>
          <a:bodyPr/>
          <a:lstStyle/>
          <a:p>
            <a:r>
              <a:rPr lang="en-US" dirty="0"/>
              <a:t>Action games are solid, but sports and shooters had mega hits in 2016</a:t>
            </a:r>
          </a:p>
        </p:txBody>
      </p:sp>
      <p:sp>
        <p:nvSpPr>
          <p:cNvPr id="4" name="Date Placeholder 3">
            <a:extLst>
              <a:ext uri="{FF2B5EF4-FFF2-40B4-BE49-F238E27FC236}">
                <a16:creationId xmlns:a16="http://schemas.microsoft.com/office/drawing/2014/main" id="{6A93550A-4C49-2600-6D36-138503FCCF1C}"/>
              </a:ext>
            </a:extLst>
          </p:cNvPr>
          <p:cNvSpPr>
            <a:spLocks noGrp="1"/>
          </p:cNvSpPr>
          <p:nvPr>
            <p:ph type="dt" sz="half" idx="2"/>
          </p:nvPr>
        </p:nvSpPr>
        <p:spPr>
          <a:xfrm>
            <a:off x="381000" y="6356350"/>
            <a:ext cx="1701018" cy="365125"/>
          </a:xfrm>
        </p:spPr>
        <p:txBody>
          <a:bodyPr anchor="ctr">
            <a:normAutofit/>
          </a:bodyPr>
          <a:lstStyle/>
          <a:p>
            <a:pPr>
              <a:spcAft>
                <a:spcPts val="600"/>
              </a:spcAft>
            </a:pPr>
            <a:fld id="{C1583C39-01BF-7F43-854C-FBB4E9AB6B0C}" type="datetime1">
              <a:rPr lang="en-US" smtClean="0"/>
              <a:pPr>
                <a:spcAft>
                  <a:spcPts val="600"/>
                </a:spcAft>
              </a:pPr>
              <a:t>8/18/23</a:t>
            </a:fld>
            <a:endParaRPr lang="en-US"/>
          </a:p>
        </p:txBody>
      </p:sp>
      <p:sp>
        <p:nvSpPr>
          <p:cNvPr id="6" name="Slide Number Placeholder 5">
            <a:extLst>
              <a:ext uri="{FF2B5EF4-FFF2-40B4-BE49-F238E27FC236}">
                <a16:creationId xmlns:a16="http://schemas.microsoft.com/office/drawing/2014/main" id="{C16FE10C-DA80-59D4-89FC-93DBD8047729}"/>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graphicFrame>
        <p:nvGraphicFramePr>
          <p:cNvPr id="10" name="Chart 9">
            <a:extLst>
              <a:ext uri="{FF2B5EF4-FFF2-40B4-BE49-F238E27FC236}">
                <a16:creationId xmlns:a16="http://schemas.microsoft.com/office/drawing/2014/main" id="{9490661E-907F-CD85-F3A2-0ECCC10974B2}"/>
              </a:ext>
            </a:extLst>
          </p:cNvPr>
          <p:cNvGraphicFramePr>
            <a:graphicFrameLocks/>
          </p:cNvGraphicFramePr>
          <p:nvPr>
            <p:extLst>
              <p:ext uri="{D42A27DB-BD31-4B8C-83A1-F6EECF244321}">
                <p14:modId xmlns:p14="http://schemas.microsoft.com/office/powerpoint/2010/main" val="1681530385"/>
              </p:ext>
            </p:extLst>
          </p:nvPr>
        </p:nvGraphicFramePr>
        <p:xfrm>
          <a:off x="381001" y="2087561"/>
          <a:ext cx="5524500" cy="33668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67428E9E-BC24-3144-96D7-B483C796CB4A}"/>
              </a:ext>
            </a:extLst>
          </p:cNvPr>
          <p:cNvGraphicFramePr>
            <a:graphicFrameLocks/>
          </p:cNvGraphicFramePr>
          <p:nvPr>
            <p:extLst>
              <p:ext uri="{D42A27DB-BD31-4B8C-83A1-F6EECF244321}">
                <p14:modId xmlns:p14="http://schemas.microsoft.com/office/powerpoint/2010/main" val="3246329179"/>
              </p:ext>
            </p:extLst>
          </p:nvPr>
        </p:nvGraphicFramePr>
        <p:xfrm>
          <a:off x="6286500" y="2087560"/>
          <a:ext cx="5524499" cy="3366815"/>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04AB4152-7547-6E5B-F60D-E36907117091}"/>
              </a:ext>
            </a:extLst>
          </p:cNvPr>
          <p:cNvSpPr txBox="1"/>
          <p:nvPr/>
        </p:nvSpPr>
        <p:spPr>
          <a:xfrm>
            <a:off x="1167492" y="5454376"/>
            <a:ext cx="4882243" cy="307777"/>
          </a:xfrm>
          <a:prstGeom prst="rect">
            <a:avLst/>
          </a:prstGeom>
          <a:noFill/>
        </p:spPr>
        <p:txBody>
          <a:bodyPr wrap="square" rtlCol="0">
            <a:spAutoFit/>
          </a:bodyPr>
          <a:lstStyle/>
          <a:p>
            <a:r>
              <a:rPr lang="en-US" sz="1400" dirty="0"/>
              <a:t>* Outliers sold more than .125 million units in 2016</a:t>
            </a:r>
          </a:p>
        </p:txBody>
      </p:sp>
    </p:spTree>
    <p:extLst>
      <p:ext uri="{BB962C8B-B14F-4D97-AF65-F5344CB8AC3E}">
        <p14:creationId xmlns:p14="http://schemas.microsoft.com/office/powerpoint/2010/main" val="289781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780135F0-967A-762C-F0F8-54581EFDA5B5}"/>
              </a:ext>
            </a:extLst>
          </p:cNvPr>
          <p:cNvSpPr>
            <a:spLocks noGrp="1"/>
          </p:cNvSpPr>
          <p:nvPr>
            <p:ph type="title"/>
          </p:nvPr>
        </p:nvSpPr>
        <p:spPr>
          <a:xfrm>
            <a:off x="1167492" y="381000"/>
            <a:ext cx="9779183" cy="1325563"/>
          </a:xfrm>
        </p:spPr>
        <p:txBody>
          <a:bodyPr/>
          <a:lstStyle/>
          <a:p>
            <a:r>
              <a:rPr lang="en-US" dirty="0"/>
              <a:t>Which is confirmed by trends from 2012-2016.</a:t>
            </a:r>
          </a:p>
        </p:txBody>
      </p:sp>
      <p:sp>
        <p:nvSpPr>
          <p:cNvPr id="4" name="Date Placeholder 3">
            <a:extLst>
              <a:ext uri="{FF2B5EF4-FFF2-40B4-BE49-F238E27FC236}">
                <a16:creationId xmlns:a16="http://schemas.microsoft.com/office/drawing/2014/main" id="{04956809-C978-BF73-1FEE-82BD196FAA01}"/>
              </a:ext>
            </a:extLst>
          </p:cNvPr>
          <p:cNvSpPr>
            <a:spLocks noGrp="1"/>
          </p:cNvSpPr>
          <p:nvPr>
            <p:ph type="dt" sz="half" idx="2"/>
          </p:nvPr>
        </p:nvSpPr>
        <p:spPr>
          <a:xfrm>
            <a:off x="381000" y="6356350"/>
            <a:ext cx="1701018" cy="365125"/>
          </a:xfrm>
        </p:spPr>
        <p:txBody>
          <a:bodyPr anchor="ctr">
            <a:normAutofit/>
          </a:bodyPr>
          <a:lstStyle/>
          <a:p>
            <a:pPr>
              <a:spcAft>
                <a:spcPts val="600"/>
              </a:spcAft>
            </a:pPr>
            <a:fld id="{7E7AB22C-8B7E-9B4A-8C65-396C3C874D86}" type="datetime1">
              <a:rPr lang="en-US" smtClean="0"/>
              <a:pPr>
                <a:spcAft>
                  <a:spcPts val="600"/>
                </a:spcAft>
              </a:pPr>
              <a:t>8/18/23</a:t>
            </a:fld>
            <a:endParaRPr lang="en-US"/>
          </a:p>
        </p:txBody>
      </p:sp>
      <p:sp>
        <p:nvSpPr>
          <p:cNvPr id="6" name="Slide Number Placeholder 5">
            <a:extLst>
              <a:ext uri="{FF2B5EF4-FFF2-40B4-BE49-F238E27FC236}">
                <a16:creationId xmlns:a16="http://schemas.microsoft.com/office/drawing/2014/main" id="{F366A9AE-BEB2-A352-03E6-6510B839B04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graphicFrame>
        <p:nvGraphicFramePr>
          <p:cNvPr id="7" name="Chart 6">
            <a:extLst>
              <a:ext uri="{FF2B5EF4-FFF2-40B4-BE49-F238E27FC236}">
                <a16:creationId xmlns:a16="http://schemas.microsoft.com/office/drawing/2014/main" id="{F76F25EE-22DD-3840-AAF9-58BDBCD0D95D}"/>
              </a:ext>
            </a:extLst>
          </p:cNvPr>
          <p:cNvGraphicFramePr>
            <a:graphicFrameLocks/>
          </p:cNvGraphicFramePr>
          <p:nvPr>
            <p:extLst>
              <p:ext uri="{D42A27DB-BD31-4B8C-83A1-F6EECF244321}">
                <p14:modId xmlns:p14="http://schemas.microsoft.com/office/powerpoint/2010/main" val="2899036382"/>
              </p:ext>
            </p:extLst>
          </p:nvPr>
        </p:nvGraphicFramePr>
        <p:xfrm>
          <a:off x="381001" y="2087561"/>
          <a:ext cx="5524500" cy="33668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A796813-BBB7-C842-A45B-042A38CEF732}"/>
              </a:ext>
            </a:extLst>
          </p:cNvPr>
          <p:cNvGraphicFramePr>
            <a:graphicFrameLocks/>
          </p:cNvGraphicFramePr>
          <p:nvPr>
            <p:extLst>
              <p:ext uri="{D42A27DB-BD31-4B8C-83A1-F6EECF244321}">
                <p14:modId xmlns:p14="http://schemas.microsoft.com/office/powerpoint/2010/main" val="3524325203"/>
              </p:ext>
            </p:extLst>
          </p:nvPr>
        </p:nvGraphicFramePr>
        <p:xfrm>
          <a:off x="6286501" y="2087561"/>
          <a:ext cx="5524498" cy="3366815"/>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49B2EBBF-6641-F669-574A-B70816783DEF}"/>
              </a:ext>
            </a:extLst>
          </p:cNvPr>
          <p:cNvSpPr txBox="1"/>
          <p:nvPr/>
        </p:nvSpPr>
        <p:spPr>
          <a:xfrm>
            <a:off x="1167492" y="5454376"/>
            <a:ext cx="4882243" cy="523220"/>
          </a:xfrm>
          <a:prstGeom prst="rect">
            <a:avLst/>
          </a:prstGeom>
          <a:noFill/>
        </p:spPr>
        <p:txBody>
          <a:bodyPr wrap="square" rtlCol="0">
            <a:spAutoFit/>
          </a:bodyPr>
          <a:lstStyle/>
          <a:p>
            <a:r>
              <a:rPr lang="en-US" sz="1400" dirty="0"/>
              <a:t>* Outliers sold more than .375 million units between 2012-2016</a:t>
            </a:r>
          </a:p>
        </p:txBody>
      </p:sp>
    </p:spTree>
    <p:extLst>
      <p:ext uri="{BB962C8B-B14F-4D97-AF65-F5344CB8AC3E}">
        <p14:creationId xmlns:p14="http://schemas.microsoft.com/office/powerpoint/2010/main" val="2168173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Marketing 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Action games are the safest choice, and so are shooters and sports games, making up the top three genres in Europe. Shooters and sports games have had mega hits both in 2016 and over the past five years, therefore </a:t>
            </a:r>
            <a:r>
              <a:rPr lang="en-US" dirty="0" err="1"/>
              <a:t>GameCo</a:t>
            </a:r>
            <a:r>
              <a:rPr lang="en-US" dirty="0"/>
              <a:t> should evaluate its capability to compete with major franchises in these genres, but they are safe as they are still the strongest categories even when excluding statistical outliers.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8/18/23</a:t>
            </a:fld>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899354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David </a:t>
            </a:r>
            <a:r>
              <a:rPr lang="en-US" dirty="0" err="1"/>
              <a:t>Ey</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Sales: Our View of the World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87563"/>
            <a:ext cx="9779182" cy="3366813"/>
          </a:xfrm>
        </p:spPr>
        <p:txBody>
          <a:bodyPr vert="horz" lIns="91440" tIns="45720" rIns="91440" bIns="45720" rtlCol="0">
            <a:normAutofit lnSpcReduction="10000"/>
          </a:bodyPr>
          <a:lstStyle/>
          <a:p>
            <a:r>
              <a:rPr lang="en-US" dirty="0" err="1"/>
              <a:t>GameCo’s</a:t>
            </a:r>
            <a:r>
              <a:rPr lang="en-US" dirty="0"/>
              <a:t> focus has long placed most of its investment in North America: a 330m strong population with a $70k per capita GDP means many people are willing to buy a larger volume of games than in Europe ($34k GDP per capita despite 746m population) and Japan (125m population and $39k per capita GDP). </a:t>
            </a:r>
          </a:p>
          <a:p>
            <a:endParaRPr lang="en-US" dirty="0"/>
          </a:p>
          <a:p>
            <a:r>
              <a:rPr lang="en-US" sz="4000" dirty="0"/>
              <a:t>However…</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1701018" cy="365125"/>
          </a:xfrm>
        </p:spPr>
        <p:txBody>
          <a:bodyPr anchor="ctr">
            <a:normAutofit/>
          </a:bodyPr>
          <a:lstStyle/>
          <a:p>
            <a:pPr>
              <a:spcAft>
                <a:spcPts val="600"/>
              </a:spcAft>
            </a:pPr>
            <a:fld id="{E1707CF3-9BC4-A745-ACDA-A73543D800FE}" type="datetime1">
              <a:rPr lang="en-US" smtClean="0"/>
              <a:pPr>
                <a:spcAft>
                  <a:spcPts val="600"/>
                </a:spcAft>
              </a:pPr>
              <a:t>8/18/23</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sz="4400" dirty="0"/>
              <a:t>North America’s market share is in a slump since 2008…</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8/18/23</a:t>
            </a:fld>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graphicFrame>
        <p:nvGraphicFramePr>
          <p:cNvPr id="4" name="Chart 3">
            <a:extLst>
              <a:ext uri="{FF2B5EF4-FFF2-40B4-BE49-F238E27FC236}">
                <a16:creationId xmlns:a16="http://schemas.microsoft.com/office/drawing/2014/main" id="{1B325E42-5523-ED96-4EAC-9721F4D7CE66}"/>
              </a:ext>
            </a:extLst>
          </p:cNvPr>
          <p:cNvGraphicFramePr>
            <a:graphicFrameLocks/>
          </p:cNvGraphicFramePr>
          <p:nvPr>
            <p:extLst>
              <p:ext uri="{D42A27DB-BD31-4B8C-83A1-F6EECF244321}">
                <p14:modId xmlns:p14="http://schemas.microsoft.com/office/powerpoint/2010/main" val="2586017449"/>
              </p:ext>
            </p:extLst>
          </p:nvPr>
        </p:nvGraphicFramePr>
        <p:xfrm>
          <a:off x="1231509" y="2221317"/>
          <a:ext cx="9779183" cy="36202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2738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fontScale="90000"/>
          </a:bodyPr>
          <a:lstStyle/>
          <a:p>
            <a:r>
              <a:rPr lang="en-US" dirty="0"/>
              <a:t>while Europe has been growing since </a:t>
            </a:r>
            <a:r>
              <a:rPr lang="en-US" u="sng" dirty="0"/>
              <a:t>1980</a:t>
            </a:r>
            <a:r>
              <a:rPr lang="en-US" dirty="0"/>
              <a:t> and is strong today… </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8/18/23</a:t>
            </a:fld>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graphicFrame>
        <p:nvGraphicFramePr>
          <p:cNvPr id="4" name="Chart 3">
            <a:extLst>
              <a:ext uri="{FF2B5EF4-FFF2-40B4-BE49-F238E27FC236}">
                <a16:creationId xmlns:a16="http://schemas.microsoft.com/office/drawing/2014/main" id="{070413FD-6166-664B-8E50-6FB3F44560DC}"/>
              </a:ext>
            </a:extLst>
          </p:cNvPr>
          <p:cNvGraphicFramePr>
            <a:graphicFrameLocks/>
          </p:cNvGraphicFramePr>
          <p:nvPr>
            <p:extLst>
              <p:ext uri="{D42A27DB-BD31-4B8C-83A1-F6EECF244321}">
                <p14:modId xmlns:p14="http://schemas.microsoft.com/office/powerpoint/2010/main" val="3834156961"/>
              </p:ext>
            </p:extLst>
          </p:nvPr>
        </p:nvGraphicFramePr>
        <p:xfrm>
          <a:off x="1234440" y="2221992"/>
          <a:ext cx="9774936" cy="33668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8410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070413FD-6166-664B-8E50-6FB3F44560DC}"/>
              </a:ext>
            </a:extLst>
          </p:cNvPr>
          <p:cNvGraphicFramePr>
            <a:graphicFrameLocks/>
          </p:cNvGraphicFramePr>
          <p:nvPr>
            <p:extLst>
              <p:ext uri="{D42A27DB-BD31-4B8C-83A1-F6EECF244321}">
                <p14:modId xmlns:p14="http://schemas.microsoft.com/office/powerpoint/2010/main" val="2229302822"/>
              </p:ext>
            </p:extLst>
          </p:nvPr>
        </p:nvGraphicFramePr>
        <p:xfrm>
          <a:off x="1234440" y="2221992"/>
          <a:ext cx="9774936" cy="3621024"/>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sz="4400" dirty="0"/>
              <a:t>with Europe even surpassing North America into 2016!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8/18/23</a:t>
            </a:fld>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sp>
        <p:nvSpPr>
          <p:cNvPr id="9" name="Donut 8">
            <a:extLst>
              <a:ext uri="{FF2B5EF4-FFF2-40B4-BE49-F238E27FC236}">
                <a16:creationId xmlns:a16="http://schemas.microsoft.com/office/drawing/2014/main" id="{6016E275-3C9C-A96E-D780-D3C014A470DC}"/>
              </a:ext>
            </a:extLst>
          </p:cNvPr>
          <p:cNvSpPr/>
          <p:nvPr/>
        </p:nvSpPr>
        <p:spPr>
          <a:xfrm>
            <a:off x="6412374" y="2858946"/>
            <a:ext cx="653487" cy="670261"/>
          </a:xfrm>
          <a:prstGeom prst="donut">
            <a:avLst>
              <a:gd name="adj" fmla="val 8793"/>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28205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9387-641A-3E18-A810-F85698F9C20F}"/>
              </a:ext>
            </a:extLst>
          </p:cNvPr>
          <p:cNvSpPr>
            <a:spLocks noGrp="1"/>
          </p:cNvSpPr>
          <p:nvPr>
            <p:ph type="title"/>
          </p:nvPr>
        </p:nvSpPr>
        <p:spPr>
          <a:xfrm>
            <a:off x="1167492" y="381000"/>
            <a:ext cx="9779183" cy="1325563"/>
          </a:xfrm>
        </p:spPr>
        <p:txBody>
          <a:bodyPr anchor="b">
            <a:normAutofit/>
          </a:bodyPr>
          <a:lstStyle/>
          <a:p>
            <a:r>
              <a:rPr lang="en-US" sz="4400" dirty="0"/>
              <a:t>This is now even true for the “Shooter” genre, typically led by North America.</a:t>
            </a:r>
          </a:p>
        </p:txBody>
      </p:sp>
      <p:sp>
        <p:nvSpPr>
          <p:cNvPr id="4" name="Date Placeholder 3">
            <a:extLst>
              <a:ext uri="{FF2B5EF4-FFF2-40B4-BE49-F238E27FC236}">
                <a16:creationId xmlns:a16="http://schemas.microsoft.com/office/drawing/2014/main" id="{EB6708DE-DDAE-AF32-BCB4-17F85E61E745}"/>
              </a:ext>
            </a:extLst>
          </p:cNvPr>
          <p:cNvSpPr>
            <a:spLocks noGrp="1"/>
          </p:cNvSpPr>
          <p:nvPr>
            <p:ph type="dt" sz="half" idx="2"/>
          </p:nvPr>
        </p:nvSpPr>
        <p:spPr>
          <a:xfrm>
            <a:off x="381000" y="6356350"/>
            <a:ext cx="1701018" cy="365125"/>
          </a:xfrm>
        </p:spPr>
        <p:txBody>
          <a:bodyPr anchor="ctr">
            <a:normAutofit/>
          </a:bodyPr>
          <a:lstStyle/>
          <a:p>
            <a:pPr>
              <a:spcAft>
                <a:spcPts val="600"/>
              </a:spcAft>
            </a:pPr>
            <a:fld id="{7E7AB22C-8B7E-9B4A-8C65-396C3C874D86}" type="datetime1">
              <a:rPr lang="en-US" smtClean="0"/>
              <a:pPr>
                <a:spcAft>
                  <a:spcPts val="600"/>
                </a:spcAft>
              </a:pPr>
              <a:t>8/18/23</a:t>
            </a:fld>
            <a:endParaRPr lang="en-US"/>
          </a:p>
        </p:txBody>
      </p:sp>
      <p:sp>
        <p:nvSpPr>
          <p:cNvPr id="6" name="Slide Number Placeholder 5">
            <a:extLst>
              <a:ext uri="{FF2B5EF4-FFF2-40B4-BE49-F238E27FC236}">
                <a16:creationId xmlns:a16="http://schemas.microsoft.com/office/drawing/2014/main" id="{4C0AEC23-7B33-D3C0-195A-9BEA66A6A2C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graphicFrame>
        <p:nvGraphicFramePr>
          <p:cNvPr id="12" name="Chart 11">
            <a:extLst>
              <a:ext uri="{FF2B5EF4-FFF2-40B4-BE49-F238E27FC236}">
                <a16:creationId xmlns:a16="http://schemas.microsoft.com/office/drawing/2014/main" id="{B1D07E9D-13DF-3B8D-6430-80CD553D4C50}"/>
              </a:ext>
            </a:extLst>
          </p:cNvPr>
          <p:cNvGraphicFramePr>
            <a:graphicFrameLocks/>
          </p:cNvGraphicFramePr>
          <p:nvPr>
            <p:extLst>
              <p:ext uri="{D42A27DB-BD31-4B8C-83A1-F6EECF244321}">
                <p14:modId xmlns:p14="http://schemas.microsoft.com/office/powerpoint/2010/main" val="4002536526"/>
              </p:ext>
            </p:extLst>
          </p:nvPr>
        </p:nvGraphicFramePr>
        <p:xfrm>
          <a:off x="1234440" y="2221992"/>
          <a:ext cx="9774936" cy="3621024"/>
        </p:xfrm>
        <a:graphic>
          <a:graphicData uri="http://schemas.openxmlformats.org/drawingml/2006/chart">
            <c:chart xmlns:c="http://schemas.openxmlformats.org/drawingml/2006/chart" xmlns:r="http://schemas.openxmlformats.org/officeDocument/2006/relationships" r:id="rId2"/>
          </a:graphicData>
        </a:graphic>
      </p:graphicFrame>
      <p:sp>
        <p:nvSpPr>
          <p:cNvPr id="13" name="Donut 12">
            <a:extLst>
              <a:ext uri="{FF2B5EF4-FFF2-40B4-BE49-F238E27FC236}">
                <a16:creationId xmlns:a16="http://schemas.microsoft.com/office/drawing/2014/main" id="{FFC30A65-7EA9-5A03-F11B-D7F74C1477D1}"/>
              </a:ext>
            </a:extLst>
          </p:cNvPr>
          <p:cNvSpPr/>
          <p:nvPr/>
        </p:nvSpPr>
        <p:spPr>
          <a:xfrm>
            <a:off x="5905500" y="2542784"/>
            <a:ext cx="1046445" cy="3450262"/>
          </a:xfrm>
          <a:prstGeom prst="donut">
            <a:avLst>
              <a:gd name="adj" fmla="val 7758"/>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093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fontScale="90000"/>
          </a:bodyPr>
          <a:lstStyle/>
          <a:p>
            <a:r>
              <a:rPr lang="en-US" sz="4400" dirty="0"/>
              <a:t>Japan has remained between 10% of global market share,  with </a:t>
            </a:r>
            <a:r>
              <a:rPr lang="en-US" sz="4400"/>
              <a:t>a recent uptick.</a:t>
            </a:r>
            <a:endParaRPr lang="en-US" sz="44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8/18/23</a:t>
            </a:fld>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
        <p:nvSpPr>
          <p:cNvPr id="8" name="Donut 7">
            <a:extLst>
              <a:ext uri="{FF2B5EF4-FFF2-40B4-BE49-F238E27FC236}">
                <a16:creationId xmlns:a16="http://schemas.microsoft.com/office/drawing/2014/main" id="{A9EAA62C-3535-8E33-F428-8E6E39CAA37F}"/>
              </a:ext>
            </a:extLst>
          </p:cNvPr>
          <p:cNvSpPr/>
          <p:nvPr/>
        </p:nvSpPr>
        <p:spPr>
          <a:xfrm>
            <a:off x="4757057" y="3333978"/>
            <a:ext cx="1529443" cy="578266"/>
          </a:xfrm>
          <a:prstGeom prst="donut">
            <a:avLst>
              <a:gd name="adj" fmla="val 6123"/>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 name="Chart 3">
            <a:extLst>
              <a:ext uri="{FF2B5EF4-FFF2-40B4-BE49-F238E27FC236}">
                <a16:creationId xmlns:a16="http://schemas.microsoft.com/office/drawing/2014/main" id="{B909047D-A0BC-20A9-E358-C82EEF9A4C8D}"/>
              </a:ext>
            </a:extLst>
          </p:cNvPr>
          <p:cNvGraphicFramePr>
            <a:graphicFrameLocks/>
          </p:cNvGraphicFramePr>
          <p:nvPr>
            <p:extLst>
              <p:ext uri="{D42A27DB-BD31-4B8C-83A1-F6EECF244321}">
                <p14:modId xmlns:p14="http://schemas.microsoft.com/office/powerpoint/2010/main" val="477472101"/>
              </p:ext>
            </p:extLst>
          </p:nvPr>
        </p:nvGraphicFramePr>
        <p:xfrm>
          <a:off x="6285899" y="2348049"/>
          <a:ext cx="5525099" cy="33668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B909047D-A0BC-20A9-E358-C82EEF9A4C8D}"/>
              </a:ext>
            </a:extLst>
          </p:cNvPr>
          <p:cNvGraphicFramePr>
            <a:graphicFrameLocks/>
          </p:cNvGraphicFramePr>
          <p:nvPr>
            <p:extLst>
              <p:ext uri="{D42A27DB-BD31-4B8C-83A1-F6EECF244321}">
                <p14:modId xmlns:p14="http://schemas.microsoft.com/office/powerpoint/2010/main" val="3541688319"/>
              </p:ext>
            </p:extLst>
          </p:nvPr>
        </p:nvGraphicFramePr>
        <p:xfrm>
          <a:off x="694481" y="2348049"/>
          <a:ext cx="5211621" cy="33668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9296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Sales 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r>
              <a:rPr lang="en-US" dirty="0"/>
              <a:t>Europe is the primary place to invest, as it is driving growth most strongly, and has been on a consistent trend. </a:t>
            </a:r>
            <a:r>
              <a:rPr lang="en-US" dirty="0" err="1"/>
              <a:t>GameCo’s</a:t>
            </a:r>
            <a:r>
              <a:rPr lang="en-US" dirty="0"/>
              <a:t> level of investment in Japan should remain the same as in recent years or perhaps increase; it is quite stable but had a notable upward spike in 2016. This investment should come at the expense of North America, which has been on a consistent downtrend since 2008.</a:t>
            </a:r>
          </a:p>
          <a:p>
            <a:r>
              <a:rPr lang="en-US" dirty="0"/>
              <a:t>But that leaves the question for marketing…</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8/18/23</a:t>
            </a:fld>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798721" y="1684338"/>
            <a:ext cx="8594558" cy="2810460"/>
          </a:xfrm>
        </p:spPr>
        <p:txBody>
          <a:bodyPr anchor="ctr">
            <a:normAutofit/>
          </a:bodyPr>
          <a:lstStyle/>
          <a:p>
            <a:pPr marL="0" indent="0" rtl="0" eaLnBrk="1" latinLnBrk="0" hangingPunct="1">
              <a:spcBef>
                <a:spcPts val="1000"/>
              </a:spcBef>
              <a:spcAft>
                <a:spcPts val="0"/>
              </a:spcAft>
            </a:pPr>
            <a:r>
              <a:rPr lang="en-US" kern="1200" dirty="0">
                <a:effectLst/>
              </a:rPr>
              <a:t>What should </a:t>
            </a:r>
            <a:r>
              <a:rPr lang="en-US" kern="1200" dirty="0" err="1">
                <a:effectLst/>
              </a:rPr>
              <a:t>GameCo</a:t>
            </a:r>
            <a:r>
              <a:rPr lang="en-US" kern="1200" dirty="0">
                <a:effectLst/>
              </a:rPr>
              <a:t> sell in Europe?</a:t>
            </a:r>
            <a:endParaRPr lang="en-US" dirty="0">
              <a:effectLst/>
            </a:endParaRPr>
          </a:p>
        </p:txBody>
      </p:sp>
      <p:sp>
        <p:nvSpPr>
          <p:cNvPr id="11" name="Text Placeholder 2">
            <a:extLst>
              <a:ext uri="{FF2B5EF4-FFF2-40B4-BE49-F238E27FC236}">
                <a16:creationId xmlns:a16="http://schemas.microsoft.com/office/drawing/2014/main" id="{851E1C33-3F78-1AB2-2F9C-91DC066C09CF}"/>
              </a:ext>
            </a:extLst>
          </p:cNvPr>
          <p:cNvSpPr>
            <a:spLocks noGrp="1"/>
          </p:cNvSpPr>
          <p:nvPr>
            <p:ph type="body" sz="quarter" idx="13"/>
          </p:nvPr>
        </p:nvSpPr>
        <p:spPr>
          <a:xfrm>
            <a:off x="381000" y="519405"/>
            <a:ext cx="1363663" cy="4967287"/>
          </a:xfrm>
        </p:spPr>
        <p:txBody>
          <a:bodyPr/>
          <a:lstStyle/>
          <a:p>
            <a:endParaRPr lang="en-US"/>
          </a:p>
        </p:txBody>
      </p:sp>
      <p:sp>
        <p:nvSpPr>
          <p:cNvPr id="13" name="Text Placeholder 3">
            <a:extLst>
              <a:ext uri="{FF2B5EF4-FFF2-40B4-BE49-F238E27FC236}">
                <a16:creationId xmlns:a16="http://schemas.microsoft.com/office/drawing/2014/main" id="{7BEF1CE4-9FC9-7FD2-B588-748BAF1F0534}"/>
              </a:ext>
            </a:extLst>
          </p:cNvPr>
          <p:cNvSpPr>
            <a:spLocks noGrp="1"/>
          </p:cNvSpPr>
          <p:nvPr>
            <p:ph type="body" sz="quarter" idx="14"/>
          </p:nvPr>
        </p:nvSpPr>
        <p:spPr>
          <a:xfrm>
            <a:off x="6881813" y="4494213"/>
            <a:ext cx="3511550" cy="992187"/>
          </a:xfrm>
        </p:spPr>
        <p:txBody>
          <a:bodyPr/>
          <a:lstStyle/>
          <a:p>
            <a:endParaRPr lang="en-US"/>
          </a:p>
        </p:txBody>
      </p:sp>
      <p:sp>
        <p:nvSpPr>
          <p:cNvPr id="15" name="Text Placeholder 4">
            <a:extLst>
              <a:ext uri="{FF2B5EF4-FFF2-40B4-BE49-F238E27FC236}">
                <a16:creationId xmlns:a16="http://schemas.microsoft.com/office/drawing/2014/main" id="{AD191322-A780-0DFD-0F4A-DB18B5F82124}"/>
              </a:ext>
            </a:extLst>
          </p:cNvPr>
          <p:cNvSpPr>
            <a:spLocks noGrp="1"/>
          </p:cNvSpPr>
          <p:nvPr>
            <p:ph type="body" sz="quarter" idx="15"/>
          </p:nvPr>
        </p:nvSpPr>
        <p:spPr>
          <a:xfrm>
            <a:off x="10609104" y="3399692"/>
            <a:ext cx="1364297" cy="1094521"/>
          </a:xfrm>
        </p:spPr>
        <p:txBody>
          <a:bodyPr/>
          <a:lstStyle/>
          <a:p>
            <a:endParaRPr lang="en-US"/>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nchor="ctr">
            <a:normAutofit/>
          </a:bodyPr>
          <a:lstStyle/>
          <a:p>
            <a:pPr>
              <a:spcAft>
                <a:spcPts val="600"/>
              </a:spcAft>
            </a:pPr>
            <a:fld id="{E1707CF3-9BC4-A745-ACDA-A73543D800FE}" type="datetime1">
              <a:rPr lang="en-US" smtClean="0"/>
              <a:pPr>
                <a:spcAft>
                  <a:spcPts val="600"/>
                </a:spcAft>
              </a:pPr>
              <a:t>8/18/23</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9067800" y="6356350"/>
            <a:ext cx="2743200"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spTree>
    <p:extLst>
      <p:ext uri="{BB962C8B-B14F-4D97-AF65-F5344CB8AC3E}">
        <p14:creationId xmlns:p14="http://schemas.microsoft.com/office/powerpoint/2010/main" val="165891649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762</TotalTime>
  <Words>484</Words>
  <Application>Microsoft Macintosh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Office Theme</vt:lpstr>
      <vt:lpstr>Global Game Popularity Analysis – Sales and Marketing</vt:lpstr>
      <vt:lpstr>Sales: Our View of the World</vt:lpstr>
      <vt:lpstr>North America’s market share is in a slump since 2008…</vt:lpstr>
      <vt:lpstr>while Europe has been growing since 1980 and is strong today… </vt:lpstr>
      <vt:lpstr>with Europe even surpassing North America into 2016!</vt:lpstr>
      <vt:lpstr>This is now even true for the “Shooter” genre, typically led by North America.</vt:lpstr>
      <vt:lpstr>Japan has remained between 10% of global market share,  with a recent uptick.</vt:lpstr>
      <vt:lpstr>Sales Summary </vt:lpstr>
      <vt:lpstr>What should GameCo sell in Europe?</vt:lpstr>
      <vt:lpstr>Action games are solid, but sports and shooters had mega hits in 2016</vt:lpstr>
      <vt:lpstr>Which is confirmed by trends from 2012-2016.</vt:lpstr>
      <vt:lpstr>Marketing 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Game Popularity Analysis</dc:title>
  <dc:creator>David E</dc:creator>
  <cp:lastModifiedBy>David E</cp:lastModifiedBy>
  <cp:revision>4</cp:revision>
  <dcterms:created xsi:type="dcterms:W3CDTF">2023-04-27T09:56:57Z</dcterms:created>
  <dcterms:modified xsi:type="dcterms:W3CDTF">2023-08-18T13:30:49Z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