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28707-6F3E-2AAF-A172-08477403788D}" v="68" dt="2022-06-23T17:54:55.227"/>
    <p1510:client id="{8D31A932-C8CC-4BB9-AFAD-E9AA043CA3DC}" v="210" dt="2022-06-23T17:18:5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1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44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8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3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5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0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7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6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6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06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6BF1B-EDC2-41FB-36F9-7F3A1B7E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6974911" cy="8614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1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                                                                                          </a:t>
            </a:r>
            <a:r>
              <a:rPr lang="en-US" sz="17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  </a:t>
            </a:r>
            <a:r>
              <a:rPr lang="en-US" sz="1700" b="0" i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Зевде</a:t>
            </a:r>
            <a:r>
              <a:rPr lang="en-US" sz="17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b="0" i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Эйоб</a:t>
            </a:r>
            <a:r>
              <a:rPr lang="en-US" sz="17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b="0" i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Аманте</a:t>
            </a:r>
            <a:endParaRPr lang="en-US" sz="17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7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                                                                                            1032205620  </a:t>
            </a:r>
            <a:endParaRPr lang="en-US" sz="17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7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                                                                                             Нпи-01</a:t>
            </a:r>
            <a:endParaRPr lang="en-US" sz="17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1908D-E055-9993-FE9B-DFFEE1EE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19" y="1419045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операционная система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      лабораторная работа 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53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4044B-BE7D-E7CC-4A0B-0AA5564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00" dirty="0">
                <a:ea typeface="+mj-lt"/>
                <a:cs typeface="+mj-lt"/>
              </a:rPr>
              <a:t>Познакомиться с операционной системой Linux. Получить практические навыки работы с редактором </a:t>
            </a:r>
            <a:r>
              <a:rPr lang="ru-RU" sz="1400" dirty="0" err="1">
                <a:ea typeface="+mj-lt"/>
                <a:cs typeface="+mj-lt"/>
              </a:rPr>
              <a:t>vi</a:t>
            </a:r>
            <a:r>
              <a:rPr lang="ru-RU" sz="1400" dirty="0">
                <a:ea typeface="+mj-lt"/>
                <a:cs typeface="+mj-lt"/>
              </a:rPr>
              <a:t>, установленным по умолчанию практически во всех дистрибутивах.</a:t>
            </a:r>
            <a:endParaRPr lang="ru-RU" sz="1400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75B3E4E-769C-7FD5-6F79-A22DDF242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616" y="1592970"/>
            <a:ext cx="5440412" cy="413788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7AE336D8-4FDA-7C1D-DBF1-D29C98B9A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a typeface="+mj-lt"/>
                <a:cs typeface="+mj-lt"/>
              </a:rPr>
              <a:t>Единая спецификация UNIX определяет </a:t>
            </a:r>
            <a:r>
              <a:rPr lang="ru-RU" sz="1800" err="1">
                <a:ea typeface="+mj-lt"/>
                <a:cs typeface="+mj-lt"/>
              </a:rPr>
              <a:t>vi</a:t>
            </a:r>
            <a:r>
              <a:rPr lang="ru-RU" sz="1800" dirty="0">
                <a:ea typeface="+mj-lt"/>
                <a:cs typeface="+mj-lt"/>
              </a:rPr>
              <a:t>, поэтому он должен быть в каждой соответствующей системе. </a:t>
            </a:r>
            <a:r>
              <a:rPr lang="ru-RU" sz="1800" err="1">
                <a:ea typeface="+mj-lt"/>
                <a:cs typeface="+mj-lt"/>
              </a:rPr>
              <a:t>vi</a:t>
            </a:r>
            <a:r>
              <a:rPr lang="ru-RU" sz="1800" dirty="0">
                <a:ea typeface="+mj-lt"/>
                <a:cs typeface="+mj-lt"/>
              </a:rPr>
              <a:t> до сих пор широко используется пользователями операционных систем семейства Unix.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0694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12CC2-E808-42AD-92AE-E3F6F9F0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6" y="1160253"/>
            <a:ext cx="3544837" cy="1749724"/>
          </a:xfrm>
        </p:spPr>
        <p:txBody>
          <a:bodyPr/>
          <a:lstStyle/>
          <a:p>
            <a:r>
              <a:rPr lang="ru-RU" sz="1400" dirty="0">
                <a:ea typeface="+mj-lt"/>
                <a:cs typeface="+mj-lt"/>
              </a:rPr>
              <a:t>Познакомиться с операционной системой Linux. Получить практические навыки работы с редактором </a:t>
            </a:r>
            <a:r>
              <a:rPr lang="ru-RU" sz="1400" dirty="0" err="1">
                <a:ea typeface="+mj-lt"/>
                <a:cs typeface="+mj-lt"/>
              </a:rPr>
              <a:t>vi</a:t>
            </a:r>
            <a:r>
              <a:rPr lang="ru-RU" sz="1400" dirty="0">
                <a:ea typeface="+mj-lt"/>
                <a:cs typeface="+mj-lt"/>
              </a:rPr>
              <a:t>, установленным по умолчанию практически во всех дистрибутивах.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5CE764-5892-8094-1B26-4A89D31E0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616" y="1927466"/>
            <a:ext cx="5871732" cy="346889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067CBD0-365C-5568-3ACE-80F00FBB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010" y="3229921"/>
            <a:ext cx="3401063" cy="2895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 </a:t>
            </a:r>
            <a:r>
              <a:rPr lang="ru-RU" sz="2000" dirty="0">
                <a:ea typeface="+mj-lt"/>
                <a:cs typeface="+mj-lt"/>
              </a:rPr>
              <a:t>⦁    Перешли во вновь созданный каталог</a:t>
            </a:r>
          </a:p>
          <a:p>
            <a:r>
              <a:rPr lang="ru-RU" sz="2000" dirty="0">
                <a:ea typeface="+mj-lt"/>
                <a:cs typeface="+mj-lt"/>
              </a:rPr>
              <a:t>⦁    Перешли во вновь созданный каталог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9734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41719-6AAA-6C8F-E71F-AFA28F43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059612"/>
            <a:ext cx="3401064" cy="1835988"/>
          </a:xfrm>
        </p:spPr>
        <p:txBody>
          <a:bodyPr/>
          <a:lstStyle/>
          <a:p>
            <a:r>
              <a:rPr lang="ru-RU" sz="1400" dirty="0">
                <a:ea typeface="+mj-lt"/>
                <a:cs typeface="+mj-lt"/>
              </a:rPr>
              <a:t>Познакомиться с операционной системой Linux. Получить практические навыки работы с редактором </a:t>
            </a:r>
            <a:r>
              <a:rPr lang="ru-RU" sz="1400" dirty="0" err="1">
                <a:ea typeface="+mj-lt"/>
                <a:cs typeface="+mj-lt"/>
              </a:rPr>
              <a:t>vi</a:t>
            </a:r>
            <a:r>
              <a:rPr lang="ru-RU" sz="1400" dirty="0">
                <a:ea typeface="+mj-lt"/>
                <a:cs typeface="+mj-lt"/>
              </a:rPr>
              <a:t>, установленным по умолчанию практически во всех дистрибутивах</a:t>
            </a:r>
            <a:r>
              <a:rPr lang="ru-RU" dirty="0">
                <a:ea typeface="+mj-lt"/>
                <a:cs typeface="+mj-lt"/>
              </a:rPr>
              <a:t>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2762A1-08B8-096F-5E84-1935E85F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ea typeface="+mj-lt"/>
                <a:cs typeface="+mj-lt"/>
              </a:rPr>
              <a:t>⦁    Нажали клавишу «i» и ввели следующий текст: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#!/bin/bash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HELL=</a:t>
            </a:r>
            <a:r>
              <a:rPr lang="ru-RU" dirty="0" err="1">
                <a:ea typeface="+mj-lt"/>
                <a:cs typeface="+mj-lt"/>
              </a:rPr>
              <a:t>Hello</a:t>
            </a:r>
            <a:endParaRPr lang="ru-RU" dirty="0" err="1"/>
          </a:p>
          <a:p>
            <a:r>
              <a:rPr lang="ru-RU" dirty="0" err="1">
                <a:ea typeface="+mj-lt"/>
                <a:cs typeface="+mj-lt"/>
              </a:rPr>
              <a:t>function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hello</a:t>
            </a:r>
            <a:r>
              <a:rPr lang="ru-RU" dirty="0">
                <a:ea typeface="+mj-lt"/>
                <a:cs typeface="+mj-lt"/>
              </a:rPr>
              <a:t> {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LOCAL HELLO=World</a:t>
            </a:r>
            <a:endParaRPr lang="ru-RU" dirty="0"/>
          </a:p>
          <a:p>
            <a:r>
              <a:rPr lang="ru-RU" dirty="0" err="1">
                <a:ea typeface="+mj-lt"/>
                <a:cs typeface="+mj-lt"/>
              </a:rPr>
              <a:t>echo</a:t>
            </a:r>
            <a:r>
              <a:rPr lang="ru-RU" dirty="0">
                <a:ea typeface="+mj-lt"/>
                <a:cs typeface="+mj-lt"/>
              </a:rPr>
              <a:t> $HELLO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}</a:t>
            </a:r>
            <a:endParaRPr lang="ru-RU" dirty="0"/>
          </a:p>
          <a:p>
            <a:r>
              <a:rPr lang="ru-RU" dirty="0" err="1">
                <a:ea typeface="+mj-lt"/>
                <a:cs typeface="+mj-lt"/>
              </a:rPr>
              <a:t>echo</a:t>
            </a:r>
            <a:r>
              <a:rPr lang="ru-RU" dirty="0">
                <a:ea typeface="+mj-lt"/>
                <a:cs typeface="+mj-lt"/>
              </a:rPr>
              <a:t> $HELLO</a:t>
            </a:r>
            <a:endParaRPr lang="ru-RU" dirty="0"/>
          </a:p>
          <a:p>
            <a:r>
              <a:rPr lang="ru-RU" dirty="0" err="1">
                <a:ea typeface="+mj-lt"/>
                <a:cs typeface="+mj-lt"/>
              </a:rPr>
              <a:t>hello</a:t>
            </a:r>
            <a:endParaRPr lang="ru-RU" dirty="0" err="1"/>
          </a:p>
          <a:p>
            <a:endParaRPr lang="ru-RU" dirty="0"/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797B45-2E23-3299-1476-60A989A1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956" y="1790647"/>
            <a:ext cx="5727958" cy="3253703"/>
          </a:xfrm>
        </p:spPr>
      </p:pic>
    </p:spTree>
    <p:extLst>
      <p:ext uri="{BB962C8B-B14F-4D97-AF65-F5344CB8AC3E}">
        <p14:creationId xmlns:p14="http://schemas.microsoft.com/office/powerpoint/2010/main" val="183886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C8B2A-231E-C46B-9737-261F2F53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102744"/>
            <a:ext cx="3401064" cy="1792856"/>
          </a:xfrm>
        </p:spPr>
        <p:txBody>
          <a:bodyPr/>
          <a:lstStyle/>
          <a:p>
            <a:r>
              <a:rPr lang="ru-RU" sz="1600" dirty="0">
                <a:ea typeface="+mj-lt"/>
                <a:cs typeface="+mj-lt"/>
              </a:rPr>
              <a:t>Познакомиться с операционной системой Linux. Получить практические навыки работы с редактором </a:t>
            </a:r>
            <a:r>
              <a:rPr lang="ru-RU" sz="1600" dirty="0" err="1">
                <a:ea typeface="+mj-lt"/>
                <a:cs typeface="+mj-lt"/>
              </a:rPr>
              <a:t>vi</a:t>
            </a:r>
            <a:r>
              <a:rPr lang="ru-RU" sz="1600" dirty="0">
                <a:ea typeface="+mj-lt"/>
                <a:cs typeface="+mj-lt"/>
              </a:rPr>
              <a:t>, установленным по умолчанию практически во всех дистрибутивах.</a:t>
            </a:r>
            <a:endParaRPr lang="ru-RU" sz="1600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9D69B6-7370-DEB4-69D9-EFB50BDA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899" y="2948257"/>
            <a:ext cx="5195997" cy="263501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9C44C7F-091D-34AB-8A5D-752827B96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319752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dirty="0"/>
          </a:p>
          <a:p>
            <a:endParaRPr lang="ru-RU"/>
          </a:p>
          <a:p>
            <a:r>
              <a:rPr lang="ru-RU" sz="1800" dirty="0">
                <a:ea typeface="+mj-lt"/>
                <a:cs typeface="+mj-lt"/>
              </a:rPr>
              <a:t>⦁  </a:t>
            </a:r>
            <a:r>
              <a:rPr lang="ru-RU" sz="1600" dirty="0">
                <a:ea typeface="+mj-lt"/>
                <a:cs typeface="+mj-lt"/>
              </a:rPr>
              <a:t>  Нажали клавишу «</a:t>
            </a:r>
            <a:r>
              <a:rPr lang="ru-RU" sz="1600" dirty="0" err="1">
                <a:ea typeface="+mj-lt"/>
                <a:cs typeface="+mj-lt"/>
              </a:rPr>
              <a:t>Esc</a:t>
            </a:r>
            <a:r>
              <a:rPr lang="ru-RU" sz="1600" dirty="0">
                <a:ea typeface="+mj-lt"/>
                <a:cs typeface="+mj-lt"/>
              </a:rPr>
              <a:t>» для перехода в командный режим после завершения ввода текста.</a:t>
            </a:r>
            <a:endParaRPr lang="ru-RU" sz="1600"/>
          </a:p>
          <a:p>
            <a:r>
              <a:rPr lang="ru-RU" sz="1600" dirty="0">
                <a:ea typeface="+mj-lt"/>
                <a:cs typeface="+mj-lt"/>
              </a:rPr>
              <a:t>⦁    Нажали «:» для перехода в режим последней строки и внизу моего экрана появилось приглашение в виде двоеточия. </a:t>
            </a:r>
            <a:endParaRPr lang="ru-RU" sz="1600"/>
          </a:p>
          <a:p>
            <a:endParaRPr lang="ru-RU" sz="1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52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CD2E92-0F5F-2450-A517-45FE440FA6A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80FDF88-653D-EB71-78EC-DB795F4AF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201"/>
            <a:ext cx="9172021" cy="513067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⦁   </a:t>
            </a:r>
            <a:r>
              <a:rPr lang="ru-RU" sz="900" dirty="0">
                <a:ea typeface="+mj-lt"/>
                <a:cs typeface="+mj-lt"/>
              </a:rPr>
              <a:t> </a:t>
            </a:r>
            <a:br>
              <a:rPr lang="ru-RU" sz="900" dirty="0">
                <a:ea typeface="+mj-lt"/>
                <a:cs typeface="+mj-lt"/>
              </a:rPr>
            </a:br>
            <a:br>
              <a:rPr lang="ru-RU" sz="900" dirty="0">
                <a:ea typeface="+mj-lt"/>
                <a:cs typeface="+mj-lt"/>
              </a:rPr>
            </a:br>
            <a:br>
              <a:rPr lang="ru-RU" sz="900" dirty="0">
                <a:ea typeface="+mj-lt"/>
                <a:cs typeface="+mj-lt"/>
              </a:rPr>
            </a:br>
            <a:br>
              <a:rPr lang="ru-RU" sz="900" dirty="0">
                <a:ea typeface="+mj-lt"/>
                <a:cs typeface="+mj-lt"/>
              </a:rPr>
            </a:br>
            <a:r>
              <a:rPr lang="ru-RU" sz="1200" dirty="0">
                <a:ea typeface="+mj-lt"/>
                <a:cs typeface="+mj-lt"/>
              </a:rPr>
              <a:t>Перешли в режим вставки и заменили на HELLO. Нажали «</a:t>
            </a:r>
            <a:r>
              <a:rPr lang="ru-RU" sz="1200" err="1">
                <a:ea typeface="+mj-lt"/>
                <a:cs typeface="+mj-lt"/>
              </a:rPr>
              <a:t>Esc</a:t>
            </a:r>
            <a:r>
              <a:rPr lang="ru-RU" sz="1200" dirty="0">
                <a:ea typeface="+mj-lt"/>
                <a:cs typeface="+mj-lt"/>
              </a:rPr>
              <a:t>» для возврата в командный режим.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>
                <a:ea typeface="+mj-lt"/>
                <a:cs typeface="+mj-lt"/>
              </a:rPr>
              <a:t>⦁    Установили курсор на четвертую строку и стерли слово LOCAL. </a:t>
            </a:r>
          </a:p>
          <a:p>
            <a:endParaRPr lang="ru-RU" sz="1200" dirty="0"/>
          </a:p>
          <a:p>
            <a:r>
              <a:rPr lang="ru-RU" sz="1200" dirty="0">
                <a:ea typeface="+mj-lt"/>
                <a:cs typeface="+mj-lt"/>
              </a:rPr>
              <a:t>⦁    Перешли в режим вставки и набрали: «</a:t>
            </a:r>
            <a:r>
              <a:rPr lang="ru-RU" sz="1200" err="1">
                <a:ea typeface="+mj-lt"/>
                <a:cs typeface="+mj-lt"/>
              </a:rPr>
              <a:t>local</a:t>
            </a:r>
            <a:r>
              <a:rPr lang="ru-RU" sz="1200" dirty="0">
                <a:ea typeface="+mj-lt"/>
                <a:cs typeface="+mj-lt"/>
              </a:rPr>
              <a:t>»; нажали «</a:t>
            </a:r>
            <a:r>
              <a:rPr lang="ru-RU" sz="1200" err="1">
                <a:ea typeface="+mj-lt"/>
                <a:cs typeface="+mj-lt"/>
              </a:rPr>
              <a:t>Esc</a:t>
            </a:r>
            <a:r>
              <a:rPr lang="ru-RU" sz="1200" dirty="0">
                <a:ea typeface="+mj-lt"/>
                <a:cs typeface="+mj-lt"/>
              </a:rPr>
              <a:t>» для возврата в командный режим. 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>
                <a:ea typeface="+mj-lt"/>
                <a:cs typeface="+mj-lt"/>
              </a:rPr>
              <a:t>⦁    Установили курсор на последней строке файла. Вставили после неё строку, содержащую «</a:t>
            </a:r>
            <a:r>
              <a:rPr lang="ru-RU" sz="1200" err="1">
                <a:ea typeface="+mj-lt"/>
                <a:cs typeface="+mj-lt"/>
              </a:rPr>
              <a:t>echo</a:t>
            </a:r>
            <a:r>
              <a:rPr lang="ru-RU" sz="1200" dirty="0">
                <a:ea typeface="+mj-lt"/>
                <a:cs typeface="+mj-lt"/>
              </a:rPr>
              <a:t> $HELLO». 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>
                <a:ea typeface="+mj-lt"/>
                <a:cs typeface="+mj-lt"/>
              </a:rPr>
              <a:t>⦁    Нажали «</a:t>
            </a:r>
            <a:r>
              <a:rPr lang="ru-RU" sz="1200" err="1">
                <a:ea typeface="+mj-lt"/>
                <a:cs typeface="+mj-lt"/>
              </a:rPr>
              <a:t>Esc</a:t>
            </a:r>
            <a:r>
              <a:rPr lang="ru-RU" sz="1200" dirty="0">
                <a:ea typeface="+mj-lt"/>
                <a:cs typeface="+mj-lt"/>
              </a:rPr>
              <a:t>» для перехода в командный режим.</a:t>
            </a:r>
            <a:endParaRPr lang="ru-RU" sz="1200" dirty="0"/>
          </a:p>
          <a:p>
            <a:r>
              <a:rPr lang="ru-RU" sz="1200" dirty="0">
                <a:ea typeface="+mj-lt"/>
                <a:cs typeface="+mj-lt"/>
              </a:rPr>
              <a:t>⦁    Удалили последнюю строку. 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>
                <a:ea typeface="+mj-lt"/>
                <a:cs typeface="+mj-lt"/>
              </a:rPr>
              <a:t>⦁    Ввели команду отмены изменений «u» для отмены последней команды.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>
                <a:ea typeface="+mj-lt"/>
                <a:cs typeface="+mj-lt"/>
              </a:rPr>
              <a:t>⦁    Ввели символ «:» для перехода в режим последней строки. Записали произведённые изменения и вышли из </a:t>
            </a:r>
            <a:r>
              <a:rPr lang="ru-RU" sz="1200" err="1">
                <a:ea typeface="+mj-lt"/>
                <a:cs typeface="+mj-lt"/>
              </a:rPr>
              <a:t>vi</a:t>
            </a:r>
            <a:r>
              <a:rPr lang="ru-RU" sz="1200" dirty="0">
                <a:ea typeface="+mj-lt"/>
                <a:cs typeface="+mj-lt"/>
              </a:rPr>
              <a:t>.</a:t>
            </a:r>
            <a:endParaRPr lang="ru-RU" sz="1200" dirty="0"/>
          </a:p>
          <a:p>
            <a:endParaRPr lang="ru-RU" sz="8800" dirty="0"/>
          </a:p>
          <a:p>
            <a:endParaRPr lang="ru-RU" dirty="0"/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C7E30C7C-75F0-714C-6B49-53188A29A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359270"/>
            <a:ext cx="8825658" cy="279530"/>
          </a:xfrm>
        </p:spPr>
        <p:txBody>
          <a:bodyPr>
            <a:normAutofit fontScale="70000" lnSpcReduction="20000"/>
          </a:bodyPr>
          <a:lstStyle/>
          <a:p>
            <a:endParaRPr lang="ru-RU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03D2BD1-0C21-A3C2-0A19-00CFD3B39C1A}"/>
              </a:ext>
            </a:extLst>
          </p:cNvPr>
          <p:cNvSpPr txBox="1"/>
          <p:nvPr/>
        </p:nvSpPr>
        <p:spPr>
          <a:xfrm>
            <a:off x="7208693" y="600075"/>
            <a:ext cx="401782" cy="1060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79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C6CB1-6938-3046-1CF8-9DEF69D4B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ru-RU" sz="8000">
                <a:ea typeface="+mj-lt"/>
                <a:cs typeface="+mj-lt"/>
              </a:rPr>
              <a:t>Спасибо за внимание</a:t>
            </a:r>
            <a:endParaRPr lang="ru-RU" sz="8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3D9D3-0572-C8AB-55C8-D63710552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ru-RU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3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операционная система         лабораторная работа 8</vt:lpstr>
      <vt:lpstr>Познакомиться с операционной системой Linux. Получить практические навыки работы с редактором vi, установленным по умолчанию практически во всех дистрибутивах.</vt:lpstr>
      <vt:lpstr>Познакомиться с операционной системой Linux. Получить практические навыки работы с редактором vi, установленным по умолчанию практически во всех дистрибутивах.</vt:lpstr>
      <vt:lpstr>Познакомиться с операционной системой Linux. Получить практические навыки работы с редактором vi, установленным по умолчанию практически во всех дистрибутивах.</vt:lpstr>
      <vt:lpstr>Познакомиться с операционной системой Linux. Получить практические навыки работы с редактором vi, установленным по умолчанию практически во всех дистрибутивах.</vt:lpstr>
      <vt:lpstr>⦁        Перешли в режим вставки и заменили на HELLO. Нажали «Esc» для возврата в командный режим.  ⦁    Установили курсор на четвертую строку и стерли слово LOCAL.   ⦁    Перешли в режим вставки и набрали: «local»; нажали «Esc» для возврата в командный режим.   ⦁    Установили курсор на последней строке файла. Вставили после неё строку, содержащую «echo $HELLO».   ⦁    Нажали «Esc» для перехода в командный режим. ⦁    Удалили последнюю строку.   ⦁    Ввели команду отмены изменений «u» для отмены последней команды.  ⦁    Ввели символ «:» для перехода в режим последней строки. Записали произведённые изменения и вышли из vi. 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122</cp:revision>
  <dcterms:created xsi:type="dcterms:W3CDTF">2022-06-23T16:51:20Z</dcterms:created>
  <dcterms:modified xsi:type="dcterms:W3CDTF">2022-06-23T17:57:35Z</dcterms:modified>
</cp:coreProperties>
</file>