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E7CA2-4FDB-4B51-A306-2F60857A0AC7}" v="145" dt="2022-06-23T19:02:45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операционная система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лабораторная работа 11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                                                                                                Зевде Эйоб Аманте</a:t>
            </a:r>
          </a:p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                                                                                                 1032205620</a:t>
            </a:r>
          </a:p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                                                                                                   Нпи-01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59059-CCFB-9855-9F10-6418CE28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74" y="802256"/>
            <a:ext cx="4392313" cy="1628955"/>
          </a:xfrm>
        </p:spPr>
        <p:txBody>
          <a:bodyPr>
            <a:noAutofit/>
          </a:bodyPr>
          <a:lstStyle/>
          <a:p>
            <a:r>
              <a:rPr lang="ru-RU" sz="2000" dirty="0">
                <a:ea typeface="+mj-lt"/>
                <a:cs typeface="+mj-lt"/>
              </a:rPr>
              <a:t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</a:t>
            </a:r>
            <a:endParaRPr lang="ru-RU" sz="2000" dirty="0">
              <a:cs typeface="Calibri Light" panose="020F0302020204030204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9D93A7-6A6C-8DDB-E9A6-F4D2C1639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32494"/>
            <a:ext cx="4607972" cy="37684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⦁    Осуществили вход в систему, создали текстовый документ, затем перешли в него. Написали командный файл, реализующий упрощённый механизм семафоров. Командный файл в течение некоторого времени t1 дожидается освобождения ресурса, выдавая об этом сообщение, а дождавшись его освобождения, использует его в течение некоторого времени t2&lt;&gt;t1, также выдавая информацию о том, что ресурс используется соответствующим командным файлом (процессом). Запустили командный файл в одном виртуальном терминале в фоновом режиме, перенаправив его вывод в другой, в котором также запущен этот файл, но не фоновом, а в привилегированном режиме. Доработали программу так, чтобы имелась возможность взаимодействия трёх и более процессов.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965B50-30EB-D724-67BE-0C7CFAD6E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5754" y="1640639"/>
            <a:ext cx="6172200" cy="3739724"/>
          </a:xfrm>
        </p:spPr>
      </p:pic>
    </p:spTree>
    <p:extLst>
      <p:ext uri="{BB962C8B-B14F-4D97-AF65-F5344CB8AC3E}">
        <p14:creationId xmlns:p14="http://schemas.microsoft.com/office/powerpoint/2010/main" val="177158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1290C-0A70-A011-89E1-87552D4A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>
                <a:cs typeface="Calibri Light"/>
              </a:rPr>
              <a:t>Изучить основы программирования в оболочке ОС UNIX. Научится писать более сложные командные файлы с использованием логических управляющих конструкций и циклов</a:t>
            </a:r>
            <a:endParaRPr lang="ru-RU" sz="3100" dirty="0">
              <a:cs typeface="Calibri Light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274CD6-9D47-5091-0D01-96A7046F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⦁    Реализовали команду </a:t>
            </a:r>
            <a:r>
              <a:rPr lang="ru-RU" dirty="0" err="1">
                <a:ea typeface="+mn-lt"/>
                <a:cs typeface="+mn-lt"/>
              </a:rPr>
              <a:t>man</a:t>
            </a:r>
            <a:r>
              <a:rPr lang="ru-RU" dirty="0">
                <a:ea typeface="+mn-lt"/>
                <a:cs typeface="+mn-lt"/>
              </a:rPr>
              <a:t> с помощью командного файла. Изучили содержимое каталога /</a:t>
            </a:r>
            <a:r>
              <a:rPr lang="ru-RU" dirty="0" err="1">
                <a:ea typeface="+mn-lt"/>
                <a:cs typeface="+mn-lt"/>
              </a:rPr>
              <a:t>usr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share</a:t>
            </a:r>
            <a:r>
              <a:rPr lang="ru-RU" dirty="0">
                <a:ea typeface="+mn-lt"/>
                <a:cs typeface="+mn-lt"/>
              </a:rPr>
              <a:t>/</a:t>
            </a:r>
            <a:r>
              <a:rPr lang="ru-RU" dirty="0" err="1">
                <a:ea typeface="+mn-lt"/>
                <a:cs typeface="+mn-lt"/>
              </a:rPr>
              <a:t>man</a:t>
            </a:r>
            <a:r>
              <a:rPr lang="ru-RU" dirty="0">
                <a:ea typeface="+mn-lt"/>
                <a:cs typeface="+mn-lt"/>
              </a:rPr>
              <a:t>/man1. В нем находятся архивы текстовых файлов, содержащих справку по большинству установленных в системе программ и команд. Каждый архив можно открыть командой </a:t>
            </a:r>
            <a:r>
              <a:rPr lang="ru-RU" dirty="0" err="1">
                <a:ea typeface="+mn-lt"/>
                <a:cs typeface="+mn-lt"/>
              </a:rPr>
              <a:t>less</a:t>
            </a:r>
            <a:r>
              <a:rPr lang="ru-RU" dirty="0">
                <a:ea typeface="+mn-lt"/>
                <a:cs typeface="+mn-lt"/>
              </a:rPr>
              <a:t> сразу же просмотрев содержимое справки. Командный файл должен получать в виде аргумента командной строки название команды и в виде результата выдавать справку об этой команде или сообщение об отсутствии справки, если соответствующего файла нет в каталоге man1.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15DF844-6459-21EB-8A54-E72F4C129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125" y="2343150"/>
            <a:ext cx="5648325" cy="2162175"/>
          </a:xfrm>
        </p:spPr>
      </p:pic>
    </p:spTree>
    <p:extLst>
      <p:ext uri="{BB962C8B-B14F-4D97-AF65-F5344CB8AC3E}">
        <p14:creationId xmlns:p14="http://schemas.microsoft.com/office/powerpoint/2010/main" val="5302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449BC-D9A4-0E68-45D2-FB611500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01714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1800" dirty="0">
                <a:ea typeface="+mj-lt"/>
                <a:cs typeface="+mj-lt"/>
              </a:rPr>
              <a:t>Изучить основы программирования в оболочке ОС UNIX. Научится писать более сложные командные файлы с использованием логических управляющих конструкций и циклов</a:t>
            </a:r>
          </a:p>
          <a:p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35AE0-2258-E082-B9FA-C2740DC9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9D3524-C640-2302-82F5-C0ABD649B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74984"/>
            <a:ext cx="3932237" cy="35815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⦁    Используя встроенную переменную $RANDOM, </a:t>
            </a:r>
            <a:r>
              <a:rPr lang="ru-RU" sz="2400" err="1">
                <a:ea typeface="+mn-lt"/>
                <a:cs typeface="+mn-lt"/>
              </a:rPr>
              <a:t>напиали</a:t>
            </a:r>
            <a:r>
              <a:rPr lang="ru-RU" sz="2400" dirty="0">
                <a:ea typeface="+mn-lt"/>
                <a:cs typeface="+mn-lt"/>
              </a:rPr>
              <a:t> командный файл, генерирующий случайную последовательность букв латинского алфавита. Учли, что $RANDOM выдаёт псевдослучайные числа в диапазоне от 0 до 32767.</a:t>
            </a:r>
            <a:endParaRPr lang="ru-RU" sz="240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45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73368-14C1-D942-7303-8ACEE1E8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337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4FD4895-C01F-7A37-7133-91D9F214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550"/>
            <a:ext cx="10515600" cy="481141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Ответы на контрольные вопросы:</a:t>
            </a:r>
            <a:endParaRPr lang="ru-RU" dirty="0"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⦁    В строке </a:t>
            </a:r>
            <a:r>
              <a:rPr lang="ru-RU" dirty="0" err="1">
                <a:ea typeface="+mn-lt"/>
                <a:cs typeface="+mn-lt"/>
              </a:rPr>
              <a:t>while</a:t>
            </a:r>
            <a:r>
              <a:rPr lang="ru-RU" dirty="0">
                <a:ea typeface="+mn-lt"/>
                <a:cs typeface="+mn-lt"/>
              </a:rPr>
              <a:t> [$1 != "</a:t>
            </a:r>
            <a:r>
              <a:rPr lang="ru-RU" dirty="0" err="1">
                <a:ea typeface="+mn-lt"/>
                <a:cs typeface="+mn-lt"/>
              </a:rPr>
              <a:t>exit</a:t>
            </a:r>
            <a:r>
              <a:rPr lang="ru-RU" dirty="0">
                <a:ea typeface="+mn-lt"/>
                <a:cs typeface="+mn-lt"/>
              </a:rPr>
              <a:t>"] $1 следует внести в кавычки(«»).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    С помощью знака &gt;,|можно объединить несколько строк в одну.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    Эта утилита выводит последовательность целых чисел с заданным шагом. Также можно реализовать с помощью утилиты </a:t>
            </a:r>
            <a:r>
              <a:rPr lang="ru-RU" dirty="0" err="1">
                <a:ea typeface="+mn-lt"/>
                <a:cs typeface="+mn-lt"/>
              </a:rPr>
              <a:t>jot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    Результатом вычисления выражения $((10/3)) будет число 3.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    В </a:t>
            </a:r>
            <a:r>
              <a:rPr lang="ru-RU" dirty="0" err="1">
                <a:ea typeface="+mn-lt"/>
                <a:cs typeface="+mn-lt"/>
              </a:rPr>
              <a:t>zsh</a:t>
            </a:r>
            <a:r>
              <a:rPr lang="ru-RU" dirty="0">
                <a:ea typeface="+mn-lt"/>
                <a:cs typeface="+mn-lt"/>
              </a:rPr>
              <a:t> можно настроить отдельные сочетания клавиш так, как вам нравится. Использование истории команд в </a:t>
            </a:r>
            <a:r>
              <a:rPr lang="ru-RU" dirty="0" err="1">
                <a:ea typeface="+mn-lt"/>
                <a:cs typeface="+mn-lt"/>
              </a:rPr>
              <a:t>zsh</a:t>
            </a:r>
            <a:r>
              <a:rPr lang="ru-RU" dirty="0">
                <a:ea typeface="+mn-lt"/>
                <a:cs typeface="+mn-lt"/>
              </a:rPr>
              <a:t> ничем особенным не отличается от </a:t>
            </a:r>
            <a:r>
              <a:rPr lang="ru-RU" dirty="0" err="1">
                <a:ea typeface="+mn-lt"/>
                <a:cs typeface="+mn-lt"/>
              </a:rPr>
              <a:t>bash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dirty="0" err="1">
                <a:ea typeface="+mn-lt"/>
                <a:cs typeface="+mn-lt"/>
              </a:rPr>
              <a:t>Zsh</a:t>
            </a:r>
            <a:r>
              <a:rPr lang="ru-RU" dirty="0">
                <a:ea typeface="+mn-lt"/>
                <a:cs typeface="+mn-lt"/>
              </a:rPr>
              <a:t> очень удобен для повседневной работы и делает добрую половину рутины за вас. Но стоит обратить внимание на различия между этими двумя оболочками. Например, в </a:t>
            </a:r>
            <a:r>
              <a:rPr lang="ru-RU" dirty="0" err="1">
                <a:ea typeface="+mn-lt"/>
                <a:cs typeface="+mn-lt"/>
              </a:rPr>
              <a:t>zsh</a:t>
            </a:r>
            <a:r>
              <a:rPr lang="ru-RU" dirty="0">
                <a:ea typeface="+mn-lt"/>
                <a:cs typeface="+mn-lt"/>
              </a:rPr>
              <a:t> после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обязательно вставлять пробел, нумерация массивов в </a:t>
            </a:r>
            <a:r>
              <a:rPr lang="ru-RU" dirty="0" err="1">
                <a:ea typeface="+mn-lt"/>
                <a:cs typeface="+mn-lt"/>
              </a:rPr>
              <a:t>zsh</a:t>
            </a:r>
            <a:r>
              <a:rPr lang="ru-RU" dirty="0">
                <a:ea typeface="+mn-lt"/>
                <a:cs typeface="+mn-lt"/>
              </a:rPr>
              <a:t> начинается с 1, чего совершенно невозможно понять. Так, если вы используете </a:t>
            </a:r>
            <a:r>
              <a:rPr lang="ru-RU" dirty="0" err="1">
                <a:ea typeface="+mn-lt"/>
                <a:cs typeface="+mn-lt"/>
              </a:rPr>
              <a:t>shell</a:t>
            </a:r>
            <a:r>
              <a:rPr lang="ru-RU" dirty="0">
                <a:ea typeface="+mn-lt"/>
                <a:cs typeface="+mn-lt"/>
              </a:rPr>
              <a:t> для повседневной работы, исключающей написание скриптов, используйте </a:t>
            </a:r>
            <a:r>
              <a:rPr lang="ru-RU" dirty="0" err="1">
                <a:ea typeface="+mn-lt"/>
                <a:cs typeface="+mn-lt"/>
              </a:rPr>
              <a:t>zsh</a:t>
            </a:r>
            <a:r>
              <a:rPr lang="ru-RU" dirty="0">
                <a:ea typeface="+mn-lt"/>
                <a:cs typeface="+mn-lt"/>
              </a:rPr>
              <a:t>. Если вам часто приходится писать свои скрипты, только </a:t>
            </a:r>
            <a:r>
              <a:rPr lang="ru-RU" dirty="0" err="1">
                <a:ea typeface="+mn-lt"/>
                <a:cs typeface="+mn-lt"/>
              </a:rPr>
              <a:t>bash</a:t>
            </a:r>
            <a:r>
              <a:rPr lang="ru-RU" dirty="0">
                <a:ea typeface="+mn-lt"/>
                <a:cs typeface="+mn-lt"/>
              </a:rPr>
              <a:t>! Впрочем, можно комбинировать.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    Синтаксис конструкции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((a=1; a &lt;= LIMIT; a++)) верен.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12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53218-06F5-E800-4281-111BC93C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A96BF-D6C8-6F9A-2043-F92FD26B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⦁    Язык </a:t>
            </a:r>
            <a:r>
              <a:rPr lang="ru-RU" dirty="0" err="1">
                <a:ea typeface="+mn-lt"/>
                <a:cs typeface="+mn-lt"/>
              </a:rPr>
              <a:t>bash</a:t>
            </a:r>
            <a:r>
              <a:rPr lang="ru-RU" dirty="0">
                <a:ea typeface="+mn-lt"/>
                <a:cs typeface="+mn-lt"/>
              </a:rPr>
              <a:t> и другие языки программирования:</a:t>
            </a:r>
            <a:endParaRPr lang="ru-RU" dirty="0">
              <a:cs typeface="Calibri" panose="020F0502020204030204"/>
            </a:endParaRPr>
          </a:p>
          <a:p>
            <a:r>
              <a:rPr lang="ru-RU" dirty="0">
                <a:ea typeface="+mn-lt"/>
                <a:cs typeface="+mn-lt"/>
              </a:rPr>
              <a:t>⦁    Скорость работы программ на ассемблере может быть более 50% медленнее, чем программ на си/си++, скомпилированных с максимальной оптимизацией;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    Скорость работы виртуальной </a:t>
            </a:r>
            <a:r>
              <a:rPr lang="ru-RU" dirty="0" err="1">
                <a:ea typeface="+mn-lt"/>
                <a:cs typeface="+mn-lt"/>
              </a:rPr>
              <a:t>ява</a:t>
            </a:r>
            <a:r>
              <a:rPr lang="ru-RU" dirty="0">
                <a:ea typeface="+mn-lt"/>
                <a:cs typeface="+mn-lt"/>
              </a:rPr>
              <a:t>-машины с байт-кодом часто превосходит скорость аппаратуры с кодами, получаемыми трансляторами с языков высокого уровня. Ява-машина уступает по скорости только ассемблеру и лучшим оптимизирующим трансляторам;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    Скорость компиляции и исполнения программ на </a:t>
            </a:r>
            <a:r>
              <a:rPr lang="ru-RU" dirty="0" err="1">
                <a:ea typeface="+mn-lt"/>
                <a:cs typeface="+mn-lt"/>
              </a:rPr>
              <a:t>яваскрипт</a:t>
            </a:r>
            <a:r>
              <a:rPr lang="ru-RU" dirty="0">
                <a:ea typeface="+mn-lt"/>
                <a:cs typeface="+mn-lt"/>
              </a:rPr>
              <a:t> в популярных браузерах лишь в 2-3 раза уступает лучшим трансляторам и превосходит даже некоторые качественные компиляторы, безусловно намного (более чем в 10 раз) обгоняя большинство трансляторов других языков сценариев и подобных им по скорости исполнения программ;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    Скорость кодов, генерируемых компилятором языка си фирмы Intel, оказалась заметно меньшей, чем компилятора GNU и иногда LLVM;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    Скорость ассемблерных кодов x86-64 может меньше, чем аналогичных кодов x86, примерно на 10%;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    Оптимизация кодов лучше работает на процессоре Intel;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    Скорость исполнения на процессоре Intel была почти всегда выше, за исключением языков </a:t>
            </a:r>
            <a:r>
              <a:rPr lang="ru-RU" dirty="0" err="1">
                <a:ea typeface="+mn-lt"/>
                <a:cs typeface="+mn-lt"/>
              </a:rPr>
              <a:t>лисп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эрланг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аук</a:t>
            </a:r>
            <a:r>
              <a:rPr lang="ru-RU" dirty="0">
                <a:ea typeface="+mn-lt"/>
                <a:cs typeface="+mn-lt"/>
              </a:rPr>
              <a:t> (</a:t>
            </a:r>
            <a:r>
              <a:rPr lang="ru-RU" dirty="0" err="1">
                <a:ea typeface="+mn-lt"/>
                <a:cs typeface="+mn-lt"/>
              </a:rPr>
              <a:t>gawk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mawk</a:t>
            </a:r>
            <a:r>
              <a:rPr lang="ru-RU" dirty="0">
                <a:ea typeface="+mn-lt"/>
                <a:cs typeface="+mn-lt"/>
              </a:rPr>
              <a:t>) и </a:t>
            </a:r>
            <a:r>
              <a:rPr lang="ru-RU" dirty="0" err="1">
                <a:ea typeface="+mn-lt"/>
                <a:cs typeface="+mn-lt"/>
              </a:rPr>
              <a:t>бэш</a:t>
            </a:r>
            <a:r>
              <a:rPr lang="ru-RU" dirty="0">
                <a:ea typeface="+mn-lt"/>
                <a:cs typeface="+mn-lt"/>
              </a:rPr>
              <a:t>. Разница в скорости по </a:t>
            </a:r>
            <a:r>
              <a:rPr lang="ru-RU" dirty="0" err="1">
                <a:ea typeface="+mn-lt"/>
                <a:cs typeface="+mn-lt"/>
              </a:rPr>
              <a:t>бэш</a:t>
            </a:r>
            <a:r>
              <a:rPr lang="ru-RU" dirty="0">
                <a:ea typeface="+mn-lt"/>
                <a:cs typeface="+mn-lt"/>
              </a:rPr>
              <a:t> скорее всего вызвана разными настройками окружения на тестируемых системах, а не собственно транслятором или железом. Преимущество Intel особенно заметно на 32-разрядных кодах;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    Стек большинства тестируемых языков, в частности, </a:t>
            </a:r>
            <a:r>
              <a:rPr lang="ru-RU" dirty="0" err="1">
                <a:ea typeface="+mn-lt"/>
                <a:cs typeface="+mn-lt"/>
              </a:rPr>
              <a:t>ява</a:t>
            </a:r>
            <a:r>
              <a:rPr lang="ru-RU" dirty="0">
                <a:ea typeface="+mn-lt"/>
                <a:cs typeface="+mn-lt"/>
              </a:rPr>
              <a:t> и </a:t>
            </a:r>
            <a:r>
              <a:rPr lang="ru-RU" dirty="0" err="1">
                <a:ea typeface="+mn-lt"/>
                <a:cs typeface="+mn-lt"/>
              </a:rPr>
              <a:t>яваскрипт</a:t>
            </a:r>
            <a:r>
              <a:rPr lang="ru-RU" dirty="0">
                <a:ea typeface="+mn-lt"/>
                <a:cs typeface="+mn-lt"/>
              </a:rPr>
              <a:t>, поддерживают только очень ограниченное число рекурсивных вызовов. Некоторые трансляторы (</a:t>
            </a:r>
            <a:r>
              <a:rPr lang="ru-RU" dirty="0" err="1">
                <a:ea typeface="+mn-lt"/>
                <a:cs typeface="+mn-lt"/>
              </a:rPr>
              <a:t>gcc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icc</a:t>
            </a:r>
            <a:r>
              <a:rPr lang="ru-RU" dirty="0">
                <a:ea typeface="+mn-lt"/>
                <a:cs typeface="+mn-lt"/>
              </a:rPr>
              <a:t>, ...) позволяют увеличить размер стека изменением переменных среды исполнения или параметром;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⦁    В рассматриваемых версиях </a:t>
            </a:r>
            <a:r>
              <a:rPr lang="ru-RU" dirty="0" err="1">
                <a:ea typeface="+mn-lt"/>
                <a:cs typeface="+mn-lt"/>
              </a:rPr>
              <a:t>gawk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php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perl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bash</a:t>
            </a:r>
            <a:r>
              <a:rPr lang="ru-RU" dirty="0">
                <a:ea typeface="+mn-lt"/>
                <a:cs typeface="+mn-lt"/>
              </a:rPr>
              <a:t> реализован динамический стек, позволяющий использовать всю память компьютера. Но </a:t>
            </a:r>
            <a:r>
              <a:rPr lang="ru-RU" dirty="0" err="1">
                <a:ea typeface="+mn-lt"/>
                <a:cs typeface="+mn-lt"/>
              </a:rPr>
              <a:t>perl</a:t>
            </a:r>
            <a:r>
              <a:rPr lang="ru-RU" dirty="0">
                <a:ea typeface="+mn-lt"/>
                <a:cs typeface="+mn-lt"/>
              </a:rPr>
              <a:t> и, особенно, </a:t>
            </a:r>
            <a:r>
              <a:rPr lang="ru-RU" dirty="0" err="1">
                <a:ea typeface="+mn-lt"/>
                <a:cs typeface="+mn-lt"/>
              </a:rPr>
              <a:t>bash</a:t>
            </a:r>
            <a:r>
              <a:rPr lang="ru-RU" dirty="0">
                <a:ea typeface="+mn-lt"/>
                <a:cs typeface="+mn-lt"/>
              </a:rPr>
              <a:t> используют стек настолько экстенсивно, что 8-16 ГБ не хватает для расчета </a:t>
            </a:r>
            <a:r>
              <a:rPr lang="ru-RU" dirty="0" err="1">
                <a:ea typeface="+mn-lt"/>
                <a:cs typeface="+mn-lt"/>
              </a:rPr>
              <a:t>ack</a:t>
            </a:r>
            <a:r>
              <a:rPr lang="ru-RU" dirty="0">
                <a:ea typeface="+mn-lt"/>
                <a:cs typeface="+mn-lt"/>
              </a:rPr>
              <a:t>(5,2,3)</a:t>
            </a:r>
            <a:endParaRPr lang="ru-RU" dirty="0"/>
          </a:p>
          <a:p>
            <a:endParaRPr lang="ru-RU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04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CA11D-CA4C-AEBF-492C-417909D7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0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операционная система  лабораторная работа 11</vt:lpstr>
      <vt:lpstr>Изучить основы программирования в оболочке ОС UNIX. Научится писать более сложные командные файлы с использованием логических управляющих конструкций и циклов</vt:lpstr>
      <vt:lpstr>Изучить основы программирования в оболочке ОС UNIX. Научится писать более сложные командные файлы с использованием логических управляющих конструкций и циклов</vt:lpstr>
      <vt:lpstr>Изучить основы программирования в оболочке ОС UNIX. Научится писать более сложные командные файлы с использованием логических управляющих конструкций и циклов 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71</cp:revision>
  <dcterms:created xsi:type="dcterms:W3CDTF">2022-06-23T18:35:06Z</dcterms:created>
  <dcterms:modified xsi:type="dcterms:W3CDTF">2022-06-23T19:03:05Z</dcterms:modified>
</cp:coreProperties>
</file>