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1" r:id="rId2"/>
    <p:sldId id="284" r:id="rId3"/>
    <p:sldId id="260" r:id="rId4"/>
    <p:sldId id="263" r:id="rId5"/>
    <p:sldId id="268" r:id="rId6"/>
    <p:sldId id="269" r:id="rId7"/>
    <p:sldId id="271" r:id="rId8"/>
    <p:sldId id="272" r:id="rId9"/>
    <p:sldId id="273" r:id="rId10"/>
    <p:sldId id="274" r:id="rId11"/>
    <p:sldId id="285" r:id="rId12"/>
    <p:sldId id="288" r:id="rId13"/>
    <p:sldId id="293" r:id="rId14"/>
    <p:sldId id="296" r:id="rId15"/>
    <p:sldId id="294" r:id="rId16"/>
    <p:sldId id="297" r:id="rId17"/>
    <p:sldId id="291" r:id="rId18"/>
    <p:sldId id="295" r:id="rId19"/>
    <p:sldId id="298" r:id="rId20"/>
    <p:sldId id="292" r:id="rId21"/>
    <p:sldId id="299" r:id="rId22"/>
    <p:sldId id="275" r:id="rId23"/>
    <p:sldId id="276" r:id="rId24"/>
    <p:sldId id="277" r:id="rId25"/>
    <p:sldId id="278" r:id="rId26"/>
    <p:sldId id="282" r:id="rId27"/>
    <p:sldId id="283"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Eishita\IIIT-Bangalore\Capstone%20Project\data%20exploration\EDA\Ads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Distribution</a:t>
            </a:r>
            <a:r>
              <a:rPr lang="en-US" b="1" u="sng" baseline="0"/>
              <a:t> of Investment Type by Week</a:t>
            </a:r>
            <a:endParaRPr lang="en-US" b="1" u="sng"/>
          </a:p>
        </c:rich>
      </c:tx>
      <c:overlay val="0"/>
      <c:spPr>
        <a:noFill/>
        <a:ln>
          <a:noFill/>
        </a:ln>
        <a:effectLst/>
      </c:spPr>
    </c:title>
    <c:autoTitleDeleted val="0"/>
    <c:plotArea>
      <c:layout/>
      <c:barChart>
        <c:barDir val="col"/>
        <c:grouping val="stacked"/>
        <c:varyColors val="0"/>
        <c:ser>
          <c:idx val="0"/>
          <c:order val="0"/>
          <c:tx>
            <c:strRef>
              <c:f>Sheet2!$B$1</c:f>
              <c:strCache>
                <c:ptCount val="1"/>
                <c:pt idx="0">
                  <c:v>TV</c:v>
                </c:pt>
              </c:strCache>
            </c:strRef>
          </c:tx>
          <c:spPr>
            <a:solidFill>
              <a:schemeClr val="accent1"/>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Sheet2!$B$2:$B$54</c:f>
              <c:numCache>
                <c:formatCode>General</c:formatCode>
                <c:ptCount val="53"/>
                <c:pt idx="0">
                  <c:v>4.8622949281791887E-2</c:v>
                </c:pt>
                <c:pt idx="1">
                  <c:v>4.8622949281791887E-2</c:v>
                </c:pt>
                <c:pt idx="2">
                  <c:v>4.8622949281791887E-2</c:v>
                </c:pt>
                <c:pt idx="3">
                  <c:v>4.8622949281791887E-2</c:v>
                </c:pt>
                <c:pt idx="4">
                  <c:v>2.166912595112502E-2</c:v>
                </c:pt>
                <c:pt idx="5">
                  <c:v>1.4537584531248901E-3</c:v>
                </c:pt>
                <c:pt idx="6">
                  <c:v>1.4537584531248901E-3</c:v>
                </c:pt>
                <c:pt idx="7">
                  <c:v>1.4537584531248901E-3</c:v>
                </c:pt>
                <c:pt idx="8">
                  <c:v>0.13056286590069888</c:v>
                </c:pt>
                <c:pt idx="9">
                  <c:v>0.90521751058614397</c:v>
                </c:pt>
                <c:pt idx="10">
                  <c:v>0.90521751058614397</c:v>
                </c:pt>
                <c:pt idx="11">
                  <c:v>0.90521751058614397</c:v>
                </c:pt>
                <c:pt idx="12">
                  <c:v>0.90521751058614397</c:v>
                </c:pt>
                <c:pt idx="13">
                  <c:v>1.3186157088035408</c:v>
                </c:pt>
                <c:pt idx="14">
                  <c:v>1.3875154085064401</c:v>
                </c:pt>
                <c:pt idx="15">
                  <c:v>1.3875154085064401</c:v>
                </c:pt>
                <c:pt idx="16">
                  <c:v>1.3875154085064401</c:v>
                </c:pt>
                <c:pt idx="17">
                  <c:v>1.2149289217064401</c:v>
                </c:pt>
                <c:pt idx="18">
                  <c:v>0.98481360597311296</c:v>
                </c:pt>
                <c:pt idx="19">
                  <c:v>0.98481360597311296</c:v>
                </c:pt>
                <c:pt idx="20">
                  <c:v>0.98481360597311296</c:v>
                </c:pt>
                <c:pt idx="21">
                  <c:v>1.01823892295768</c:v>
                </c:pt>
                <c:pt idx="22">
                  <c:v>1.2187908248650701</c:v>
                </c:pt>
                <c:pt idx="23">
                  <c:v>1.2187908248650701</c:v>
                </c:pt>
                <c:pt idx="24">
                  <c:v>1.2187908248650701</c:v>
                </c:pt>
                <c:pt idx="25">
                  <c:v>1.2187908248650701</c:v>
                </c:pt>
                <c:pt idx="26">
                  <c:v>0.3482259499614504</c:v>
                </c:pt>
                <c:pt idx="27">
                  <c:v>0.84774193548387133</c:v>
                </c:pt>
                <c:pt idx="28">
                  <c:v>0.989032258064515</c:v>
                </c:pt>
                <c:pt idx="29">
                  <c:v>0.989032258064515</c:v>
                </c:pt>
                <c:pt idx="30">
                  <c:v>0.989032258064515</c:v>
                </c:pt>
                <c:pt idx="31">
                  <c:v>0.83267931968345976</c:v>
                </c:pt>
                <c:pt idx="32">
                  <c:v>0.62420873517538344</c:v>
                </c:pt>
                <c:pt idx="33">
                  <c:v>0.62420873517538344</c:v>
                </c:pt>
                <c:pt idx="34">
                  <c:v>0.62420873517538344</c:v>
                </c:pt>
                <c:pt idx="35">
                  <c:v>1.0458633822681287</c:v>
                </c:pt>
                <c:pt idx="36">
                  <c:v>2.1</c:v>
                </c:pt>
                <c:pt idx="37">
                  <c:v>2.1</c:v>
                </c:pt>
                <c:pt idx="38">
                  <c:v>2.1</c:v>
                </c:pt>
                <c:pt idx="39">
                  <c:v>2.1</c:v>
                </c:pt>
                <c:pt idx="40">
                  <c:v>1.3410392510375098</c:v>
                </c:pt>
                <c:pt idx="41">
                  <c:v>1.2145457928770991</c:v>
                </c:pt>
                <c:pt idx="42">
                  <c:v>1.2145457928770991</c:v>
                </c:pt>
                <c:pt idx="43">
                  <c:v>1.2145457928770991</c:v>
                </c:pt>
                <c:pt idx="44">
                  <c:v>0.69729381906714261</c:v>
                </c:pt>
                <c:pt idx="45">
                  <c:v>0.3093548387096785</c:v>
                </c:pt>
                <c:pt idx="46">
                  <c:v>0.3093548387096785</c:v>
                </c:pt>
                <c:pt idx="47">
                  <c:v>0.3093548387096785</c:v>
                </c:pt>
                <c:pt idx="48">
                  <c:v>0.32058518642313499</c:v>
                </c:pt>
                <c:pt idx="49">
                  <c:v>0.38796727270388137</c:v>
                </c:pt>
                <c:pt idx="50">
                  <c:v>0.38796727270388137</c:v>
                </c:pt>
                <c:pt idx="51">
                  <c:v>0.38796727270388137</c:v>
                </c:pt>
                <c:pt idx="52">
                  <c:v>0.38796727270388137</c:v>
                </c:pt>
              </c:numCache>
            </c:numRef>
          </c:val>
          <c:extLst>
            <c:ext xmlns:c16="http://schemas.microsoft.com/office/drawing/2014/chart" uri="{C3380CC4-5D6E-409C-BE32-E72D297353CC}">
              <c16:uniqueId val="{00000000-36A6-4075-8AA2-BD73DC936B61}"/>
            </c:ext>
          </c:extLst>
        </c:ser>
        <c:ser>
          <c:idx val="1"/>
          <c:order val="1"/>
          <c:tx>
            <c:strRef>
              <c:f>Sheet2!$C$1</c:f>
              <c:strCache>
                <c:ptCount val="1"/>
                <c:pt idx="0">
                  <c:v>Digital Media</c:v>
                </c:pt>
              </c:strCache>
            </c:strRef>
          </c:tx>
          <c:spPr>
            <a:solidFill>
              <a:schemeClr val="accent2"/>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Sheet2!$C$2:$C$54</c:f>
              <c:numCache>
                <c:formatCode>General</c:formatCode>
                <c:ptCount val="53"/>
                <c:pt idx="0">
                  <c:v>0.5719708373913307</c:v>
                </c:pt>
                <c:pt idx="1">
                  <c:v>0.5719708373913307</c:v>
                </c:pt>
                <c:pt idx="2">
                  <c:v>0.5719708373913307</c:v>
                </c:pt>
                <c:pt idx="3">
                  <c:v>0.5719708373913307</c:v>
                </c:pt>
                <c:pt idx="4">
                  <c:v>0.4100430923113228</c:v>
                </c:pt>
                <c:pt idx="5">
                  <c:v>0.2885972835013178</c:v>
                </c:pt>
                <c:pt idx="6">
                  <c:v>0.2885972835013178</c:v>
                </c:pt>
                <c:pt idx="7">
                  <c:v>0.2885972835013178</c:v>
                </c:pt>
                <c:pt idx="8">
                  <c:v>0.29258668675490951</c:v>
                </c:pt>
                <c:pt idx="9">
                  <c:v>0.31652310627645835</c:v>
                </c:pt>
                <c:pt idx="10">
                  <c:v>0.31652310627645835</c:v>
                </c:pt>
                <c:pt idx="11">
                  <c:v>0.31652310627645835</c:v>
                </c:pt>
                <c:pt idx="12">
                  <c:v>0.31652310627645835</c:v>
                </c:pt>
                <c:pt idx="13">
                  <c:v>2.4882781865705681</c:v>
                </c:pt>
                <c:pt idx="14">
                  <c:v>2.8502373666195902</c:v>
                </c:pt>
                <c:pt idx="15">
                  <c:v>2.8502373666195902</c:v>
                </c:pt>
                <c:pt idx="16">
                  <c:v>2.8502373666195902</c:v>
                </c:pt>
                <c:pt idx="17">
                  <c:v>1.7562539658362621</c:v>
                </c:pt>
                <c:pt idx="18">
                  <c:v>0.297609431458496</c:v>
                </c:pt>
                <c:pt idx="19">
                  <c:v>0.297609431458496</c:v>
                </c:pt>
                <c:pt idx="20">
                  <c:v>0.297609431458496</c:v>
                </c:pt>
                <c:pt idx="21">
                  <c:v>0.35391186377190736</c:v>
                </c:pt>
                <c:pt idx="22">
                  <c:v>0.69172645765237084</c:v>
                </c:pt>
                <c:pt idx="23">
                  <c:v>0.69172645765237084</c:v>
                </c:pt>
                <c:pt idx="24">
                  <c:v>0.69172645765237084</c:v>
                </c:pt>
                <c:pt idx="25">
                  <c:v>0.69172645765237084</c:v>
                </c:pt>
                <c:pt idx="26">
                  <c:v>0.19763613075782022</c:v>
                </c:pt>
                <c:pt idx="27">
                  <c:v>8.8258064516128859E-2</c:v>
                </c:pt>
                <c:pt idx="28">
                  <c:v>0.10296774193548411</c:v>
                </c:pt>
                <c:pt idx="29">
                  <c:v>0.10296774193548411</c:v>
                </c:pt>
                <c:pt idx="30">
                  <c:v>0.10296774193548411</c:v>
                </c:pt>
                <c:pt idx="31">
                  <c:v>0.25669915985471475</c:v>
                </c:pt>
                <c:pt idx="32">
                  <c:v>0.46167438374702435</c:v>
                </c:pt>
                <c:pt idx="33">
                  <c:v>0.46167438374702435</c:v>
                </c:pt>
                <c:pt idx="34">
                  <c:v>0.46167438374702435</c:v>
                </c:pt>
                <c:pt idx="35">
                  <c:v>0.46525128792990222</c:v>
                </c:pt>
                <c:pt idx="36">
                  <c:v>0.47419354838709699</c:v>
                </c:pt>
                <c:pt idx="37">
                  <c:v>0.47419354838709699</c:v>
                </c:pt>
                <c:pt idx="38">
                  <c:v>0.47419354838709699</c:v>
                </c:pt>
                <c:pt idx="39">
                  <c:v>0.47419354838709699</c:v>
                </c:pt>
                <c:pt idx="40">
                  <c:v>0.24212036949350388</c:v>
                </c:pt>
                <c:pt idx="41">
                  <c:v>0.203441506344572</c:v>
                </c:pt>
                <c:pt idx="42">
                  <c:v>0.203441506344572</c:v>
                </c:pt>
                <c:pt idx="43">
                  <c:v>0.203441506344572</c:v>
                </c:pt>
                <c:pt idx="44">
                  <c:v>0.18654405571449426</c:v>
                </c:pt>
                <c:pt idx="45">
                  <c:v>0.173870967741935</c:v>
                </c:pt>
                <c:pt idx="46">
                  <c:v>0.173870967741935</c:v>
                </c:pt>
                <c:pt idx="47">
                  <c:v>0.173870967741935</c:v>
                </c:pt>
                <c:pt idx="48">
                  <c:v>0.19639094161665693</c:v>
                </c:pt>
                <c:pt idx="49">
                  <c:v>0.33151078486498653</c:v>
                </c:pt>
                <c:pt idx="50">
                  <c:v>0.33151078486498653</c:v>
                </c:pt>
                <c:pt idx="51">
                  <c:v>0.33151078486498653</c:v>
                </c:pt>
                <c:pt idx="52">
                  <c:v>0.33151078486498653</c:v>
                </c:pt>
              </c:numCache>
            </c:numRef>
          </c:val>
          <c:extLst>
            <c:ext xmlns:c16="http://schemas.microsoft.com/office/drawing/2014/chart" uri="{C3380CC4-5D6E-409C-BE32-E72D297353CC}">
              <c16:uniqueId val="{00000001-36A6-4075-8AA2-BD73DC936B61}"/>
            </c:ext>
          </c:extLst>
        </c:ser>
        <c:ser>
          <c:idx val="2"/>
          <c:order val="2"/>
          <c:tx>
            <c:strRef>
              <c:f>Sheet2!$D$1</c:f>
              <c:strCache>
                <c:ptCount val="1"/>
                <c:pt idx="0">
                  <c:v>Sponsorship</c:v>
                </c:pt>
              </c:strCache>
            </c:strRef>
          </c:tx>
          <c:spPr>
            <a:solidFill>
              <a:schemeClr val="accent3"/>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Sheet2!$D$2:$D$54</c:f>
              <c:numCache>
                <c:formatCode>General</c:formatCode>
                <c:ptCount val="53"/>
                <c:pt idx="0">
                  <c:v>1.6741899398506317</c:v>
                </c:pt>
                <c:pt idx="1">
                  <c:v>1.6741899398506317</c:v>
                </c:pt>
                <c:pt idx="2">
                  <c:v>1.6741899398506317</c:v>
                </c:pt>
                <c:pt idx="3">
                  <c:v>1.6741899398506317</c:v>
                </c:pt>
                <c:pt idx="4">
                  <c:v>0.85471407203792105</c:v>
                </c:pt>
                <c:pt idx="5">
                  <c:v>0.24010717117838901</c:v>
                </c:pt>
                <c:pt idx="6">
                  <c:v>0.24010717117838901</c:v>
                </c:pt>
                <c:pt idx="7">
                  <c:v>0.24010717117838901</c:v>
                </c:pt>
                <c:pt idx="8">
                  <c:v>2.2987278571786818</c:v>
                </c:pt>
                <c:pt idx="9">
                  <c:v>14.6504519731805</c:v>
                </c:pt>
                <c:pt idx="10">
                  <c:v>14.6504519731805</c:v>
                </c:pt>
                <c:pt idx="11">
                  <c:v>14.6504519731805</c:v>
                </c:pt>
                <c:pt idx="12">
                  <c:v>14.6504519731805</c:v>
                </c:pt>
                <c:pt idx="13">
                  <c:v>18.481153618765589</c:v>
                </c:pt>
                <c:pt idx="14">
                  <c:v>19.119603893029787</c:v>
                </c:pt>
                <c:pt idx="15">
                  <c:v>19.119603893029787</c:v>
                </c:pt>
                <c:pt idx="16">
                  <c:v>19.119603893029787</c:v>
                </c:pt>
                <c:pt idx="17">
                  <c:v>12.342699530706916</c:v>
                </c:pt>
                <c:pt idx="18">
                  <c:v>3.30682704760964</c:v>
                </c:pt>
                <c:pt idx="19">
                  <c:v>3.30682704760964</c:v>
                </c:pt>
                <c:pt idx="20">
                  <c:v>3.30682704760964</c:v>
                </c:pt>
                <c:pt idx="21">
                  <c:v>4.6636302375513363</c:v>
                </c:pt>
                <c:pt idx="22">
                  <c:v>12.804449377201614</c:v>
                </c:pt>
                <c:pt idx="23">
                  <c:v>12.804449377201614</c:v>
                </c:pt>
                <c:pt idx="24">
                  <c:v>12.804449377201614</c:v>
                </c:pt>
                <c:pt idx="25">
                  <c:v>12.804449377201614</c:v>
                </c:pt>
                <c:pt idx="26">
                  <c:v>3.6584141077718799</c:v>
                </c:pt>
                <c:pt idx="27">
                  <c:v>0.81290322580645158</c:v>
                </c:pt>
                <c:pt idx="28">
                  <c:v>0.94838709677419442</c:v>
                </c:pt>
                <c:pt idx="29">
                  <c:v>0.94838709677419442</c:v>
                </c:pt>
                <c:pt idx="30">
                  <c:v>0.94838709677419442</c:v>
                </c:pt>
                <c:pt idx="31">
                  <c:v>1.7549239639230405</c:v>
                </c:pt>
                <c:pt idx="32">
                  <c:v>2.8303064534548374</c:v>
                </c:pt>
                <c:pt idx="33">
                  <c:v>2.8303064534548374</c:v>
                </c:pt>
                <c:pt idx="34">
                  <c:v>2.8303064534548374</c:v>
                </c:pt>
                <c:pt idx="35">
                  <c:v>4.7048732732050764</c:v>
                </c:pt>
                <c:pt idx="36">
                  <c:v>9.3912903225806694</c:v>
                </c:pt>
                <c:pt idx="37">
                  <c:v>9.3912903225806694</c:v>
                </c:pt>
                <c:pt idx="38">
                  <c:v>9.3912903225806694</c:v>
                </c:pt>
                <c:pt idx="39">
                  <c:v>9.3912903225806694</c:v>
                </c:pt>
                <c:pt idx="40">
                  <c:v>6.2032836434143741</c:v>
                </c:pt>
                <c:pt idx="41">
                  <c:v>5.671949196886664</c:v>
                </c:pt>
                <c:pt idx="42">
                  <c:v>5.671949196886664</c:v>
                </c:pt>
                <c:pt idx="43">
                  <c:v>5.671949196886664</c:v>
                </c:pt>
                <c:pt idx="44">
                  <c:v>6.5185773055781597</c:v>
                </c:pt>
                <c:pt idx="45">
                  <c:v>7.1535483870967864</c:v>
                </c:pt>
                <c:pt idx="46">
                  <c:v>7.1535483870967864</c:v>
                </c:pt>
                <c:pt idx="47">
                  <c:v>7.1535483870967864</c:v>
                </c:pt>
                <c:pt idx="48">
                  <c:v>6.9665642623423603</c:v>
                </c:pt>
                <c:pt idx="49">
                  <c:v>5.8446595138158202</c:v>
                </c:pt>
                <c:pt idx="50">
                  <c:v>5.8446595138158202</c:v>
                </c:pt>
                <c:pt idx="51">
                  <c:v>5.8446595138158202</c:v>
                </c:pt>
                <c:pt idx="52">
                  <c:v>5.8446595138158202</c:v>
                </c:pt>
              </c:numCache>
            </c:numRef>
          </c:val>
          <c:extLst>
            <c:ext xmlns:c16="http://schemas.microsoft.com/office/drawing/2014/chart" uri="{C3380CC4-5D6E-409C-BE32-E72D297353CC}">
              <c16:uniqueId val="{00000002-36A6-4075-8AA2-BD73DC936B61}"/>
            </c:ext>
          </c:extLst>
        </c:ser>
        <c:ser>
          <c:idx val="3"/>
          <c:order val="3"/>
          <c:tx>
            <c:strRef>
              <c:f>Sheet2!$E$1</c:f>
              <c:strCache>
                <c:ptCount val="1"/>
                <c:pt idx="0">
                  <c:v>Content Marketing</c:v>
                </c:pt>
              </c:strCache>
            </c:strRef>
          </c:tx>
          <c:spPr>
            <a:solidFill>
              <a:schemeClr val="accent4"/>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Sheet2!$E$2:$E$54</c:f>
              <c:numCache>
                <c:formatCode>General</c:formatCode>
                <c:ptCount val="53"/>
                <c:pt idx="0">
                  <c:v>2.1065428250793914E-4</c:v>
                </c:pt>
                <c:pt idx="1">
                  <c:v>2.1065428250793914E-4</c:v>
                </c:pt>
                <c:pt idx="2">
                  <c:v>2.1065428250793914E-4</c:v>
                </c:pt>
                <c:pt idx="3">
                  <c:v>2.1065428250793914E-4</c:v>
                </c:pt>
                <c:pt idx="4">
                  <c:v>9.109655264222553E-5</c:v>
                </c:pt>
                <c:pt idx="5">
                  <c:v>1.428255242940042E-6</c:v>
                </c:pt>
                <c:pt idx="6">
                  <c:v>1.428255242940042E-6</c:v>
                </c:pt>
                <c:pt idx="7">
                  <c:v>1.428255242940042E-6</c:v>
                </c:pt>
                <c:pt idx="8">
                  <c:v>2.0344293610919516E-2</c:v>
                </c:pt>
                <c:pt idx="9">
                  <c:v>0.14240148574497918</c:v>
                </c:pt>
                <c:pt idx="10">
                  <c:v>0.14240148574497918</c:v>
                </c:pt>
                <c:pt idx="11">
                  <c:v>0.14240148574497918</c:v>
                </c:pt>
                <c:pt idx="12">
                  <c:v>0.14240148574497918</c:v>
                </c:pt>
                <c:pt idx="13">
                  <c:v>0.68693818358930225</c:v>
                </c:pt>
                <c:pt idx="14">
                  <c:v>0.77769429989668937</c:v>
                </c:pt>
                <c:pt idx="15">
                  <c:v>0.77769429989668937</c:v>
                </c:pt>
                <c:pt idx="16">
                  <c:v>0.77769429989668937</c:v>
                </c:pt>
                <c:pt idx="17">
                  <c:v>0.46126006168416522</c:v>
                </c:pt>
                <c:pt idx="18">
                  <c:v>3.9347744067466738E-2</c:v>
                </c:pt>
                <c:pt idx="19">
                  <c:v>3.9347744067466738E-2</c:v>
                </c:pt>
                <c:pt idx="20">
                  <c:v>3.9347744067466738E-2</c:v>
                </c:pt>
                <c:pt idx="21">
                  <c:v>6.815589151510941E-2</c:v>
                </c:pt>
                <c:pt idx="22">
                  <c:v>0.241004776200966</c:v>
                </c:pt>
                <c:pt idx="23">
                  <c:v>0.241004776200966</c:v>
                </c:pt>
                <c:pt idx="24">
                  <c:v>0.241004776200966</c:v>
                </c:pt>
                <c:pt idx="25">
                  <c:v>0.241004776200966</c:v>
                </c:pt>
                <c:pt idx="26">
                  <c:v>6.8858507485990234E-2</c:v>
                </c:pt>
                <c:pt idx="27">
                  <c:v>0.17419354838709711</c:v>
                </c:pt>
                <c:pt idx="28">
                  <c:v>0.20322580645161301</c:v>
                </c:pt>
                <c:pt idx="29">
                  <c:v>0.20322580645161301</c:v>
                </c:pt>
                <c:pt idx="30">
                  <c:v>0.20322580645161301</c:v>
                </c:pt>
                <c:pt idx="31">
                  <c:v>0.17786396211057501</c:v>
                </c:pt>
                <c:pt idx="32">
                  <c:v>0.14404816965585801</c:v>
                </c:pt>
                <c:pt idx="33">
                  <c:v>0.14404816965585801</c:v>
                </c:pt>
                <c:pt idx="34">
                  <c:v>0.14404816965585801</c:v>
                </c:pt>
                <c:pt idx="35">
                  <c:v>0.126762517496119</c:v>
                </c:pt>
                <c:pt idx="36">
                  <c:v>8.3548387096773979E-2</c:v>
                </c:pt>
                <c:pt idx="37">
                  <c:v>8.3548387096773979E-2</c:v>
                </c:pt>
                <c:pt idx="38">
                  <c:v>8.3548387096773979E-2</c:v>
                </c:pt>
                <c:pt idx="39">
                  <c:v>8.3548387096773979E-2</c:v>
                </c:pt>
                <c:pt idx="40">
                  <c:v>1.8910621231353026E-2</c:v>
                </c:pt>
                <c:pt idx="41">
                  <c:v>8.1376602537828538E-3</c:v>
                </c:pt>
                <c:pt idx="42">
                  <c:v>8.1376602537828538E-3</c:v>
                </c:pt>
                <c:pt idx="43">
                  <c:v>8.1376602537828538E-3</c:v>
                </c:pt>
                <c:pt idx="44">
                  <c:v>0.10542305255116108</c:v>
                </c:pt>
                <c:pt idx="45">
                  <c:v>0.17838709677419412</c:v>
                </c:pt>
                <c:pt idx="46">
                  <c:v>0.17838709677419412</c:v>
                </c:pt>
                <c:pt idx="47">
                  <c:v>0.17838709677419412</c:v>
                </c:pt>
                <c:pt idx="48">
                  <c:v>0.15440591331349918</c:v>
                </c:pt>
                <c:pt idx="49">
                  <c:v>1.05188125493265E-2</c:v>
                </c:pt>
                <c:pt idx="50">
                  <c:v>1.05188125493265E-2</c:v>
                </c:pt>
                <c:pt idx="51">
                  <c:v>1.05188125493265E-2</c:v>
                </c:pt>
                <c:pt idx="52">
                  <c:v>1.05188125493265E-2</c:v>
                </c:pt>
              </c:numCache>
            </c:numRef>
          </c:val>
          <c:extLst>
            <c:ext xmlns:c16="http://schemas.microsoft.com/office/drawing/2014/chart" uri="{C3380CC4-5D6E-409C-BE32-E72D297353CC}">
              <c16:uniqueId val="{00000003-36A6-4075-8AA2-BD73DC936B61}"/>
            </c:ext>
          </c:extLst>
        </c:ser>
        <c:ser>
          <c:idx val="4"/>
          <c:order val="4"/>
          <c:tx>
            <c:strRef>
              <c:f>Sheet2!$F$1</c:f>
              <c:strCache>
                <c:ptCount val="1"/>
                <c:pt idx="0">
                  <c:v>Online Marketing</c:v>
                </c:pt>
              </c:strCache>
            </c:strRef>
          </c:tx>
          <c:spPr>
            <a:solidFill>
              <a:schemeClr val="accent5"/>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Sheet2!$F$2:$F$54</c:f>
              <c:numCache>
                <c:formatCode>General</c:formatCode>
                <c:ptCount val="53"/>
                <c:pt idx="0">
                  <c:v>0.29970784403778999</c:v>
                </c:pt>
                <c:pt idx="1">
                  <c:v>0.29970784403778999</c:v>
                </c:pt>
                <c:pt idx="2">
                  <c:v>0.29970784403778999</c:v>
                </c:pt>
                <c:pt idx="3">
                  <c:v>0.29970784403778999</c:v>
                </c:pt>
                <c:pt idx="4">
                  <c:v>0.14512289810134199</c:v>
                </c:pt>
                <c:pt idx="5">
                  <c:v>2.9184188649007001E-2</c:v>
                </c:pt>
                <c:pt idx="6">
                  <c:v>2.9184188649007001E-2</c:v>
                </c:pt>
                <c:pt idx="7">
                  <c:v>2.9184188649007001E-2</c:v>
                </c:pt>
                <c:pt idx="8">
                  <c:v>0.57101468527631061</c:v>
                </c:pt>
                <c:pt idx="9">
                  <c:v>3.8219976650401302</c:v>
                </c:pt>
                <c:pt idx="10">
                  <c:v>3.8219976650401302</c:v>
                </c:pt>
                <c:pt idx="11">
                  <c:v>3.8219976650401302</c:v>
                </c:pt>
                <c:pt idx="12">
                  <c:v>3.8219976650401302</c:v>
                </c:pt>
                <c:pt idx="13">
                  <c:v>5.2631179381186168</c:v>
                </c:pt>
                <c:pt idx="14">
                  <c:v>5.50330465029836</c:v>
                </c:pt>
                <c:pt idx="15">
                  <c:v>5.50330465029836</c:v>
                </c:pt>
                <c:pt idx="16">
                  <c:v>5.50330465029836</c:v>
                </c:pt>
                <c:pt idx="17">
                  <c:v>5.1009029494273861</c:v>
                </c:pt>
                <c:pt idx="18">
                  <c:v>4.5643673482660958</c:v>
                </c:pt>
                <c:pt idx="19">
                  <c:v>4.5643673482660958</c:v>
                </c:pt>
                <c:pt idx="20">
                  <c:v>4.5643673482660958</c:v>
                </c:pt>
                <c:pt idx="21">
                  <c:v>4.6382424686845134</c:v>
                </c:pt>
                <c:pt idx="22">
                  <c:v>5.0814931911949559</c:v>
                </c:pt>
                <c:pt idx="23">
                  <c:v>5.0814931911949559</c:v>
                </c:pt>
                <c:pt idx="24">
                  <c:v>5.0814931911949559</c:v>
                </c:pt>
                <c:pt idx="25">
                  <c:v>5.0814931911949559</c:v>
                </c:pt>
                <c:pt idx="26">
                  <c:v>1.4518551974842691</c:v>
                </c:pt>
                <c:pt idx="27">
                  <c:v>4.4322580645161338</c:v>
                </c:pt>
                <c:pt idx="28">
                  <c:v>5.1709677419354785</c:v>
                </c:pt>
                <c:pt idx="29">
                  <c:v>5.1709677419354785</c:v>
                </c:pt>
                <c:pt idx="30">
                  <c:v>5.1709677419354785</c:v>
                </c:pt>
                <c:pt idx="31">
                  <c:v>5.0126697047611071</c:v>
                </c:pt>
                <c:pt idx="32">
                  <c:v>4.8016056551952602</c:v>
                </c:pt>
                <c:pt idx="33">
                  <c:v>4.8016056551952602</c:v>
                </c:pt>
                <c:pt idx="34">
                  <c:v>4.8016056551952602</c:v>
                </c:pt>
                <c:pt idx="35">
                  <c:v>4.6192549883375298</c:v>
                </c:pt>
                <c:pt idx="36">
                  <c:v>4.1633783211931998</c:v>
                </c:pt>
                <c:pt idx="37">
                  <c:v>4.1633783211931998</c:v>
                </c:pt>
                <c:pt idx="38">
                  <c:v>4.1633783211931998</c:v>
                </c:pt>
                <c:pt idx="39">
                  <c:v>4.1633783211931998</c:v>
                </c:pt>
                <c:pt idx="40">
                  <c:v>3.8976702501754898</c:v>
                </c:pt>
                <c:pt idx="41">
                  <c:v>3.8533855716725318</c:v>
                </c:pt>
                <c:pt idx="42">
                  <c:v>3.8533855716725318</c:v>
                </c:pt>
                <c:pt idx="43">
                  <c:v>3.8533855716725318</c:v>
                </c:pt>
                <c:pt idx="44">
                  <c:v>4.7030638625140337</c:v>
                </c:pt>
                <c:pt idx="45">
                  <c:v>5.3403225806451635</c:v>
                </c:pt>
                <c:pt idx="46">
                  <c:v>5.3403225806451635</c:v>
                </c:pt>
                <c:pt idx="47">
                  <c:v>5.3403225806451635</c:v>
                </c:pt>
                <c:pt idx="48">
                  <c:v>4.8431293503793302</c:v>
                </c:pt>
                <c:pt idx="49">
                  <c:v>1.8599699687843398</c:v>
                </c:pt>
                <c:pt idx="50">
                  <c:v>1.8599699687843398</c:v>
                </c:pt>
                <c:pt idx="51">
                  <c:v>1.8599699687843398</c:v>
                </c:pt>
                <c:pt idx="52">
                  <c:v>1.8599699687843398</c:v>
                </c:pt>
              </c:numCache>
            </c:numRef>
          </c:val>
          <c:extLst>
            <c:ext xmlns:c16="http://schemas.microsoft.com/office/drawing/2014/chart" uri="{C3380CC4-5D6E-409C-BE32-E72D297353CC}">
              <c16:uniqueId val="{00000004-36A6-4075-8AA2-BD73DC936B61}"/>
            </c:ext>
          </c:extLst>
        </c:ser>
        <c:ser>
          <c:idx val="5"/>
          <c:order val="5"/>
          <c:tx>
            <c:strRef>
              <c:f>Sheet2!$G$1</c:f>
              <c:strCache>
                <c:ptCount val="1"/>
                <c:pt idx="0">
                  <c:v>Affiliates</c:v>
                </c:pt>
              </c:strCache>
            </c:strRef>
          </c:tx>
          <c:spPr>
            <a:solidFill>
              <a:schemeClr val="accent6"/>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Sheet2!$G$2:$G$54</c:f>
              <c:numCache>
                <c:formatCode>General</c:formatCode>
                <c:ptCount val="53"/>
                <c:pt idx="0">
                  <c:v>0.12357345202224505</c:v>
                </c:pt>
                <c:pt idx="1">
                  <c:v>0.12357345202224505</c:v>
                </c:pt>
                <c:pt idx="2">
                  <c:v>0.12357345202224505</c:v>
                </c:pt>
                <c:pt idx="3">
                  <c:v>0.12357345202224505</c:v>
                </c:pt>
                <c:pt idx="4">
                  <c:v>6.2467661227385965E-2</c:v>
                </c:pt>
                <c:pt idx="5">
                  <c:v>1.6638318131241201E-2</c:v>
                </c:pt>
                <c:pt idx="6">
                  <c:v>1.6638318131241201E-2</c:v>
                </c:pt>
                <c:pt idx="7">
                  <c:v>1.6638318131241201E-2</c:v>
                </c:pt>
                <c:pt idx="8">
                  <c:v>0.18220362273572699</c:v>
                </c:pt>
                <c:pt idx="9">
                  <c:v>1.1755954503626398</c:v>
                </c:pt>
                <c:pt idx="10">
                  <c:v>1.1755954503626398</c:v>
                </c:pt>
                <c:pt idx="11">
                  <c:v>1.1755954503626398</c:v>
                </c:pt>
                <c:pt idx="12">
                  <c:v>1.1755954503626398</c:v>
                </c:pt>
                <c:pt idx="13">
                  <c:v>1.517692744209489</c:v>
                </c:pt>
                <c:pt idx="14">
                  <c:v>1.5747089598506301</c:v>
                </c:pt>
                <c:pt idx="15">
                  <c:v>1.5747089598506301</c:v>
                </c:pt>
                <c:pt idx="16">
                  <c:v>1.5747089598506301</c:v>
                </c:pt>
                <c:pt idx="17">
                  <c:v>1.5594103469481</c:v>
                </c:pt>
                <c:pt idx="18">
                  <c:v>1.5390121964113801</c:v>
                </c:pt>
                <c:pt idx="19">
                  <c:v>1.5390121964113801</c:v>
                </c:pt>
                <c:pt idx="20">
                  <c:v>1.5390121964113801</c:v>
                </c:pt>
                <c:pt idx="21">
                  <c:v>1.5393771156270499</c:v>
                </c:pt>
                <c:pt idx="22">
                  <c:v>1.5415666309210798</c:v>
                </c:pt>
                <c:pt idx="23">
                  <c:v>1.5415666309210798</c:v>
                </c:pt>
                <c:pt idx="24">
                  <c:v>1.5415666309210798</c:v>
                </c:pt>
                <c:pt idx="25">
                  <c:v>1.5415666309210798</c:v>
                </c:pt>
                <c:pt idx="26">
                  <c:v>0.44044760883459411</c:v>
                </c:pt>
                <c:pt idx="27">
                  <c:v>1.4264516129032299</c:v>
                </c:pt>
                <c:pt idx="28">
                  <c:v>1.6641935483871</c:v>
                </c:pt>
                <c:pt idx="29">
                  <c:v>1.6641935483871</c:v>
                </c:pt>
                <c:pt idx="30">
                  <c:v>1.6641935483871</c:v>
                </c:pt>
                <c:pt idx="31">
                  <c:v>1.6197628153376791</c:v>
                </c:pt>
                <c:pt idx="32">
                  <c:v>1.5605218379384498</c:v>
                </c:pt>
                <c:pt idx="33">
                  <c:v>1.5605218379384498</c:v>
                </c:pt>
                <c:pt idx="34">
                  <c:v>1.5605218379384498</c:v>
                </c:pt>
                <c:pt idx="35">
                  <c:v>1.5157982406165598</c:v>
                </c:pt>
                <c:pt idx="36">
                  <c:v>1.4039892473118289</c:v>
                </c:pt>
                <c:pt idx="37">
                  <c:v>1.4039892473118289</c:v>
                </c:pt>
                <c:pt idx="38">
                  <c:v>1.4039892473118289</c:v>
                </c:pt>
                <c:pt idx="39">
                  <c:v>1.4039892473118289</c:v>
                </c:pt>
                <c:pt idx="40">
                  <c:v>1.3392610665560201</c:v>
                </c:pt>
                <c:pt idx="41">
                  <c:v>1.3284730364300501</c:v>
                </c:pt>
                <c:pt idx="42">
                  <c:v>1.3284730364300501</c:v>
                </c:pt>
                <c:pt idx="43">
                  <c:v>1.3284730364300501</c:v>
                </c:pt>
                <c:pt idx="44">
                  <c:v>1.4467649418801598</c:v>
                </c:pt>
                <c:pt idx="45">
                  <c:v>1.5354838709677501</c:v>
                </c:pt>
                <c:pt idx="46">
                  <c:v>1.5354838709677501</c:v>
                </c:pt>
                <c:pt idx="47">
                  <c:v>1.5354838709677501</c:v>
                </c:pt>
                <c:pt idx="48">
                  <c:v>1.4083964676168199</c:v>
                </c:pt>
                <c:pt idx="49">
                  <c:v>0.64587204751123894</c:v>
                </c:pt>
                <c:pt idx="50">
                  <c:v>0.64587204751123894</c:v>
                </c:pt>
                <c:pt idx="51">
                  <c:v>0.64587204751123894</c:v>
                </c:pt>
                <c:pt idx="52">
                  <c:v>0.64587204751123894</c:v>
                </c:pt>
              </c:numCache>
            </c:numRef>
          </c:val>
          <c:extLst>
            <c:ext xmlns:c16="http://schemas.microsoft.com/office/drawing/2014/chart" uri="{C3380CC4-5D6E-409C-BE32-E72D297353CC}">
              <c16:uniqueId val="{00000005-36A6-4075-8AA2-BD73DC936B61}"/>
            </c:ext>
          </c:extLst>
        </c:ser>
        <c:ser>
          <c:idx val="6"/>
          <c:order val="6"/>
          <c:tx>
            <c:strRef>
              <c:f>Sheet2!$H$1</c:f>
              <c:strCache>
                <c:ptCount val="1"/>
                <c:pt idx="0">
                  <c:v>SEM</c:v>
                </c:pt>
              </c:strCache>
            </c:strRef>
          </c:tx>
          <c:spPr>
            <a:solidFill>
              <a:schemeClr val="accent1">
                <a:lumMod val="60000"/>
              </a:schemeClr>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Sheet2!$H$2:$H$54</c:f>
              <c:numCache>
                <c:formatCode>General</c:formatCode>
                <c:ptCount val="53"/>
                <c:pt idx="0">
                  <c:v>1.1343832940587009</c:v>
                </c:pt>
                <c:pt idx="1">
                  <c:v>1.1343832940587009</c:v>
                </c:pt>
                <c:pt idx="2">
                  <c:v>1.1343832940587009</c:v>
                </c:pt>
                <c:pt idx="3">
                  <c:v>1.1343832940587009</c:v>
                </c:pt>
                <c:pt idx="4">
                  <c:v>0.81049046300765559</c:v>
                </c:pt>
                <c:pt idx="5">
                  <c:v>0.56757083971937194</c:v>
                </c:pt>
                <c:pt idx="6">
                  <c:v>0.56757083971937194</c:v>
                </c:pt>
                <c:pt idx="7">
                  <c:v>0.56757083971937194</c:v>
                </c:pt>
                <c:pt idx="8">
                  <c:v>0.69322759269747192</c:v>
                </c:pt>
                <c:pt idx="9">
                  <c:v>1.4471681105660699</c:v>
                </c:pt>
                <c:pt idx="10">
                  <c:v>1.4471681105660699</c:v>
                </c:pt>
                <c:pt idx="11">
                  <c:v>1.4471681105660699</c:v>
                </c:pt>
                <c:pt idx="12">
                  <c:v>1.4471681105660699</c:v>
                </c:pt>
                <c:pt idx="13">
                  <c:v>6.3861598587662147</c:v>
                </c:pt>
                <c:pt idx="14">
                  <c:v>7.2093251501329103</c:v>
                </c:pt>
                <c:pt idx="15">
                  <c:v>7.2093251501329103</c:v>
                </c:pt>
                <c:pt idx="16">
                  <c:v>7.2093251501329103</c:v>
                </c:pt>
                <c:pt idx="17">
                  <c:v>4.6418175386438563</c:v>
                </c:pt>
                <c:pt idx="18">
                  <c:v>1.2184740566584498</c:v>
                </c:pt>
                <c:pt idx="19">
                  <c:v>1.2184740566584498</c:v>
                </c:pt>
                <c:pt idx="20">
                  <c:v>1.2184740566584498</c:v>
                </c:pt>
                <c:pt idx="21">
                  <c:v>1.4050847352708098</c:v>
                </c:pt>
                <c:pt idx="22">
                  <c:v>2.5247488069449902</c:v>
                </c:pt>
                <c:pt idx="23">
                  <c:v>2.5247488069449902</c:v>
                </c:pt>
                <c:pt idx="24">
                  <c:v>2.5247488069449902</c:v>
                </c:pt>
                <c:pt idx="25">
                  <c:v>2.5247488069449902</c:v>
                </c:pt>
                <c:pt idx="26">
                  <c:v>0.72135680198428198</c:v>
                </c:pt>
                <c:pt idx="27">
                  <c:v>0.81290322580645158</c:v>
                </c:pt>
                <c:pt idx="28">
                  <c:v>0.94838709677419442</c:v>
                </c:pt>
                <c:pt idx="29">
                  <c:v>0.94838709677419442</c:v>
                </c:pt>
                <c:pt idx="30">
                  <c:v>0.94838709677419442</c:v>
                </c:pt>
                <c:pt idx="31">
                  <c:v>1.0461040776664698</c:v>
                </c:pt>
                <c:pt idx="32">
                  <c:v>1.1763933855228399</c:v>
                </c:pt>
                <c:pt idx="33">
                  <c:v>1.1763933855228399</c:v>
                </c:pt>
                <c:pt idx="34">
                  <c:v>1.1763933855228399</c:v>
                </c:pt>
                <c:pt idx="35">
                  <c:v>1.17535140242365</c:v>
                </c:pt>
                <c:pt idx="36">
                  <c:v>1.1727464446756901</c:v>
                </c:pt>
                <c:pt idx="37">
                  <c:v>1.1727464446756901</c:v>
                </c:pt>
                <c:pt idx="38">
                  <c:v>1.1727464446756901</c:v>
                </c:pt>
                <c:pt idx="39">
                  <c:v>1.1727464446756901</c:v>
                </c:pt>
                <c:pt idx="40">
                  <c:v>1.01152682698886</c:v>
                </c:pt>
                <c:pt idx="41">
                  <c:v>0.98465689070772755</c:v>
                </c:pt>
                <c:pt idx="42">
                  <c:v>0.98465689070772755</c:v>
                </c:pt>
                <c:pt idx="43">
                  <c:v>0.98465689070772755</c:v>
                </c:pt>
                <c:pt idx="44">
                  <c:v>1.313608713529119</c:v>
                </c:pt>
                <c:pt idx="45">
                  <c:v>1.5603225806451599</c:v>
                </c:pt>
                <c:pt idx="46">
                  <c:v>1.5603225806451599</c:v>
                </c:pt>
                <c:pt idx="47">
                  <c:v>1.5603225806451599</c:v>
                </c:pt>
                <c:pt idx="48">
                  <c:v>1.4619365541000691</c:v>
                </c:pt>
                <c:pt idx="49">
                  <c:v>0.87162039482955544</c:v>
                </c:pt>
                <c:pt idx="50">
                  <c:v>0.87162039482955544</c:v>
                </c:pt>
                <c:pt idx="51">
                  <c:v>0.87162039482955544</c:v>
                </c:pt>
                <c:pt idx="52">
                  <c:v>0.87162039482955544</c:v>
                </c:pt>
              </c:numCache>
            </c:numRef>
          </c:val>
          <c:extLst>
            <c:ext xmlns:c16="http://schemas.microsoft.com/office/drawing/2014/chart" uri="{C3380CC4-5D6E-409C-BE32-E72D297353CC}">
              <c16:uniqueId val="{00000006-36A6-4075-8AA2-BD73DC936B61}"/>
            </c:ext>
          </c:extLst>
        </c:ser>
        <c:ser>
          <c:idx val="7"/>
          <c:order val="7"/>
          <c:tx>
            <c:strRef>
              <c:f>Sheet2!$I$1</c:f>
              <c:strCache>
                <c:ptCount val="1"/>
                <c:pt idx="0">
                  <c:v>Radio</c:v>
                </c:pt>
              </c:strCache>
            </c:strRef>
          </c:tx>
          <c:spPr>
            <a:solidFill>
              <a:schemeClr val="accent2">
                <a:lumMod val="60000"/>
              </a:schemeClr>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Sheet2!$I$2:$I$54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0.52258064516128955</c:v>
                </c:pt>
                <c:pt idx="28">
                  <c:v>0.60967741935483988</c:v>
                </c:pt>
                <c:pt idx="29">
                  <c:v>0.60967741935483988</c:v>
                </c:pt>
                <c:pt idx="30">
                  <c:v>0.60967741935483988</c:v>
                </c:pt>
                <c:pt idx="31">
                  <c:v>0.34838709677419433</c:v>
                </c:pt>
                <c:pt idx="32">
                  <c:v>0</c:v>
                </c:pt>
                <c:pt idx="33">
                  <c:v>0</c:v>
                </c:pt>
                <c:pt idx="34">
                  <c:v>0</c:v>
                </c:pt>
                <c:pt idx="35">
                  <c:v>5.61290322580646E-2</c:v>
                </c:pt>
                <c:pt idx="36">
                  <c:v>0.19645161290322594</c:v>
                </c:pt>
                <c:pt idx="37">
                  <c:v>0.19645161290322594</c:v>
                </c:pt>
                <c:pt idx="38">
                  <c:v>0.19645161290322594</c:v>
                </c:pt>
                <c:pt idx="39">
                  <c:v>0.19645161290322594</c:v>
                </c:pt>
                <c:pt idx="40">
                  <c:v>2.80645161290323E-2</c:v>
                </c:pt>
                <c:pt idx="41">
                  <c:v>0</c:v>
                </c:pt>
                <c:pt idx="42">
                  <c:v>0</c:v>
                </c:pt>
                <c:pt idx="43">
                  <c:v>0</c:v>
                </c:pt>
                <c:pt idx="44">
                  <c:v>0.1419354838709683</c:v>
                </c:pt>
                <c:pt idx="45">
                  <c:v>0.24838709677419318</c:v>
                </c:pt>
                <c:pt idx="46">
                  <c:v>0.24838709677419318</c:v>
                </c:pt>
                <c:pt idx="47">
                  <c:v>0.24838709677419318</c:v>
                </c:pt>
                <c:pt idx="48">
                  <c:v>0.21290322580645119</c:v>
                </c:pt>
                <c:pt idx="49">
                  <c:v>0</c:v>
                </c:pt>
                <c:pt idx="50">
                  <c:v>0</c:v>
                </c:pt>
                <c:pt idx="51">
                  <c:v>0</c:v>
                </c:pt>
                <c:pt idx="52">
                  <c:v>0</c:v>
                </c:pt>
              </c:numCache>
            </c:numRef>
          </c:val>
          <c:extLst>
            <c:ext xmlns:c16="http://schemas.microsoft.com/office/drawing/2014/chart" uri="{C3380CC4-5D6E-409C-BE32-E72D297353CC}">
              <c16:uniqueId val="{00000007-36A6-4075-8AA2-BD73DC936B61}"/>
            </c:ext>
          </c:extLst>
        </c:ser>
        <c:ser>
          <c:idx val="8"/>
          <c:order val="8"/>
          <c:tx>
            <c:strRef>
              <c:f>Sheet2!$J$1</c:f>
              <c:strCache>
                <c:ptCount val="1"/>
                <c:pt idx="0">
                  <c:v>Other</c:v>
                </c:pt>
              </c:strCache>
            </c:strRef>
          </c:tx>
          <c:spPr>
            <a:solidFill>
              <a:schemeClr val="accent3">
                <a:lumMod val="60000"/>
              </a:schemeClr>
            </a:solidFill>
            <a:ln>
              <a:noFill/>
            </a:ln>
            <a:effectLst/>
          </c:spPr>
          <c:invertIfNegative val="0"/>
          <c:cat>
            <c:numRef>
              <c:f>Sheet2!$A$2:$A$54</c:f>
              <c:numCache>
                <c:formatCode>General</c:formatCode>
                <c:ptCount val="5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55</c:v>
                </c:pt>
                <c:pt idx="29">
                  <c:v>56</c:v>
                </c:pt>
                <c:pt idx="30">
                  <c:v>57</c:v>
                </c:pt>
                <c:pt idx="31">
                  <c:v>58</c:v>
                </c:pt>
                <c:pt idx="32">
                  <c:v>59</c:v>
                </c:pt>
                <c:pt idx="33">
                  <c:v>60</c:v>
                </c:pt>
                <c:pt idx="34">
                  <c:v>61</c:v>
                </c:pt>
                <c:pt idx="35">
                  <c:v>62</c:v>
                </c:pt>
                <c:pt idx="36">
                  <c:v>63</c:v>
                </c:pt>
                <c:pt idx="37">
                  <c:v>64</c:v>
                </c:pt>
                <c:pt idx="38">
                  <c:v>65</c:v>
                </c:pt>
                <c:pt idx="39">
                  <c:v>66</c:v>
                </c:pt>
                <c:pt idx="40">
                  <c:v>67</c:v>
                </c:pt>
                <c:pt idx="41">
                  <c:v>68</c:v>
                </c:pt>
                <c:pt idx="42">
                  <c:v>69</c:v>
                </c:pt>
                <c:pt idx="43">
                  <c:v>70</c:v>
                </c:pt>
                <c:pt idx="44">
                  <c:v>71</c:v>
                </c:pt>
                <c:pt idx="45">
                  <c:v>72</c:v>
                </c:pt>
                <c:pt idx="46">
                  <c:v>73</c:v>
                </c:pt>
                <c:pt idx="47">
                  <c:v>74</c:v>
                </c:pt>
                <c:pt idx="48">
                  <c:v>75</c:v>
                </c:pt>
                <c:pt idx="49">
                  <c:v>76</c:v>
                </c:pt>
                <c:pt idx="50">
                  <c:v>77</c:v>
                </c:pt>
                <c:pt idx="51">
                  <c:v>78</c:v>
                </c:pt>
                <c:pt idx="52">
                  <c:v>79</c:v>
                </c:pt>
              </c:numCache>
            </c:numRef>
          </c:cat>
          <c:val>
            <c:numRef>
              <c:f>Sheet2!$J$2:$J$54</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5.2432258064516235</c:v>
                </c:pt>
                <c:pt idx="28">
                  <c:v>6.1170967741935485</c:v>
                </c:pt>
                <c:pt idx="29">
                  <c:v>6.1170967741935485</c:v>
                </c:pt>
                <c:pt idx="30">
                  <c:v>6.1170967741935485</c:v>
                </c:pt>
                <c:pt idx="31">
                  <c:v>3.4954838709677398</c:v>
                </c:pt>
                <c:pt idx="32">
                  <c:v>0</c:v>
                </c:pt>
                <c:pt idx="33">
                  <c:v>0</c:v>
                </c:pt>
                <c:pt idx="34">
                  <c:v>0</c:v>
                </c:pt>
                <c:pt idx="35">
                  <c:v>1.02874484420475</c:v>
                </c:pt>
                <c:pt idx="36">
                  <c:v>3.60060695471662</c:v>
                </c:pt>
                <c:pt idx="37">
                  <c:v>3.60060695471662</c:v>
                </c:pt>
                <c:pt idx="38">
                  <c:v>3.60060695471662</c:v>
                </c:pt>
                <c:pt idx="39">
                  <c:v>3.60060695471662</c:v>
                </c:pt>
                <c:pt idx="40">
                  <c:v>0.51437242210237399</c:v>
                </c:pt>
                <c:pt idx="41">
                  <c:v>0</c:v>
                </c:pt>
                <c:pt idx="42">
                  <c:v>0</c:v>
                </c:pt>
                <c:pt idx="43">
                  <c:v>0</c:v>
                </c:pt>
                <c:pt idx="44">
                  <c:v>0.64348387096774351</c:v>
                </c:pt>
                <c:pt idx="45">
                  <c:v>1.1260967741935501</c:v>
                </c:pt>
                <c:pt idx="46">
                  <c:v>1.1260967741935501</c:v>
                </c:pt>
                <c:pt idx="47">
                  <c:v>1.1260967741935501</c:v>
                </c:pt>
                <c:pt idx="48">
                  <c:v>0.96522580645161671</c:v>
                </c:pt>
                <c:pt idx="49">
                  <c:v>0</c:v>
                </c:pt>
                <c:pt idx="50">
                  <c:v>0</c:v>
                </c:pt>
                <c:pt idx="51">
                  <c:v>0</c:v>
                </c:pt>
                <c:pt idx="52">
                  <c:v>0</c:v>
                </c:pt>
              </c:numCache>
            </c:numRef>
          </c:val>
          <c:extLst>
            <c:ext xmlns:c16="http://schemas.microsoft.com/office/drawing/2014/chart" uri="{C3380CC4-5D6E-409C-BE32-E72D297353CC}">
              <c16:uniqueId val="{00000008-36A6-4075-8AA2-BD73DC936B61}"/>
            </c:ext>
          </c:extLst>
        </c:ser>
        <c:dLbls>
          <c:showLegendKey val="0"/>
          <c:showVal val="0"/>
          <c:showCatName val="0"/>
          <c:showSerName val="0"/>
          <c:showPercent val="0"/>
          <c:showBubbleSize val="0"/>
        </c:dLbls>
        <c:gapWidth val="150"/>
        <c:overlap val="100"/>
        <c:axId val="63505920"/>
        <c:axId val="63507840"/>
      </c:barChart>
      <c:catAx>
        <c:axId val="6350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07840"/>
        <c:crosses val="autoZero"/>
        <c:auto val="1"/>
        <c:lblAlgn val="ctr"/>
        <c:lblOffset val="100"/>
        <c:noMultiLvlLbl val="0"/>
      </c:catAx>
      <c:valAx>
        <c:axId val="6350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Investment</a:t>
                </a:r>
                <a:endParaRPr lang="en-US"/>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05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C151E-E29F-4E2B-B29A-12440C92314A}" type="doc">
      <dgm:prSet loTypeId="urn:microsoft.com/office/officeart/2005/8/layout/equation2" loCatId="relationship" qsTypeId="urn:microsoft.com/office/officeart/2005/8/quickstyle/3d2#1" qsCatId="3D" csTypeId="urn:microsoft.com/office/officeart/2005/8/colors/accent6_2" csCatId="accent6" phldr="1"/>
      <dgm:spPr/>
    </dgm:pt>
    <dgm:pt modelId="{AD222166-31C1-4C67-A503-F47044F907E1}">
      <dgm:prSet phldrT="[Text]"/>
      <dgm:spPr/>
      <dgm:t>
        <a:bodyPr/>
        <a:lstStyle/>
        <a:p>
          <a:r>
            <a:rPr lang="en-US" dirty="0"/>
            <a:t>We need to understand the influence of different marketing variables.</a:t>
          </a:r>
        </a:p>
      </dgm:t>
    </dgm:pt>
    <dgm:pt modelId="{9140C098-0267-444A-A59C-60568489A5DA}" type="parTrans" cxnId="{AC554940-3B5D-4905-8DF5-7FEA89EF2883}">
      <dgm:prSet/>
      <dgm:spPr/>
      <dgm:t>
        <a:bodyPr/>
        <a:lstStyle/>
        <a:p>
          <a:endParaRPr lang="en-US"/>
        </a:p>
      </dgm:t>
    </dgm:pt>
    <dgm:pt modelId="{BB33A229-6534-489E-86CE-26C9ECD38CA5}" type="sibTrans" cxnId="{AC554940-3B5D-4905-8DF5-7FEA89EF2883}">
      <dgm:prSet/>
      <dgm:spPr/>
      <dgm:t>
        <a:bodyPr/>
        <a:lstStyle/>
        <a:p>
          <a:endParaRPr lang="en-US" dirty="0"/>
        </a:p>
      </dgm:t>
    </dgm:pt>
    <dgm:pt modelId="{8D4B9A43-A29F-4FF3-B1D9-37E2276DB44E}">
      <dgm:prSet phldrT="[Text]"/>
      <dgm:spPr/>
      <dgm:t>
        <a:bodyPr/>
        <a:lstStyle/>
        <a:p>
          <a:r>
            <a:rPr lang="en-US" dirty="0"/>
            <a:t>Recommend the optimal budget allocation for different marketing levers for the next year – i.e marketing budget optimization</a:t>
          </a:r>
        </a:p>
      </dgm:t>
    </dgm:pt>
    <dgm:pt modelId="{0D58B546-42BD-4FD5-99A8-91C034862525}" type="parTrans" cxnId="{8954B3D6-D0D2-4613-A62D-21560EBD4C43}">
      <dgm:prSet/>
      <dgm:spPr/>
      <dgm:t>
        <a:bodyPr/>
        <a:lstStyle/>
        <a:p>
          <a:endParaRPr lang="en-US"/>
        </a:p>
      </dgm:t>
    </dgm:pt>
    <dgm:pt modelId="{87D645C5-7650-47EF-A874-339B2D9695DE}" type="sibTrans" cxnId="{8954B3D6-D0D2-4613-A62D-21560EBD4C43}">
      <dgm:prSet/>
      <dgm:spPr/>
      <dgm:t>
        <a:bodyPr/>
        <a:lstStyle/>
        <a:p>
          <a:endParaRPr lang="en-US" dirty="0"/>
        </a:p>
      </dgm:t>
    </dgm:pt>
    <dgm:pt modelId="{C122A2A1-CD11-41F6-BADB-DB64D6684BFF}">
      <dgm:prSet phldrT="[Text]"/>
      <dgm:spPr/>
      <dgm:t>
        <a:bodyPr/>
        <a:lstStyle/>
        <a:p>
          <a:r>
            <a:rPr lang="en-US" dirty="0"/>
            <a:t>Solution Approach</a:t>
          </a:r>
        </a:p>
      </dgm:t>
    </dgm:pt>
    <dgm:pt modelId="{35EC74A9-B810-42A3-925A-39E09A7827A0}" type="sibTrans" cxnId="{BB0CF96B-A4D5-4A73-9A08-866B16381493}">
      <dgm:prSet/>
      <dgm:spPr/>
      <dgm:t>
        <a:bodyPr/>
        <a:lstStyle/>
        <a:p>
          <a:endParaRPr lang="en-US"/>
        </a:p>
      </dgm:t>
    </dgm:pt>
    <dgm:pt modelId="{ADA6057C-7531-47C1-A5AC-5B6BC370E70F}" type="parTrans" cxnId="{BB0CF96B-A4D5-4A73-9A08-866B16381493}">
      <dgm:prSet/>
      <dgm:spPr/>
      <dgm:t>
        <a:bodyPr/>
        <a:lstStyle/>
        <a:p>
          <a:endParaRPr lang="en-US"/>
        </a:p>
      </dgm:t>
    </dgm:pt>
    <dgm:pt modelId="{A065517F-8021-4265-A36A-6AA9DC50EE31}" type="pres">
      <dgm:prSet presAssocID="{B7EC151E-E29F-4E2B-B29A-12440C92314A}" presName="Name0" presStyleCnt="0">
        <dgm:presLayoutVars>
          <dgm:dir/>
          <dgm:resizeHandles val="exact"/>
        </dgm:presLayoutVars>
      </dgm:prSet>
      <dgm:spPr/>
    </dgm:pt>
    <dgm:pt modelId="{2A7360D7-A1A7-449A-B40C-4B32F8515CCB}" type="pres">
      <dgm:prSet presAssocID="{B7EC151E-E29F-4E2B-B29A-12440C92314A}" presName="vNodes" presStyleCnt="0"/>
      <dgm:spPr/>
    </dgm:pt>
    <dgm:pt modelId="{3E75F7E1-1A84-4DA4-8D0C-B7C39D9FC380}" type="pres">
      <dgm:prSet presAssocID="{AD222166-31C1-4C67-A503-F47044F907E1}" presName="node" presStyleLbl="node1" presStyleIdx="0" presStyleCnt="3" custScaleX="191487" custScaleY="187275">
        <dgm:presLayoutVars>
          <dgm:bulletEnabled val="1"/>
        </dgm:presLayoutVars>
      </dgm:prSet>
      <dgm:spPr/>
    </dgm:pt>
    <dgm:pt modelId="{D8AC8E1E-D329-47AC-BA67-9729003F4B7A}" type="pres">
      <dgm:prSet presAssocID="{BB33A229-6534-489E-86CE-26C9ECD38CA5}" presName="spacerT" presStyleCnt="0"/>
      <dgm:spPr/>
    </dgm:pt>
    <dgm:pt modelId="{A673A184-E803-4432-90ED-2179FBA69BE4}" type="pres">
      <dgm:prSet presAssocID="{BB33A229-6534-489E-86CE-26C9ECD38CA5}" presName="sibTrans" presStyleLbl="sibTrans2D1" presStyleIdx="0" presStyleCnt="2"/>
      <dgm:spPr/>
    </dgm:pt>
    <dgm:pt modelId="{E6CB61BF-8F16-4735-8CD5-BBBDD5EDE258}" type="pres">
      <dgm:prSet presAssocID="{BB33A229-6534-489E-86CE-26C9ECD38CA5}" presName="spacerB" presStyleCnt="0"/>
      <dgm:spPr/>
    </dgm:pt>
    <dgm:pt modelId="{48F72A3B-E2FE-4440-A7D9-41452123D658}" type="pres">
      <dgm:prSet presAssocID="{8D4B9A43-A29F-4FF3-B1D9-37E2276DB44E}" presName="node" presStyleLbl="node1" presStyleIdx="1" presStyleCnt="3" custScaleX="207755" custScaleY="196103">
        <dgm:presLayoutVars>
          <dgm:bulletEnabled val="1"/>
        </dgm:presLayoutVars>
      </dgm:prSet>
      <dgm:spPr/>
    </dgm:pt>
    <dgm:pt modelId="{38755C24-3BB4-4C34-BB49-067C509BB464}" type="pres">
      <dgm:prSet presAssocID="{B7EC151E-E29F-4E2B-B29A-12440C92314A}" presName="sibTransLast" presStyleLbl="sibTrans2D1" presStyleIdx="1" presStyleCnt="2" custScaleX="325929" custLinFactX="-59611" custLinFactNeighborX="-100000" custLinFactNeighborY="-10133"/>
      <dgm:spPr/>
    </dgm:pt>
    <dgm:pt modelId="{18ECE3C9-81B8-442A-8203-8CD6C2B5CD4D}" type="pres">
      <dgm:prSet presAssocID="{B7EC151E-E29F-4E2B-B29A-12440C92314A}" presName="connectorText" presStyleLbl="sibTrans2D1" presStyleIdx="1" presStyleCnt="2"/>
      <dgm:spPr/>
    </dgm:pt>
    <dgm:pt modelId="{4E23EA1F-5F88-4101-AD6B-C19E4A165195}" type="pres">
      <dgm:prSet presAssocID="{B7EC151E-E29F-4E2B-B29A-12440C92314A}" presName="lastNode" presStyleLbl="node1" presStyleIdx="2" presStyleCnt="3" custScaleX="69166" custScaleY="82993" custLinFactX="-4394" custLinFactNeighborX="-100000" custLinFactNeighborY="-1645">
        <dgm:presLayoutVars>
          <dgm:bulletEnabled val="1"/>
        </dgm:presLayoutVars>
      </dgm:prSet>
      <dgm:spPr/>
    </dgm:pt>
  </dgm:ptLst>
  <dgm:cxnLst>
    <dgm:cxn modelId="{C3034D04-2158-4925-BA8A-0FCB4A33944E}" type="presOf" srcId="{C122A2A1-CD11-41F6-BADB-DB64D6684BFF}" destId="{4E23EA1F-5F88-4101-AD6B-C19E4A165195}" srcOrd="0" destOrd="0" presId="urn:microsoft.com/office/officeart/2005/8/layout/equation2"/>
    <dgm:cxn modelId="{5D53D01C-0A77-4511-8473-14DE13294E75}" type="presOf" srcId="{B7EC151E-E29F-4E2B-B29A-12440C92314A}" destId="{A065517F-8021-4265-A36A-6AA9DC50EE31}" srcOrd="0" destOrd="0" presId="urn:microsoft.com/office/officeart/2005/8/layout/equation2"/>
    <dgm:cxn modelId="{AC554940-3B5D-4905-8DF5-7FEA89EF2883}" srcId="{B7EC151E-E29F-4E2B-B29A-12440C92314A}" destId="{AD222166-31C1-4C67-A503-F47044F907E1}" srcOrd="0" destOrd="0" parTransId="{9140C098-0267-444A-A59C-60568489A5DA}" sibTransId="{BB33A229-6534-489E-86CE-26C9ECD38CA5}"/>
    <dgm:cxn modelId="{BB0CF96B-A4D5-4A73-9A08-866B16381493}" srcId="{B7EC151E-E29F-4E2B-B29A-12440C92314A}" destId="{C122A2A1-CD11-41F6-BADB-DB64D6684BFF}" srcOrd="2" destOrd="0" parTransId="{ADA6057C-7531-47C1-A5AC-5B6BC370E70F}" sibTransId="{35EC74A9-B810-42A3-925A-39E09A7827A0}"/>
    <dgm:cxn modelId="{5314C489-30C6-43A6-AAFF-90A2E3870E79}" type="presOf" srcId="{8D4B9A43-A29F-4FF3-B1D9-37E2276DB44E}" destId="{48F72A3B-E2FE-4440-A7D9-41452123D658}" srcOrd="0" destOrd="0" presId="urn:microsoft.com/office/officeart/2005/8/layout/equation2"/>
    <dgm:cxn modelId="{69FB8DC1-9CF8-43FB-8443-5DAB27DC7186}" type="presOf" srcId="{87D645C5-7650-47EF-A874-339B2D9695DE}" destId="{18ECE3C9-81B8-442A-8203-8CD6C2B5CD4D}" srcOrd="1" destOrd="0" presId="urn:microsoft.com/office/officeart/2005/8/layout/equation2"/>
    <dgm:cxn modelId="{8E32D4D3-2B9B-449F-A647-F9627A43F7E4}" type="presOf" srcId="{AD222166-31C1-4C67-A503-F47044F907E1}" destId="{3E75F7E1-1A84-4DA4-8D0C-B7C39D9FC380}" srcOrd="0" destOrd="0" presId="urn:microsoft.com/office/officeart/2005/8/layout/equation2"/>
    <dgm:cxn modelId="{8954B3D6-D0D2-4613-A62D-21560EBD4C43}" srcId="{B7EC151E-E29F-4E2B-B29A-12440C92314A}" destId="{8D4B9A43-A29F-4FF3-B1D9-37E2276DB44E}" srcOrd="1" destOrd="0" parTransId="{0D58B546-42BD-4FD5-99A8-91C034862525}" sibTransId="{87D645C5-7650-47EF-A874-339B2D9695DE}"/>
    <dgm:cxn modelId="{1C7206E6-08CB-4091-BE8C-41744FC41E3B}" type="presOf" srcId="{BB33A229-6534-489E-86CE-26C9ECD38CA5}" destId="{A673A184-E803-4432-90ED-2179FBA69BE4}" srcOrd="0" destOrd="0" presId="urn:microsoft.com/office/officeart/2005/8/layout/equation2"/>
    <dgm:cxn modelId="{BCC500F7-3536-43C1-8026-C2C2759FB7D5}" type="presOf" srcId="{87D645C5-7650-47EF-A874-339B2D9695DE}" destId="{38755C24-3BB4-4C34-BB49-067C509BB464}" srcOrd="0" destOrd="0" presId="urn:microsoft.com/office/officeart/2005/8/layout/equation2"/>
    <dgm:cxn modelId="{FC9B3999-76FF-4EFC-9393-2922AC803005}" type="presParOf" srcId="{A065517F-8021-4265-A36A-6AA9DC50EE31}" destId="{2A7360D7-A1A7-449A-B40C-4B32F8515CCB}" srcOrd="0" destOrd="0" presId="urn:microsoft.com/office/officeart/2005/8/layout/equation2"/>
    <dgm:cxn modelId="{004E7BBA-60BC-4FFD-B35A-C7B0430173E2}" type="presParOf" srcId="{2A7360D7-A1A7-449A-B40C-4B32F8515CCB}" destId="{3E75F7E1-1A84-4DA4-8D0C-B7C39D9FC380}" srcOrd="0" destOrd="0" presId="urn:microsoft.com/office/officeart/2005/8/layout/equation2"/>
    <dgm:cxn modelId="{0F9F38FF-7178-4B58-8F0B-DAD79CC8E408}" type="presParOf" srcId="{2A7360D7-A1A7-449A-B40C-4B32F8515CCB}" destId="{D8AC8E1E-D329-47AC-BA67-9729003F4B7A}" srcOrd="1" destOrd="0" presId="urn:microsoft.com/office/officeart/2005/8/layout/equation2"/>
    <dgm:cxn modelId="{10278FD8-7A4A-4481-86AB-0FFDD3A82DE5}" type="presParOf" srcId="{2A7360D7-A1A7-449A-B40C-4B32F8515CCB}" destId="{A673A184-E803-4432-90ED-2179FBA69BE4}" srcOrd="2" destOrd="0" presId="urn:microsoft.com/office/officeart/2005/8/layout/equation2"/>
    <dgm:cxn modelId="{102B8893-70CF-432C-94A9-10DDCD852C90}" type="presParOf" srcId="{2A7360D7-A1A7-449A-B40C-4B32F8515CCB}" destId="{E6CB61BF-8F16-4735-8CD5-BBBDD5EDE258}" srcOrd="3" destOrd="0" presId="urn:microsoft.com/office/officeart/2005/8/layout/equation2"/>
    <dgm:cxn modelId="{5D052BD8-48D7-4CFC-9AD1-941FC1755DD7}" type="presParOf" srcId="{2A7360D7-A1A7-449A-B40C-4B32F8515CCB}" destId="{48F72A3B-E2FE-4440-A7D9-41452123D658}" srcOrd="4" destOrd="0" presId="urn:microsoft.com/office/officeart/2005/8/layout/equation2"/>
    <dgm:cxn modelId="{4B929064-6875-4955-86F0-B24A99D35092}" type="presParOf" srcId="{A065517F-8021-4265-A36A-6AA9DC50EE31}" destId="{38755C24-3BB4-4C34-BB49-067C509BB464}" srcOrd="1" destOrd="0" presId="urn:microsoft.com/office/officeart/2005/8/layout/equation2"/>
    <dgm:cxn modelId="{FBA50A60-655C-4B74-A9AA-5382BBE0E6C6}" type="presParOf" srcId="{38755C24-3BB4-4C34-BB49-067C509BB464}" destId="{18ECE3C9-81B8-442A-8203-8CD6C2B5CD4D}" srcOrd="0" destOrd="0" presId="urn:microsoft.com/office/officeart/2005/8/layout/equation2"/>
    <dgm:cxn modelId="{635ABD42-27D3-4749-809C-0B394ED19C29}" type="presParOf" srcId="{A065517F-8021-4265-A36A-6AA9DC50EE31}" destId="{4E23EA1F-5F88-4101-AD6B-C19E4A165195}"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32875-6999-4E3C-83E7-2FC95C40B42D}" type="doc">
      <dgm:prSet loTypeId="urn:microsoft.com/office/officeart/2005/8/layout/chevron2" loCatId="process" qsTypeId="urn:microsoft.com/office/officeart/2005/8/quickstyle/3d2#2" qsCatId="3D" csTypeId="urn:microsoft.com/office/officeart/2005/8/colors/colorful1#1" csCatId="colorful" phldr="1"/>
      <dgm:spPr/>
      <dgm:t>
        <a:bodyPr/>
        <a:lstStyle/>
        <a:p>
          <a:endParaRPr lang="en-US"/>
        </a:p>
      </dgm:t>
    </dgm:pt>
    <dgm:pt modelId="{92287F05-420B-4AD0-B095-97ABFFAD8F9F}">
      <dgm:prSet phldrT="[Text]" custT="1"/>
      <dgm:spPr/>
      <dgm:t>
        <a:bodyPr/>
        <a:lstStyle/>
        <a:p>
          <a:pPr algn="ctr"/>
          <a:r>
            <a:rPr lang="en-US" sz="1050" b="1" dirty="0"/>
            <a:t>1</a:t>
          </a:r>
        </a:p>
      </dgm:t>
    </dgm:pt>
    <dgm:pt modelId="{8987C09D-5FC7-4608-B490-1205AC4FDDBA}" type="parTrans" cxnId="{1365C529-D157-4A9D-8FDB-0877A5F6D0D0}">
      <dgm:prSet/>
      <dgm:spPr/>
      <dgm:t>
        <a:bodyPr/>
        <a:lstStyle/>
        <a:p>
          <a:endParaRPr lang="en-US"/>
        </a:p>
      </dgm:t>
    </dgm:pt>
    <dgm:pt modelId="{62162D4E-5367-48F8-9364-FA11D6B73639}" type="sibTrans" cxnId="{1365C529-D157-4A9D-8FDB-0877A5F6D0D0}">
      <dgm:prSet/>
      <dgm:spPr/>
      <dgm:t>
        <a:bodyPr/>
        <a:lstStyle/>
        <a:p>
          <a:endParaRPr lang="en-US"/>
        </a:p>
      </dgm:t>
    </dgm:pt>
    <dgm:pt modelId="{A5EF6060-5F9F-4333-9813-409C869073B1}">
      <dgm:prSet phldrT="[Text]" custT="1"/>
      <dgm:spPr/>
      <dgm:t>
        <a:bodyPr/>
        <a:lstStyle/>
        <a:p>
          <a:pPr algn="just"/>
          <a:r>
            <a:rPr lang="en-US" sz="1100" dirty="0"/>
            <a:t>Gather e-commerce domain knowledge</a:t>
          </a:r>
        </a:p>
      </dgm:t>
    </dgm:pt>
    <dgm:pt modelId="{370B35BD-E8E0-4EFF-AE07-28C33C52406F}" type="parTrans" cxnId="{A799D081-A0BF-4E94-B9DE-5C35C50BE912}">
      <dgm:prSet/>
      <dgm:spPr/>
      <dgm:t>
        <a:bodyPr/>
        <a:lstStyle/>
        <a:p>
          <a:endParaRPr lang="en-US"/>
        </a:p>
      </dgm:t>
    </dgm:pt>
    <dgm:pt modelId="{92E33318-4CEE-42F5-904E-E315419A77CF}" type="sibTrans" cxnId="{A799D081-A0BF-4E94-B9DE-5C35C50BE912}">
      <dgm:prSet/>
      <dgm:spPr/>
      <dgm:t>
        <a:bodyPr/>
        <a:lstStyle/>
        <a:p>
          <a:endParaRPr lang="en-US"/>
        </a:p>
      </dgm:t>
    </dgm:pt>
    <dgm:pt modelId="{6BF8AE15-044C-4D9B-A9A3-5F9818F0C6F2}">
      <dgm:prSet phldrT="[Text]" custT="1"/>
      <dgm:spPr/>
      <dgm:t>
        <a:bodyPr/>
        <a:lstStyle/>
        <a:p>
          <a:pPr algn="ctr"/>
          <a:r>
            <a:rPr lang="en-US" sz="1050" b="1" dirty="0"/>
            <a:t>2</a:t>
          </a:r>
        </a:p>
      </dgm:t>
    </dgm:pt>
    <dgm:pt modelId="{2B7F601C-24AC-4003-8D18-38130EA7A941}" type="parTrans" cxnId="{EF541683-3210-4754-8859-7B56EF1BE19D}">
      <dgm:prSet/>
      <dgm:spPr/>
      <dgm:t>
        <a:bodyPr/>
        <a:lstStyle/>
        <a:p>
          <a:endParaRPr lang="en-US"/>
        </a:p>
      </dgm:t>
    </dgm:pt>
    <dgm:pt modelId="{40C6ECDC-41AA-4BB7-B0C9-30DEA835E3FA}" type="sibTrans" cxnId="{EF541683-3210-4754-8859-7B56EF1BE19D}">
      <dgm:prSet/>
      <dgm:spPr/>
      <dgm:t>
        <a:bodyPr/>
        <a:lstStyle/>
        <a:p>
          <a:endParaRPr lang="en-US"/>
        </a:p>
      </dgm:t>
    </dgm:pt>
    <dgm:pt modelId="{F384C8EB-17B4-4F4A-B12A-DE9737B8D6E7}">
      <dgm:prSet phldrT="[Text]" custT="1"/>
      <dgm:spPr/>
      <dgm:t>
        <a:bodyPr/>
        <a:lstStyle/>
        <a:p>
          <a:pPr algn="just"/>
          <a:r>
            <a:rPr lang="en-US" sz="1100" dirty="0"/>
            <a:t>Understand the given dataset and questions that can be answered</a:t>
          </a:r>
        </a:p>
      </dgm:t>
    </dgm:pt>
    <dgm:pt modelId="{3304BE1A-764F-4D83-B629-A8C9EEFD05B9}" type="parTrans" cxnId="{9FE3B392-E477-4022-BA0A-9FF8812F1608}">
      <dgm:prSet/>
      <dgm:spPr/>
      <dgm:t>
        <a:bodyPr/>
        <a:lstStyle/>
        <a:p>
          <a:endParaRPr lang="en-US"/>
        </a:p>
      </dgm:t>
    </dgm:pt>
    <dgm:pt modelId="{C1BFBCA4-C517-4F6A-8854-67778ADE83E7}" type="sibTrans" cxnId="{9FE3B392-E477-4022-BA0A-9FF8812F1608}">
      <dgm:prSet/>
      <dgm:spPr/>
      <dgm:t>
        <a:bodyPr/>
        <a:lstStyle/>
        <a:p>
          <a:endParaRPr lang="en-US"/>
        </a:p>
      </dgm:t>
    </dgm:pt>
    <dgm:pt modelId="{012E6AD1-9C6F-467D-AB38-C74EF26ECCFE}">
      <dgm:prSet phldrT="[Text]" custT="1"/>
      <dgm:spPr/>
      <dgm:t>
        <a:bodyPr/>
        <a:lstStyle/>
        <a:p>
          <a:pPr algn="ctr"/>
          <a:r>
            <a:rPr lang="en-US" sz="1050" b="1" dirty="0"/>
            <a:t>3</a:t>
          </a:r>
        </a:p>
      </dgm:t>
    </dgm:pt>
    <dgm:pt modelId="{98773FC7-3F92-4FBA-97E3-929698FF4334}" type="parTrans" cxnId="{1CFD7C7A-7037-4998-93D6-B503B54D73A8}">
      <dgm:prSet/>
      <dgm:spPr/>
      <dgm:t>
        <a:bodyPr/>
        <a:lstStyle/>
        <a:p>
          <a:endParaRPr lang="en-US"/>
        </a:p>
      </dgm:t>
    </dgm:pt>
    <dgm:pt modelId="{B0B433D0-07DD-479A-A99D-5F99D48AFE82}" type="sibTrans" cxnId="{1CFD7C7A-7037-4998-93D6-B503B54D73A8}">
      <dgm:prSet/>
      <dgm:spPr/>
      <dgm:t>
        <a:bodyPr/>
        <a:lstStyle/>
        <a:p>
          <a:endParaRPr lang="en-US"/>
        </a:p>
      </dgm:t>
    </dgm:pt>
    <dgm:pt modelId="{395EF9B0-F771-4455-BA4D-0571B1AB50AA}">
      <dgm:prSet phldrT="[Text]" custT="1"/>
      <dgm:spPr/>
      <dgm:t>
        <a:bodyPr/>
        <a:lstStyle/>
        <a:p>
          <a:pPr algn="just"/>
          <a:r>
            <a:rPr lang="en-US" sz="1100" dirty="0"/>
            <a:t>Cleaning and prepare the data; with 3 category-wise data sets creation</a:t>
          </a:r>
        </a:p>
      </dgm:t>
    </dgm:pt>
    <dgm:pt modelId="{6A451608-D5EA-405C-BB3E-695D85E09D9E}" type="parTrans" cxnId="{49997A5F-7B2E-430B-8EE1-C239AC7FB9F1}">
      <dgm:prSet/>
      <dgm:spPr/>
      <dgm:t>
        <a:bodyPr/>
        <a:lstStyle/>
        <a:p>
          <a:endParaRPr lang="en-US"/>
        </a:p>
      </dgm:t>
    </dgm:pt>
    <dgm:pt modelId="{3816D28D-2FE6-489D-8692-C61C88BCBCFB}" type="sibTrans" cxnId="{49997A5F-7B2E-430B-8EE1-C239AC7FB9F1}">
      <dgm:prSet/>
      <dgm:spPr/>
      <dgm:t>
        <a:bodyPr/>
        <a:lstStyle/>
        <a:p>
          <a:endParaRPr lang="en-US"/>
        </a:p>
      </dgm:t>
    </dgm:pt>
    <dgm:pt modelId="{BBC1461B-2A53-4B93-A3CC-B69DF413776B}">
      <dgm:prSet phldrT="[Text]" custT="1"/>
      <dgm:spPr/>
      <dgm:t>
        <a:bodyPr/>
        <a:lstStyle/>
        <a:p>
          <a:pPr algn="ctr"/>
          <a:r>
            <a:rPr lang="en-US" sz="1050" b="1" dirty="0"/>
            <a:t>7</a:t>
          </a:r>
        </a:p>
      </dgm:t>
    </dgm:pt>
    <dgm:pt modelId="{02929A0A-FB2D-4C09-AB9B-81BD14289355}" type="parTrans" cxnId="{F86D97BF-B837-4726-9B71-2C6B3376F085}">
      <dgm:prSet/>
      <dgm:spPr/>
      <dgm:t>
        <a:bodyPr/>
        <a:lstStyle/>
        <a:p>
          <a:endParaRPr lang="en-US"/>
        </a:p>
      </dgm:t>
    </dgm:pt>
    <dgm:pt modelId="{0D95C6F2-373B-40D9-B68C-49D96E81A68C}" type="sibTrans" cxnId="{F86D97BF-B837-4726-9B71-2C6B3376F085}">
      <dgm:prSet/>
      <dgm:spPr/>
      <dgm:t>
        <a:bodyPr/>
        <a:lstStyle/>
        <a:p>
          <a:endParaRPr lang="en-US"/>
        </a:p>
      </dgm:t>
    </dgm:pt>
    <dgm:pt modelId="{33FEE510-CA29-461F-B726-02238C48BCB8}">
      <dgm:prSet phldrT="[Text]" custT="1"/>
      <dgm:spPr/>
      <dgm:t>
        <a:bodyPr/>
        <a:lstStyle/>
        <a:p>
          <a:pPr algn="ctr"/>
          <a:r>
            <a:rPr lang="en-US" sz="1050" b="1" dirty="0"/>
            <a:t>4</a:t>
          </a:r>
        </a:p>
      </dgm:t>
    </dgm:pt>
    <dgm:pt modelId="{C6A42E70-7E7C-4E2C-B61F-9BCA0186240E}" type="parTrans" cxnId="{14D10BAC-325E-4876-AF6F-E120FBBDA9F1}">
      <dgm:prSet/>
      <dgm:spPr/>
      <dgm:t>
        <a:bodyPr/>
        <a:lstStyle/>
        <a:p>
          <a:endParaRPr lang="en-US"/>
        </a:p>
      </dgm:t>
    </dgm:pt>
    <dgm:pt modelId="{507E8146-3CD1-4C76-A0ED-5BAF8D775D12}" type="sibTrans" cxnId="{14D10BAC-325E-4876-AF6F-E120FBBDA9F1}">
      <dgm:prSet/>
      <dgm:spPr/>
      <dgm:t>
        <a:bodyPr/>
        <a:lstStyle/>
        <a:p>
          <a:endParaRPr lang="en-US"/>
        </a:p>
      </dgm:t>
    </dgm:pt>
    <dgm:pt modelId="{E9CF4D4B-11DE-4735-9A56-48303C856736}">
      <dgm:prSet custT="1"/>
      <dgm:spPr/>
      <dgm:t>
        <a:bodyPr/>
        <a:lstStyle/>
        <a:p>
          <a:pPr algn="just"/>
          <a:r>
            <a:rPr lang="en-US" sz="1100" dirty="0"/>
            <a:t>Derived variable creation and grouping by weeks</a:t>
          </a:r>
        </a:p>
      </dgm:t>
    </dgm:pt>
    <dgm:pt modelId="{7C639010-098E-4F56-ACD5-3985C90B2B57}" type="parTrans" cxnId="{92F6E5F4-3560-42F4-8B70-C74EFB43B929}">
      <dgm:prSet/>
      <dgm:spPr/>
      <dgm:t>
        <a:bodyPr/>
        <a:lstStyle/>
        <a:p>
          <a:endParaRPr lang="en-US"/>
        </a:p>
      </dgm:t>
    </dgm:pt>
    <dgm:pt modelId="{18F30F92-E3E7-459B-8B1A-8C0357C6B80E}" type="sibTrans" cxnId="{92F6E5F4-3560-42F4-8B70-C74EFB43B929}">
      <dgm:prSet/>
      <dgm:spPr/>
      <dgm:t>
        <a:bodyPr/>
        <a:lstStyle/>
        <a:p>
          <a:endParaRPr lang="en-US"/>
        </a:p>
      </dgm:t>
    </dgm:pt>
    <dgm:pt modelId="{FD868638-92A1-418E-9BFA-5F8254034ED9}">
      <dgm:prSet phldrT="[Text]" custT="1"/>
      <dgm:spPr/>
      <dgm:t>
        <a:bodyPr/>
        <a:lstStyle/>
        <a:p>
          <a:pPr algn="ctr"/>
          <a:r>
            <a:rPr lang="en-US" sz="1050" b="1" dirty="0"/>
            <a:t>5</a:t>
          </a:r>
        </a:p>
      </dgm:t>
    </dgm:pt>
    <dgm:pt modelId="{3BA2C20C-7E02-4ED1-91F3-D765C8239BFC}" type="parTrans" cxnId="{D2624833-53E4-4E1A-98A7-5CD5429881BE}">
      <dgm:prSet/>
      <dgm:spPr/>
      <dgm:t>
        <a:bodyPr/>
        <a:lstStyle/>
        <a:p>
          <a:endParaRPr lang="en-US"/>
        </a:p>
      </dgm:t>
    </dgm:pt>
    <dgm:pt modelId="{68D9AA5D-00D8-490E-8F0A-A1B69A74801C}" type="sibTrans" cxnId="{D2624833-53E4-4E1A-98A7-5CD5429881BE}">
      <dgm:prSet/>
      <dgm:spPr/>
      <dgm:t>
        <a:bodyPr/>
        <a:lstStyle/>
        <a:p>
          <a:endParaRPr lang="en-US"/>
        </a:p>
      </dgm:t>
    </dgm:pt>
    <dgm:pt modelId="{E85026EC-5E51-49DB-A19A-9B7F86592207}">
      <dgm:prSet phldrT="[Text]" custT="1"/>
      <dgm:spPr/>
      <dgm:t>
        <a:bodyPr/>
        <a:lstStyle/>
        <a:p>
          <a:pPr algn="ctr"/>
          <a:r>
            <a:rPr lang="en-US" sz="1050" b="1" dirty="0"/>
            <a:t>6</a:t>
          </a:r>
        </a:p>
      </dgm:t>
    </dgm:pt>
    <dgm:pt modelId="{64A6E384-7E04-40F8-ACDC-4114B20125EB}" type="parTrans" cxnId="{B05F4ADB-8D50-4300-B178-4007F4D90C8D}">
      <dgm:prSet/>
      <dgm:spPr/>
      <dgm:t>
        <a:bodyPr/>
        <a:lstStyle/>
        <a:p>
          <a:endParaRPr lang="en-US"/>
        </a:p>
      </dgm:t>
    </dgm:pt>
    <dgm:pt modelId="{0191F937-220A-462D-AB39-E70636DE6AFD}" type="sibTrans" cxnId="{B05F4ADB-8D50-4300-B178-4007F4D90C8D}">
      <dgm:prSet/>
      <dgm:spPr/>
      <dgm:t>
        <a:bodyPr/>
        <a:lstStyle/>
        <a:p>
          <a:endParaRPr lang="en-US"/>
        </a:p>
      </dgm:t>
    </dgm:pt>
    <dgm:pt modelId="{C859029E-36F9-47E9-BCC0-90E6361185C4}">
      <dgm:prSet custT="1"/>
      <dgm:spPr/>
      <dgm:t>
        <a:bodyPr/>
        <a:lstStyle/>
        <a:p>
          <a:pPr algn="just"/>
          <a:r>
            <a:rPr lang="en-US" sz="1100" dirty="0"/>
            <a:t>EDA</a:t>
          </a:r>
        </a:p>
      </dgm:t>
    </dgm:pt>
    <dgm:pt modelId="{1A5BCF51-DA59-4DE0-A3A9-CC05DF96F923}" type="parTrans" cxnId="{4D1D058C-298C-4071-80AC-006BB556E239}">
      <dgm:prSet/>
      <dgm:spPr/>
      <dgm:t>
        <a:bodyPr/>
        <a:lstStyle/>
        <a:p>
          <a:endParaRPr lang="en-US"/>
        </a:p>
      </dgm:t>
    </dgm:pt>
    <dgm:pt modelId="{209D8609-4337-4039-BFF6-1917FD296701}" type="sibTrans" cxnId="{4D1D058C-298C-4071-80AC-006BB556E239}">
      <dgm:prSet/>
      <dgm:spPr/>
      <dgm:t>
        <a:bodyPr/>
        <a:lstStyle/>
        <a:p>
          <a:endParaRPr lang="en-US"/>
        </a:p>
      </dgm:t>
    </dgm:pt>
    <dgm:pt modelId="{7E80757F-6D87-4A49-BD55-32F05755B623}">
      <dgm:prSet custT="1"/>
      <dgm:spPr/>
      <dgm:t>
        <a:bodyPr/>
        <a:lstStyle/>
        <a:p>
          <a:pPr algn="just"/>
          <a:r>
            <a:rPr lang="en-US" sz="1100" dirty="0"/>
            <a:t>Uni and bi -variate analysis</a:t>
          </a:r>
        </a:p>
      </dgm:t>
    </dgm:pt>
    <dgm:pt modelId="{92636385-16ED-4CB0-A3CE-9B31D2C075D4}" type="parTrans" cxnId="{AC7BF7B7-AA0B-4B81-B935-11A2991F98C1}">
      <dgm:prSet/>
      <dgm:spPr/>
      <dgm:t>
        <a:bodyPr/>
        <a:lstStyle/>
        <a:p>
          <a:endParaRPr lang="en-US"/>
        </a:p>
      </dgm:t>
    </dgm:pt>
    <dgm:pt modelId="{FA32BAF1-3D87-4E28-9033-049239A36892}" type="sibTrans" cxnId="{AC7BF7B7-AA0B-4B81-B935-11A2991F98C1}">
      <dgm:prSet/>
      <dgm:spPr/>
      <dgm:t>
        <a:bodyPr/>
        <a:lstStyle/>
        <a:p>
          <a:endParaRPr lang="en-US"/>
        </a:p>
      </dgm:t>
    </dgm:pt>
    <dgm:pt modelId="{794AF42E-4B6D-4B8E-AAAE-69E754F25791}">
      <dgm:prSet custT="1"/>
      <dgm:spPr/>
      <dgm:t>
        <a:bodyPr/>
        <a:lstStyle/>
        <a:p>
          <a:pPr algn="just"/>
          <a:r>
            <a:rPr lang="en-US" sz="1100" dirty="0"/>
            <a:t>Multi-variate analysis; using different modeling techniques</a:t>
          </a:r>
        </a:p>
      </dgm:t>
    </dgm:pt>
    <dgm:pt modelId="{5DDBF770-71FA-47AA-B10D-C98D04E374EE}" type="parTrans" cxnId="{1AC4F3F8-FE5F-4C2F-BBF5-47369FD790A7}">
      <dgm:prSet/>
      <dgm:spPr/>
      <dgm:t>
        <a:bodyPr/>
        <a:lstStyle/>
        <a:p>
          <a:endParaRPr lang="en-US"/>
        </a:p>
      </dgm:t>
    </dgm:pt>
    <dgm:pt modelId="{1885E306-5D75-42AF-A930-8DBB5D2CC99E}" type="sibTrans" cxnId="{1AC4F3F8-FE5F-4C2F-BBF5-47369FD790A7}">
      <dgm:prSet/>
      <dgm:spPr/>
      <dgm:t>
        <a:bodyPr/>
        <a:lstStyle/>
        <a:p>
          <a:endParaRPr lang="en-US"/>
        </a:p>
      </dgm:t>
    </dgm:pt>
    <dgm:pt modelId="{ED3C1C6C-7605-47C3-AA90-8C0E1BF67591}">
      <dgm:prSet custT="1"/>
      <dgm:spPr/>
      <dgm:t>
        <a:bodyPr/>
        <a:lstStyle/>
        <a:p>
          <a:pPr algn="ctr"/>
          <a:r>
            <a:rPr lang="en-US" sz="1050" b="1" dirty="0"/>
            <a:t>8</a:t>
          </a:r>
        </a:p>
      </dgm:t>
    </dgm:pt>
    <dgm:pt modelId="{DE6E22FE-908E-4978-9073-BE9FDFF0A88E}" type="parTrans" cxnId="{CA3DEA46-7690-4475-AC77-838D3179084E}">
      <dgm:prSet/>
      <dgm:spPr/>
      <dgm:t>
        <a:bodyPr/>
        <a:lstStyle/>
        <a:p>
          <a:endParaRPr lang="en-US"/>
        </a:p>
      </dgm:t>
    </dgm:pt>
    <dgm:pt modelId="{AD081456-CCF3-4BB6-9D20-0D6561875871}" type="sibTrans" cxnId="{CA3DEA46-7690-4475-AC77-838D3179084E}">
      <dgm:prSet/>
      <dgm:spPr/>
      <dgm:t>
        <a:bodyPr/>
        <a:lstStyle/>
        <a:p>
          <a:endParaRPr lang="en-US"/>
        </a:p>
      </dgm:t>
    </dgm:pt>
    <dgm:pt modelId="{8FE74EEC-15FC-44B5-BC72-FD1F69A0D653}">
      <dgm:prSet custT="1"/>
      <dgm:spPr/>
      <dgm:t>
        <a:bodyPr/>
        <a:lstStyle/>
        <a:p>
          <a:pPr algn="just"/>
          <a:r>
            <a:rPr lang="en-US" sz="1100" dirty="0"/>
            <a:t>Choose the  best model for each segment</a:t>
          </a:r>
        </a:p>
      </dgm:t>
    </dgm:pt>
    <dgm:pt modelId="{BF92F78E-A033-4A23-A456-4AD7AE4C95A6}" type="parTrans" cxnId="{AF9081E0-2580-4FB5-9B02-0C32568F4C11}">
      <dgm:prSet/>
      <dgm:spPr/>
      <dgm:t>
        <a:bodyPr/>
        <a:lstStyle/>
        <a:p>
          <a:endParaRPr lang="en-US"/>
        </a:p>
      </dgm:t>
    </dgm:pt>
    <dgm:pt modelId="{A844151F-960C-4962-8FC5-339EDDB07CE8}" type="sibTrans" cxnId="{AF9081E0-2580-4FB5-9B02-0C32568F4C11}">
      <dgm:prSet/>
      <dgm:spPr/>
      <dgm:t>
        <a:bodyPr/>
        <a:lstStyle/>
        <a:p>
          <a:endParaRPr lang="en-US"/>
        </a:p>
      </dgm:t>
    </dgm:pt>
    <dgm:pt modelId="{F0833DA6-A294-4931-9C9A-1AB7A320828A}" type="pres">
      <dgm:prSet presAssocID="{F3832875-6999-4E3C-83E7-2FC95C40B42D}" presName="linearFlow" presStyleCnt="0">
        <dgm:presLayoutVars>
          <dgm:dir/>
          <dgm:animLvl val="lvl"/>
          <dgm:resizeHandles val="exact"/>
        </dgm:presLayoutVars>
      </dgm:prSet>
      <dgm:spPr/>
    </dgm:pt>
    <dgm:pt modelId="{73B3E800-7618-45F5-AC07-EC4BD9FEACDB}" type="pres">
      <dgm:prSet presAssocID="{92287F05-420B-4AD0-B095-97ABFFAD8F9F}" presName="composite" presStyleCnt="0"/>
      <dgm:spPr/>
    </dgm:pt>
    <dgm:pt modelId="{E31359C2-38F2-4E73-B60F-0C9DC04C0649}" type="pres">
      <dgm:prSet presAssocID="{92287F05-420B-4AD0-B095-97ABFFAD8F9F}" presName="parentText" presStyleLbl="alignNode1" presStyleIdx="0" presStyleCnt="8" custLinFactNeighborX="0">
        <dgm:presLayoutVars>
          <dgm:chMax val="1"/>
          <dgm:bulletEnabled val="1"/>
        </dgm:presLayoutVars>
      </dgm:prSet>
      <dgm:spPr/>
    </dgm:pt>
    <dgm:pt modelId="{00E50C39-1BA9-4068-B74F-8C68E65A28FD}" type="pres">
      <dgm:prSet presAssocID="{92287F05-420B-4AD0-B095-97ABFFAD8F9F}" presName="descendantText" presStyleLbl="alignAcc1" presStyleIdx="0" presStyleCnt="8">
        <dgm:presLayoutVars>
          <dgm:bulletEnabled val="1"/>
        </dgm:presLayoutVars>
      </dgm:prSet>
      <dgm:spPr/>
    </dgm:pt>
    <dgm:pt modelId="{3BEB6818-7E12-49C2-8846-A3DB55465BFB}" type="pres">
      <dgm:prSet presAssocID="{62162D4E-5367-48F8-9364-FA11D6B73639}" presName="sp" presStyleCnt="0"/>
      <dgm:spPr/>
    </dgm:pt>
    <dgm:pt modelId="{5E2F4008-95F3-40CA-A31D-C7159302CE8B}" type="pres">
      <dgm:prSet presAssocID="{6BF8AE15-044C-4D9B-A9A3-5F9818F0C6F2}" presName="composite" presStyleCnt="0"/>
      <dgm:spPr/>
    </dgm:pt>
    <dgm:pt modelId="{08654849-65BF-4B67-853F-87CF12F1A9E5}" type="pres">
      <dgm:prSet presAssocID="{6BF8AE15-044C-4D9B-A9A3-5F9818F0C6F2}" presName="parentText" presStyleLbl="alignNode1" presStyleIdx="1" presStyleCnt="8" custLinFactNeighborX="0">
        <dgm:presLayoutVars>
          <dgm:chMax val="1"/>
          <dgm:bulletEnabled val="1"/>
        </dgm:presLayoutVars>
      </dgm:prSet>
      <dgm:spPr/>
    </dgm:pt>
    <dgm:pt modelId="{AED0BBD8-3327-4BF5-8E8E-22CFF274CC1B}" type="pres">
      <dgm:prSet presAssocID="{6BF8AE15-044C-4D9B-A9A3-5F9818F0C6F2}" presName="descendantText" presStyleLbl="alignAcc1" presStyleIdx="1" presStyleCnt="8">
        <dgm:presLayoutVars>
          <dgm:bulletEnabled val="1"/>
        </dgm:presLayoutVars>
      </dgm:prSet>
      <dgm:spPr/>
    </dgm:pt>
    <dgm:pt modelId="{9C413664-C3E1-45F9-8B2B-5A1F59F0EA09}" type="pres">
      <dgm:prSet presAssocID="{40C6ECDC-41AA-4BB7-B0C9-30DEA835E3FA}" presName="sp" presStyleCnt="0"/>
      <dgm:spPr/>
    </dgm:pt>
    <dgm:pt modelId="{A4ED3F62-A46B-4B83-B1A9-53EC5F3E321C}" type="pres">
      <dgm:prSet presAssocID="{012E6AD1-9C6F-467D-AB38-C74EF26ECCFE}" presName="composite" presStyleCnt="0"/>
      <dgm:spPr/>
    </dgm:pt>
    <dgm:pt modelId="{8D7661BC-90D0-41FB-BA53-C4B1AC7CB062}" type="pres">
      <dgm:prSet presAssocID="{012E6AD1-9C6F-467D-AB38-C74EF26ECCFE}" presName="parentText" presStyleLbl="alignNode1" presStyleIdx="2" presStyleCnt="8" custLinFactNeighborX="0">
        <dgm:presLayoutVars>
          <dgm:chMax val="1"/>
          <dgm:bulletEnabled val="1"/>
        </dgm:presLayoutVars>
      </dgm:prSet>
      <dgm:spPr/>
    </dgm:pt>
    <dgm:pt modelId="{3200AC36-B0AD-4983-A26D-011BFCE7ABC1}" type="pres">
      <dgm:prSet presAssocID="{012E6AD1-9C6F-467D-AB38-C74EF26ECCFE}" presName="descendantText" presStyleLbl="alignAcc1" presStyleIdx="2" presStyleCnt="8">
        <dgm:presLayoutVars>
          <dgm:bulletEnabled val="1"/>
        </dgm:presLayoutVars>
      </dgm:prSet>
      <dgm:spPr/>
    </dgm:pt>
    <dgm:pt modelId="{94E588C1-AD8A-43A1-AC6A-B8AFB6F326EB}" type="pres">
      <dgm:prSet presAssocID="{B0B433D0-07DD-479A-A99D-5F99D48AFE82}" presName="sp" presStyleCnt="0"/>
      <dgm:spPr/>
    </dgm:pt>
    <dgm:pt modelId="{F965C963-C7D7-4265-A4ED-FEF896F7363F}" type="pres">
      <dgm:prSet presAssocID="{33FEE510-CA29-461F-B726-02238C48BCB8}" presName="composite" presStyleCnt="0"/>
      <dgm:spPr/>
    </dgm:pt>
    <dgm:pt modelId="{4F37C07F-21D7-4044-8EE8-74A4CDB2655B}" type="pres">
      <dgm:prSet presAssocID="{33FEE510-CA29-461F-B726-02238C48BCB8}" presName="parentText" presStyleLbl="alignNode1" presStyleIdx="3" presStyleCnt="8" custLinFactNeighborX="0">
        <dgm:presLayoutVars>
          <dgm:chMax val="1"/>
          <dgm:bulletEnabled val="1"/>
        </dgm:presLayoutVars>
      </dgm:prSet>
      <dgm:spPr/>
    </dgm:pt>
    <dgm:pt modelId="{8F8A4B71-3D00-46E7-9E29-48A050CB6301}" type="pres">
      <dgm:prSet presAssocID="{33FEE510-CA29-461F-B726-02238C48BCB8}" presName="descendantText" presStyleLbl="alignAcc1" presStyleIdx="3" presStyleCnt="8">
        <dgm:presLayoutVars>
          <dgm:bulletEnabled val="1"/>
        </dgm:presLayoutVars>
      </dgm:prSet>
      <dgm:spPr/>
    </dgm:pt>
    <dgm:pt modelId="{E00F2B4B-C33E-4FB5-B7AD-EC0BAE26AEBB}" type="pres">
      <dgm:prSet presAssocID="{507E8146-3CD1-4C76-A0ED-5BAF8D775D12}" presName="sp" presStyleCnt="0"/>
      <dgm:spPr/>
    </dgm:pt>
    <dgm:pt modelId="{17611E1A-C44F-4B7F-9A84-663188DEF586}" type="pres">
      <dgm:prSet presAssocID="{FD868638-92A1-418E-9BFA-5F8254034ED9}" presName="composite" presStyleCnt="0"/>
      <dgm:spPr/>
    </dgm:pt>
    <dgm:pt modelId="{5BCB236E-9C89-472F-AEA0-B6F8D8198A62}" type="pres">
      <dgm:prSet presAssocID="{FD868638-92A1-418E-9BFA-5F8254034ED9}" presName="parentText" presStyleLbl="alignNode1" presStyleIdx="4" presStyleCnt="8" custLinFactNeighborX="0">
        <dgm:presLayoutVars>
          <dgm:chMax val="1"/>
          <dgm:bulletEnabled val="1"/>
        </dgm:presLayoutVars>
      </dgm:prSet>
      <dgm:spPr/>
    </dgm:pt>
    <dgm:pt modelId="{9E908877-909B-4372-A698-301FD93686B3}" type="pres">
      <dgm:prSet presAssocID="{FD868638-92A1-418E-9BFA-5F8254034ED9}" presName="descendantText" presStyleLbl="alignAcc1" presStyleIdx="4" presStyleCnt="8">
        <dgm:presLayoutVars>
          <dgm:bulletEnabled val="1"/>
        </dgm:presLayoutVars>
      </dgm:prSet>
      <dgm:spPr/>
    </dgm:pt>
    <dgm:pt modelId="{304B9696-D51B-4432-A837-C31083ADA98F}" type="pres">
      <dgm:prSet presAssocID="{68D9AA5D-00D8-490E-8F0A-A1B69A74801C}" presName="sp" presStyleCnt="0"/>
      <dgm:spPr/>
    </dgm:pt>
    <dgm:pt modelId="{7261D3C8-3D47-46B2-990A-CCCC06CD45F6}" type="pres">
      <dgm:prSet presAssocID="{E85026EC-5E51-49DB-A19A-9B7F86592207}" presName="composite" presStyleCnt="0"/>
      <dgm:spPr/>
    </dgm:pt>
    <dgm:pt modelId="{6C3B0289-38E3-467B-83B0-7FEDF4A5F125}" type="pres">
      <dgm:prSet presAssocID="{E85026EC-5E51-49DB-A19A-9B7F86592207}" presName="parentText" presStyleLbl="alignNode1" presStyleIdx="5" presStyleCnt="8" custLinFactNeighborX="0">
        <dgm:presLayoutVars>
          <dgm:chMax val="1"/>
          <dgm:bulletEnabled val="1"/>
        </dgm:presLayoutVars>
      </dgm:prSet>
      <dgm:spPr/>
    </dgm:pt>
    <dgm:pt modelId="{DA2E9B13-8214-44C2-84B2-A759DBB3DE35}" type="pres">
      <dgm:prSet presAssocID="{E85026EC-5E51-49DB-A19A-9B7F86592207}" presName="descendantText" presStyleLbl="alignAcc1" presStyleIdx="5" presStyleCnt="8">
        <dgm:presLayoutVars>
          <dgm:bulletEnabled val="1"/>
        </dgm:presLayoutVars>
      </dgm:prSet>
      <dgm:spPr/>
    </dgm:pt>
    <dgm:pt modelId="{DEB98CE9-3279-4BCB-9F62-63EBE79ED74B}" type="pres">
      <dgm:prSet presAssocID="{0191F937-220A-462D-AB39-E70636DE6AFD}" presName="sp" presStyleCnt="0"/>
      <dgm:spPr/>
    </dgm:pt>
    <dgm:pt modelId="{C71BBA31-6F11-445F-BCA3-67D86388741A}" type="pres">
      <dgm:prSet presAssocID="{BBC1461B-2A53-4B93-A3CC-B69DF413776B}" presName="composite" presStyleCnt="0"/>
      <dgm:spPr/>
    </dgm:pt>
    <dgm:pt modelId="{5E9E60F4-8E4B-43C1-9B01-FED5418A2AE2}" type="pres">
      <dgm:prSet presAssocID="{BBC1461B-2A53-4B93-A3CC-B69DF413776B}" presName="parentText" presStyleLbl="alignNode1" presStyleIdx="6" presStyleCnt="8" custLinFactNeighborX="0">
        <dgm:presLayoutVars>
          <dgm:chMax val="1"/>
          <dgm:bulletEnabled val="1"/>
        </dgm:presLayoutVars>
      </dgm:prSet>
      <dgm:spPr/>
    </dgm:pt>
    <dgm:pt modelId="{D62A8BF0-CA4C-4E65-8692-B79E4E8CB63F}" type="pres">
      <dgm:prSet presAssocID="{BBC1461B-2A53-4B93-A3CC-B69DF413776B}" presName="descendantText" presStyleLbl="alignAcc1" presStyleIdx="6" presStyleCnt="8">
        <dgm:presLayoutVars>
          <dgm:bulletEnabled val="1"/>
        </dgm:presLayoutVars>
      </dgm:prSet>
      <dgm:spPr/>
    </dgm:pt>
    <dgm:pt modelId="{6B08ED1A-9505-48A9-8D5A-52B9C8AEBB6B}" type="pres">
      <dgm:prSet presAssocID="{0D95C6F2-373B-40D9-B68C-49D96E81A68C}" presName="sp" presStyleCnt="0"/>
      <dgm:spPr/>
    </dgm:pt>
    <dgm:pt modelId="{86A375C2-98E5-47B8-88D2-890C5D40B0B6}" type="pres">
      <dgm:prSet presAssocID="{ED3C1C6C-7605-47C3-AA90-8C0E1BF67591}" presName="composite" presStyleCnt="0"/>
      <dgm:spPr/>
    </dgm:pt>
    <dgm:pt modelId="{D5FD348F-4C92-4972-B2CF-D1304C74B2B3}" type="pres">
      <dgm:prSet presAssocID="{ED3C1C6C-7605-47C3-AA90-8C0E1BF67591}" presName="parentText" presStyleLbl="alignNode1" presStyleIdx="7" presStyleCnt="8" custLinFactNeighborX="0">
        <dgm:presLayoutVars>
          <dgm:chMax val="1"/>
          <dgm:bulletEnabled val="1"/>
        </dgm:presLayoutVars>
      </dgm:prSet>
      <dgm:spPr/>
    </dgm:pt>
    <dgm:pt modelId="{23DF7CA4-0AC2-465E-97C8-DB0E331255AD}" type="pres">
      <dgm:prSet presAssocID="{ED3C1C6C-7605-47C3-AA90-8C0E1BF67591}" presName="descendantText" presStyleLbl="alignAcc1" presStyleIdx="7" presStyleCnt="8">
        <dgm:presLayoutVars>
          <dgm:bulletEnabled val="1"/>
        </dgm:presLayoutVars>
      </dgm:prSet>
      <dgm:spPr/>
    </dgm:pt>
  </dgm:ptLst>
  <dgm:cxnLst>
    <dgm:cxn modelId="{3514CC0B-7547-4FAC-ADD4-4544737CE75A}" type="presOf" srcId="{7E80757F-6D87-4A49-BD55-32F05755B623}" destId="{DA2E9B13-8214-44C2-84B2-A759DBB3DE35}" srcOrd="0" destOrd="0" presId="urn:microsoft.com/office/officeart/2005/8/layout/chevron2"/>
    <dgm:cxn modelId="{C7DFCB0E-4FB9-4364-A8ED-304CD4F5ADD6}" type="presOf" srcId="{794AF42E-4B6D-4B8E-AAAE-69E754F25791}" destId="{D62A8BF0-CA4C-4E65-8692-B79E4E8CB63F}" srcOrd="0" destOrd="0" presId="urn:microsoft.com/office/officeart/2005/8/layout/chevron2"/>
    <dgm:cxn modelId="{BC612F27-D081-42C6-95EA-5BA4A972A463}" type="presOf" srcId="{FD868638-92A1-418E-9BFA-5F8254034ED9}" destId="{5BCB236E-9C89-472F-AEA0-B6F8D8198A62}" srcOrd="0" destOrd="0" presId="urn:microsoft.com/office/officeart/2005/8/layout/chevron2"/>
    <dgm:cxn modelId="{1365C529-D157-4A9D-8FDB-0877A5F6D0D0}" srcId="{F3832875-6999-4E3C-83E7-2FC95C40B42D}" destId="{92287F05-420B-4AD0-B095-97ABFFAD8F9F}" srcOrd="0" destOrd="0" parTransId="{8987C09D-5FC7-4608-B490-1205AC4FDDBA}" sibTransId="{62162D4E-5367-48F8-9364-FA11D6B73639}"/>
    <dgm:cxn modelId="{D2624833-53E4-4E1A-98A7-5CD5429881BE}" srcId="{F3832875-6999-4E3C-83E7-2FC95C40B42D}" destId="{FD868638-92A1-418E-9BFA-5F8254034ED9}" srcOrd="4" destOrd="0" parTransId="{3BA2C20C-7E02-4ED1-91F3-D765C8239BFC}" sibTransId="{68D9AA5D-00D8-490E-8F0A-A1B69A74801C}"/>
    <dgm:cxn modelId="{49997A5F-7B2E-430B-8EE1-C239AC7FB9F1}" srcId="{012E6AD1-9C6F-467D-AB38-C74EF26ECCFE}" destId="{395EF9B0-F771-4455-BA4D-0571B1AB50AA}" srcOrd="0" destOrd="0" parTransId="{6A451608-D5EA-405C-BB3E-695D85E09D9E}" sibTransId="{3816D28D-2FE6-489D-8692-C61C88BCBCFB}"/>
    <dgm:cxn modelId="{E57AE661-3E9F-485D-B71D-AF275957163C}" type="presOf" srcId="{A5EF6060-5F9F-4333-9813-409C869073B1}" destId="{00E50C39-1BA9-4068-B74F-8C68E65A28FD}" srcOrd="0" destOrd="0" presId="urn:microsoft.com/office/officeart/2005/8/layout/chevron2"/>
    <dgm:cxn modelId="{B1F2CA46-7D88-46E4-A00E-B75D9B3B650D}" type="presOf" srcId="{BBC1461B-2A53-4B93-A3CC-B69DF413776B}" destId="{5E9E60F4-8E4B-43C1-9B01-FED5418A2AE2}" srcOrd="0" destOrd="0" presId="urn:microsoft.com/office/officeart/2005/8/layout/chevron2"/>
    <dgm:cxn modelId="{CA3DEA46-7690-4475-AC77-838D3179084E}" srcId="{F3832875-6999-4E3C-83E7-2FC95C40B42D}" destId="{ED3C1C6C-7605-47C3-AA90-8C0E1BF67591}" srcOrd="7" destOrd="0" parTransId="{DE6E22FE-908E-4978-9073-BE9FDFF0A88E}" sibTransId="{AD081456-CCF3-4BB6-9D20-0D6561875871}"/>
    <dgm:cxn modelId="{23BD5347-BE92-42D1-87E8-4CE3D62C1823}" type="presOf" srcId="{012E6AD1-9C6F-467D-AB38-C74EF26ECCFE}" destId="{8D7661BC-90D0-41FB-BA53-C4B1AC7CB062}" srcOrd="0" destOrd="0" presId="urn:microsoft.com/office/officeart/2005/8/layout/chevron2"/>
    <dgm:cxn modelId="{55740B48-16A6-4DC2-A75D-4200FF590F1F}" type="presOf" srcId="{ED3C1C6C-7605-47C3-AA90-8C0E1BF67591}" destId="{D5FD348F-4C92-4972-B2CF-D1304C74B2B3}" srcOrd="0" destOrd="0" presId="urn:microsoft.com/office/officeart/2005/8/layout/chevron2"/>
    <dgm:cxn modelId="{D224BF6E-DED4-469A-A42A-736744558FCB}" type="presOf" srcId="{C859029E-36F9-47E9-BCC0-90E6361185C4}" destId="{9E908877-909B-4372-A698-301FD93686B3}" srcOrd="0" destOrd="0" presId="urn:microsoft.com/office/officeart/2005/8/layout/chevron2"/>
    <dgm:cxn modelId="{87689676-4C54-49D7-9B34-08A4404DC9AD}" type="presOf" srcId="{395EF9B0-F771-4455-BA4D-0571B1AB50AA}" destId="{3200AC36-B0AD-4983-A26D-011BFCE7ABC1}" srcOrd="0" destOrd="0" presId="urn:microsoft.com/office/officeart/2005/8/layout/chevron2"/>
    <dgm:cxn modelId="{5ECB055A-ADAB-47CE-AEDB-D538CABC6631}" type="presOf" srcId="{8FE74EEC-15FC-44B5-BC72-FD1F69A0D653}" destId="{23DF7CA4-0AC2-465E-97C8-DB0E331255AD}" srcOrd="0" destOrd="0" presId="urn:microsoft.com/office/officeart/2005/8/layout/chevron2"/>
    <dgm:cxn modelId="{1CFD7C7A-7037-4998-93D6-B503B54D73A8}" srcId="{F3832875-6999-4E3C-83E7-2FC95C40B42D}" destId="{012E6AD1-9C6F-467D-AB38-C74EF26ECCFE}" srcOrd="2" destOrd="0" parTransId="{98773FC7-3F92-4FBA-97E3-929698FF4334}" sibTransId="{B0B433D0-07DD-479A-A99D-5F99D48AFE82}"/>
    <dgm:cxn modelId="{8802327F-778A-417E-8FC1-BBB88426ABEA}" type="presOf" srcId="{F384C8EB-17B4-4F4A-B12A-DE9737B8D6E7}" destId="{AED0BBD8-3327-4BF5-8E8E-22CFF274CC1B}" srcOrd="0" destOrd="0" presId="urn:microsoft.com/office/officeart/2005/8/layout/chevron2"/>
    <dgm:cxn modelId="{A799D081-A0BF-4E94-B9DE-5C35C50BE912}" srcId="{92287F05-420B-4AD0-B095-97ABFFAD8F9F}" destId="{A5EF6060-5F9F-4333-9813-409C869073B1}" srcOrd="0" destOrd="0" parTransId="{370B35BD-E8E0-4EFF-AE07-28C33C52406F}" sibTransId="{92E33318-4CEE-42F5-904E-E315419A77CF}"/>
    <dgm:cxn modelId="{EF541683-3210-4754-8859-7B56EF1BE19D}" srcId="{F3832875-6999-4E3C-83E7-2FC95C40B42D}" destId="{6BF8AE15-044C-4D9B-A9A3-5F9818F0C6F2}" srcOrd="1" destOrd="0" parTransId="{2B7F601C-24AC-4003-8D18-38130EA7A941}" sibTransId="{40C6ECDC-41AA-4BB7-B0C9-30DEA835E3FA}"/>
    <dgm:cxn modelId="{4D1D058C-298C-4071-80AC-006BB556E239}" srcId="{FD868638-92A1-418E-9BFA-5F8254034ED9}" destId="{C859029E-36F9-47E9-BCC0-90E6361185C4}" srcOrd="0" destOrd="0" parTransId="{1A5BCF51-DA59-4DE0-A3A9-CC05DF96F923}" sibTransId="{209D8609-4337-4039-BFF6-1917FD296701}"/>
    <dgm:cxn modelId="{78237A91-AEF2-48A2-83F6-6FCFD9131CBD}" type="presOf" srcId="{F3832875-6999-4E3C-83E7-2FC95C40B42D}" destId="{F0833DA6-A294-4931-9C9A-1AB7A320828A}" srcOrd="0" destOrd="0" presId="urn:microsoft.com/office/officeart/2005/8/layout/chevron2"/>
    <dgm:cxn modelId="{9FE3B392-E477-4022-BA0A-9FF8812F1608}" srcId="{6BF8AE15-044C-4D9B-A9A3-5F9818F0C6F2}" destId="{F384C8EB-17B4-4F4A-B12A-DE9737B8D6E7}" srcOrd="0" destOrd="0" parTransId="{3304BE1A-764F-4D83-B629-A8C9EEFD05B9}" sibTransId="{C1BFBCA4-C517-4F6A-8854-67778ADE83E7}"/>
    <dgm:cxn modelId="{0DDAC096-3FE0-45DC-9232-98C8A1D6A96F}" type="presOf" srcId="{6BF8AE15-044C-4D9B-A9A3-5F9818F0C6F2}" destId="{08654849-65BF-4B67-853F-87CF12F1A9E5}" srcOrd="0" destOrd="0" presId="urn:microsoft.com/office/officeart/2005/8/layout/chevron2"/>
    <dgm:cxn modelId="{14D10BAC-325E-4876-AF6F-E120FBBDA9F1}" srcId="{F3832875-6999-4E3C-83E7-2FC95C40B42D}" destId="{33FEE510-CA29-461F-B726-02238C48BCB8}" srcOrd="3" destOrd="0" parTransId="{C6A42E70-7E7C-4E2C-B61F-9BCA0186240E}" sibTransId="{507E8146-3CD1-4C76-A0ED-5BAF8D775D12}"/>
    <dgm:cxn modelId="{AC7BF7B7-AA0B-4B81-B935-11A2991F98C1}" srcId="{E85026EC-5E51-49DB-A19A-9B7F86592207}" destId="{7E80757F-6D87-4A49-BD55-32F05755B623}" srcOrd="0" destOrd="0" parTransId="{92636385-16ED-4CB0-A3CE-9B31D2C075D4}" sibTransId="{FA32BAF1-3D87-4E28-9033-049239A36892}"/>
    <dgm:cxn modelId="{F86D97BF-B837-4726-9B71-2C6B3376F085}" srcId="{F3832875-6999-4E3C-83E7-2FC95C40B42D}" destId="{BBC1461B-2A53-4B93-A3CC-B69DF413776B}" srcOrd="6" destOrd="0" parTransId="{02929A0A-FB2D-4C09-AB9B-81BD14289355}" sibTransId="{0D95C6F2-373B-40D9-B68C-49D96E81A68C}"/>
    <dgm:cxn modelId="{648025C3-5730-404D-BA6E-00C9DD9ED8E7}" type="presOf" srcId="{33FEE510-CA29-461F-B726-02238C48BCB8}" destId="{4F37C07F-21D7-4044-8EE8-74A4CDB2655B}" srcOrd="0" destOrd="0" presId="urn:microsoft.com/office/officeart/2005/8/layout/chevron2"/>
    <dgm:cxn modelId="{6A12A3C7-A332-4FA4-931B-ED4D7DA68CE9}" type="presOf" srcId="{E9CF4D4B-11DE-4735-9A56-48303C856736}" destId="{8F8A4B71-3D00-46E7-9E29-48A050CB6301}" srcOrd="0" destOrd="0" presId="urn:microsoft.com/office/officeart/2005/8/layout/chevron2"/>
    <dgm:cxn modelId="{6EF699C8-EDDE-4F1C-96AB-4AD4E8204677}" type="presOf" srcId="{92287F05-420B-4AD0-B095-97ABFFAD8F9F}" destId="{E31359C2-38F2-4E73-B60F-0C9DC04C0649}" srcOrd="0" destOrd="0" presId="urn:microsoft.com/office/officeart/2005/8/layout/chevron2"/>
    <dgm:cxn modelId="{B05F4ADB-8D50-4300-B178-4007F4D90C8D}" srcId="{F3832875-6999-4E3C-83E7-2FC95C40B42D}" destId="{E85026EC-5E51-49DB-A19A-9B7F86592207}" srcOrd="5" destOrd="0" parTransId="{64A6E384-7E04-40F8-ACDC-4114B20125EB}" sibTransId="{0191F937-220A-462D-AB39-E70636DE6AFD}"/>
    <dgm:cxn modelId="{AF9081E0-2580-4FB5-9B02-0C32568F4C11}" srcId="{ED3C1C6C-7605-47C3-AA90-8C0E1BF67591}" destId="{8FE74EEC-15FC-44B5-BC72-FD1F69A0D653}" srcOrd="0" destOrd="0" parTransId="{BF92F78E-A033-4A23-A456-4AD7AE4C95A6}" sibTransId="{A844151F-960C-4962-8FC5-339EDDB07CE8}"/>
    <dgm:cxn modelId="{92F6E5F4-3560-42F4-8B70-C74EFB43B929}" srcId="{33FEE510-CA29-461F-B726-02238C48BCB8}" destId="{E9CF4D4B-11DE-4735-9A56-48303C856736}" srcOrd="0" destOrd="0" parTransId="{7C639010-098E-4F56-ACD5-3985C90B2B57}" sibTransId="{18F30F92-E3E7-459B-8B1A-8C0357C6B80E}"/>
    <dgm:cxn modelId="{D9E25EF8-CB17-4CC6-BE36-E6E1D279D6D6}" type="presOf" srcId="{E85026EC-5E51-49DB-A19A-9B7F86592207}" destId="{6C3B0289-38E3-467B-83B0-7FEDF4A5F125}" srcOrd="0" destOrd="0" presId="urn:microsoft.com/office/officeart/2005/8/layout/chevron2"/>
    <dgm:cxn modelId="{1AC4F3F8-FE5F-4C2F-BBF5-47369FD790A7}" srcId="{BBC1461B-2A53-4B93-A3CC-B69DF413776B}" destId="{794AF42E-4B6D-4B8E-AAAE-69E754F25791}" srcOrd="0" destOrd="0" parTransId="{5DDBF770-71FA-47AA-B10D-C98D04E374EE}" sibTransId="{1885E306-5D75-42AF-A930-8DBB5D2CC99E}"/>
    <dgm:cxn modelId="{32305457-4B58-48C0-82FE-DC2079535FF9}" type="presParOf" srcId="{F0833DA6-A294-4931-9C9A-1AB7A320828A}" destId="{73B3E800-7618-45F5-AC07-EC4BD9FEACDB}" srcOrd="0" destOrd="0" presId="urn:microsoft.com/office/officeart/2005/8/layout/chevron2"/>
    <dgm:cxn modelId="{B4BEEA73-5E74-4FD4-98E4-968E94629C47}" type="presParOf" srcId="{73B3E800-7618-45F5-AC07-EC4BD9FEACDB}" destId="{E31359C2-38F2-4E73-B60F-0C9DC04C0649}" srcOrd="0" destOrd="0" presId="urn:microsoft.com/office/officeart/2005/8/layout/chevron2"/>
    <dgm:cxn modelId="{E52342BA-A2AA-4C85-B238-ED29BB50ADD1}" type="presParOf" srcId="{73B3E800-7618-45F5-AC07-EC4BD9FEACDB}" destId="{00E50C39-1BA9-4068-B74F-8C68E65A28FD}" srcOrd="1" destOrd="0" presId="urn:microsoft.com/office/officeart/2005/8/layout/chevron2"/>
    <dgm:cxn modelId="{E97BE77C-0D35-43B8-94AB-E69627FE77BE}" type="presParOf" srcId="{F0833DA6-A294-4931-9C9A-1AB7A320828A}" destId="{3BEB6818-7E12-49C2-8846-A3DB55465BFB}" srcOrd="1" destOrd="0" presId="urn:microsoft.com/office/officeart/2005/8/layout/chevron2"/>
    <dgm:cxn modelId="{02E6F12B-4572-48FA-9042-7DC36A1ADFB3}" type="presParOf" srcId="{F0833DA6-A294-4931-9C9A-1AB7A320828A}" destId="{5E2F4008-95F3-40CA-A31D-C7159302CE8B}" srcOrd="2" destOrd="0" presId="urn:microsoft.com/office/officeart/2005/8/layout/chevron2"/>
    <dgm:cxn modelId="{157F8119-3D29-4F4F-A53D-A0F72C4AD977}" type="presParOf" srcId="{5E2F4008-95F3-40CA-A31D-C7159302CE8B}" destId="{08654849-65BF-4B67-853F-87CF12F1A9E5}" srcOrd="0" destOrd="0" presId="urn:microsoft.com/office/officeart/2005/8/layout/chevron2"/>
    <dgm:cxn modelId="{16302FA3-2016-48F4-BE22-23A48F0A0B20}" type="presParOf" srcId="{5E2F4008-95F3-40CA-A31D-C7159302CE8B}" destId="{AED0BBD8-3327-4BF5-8E8E-22CFF274CC1B}" srcOrd="1" destOrd="0" presId="urn:microsoft.com/office/officeart/2005/8/layout/chevron2"/>
    <dgm:cxn modelId="{8B4EE3E3-2CB1-4D97-B400-BFD68051B12C}" type="presParOf" srcId="{F0833DA6-A294-4931-9C9A-1AB7A320828A}" destId="{9C413664-C3E1-45F9-8B2B-5A1F59F0EA09}" srcOrd="3" destOrd="0" presId="urn:microsoft.com/office/officeart/2005/8/layout/chevron2"/>
    <dgm:cxn modelId="{10C748AF-5148-4636-9A75-4AA1768233CB}" type="presParOf" srcId="{F0833DA6-A294-4931-9C9A-1AB7A320828A}" destId="{A4ED3F62-A46B-4B83-B1A9-53EC5F3E321C}" srcOrd="4" destOrd="0" presId="urn:microsoft.com/office/officeart/2005/8/layout/chevron2"/>
    <dgm:cxn modelId="{7172BAA1-FD10-440A-9C6D-AA9B31F2887A}" type="presParOf" srcId="{A4ED3F62-A46B-4B83-B1A9-53EC5F3E321C}" destId="{8D7661BC-90D0-41FB-BA53-C4B1AC7CB062}" srcOrd="0" destOrd="0" presId="urn:microsoft.com/office/officeart/2005/8/layout/chevron2"/>
    <dgm:cxn modelId="{F425B651-5931-4543-BE4C-4FA3B9E2563F}" type="presParOf" srcId="{A4ED3F62-A46B-4B83-B1A9-53EC5F3E321C}" destId="{3200AC36-B0AD-4983-A26D-011BFCE7ABC1}" srcOrd="1" destOrd="0" presId="urn:microsoft.com/office/officeart/2005/8/layout/chevron2"/>
    <dgm:cxn modelId="{05F35F01-0A38-49AB-A8F7-1B768673EE29}" type="presParOf" srcId="{F0833DA6-A294-4931-9C9A-1AB7A320828A}" destId="{94E588C1-AD8A-43A1-AC6A-B8AFB6F326EB}" srcOrd="5" destOrd="0" presId="urn:microsoft.com/office/officeart/2005/8/layout/chevron2"/>
    <dgm:cxn modelId="{BDDD143F-7F79-4752-9045-2700779214E7}" type="presParOf" srcId="{F0833DA6-A294-4931-9C9A-1AB7A320828A}" destId="{F965C963-C7D7-4265-A4ED-FEF896F7363F}" srcOrd="6" destOrd="0" presId="urn:microsoft.com/office/officeart/2005/8/layout/chevron2"/>
    <dgm:cxn modelId="{B5F5057C-206C-422F-854E-1BC64F19B9F7}" type="presParOf" srcId="{F965C963-C7D7-4265-A4ED-FEF896F7363F}" destId="{4F37C07F-21D7-4044-8EE8-74A4CDB2655B}" srcOrd="0" destOrd="0" presId="urn:microsoft.com/office/officeart/2005/8/layout/chevron2"/>
    <dgm:cxn modelId="{F8979B57-27C5-459E-B3F4-E0E5B3554D91}" type="presParOf" srcId="{F965C963-C7D7-4265-A4ED-FEF896F7363F}" destId="{8F8A4B71-3D00-46E7-9E29-48A050CB6301}" srcOrd="1" destOrd="0" presId="urn:microsoft.com/office/officeart/2005/8/layout/chevron2"/>
    <dgm:cxn modelId="{74FC87B8-B7A6-4763-81D5-7F37F301A565}" type="presParOf" srcId="{F0833DA6-A294-4931-9C9A-1AB7A320828A}" destId="{E00F2B4B-C33E-4FB5-B7AD-EC0BAE26AEBB}" srcOrd="7" destOrd="0" presId="urn:microsoft.com/office/officeart/2005/8/layout/chevron2"/>
    <dgm:cxn modelId="{64DBABE4-394C-492F-A7F5-EC1559DD39E8}" type="presParOf" srcId="{F0833DA6-A294-4931-9C9A-1AB7A320828A}" destId="{17611E1A-C44F-4B7F-9A84-663188DEF586}" srcOrd="8" destOrd="0" presId="urn:microsoft.com/office/officeart/2005/8/layout/chevron2"/>
    <dgm:cxn modelId="{34FD8DF3-D104-4D6F-AF5E-A9B898513784}" type="presParOf" srcId="{17611E1A-C44F-4B7F-9A84-663188DEF586}" destId="{5BCB236E-9C89-472F-AEA0-B6F8D8198A62}" srcOrd="0" destOrd="0" presId="urn:microsoft.com/office/officeart/2005/8/layout/chevron2"/>
    <dgm:cxn modelId="{78747991-7AB1-4562-9EC3-CE0D4828641D}" type="presParOf" srcId="{17611E1A-C44F-4B7F-9A84-663188DEF586}" destId="{9E908877-909B-4372-A698-301FD93686B3}" srcOrd="1" destOrd="0" presId="urn:microsoft.com/office/officeart/2005/8/layout/chevron2"/>
    <dgm:cxn modelId="{E5BBB0C4-517A-47DF-9A8F-BD3AEEF175C5}" type="presParOf" srcId="{F0833DA6-A294-4931-9C9A-1AB7A320828A}" destId="{304B9696-D51B-4432-A837-C31083ADA98F}" srcOrd="9" destOrd="0" presId="urn:microsoft.com/office/officeart/2005/8/layout/chevron2"/>
    <dgm:cxn modelId="{D16CF8F5-A91B-4FE3-8FDC-AB0E12D8E8EE}" type="presParOf" srcId="{F0833DA6-A294-4931-9C9A-1AB7A320828A}" destId="{7261D3C8-3D47-46B2-990A-CCCC06CD45F6}" srcOrd="10" destOrd="0" presId="urn:microsoft.com/office/officeart/2005/8/layout/chevron2"/>
    <dgm:cxn modelId="{B9B0428D-B61B-4B9C-9C4E-00CF777E5787}" type="presParOf" srcId="{7261D3C8-3D47-46B2-990A-CCCC06CD45F6}" destId="{6C3B0289-38E3-467B-83B0-7FEDF4A5F125}" srcOrd="0" destOrd="0" presId="urn:microsoft.com/office/officeart/2005/8/layout/chevron2"/>
    <dgm:cxn modelId="{1366C4A7-4DFA-40B8-BD0B-401CC6297CD9}" type="presParOf" srcId="{7261D3C8-3D47-46B2-990A-CCCC06CD45F6}" destId="{DA2E9B13-8214-44C2-84B2-A759DBB3DE35}" srcOrd="1" destOrd="0" presId="urn:microsoft.com/office/officeart/2005/8/layout/chevron2"/>
    <dgm:cxn modelId="{72408447-F214-4909-81F1-049D54016DF1}" type="presParOf" srcId="{F0833DA6-A294-4931-9C9A-1AB7A320828A}" destId="{DEB98CE9-3279-4BCB-9F62-63EBE79ED74B}" srcOrd="11" destOrd="0" presId="urn:microsoft.com/office/officeart/2005/8/layout/chevron2"/>
    <dgm:cxn modelId="{9C90FE5D-8CAD-47A8-BD1F-C613FD3E4817}" type="presParOf" srcId="{F0833DA6-A294-4931-9C9A-1AB7A320828A}" destId="{C71BBA31-6F11-445F-BCA3-67D86388741A}" srcOrd="12" destOrd="0" presId="urn:microsoft.com/office/officeart/2005/8/layout/chevron2"/>
    <dgm:cxn modelId="{2CB85BBB-6A6F-4CA0-81C9-5235DECCC249}" type="presParOf" srcId="{C71BBA31-6F11-445F-BCA3-67D86388741A}" destId="{5E9E60F4-8E4B-43C1-9B01-FED5418A2AE2}" srcOrd="0" destOrd="0" presId="urn:microsoft.com/office/officeart/2005/8/layout/chevron2"/>
    <dgm:cxn modelId="{0EDF6E53-0C4A-4166-B98F-B798BAD74B14}" type="presParOf" srcId="{C71BBA31-6F11-445F-BCA3-67D86388741A}" destId="{D62A8BF0-CA4C-4E65-8692-B79E4E8CB63F}" srcOrd="1" destOrd="0" presId="urn:microsoft.com/office/officeart/2005/8/layout/chevron2"/>
    <dgm:cxn modelId="{2D1D29EE-2616-427C-BD3E-C8EE967429BF}" type="presParOf" srcId="{F0833DA6-A294-4931-9C9A-1AB7A320828A}" destId="{6B08ED1A-9505-48A9-8D5A-52B9C8AEBB6B}" srcOrd="13" destOrd="0" presId="urn:microsoft.com/office/officeart/2005/8/layout/chevron2"/>
    <dgm:cxn modelId="{ADF8D188-3849-483B-8DD2-5A3628EE068A}" type="presParOf" srcId="{F0833DA6-A294-4931-9C9A-1AB7A320828A}" destId="{86A375C2-98E5-47B8-88D2-890C5D40B0B6}" srcOrd="14" destOrd="0" presId="urn:microsoft.com/office/officeart/2005/8/layout/chevron2"/>
    <dgm:cxn modelId="{1D253E7C-5DB8-4DE6-B8B5-E4CD88EA31FF}" type="presParOf" srcId="{86A375C2-98E5-47B8-88D2-890C5D40B0B6}" destId="{D5FD348F-4C92-4972-B2CF-D1304C74B2B3}" srcOrd="0" destOrd="0" presId="urn:microsoft.com/office/officeart/2005/8/layout/chevron2"/>
    <dgm:cxn modelId="{A26AF2F9-14E9-45E2-84E7-6FF5385DCF59}" type="presParOf" srcId="{86A375C2-98E5-47B8-88D2-890C5D40B0B6}" destId="{23DF7CA4-0AC2-465E-97C8-DB0E331255AD}"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23FD80-D29C-4A37-8A5A-B390D6E40F97}" type="doc">
      <dgm:prSet loTypeId="urn:microsoft.com/office/officeart/2005/8/layout/radial1" loCatId="relationship" qsTypeId="urn:microsoft.com/office/officeart/2005/8/quickstyle/simple1" qsCatId="simple" csTypeId="urn:microsoft.com/office/officeart/2005/8/colors/colorful4" csCatId="colorful" phldr="1"/>
      <dgm:spPr/>
      <dgm:t>
        <a:bodyPr/>
        <a:lstStyle/>
        <a:p>
          <a:endParaRPr lang="en-US"/>
        </a:p>
      </dgm:t>
    </dgm:pt>
    <dgm:pt modelId="{7441A646-9F24-49BE-8BAD-DB3BBB039FDA}">
      <dgm:prSet phldrT="[Text]" custT="1"/>
      <dgm:spPr/>
      <dgm:t>
        <a:bodyPr/>
        <a:lstStyle/>
        <a:p>
          <a:r>
            <a:rPr lang="en-US" sz="3200" dirty="0"/>
            <a:t>4Ps</a:t>
          </a:r>
        </a:p>
      </dgm:t>
    </dgm:pt>
    <dgm:pt modelId="{DCCBF8B8-CD57-418D-B075-8BE2D9393B53}" type="parTrans" cxnId="{026D96D4-AB49-47D8-9BAC-AE696FFF545F}">
      <dgm:prSet/>
      <dgm:spPr/>
      <dgm:t>
        <a:bodyPr/>
        <a:lstStyle/>
        <a:p>
          <a:endParaRPr lang="en-US"/>
        </a:p>
      </dgm:t>
    </dgm:pt>
    <dgm:pt modelId="{CAE66E18-712F-4F48-A105-D59220507718}" type="sibTrans" cxnId="{026D96D4-AB49-47D8-9BAC-AE696FFF545F}">
      <dgm:prSet/>
      <dgm:spPr/>
      <dgm:t>
        <a:bodyPr/>
        <a:lstStyle/>
        <a:p>
          <a:endParaRPr lang="en-US"/>
        </a:p>
      </dgm:t>
    </dgm:pt>
    <dgm:pt modelId="{FA6115C9-BAE7-49B5-9224-21C8162963E6}">
      <dgm:prSet phldrT="[Text]" custT="1"/>
      <dgm:spPr/>
      <dgm:t>
        <a:bodyPr/>
        <a:lstStyle/>
        <a:p>
          <a:r>
            <a:rPr lang="en-US" sz="1200" dirty="0"/>
            <a:t>Product</a:t>
          </a:r>
        </a:p>
      </dgm:t>
    </dgm:pt>
    <dgm:pt modelId="{C37ADC78-ECA7-496A-86A1-5054E4FA0AC2}" type="parTrans" cxnId="{1E16550D-D89C-4483-8799-63562583765A}">
      <dgm:prSet custT="1"/>
      <dgm:spPr/>
      <dgm:t>
        <a:bodyPr/>
        <a:lstStyle/>
        <a:p>
          <a:endParaRPr lang="en-US" sz="500" dirty="0"/>
        </a:p>
      </dgm:t>
    </dgm:pt>
    <dgm:pt modelId="{C40D8D7A-4512-4005-83DF-1CFE4A24168E}" type="sibTrans" cxnId="{1E16550D-D89C-4483-8799-63562583765A}">
      <dgm:prSet/>
      <dgm:spPr/>
      <dgm:t>
        <a:bodyPr/>
        <a:lstStyle/>
        <a:p>
          <a:endParaRPr lang="en-US"/>
        </a:p>
      </dgm:t>
    </dgm:pt>
    <dgm:pt modelId="{F7ECC047-16C9-4EEF-94D3-31924E30D076}">
      <dgm:prSet phldrT="[Text]" custT="1"/>
      <dgm:spPr/>
      <dgm:t>
        <a:bodyPr/>
        <a:lstStyle/>
        <a:p>
          <a:r>
            <a:rPr lang="en-US" sz="1200" dirty="0"/>
            <a:t>Price</a:t>
          </a:r>
        </a:p>
      </dgm:t>
    </dgm:pt>
    <dgm:pt modelId="{3BF5DCCB-F0D5-49A3-A80B-63249CA026EE}" type="parTrans" cxnId="{6BC20560-005F-493B-9AE2-E8A0EE32696F}">
      <dgm:prSet custT="1"/>
      <dgm:spPr/>
      <dgm:t>
        <a:bodyPr/>
        <a:lstStyle/>
        <a:p>
          <a:endParaRPr lang="en-US" sz="500" dirty="0"/>
        </a:p>
      </dgm:t>
    </dgm:pt>
    <dgm:pt modelId="{E638CC4F-D7B5-4C3F-8271-984C5C461C62}" type="sibTrans" cxnId="{6BC20560-005F-493B-9AE2-E8A0EE32696F}">
      <dgm:prSet/>
      <dgm:spPr/>
      <dgm:t>
        <a:bodyPr/>
        <a:lstStyle/>
        <a:p>
          <a:endParaRPr lang="en-US"/>
        </a:p>
      </dgm:t>
    </dgm:pt>
    <dgm:pt modelId="{F6011184-20D9-46FE-8F86-DD4286D26BB0}">
      <dgm:prSet phldrT="[Text]" custT="1"/>
      <dgm:spPr/>
      <dgm:t>
        <a:bodyPr/>
        <a:lstStyle/>
        <a:p>
          <a:r>
            <a:rPr lang="en-US" sz="1200" dirty="0"/>
            <a:t>Place (also time)</a:t>
          </a:r>
        </a:p>
      </dgm:t>
    </dgm:pt>
    <dgm:pt modelId="{C01D759F-A985-41F7-ACC2-433673E7BA81}" type="parTrans" cxnId="{0AC4DEDD-3820-4C19-9866-894261951F08}">
      <dgm:prSet custT="1"/>
      <dgm:spPr/>
      <dgm:t>
        <a:bodyPr/>
        <a:lstStyle/>
        <a:p>
          <a:endParaRPr lang="en-US" sz="500" dirty="0"/>
        </a:p>
      </dgm:t>
    </dgm:pt>
    <dgm:pt modelId="{776780DC-6FFB-4D22-9631-D2CC25A421F9}" type="sibTrans" cxnId="{0AC4DEDD-3820-4C19-9866-894261951F08}">
      <dgm:prSet/>
      <dgm:spPr/>
      <dgm:t>
        <a:bodyPr/>
        <a:lstStyle/>
        <a:p>
          <a:endParaRPr lang="en-US"/>
        </a:p>
      </dgm:t>
    </dgm:pt>
    <dgm:pt modelId="{C063663D-49B4-4CA6-868A-2638A7854A5F}">
      <dgm:prSet phldrT="[Text]" custT="1"/>
      <dgm:spPr/>
      <dgm:t>
        <a:bodyPr/>
        <a:lstStyle/>
        <a:p>
          <a:r>
            <a:rPr lang="en-US" sz="1200" dirty="0"/>
            <a:t>Promotion</a:t>
          </a:r>
        </a:p>
      </dgm:t>
    </dgm:pt>
    <dgm:pt modelId="{815CE47B-3064-4181-9407-B23678CACC64}" type="parTrans" cxnId="{C1E190DF-A9CE-4961-B9F9-1F1BA8646D4F}">
      <dgm:prSet custT="1"/>
      <dgm:spPr/>
      <dgm:t>
        <a:bodyPr/>
        <a:lstStyle/>
        <a:p>
          <a:endParaRPr lang="en-US" sz="500" dirty="0"/>
        </a:p>
      </dgm:t>
    </dgm:pt>
    <dgm:pt modelId="{B9785459-3E99-4C47-9C54-B0257E441448}" type="sibTrans" cxnId="{C1E190DF-A9CE-4961-B9F9-1F1BA8646D4F}">
      <dgm:prSet/>
      <dgm:spPr/>
      <dgm:t>
        <a:bodyPr/>
        <a:lstStyle/>
        <a:p>
          <a:endParaRPr lang="en-US"/>
        </a:p>
      </dgm:t>
    </dgm:pt>
    <dgm:pt modelId="{090D05DC-1BB7-44AB-B98C-456FEFEAA029}" type="pres">
      <dgm:prSet presAssocID="{4323FD80-D29C-4A37-8A5A-B390D6E40F97}" presName="cycle" presStyleCnt="0">
        <dgm:presLayoutVars>
          <dgm:chMax val="1"/>
          <dgm:dir/>
          <dgm:animLvl val="ctr"/>
          <dgm:resizeHandles val="exact"/>
        </dgm:presLayoutVars>
      </dgm:prSet>
      <dgm:spPr/>
    </dgm:pt>
    <dgm:pt modelId="{519A98A3-FFF6-4A01-A9C6-F9AC5FA1E2D2}" type="pres">
      <dgm:prSet presAssocID="{7441A646-9F24-49BE-8BAD-DB3BBB039FDA}" presName="centerShape" presStyleLbl="node0" presStyleIdx="0" presStyleCnt="1"/>
      <dgm:spPr/>
    </dgm:pt>
    <dgm:pt modelId="{0D9A2DE9-AD0C-4CAB-978D-C8FB4F8A6BB1}" type="pres">
      <dgm:prSet presAssocID="{C37ADC78-ECA7-496A-86A1-5054E4FA0AC2}" presName="Name9" presStyleLbl="parChTrans1D2" presStyleIdx="0" presStyleCnt="4"/>
      <dgm:spPr/>
    </dgm:pt>
    <dgm:pt modelId="{2AE932C1-EB49-44F1-9E1E-E9E0CAC5E207}" type="pres">
      <dgm:prSet presAssocID="{C37ADC78-ECA7-496A-86A1-5054E4FA0AC2}" presName="connTx" presStyleLbl="parChTrans1D2" presStyleIdx="0" presStyleCnt="4"/>
      <dgm:spPr/>
    </dgm:pt>
    <dgm:pt modelId="{D84FD35D-BFB4-42A8-91AB-9E5F386B9292}" type="pres">
      <dgm:prSet presAssocID="{FA6115C9-BAE7-49B5-9224-21C8162963E6}" presName="node" presStyleLbl="node1" presStyleIdx="0" presStyleCnt="4">
        <dgm:presLayoutVars>
          <dgm:bulletEnabled val="1"/>
        </dgm:presLayoutVars>
      </dgm:prSet>
      <dgm:spPr/>
    </dgm:pt>
    <dgm:pt modelId="{05488970-A0E5-43BA-8959-5A90F9E72686}" type="pres">
      <dgm:prSet presAssocID="{3BF5DCCB-F0D5-49A3-A80B-63249CA026EE}" presName="Name9" presStyleLbl="parChTrans1D2" presStyleIdx="1" presStyleCnt="4"/>
      <dgm:spPr/>
    </dgm:pt>
    <dgm:pt modelId="{390BA3F1-0BC5-439A-85E6-87FF7960E9BB}" type="pres">
      <dgm:prSet presAssocID="{3BF5DCCB-F0D5-49A3-A80B-63249CA026EE}" presName="connTx" presStyleLbl="parChTrans1D2" presStyleIdx="1" presStyleCnt="4"/>
      <dgm:spPr/>
    </dgm:pt>
    <dgm:pt modelId="{DC109DF9-F39E-46AA-AAA9-648F896A2D65}" type="pres">
      <dgm:prSet presAssocID="{F7ECC047-16C9-4EEF-94D3-31924E30D076}" presName="node" presStyleLbl="node1" presStyleIdx="1" presStyleCnt="4">
        <dgm:presLayoutVars>
          <dgm:bulletEnabled val="1"/>
        </dgm:presLayoutVars>
      </dgm:prSet>
      <dgm:spPr/>
    </dgm:pt>
    <dgm:pt modelId="{E6E49097-68AE-4478-85B3-1EE61430477B}" type="pres">
      <dgm:prSet presAssocID="{C01D759F-A985-41F7-ACC2-433673E7BA81}" presName="Name9" presStyleLbl="parChTrans1D2" presStyleIdx="2" presStyleCnt="4"/>
      <dgm:spPr/>
    </dgm:pt>
    <dgm:pt modelId="{19E6F339-8688-4F9D-888B-CDFEB7D97577}" type="pres">
      <dgm:prSet presAssocID="{C01D759F-A985-41F7-ACC2-433673E7BA81}" presName="connTx" presStyleLbl="parChTrans1D2" presStyleIdx="2" presStyleCnt="4"/>
      <dgm:spPr/>
    </dgm:pt>
    <dgm:pt modelId="{23B81705-B653-454F-9FD3-AF74263934FA}" type="pres">
      <dgm:prSet presAssocID="{F6011184-20D9-46FE-8F86-DD4286D26BB0}" presName="node" presStyleLbl="node1" presStyleIdx="2" presStyleCnt="4">
        <dgm:presLayoutVars>
          <dgm:bulletEnabled val="1"/>
        </dgm:presLayoutVars>
      </dgm:prSet>
      <dgm:spPr/>
    </dgm:pt>
    <dgm:pt modelId="{20869A4A-3B35-4F46-9899-4D9205D237B9}" type="pres">
      <dgm:prSet presAssocID="{815CE47B-3064-4181-9407-B23678CACC64}" presName="Name9" presStyleLbl="parChTrans1D2" presStyleIdx="3" presStyleCnt="4"/>
      <dgm:spPr/>
    </dgm:pt>
    <dgm:pt modelId="{7C086199-84B8-41C8-80FF-4B1F1257CDD7}" type="pres">
      <dgm:prSet presAssocID="{815CE47B-3064-4181-9407-B23678CACC64}" presName="connTx" presStyleLbl="parChTrans1D2" presStyleIdx="3" presStyleCnt="4"/>
      <dgm:spPr/>
    </dgm:pt>
    <dgm:pt modelId="{6866D3C8-3998-4B50-B68B-8E24E3D7B1BE}" type="pres">
      <dgm:prSet presAssocID="{C063663D-49B4-4CA6-868A-2638A7854A5F}" presName="node" presStyleLbl="node1" presStyleIdx="3" presStyleCnt="4">
        <dgm:presLayoutVars>
          <dgm:bulletEnabled val="1"/>
        </dgm:presLayoutVars>
      </dgm:prSet>
      <dgm:spPr/>
    </dgm:pt>
  </dgm:ptLst>
  <dgm:cxnLst>
    <dgm:cxn modelId="{C689D606-DEF5-4D53-8B54-2D42B5CF8F0D}" type="presOf" srcId="{C37ADC78-ECA7-496A-86A1-5054E4FA0AC2}" destId="{2AE932C1-EB49-44F1-9E1E-E9E0CAC5E207}" srcOrd="1" destOrd="0" presId="urn:microsoft.com/office/officeart/2005/8/layout/radial1"/>
    <dgm:cxn modelId="{1E16550D-D89C-4483-8799-63562583765A}" srcId="{7441A646-9F24-49BE-8BAD-DB3BBB039FDA}" destId="{FA6115C9-BAE7-49B5-9224-21C8162963E6}" srcOrd="0" destOrd="0" parTransId="{C37ADC78-ECA7-496A-86A1-5054E4FA0AC2}" sibTransId="{C40D8D7A-4512-4005-83DF-1CFE4A24168E}"/>
    <dgm:cxn modelId="{4AD7181D-7303-4785-860B-DAB5E59F9F3E}" type="presOf" srcId="{4323FD80-D29C-4A37-8A5A-B390D6E40F97}" destId="{090D05DC-1BB7-44AB-B98C-456FEFEAA029}" srcOrd="0" destOrd="0" presId="urn:microsoft.com/office/officeart/2005/8/layout/radial1"/>
    <dgm:cxn modelId="{6BC20560-005F-493B-9AE2-E8A0EE32696F}" srcId="{7441A646-9F24-49BE-8BAD-DB3BBB039FDA}" destId="{F7ECC047-16C9-4EEF-94D3-31924E30D076}" srcOrd="1" destOrd="0" parTransId="{3BF5DCCB-F0D5-49A3-A80B-63249CA026EE}" sibTransId="{E638CC4F-D7B5-4C3F-8271-984C5C461C62}"/>
    <dgm:cxn modelId="{CCE1256C-1515-48F7-8F91-8CB08523A490}" type="presOf" srcId="{C01D759F-A985-41F7-ACC2-433673E7BA81}" destId="{E6E49097-68AE-4478-85B3-1EE61430477B}" srcOrd="0" destOrd="0" presId="urn:microsoft.com/office/officeart/2005/8/layout/radial1"/>
    <dgm:cxn modelId="{E4D7D657-CEE8-4B93-8CDC-4D6C61AB3107}" type="presOf" srcId="{F7ECC047-16C9-4EEF-94D3-31924E30D076}" destId="{DC109DF9-F39E-46AA-AAA9-648F896A2D65}" srcOrd="0" destOrd="0" presId="urn:microsoft.com/office/officeart/2005/8/layout/radial1"/>
    <dgm:cxn modelId="{46B10978-213D-4D33-AB91-1F35C7F28D63}" type="presOf" srcId="{C01D759F-A985-41F7-ACC2-433673E7BA81}" destId="{19E6F339-8688-4F9D-888B-CDFEB7D97577}" srcOrd="1" destOrd="0" presId="urn:microsoft.com/office/officeart/2005/8/layout/radial1"/>
    <dgm:cxn modelId="{173DB3B5-EC72-4F40-BDBE-BC34627C6EAA}" type="presOf" srcId="{815CE47B-3064-4181-9407-B23678CACC64}" destId="{20869A4A-3B35-4F46-9899-4D9205D237B9}" srcOrd="0" destOrd="0" presId="urn:microsoft.com/office/officeart/2005/8/layout/radial1"/>
    <dgm:cxn modelId="{5C005FC7-F347-4EC6-83E8-9AD32BB15B26}" type="presOf" srcId="{F6011184-20D9-46FE-8F86-DD4286D26BB0}" destId="{23B81705-B653-454F-9FD3-AF74263934FA}" srcOrd="0" destOrd="0" presId="urn:microsoft.com/office/officeart/2005/8/layout/radial1"/>
    <dgm:cxn modelId="{026D96D4-AB49-47D8-9BAC-AE696FFF545F}" srcId="{4323FD80-D29C-4A37-8A5A-B390D6E40F97}" destId="{7441A646-9F24-49BE-8BAD-DB3BBB039FDA}" srcOrd="0" destOrd="0" parTransId="{DCCBF8B8-CD57-418D-B075-8BE2D9393B53}" sibTransId="{CAE66E18-712F-4F48-A105-D59220507718}"/>
    <dgm:cxn modelId="{4B81A3D4-78DD-4AD2-A22E-DC40E9714E90}" type="presOf" srcId="{3BF5DCCB-F0D5-49A3-A80B-63249CA026EE}" destId="{05488970-A0E5-43BA-8959-5A90F9E72686}" srcOrd="0" destOrd="0" presId="urn:microsoft.com/office/officeart/2005/8/layout/radial1"/>
    <dgm:cxn modelId="{0AC4DEDD-3820-4C19-9866-894261951F08}" srcId="{7441A646-9F24-49BE-8BAD-DB3BBB039FDA}" destId="{F6011184-20D9-46FE-8F86-DD4286D26BB0}" srcOrd="2" destOrd="0" parTransId="{C01D759F-A985-41F7-ACC2-433673E7BA81}" sibTransId="{776780DC-6FFB-4D22-9631-D2CC25A421F9}"/>
    <dgm:cxn modelId="{C1E190DF-A9CE-4961-B9F9-1F1BA8646D4F}" srcId="{7441A646-9F24-49BE-8BAD-DB3BBB039FDA}" destId="{C063663D-49B4-4CA6-868A-2638A7854A5F}" srcOrd="3" destOrd="0" parTransId="{815CE47B-3064-4181-9407-B23678CACC64}" sibTransId="{B9785459-3E99-4C47-9C54-B0257E441448}"/>
    <dgm:cxn modelId="{E38B32E7-3809-4876-A911-D31345C1F562}" type="presOf" srcId="{7441A646-9F24-49BE-8BAD-DB3BBB039FDA}" destId="{519A98A3-FFF6-4A01-A9C6-F9AC5FA1E2D2}" srcOrd="0" destOrd="0" presId="urn:microsoft.com/office/officeart/2005/8/layout/radial1"/>
    <dgm:cxn modelId="{ECBB00F5-3ACB-4316-8385-2419E48E9FF2}" type="presOf" srcId="{C37ADC78-ECA7-496A-86A1-5054E4FA0AC2}" destId="{0D9A2DE9-AD0C-4CAB-978D-C8FB4F8A6BB1}" srcOrd="0" destOrd="0" presId="urn:microsoft.com/office/officeart/2005/8/layout/radial1"/>
    <dgm:cxn modelId="{4B715EF8-3088-48DA-85CA-6CCA99DDB322}" type="presOf" srcId="{3BF5DCCB-F0D5-49A3-A80B-63249CA026EE}" destId="{390BA3F1-0BC5-439A-85E6-87FF7960E9BB}" srcOrd="1" destOrd="0" presId="urn:microsoft.com/office/officeart/2005/8/layout/radial1"/>
    <dgm:cxn modelId="{4AA060FE-B5A1-4A00-BDE3-B641FAD85200}" type="presOf" srcId="{FA6115C9-BAE7-49B5-9224-21C8162963E6}" destId="{D84FD35D-BFB4-42A8-91AB-9E5F386B9292}" srcOrd="0" destOrd="0" presId="urn:microsoft.com/office/officeart/2005/8/layout/radial1"/>
    <dgm:cxn modelId="{EBC892FE-89DF-402B-ABCD-07351BE51C4E}" type="presOf" srcId="{815CE47B-3064-4181-9407-B23678CACC64}" destId="{7C086199-84B8-41C8-80FF-4B1F1257CDD7}" srcOrd="1" destOrd="0" presId="urn:microsoft.com/office/officeart/2005/8/layout/radial1"/>
    <dgm:cxn modelId="{3AF00AFF-4703-4112-B713-6F48FEC4CC35}" type="presOf" srcId="{C063663D-49B4-4CA6-868A-2638A7854A5F}" destId="{6866D3C8-3998-4B50-B68B-8E24E3D7B1BE}" srcOrd="0" destOrd="0" presId="urn:microsoft.com/office/officeart/2005/8/layout/radial1"/>
    <dgm:cxn modelId="{3383868C-09F2-43A2-96F9-CC796307182A}" type="presParOf" srcId="{090D05DC-1BB7-44AB-B98C-456FEFEAA029}" destId="{519A98A3-FFF6-4A01-A9C6-F9AC5FA1E2D2}" srcOrd="0" destOrd="0" presId="urn:microsoft.com/office/officeart/2005/8/layout/radial1"/>
    <dgm:cxn modelId="{7E9E14B2-0A8D-486E-8868-CA2C1C32E6DB}" type="presParOf" srcId="{090D05DC-1BB7-44AB-B98C-456FEFEAA029}" destId="{0D9A2DE9-AD0C-4CAB-978D-C8FB4F8A6BB1}" srcOrd="1" destOrd="0" presId="urn:microsoft.com/office/officeart/2005/8/layout/radial1"/>
    <dgm:cxn modelId="{5032F5B4-F035-4F76-8BD5-BFA30379037C}" type="presParOf" srcId="{0D9A2DE9-AD0C-4CAB-978D-C8FB4F8A6BB1}" destId="{2AE932C1-EB49-44F1-9E1E-E9E0CAC5E207}" srcOrd="0" destOrd="0" presId="urn:microsoft.com/office/officeart/2005/8/layout/radial1"/>
    <dgm:cxn modelId="{089850CD-15C4-401C-A200-593DE90F00D6}" type="presParOf" srcId="{090D05DC-1BB7-44AB-B98C-456FEFEAA029}" destId="{D84FD35D-BFB4-42A8-91AB-9E5F386B9292}" srcOrd="2" destOrd="0" presId="urn:microsoft.com/office/officeart/2005/8/layout/radial1"/>
    <dgm:cxn modelId="{13324C2C-D711-40E1-A71A-763B38A47317}" type="presParOf" srcId="{090D05DC-1BB7-44AB-B98C-456FEFEAA029}" destId="{05488970-A0E5-43BA-8959-5A90F9E72686}" srcOrd="3" destOrd="0" presId="urn:microsoft.com/office/officeart/2005/8/layout/radial1"/>
    <dgm:cxn modelId="{FCB75274-2CB6-4985-837F-8CBF671E8967}" type="presParOf" srcId="{05488970-A0E5-43BA-8959-5A90F9E72686}" destId="{390BA3F1-0BC5-439A-85E6-87FF7960E9BB}" srcOrd="0" destOrd="0" presId="urn:microsoft.com/office/officeart/2005/8/layout/radial1"/>
    <dgm:cxn modelId="{24D4C5E8-BBFD-46FF-B9E8-5AFE66039084}" type="presParOf" srcId="{090D05DC-1BB7-44AB-B98C-456FEFEAA029}" destId="{DC109DF9-F39E-46AA-AAA9-648F896A2D65}" srcOrd="4" destOrd="0" presId="urn:microsoft.com/office/officeart/2005/8/layout/radial1"/>
    <dgm:cxn modelId="{D8AFE115-8438-43ED-A97F-19222DE8941D}" type="presParOf" srcId="{090D05DC-1BB7-44AB-B98C-456FEFEAA029}" destId="{E6E49097-68AE-4478-85B3-1EE61430477B}" srcOrd="5" destOrd="0" presId="urn:microsoft.com/office/officeart/2005/8/layout/radial1"/>
    <dgm:cxn modelId="{9E9FC0D0-6143-42BC-AE8A-138BE4D88F1D}" type="presParOf" srcId="{E6E49097-68AE-4478-85B3-1EE61430477B}" destId="{19E6F339-8688-4F9D-888B-CDFEB7D97577}" srcOrd="0" destOrd="0" presId="urn:microsoft.com/office/officeart/2005/8/layout/radial1"/>
    <dgm:cxn modelId="{BC5BF53C-6C4C-4EB1-9A1E-A649B48F80E2}" type="presParOf" srcId="{090D05DC-1BB7-44AB-B98C-456FEFEAA029}" destId="{23B81705-B653-454F-9FD3-AF74263934FA}" srcOrd="6" destOrd="0" presId="urn:microsoft.com/office/officeart/2005/8/layout/radial1"/>
    <dgm:cxn modelId="{9F64E78C-DDEF-4EE3-BD7F-E8A27DF65887}" type="presParOf" srcId="{090D05DC-1BB7-44AB-B98C-456FEFEAA029}" destId="{20869A4A-3B35-4F46-9899-4D9205D237B9}" srcOrd="7" destOrd="0" presId="urn:microsoft.com/office/officeart/2005/8/layout/radial1"/>
    <dgm:cxn modelId="{99E82860-985E-4041-804A-E07784593BEA}" type="presParOf" srcId="{20869A4A-3B35-4F46-9899-4D9205D237B9}" destId="{7C086199-84B8-41C8-80FF-4B1F1257CDD7}" srcOrd="0" destOrd="0" presId="urn:microsoft.com/office/officeart/2005/8/layout/radial1"/>
    <dgm:cxn modelId="{CECF9A53-4D85-4A48-A916-4A7A99F0B470}" type="presParOf" srcId="{090D05DC-1BB7-44AB-B98C-456FEFEAA029}" destId="{6866D3C8-3998-4B50-B68B-8E24E3D7B1BE}"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5F7E1-1A84-4DA4-8D0C-B7C39D9FC380}">
      <dsp:nvSpPr>
        <dsp:cNvPr id="0" name=""/>
        <dsp:cNvSpPr/>
      </dsp:nvSpPr>
      <dsp:spPr>
        <a:xfrm>
          <a:off x="458893" y="308"/>
          <a:ext cx="1944747" cy="1901970"/>
        </a:xfrm>
        <a:prstGeom prst="ellipse">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We need to understand the influence of different marketing variables.</a:t>
          </a:r>
        </a:p>
      </dsp:txBody>
      <dsp:txXfrm>
        <a:off x="743695" y="278845"/>
        <a:ext cx="1375143" cy="1344896"/>
      </dsp:txXfrm>
    </dsp:sp>
    <dsp:sp modelId="{A673A184-E803-4432-90ED-2179FBA69BE4}">
      <dsp:nvSpPr>
        <dsp:cNvPr id="0" name=""/>
        <dsp:cNvSpPr/>
      </dsp:nvSpPr>
      <dsp:spPr>
        <a:xfrm>
          <a:off x="1136742" y="1984746"/>
          <a:ext cx="589049" cy="589049"/>
        </a:xfrm>
        <a:prstGeom prst="mathPlus">
          <a:avLst/>
        </a:prstGeom>
        <a:solidFill>
          <a:schemeClr val="accent6">
            <a:tint val="60000"/>
            <a:hueOff val="0"/>
            <a:satOff val="0"/>
            <a:lumOff val="0"/>
            <a:alphaOff val="0"/>
          </a:schemeClr>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214820" y="2209998"/>
        <a:ext cx="432893" cy="138545"/>
      </dsp:txXfrm>
    </dsp:sp>
    <dsp:sp modelId="{48F72A3B-E2FE-4440-A7D9-41452123D658}">
      <dsp:nvSpPr>
        <dsp:cNvPr id="0" name=""/>
        <dsp:cNvSpPr/>
      </dsp:nvSpPr>
      <dsp:spPr>
        <a:xfrm>
          <a:off x="376283" y="2656263"/>
          <a:ext cx="2109966" cy="1991628"/>
        </a:xfrm>
        <a:prstGeom prst="ellipse">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Recommend the optimal budget allocation for different marketing levers for the next year – i.e marketing budget optimization</a:t>
          </a:r>
        </a:p>
      </dsp:txBody>
      <dsp:txXfrm>
        <a:off x="685280" y="2947930"/>
        <a:ext cx="1491972" cy="1408294"/>
      </dsp:txXfrm>
    </dsp:sp>
    <dsp:sp modelId="{38755C24-3BB4-4C34-BB49-067C509BB464}">
      <dsp:nvSpPr>
        <dsp:cNvPr id="0" name=""/>
        <dsp:cNvSpPr/>
      </dsp:nvSpPr>
      <dsp:spPr>
        <a:xfrm rot="21545060">
          <a:off x="2088106" y="2077310"/>
          <a:ext cx="575670" cy="377804"/>
        </a:xfrm>
        <a:prstGeom prst="rightArrow">
          <a:avLst>
            <a:gd name="adj1" fmla="val 60000"/>
            <a:gd name="adj2" fmla="val 50000"/>
          </a:avLst>
        </a:prstGeom>
        <a:solidFill>
          <a:schemeClr val="accent6">
            <a:tint val="60000"/>
            <a:hueOff val="0"/>
            <a:satOff val="0"/>
            <a:lumOff val="0"/>
            <a:alphaOff val="0"/>
          </a:schemeClr>
        </a:solidFill>
        <a:ln>
          <a:noFill/>
        </a:ln>
        <a:effectLst>
          <a:outerShdw blurRad="50800" dist="381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2088113" y="2153777"/>
        <a:ext cx="462329" cy="226682"/>
      </dsp:txXfrm>
    </dsp:sp>
    <dsp:sp modelId="{4E23EA1F-5F88-4101-AD6B-C19E4A165195}">
      <dsp:nvSpPr>
        <dsp:cNvPr id="0" name=""/>
        <dsp:cNvSpPr/>
      </dsp:nvSpPr>
      <dsp:spPr>
        <a:xfrm>
          <a:off x="2819399" y="1447807"/>
          <a:ext cx="1404904" cy="1685759"/>
        </a:xfrm>
        <a:prstGeom prst="ellipse">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Solution Approach</a:t>
          </a:r>
        </a:p>
      </dsp:txBody>
      <dsp:txXfrm>
        <a:off x="3025142" y="1694681"/>
        <a:ext cx="993418" cy="119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59C2-38F2-4E73-B60F-0C9DC04C0649}">
      <dsp:nvSpPr>
        <dsp:cNvPr id="0" name=""/>
        <dsp:cNvSpPr/>
      </dsp:nvSpPr>
      <dsp:spPr>
        <a:xfrm rot="5400000">
          <a:off x="-81264" y="85811"/>
          <a:ext cx="541762" cy="379234"/>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1</a:t>
          </a:r>
        </a:p>
      </dsp:txBody>
      <dsp:txXfrm rot="-5400000">
        <a:off x="0" y="194164"/>
        <a:ext cx="379234" cy="162528"/>
      </dsp:txXfrm>
    </dsp:sp>
    <dsp:sp modelId="{00E50C39-1BA9-4068-B74F-8C68E65A28FD}">
      <dsp:nvSpPr>
        <dsp:cNvPr id="0" name=""/>
        <dsp:cNvSpPr/>
      </dsp:nvSpPr>
      <dsp:spPr>
        <a:xfrm rot="5400000">
          <a:off x="2108951" y="-1725170"/>
          <a:ext cx="352331" cy="381176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Gather e-commerce domain knowledge</a:t>
          </a:r>
        </a:p>
      </dsp:txBody>
      <dsp:txXfrm rot="-5400000">
        <a:off x="379235" y="21745"/>
        <a:ext cx="3794566" cy="317933"/>
      </dsp:txXfrm>
    </dsp:sp>
    <dsp:sp modelId="{08654849-65BF-4B67-853F-87CF12F1A9E5}">
      <dsp:nvSpPr>
        <dsp:cNvPr id="0" name=""/>
        <dsp:cNvSpPr/>
      </dsp:nvSpPr>
      <dsp:spPr>
        <a:xfrm rot="5400000">
          <a:off x="-81264" y="551403"/>
          <a:ext cx="541762" cy="379234"/>
        </a:xfrm>
        <a:prstGeom prst="chevron">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2</a:t>
          </a:r>
        </a:p>
      </dsp:txBody>
      <dsp:txXfrm rot="-5400000">
        <a:off x="0" y="659756"/>
        <a:ext cx="379234" cy="162528"/>
      </dsp:txXfrm>
    </dsp:sp>
    <dsp:sp modelId="{AED0BBD8-3327-4BF5-8E8E-22CFF274CC1B}">
      <dsp:nvSpPr>
        <dsp:cNvPr id="0" name=""/>
        <dsp:cNvSpPr/>
      </dsp:nvSpPr>
      <dsp:spPr>
        <a:xfrm rot="5400000">
          <a:off x="2109044" y="-1259671"/>
          <a:ext cx="352145" cy="381176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Understand the given dataset and questions that can be answered</a:t>
          </a:r>
        </a:p>
      </dsp:txBody>
      <dsp:txXfrm rot="-5400000">
        <a:off x="379234" y="487329"/>
        <a:ext cx="3794575" cy="317765"/>
      </dsp:txXfrm>
    </dsp:sp>
    <dsp:sp modelId="{8D7661BC-90D0-41FB-BA53-C4B1AC7CB062}">
      <dsp:nvSpPr>
        <dsp:cNvPr id="0" name=""/>
        <dsp:cNvSpPr/>
      </dsp:nvSpPr>
      <dsp:spPr>
        <a:xfrm rot="5400000">
          <a:off x="-81264" y="1016995"/>
          <a:ext cx="541762" cy="379234"/>
        </a:xfrm>
        <a:prstGeom prst="chevron">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3</a:t>
          </a:r>
        </a:p>
      </dsp:txBody>
      <dsp:txXfrm rot="-5400000">
        <a:off x="0" y="1125348"/>
        <a:ext cx="379234" cy="162528"/>
      </dsp:txXfrm>
    </dsp:sp>
    <dsp:sp modelId="{3200AC36-B0AD-4983-A26D-011BFCE7ABC1}">
      <dsp:nvSpPr>
        <dsp:cNvPr id="0" name=""/>
        <dsp:cNvSpPr/>
      </dsp:nvSpPr>
      <dsp:spPr>
        <a:xfrm rot="5400000">
          <a:off x="2109044" y="-794079"/>
          <a:ext cx="352145" cy="381176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Cleaning and prepare the data; with 3 category-wise data sets creation</a:t>
          </a:r>
        </a:p>
      </dsp:txBody>
      <dsp:txXfrm rot="-5400000">
        <a:off x="379234" y="952921"/>
        <a:ext cx="3794575" cy="317765"/>
      </dsp:txXfrm>
    </dsp:sp>
    <dsp:sp modelId="{4F37C07F-21D7-4044-8EE8-74A4CDB2655B}">
      <dsp:nvSpPr>
        <dsp:cNvPr id="0" name=""/>
        <dsp:cNvSpPr/>
      </dsp:nvSpPr>
      <dsp:spPr>
        <a:xfrm rot="5400000">
          <a:off x="-81264" y="1482587"/>
          <a:ext cx="541762" cy="379234"/>
        </a:xfrm>
        <a:prstGeom prst="chevron">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4</a:t>
          </a:r>
        </a:p>
      </dsp:txBody>
      <dsp:txXfrm rot="-5400000">
        <a:off x="0" y="1590940"/>
        <a:ext cx="379234" cy="162528"/>
      </dsp:txXfrm>
    </dsp:sp>
    <dsp:sp modelId="{8F8A4B71-3D00-46E7-9E29-48A050CB6301}">
      <dsp:nvSpPr>
        <dsp:cNvPr id="0" name=""/>
        <dsp:cNvSpPr/>
      </dsp:nvSpPr>
      <dsp:spPr>
        <a:xfrm rot="5400000">
          <a:off x="2109044" y="-328487"/>
          <a:ext cx="352145" cy="3811765"/>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Derived variable creation and grouping by weeks</a:t>
          </a:r>
        </a:p>
      </dsp:txBody>
      <dsp:txXfrm rot="-5400000">
        <a:off x="379234" y="1418513"/>
        <a:ext cx="3794575" cy="317765"/>
      </dsp:txXfrm>
    </dsp:sp>
    <dsp:sp modelId="{5BCB236E-9C89-472F-AEA0-B6F8D8198A62}">
      <dsp:nvSpPr>
        <dsp:cNvPr id="0" name=""/>
        <dsp:cNvSpPr/>
      </dsp:nvSpPr>
      <dsp:spPr>
        <a:xfrm rot="5400000">
          <a:off x="-81264" y="1948178"/>
          <a:ext cx="541762" cy="379234"/>
        </a:xfrm>
        <a:prstGeom prst="chevron">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5</a:t>
          </a:r>
        </a:p>
      </dsp:txBody>
      <dsp:txXfrm rot="-5400000">
        <a:off x="0" y="2056531"/>
        <a:ext cx="379234" cy="162528"/>
      </dsp:txXfrm>
    </dsp:sp>
    <dsp:sp modelId="{9E908877-909B-4372-A698-301FD93686B3}">
      <dsp:nvSpPr>
        <dsp:cNvPr id="0" name=""/>
        <dsp:cNvSpPr/>
      </dsp:nvSpPr>
      <dsp:spPr>
        <a:xfrm rot="5400000">
          <a:off x="2109044" y="137104"/>
          <a:ext cx="352145" cy="3811765"/>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EDA</a:t>
          </a:r>
        </a:p>
      </dsp:txBody>
      <dsp:txXfrm rot="-5400000">
        <a:off x="379234" y="1884104"/>
        <a:ext cx="3794575" cy="317765"/>
      </dsp:txXfrm>
    </dsp:sp>
    <dsp:sp modelId="{6C3B0289-38E3-467B-83B0-7FEDF4A5F125}">
      <dsp:nvSpPr>
        <dsp:cNvPr id="0" name=""/>
        <dsp:cNvSpPr/>
      </dsp:nvSpPr>
      <dsp:spPr>
        <a:xfrm rot="5400000">
          <a:off x="-81264" y="2413770"/>
          <a:ext cx="541762" cy="379234"/>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6</a:t>
          </a:r>
        </a:p>
      </dsp:txBody>
      <dsp:txXfrm rot="-5400000">
        <a:off x="0" y="2522123"/>
        <a:ext cx="379234" cy="162528"/>
      </dsp:txXfrm>
    </dsp:sp>
    <dsp:sp modelId="{DA2E9B13-8214-44C2-84B2-A759DBB3DE35}">
      <dsp:nvSpPr>
        <dsp:cNvPr id="0" name=""/>
        <dsp:cNvSpPr/>
      </dsp:nvSpPr>
      <dsp:spPr>
        <a:xfrm rot="5400000">
          <a:off x="2109044" y="602696"/>
          <a:ext cx="352145" cy="381176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Uni and bi -variate analysis</a:t>
          </a:r>
        </a:p>
      </dsp:txBody>
      <dsp:txXfrm rot="-5400000">
        <a:off x="379234" y="2349696"/>
        <a:ext cx="3794575" cy="317765"/>
      </dsp:txXfrm>
    </dsp:sp>
    <dsp:sp modelId="{5E9E60F4-8E4B-43C1-9B01-FED5418A2AE2}">
      <dsp:nvSpPr>
        <dsp:cNvPr id="0" name=""/>
        <dsp:cNvSpPr/>
      </dsp:nvSpPr>
      <dsp:spPr>
        <a:xfrm rot="5400000">
          <a:off x="-81264" y="2879362"/>
          <a:ext cx="541762" cy="379234"/>
        </a:xfrm>
        <a:prstGeom prst="chevron">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7</a:t>
          </a:r>
        </a:p>
      </dsp:txBody>
      <dsp:txXfrm rot="-5400000">
        <a:off x="0" y="2987715"/>
        <a:ext cx="379234" cy="162528"/>
      </dsp:txXfrm>
    </dsp:sp>
    <dsp:sp modelId="{D62A8BF0-CA4C-4E65-8692-B79E4E8CB63F}">
      <dsp:nvSpPr>
        <dsp:cNvPr id="0" name=""/>
        <dsp:cNvSpPr/>
      </dsp:nvSpPr>
      <dsp:spPr>
        <a:xfrm rot="5400000">
          <a:off x="2109044" y="1068288"/>
          <a:ext cx="352145" cy="381176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Multi-variate analysis; using different modeling techniques</a:t>
          </a:r>
        </a:p>
      </dsp:txBody>
      <dsp:txXfrm rot="-5400000">
        <a:off x="379234" y="2815288"/>
        <a:ext cx="3794575" cy="317765"/>
      </dsp:txXfrm>
    </dsp:sp>
    <dsp:sp modelId="{D5FD348F-4C92-4972-B2CF-D1304C74B2B3}">
      <dsp:nvSpPr>
        <dsp:cNvPr id="0" name=""/>
        <dsp:cNvSpPr/>
      </dsp:nvSpPr>
      <dsp:spPr>
        <a:xfrm rot="5400000">
          <a:off x="-81264" y="3344954"/>
          <a:ext cx="541762" cy="379234"/>
        </a:xfrm>
        <a:prstGeom prst="chevron">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8</a:t>
          </a:r>
        </a:p>
      </dsp:txBody>
      <dsp:txXfrm rot="-5400000">
        <a:off x="0" y="3453307"/>
        <a:ext cx="379234" cy="162528"/>
      </dsp:txXfrm>
    </dsp:sp>
    <dsp:sp modelId="{23DF7CA4-0AC2-465E-97C8-DB0E331255AD}">
      <dsp:nvSpPr>
        <dsp:cNvPr id="0" name=""/>
        <dsp:cNvSpPr/>
      </dsp:nvSpPr>
      <dsp:spPr>
        <a:xfrm rot="5400000">
          <a:off x="2109044" y="1533880"/>
          <a:ext cx="352145" cy="381176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just" defTabSz="488950">
            <a:lnSpc>
              <a:spcPct val="90000"/>
            </a:lnSpc>
            <a:spcBef>
              <a:spcPct val="0"/>
            </a:spcBef>
            <a:spcAft>
              <a:spcPct val="15000"/>
            </a:spcAft>
            <a:buChar char="•"/>
          </a:pPr>
          <a:r>
            <a:rPr lang="en-US" sz="1100" kern="1200" dirty="0"/>
            <a:t>Choose the  best model for each segment</a:t>
          </a:r>
        </a:p>
      </dsp:txBody>
      <dsp:txXfrm rot="-5400000">
        <a:off x="379234" y="3280880"/>
        <a:ext cx="3794575" cy="317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A98A3-FFF6-4A01-A9C6-F9AC5FA1E2D2}">
      <dsp:nvSpPr>
        <dsp:cNvPr id="0" name=""/>
        <dsp:cNvSpPr/>
      </dsp:nvSpPr>
      <dsp:spPr>
        <a:xfrm>
          <a:off x="2488348" y="1472348"/>
          <a:ext cx="1119303" cy="1119303"/>
        </a:xfrm>
        <a:prstGeom prst="ellipse">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4Ps</a:t>
          </a:r>
        </a:p>
      </dsp:txBody>
      <dsp:txXfrm>
        <a:off x="2652266" y="1636266"/>
        <a:ext cx="791467" cy="791467"/>
      </dsp:txXfrm>
    </dsp:sp>
    <dsp:sp modelId="{0D9A2DE9-AD0C-4CAB-978D-C8FB4F8A6BB1}">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55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39538" y="1294661"/>
        <a:ext cx="16922" cy="16922"/>
      </dsp:txXfrm>
    </dsp:sp>
    <dsp:sp modelId="{D84FD35D-BFB4-42A8-91AB-9E5F386B9292}">
      <dsp:nvSpPr>
        <dsp:cNvPr id="0" name=""/>
        <dsp:cNvSpPr/>
      </dsp:nvSpPr>
      <dsp:spPr>
        <a:xfrm>
          <a:off x="2488348" y="14594"/>
          <a:ext cx="1119303" cy="1119303"/>
        </a:xfrm>
        <a:prstGeom prst="ellipse">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Product</a:t>
          </a:r>
        </a:p>
      </dsp:txBody>
      <dsp:txXfrm>
        <a:off x="2652266" y="178512"/>
        <a:ext cx="791467" cy="791467"/>
      </dsp:txXfrm>
    </dsp:sp>
    <dsp:sp modelId="{05488970-A0E5-43BA-8959-5A90F9E72686}">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55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68415" y="2023538"/>
        <a:ext cx="16922" cy="16922"/>
      </dsp:txXfrm>
    </dsp:sp>
    <dsp:sp modelId="{DC109DF9-F39E-46AA-AAA9-648F896A2D65}">
      <dsp:nvSpPr>
        <dsp:cNvPr id="0" name=""/>
        <dsp:cNvSpPr/>
      </dsp:nvSpPr>
      <dsp:spPr>
        <a:xfrm>
          <a:off x="3946101" y="1472348"/>
          <a:ext cx="1119303" cy="1119303"/>
        </a:xfrm>
        <a:prstGeom prst="ellipse">
          <a:avLst/>
        </a:prstGeom>
        <a:solidFill>
          <a:schemeClr val="accent4">
            <a:hueOff val="406013"/>
            <a:satOff val="-7024"/>
            <a:lumOff val="-150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Price</a:t>
          </a:r>
        </a:p>
      </dsp:txBody>
      <dsp:txXfrm>
        <a:off x="4110019" y="1636266"/>
        <a:ext cx="791467" cy="791467"/>
      </dsp:txXfrm>
    </dsp:sp>
    <dsp:sp modelId="{E6E49097-68AE-4478-85B3-1EE61430477B}">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55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39538" y="2752415"/>
        <a:ext cx="16922" cy="16922"/>
      </dsp:txXfrm>
    </dsp:sp>
    <dsp:sp modelId="{23B81705-B653-454F-9FD3-AF74263934FA}">
      <dsp:nvSpPr>
        <dsp:cNvPr id="0" name=""/>
        <dsp:cNvSpPr/>
      </dsp:nvSpPr>
      <dsp:spPr>
        <a:xfrm>
          <a:off x="2488348" y="2930101"/>
          <a:ext cx="1119303" cy="1119303"/>
        </a:xfrm>
        <a:prstGeom prst="ellipse">
          <a:avLst/>
        </a:prstGeom>
        <a:solidFill>
          <a:schemeClr val="accent4">
            <a:hueOff val="812025"/>
            <a:satOff val="-14048"/>
            <a:lumOff val="-3007"/>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Place (also time)</a:t>
          </a:r>
        </a:p>
      </dsp:txBody>
      <dsp:txXfrm>
        <a:off x="2652266" y="3094019"/>
        <a:ext cx="791467" cy="791467"/>
      </dsp:txXfrm>
    </dsp:sp>
    <dsp:sp modelId="{20869A4A-3B35-4F46-9899-4D9205D237B9}">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55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310661" y="2023538"/>
        <a:ext cx="16922" cy="16922"/>
      </dsp:txXfrm>
    </dsp:sp>
    <dsp:sp modelId="{6866D3C8-3998-4B50-B68B-8E24E3D7B1BE}">
      <dsp:nvSpPr>
        <dsp:cNvPr id="0" name=""/>
        <dsp:cNvSpPr/>
      </dsp:nvSpPr>
      <dsp:spPr>
        <a:xfrm>
          <a:off x="1030594" y="1472348"/>
          <a:ext cx="1119303" cy="1119303"/>
        </a:xfrm>
        <a:prstGeom prst="ellipse">
          <a:avLst/>
        </a:prstGeom>
        <a:solidFill>
          <a:schemeClr val="accent4">
            <a:hueOff val="1218038"/>
            <a:satOff val="-21072"/>
            <a:lumOff val="-45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Promotion</a:t>
          </a:r>
        </a:p>
      </dsp:txBody>
      <dsp:txXfrm>
        <a:off x="1194512" y="1636266"/>
        <a:ext cx="791467" cy="79146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48503-59B9-4965-A6DE-AD3C5C184082}" type="datetimeFigureOut">
              <a:rPr lang="en-US" smtClean="0"/>
              <a:pPr/>
              <a:t>12/17/2018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CEA1-9472-4999-A44D-31AEBA1E6B1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2"/>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F4F0FE8-34AC-4ECD-A311-311958FA67CD}" type="datetime1">
              <a:rPr lang="en-US" smtClean="0"/>
              <a:pPr/>
              <a:t>12/17/2018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0"/>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949A96-A4E9-4592-8B73-B062A684F686}" type="datetime1">
              <a:rPr lang="en-US" smtClean="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1"/>
            <a:ext cx="1777471"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047D7B-405A-48C1-A563-814EA873B20C}" type="datetime1">
              <a:rPr lang="en-US" smtClean="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CCEFE0-D6BB-45C6-B0BE-B3ACE9C29E5A}" type="datetime1">
              <a:rPr lang="en-US" smtClean="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18290C1-3E1D-4ED4-ACFD-3762E37C4B90}" type="datetime1">
              <a:rPr lang="en-US" smtClean="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9625A6-CE60-4E21-8C59-571DA7A8C037}" type="datetime1">
              <a:rPr lang="en-US" smtClean="0"/>
              <a:pPr/>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1E45AD4-027A-499B-8174-24CF2FCA70CF}" type="datetime1">
              <a:rPr lang="en-US" smtClean="0"/>
              <a:pPr/>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66C85F-8DC1-42DB-8EE4-4E3CD2C3FC5C}" type="datetime1">
              <a:rPr lang="en-US" smtClean="0"/>
              <a:pPr/>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F0AA9-B90B-4A9E-ADE1-4F941E5B5D37}" type="datetime1">
              <a:rPr lang="en-US" smtClean="0"/>
              <a:pPr/>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A10AE7A-2C5C-4158-B87E-EFEE118844EF}" type="datetime1">
              <a:rPr lang="en-US" smtClean="0"/>
              <a:pPr/>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9599836-CAEF-4690-9FD6-D32FE31FC4E1}" type="datetime1">
              <a:rPr lang="en-US" smtClean="0"/>
              <a:pPr/>
              <a:t>12/17/2018</a:t>
            </a:fld>
            <a:endParaRPr lang="en-US" dirty="0"/>
          </a:p>
        </p:txBody>
      </p:sp>
      <p:sp>
        <p:nvSpPr>
          <p:cNvPr id="6" name="Footer Placeholder 5"/>
          <p:cNvSpPr>
            <a:spLocks noGrp="1"/>
          </p:cNvSpPr>
          <p:nvPr>
            <p:ph type="ftr" sz="quarter" idx="11"/>
          </p:nvPr>
        </p:nvSpPr>
        <p:spPr>
          <a:xfrm>
            <a:off x="4380073" y="6407945"/>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5001994"/>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ight Triangle 13"/>
          <p:cNvSpPr>
            <a:spLocks/>
          </p:cNvSpPr>
          <p:nvPr/>
        </p:nvSpPr>
        <p:spPr bwMode="auto">
          <a:xfrm>
            <a:off x="-6043" y="6211084"/>
            <a:ext cx="2904729" cy="66098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9"/>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492D3C-97A0-465F-8F52-4B3DE47053E1}" type="datetime1">
              <a:rPr lang="en-US" smtClean="0"/>
              <a:pPr/>
              <a:t>12/17/2018</a:t>
            </a:fld>
            <a:endParaRPr lang="en-US" dirty="0"/>
          </a:p>
        </p:txBody>
      </p:sp>
      <p:sp>
        <p:nvSpPr>
          <p:cNvPr id="22" name="Footer Placeholder 21"/>
          <p:cNvSpPr>
            <a:spLocks noGrp="1"/>
          </p:cNvSpPr>
          <p:nvPr>
            <p:ph type="ftr" sz="quarter" idx="3"/>
          </p:nvPr>
        </p:nvSpPr>
        <p:spPr>
          <a:xfrm>
            <a:off x="4380073" y="6407945"/>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a:bodyPr>
          <a:lstStyle/>
          <a:p>
            <a:pPr algn="ctr"/>
            <a:r>
              <a:rPr lang="en-US" dirty="0"/>
              <a:t>E-commerce Project </a:t>
            </a:r>
            <a:br>
              <a:rPr lang="en-US" dirty="0"/>
            </a:br>
            <a:r>
              <a:rPr lang="en-US" sz="1600" dirty="0"/>
              <a:t>(Final Submission – 22/07/2018)</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dirty="0"/>
              <a:t>EDA(4/4)</a:t>
            </a:r>
            <a:br>
              <a:rPr lang="en-US" dirty="0"/>
            </a:br>
            <a:r>
              <a:rPr lang="en-US" sz="2000" dirty="0"/>
              <a:t> (</a:t>
            </a:r>
            <a:r>
              <a:rPr lang="en-US" sz="2000"/>
              <a:t>on transaction </a:t>
            </a:r>
            <a:r>
              <a:rPr lang="en-US" sz="2000" dirty="0"/>
              <a:t>data and adstock)</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1447800"/>
            <a:ext cx="8532813" cy="4343399"/>
          </a:xfrm>
          <a:prstGeom prst="rect">
            <a:avLst/>
          </a:prstGeom>
          <a:noFill/>
          <a:ln w="9525">
            <a:noFill/>
            <a:miter lim="800000"/>
            <a:headEnd/>
            <a:tailEnd/>
          </a:ln>
          <a:effectLst/>
        </p:spPr>
      </p:pic>
      <p:sp>
        <p:nvSpPr>
          <p:cNvPr id="7" name="Rectangle 6"/>
          <p:cNvSpPr/>
          <p:nvPr/>
        </p:nvSpPr>
        <p:spPr>
          <a:xfrm>
            <a:off x="2133600" y="5867400"/>
            <a:ext cx="510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Relation between gmv and adstock of different Channels– on weekly data</a:t>
            </a:r>
          </a:p>
        </p:txBody>
      </p:sp>
    </p:spTree>
    <p:extLst>
      <p:ext uri="{BB962C8B-B14F-4D97-AF65-F5344CB8AC3E}">
        <p14:creationId xmlns:p14="http://schemas.microsoft.com/office/powerpoint/2010/main" val="124996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dirty="0"/>
              <a:t>Derived KPIs &amp; Modeling</a:t>
            </a:r>
          </a:p>
        </p:txBody>
      </p:sp>
      <p:sp>
        <p:nvSpPr>
          <p:cNvPr id="6" name="TextBox 5"/>
          <p:cNvSpPr txBox="1"/>
          <p:nvPr/>
        </p:nvSpPr>
        <p:spPr>
          <a:xfrm>
            <a:off x="457200" y="1295400"/>
            <a:ext cx="8382000" cy="4339650"/>
          </a:xfrm>
          <a:prstGeom prst="rect">
            <a:avLst/>
          </a:prstGeom>
          <a:noFill/>
        </p:spPr>
        <p:txBody>
          <a:bodyPr wrap="square" rtlCol="0">
            <a:spAutoFit/>
          </a:bodyPr>
          <a:lstStyle/>
          <a:p>
            <a:pPr algn="just"/>
            <a:endParaRPr lang="en-US" sz="1200" dirty="0"/>
          </a:p>
          <a:p>
            <a:pPr marL="342900" indent="-342900" algn="just">
              <a:buFont typeface="+mj-lt"/>
              <a:buAutoNum type="arabicPeriod"/>
            </a:pPr>
            <a:r>
              <a:rPr lang="en-US" sz="1200" dirty="0"/>
              <a:t>At the end of the last step i.e - data cleaning, preparation and merger of relevant data files  – we generated 3 .csv files – one for each category on which EDA is performed</a:t>
            </a:r>
          </a:p>
          <a:p>
            <a:pPr marL="342900" indent="-342900" algn="just">
              <a:buFont typeface="+mj-lt"/>
              <a:buAutoNum type="arabicPeriod"/>
            </a:pPr>
            <a:r>
              <a:rPr lang="en-US" sz="1200" dirty="0"/>
              <a:t>Next for each  of the file – following activities are undertaken</a:t>
            </a:r>
          </a:p>
          <a:p>
            <a:pPr marL="800100" lvl="1" indent="-342900" algn="just">
              <a:buFont typeface="Arial" pitchFamily="34" charset="0"/>
              <a:buChar char="•"/>
            </a:pPr>
            <a:r>
              <a:rPr lang="en-US" sz="1200" dirty="0"/>
              <a:t>Columns which will not add value to our analysis are dropped i.e date, SLA details</a:t>
            </a:r>
          </a:p>
          <a:p>
            <a:pPr marL="800100" lvl="1" indent="-342900" algn="just">
              <a:buFont typeface="Arial" pitchFamily="34" charset="0"/>
              <a:buChar char="•"/>
            </a:pPr>
            <a:r>
              <a:rPr lang="en-US" sz="1200" dirty="0"/>
              <a:t>Dummies are created for Categorical Variables - product_analytic_vertical, EventName, order_payment_type etc</a:t>
            </a:r>
          </a:p>
          <a:p>
            <a:pPr marL="800100" lvl="1" indent="-342900" algn="just">
              <a:buFont typeface="Arial" pitchFamily="34" charset="0"/>
              <a:buChar char="•"/>
            </a:pPr>
            <a:r>
              <a:rPr lang="en-US" sz="1200" dirty="0"/>
              <a:t>Derived variables are created like - Discount_Percentage, gmvperunit, EventName(whether there is any event in that timeperiod), ItemType (based on gmv unit price of the item –Luxury/Mass Market) etc</a:t>
            </a:r>
          </a:p>
          <a:p>
            <a:pPr marL="800100" lvl="1" indent="-342900" algn="just">
              <a:buFont typeface="Arial" pitchFamily="34" charset="0"/>
              <a:buChar char="•"/>
            </a:pPr>
            <a:r>
              <a:rPr lang="en-US" sz="1200" dirty="0" err="1"/>
              <a:t>Adstocks</a:t>
            </a:r>
            <a:r>
              <a:rPr lang="en-US" sz="1200" dirty="0"/>
              <a:t> are created for independent variables to be used for Koyck and Distributed-Lag models. 0.5 ad-stock weekly retention rate is consider till t-3 weeks</a:t>
            </a:r>
          </a:p>
          <a:p>
            <a:pPr marL="342900" indent="-342900" algn="just">
              <a:buFont typeface="+mj-lt"/>
              <a:buAutoNum type="arabicPeriod"/>
            </a:pPr>
            <a:r>
              <a:rPr lang="en-US" sz="1200" dirty="0"/>
              <a:t>The following category specific regression models are created  </a:t>
            </a:r>
          </a:p>
          <a:p>
            <a:pPr marL="692150" lvl="1" indent="-234950" algn="just">
              <a:buFont typeface="Arial" pitchFamily="34" charset="0"/>
              <a:buChar char="•"/>
            </a:pPr>
            <a:r>
              <a:rPr lang="en-US" sz="1200" dirty="0"/>
              <a:t>Linear model</a:t>
            </a:r>
          </a:p>
          <a:p>
            <a:pPr marL="692150" lvl="1" indent="-234950" algn="just">
              <a:buFont typeface="Arial" pitchFamily="34" charset="0"/>
              <a:buChar char="•"/>
            </a:pPr>
            <a:r>
              <a:rPr lang="en-US" sz="1200" dirty="0"/>
              <a:t>Multiplicative model</a:t>
            </a:r>
          </a:p>
          <a:p>
            <a:pPr marL="692150" lvl="1" indent="-234950" algn="just">
              <a:buFont typeface="Arial" pitchFamily="34" charset="0"/>
              <a:buChar char="•"/>
            </a:pPr>
            <a:r>
              <a:rPr lang="en-US" sz="1200" dirty="0"/>
              <a:t>Koyck model</a:t>
            </a:r>
          </a:p>
          <a:p>
            <a:pPr marL="692150" lvl="1" indent="-234950" algn="just">
              <a:buFont typeface="Arial" pitchFamily="34" charset="0"/>
              <a:buChar char="•"/>
            </a:pPr>
            <a:r>
              <a:rPr lang="en-US" sz="1200" dirty="0"/>
              <a:t>Distributed lag model (additive)</a:t>
            </a:r>
          </a:p>
          <a:p>
            <a:pPr marL="692150" lvl="1" indent="-234950" algn="just">
              <a:buFont typeface="Arial" pitchFamily="34" charset="0"/>
              <a:buChar char="•"/>
            </a:pPr>
            <a:r>
              <a:rPr lang="en-US" sz="1200" dirty="0"/>
              <a:t>Distributed lag model (multiplicative)</a:t>
            </a:r>
          </a:p>
          <a:p>
            <a:pPr marL="692150" lvl="1" indent="-234950" algn="just">
              <a:buFont typeface="Arial" pitchFamily="34" charset="0"/>
              <a:buChar char="•"/>
            </a:pPr>
            <a:r>
              <a:rPr lang="en-US" sz="1200" dirty="0"/>
              <a:t>Hierarchical model (for reference only)</a:t>
            </a:r>
          </a:p>
          <a:p>
            <a:pPr marL="342900" indent="-342900" algn="just">
              <a:buFont typeface="+mj-lt"/>
              <a:buAutoNum type="arabicPeriod"/>
            </a:pPr>
            <a:r>
              <a:rPr lang="en-US" sz="1200" dirty="0"/>
              <a:t>Model fine tuning - We start with all variables and reduce them first using </a:t>
            </a:r>
            <a:r>
              <a:rPr lang="en-US" sz="1200" dirty="0" err="1"/>
              <a:t>stepAIC</a:t>
            </a:r>
            <a:r>
              <a:rPr lang="en-US" sz="1200" dirty="0"/>
              <a:t> and </a:t>
            </a:r>
            <a:r>
              <a:rPr lang="en-US" sz="1200" dirty="0" err="1"/>
              <a:t>Boruta</a:t>
            </a:r>
            <a:r>
              <a:rPr lang="en-US" sz="1200" dirty="0"/>
              <a:t> function; and then one variable at a time depending on vif and p-value – till we get a reasonable number of variable count with decent </a:t>
            </a:r>
            <a:r>
              <a:rPr lang="en-US" sz="1200" dirty="0" err="1"/>
              <a:t>rsquared</a:t>
            </a:r>
            <a:r>
              <a:rPr lang="en-US" sz="1200" dirty="0"/>
              <a:t> value</a:t>
            </a:r>
          </a:p>
          <a:p>
            <a:pPr marL="342900" indent="-342900" algn="just">
              <a:buFont typeface="+mj-lt"/>
              <a:buAutoNum type="arabicPeriod"/>
            </a:pPr>
            <a:r>
              <a:rPr lang="en-US" sz="1200" dirty="0"/>
              <a:t>We have attempted model building via both with and without cross validation</a:t>
            </a:r>
          </a:p>
        </p:txBody>
      </p:sp>
      <p:sp>
        <p:nvSpPr>
          <p:cNvPr id="7" name="TextBox 6"/>
          <p:cNvSpPr txBox="1"/>
          <p:nvPr/>
        </p:nvSpPr>
        <p:spPr>
          <a:xfrm>
            <a:off x="3657600" y="6535579"/>
            <a:ext cx="5181600" cy="246221"/>
          </a:xfrm>
          <a:prstGeom prst="rect">
            <a:avLst/>
          </a:prstGeom>
          <a:noFill/>
        </p:spPr>
        <p:txBody>
          <a:bodyPr wrap="square" rtlCol="0">
            <a:spAutoFit/>
          </a:bodyPr>
          <a:lstStyle/>
          <a:p>
            <a:pPr algn="r"/>
            <a:r>
              <a:rPr lang="en-US" sz="1000" dirty="0"/>
              <a:t># We have not performed scale normalization  as it was distorting the model </a:t>
            </a:r>
          </a:p>
        </p:txBody>
      </p:sp>
    </p:spTree>
    <p:extLst>
      <p:ext uri="{BB962C8B-B14F-4D97-AF65-F5344CB8AC3E}">
        <p14:creationId xmlns:p14="http://schemas.microsoft.com/office/powerpoint/2010/main" val="78096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dirty="0"/>
              <a:t>Model Dashboard</a:t>
            </a:r>
            <a:endParaRPr lang="en-US" sz="2000" dirty="0"/>
          </a:p>
        </p:txBody>
      </p:sp>
      <p:graphicFrame>
        <p:nvGraphicFramePr>
          <p:cNvPr id="7" name="Table 6"/>
          <p:cNvGraphicFramePr>
            <a:graphicFrameLocks noGrp="1"/>
          </p:cNvGraphicFramePr>
          <p:nvPr/>
        </p:nvGraphicFramePr>
        <p:xfrm>
          <a:off x="83820" y="1432560"/>
          <a:ext cx="8907781" cy="2225040"/>
        </p:xfrm>
        <a:graphic>
          <a:graphicData uri="http://schemas.openxmlformats.org/drawingml/2006/table">
            <a:tbl>
              <a:tblPr firstRow="1" bandRow="1">
                <a:tableStyleId>{5C22544A-7EE6-4342-B048-85BDC9FD1C3A}</a:tableStyleId>
              </a:tblPr>
              <a:tblGrid>
                <a:gridCol w="2839402">
                  <a:extLst>
                    <a:ext uri="{9D8B030D-6E8A-4147-A177-3AD203B41FA5}">
                      <a16:colId xmlns:a16="http://schemas.microsoft.com/office/drawing/2014/main" val="20000"/>
                    </a:ext>
                  </a:extLst>
                </a:gridCol>
                <a:gridCol w="2022793">
                  <a:extLst>
                    <a:ext uri="{9D8B030D-6E8A-4147-A177-3AD203B41FA5}">
                      <a16:colId xmlns:a16="http://schemas.microsoft.com/office/drawing/2014/main" val="20001"/>
                    </a:ext>
                  </a:extLst>
                </a:gridCol>
                <a:gridCol w="2022793">
                  <a:extLst>
                    <a:ext uri="{9D8B030D-6E8A-4147-A177-3AD203B41FA5}">
                      <a16:colId xmlns:a16="http://schemas.microsoft.com/office/drawing/2014/main" val="20002"/>
                    </a:ext>
                  </a:extLst>
                </a:gridCol>
                <a:gridCol w="2022793">
                  <a:extLst>
                    <a:ext uri="{9D8B030D-6E8A-4147-A177-3AD203B41FA5}">
                      <a16:colId xmlns:a16="http://schemas.microsoft.com/office/drawing/2014/main" val="20003"/>
                    </a:ext>
                  </a:extLst>
                </a:gridCol>
              </a:tblGrid>
              <a:tr h="370840">
                <a:tc>
                  <a:txBody>
                    <a:bodyPr/>
                    <a:lstStyle/>
                    <a:p>
                      <a:r>
                        <a:rPr lang="en-US" sz="1400" dirty="0"/>
                        <a:t>Model/Category</a:t>
                      </a:r>
                    </a:p>
                  </a:txBody>
                  <a:tcPr/>
                </a:tc>
                <a:tc>
                  <a:txBody>
                    <a:bodyPr/>
                    <a:lstStyle/>
                    <a:p>
                      <a:pPr algn="ctr"/>
                      <a:r>
                        <a:rPr lang="en-US" sz="1400" dirty="0"/>
                        <a:t>Camera Accessory</a:t>
                      </a:r>
                    </a:p>
                  </a:txBody>
                  <a:tcPr/>
                </a:tc>
                <a:tc>
                  <a:txBody>
                    <a:bodyPr/>
                    <a:lstStyle/>
                    <a:p>
                      <a:pPr algn="ctr"/>
                      <a:r>
                        <a:rPr lang="en-US" sz="1400" dirty="0"/>
                        <a:t>Gaming Accessory</a:t>
                      </a:r>
                    </a:p>
                  </a:txBody>
                  <a:tcPr/>
                </a:tc>
                <a:tc>
                  <a:txBody>
                    <a:bodyPr/>
                    <a:lstStyle/>
                    <a:p>
                      <a:pPr algn="ctr"/>
                      <a:r>
                        <a:rPr lang="en-US" sz="1400" dirty="0"/>
                        <a:t>Home Audio</a:t>
                      </a:r>
                    </a:p>
                  </a:txBody>
                  <a:tcPr/>
                </a:tc>
                <a:extLst>
                  <a:ext uri="{0D108BD9-81ED-4DB2-BD59-A6C34878D82A}">
                    <a16:rowId xmlns:a16="http://schemas.microsoft.com/office/drawing/2014/main" val="10000"/>
                  </a:ext>
                </a:extLst>
              </a:tr>
              <a:tr h="370840">
                <a:tc>
                  <a:txBody>
                    <a:bodyPr/>
                    <a:lstStyle/>
                    <a:p>
                      <a:r>
                        <a:rPr lang="en-US" sz="1400" dirty="0"/>
                        <a:t>Linear</a:t>
                      </a:r>
                    </a:p>
                  </a:txBody>
                  <a:tcPr/>
                </a:tc>
                <a:tc>
                  <a:txBody>
                    <a:bodyPr/>
                    <a:lstStyle/>
                    <a:p>
                      <a:r>
                        <a:rPr lang="en-US" sz="1400" dirty="0"/>
                        <a:t>0.8266455</a:t>
                      </a:r>
                    </a:p>
                  </a:txBody>
                  <a:tcPr/>
                </a:tc>
                <a:tc>
                  <a:txBody>
                    <a:bodyPr/>
                    <a:lstStyle/>
                    <a:p>
                      <a:r>
                        <a:rPr lang="en-US" sz="1400" dirty="0"/>
                        <a:t>0.9036745</a:t>
                      </a:r>
                    </a:p>
                  </a:txBody>
                  <a:tcPr/>
                </a:tc>
                <a:tc>
                  <a:txBody>
                    <a:bodyPr/>
                    <a:lstStyle/>
                    <a:p>
                      <a:r>
                        <a:rPr lang="en-US" sz="1400" dirty="0"/>
                        <a:t>0.8938633</a:t>
                      </a:r>
                    </a:p>
                  </a:txBody>
                  <a:tcPr/>
                </a:tc>
                <a:extLst>
                  <a:ext uri="{0D108BD9-81ED-4DB2-BD59-A6C34878D82A}">
                    <a16:rowId xmlns:a16="http://schemas.microsoft.com/office/drawing/2014/main" val="10001"/>
                  </a:ext>
                </a:extLst>
              </a:tr>
              <a:tr h="370840">
                <a:tc>
                  <a:txBody>
                    <a:bodyPr/>
                    <a:lstStyle/>
                    <a:p>
                      <a:r>
                        <a:rPr lang="en-US" sz="1400" dirty="0"/>
                        <a:t>Multiplicative</a:t>
                      </a:r>
                    </a:p>
                  </a:txBody>
                  <a:tcPr/>
                </a:tc>
                <a:tc>
                  <a:txBody>
                    <a:bodyPr/>
                    <a:lstStyle/>
                    <a:p>
                      <a:r>
                        <a:rPr lang="en-US" sz="1400" dirty="0"/>
                        <a:t>0.9284756</a:t>
                      </a:r>
                    </a:p>
                  </a:txBody>
                  <a:tcPr/>
                </a:tc>
                <a:tc>
                  <a:txBody>
                    <a:bodyPr/>
                    <a:lstStyle/>
                    <a:p>
                      <a:r>
                        <a:rPr lang="en-US" sz="1400" dirty="0"/>
                        <a:t>0.986069</a:t>
                      </a:r>
                    </a:p>
                  </a:txBody>
                  <a:tcPr/>
                </a:tc>
                <a:tc>
                  <a:txBody>
                    <a:bodyPr/>
                    <a:lstStyle/>
                    <a:p>
                      <a:r>
                        <a:rPr lang="en-US" sz="1400" dirty="0"/>
                        <a:t>0.9432842</a:t>
                      </a:r>
                    </a:p>
                  </a:txBody>
                  <a:tcPr/>
                </a:tc>
                <a:extLst>
                  <a:ext uri="{0D108BD9-81ED-4DB2-BD59-A6C34878D82A}">
                    <a16:rowId xmlns:a16="http://schemas.microsoft.com/office/drawing/2014/main" val="10002"/>
                  </a:ext>
                </a:extLst>
              </a:tr>
              <a:tr h="370840">
                <a:tc>
                  <a:txBody>
                    <a:bodyPr/>
                    <a:lstStyle/>
                    <a:p>
                      <a:r>
                        <a:rPr lang="en-US" sz="1400" dirty="0"/>
                        <a:t>Koyck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Not applicable</a:t>
                      </a:r>
                    </a:p>
                  </a:txBody>
                  <a:tcPr/>
                </a:tc>
                <a:tc>
                  <a:txBody>
                    <a:bodyPr/>
                    <a:lstStyle/>
                    <a:p>
                      <a:r>
                        <a:rPr lang="en-US" sz="1400" dirty="0"/>
                        <a:t>Not applicable</a:t>
                      </a:r>
                    </a:p>
                  </a:txBody>
                  <a:tcPr/>
                </a:tc>
                <a:tc>
                  <a:txBody>
                    <a:bodyPr/>
                    <a:lstStyle/>
                    <a:p>
                      <a:r>
                        <a:rPr lang="en-US" sz="1400" dirty="0"/>
                        <a:t>Not</a:t>
                      </a:r>
                      <a:r>
                        <a:rPr lang="en-US" sz="1400" baseline="0" dirty="0"/>
                        <a:t> applicable</a:t>
                      </a:r>
                      <a:endParaRPr lang="en-US" sz="1400" dirty="0"/>
                    </a:p>
                  </a:txBody>
                  <a:tcPr/>
                </a:tc>
                <a:extLst>
                  <a:ext uri="{0D108BD9-81ED-4DB2-BD59-A6C34878D82A}">
                    <a16:rowId xmlns:a16="http://schemas.microsoft.com/office/drawing/2014/main" val="10003"/>
                  </a:ext>
                </a:extLst>
              </a:tr>
              <a:tr h="370840">
                <a:tc>
                  <a:txBody>
                    <a:bodyPr/>
                    <a:lstStyle/>
                    <a:p>
                      <a:r>
                        <a:rPr lang="en-US" sz="1400" dirty="0"/>
                        <a:t>Distributed</a:t>
                      </a:r>
                      <a:r>
                        <a:rPr lang="en-US" sz="1400" baseline="0" dirty="0"/>
                        <a:t> Lag (additive)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Not</a:t>
                      </a:r>
                      <a:r>
                        <a:rPr lang="en-US" sz="1400" baseline="0" dirty="0"/>
                        <a:t> applicable</a:t>
                      </a:r>
                      <a:endParaRPr lang="en-US" sz="1400" dirty="0"/>
                    </a:p>
                  </a:txBody>
                  <a:tcPr/>
                </a:tc>
                <a:tc>
                  <a:txBody>
                    <a:bodyPr/>
                    <a:lstStyle/>
                    <a:p>
                      <a:r>
                        <a:rPr lang="en-US" sz="1400" dirty="0"/>
                        <a:t>0.9061027</a:t>
                      </a:r>
                    </a:p>
                  </a:txBody>
                  <a:tcPr/>
                </a:tc>
                <a:tc>
                  <a:txBody>
                    <a:bodyPr/>
                    <a:lstStyle/>
                    <a:p>
                      <a:r>
                        <a:rPr lang="en-US" sz="1400" dirty="0"/>
                        <a:t>0.9916531</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Distributed</a:t>
                      </a:r>
                      <a:r>
                        <a:rPr lang="en-US" sz="1400" baseline="0" dirty="0"/>
                        <a:t> Lag (multiplicative)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Not</a:t>
                      </a:r>
                      <a:r>
                        <a:rPr lang="en-US" sz="1400" baseline="0" dirty="0"/>
                        <a:t> applicable</a:t>
                      </a:r>
                      <a:endParaRPr lang="en-US" sz="1400" dirty="0"/>
                    </a:p>
                  </a:txBody>
                  <a:tcPr/>
                </a:tc>
                <a:tc>
                  <a:txBody>
                    <a:bodyPr/>
                    <a:lstStyle/>
                    <a:p>
                      <a:r>
                        <a:rPr lang="en-US" sz="1400" dirty="0"/>
                        <a:t>0.9922839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0.9776283</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3200400" y="6400800"/>
            <a:ext cx="5943600" cy="276999"/>
          </a:xfrm>
          <a:prstGeom prst="rect">
            <a:avLst/>
          </a:prstGeom>
          <a:noFill/>
        </p:spPr>
        <p:txBody>
          <a:bodyPr wrap="square" rtlCol="0">
            <a:spAutoFit/>
          </a:bodyPr>
          <a:lstStyle/>
          <a:p>
            <a:r>
              <a:rPr lang="en-US" sz="1200" dirty="0"/>
              <a:t># Not applicable -  no significant lag variable was present in the final model</a:t>
            </a:r>
          </a:p>
        </p:txBody>
      </p:sp>
      <p:sp>
        <p:nvSpPr>
          <p:cNvPr id="8" name="TextBox 7"/>
          <p:cNvSpPr txBox="1"/>
          <p:nvPr/>
        </p:nvSpPr>
        <p:spPr>
          <a:xfrm>
            <a:off x="0" y="1143000"/>
            <a:ext cx="8991600" cy="338554"/>
          </a:xfrm>
          <a:prstGeom prst="rect">
            <a:avLst/>
          </a:prstGeom>
          <a:noFill/>
        </p:spPr>
        <p:txBody>
          <a:bodyPr wrap="square" rtlCol="0">
            <a:spAutoFit/>
          </a:bodyPr>
          <a:lstStyle/>
          <a:p>
            <a:pPr algn="ctr"/>
            <a:r>
              <a:rPr lang="en-US" sz="1600" dirty="0"/>
              <a:t>r-square prediction values (without cross validation)</a:t>
            </a:r>
          </a:p>
        </p:txBody>
      </p:sp>
      <p:graphicFrame>
        <p:nvGraphicFramePr>
          <p:cNvPr id="9" name="Table 8"/>
          <p:cNvGraphicFramePr>
            <a:graphicFrameLocks noGrp="1"/>
          </p:cNvGraphicFramePr>
          <p:nvPr/>
        </p:nvGraphicFramePr>
        <p:xfrm>
          <a:off x="83820" y="3935492"/>
          <a:ext cx="8907781" cy="2225040"/>
        </p:xfrm>
        <a:graphic>
          <a:graphicData uri="http://schemas.openxmlformats.org/drawingml/2006/table">
            <a:tbl>
              <a:tblPr firstRow="1" bandRow="1">
                <a:tableStyleId>{5C22544A-7EE6-4342-B048-85BDC9FD1C3A}</a:tableStyleId>
              </a:tblPr>
              <a:tblGrid>
                <a:gridCol w="2839402">
                  <a:extLst>
                    <a:ext uri="{9D8B030D-6E8A-4147-A177-3AD203B41FA5}">
                      <a16:colId xmlns:a16="http://schemas.microsoft.com/office/drawing/2014/main" val="20000"/>
                    </a:ext>
                  </a:extLst>
                </a:gridCol>
                <a:gridCol w="2022793">
                  <a:extLst>
                    <a:ext uri="{9D8B030D-6E8A-4147-A177-3AD203B41FA5}">
                      <a16:colId xmlns:a16="http://schemas.microsoft.com/office/drawing/2014/main" val="20001"/>
                    </a:ext>
                  </a:extLst>
                </a:gridCol>
                <a:gridCol w="2022793">
                  <a:extLst>
                    <a:ext uri="{9D8B030D-6E8A-4147-A177-3AD203B41FA5}">
                      <a16:colId xmlns:a16="http://schemas.microsoft.com/office/drawing/2014/main" val="20002"/>
                    </a:ext>
                  </a:extLst>
                </a:gridCol>
                <a:gridCol w="2022793">
                  <a:extLst>
                    <a:ext uri="{9D8B030D-6E8A-4147-A177-3AD203B41FA5}">
                      <a16:colId xmlns:a16="http://schemas.microsoft.com/office/drawing/2014/main" val="20003"/>
                    </a:ext>
                  </a:extLst>
                </a:gridCol>
              </a:tblGrid>
              <a:tr h="370840">
                <a:tc>
                  <a:txBody>
                    <a:bodyPr/>
                    <a:lstStyle/>
                    <a:p>
                      <a:r>
                        <a:rPr lang="en-US" sz="1400" dirty="0"/>
                        <a:t>Model/Category</a:t>
                      </a:r>
                    </a:p>
                  </a:txBody>
                  <a:tcPr/>
                </a:tc>
                <a:tc>
                  <a:txBody>
                    <a:bodyPr/>
                    <a:lstStyle/>
                    <a:p>
                      <a:pPr algn="ctr"/>
                      <a:r>
                        <a:rPr lang="en-US" sz="1400" dirty="0"/>
                        <a:t>Camera Accessory</a:t>
                      </a:r>
                    </a:p>
                  </a:txBody>
                  <a:tcPr/>
                </a:tc>
                <a:tc>
                  <a:txBody>
                    <a:bodyPr/>
                    <a:lstStyle/>
                    <a:p>
                      <a:pPr algn="ctr"/>
                      <a:r>
                        <a:rPr lang="en-US" sz="1400" dirty="0"/>
                        <a:t>Gaming Accessory</a:t>
                      </a:r>
                    </a:p>
                  </a:txBody>
                  <a:tcPr/>
                </a:tc>
                <a:tc>
                  <a:txBody>
                    <a:bodyPr/>
                    <a:lstStyle/>
                    <a:p>
                      <a:pPr algn="ctr"/>
                      <a:r>
                        <a:rPr lang="en-US" sz="1400" dirty="0"/>
                        <a:t>Home Audio</a:t>
                      </a:r>
                    </a:p>
                  </a:txBody>
                  <a:tcPr/>
                </a:tc>
                <a:extLst>
                  <a:ext uri="{0D108BD9-81ED-4DB2-BD59-A6C34878D82A}">
                    <a16:rowId xmlns:a16="http://schemas.microsoft.com/office/drawing/2014/main" val="10000"/>
                  </a:ext>
                </a:extLst>
              </a:tr>
              <a:tr h="370840">
                <a:tc>
                  <a:txBody>
                    <a:bodyPr/>
                    <a:lstStyle/>
                    <a:p>
                      <a:r>
                        <a:rPr lang="en-US" sz="1400" dirty="0"/>
                        <a:t>Linear</a:t>
                      </a:r>
                    </a:p>
                  </a:txBody>
                  <a:tcPr/>
                </a:tc>
                <a:tc>
                  <a:txBody>
                    <a:bodyPr/>
                    <a:lstStyle/>
                    <a:p>
                      <a:r>
                        <a:rPr lang="en-US" sz="1400" dirty="0"/>
                        <a:t>0.9927484</a:t>
                      </a:r>
                    </a:p>
                  </a:txBody>
                  <a:tcPr/>
                </a:tc>
                <a:tc>
                  <a:txBody>
                    <a:bodyPr/>
                    <a:lstStyle/>
                    <a:p>
                      <a:r>
                        <a:rPr lang="en-US" sz="1400" dirty="0"/>
                        <a:t>0.9474771</a:t>
                      </a:r>
                    </a:p>
                  </a:txBody>
                  <a:tcPr/>
                </a:tc>
                <a:tc>
                  <a:txBody>
                    <a:bodyPr/>
                    <a:lstStyle/>
                    <a:p>
                      <a:r>
                        <a:rPr lang="en-US" sz="1400" dirty="0"/>
                        <a:t>0.9960572</a:t>
                      </a:r>
                    </a:p>
                  </a:txBody>
                  <a:tcPr/>
                </a:tc>
                <a:extLst>
                  <a:ext uri="{0D108BD9-81ED-4DB2-BD59-A6C34878D82A}">
                    <a16:rowId xmlns:a16="http://schemas.microsoft.com/office/drawing/2014/main" val="10001"/>
                  </a:ext>
                </a:extLst>
              </a:tr>
              <a:tr h="370840">
                <a:tc>
                  <a:txBody>
                    <a:bodyPr/>
                    <a:lstStyle/>
                    <a:p>
                      <a:r>
                        <a:rPr lang="en-US" sz="1400" dirty="0"/>
                        <a:t>Multiplicative</a:t>
                      </a:r>
                    </a:p>
                  </a:txBody>
                  <a:tcPr/>
                </a:tc>
                <a:tc>
                  <a:txBody>
                    <a:bodyPr/>
                    <a:lstStyle/>
                    <a:p>
                      <a:r>
                        <a:rPr lang="en-US" sz="1400" dirty="0"/>
                        <a:t>0.998684</a:t>
                      </a:r>
                    </a:p>
                  </a:txBody>
                  <a:tcPr/>
                </a:tc>
                <a:tc>
                  <a:txBody>
                    <a:bodyPr/>
                    <a:lstStyle/>
                    <a:p>
                      <a:r>
                        <a:rPr lang="en-US" sz="1400" dirty="0"/>
                        <a:t>0.9983094</a:t>
                      </a:r>
                    </a:p>
                  </a:txBody>
                  <a:tcPr/>
                </a:tc>
                <a:tc>
                  <a:txBody>
                    <a:bodyPr/>
                    <a:lstStyle/>
                    <a:p>
                      <a:r>
                        <a:rPr lang="en-US" sz="1400" dirty="0"/>
                        <a:t>0.9971113</a:t>
                      </a:r>
                    </a:p>
                  </a:txBody>
                  <a:tcPr/>
                </a:tc>
                <a:extLst>
                  <a:ext uri="{0D108BD9-81ED-4DB2-BD59-A6C34878D82A}">
                    <a16:rowId xmlns:a16="http://schemas.microsoft.com/office/drawing/2014/main" val="10002"/>
                  </a:ext>
                </a:extLst>
              </a:tr>
              <a:tr h="370840">
                <a:tc>
                  <a:txBody>
                    <a:bodyPr/>
                    <a:lstStyle/>
                    <a:p>
                      <a:r>
                        <a:rPr lang="en-US" sz="1400" dirty="0"/>
                        <a:t>Koyck</a:t>
                      </a:r>
                    </a:p>
                  </a:txBody>
                  <a:tcPr/>
                </a:tc>
                <a:tc>
                  <a:txBody>
                    <a:bodyPr/>
                    <a:lstStyle/>
                    <a:p>
                      <a:r>
                        <a:rPr lang="en-US" sz="1400" dirty="0"/>
                        <a:t>Not</a:t>
                      </a:r>
                      <a:r>
                        <a:rPr lang="en-US" sz="1400" baseline="0" dirty="0"/>
                        <a:t> applicable</a:t>
                      </a:r>
                      <a:endParaRPr lang="en-US" sz="1400" dirty="0"/>
                    </a:p>
                  </a:txBody>
                  <a:tcPr/>
                </a:tc>
                <a:tc>
                  <a:txBody>
                    <a:bodyPr/>
                    <a:lstStyle/>
                    <a:p>
                      <a:r>
                        <a:rPr lang="en-US" sz="1400" dirty="0"/>
                        <a:t>Not applicable</a:t>
                      </a:r>
                    </a:p>
                  </a:txBody>
                  <a:tcPr/>
                </a:tc>
                <a:tc>
                  <a:txBody>
                    <a:bodyPr/>
                    <a:lstStyle/>
                    <a:p>
                      <a:r>
                        <a:rPr lang="en-US" sz="1400" dirty="0"/>
                        <a:t>Not</a:t>
                      </a:r>
                      <a:r>
                        <a:rPr lang="en-US" sz="1400" baseline="0" dirty="0"/>
                        <a:t> applicable</a:t>
                      </a:r>
                      <a:endParaRPr lang="en-US" sz="1400" dirty="0"/>
                    </a:p>
                  </a:txBody>
                  <a:tcPr/>
                </a:tc>
                <a:extLst>
                  <a:ext uri="{0D108BD9-81ED-4DB2-BD59-A6C34878D82A}">
                    <a16:rowId xmlns:a16="http://schemas.microsoft.com/office/drawing/2014/main" val="10003"/>
                  </a:ext>
                </a:extLst>
              </a:tr>
              <a:tr h="370840">
                <a:tc>
                  <a:txBody>
                    <a:bodyPr/>
                    <a:lstStyle/>
                    <a:p>
                      <a:r>
                        <a:rPr lang="en-US" sz="1400" dirty="0"/>
                        <a:t>Distributed</a:t>
                      </a:r>
                      <a:r>
                        <a:rPr lang="en-US" sz="1400" baseline="0" dirty="0"/>
                        <a:t> Lag (additive)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Not</a:t>
                      </a:r>
                      <a:r>
                        <a:rPr lang="en-US" sz="1400" baseline="0" dirty="0"/>
                        <a:t> applicable</a:t>
                      </a:r>
                      <a:endParaRPr lang="en-US" sz="1400" dirty="0"/>
                    </a:p>
                  </a:txBody>
                  <a:tcPr/>
                </a:tc>
                <a:tc>
                  <a:txBody>
                    <a:bodyPr/>
                    <a:lstStyle/>
                    <a:p>
                      <a:r>
                        <a:rPr lang="en-US" sz="1400" dirty="0"/>
                        <a:t>0.6662461</a:t>
                      </a:r>
                    </a:p>
                  </a:txBody>
                  <a:tcPr/>
                </a:tc>
                <a:tc>
                  <a:txBody>
                    <a:bodyPr/>
                    <a:lstStyle/>
                    <a:p>
                      <a:r>
                        <a:rPr lang="en-US" sz="1400" dirty="0"/>
                        <a:t>0.9988668</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Distributed</a:t>
                      </a:r>
                      <a:r>
                        <a:rPr lang="en-US" sz="1400" baseline="0" dirty="0"/>
                        <a:t> Lag (multiplicative)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Not</a:t>
                      </a:r>
                      <a:r>
                        <a:rPr lang="en-US" sz="1400" baseline="0" dirty="0"/>
                        <a:t> applicable</a:t>
                      </a:r>
                      <a:endParaRPr lang="en-US" sz="1400" dirty="0"/>
                    </a:p>
                  </a:txBody>
                  <a:tcPr/>
                </a:tc>
                <a:tc>
                  <a:txBody>
                    <a:bodyPr/>
                    <a:lstStyle/>
                    <a:p>
                      <a:r>
                        <a:rPr lang="en-US" sz="1400" dirty="0"/>
                        <a:t>0.6703744</a:t>
                      </a:r>
                    </a:p>
                  </a:txBody>
                  <a:tcPr/>
                </a:tc>
                <a:tc>
                  <a:txBody>
                    <a:bodyPr/>
                    <a:lstStyle/>
                    <a:p>
                      <a:r>
                        <a:rPr lang="en-US" sz="1400" dirty="0"/>
                        <a:t>0.9822208</a:t>
                      </a:r>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0" y="3657600"/>
            <a:ext cx="8991600" cy="338554"/>
          </a:xfrm>
          <a:prstGeom prst="rect">
            <a:avLst/>
          </a:prstGeom>
          <a:noFill/>
        </p:spPr>
        <p:txBody>
          <a:bodyPr wrap="square" rtlCol="0">
            <a:spAutoFit/>
          </a:bodyPr>
          <a:lstStyle/>
          <a:p>
            <a:pPr algn="ctr"/>
            <a:r>
              <a:rPr lang="en-US" sz="1600" dirty="0"/>
              <a:t>r-square prediction values (with cross validation)</a:t>
            </a:r>
          </a:p>
        </p:txBody>
      </p:sp>
    </p:spTree>
    <p:extLst>
      <p:ext uri="{BB962C8B-B14F-4D97-AF65-F5344CB8AC3E}">
        <p14:creationId xmlns:p14="http://schemas.microsoft.com/office/powerpoint/2010/main" val="78096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Camera Accessory</a:t>
            </a:r>
            <a:endParaRPr lang="en-US" sz="2000" dirty="0"/>
          </a:p>
        </p:txBody>
      </p:sp>
      <p:sp>
        <p:nvSpPr>
          <p:cNvPr id="11" name="TextBox 10"/>
          <p:cNvSpPr txBox="1"/>
          <p:nvPr/>
        </p:nvSpPr>
        <p:spPr>
          <a:xfrm>
            <a:off x="457200" y="1219200"/>
            <a:ext cx="4114800" cy="276999"/>
          </a:xfrm>
          <a:prstGeom prst="rect">
            <a:avLst/>
          </a:prstGeom>
          <a:noFill/>
          <a:ln>
            <a:solidFill>
              <a:schemeClr val="accent1"/>
            </a:solidFill>
          </a:ln>
        </p:spPr>
        <p:txBody>
          <a:bodyPr wrap="square" rtlCol="0">
            <a:spAutoFit/>
          </a:bodyPr>
          <a:lstStyle/>
          <a:p>
            <a:pPr algn="ctr"/>
            <a:r>
              <a:rPr lang="en-US" sz="1200" dirty="0"/>
              <a:t>Additive (without cross validation)</a:t>
            </a:r>
          </a:p>
        </p:txBody>
      </p:sp>
      <p:sp>
        <p:nvSpPr>
          <p:cNvPr id="12" name="TextBox 11"/>
          <p:cNvSpPr txBox="1"/>
          <p:nvPr/>
        </p:nvSpPr>
        <p:spPr>
          <a:xfrm>
            <a:off x="457200" y="3505200"/>
            <a:ext cx="4114800" cy="276999"/>
          </a:xfrm>
          <a:prstGeom prst="rect">
            <a:avLst/>
          </a:prstGeom>
          <a:noFill/>
          <a:ln>
            <a:solidFill>
              <a:schemeClr val="accent1"/>
            </a:solidFill>
          </a:ln>
        </p:spPr>
        <p:txBody>
          <a:bodyPr wrap="square" rtlCol="0">
            <a:spAutoFit/>
          </a:bodyPr>
          <a:lstStyle/>
          <a:p>
            <a:pPr algn="ctr"/>
            <a:r>
              <a:rPr lang="en-US" sz="1200" dirty="0"/>
              <a:t>Multiplicative (without cross validation)</a:t>
            </a:r>
          </a:p>
        </p:txBody>
      </p:sp>
      <p:pic>
        <p:nvPicPr>
          <p:cNvPr id="4098" name="Picture 2"/>
          <p:cNvPicPr>
            <a:picLocks noChangeAspect="1" noChangeArrowheads="1"/>
          </p:cNvPicPr>
          <p:nvPr/>
        </p:nvPicPr>
        <p:blipFill>
          <a:blip r:embed="rId2"/>
          <a:srcRect/>
          <a:stretch>
            <a:fillRect/>
          </a:stretch>
        </p:blipFill>
        <p:spPr bwMode="auto">
          <a:xfrm>
            <a:off x="457200" y="1524000"/>
            <a:ext cx="4114800" cy="1905000"/>
          </a:xfrm>
          <a:prstGeom prst="rect">
            <a:avLst/>
          </a:prstGeom>
          <a:noFill/>
          <a:ln w="9525">
            <a:solidFill>
              <a:schemeClr val="accent1"/>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3810000"/>
            <a:ext cx="4114800" cy="2133600"/>
          </a:xfrm>
          <a:prstGeom prst="rect">
            <a:avLst/>
          </a:prstGeom>
          <a:noFill/>
          <a:ln w="9525">
            <a:solidFill>
              <a:schemeClr val="accent1"/>
            </a:solidFill>
            <a:miter lim="800000"/>
            <a:headEnd/>
            <a:tailEnd/>
          </a:ln>
          <a:effectLst/>
        </p:spPr>
      </p:pic>
      <p:pic>
        <p:nvPicPr>
          <p:cNvPr id="10" name="Picture 2"/>
          <p:cNvPicPr>
            <a:picLocks noChangeAspect="1" noChangeArrowheads="1"/>
          </p:cNvPicPr>
          <p:nvPr/>
        </p:nvPicPr>
        <p:blipFill>
          <a:blip r:embed="rId4"/>
          <a:srcRect/>
          <a:stretch>
            <a:fillRect/>
          </a:stretch>
        </p:blipFill>
        <p:spPr bwMode="auto">
          <a:xfrm>
            <a:off x="4648200" y="1524001"/>
            <a:ext cx="4114800" cy="1905000"/>
          </a:xfrm>
          <a:prstGeom prst="rect">
            <a:avLst/>
          </a:prstGeom>
          <a:noFill/>
          <a:ln w="9525">
            <a:solidFill>
              <a:schemeClr val="accent1"/>
            </a:solidFill>
            <a:miter lim="800000"/>
            <a:headEnd/>
            <a:tailEnd/>
          </a:ln>
          <a:effectLst/>
        </p:spPr>
      </p:pic>
      <p:pic>
        <p:nvPicPr>
          <p:cNvPr id="14" name="Picture 2"/>
          <p:cNvPicPr>
            <a:picLocks noChangeAspect="1" noChangeArrowheads="1"/>
          </p:cNvPicPr>
          <p:nvPr/>
        </p:nvPicPr>
        <p:blipFill>
          <a:blip r:embed="rId5"/>
          <a:srcRect/>
          <a:stretch>
            <a:fillRect/>
          </a:stretch>
        </p:blipFill>
        <p:spPr bwMode="auto">
          <a:xfrm>
            <a:off x="4648200" y="3810000"/>
            <a:ext cx="4114800" cy="2133600"/>
          </a:xfrm>
          <a:prstGeom prst="rect">
            <a:avLst/>
          </a:prstGeom>
          <a:noFill/>
          <a:ln w="9525">
            <a:solidFill>
              <a:schemeClr val="accent3"/>
            </a:solidFill>
            <a:miter lim="800000"/>
            <a:headEnd/>
            <a:tailEnd/>
          </a:ln>
          <a:effectLst/>
        </p:spPr>
      </p:pic>
      <p:sp>
        <p:nvSpPr>
          <p:cNvPr id="15" name="TextBox 14"/>
          <p:cNvSpPr txBox="1"/>
          <p:nvPr/>
        </p:nvSpPr>
        <p:spPr>
          <a:xfrm>
            <a:off x="4648200" y="1219200"/>
            <a:ext cx="4114800" cy="276999"/>
          </a:xfrm>
          <a:prstGeom prst="rect">
            <a:avLst/>
          </a:prstGeom>
          <a:noFill/>
          <a:ln>
            <a:solidFill>
              <a:schemeClr val="accent1"/>
            </a:solidFill>
          </a:ln>
        </p:spPr>
        <p:txBody>
          <a:bodyPr wrap="square" rtlCol="0">
            <a:spAutoFit/>
          </a:bodyPr>
          <a:lstStyle/>
          <a:p>
            <a:pPr algn="ctr"/>
            <a:r>
              <a:rPr lang="en-US" sz="1200" dirty="0"/>
              <a:t>Additive (with cross validation)</a:t>
            </a:r>
          </a:p>
        </p:txBody>
      </p:sp>
      <p:sp>
        <p:nvSpPr>
          <p:cNvPr id="16" name="TextBox 15"/>
          <p:cNvSpPr txBox="1"/>
          <p:nvPr/>
        </p:nvSpPr>
        <p:spPr>
          <a:xfrm>
            <a:off x="4648200" y="3505200"/>
            <a:ext cx="4114800" cy="276999"/>
          </a:xfrm>
          <a:prstGeom prst="rect">
            <a:avLst/>
          </a:prstGeom>
          <a:noFill/>
          <a:ln>
            <a:solidFill>
              <a:schemeClr val="accent3"/>
            </a:solidFill>
          </a:ln>
        </p:spPr>
        <p:txBody>
          <a:bodyPr wrap="square" rtlCol="0">
            <a:spAutoFit/>
          </a:bodyPr>
          <a:lstStyle/>
          <a:p>
            <a:pPr algn="ctr"/>
            <a:r>
              <a:rPr lang="en-US" sz="1200" dirty="0"/>
              <a:t>Multiplicative (with cross validation)</a:t>
            </a:r>
          </a:p>
        </p:txBody>
      </p:sp>
    </p:spTree>
    <p:extLst>
      <p:ext uri="{BB962C8B-B14F-4D97-AF65-F5344CB8AC3E}">
        <p14:creationId xmlns:p14="http://schemas.microsoft.com/office/powerpoint/2010/main" val="78096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Camera Accessory</a:t>
            </a:r>
            <a:endParaRPr lang="en-US" sz="2000" dirty="0"/>
          </a:p>
        </p:txBody>
      </p:sp>
      <p:sp>
        <p:nvSpPr>
          <p:cNvPr id="10" name="TextBox 9"/>
          <p:cNvSpPr txBox="1"/>
          <p:nvPr/>
        </p:nvSpPr>
        <p:spPr>
          <a:xfrm>
            <a:off x="914400" y="1447800"/>
            <a:ext cx="7086600" cy="3785652"/>
          </a:xfrm>
          <a:prstGeom prst="rect">
            <a:avLst/>
          </a:prstGeom>
          <a:noFill/>
        </p:spPr>
        <p:txBody>
          <a:bodyPr wrap="square" rtlCol="0">
            <a:spAutoFit/>
          </a:bodyPr>
          <a:lstStyle/>
          <a:p>
            <a:pPr marL="233363" indent="-233363" algn="just"/>
            <a:r>
              <a:rPr lang="en-US" sz="1200" u="sng" dirty="0"/>
              <a:t>Findings</a:t>
            </a:r>
          </a:p>
          <a:p>
            <a:pPr marL="233363" indent="-233363" algn="just">
              <a:buFont typeface="Arial" pitchFamily="34" charset="0"/>
              <a:buChar char="•"/>
            </a:pPr>
            <a:r>
              <a:rPr lang="en-US" sz="1200" dirty="0"/>
              <a:t>The r-square value for additive and multiplicative models are similar – with better results achieved via cross validation; multiplicative model with cross validation explains the dependent variable best</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No significant lag variable was discovered; hence Koyck and distributed lag models are not being considered</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Marketing channels – Affiliates have direct positive impact on gmv; but content marketing affects gmv counter productively when working in sync with Affiliates</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Sponsorship, radio and online market are the other marketing channels which impact gmv positively </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Products like - telescope, strap, camera mount, film rolls and battery grip increase gmv while items such as camera battery, flash shoe adapter and soft box does the opposite</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NPS score is showing an inverse relation with gmv</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Prepaid payments improves gmv while mass-market items have a negative effect</a:t>
            </a:r>
          </a:p>
        </p:txBody>
      </p:sp>
    </p:spTree>
    <p:extLst>
      <p:ext uri="{BB962C8B-B14F-4D97-AF65-F5344CB8AC3E}">
        <p14:creationId xmlns:p14="http://schemas.microsoft.com/office/powerpoint/2010/main" val="78096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Gaming Accessory</a:t>
            </a:r>
            <a:endParaRPr lang="en-US" sz="2000" dirty="0"/>
          </a:p>
        </p:txBody>
      </p:sp>
      <p:sp>
        <p:nvSpPr>
          <p:cNvPr id="7" name="TextBox 6"/>
          <p:cNvSpPr txBox="1"/>
          <p:nvPr/>
        </p:nvSpPr>
        <p:spPr>
          <a:xfrm>
            <a:off x="304800" y="1171575"/>
            <a:ext cx="4114800" cy="276999"/>
          </a:xfrm>
          <a:prstGeom prst="rect">
            <a:avLst/>
          </a:prstGeom>
          <a:noFill/>
          <a:ln>
            <a:solidFill>
              <a:srgbClr val="0070C0"/>
            </a:solidFill>
          </a:ln>
        </p:spPr>
        <p:txBody>
          <a:bodyPr wrap="square" rtlCol="0">
            <a:spAutoFit/>
          </a:bodyPr>
          <a:lstStyle/>
          <a:p>
            <a:pPr algn="ctr"/>
            <a:r>
              <a:rPr lang="en-US" sz="1200" dirty="0"/>
              <a:t>Additive (without cross validation)</a:t>
            </a:r>
          </a:p>
        </p:txBody>
      </p:sp>
      <p:sp>
        <p:nvSpPr>
          <p:cNvPr id="8" name="TextBox 7"/>
          <p:cNvSpPr txBox="1"/>
          <p:nvPr/>
        </p:nvSpPr>
        <p:spPr>
          <a:xfrm>
            <a:off x="304800" y="3581400"/>
            <a:ext cx="4114800" cy="276999"/>
          </a:xfrm>
          <a:prstGeom prst="rect">
            <a:avLst/>
          </a:prstGeom>
          <a:noFill/>
          <a:ln>
            <a:solidFill>
              <a:srgbClr val="0070C0"/>
            </a:solidFill>
          </a:ln>
        </p:spPr>
        <p:txBody>
          <a:bodyPr wrap="square" rtlCol="0">
            <a:spAutoFit/>
          </a:bodyPr>
          <a:lstStyle/>
          <a:p>
            <a:pPr algn="ctr"/>
            <a:r>
              <a:rPr lang="en-US" sz="1200" dirty="0"/>
              <a:t>Multiplicative (without cross validation)</a:t>
            </a:r>
          </a:p>
        </p:txBody>
      </p:sp>
      <p:pic>
        <p:nvPicPr>
          <p:cNvPr id="5122" name="Picture 2"/>
          <p:cNvPicPr>
            <a:picLocks noChangeAspect="1" noChangeArrowheads="1"/>
          </p:cNvPicPr>
          <p:nvPr/>
        </p:nvPicPr>
        <p:blipFill>
          <a:blip r:embed="rId2"/>
          <a:srcRect/>
          <a:stretch>
            <a:fillRect/>
          </a:stretch>
        </p:blipFill>
        <p:spPr bwMode="auto">
          <a:xfrm>
            <a:off x="304800" y="1476375"/>
            <a:ext cx="4114800" cy="2028825"/>
          </a:xfrm>
          <a:prstGeom prst="rect">
            <a:avLst/>
          </a:prstGeom>
          <a:noFill/>
          <a:ln w="9525">
            <a:solidFill>
              <a:srgbClr val="0070C0"/>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4800" y="3886201"/>
            <a:ext cx="4114800" cy="2209799"/>
          </a:xfrm>
          <a:prstGeom prst="rect">
            <a:avLst/>
          </a:prstGeom>
          <a:noFill/>
          <a:ln w="9525">
            <a:solidFill>
              <a:srgbClr val="0070C0"/>
            </a:solid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4495800" y="1476375"/>
            <a:ext cx="4114800" cy="2028825"/>
          </a:xfrm>
          <a:prstGeom prst="rect">
            <a:avLst/>
          </a:prstGeom>
          <a:noFill/>
          <a:ln w="9525">
            <a:solidFill>
              <a:schemeClr val="accent1"/>
            </a:solidFill>
            <a:miter lim="800000"/>
            <a:headEnd/>
            <a:tailEnd/>
          </a:ln>
          <a:effectLst/>
        </p:spPr>
      </p:pic>
      <p:sp>
        <p:nvSpPr>
          <p:cNvPr id="14" name="TextBox 13"/>
          <p:cNvSpPr txBox="1"/>
          <p:nvPr/>
        </p:nvSpPr>
        <p:spPr>
          <a:xfrm>
            <a:off x="4495800" y="1171575"/>
            <a:ext cx="4114800" cy="276999"/>
          </a:xfrm>
          <a:prstGeom prst="rect">
            <a:avLst/>
          </a:prstGeom>
          <a:noFill/>
          <a:ln>
            <a:solidFill>
              <a:srgbClr val="0070C0"/>
            </a:solidFill>
          </a:ln>
        </p:spPr>
        <p:txBody>
          <a:bodyPr wrap="square" rtlCol="0">
            <a:spAutoFit/>
          </a:bodyPr>
          <a:lstStyle/>
          <a:p>
            <a:pPr algn="ctr"/>
            <a:r>
              <a:rPr lang="en-US" sz="1200" dirty="0"/>
              <a:t>Additive (with cross validation)</a:t>
            </a:r>
          </a:p>
        </p:txBody>
      </p:sp>
      <p:pic>
        <p:nvPicPr>
          <p:cNvPr id="15" name="Picture 3"/>
          <p:cNvPicPr>
            <a:picLocks noChangeAspect="1" noChangeArrowheads="1"/>
          </p:cNvPicPr>
          <p:nvPr/>
        </p:nvPicPr>
        <p:blipFill>
          <a:blip r:embed="rId5"/>
          <a:srcRect/>
          <a:stretch>
            <a:fillRect/>
          </a:stretch>
        </p:blipFill>
        <p:spPr bwMode="auto">
          <a:xfrm>
            <a:off x="4495800" y="3886200"/>
            <a:ext cx="4114800" cy="2209800"/>
          </a:xfrm>
          <a:prstGeom prst="rect">
            <a:avLst/>
          </a:prstGeom>
          <a:noFill/>
          <a:ln w="9525">
            <a:solidFill>
              <a:schemeClr val="accent3"/>
            </a:solidFill>
            <a:miter lim="800000"/>
            <a:headEnd/>
            <a:tailEnd/>
          </a:ln>
          <a:effectLst/>
        </p:spPr>
      </p:pic>
      <p:sp>
        <p:nvSpPr>
          <p:cNvPr id="16" name="TextBox 15"/>
          <p:cNvSpPr txBox="1"/>
          <p:nvPr/>
        </p:nvSpPr>
        <p:spPr>
          <a:xfrm>
            <a:off x="4495800" y="3581400"/>
            <a:ext cx="4114800" cy="276999"/>
          </a:xfrm>
          <a:prstGeom prst="rect">
            <a:avLst/>
          </a:prstGeom>
          <a:noFill/>
          <a:ln>
            <a:solidFill>
              <a:schemeClr val="accent3"/>
            </a:solidFill>
          </a:ln>
        </p:spPr>
        <p:txBody>
          <a:bodyPr wrap="square" rtlCol="0">
            <a:spAutoFit/>
          </a:bodyPr>
          <a:lstStyle/>
          <a:p>
            <a:pPr algn="ctr"/>
            <a:r>
              <a:rPr lang="en-US" sz="1200" dirty="0"/>
              <a:t>Multiplicative (with cross validation)</a:t>
            </a:r>
          </a:p>
        </p:txBody>
      </p:sp>
    </p:spTree>
    <p:extLst>
      <p:ext uri="{BB962C8B-B14F-4D97-AF65-F5344CB8AC3E}">
        <p14:creationId xmlns:p14="http://schemas.microsoft.com/office/powerpoint/2010/main" val="78096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Gaming Accessory</a:t>
            </a:r>
            <a:endParaRPr lang="en-US" sz="2000" dirty="0"/>
          </a:p>
        </p:txBody>
      </p:sp>
      <p:sp>
        <p:nvSpPr>
          <p:cNvPr id="10" name="TextBox 9"/>
          <p:cNvSpPr txBox="1"/>
          <p:nvPr/>
        </p:nvSpPr>
        <p:spPr>
          <a:xfrm>
            <a:off x="304799" y="1295400"/>
            <a:ext cx="4114800" cy="276999"/>
          </a:xfrm>
          <a:prstGeom prst="rect">
            <a:avLst/>
          </a:prstGeom>
          <a:noFill/>
          <a:ln>
            <a:solidFill>
              <a:srgbClr val="0070C0"/>
            </a:solidFill>
          </a:ln>
        </p:spPr>
        <p:txBody>
          <a:bodyPr wrap="square" rtlCol="0">
            <a:spAutoFit/>
          </a:bodyPr>
          <a:lstStyle/>
          <a:p>
            <a:pPr algn="ctr"/>
            <a:r>
              <a:rPr lang="en-US" sz="1200" dirty="0"/>
              <a:t>Distributed Lag (Additive) </a:t>
            </a:r>
            <a:r>
              <a:rPr lang="en-US" sz="1000" dirty="0"/>
              <a:t>- without cross validation</a:t>
            </a:r>
          </a:p>
        </p:txBody>
      </p:sp>
      <p:sp>
        <p:nvSpPr>
          <p:cNvPr id="12" name="TextBox 11"/>
          <p:cNvSpPr txBox="1"/>
          <p:nvPr/>
        </p:nvSpPr>
        <p:spPr>
          <a:xfrm>
            <a:off x="304799" y="3581400"/>
            <a:ext cx="4114800" cy="276999"/>
          </a:xfrm>
          <a:prstGeom prst="rect">
            <a:avLst/>
          </a:prstGeom>
          <a:noFill/>
          <a:ln>
            <a:solidFill>
              <a:srgbClr val="0070C0"/>
            </a:solidFill>
          </a:ln>
        </p:spPr>
        <p:txBody>
          <a:bodyPr wrap="square" rtlCol="0">
            <a:spAutoFit/>
          </a:bodyPr>
          <a:lstStyle/>
          <a:p>
            <a:pPr algn="ctr"/>
            <a:r>
              <a:rPr lang="en-US" sz="1200" dirty="0"/>
              <a:t>Distributed Lag (Multiplicative) </a:t>
            </a:r>
            <a:r>
              <a:rPr lang="en-US" sz="1000" dirty="0"/>
              <a:t>- without cross validation</a:t>
            </a:r>
          </a:p>
        </p:txBody>
      </p:sp>
      <p:pic>
        <p:nvPicPr>
          <p:cNvPr id="5124" name="Picture 4"/>
          <p:cNvPicPr>
            <a:picLocks noChangeAspect="1" noChangeArrowheads="1"/>
          </p:cNvPicPr>
          <p:nvPr/>
        </p:nvPicPr>
        <p:blipFill>
          <a:blip r:embed="rId2"/>
          <a:srcRect/>
          <a:stretch>
            <a:fillRect/>
          </a:stretch>
        </p:blipFill>
        <p:spPr bwMode="auto">
          <a:xfrm>
            <a:off x="304799" y="1603177"/>
            <a:ext cx="4114800" cy="1902023"/>
          </a:xfrm>
          <a:prstGeom prst="rect">
            <a:avLst/>
          </a:prstGeom>
          <a:noFill/>
          <a:ln w="9525">
            <a:solidFill>
              <a:srgbClr val="0070C0"/>
            </a:solid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304800" y="3886200"/>
            <a:ext cx="4114800" cy="2209800"/>
          </a:xfrm>
          <a:prstGeom prst="rect">
            <a:avLst/>
          </a:prstGeom>
          <a:noFill/>
          <a:ln w="9525">
            <a:solidFill>
              <a:srgbClr val="0070C0"/>
            </a:solidFill>
            <a:miter lim="800000"/>
            <a:headEnd/>
            <a:tailEnd/>
          </a:ln>
          <a:effectLst/>
        </p:spPr>
      </p:pic>
      <p:pic>
        <p:nvPicPr>
          <p:cNvPr id="13" name="Picture 4"/>
          <p:cNvPicPr>
            <a:picLocks noChangeAspect="1" noChangeArrowheads="1"/>
          </p:cNvPicPr>
          <p:nvPr/>
        </p:nvPicPr>
        <p:blipFill>
          <a:blip r:embed="rId4"/>
          <a:srcRect/>
          <a:stretch>
            <a:fillRect/>
          </a:stretch>
        </p:blipFill>
        <p:spPr bwMode="auto">
          <a:xfrm>
            <a:off x="4495800" y="1600200"/>
            <a:ext cx="4114800" cy="1902023"/>
          </a:xfrm>
          <a:prstGeom prst="rect">
            <a:avLst/>
          </a:prstGeom>
          <a:noFill/>
          <a:ln w="9525">
            <a:solidFill>
              <a:srgbClr val="0070C0"/>
            </a:solidFill>
            <a:miter lim="800000"/>
            <a:headEnd/>
            <a:tailEnd/>
          </a:ln>
          <a:effectLst/>
        </p:spPr>
      </p:pic>
      <p:sp>
        <p:nvSpPr>
          <p:cNvPr id="14" name="TextBox 13"/>
          <p:cNvSpPr txBox="1"/>
          <p:nvPr/>
        </p:nvSpPr>
        <p:spPr>
          <a:xfrm>
            <a:off x="4495800" y="1295400"/>
            <a:ext cx="4114800" cy="276999"/>
          </a:xfrm>
          <a:prstGeom prst="rect">
            <a:avLst/>
          </a:prstGeom>
          <a:noFill/>
          <a:ln>
            <a:solidFill>
              <a:srgbClr val="0070C0"/>
            </a:solidFill>
          </a:ln>
        </p:spPr>
        <p:txBody>
          <a:bodyPr wrap="square" rtlCol="0">
            <a:spAutoFit/>
          </a:bodyPr>
          <a:lstStyle/>
          <a:p>
            <a:pPr algn="ctr"/>
            <a:r>
              <a:rPr lang="en-US" sz="1200" dirty="0"/>
              <a:t>Distributed Lag (Additive)</a:t>
            </a:r>
            <a:r>
              <a:rPr lang="en-US" sz="1000" dirty="0"/>
              <a:t> - with cross validation</a:t>
            </a:r>
          </a:p>
        </p:txBody>
      </p:sp>
      <p:pic>
        <p:nvPicPr>
          <p:cNvPr id="15" name="Picture 5"/>
          <p:cNvPicPr>
            <a:picLocks noChangeAspect="1" noChangeArrowheads="1"/>
          </p:cNvPicPr>
          <p:nvPr/>
        </p:nvPicPr>
        <p:blipFill>
          <a:blip r:embed="rId5"/>
          <a:srcRect/>
          <a:stretch>
            <a:fillRect/>
          </a:stretch>
        </p:blipFill>
        <p:spPr bwMode="auto">
          <a:xfrm>
            <a:off x="4495800" y="3886200"/>
            <a:ext cx="4114800" cy="2209800"/>
          </a:xfrm>
          <a:prstGeom prst="rect">
            <a:avLst/>
          </a:prstGeom>
          <a:noFill/>
          <a:ln w="9525">
            <a:solidFill>
              <a:srgbClr val="0070C0"/>
            </a:solidFill>
            <a:miter lim="800000"/>
            <a:headEnd/>
            <a:tailEnd/>
          </a:ln>
          <a:effectLst/>
        </p:spPr>
      </p:pic>
      <p:sp>
        <p:nvSpPr>
          <p:cNvPr id="16" name="TextBox 15"/>
          <p:cNvSpPr txBox="1"/>
          <p:nvPr/>
        </p:nvSpPr>
        <p:spPr>
          <a:xfrm>
            <a:off x="4495800" y="3581400"/>
            <a:ext cx="4114800" cy="276999"/>
          </a:xfrm>
          <a:prstGeom prst="rect">
            <a:avLst/>
          </a:prstGeom>
          <a:noFill/>
          <a:ln>
            <a:solidFill>
              <a:srgbClr val="0070C0"/>
            </a:solidFill>
          </a:ln>
        </p:spPr>
        <p:txBody>
          <a:bodyPr wrap="square" rtlCol="0">
            <a:spAutoFit/>
          </a:bodyPr>
          <a:lstStyle/>
          <a:p>
            <a:pPr algn="ctr"/>
            <a:r>
              <a:rPr lang="en-US" sz="1200" dirty="0"/>
              <a:t>Distributed Lag (Multiplicative)</a:t>
            </a:r>
            <a:r>
              <a:rPr lang="en-US" sz="1000" dirty="0"/>
              <a:t> - with cross validation</a:t>
            </a:r>
          </a:p>
        </p:txBody>
      </p:sp>
    </p:spTree>
    <p:extLst>
      <p:ext uri="{BB962C8B-B14F-4D97-AF65-F5344CB8AC3E}">
        <p14:creationId xmlns:p14="http://schemas.microsoft.com/office/powerpoint/2010/main" val="780960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Gaming Accessory</a:t>
            </a:r>
            <a:endParaRPr lang="en-US" sz="2000" dirty="0"/>
          </a:p>
        </p:txBody>
      </p:sp>
      <p:sp>
        <p:nvSpPr>
          <p:cNvPr id="14" name="TextBox 13"/>
          <p:cNvSpPr txBox="1"/>
          <p:nvPr/>
        </p:nvSpPr>
        <p:spPr>
          <a:xfrm>
            <a:off x="914400" y="1447800"/>
            <a:ext cx="7086600" cy="4893647"/>
          </a:xfrm>
          <a:prstGeom prst="rect">
            <a:avLst/>
          </a:prstGeom>
          <a:noFill/>
        </p:spPr>
        <p:txBody>
          <a:bodyPr wrap="square" rtlCol="0">
            <a:spAutoFit/>
          </a:bodyPr>
          <a:lstStyle/>
          <a:p>
            <a:pPr marL="233363" indent="-233363" algn="just"/>
            <a:r>
              <a:rPr lang="en-US" sz="1200" u="sng" dirty="0"/>
              <a:t>Findings</a:t>
            </a:r>
          </a:p>
          <a:p>
            <a:pPr marL="233363" indent="-233363" algn="just">
              <a:buFont typeface="Arial" pitchFamily="34" charset="0"/>
              <a:buChar char="•"/>
            </a:pPr>
            <a:r>
              <a:rPr lang="en-US" sz="1200" dirty="0"/>
              <a:t>The r-square value for additive and multiplicative models are similar – with better results achieved via cross validation; multiplicative model with cross validation explains the dependent variable best</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Distributed lag models provide useful insights - but have relatively lower predictive power</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Marketing channels – total investment on marketing spent helps gmv with Affiliates having the most direct positive impact on gmv along with Digital; TV and content marketing affects gmv counter productively when working together</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Radio and SEM are also good for gmv</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Promotions, number of units sold and sold price  increase gmv while higher mrp do not </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Products like – pad, keyboard, memory card and mouse improve gmv value but cooling pad, game control mount and game charging station reduce the same</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NPS scores have a direct relation with gmv; but mass market products have a negative impact on gmv</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gmv_lag_1 (1 week lag) is good for the gmv while totalunit_lag_1 (1 week lag) is counter productive; on the other had  totalunit_lag_2 (2 weeks lag) is helps increase gmv; Interestingly  gmv_lag_2‘s (2 weeks lag) effect is also good when considered alone but it becomes adverse when in sync with other lag variables</a:t>
            </a:r>
          </a:p>
        </p:txBody>
      </p:sp>
    </p:spTree>
    <p:extLst>
      <p:ext uri="{BB962C8B-B14F-4D97-AF65-F5344CB8AC3E}">
        <p14:creationId xmlns:p14="http://schemas.microsoft.com/office/powerpoint/2010/main" val="78096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Home Audio</a:t>
            </a:r>
            <a:endParaRPr lang="en-US" sz="2000" dirty="0"/>
          </a:p>
        </p:txBody>
      </p:sp>
      <p:sp>
        <p:nvSpPr>
          <p:cNvPr id="6" name="TextBox 5"/>
          <p:cNvSpPr txBox="1"/>
          <p:nvPr/>
        </p:nvSpPr>
        <p:spPr>
          <a:xfrm>
            <a:off x="533400" y="1066800"/>
            <a:ext cx="4114800" cy="276999"/>
          </a:xfrm>
          <a:prstGeom prst="rect">
            <a:avLst/>
          </a:prstGeom>
          <a:noFill/>
          <a:ln>
            <a:solidFill>
              <a:schemeClr val="accent1"/>
            </a:solidFill>
          </a:ln>
        </p:spPr>
        <p:txBody>
          <a:bodyPr wrap="square" rtlCol="0">
            <a:spAutoFit/>
          </a:bodyPr>
          <a:lstStyle/>
          <a:p>
            <a:pPr algn="ctr"/>
            <a:r>
              <a:rPr lang="en-US" sz="1200" dirty="0"/>
              <a:t>Additive (without cross validation)</a:t>
            </a:r>
          </a:p>
        </p:txBody>
      </p:sp>
      <p:sp>
        <p:nvSpPr>
          <p:cNvPr id="7" name="TextBox 6"/>
          <p:cNvSpPr txBox="1"/>
          <p:nvPr/>
        </p:nvSpPr>
        <p:spPr>
          <a:xfrm>
            <a:off x="533400" y="3581400"/>
            <a:ext cx="4114800" cy="276999"/>
          </a:xfrm>
          <a:prstGeom prst="rect">
            <a:avLst/>
          </a:prstGeom>
          <a:noFill/>
          <a:ln>
            <a:solidFill>
              <a:srgbClr val="0070C0"/>
            </a:solidFill>
          </a:ln>
        </p:spPr>
        <p:txBody>
          <a:bodyPr wrap="square" rtlCol="0">
            <a:spAutoFit/>
          </a:bodyPr>
          <a:lstStyle/>
          <a:p>
            <a:pPr algn="ctr"/>
            <a:r>
              <a:rPr lang="en-US" sz="1200" dirty="0"/>
              <a:t>Multiplicative (without cross validation)</a:t>
            </a:r>
          </a:p>
        </p:txBody>
      </p:sp>
      <p:pic>
        <p:nvPicPr>
          <p:cNvPr id="6146" name="Picture 2"/>
          <p:cNvPicPr>
            <a:picLocks noChangeAspect="1" noChangeArrowheads="1"/>
          </p:cNvPicPr>
          <p:nvPr/>
        </p:nvPicPr>
        <p:blipFill>
          <a:blip r:embed="rId2"/>
          <a:srcRect/>
          <a:stretch>
            <a:fillRect/>
          </a:stretch>
        </p:blipFill>
        <p:spPr bwMode="auto">
          <a:xfrm>
            <a:off x="533400" y="1371600"/>
            <a:ext cx="4114800" cy="2133600"/>
          </a:xfrm>
          <a:prstGeom prst="rect">
            <a:avLst/>
          </a:prstGeom>
          <a:noFill/>
          <a:ln w="9525">
            <a:solidFill>
              <a:srgbClr val="0070C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33400" y="3886200"/>
            <a:ext cx="4114800" cy="2362200"/>
          </a:xfrm>
          <a:prstGeom prst="rect">
            <a:avLst/>
          </a:prstGeom>
          <a:noFill/>
          <a:ln w="9525">
            <a:solidFill>
              <a:srgbClr val="0070C0"/>
            </a:solidFill>
            <a:miter lim="800000"/>
            <a:headEnd/>
            <a:tailEnd/>
          </a:ln>
          <a:effectLst/>
        </p:spPr>
      </p:pic>
      <p:pic>
        <p:nvPicPr>
          <p:cNvPr id="12" name="Picture 2"/>
          <p:cNvPicPr>
            <a:picLocks noChangeAspect="1" noChangeArrowheads="1"/>
          </p:cNvPicPr>
          <p:nvPr/>
        </p:nvPicPr>
        <p:blipFill>
          <a:blip r:embed="rId4"/>
          <a:srcRect/>
          <a:stretch>
            <a:fillRect/>
          </a:stretch>
        </p:blipFill>
        <p:spPr bwMode="auto">
          <a:xfrm>
            <a:off x="4724401" y="1371600"/>
            <a:ext cx="4114800" cy="2133600"/>
          </a:xfrm>
          <a:prstGeom prst="rect">
            <a:avLst/>
          </a:prstGeom>
          <a:noFill/>
          <a:ln w="9525">
            <a:solidFill>
              <a:schemeClr val="accent1"/>
            </a:solidFill>
            <a:miter lim="800000"/>
            <a:headEnd/>
            <a:tailEnd/>
          </a:ln>
          <a:effectLst/>
        </p:spPr>
      </p:pic>
      <p:sp>
        <p:nvSpPr>
          <p:cNvPr id="13" name="TextBox 12"/>
          <p:cNvSpPr txBox="1"/>
          <p:nvPr/>
        </p:nvSpPr>
        <p:spPr>
          <a:xfrm>
            <a:off x="4724400" y="1066800"/>
            <a:ext cx="4114800" cy="276999"/>
          </a:xfrm>
          <a:prstGeom prst="rect">
            <a:avLst/>
          </a:prstGeom>
          <a:noFill/>
          <a:ln>
            <a:solidFill>
              <a:schemeClr val="accent1"/>
            </a:solidFill>
          </a:ln>
        </p:spPr>
        <p:txBody>
          <a:bodyPr wrap="square" rtlCol="0">
            <a:spAutoFit/>
          </a:bodyPr>
          <a:lstStyle/>
          <a:p>
            <a:pPr algn="ctr"/>
            <a:r>
              <a:rPr lang="en-US" sz="1200" dirty="0"/>
              <a:t>Additive (with cross validation)</a:t>
            </a:r>
          </a:p>
        </p:txBody>
      </p:sp>
      <p:pic>
        <p:nvPicPr>
          <p:cNvPr id="14" name="Picture 3"/>
          <p:cNvPicPr>
            <a:picLocks noChangeAspect="1" noChangeArrowheads="1"/>
          </p:cNvPicPr>
          <p:nvPr/>
        </p:nvPicPr>
        <p:blipFill>
          <a:blip r:embed="rId5"/>
          <a:srcRect/>
          <a:stretch>
            <a:fillRect/>
          </a:stretch>
        </p:blipFill>
        <p:spPr bwMode="auto">
          <a:xfrm>
            <a:off x="4724400" y="3886200"/>
            <a:ext cx="4114800" cy="2362200"/>
          </a:xfrm>
          <a:prstGeom prst="rect">
            <a:avLst/>
          </a:prstGeom>
          <a:noFill/>
          <a:ln w="9525">
            <a:solidFill>
              <a:srgbClr val="0070C0"/>
            </a:solidFill>
            <a:miter lim="800000"/>
            <a:headEnd/>
            <a:tailEnd/>
          </a:ln>
          <a:effectLst/>
        </p:spPr>
      </p:pic>
      <p:sp>
        <p:nvSpPr>
          <p:cNvPr id="15" name="TextBox 14"/>
          <p:cNvSpPr txBox="1"/>
          <p:nvPr/>
        </p:nvSpPr>
        <p:spPr>
          <a:xfrm>
            <a:off x="4724400" y="3581400"/>
            <a:ext cx="4114800" cy="276999"/>
          </a:xfrm>
          <a:prstGeom prst="rect">
            <a:avLst/>
          </a:prstGeom>
          <a:noFill/>
          <a:ln>
            <a:solidFill>
              <a:srgbClr val="0070C0"/>
            </a:solidFill>
          </a:ln>
        </p:spPr>
        <p:txBody>
          <a:bodyPr wrap="square" rtlCol="0">
            <a:spAutoFit/>
          </a:bodyPr>
          <a:lstStyle/>
          <a:p>
            <a:pPr algn="ctr"/>
            <a:r>
              <a:rPr lang="en-US" sz="1200" dirty="0"/>
              <a:t>Multiplicative (with cross validation)</a:t>
            </a:r>
          </a:p>
        </p:txBody>
      </p:sp>
    </p:spTree>
    <p:extLst>
      <p:ext uri="{BB962C8B-B14F-4D97-AF65-F5344CB8AC3E}">
        <p14:creationId xmlns:p14="http://schemas.microsoft.com/office/powerpoint/2010/main" val="78096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Home Audio</a:t>
            </a:r>
            <a:endParaRPr lang="en-US" sz="2000" dirty="0"/>
          </a:p>
        </p:txBody>
      </p:sp>
      <p:sp>
        <p:nvSpPr>
          <p:cNvPr id="9" name="TextBox 8"/>
          <p:cNvSpPr txBox="1"/>
          <p:nvPr/>
        </p:nvSpPr>
        <p:spPr>
          <a:xfrm>
            <a:off x="533400" y="1447800"/>
            <a:ext cx="4114800" cy="276999"/>
          </a:xfrm>
          <a:prstGeom prst="rect">
            <a:avLst/>
          </a:prstGeom>
          <a:noFill/>
          <a:ln>
            <a:solidFill>
              <a:schemeClr val="accent1"/>
            </a:solidFill>
          </a:ln>
        </p:spPr>
        <p:txBody>
          <a:bodyPr wrap="square" rtlCol="0">
            <a:spAutoFit/>
          </a:bodyPr>
          <a:lstStyle/>
          <a:p>
            <a:pPr algn="ctr"/>
            <a:r>
              <a:rPr lang="en-US" sz="1200" dirty="0"/>
              <a:t>Distributed Lag (Additive)</a:t>
            </a:r>
            <a:r>
              <a:rPr lang="en-US" sz="1100" dirty="0"/>
              <a:t> </a:t>
            </a:r>
            <a:r>
              <a:rPr lang="en-US" sz="1000" dirty="0"/>
              <a:t>- without cross validation</a:t>
            </a:r>
            <a:endParaRPr lang="en-US" sz="1050" dirty="0"/>
          </a:p>
        </p:txBody>
      </p:sp>
      <p:pic>
        <p:nvPicPr>
          <p:cNvPr id="6148" name="Picture 4"/>
          <p:cNvPicPr>
            <a:picLocks noChangeAspect="1" noChangeArrowheads="1"/>
          </p:cNvPicPr>
          <p:nvPr/>
        </p:nvPicPr>
        <p:blipFill>
          <a:blip r:embed="rId2"/>
          <a:srcRect/>
          <a:stretch>
            <a:fillRect/>
          </a:stretch>
        </p:blipFill>
        <p:spPr bwMode="auto">
          <a:xfrm>
            <a:off x="533401" y="1752600"/>
            <a:ext cx="4114800" cy="2133600"/>
          </a:xfrm>
          <a:prstGeom prst="rect">
            <a:avLst/>
          </a:prstGeom>
          <a:noFill/>
          <a:ln w="9525">
            <a:solidFill>
              <a:srgbClr val="0070C0"/>
            </a:solid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4724401" y="1752600"/>
            <a:ext cx="4114800" cy="2130623"/>
          </a:xfrm>
          <a:prstGeom prst="rect">
            <a:avLst/>
          </a:prstGeom>
          <a:noFill/>
          <a:ln w="9525">
            <a:solidFill>
              <a:schemeClr val="accent3"/>
            </a:solidFill>
            <a:miter lim="800000"/>
            <a:headEnd/>
            <a:tailEnd/>
          </a:ln>
          <a:effectLst/>
        </p:spPr>
      </p:pic>
      <p:sp>
        <p:nvSpPr>
          <p:cNvPr id="13" name="TextBox 12"/>
          <p:cNvSpPr txBox="1"/>
          <p:nvPr/>
        </p:nvSpPr>
        <p:spPr>
          <a:xfrm>
            <a:off x="4724400" y="1447800"/>
            <a:ext cx="4114800" cy="276999"/>
          </a:xfrm>
          <a:prstGeom prst="rect">
            <a:avLst/>
          </a:prstGeom>
          <a:noFill/>
          <a:ln>
            <a:solidFill>
              <a:schemeClr val="accent3"/>
            </a:solidFill>
          </a:ln>
        </p:spPr>
        <p:txBody>
          <a:bodyPr wrap="square" rtlCol="0">
            <a:spAutoFit/>
          </a:bodyPr>
          <a:lstStyle/>
          <a:p>
            <a:pPr algn="ctr"/>
            <a:r>
              <a:rPr lang="en-US" sz="1200" dirty="0"/>
              <a:t>Distributed Lag (Additive) </a:t>
            </a:r>
            <a:r>
              <a:rPr lang="en-US" sz="1000" dirty="0"/>
              <a:t>– with cross validation</a:t>
            </a:r>
          </a:p>
        </p:txBody>
      </p:sp>
      <p:pic>
        <p:nvPicPr>
          <p:cNvPr id="14" name="Picture 5"/>
          <p:cNvPicPr>
            <a:picLocks noChangeAspect="1" noChangeArrowheads="1"/>
          </p:cNvPicPr>
          <p:nvPr/>
        </p:nvPicPr>
        <p:blipFill>
          <a:blip r:embed="rId4"/>
          <a:srcRect/>
          <a:stretch>
            <a:fillRect/>
          </a:stretch>
        </p:blipFill>
        <p:spPr bwMode="auto">
          <a:xfrm>
            <a:off x="4724401" y="4267200"/>
            <a:ext cx="4114800" cy="2057400"/>
          </a:xfrm>
          <a:prstGeom prst="rect">
            <a:avLst/>
          </a:prstGeom>
          <a:noFill/>
          <a:ln w="9525">
            <a:solidFill>
              <a:srgbClr val="0070C0"/>
            </a:solidFill>
            <a:miter lim="800000"/>
            <a:headEnd/>
            <a:tailEnd/>
          </a:ln>
          <a:effectLst/>
        </p:spPr>
      </p:pic>
      <p:sp>
        <p:nvSpPr>
          <p:cNvPr id="15" name="TextBox 14"/>
          <p:cNvSpPr txBox="1"/>
          <p:nvPr/>
        </p:nvSpPr>
        <p:spPr>
          <a:xfrm>
            <a:off x="4724401" y="3962400"/>
            <a:ext cx="4114800" cy="276999"/>
          </a:xfrm>
          <a:prstGeom prst="rect">
            <a:avLst/>
          </a:prstGeom>
          <a:noFill/>
          <a:ln>
            <a:solidFill>
              <a:srgbClr val="0070C0"/>
            </a:solidFill>
          </a:ln>
        </p:spPr>
        <p:txBody>
          <a:bodyPr wrap="square" rtlCol="0">
            <a:spAutoFit/>
          </a:bodyPr>
          <a:lstStyle/>
          <a:p>
            <a:pPr algn="ctr"/>
            <a:r>
              <a:rPr lang="en-US" sz="1200" dirty="0"/>
              <a:t>Distributed Lag (Multiplicative) </a:t>
            </a:r>
            <a:r>
              <a:rPr lang="en-US" sz="1000" dirty="0"/>
              <a:t>– with cross validation</a:t>
            </a:r>
          </a:p>
        </p:txBody>
      </p:sp>
      <p:sp>
        <p:nvSpPr>
          <p:cNvPr id="11" name="TextBox 10"/>
          <p:cNvSpPr txBox="1"/>
          <p:nvPr/>
        </p:nvSpPr>
        <p:spPr>
          <a:xfrm>
            <a:off x="533400" y="3962400"/>
            <a:ext cx="4114800" cy="276999"/>
          </a:xfrm>
          <a:prstGeom prst="rect">
            <a:avLst/>
          </a:prstGeom>
          <a:noFill/>
          <a:ln>
            <a:solidFill>
              <a:srgbClr val="0070C0"/>
            </a:solidFill>
          </a:ln>
        </p:spPr>
        <p:txBody>
          <a:bodyPr wrap="square" rtlCol="0">
            <a:spAutoFit/>
          </a:bodyPr>
          <a:lstStyle/>
          <a:p>
            <a:pPr algn="ctr"/>
            <a:r>
              <a:rPr lang="en-US" sz="1200" dirty="0"/>
              <a:t>Distributed Lag (Multiplicative) </a:t>
            </a:r>
            <a:r>
              <a:rPr lang="en-US" sz="1000" dirty="0"/>
              <a:t>– without cross validation</a:t>
            </a:r>
          </a:p>
        </p:txBody>
      </p:sp>
      <p:pic>
        <p:nvPicPr>
          <p:cNvPr id="1026" name="Picture 2"/>
          <p:cNvPicPr>
            <a:picLocks noChangeAspect="1" noChangeArrowheads="1"/>
          </p:cNvPicPr>
          <p:nvPr/>
        </p:nvPicPr>
        <p:blipFill>
          <a:blip r:embed="rId5"/>
          <a:srcRect/>
          <a:stretch>
            <a:fillRect/>
          </a:stretch>
        </p:blipFill>
        <p:spPr bwMode="auto">
          <a:xfrm>
            <a:off x="533400" y="4267200"/>
            <a:ext cx="4114800" cy="2057400"/>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78096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pPr algn="ctr"/>
            <a:r>
              <a:rPr lang="en-US" dirty="0"/>
              <a:t>Table of Content</a:t>
            </a:r>
          </a:p>
        </p:txBody>
      </p:sp>
      <p:sp>
        <p:nvSpPr>
          <p:cNvPr id="3" name="TextBox 2"/>
          <p:cNvSpPr txBox="1"/>
          <p:nvPr/>
        </p:nvSpPr>
        <p:spPr>
          <a:xfrm>
            <a:off x="3048000" y="1219200"/>
            <a:ext cx="5791200" cy="5632311"/>
          </a:xfrm>
          <a:prstGeom prst="rect">
            <a:avLst/>
          </a:prstGeom>
          <a:noFill/>
        </p:spPr>
        <p:txBody>
          <a:bodyPr wrap="square" rtlCol="0">
            <a:spAutoFit/>
          </a:bodyPr>
          <a:lstStyle/>
          <a:p>
            <a:r>
              <a:rPr lang="en-US" sz="2400" dirty="0"/>
              <a:t>Our understanding of the scope</a:t>
            </a:r>
          </a:p>
          <a:p>
            <a:endParaRPr lang="en-US" sz="2400" dirty="0"/>
          </a:p>
          <a:p>
            <a:r>
              <a:rPr lang="en-US" sz="2400" dirty="0"/>
              <a:t>Understanding of the given data</a:t>
            </a:r>
          </a:p>
          <a:p>
            <a:endParaRPr lang="en-US" sz="2400" dirty="0"/>
          </a:p>
          <a:p>
            <a:r>
              <a:rPr lang="en-US" sz="2400" dirty="0"/>
              <a:t>Data cleaning and preparation</a:t>
            </a:r>
          </a:p>
          <a:p>
            <a:endParaRPr lang="en-US" sz="2400" dirty="0"/>
          </a:p>
          <a:p>
            <a:r>
              <a:rPr lang="en-US" sz="2400" dirty="0"/>
              <a:t>EDA</a:t>
            </a:r>
          </a:p>
          <a:p>
            <a:endParaRPr lang="en-US" sz="2400" dirty="0"/>
          </a:p>
          <a:p>
            <a:r>
              <a:rPr lang="en-US" sz="2400" dirty="0"/>
              <a:t>Derived KPIs &amp; Modeling</a:t>
            </a:r>
          </a:p>
          <a:p>
            <a:endParaRPr lang="en-US" sz="2400" dirty="0"/>
          </a:p>
          <a:p>
            <a:r>
              <a:rPr lang="en-US" sz="2400" dirty="0"/>
              <a:t>Model Dashboard</a:t>
            </a:r>
          </a:p>
          <a:p>
            <a:endParaRPr lang="en-US" sz="2400" dirty="0"/>
          </a:p>
          <a:p>
            <a:r>
              <a:rPr lang="en-US" sz="2400" dirty="0"/>
              <a:t>Model – Deep Dive (Category wise)</a:t>
            </a:r>
          </a:p>
          <a:p>
            <a:endParaRPr lang="en-US" sz="2400" dirty="0"/>
          </a:p>
          <a:p>
            <a:r>
              <a:rPr lang="en-US" sz="2400" dirty="0"/>
              <a:t>EDA Plots</a:t>
            </a:r>
          </a:p>
        </p:txBody>
      </p:sp>
      <p:sp>
        <p:nvSpPr>
          <p:cNvPr id="4" name="Oval 3"/>
          <p:cNvSpPr/>
          <p:nvPr/>
        </p:nvSpPr>
        <p:spPr>
          <a:xfrm>
            <a:off x="2438400" y="1143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2438400" y="1905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2438400" y="2590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2438400" y="3352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p:cNvSpPr/>
          <p:nvPr/>
        </p:nvSpPr>
        <p:spPr>
          <a:xfrm>
            <a:off x="2438400" y="4038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2438400" y="4800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2438400" y="5562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2" name="Oval 11"/>
          <p:cNvSpPr/>
          <p:nvPr/>
        </p:nvSpPr>
        <p:spPr>
          <a:xfrm>
            <a:off x="2438400" y="6248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740951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sz="4400" dirty="0"/>
              <a:t>Home Audio</a:t>
            </a:r>
            <a:endParaRPr lang="en-US" sz="2000" dirty="0"/>
          </a:p>
        </p:txBody>
      </p:sp>
      <p:sp>
        <p:nvSpPr>
          <p:cNvPr id="6" name="TextBox 5"/>
          <p:cNvSpPr txBox="1"/>
          <p:nvPr/>
        </p:nvSpPr>
        <p:spPr>
          <a:xfrm>
            <a:off x="914400" y="1447800"/>
            <a:ext cx="7086600" cy="3970318"/>
          </a:xfrm>
          <a:prstGeom prst="rect">
            <a:avLst/>
          </a:prstGeom>
          <a:noFill/>
        </p:spPr>
        <p:txBody>
          <a:bodyPr wrap="square" rtlCol="0">
            <a:spAutoFit/>
          </a:bodyPr>
          <a:lstStyle/>
          <a:p>
            <a:pPr marL="233363" indent="-233363" algn="just"/>
            <a:r>
              <a:rPr lang="en-US" sz="1200" u="sng" dirty="0"/>
              <a:t>Findings</a:t>
            </a:r>
          </a:p>
          <a:p>
            <a:pPr marL="233363" indent="-233363" algn="just">
              <a:buFont typeface="Arial" pitchFamily="34" charset="0"/>
              <a:buChar char="•"/>
            </a:pPr>
            <a:r>
              <a:rPr lang="en-US" sz="1200" dirty="0"/>
              <a:t>The r-square value for additive and multiplicative models are similar – with better results achieved via cross validation; distributed lag models have a slightly better predictive power than the rest</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Marketing channels – SEM is the most influential channel having a positive impact on gmv</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Content marketing play a positive role while working alone and online marketing does the opposite; affiliates work in favor of gmv when working in sync with content marketing (countering its adverse effect)</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As expect, total units increases gmv along with mrp; promotion seems to be counter productive  </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Products like docking station and HiFi-system  as good for gmv value but FMRadio and home audio speaker reduces the same</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Events improve gmv while mass market items effect gmv adversely </a:t>
            </a:r>
          </a:p>
          <a:p>
            <a:pPr marL="233363" indent="-233363" algn="just">
              <a:buFont typeface="Arial" pitchFamily="34" charset="0"/>
              <a:buChar char="•"/>
            </a:pPr>
            <a:endParaRPr lang="en-US" sz="1200" dirty="0"/>
          </a:p>
          <a:p>
            <a:pPr marL="233363" indent="-233363" algn="just">
              <a:buFont typeface="Arial" pitchFamily="34" charset="0"/>
              <a:buChar char="•"/>
            </a:pPr>
            <a:r>
              <a:rPr lang="en-US" sz="1200" dirty="0"/>
              <a:t>gmv_lag_2 (2 week lag) is good for the gmv while totalunit_lag_2 (2 week lag) decreases the same; adverse lag effect of affiliates may also be present</a:t>
            </a:r>
          </a:p>
        </p:txBody>
      </p:sp>
    </p:spTree>
    <p:extLst>
      <p:ext uri="{BB962C8B-B14F-4D97-AF65-F5344CB8AC3E}">
        <p14:creationId xmlns:p14="http://schemas.microsoft.com/office/powerpoint/2010/main" val="78096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FFE5A-6F90-407D-A964-078A0FBDDC2E}"/>
              </a:ext>
            </a:extLst>
          </p:cNvPr>
          <p:cNvSpPr>
            <a:spLocks noGrp="1"/>
          </p:cNvSpPr>
          <p:nvPr>
            <p:ph type="sldNum" sz="quarter" idx="12"/>
          </p:nvPr>
        </p:nvSpPr>
        <p:spPr>
          <a:xfrm>
            <a:off x="8647272" y="6400800"/>
            <a:ext cx="365760" cy="365125"/>
          </a:xfrm>
        </p:spPr>
        <p:txBody>
          <a:bodyPr/>
          <a:lstStyle/>
          <a:p>
            <a:fld id="{B6F15528-21DE-4FAA-801E-634DDDAF4B2B}" type="slidenum">
              <a:rPr lang="en-US" smtClean="0"/>
              <a:pPr/>
              <a:t>21</a:t>
            </a:fld>
            <a:endParaRPr lang="en-US" dirty="0"/>
          </a:p>
        </p:txBody>
      </p:sp>
      <p:graphicFrame>
        <p:nvGraphicFramePr>
          <p:cNvPr id="3" name="Chart 2">
            <a:extLst>
              <a:ext uri="{FF2B5EF4-FFF2-40B4-BE49-F238E27FC236}">
                <a16:creationId xmlns:a16="http://schemas.microsoft.com/office/drawing/2014/main" id="{9E2A5164-4020-419F-ADC1-3AF3D0315465}"/>
              </a:ext>
            </a:extLst>
          </p:cNvPr>
          <p:cNvGraphicFramePr>
            <a:graphicFrameLocks/>
          </p:cNvGraphicFramePr>
          <p:nvPr>
            <p:extLst>
              <p:ext uri="{D42A27DB-BD31-4B8C-83A1-F6EECF244321}">
                <p14:modId xmlns:p14="http://schemas.microsoft.com/office/powerpoint/2010/main" val="4169421879"/>
              </p:ext>
            </p:extLst>
          </p:nvPr>
        </p:nvGraphicFramePr>
        <p:xfrm>
          <a:off x="0" y="838200"/>
          <a:ext cx="89916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A015CA4-13A4-42FE-BCA5-67FBEABE7845}"/>
              </a:ext>
            </a:extLst>
          </p:cNvPr>
          <p:cNvSpPr txBox="1"/>
          <p:nvPr/>
        </p:nvSpPr>
        <p:spPr>
          <a:xfrm>
            <a:off x="609600" y="5862935"/>
            <a:ext cx="8439199" cy="461665"/>
          </a:xfrm>
          <a:prstGeom prst="rect">
            <a:avLst/>
          </a:prstGeom>
          <a:noFill/>
        </p:spPr>
        <p:txBody>
          <a:bodyPr wrap="square" rtlCol="0">
            <a:spAutoFit/>
          </a:bodyPr>
          <a:lstStyle/>
          <a:p>
            <a:pPr>
              <a:buFont typeface="Arial" pitchFamily="34" charset="0"/>
              <a:buChar char="•"/>
            </a:pPr>
            <a:r>
              <a:rPr lang="en-US" sz="1200" dirty="0"/>
              <a:t>The maximum investment occurred between the weeks 39-45.</a:t>
            </a:r>
          </a:p>
          <a:p>
            <a:pPr>
              <a:buFont typeface="Arial" pitchFamily="34" charset="0"/>
              <a:buChar char="•"/>
            </a:pPr>
            <a:r>
              <a:rPr lang="en-US" sz="1200" dirty="0"/>
              <a:t>Most investment was done through the Sponsorship Media.</a:t>
            </a:r>
          </a:p>
        </p:txBody>
      </p:sp>
      <p:sp>
        <p:nvSpPr>
          <p:cNvPr id="5" name="TextBox 4">
            <a:extLst>
              <a:ext uri="{FF2B5EF4-FFF2-40B4-BE49-F238E27FC236}">
                <a16:creationId xmlns:a16="http://schemas.microsoft.com/office/drawing/2014/main" id="{86A03EE8-5821-4550-8419-71342EBB7702}"/>
              </a:ext>
            </a:extLst>
          </p:cNvPr>
          <p:cNvSpPr txBox="1"/>
          <p:nvPr/>
        </p:nvSpPr>
        <p:spPr>
          <a:xfrm>
            <a:off x="0" y="91150"/>
            <a:ext cx="9144000" cy="707886"/>
          </a:xfrm>
          <a:prstGeom prst="rect">
            <a:avLst/>
          </a:prstGeom>
          <a:noFill/>
        </p:spPr>
        <p:txBody>
          <a:bodyPr wrap="square" rtlCol="0">
            <a:spAutoFit/>
          </a:bodyPr>
          <a:lstStyle/>
          <a:p>
            <a:pPr algn="ctr"/>
            <a:r>
              <a:rPr lang="en-US" sz="4000" u="sng" dirty="0"/>
              <a:t>Excel Plot</a:t>
            </a:r>
          </a:p>
        </p:txBody>
      </p:sp>
    </p:spTree>
    <p:extLst>
      <p:ext uri="{BB962C8B-B14F-4D97-AF65-F5344CB8AC3E}">
        <p14:creationId xmlns:p14="http://schemas.microsoft.com/office/powerpoint/2010/main" val="405782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1066800"/>
            <a:ext cx="2819400" cy="880871"/>
          </a:xfrm>
        </p:spPr>
        <p:txBody>
          <a:bodyPr>
            <a:noAutofit/>
          </a:bodyPr>
          <a:lstStyle/>
          <a:p>
            <a:pPr marL="0" indent="0" algn="just">
              <a:buNone/>
            </a:pPr>
            <a:r>
              <a:rPr lang="en-US" sz="1400" b="1" dirty="0"/>
              <a:t>For each mode of delivery, which products were sold the most and which of them gave the highest return in terms of gmv?</a:t>
            </a:r>
          </a:p>
          <a:p>
            <a:pPr marL="231775" lvl="1" indent="-122238" algn="just"/>
            <a:r>
              <a:rPr lang="en-US" sz="1400" b="1" dirty="0"/>
              <a:t>Cash on delivery</a:t>
            </a:r>
            <a:r>
              <a:rPr lang="en-US" sz="1400" dirty="0"/>
              <a:t>:  Maximum units were sold for products like HomeAudio speaker, gaming headsets and gamepads. Home Audio Speakers, Lens and Gamepads gave the highest return in terms of GMV</a:t>
            </a:r>
          </a:p>
          <a:p>
            <a:pPr marL="231775" lvl="1" indent="-122238" algn="just"/>
            <a:r>
              <a:rPr lang="en-US" sz="1400" b="1" dirty="0"/>
              <a:t>Prepaid</a:t>
            </a:r>
            <a:r>
              <a:rPr lang="en-US" sz="1400" dirty="0"/>
              <a:t>: Maximum units were sold for Home Audio Speakers, Camera Batteries and Gamepads. Home Audio Speakers, Lens and Gamepads gave the highest return in terms of GMV</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6" name="Picture 5">
            <a:extLst>
              <a:ext uri="{FF2B5EF4-FFF2-40B4-BE49-F238E27FC236}">
                <a16:creationId xmlns:a16="http://schemas.microsoft.com/office/drawing/2014/main" id="{74623807-ACBE-4392-9C12-A2259D9BE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5974985" cy="2901820"/>
          </a:xfrm>
          <a:prstGeom prst="rect">
            <a:avLst/>
          </a:prstGeom>
        </p:spPr>
      </p:pic>
      <p:pic>
        <p:nvPicPr>
          <p:cNvPr id="8" name="Picture 7">
            <a:extLst>
              <a:ext uri="{FF2B5EF4-FFF2-40B4-BE49-F238E27FC236}">
                <a16:creationId xmlns:a16="http://schemas.microsoft.com/office/drawing/2014/main" id="{FB9AF804-2653-4BC4-95B1-14B7D21FA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6200"/>
            <a:ext cx="5943600" cy="2971800"/>
          </a:xfrm>
          <a:prstGeom prst="rect">
            <a:avLst/>
          </a:prstGeom>
        </p:spPr>
      </p:pic>
      <p:sp>
        <p:nvSpPr>
          <p:cNvPr id="2" name="TextBox 1">
            <a:extLst>
              <a:ext uri="{FF2B5EF4-FFF2-40B4-BE49-F238E27FC236}">
                <a16:creationId xmlns:a16="http://schemas.microsoft.com/office/drawing/2014/main" id="{86A03EE8-5821-4550-8419-71342EBB7702}"/>
              </a:ext>
            </a:extLst>
          </p:cNvPr>
          <p:cNvSpPr txBox="1"/>
          <p:nvPr/>
        </p:nvSpPr>
        <p:spPr>
          <a:xfrm>
            <a:off x="0" y="91150"/>
            <a:ext cx="9144000" cy="707886"/>
          </a:xfrm>
          <a:prstGeom prst="rect">
            <a:avLst/>
          </a:prstGeom>
          <a:noFill/>
        </p:spPr>
        <p:txBody>
          <a:bodyPr wrap="square" rtlCol="0">
            <a:spAutoFit/>
          </a:bodyPr>
          <a:lstStyle/>
          <a:p>
            <a:pPr algn="ctr"/>
            <a:r>
              <a:rPr lang="en-US" sz="4000" u="sng" dirty="0"/>
              <a:t>Tableau Plots</a:t>
            </a:r>
          </a:p>
        </p:txBody>
      </p:sp>
    </p:spTree>
    <p:extLst>
      <p:ext uri="{BB962C8B-B14F-4D97-AF65-F5344CB8AC3E}">
        <p14:creationId xmlns:p14="http://schemas.microsoft.com/office/powerpoint/2010/main" val="117583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6" name="Picture 5">
            <a:extLst>
              <a:ext uri="{FF2B5EF4-FFF2-40B4-BE49-F238E27FC236}">
                <a16:creationId xmlns:a16="http://schemas.microsoft.com/office/drawing/2014/main" id="{A4A65BB9-E541-4072-93D8-0DEC2C7E4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59"/>
            <a:ext cx="4572000" cy="3351041"/>
          </a:xfrm>
          <a:prstGeom prst="rect">
            <a:avLst/>
          </a:prstGeom>
        </p:spPr>
      </p:pic>
      <p:pic>
        <p:nvPicPr>
          <p:cNvPr id="8" name="Picture 7">
            <a:extLst>
              <a:ext uri="{FF2B5EF4-FFF2-40B4-BE49-F238E27FC236}">
                <a16:creationId xmlns:a16="http://schemas.microsoft.com/office/drawing/2014/main" id="{2B4ACC71-EEEA-483D-A46B-E2D2A49A1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
            <a:ext cx="4386943" cy="3352799"/>
          </a:xfrm>
          <a:prstGeom prst="rect">
            <a:avLst/>
          </a:prstGeom>
        </p:spPr>
      </p:pic>
      <p:sp>
        <p:nvSpPr>
          <p:cNvPr id="9" name="TextBox 8">
            <a:extLst>
              <a:ext uri="{FF2B5EF4-FFF2-40B4-BE49-F238E27FC236}">
                <a16:creationId xmlns:a16="http://schemas.microsoft.com/office/drawing/2014/main" id="{135FFCBE-7199-4E8C-9CC9-101AEBB9FF39}"/>
              </a:ext>
            </a:extLst>
          </p:cNvPr>
          <p:cNvSpPr txBox="1"/>
          <p:nvPr/>
        </p:nvSpPr>
        <p:spPr>
          <a:xfrm>
            <a:off x="0" y="3352800"/>
            <a:ext cx="4114800" cy="1015663"/>
          </a:xfrm>
          <a:prstGeom prst="rect">
            <a:avLst/>
          </a:prstGeom>
          <a:noFill/>
        </p:spPr>
        <p:txBody>
          <a:bodyPr wrap="square" rtlCol="0">
            <a:spAutoFit/>
          </a:bodyPr>
          <a:lstStyle/>
          <a:p>
            <a:pPr algn="just"/>
            <a:r>
              <a:rPr lang="en-US" sz="1000" dirty="0">
                <a:latin typeface="+mj-lt"/>
                <a:cs typeface="Times New Roman" panose="02020603050405020304" pitchFamily="18" charset="0"/>
              </a:rPr>
              <a:t>The two lines follow similar trend lines. GMV and Total Investment peak in the month of October 2015. Lowest values  for both these parameters were observed in the month of August 2015.</a:t>
            </a:r>
          </a:p>
          <a:p>
            <a:pPr algn="just"/>
            <a:endParaRPr lang="en-US" sz="2000" dirty="0">
              <a:latin typeface="+mj-lt"/>
            </a:endParaRPr>
          </a:p>
        </p:txBody>
      </p:sp>
      <p:sp>
        <p:nvSpPr>
          <p:cNvPr id="10" name="TextBox 9">
            <a:extLst>
              <a:ext uri="{FF2B5EF4-FFF2-40B4-BE49-F238E27FC236}">
                <a16:creationId xmlns:a16="http://schemas.microsoft.com/office/drawing/2014/main" id="{BA06BF2B-60B9-4F4F-9703-6DE123011D9C}"/>
              </a:ext>
            </a:extLst>
          </p:cNvPr>
          <p:cNvSpPr txBox="1"/>
          <p:nvPr/>
        </p:nvSpPr>
        <p:spPr>
          <a:xfrm>
            <a:off x="4800600" y="3352800"/>
            <a:ext cx="4343400" cy="707886"/>
          </a:xfrm>
          <a:prstGeom prst="rect">
            <a:avLst/>
          </a:prstGeom>
          <a:noFill/>
        </p:spPr>
        <p:txBody>
          <a:bodyPr wrap="square" rtlCol="0">
            <a:spAutoFit/>
          </a:bodyPr>
          <a:lstStyle/>
          <a:p>
            <a:pPr algn="just"/>
            <a:r>
              <a:rPr lang="en-US" sz="1000" dirty="0">
                <a:latin typeface="+mj-lt"/>
                <a:cs typeface="Times New Roman" panose="02020603050405020304" pitchFamily="18" charset="0"/>
              </a:rPr>
              <a:t>Maximum number of units were sold in the month of September (week 42). For all month / week values considered, majority of units sold belonged to the Camera and Gaming Accessories sub type.</a:t>
            </a:r>
            <a:endParaRPr lang="en-US" sz="2000" dirty="0">
              <a:latin typeface="+mj-lt"/>
            </a:endParaRPr>
          </a:p>
        </p:txBody>
      </p:sp>
      <p:pic>
        <p:nvPicPr>
          <p:cNvPr id="12" name="Picture 11">
            <a:extLst>
              <a:ext uri="{FF2B5EF4-FFF2-40B4-BE49-F238E27FC236}">
                <a16:creationId xmlns:a16="http://schemas.microsoft.com/office/drawing/2014/main" id="{5F2D7B36-44A2-44D6-B717-81845EFCBC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962400"/>
            <a:ext cx="4572000" cy="2895600"/>
          </a:xfrm>
          <a:prstGeom prst="rect">
            <a:avLst/>
          </a:prstGeom>
        </p:spPr>
      </p:pic>
      <p:sp>
        <p:nvSpPr>
          <p:cNvPr id="13" name="TextBox 12">
            <a:extLst>
              <a:ext uri="{FF2B5EF4-FFF2-40B4-BE49-F238E27FC236}">
                <a16:creationId xmlns:a16="http://schemas.microsoft.com/office/drawing/2014/main" id="{F695F92D-0B92-4FC0-BABF-3E064E899FD8}"/>
              </a:ext>
            </a:extLst>
          </p:cNvPr>
          <p:cNvSpPr txBox="1"/>
          <p:nvPr/>
        </p:nvSpPr>
        <p:spPr>
          <a:xfrm>
            <a:off x="4800600" y="4267200"/>
            <a:ext cx="4343400" cy="1323439"/>
          </a:xfrm>
          <a:prstGeom prst="rect">
            <a:avLst/>
          </a:prstGeom>
          <a:noFill/>
        </p:spPr>
        <p:txBody>
          <a:bodyPr wrap="square" rtlCol="0">
            <a:spAutoFit/>
          </a:bodyPr>
          <a:lstStyle/>
          <a:p>
            <a:pPr marL="166688" indent="-222250" algn="just"/>
            <a:r>
              <a:rPr lang="en-US" sz="1000" dirty="0">
                <a:latin typeface="+mj-lt"/>
                <a:cs typeface="Times New Roman" panose="02020603050405020304" pitchFamily="18" charset="0"/>
              </a:rPr>
              <a:t>Bubble Chart shows  the popular items sold for each category type:</a:t>
            </a:r>
          </a:p>
          <a:p>
            <a:pPr marL="166688" indent="-222250" algn="just"/>
            <a:r>
              <a:rPr lang="en-US" sz="1000" dirty="0">
                <a:latin typeface="+mj-lt"/>
                <a:cs typeface="Times New Roman" panose="02020603050405020304" pitchFamily="18" charset="0"/>
              </a:rPr>
              <a:t>For each category , the following products are the most popular( most number of units sold)</a:t>
            </a:r>
          </a:p>
          <a:p>
            <a:pPr marL="166688" indent="-222250" algn="just">
              <a:buFont typeface="Arial" panose="020B0604020202020204" pitchFamily="34" charset="0"/>
              <a:buChar char="•"/>
            </a:pPr>
            <a:r>
              <a:rPr lang="en-US" sz="1000" dirty="0">
                <a:latin typeface="+mj-lt"/>
                <a:cs typeface="Times New Roman" panose="02020603050405020304" pitchFamily="18" charset="0"/>
              </a:rPr>
              <a:t>Camera Accessory: Flash, Camera Battery, Camera Tripod, Lens</a:t>
            </a:r>
          </a:p>
          <a:p>
            <a:pPr marL="166688" indent="-222250" algn="just">
              <a:buFont typeface="Arial" panose="020B0604020202020204" pitchFamily="34" charset="0"/>
              <a:buChar char="•"/>
            </a:pPr>
            <a:r>
              <a:rPr lang="en-US" sz="1000" dirty="0">
                <a:latin typeface="+mj-lt"/>
                <a:cs typeface="Times New Roman" panose="02020603050405020304" pitchFamily="18" charset="0"/>
              </a:rPr>
              <a:t>Gaming Accessory: Gaming Headset, Gaming Mouse, Gamepad</a:t>
            </a:r>
          </a:p>
          <a:p>
            <a:pPr marL="166688" indent="-222250" algn="just">
              <a:buFont typeface="Arial" panose="020B0604020202020204" pitchFamily="34" charset="0"/>
              <a:buChar char="•"/>
            </a:pPr>
            <a:r>
              <a:rPr lang="en-US" sz="1000" dirty="0">
                <a:latin typeface="+mj-lt"/>
                <a:cs typeface="Times New Roman" panose="02020603050405020304" pitchFamily="18" charset="0"/>
              </a:rPr>
              <a:t>Home Audio: Home Audio Speakers, FM Radio, Boombox </a:t>
            </a:r>
          </a:p>
          <a:p>
            <a:pPr algn="just"/>
            <a:r>
              <a:rPr lang="en-US" sz="1000" dirty="0">
                <a:latin typeface="+mj-lt"/>
                <a:cs typeface="Times New Roman" panose="02020603050405020304" pitchFamily="18" charset="0"/>
              </a:rPr>
              <a:t>Gaming Accessories was the category where the maximum units were sold.</a:t>
            </a:r>
            <a:endParaRPr lang="en-US" sz="2400" dirty="0">
              <a:latin typeface="+mj-lt"/>
            </a:endParaRPr>
          </a:p>
        </p:txBody>
      </p:sp>
    </p:spTree>
    <p:extLst>
      <p:ext uri="{BB962C8B-B14F-4D97-AF65-F5344CB8AC3E}">
        <p14:creationId xmlns:p14="http://schemas.microsoft.com/office/powerpoint/2010/main" val="338405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E62797-593A-4E22-8817-81C6CC54EF17}"/>
              </a:ext>
            </a:extLst>
          </p:cNvPr>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6" name="Picture 5">
            <a:extLst>
              <a:ext uri="{FF2B5EF4-FFF2-40B4-BE49-F238E27FC236}">
                <a16:creationId xmlns:a16="http://schemas.microsoft.com/office/drawing/2014/main" id="{A4284DB4-21A0-42F5-AD79-F3199C8E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23481" cy="4572000"/>
          </a:xfrm>
          <a:prstGeom prst="rect">
            <a:avLst/>
          </a:prstGeom>
        </p:spPr>
      </p:pic>
      <p:sp>
        <p:nvSpPr>
          <p:cNvPr id="7" name="TextBox 6">
            <a:extLst>
              <a:ext uri="{FF2B5EF4-FFF2-40B4-BE49-F238E27FC236}">
                <a16:creationId xmlns:a16="http://schemas.microsoft.com/office/drawing/2014/main" id="{AF798FC0-AE04-4FB4-9AC7-FCCFF4271FDA}"/>
              </a:ext>
            </a:extLst>
          </p:cNvPr>
          <p:cNvSpPr txBox="1"/>
          <p:nvPr/>
        </p:nvSpPr>
        <p:spPr>
          <a:xfrm>
            <a:off x="0" y="4800600"/>
            <a:ext cx="5209592" cy="677108"/>
          </a:xfrm>
          <a:prstGeom prst="rect">
            <a:avLst/>
          </a:prstGeom>
          <a:noFill/>
        </p:spPr>
        <p:txBody>
          <a:bodyPr wrap="square" rtlCol="0">
            <a:spAutoFit/>
          </a:bodyPr>
          <a:lstStyle/>
          <a:p>
            <a:r>
              <a:rPr lang="en-US" sz="1000" dirty="0"/>
              <a:t>Tree Plot showing Product Verticals with the Highest GMV values: HomeAudio Speakers, Lens and Gamepads are the verticals that give the highest return.</a:t>
            </a:r>
          </a:p>
          <a:p>
            <a:endParaRPr lang="en-US" dirty="0"/>
          </a:p>
        </p:txBody>
      </p:sp>
      <p:pic>
        <p:nvPicPr>
          <p:cNvPr id="9" name="Picture 8">
            <a:extLst>
              <a:ext uri="{FF2B5EF4-FFF2-40B4-BE49-F238E27FC236}">
                <a16:creationId xmlns:a16="http://schemas.microsoft.com/office/drawing/2014/main" id="{C9BEAF29-4C94-42AE-A149-56CFF33E5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132" y="1"/>
            <a:ext cx="3456868" cy="4572000"/>
          </a:xfrm>
          <a:prstGeom prst="rect">
            <a:avLst/>
          </a:prstGeom>
        </p:spPr>
      </p:pic>
      <p:sp>
        <p:nvSpPr>
          <p:cNvPr id="10" name="TextBox 9">
            <a:extLst>
              <a:ext uri="{FF2B5EF4-FFF2-40B4-BE49-F238E27FC236}">
                <a16:creationId xmlns:a16="http://schemas.microsoft.com/office/drawing/2014/main" id="{018A9E25-2E68-48ED-AE1D-6416B52B2A23}"/>
              </a:ext>
            </a:extLst>
          </p:cNvPr>
          <p:cNvSpPr txBox="1"/>
          <p:nvPr/>
        </p:nvSpPr>
        <p:spPr>
          <a:xfrm>
            <a:off x="5638800" y="4724400"/>
            <a:ext cx="3505200" cy="830997"/>
          </a:xfrm>
          <a:prstGeom prst="rect">
            <a:avLst/>
          </a:prstGeom>
          <a:noFill/>
        </p:spPr>
        <p:txBody>
          <a:bodyPr wrap="square" rtlCol="0">
            <a:spAutoFit/>
          </a:bodyPr>
          <a:lstStyle/>
          <a:p>
            <a:pPr algn="just"/>
            <a:r>
              <a:rPr lang="en-US" sz="1000" dirty="0">
                <a:latin typeface="+mj-lt"/>
                <a:cs typeface="Times New Roman" panose="02020603050405020304" pitchFamily="18" charset="0"/>
              </a:rPr>
              <a:t>Most of the units sold belonged to the mass market category. Camera and Gaming Accessories related products were sold the most.</a:t>
            </a:r>
          </a:p>
          <a:p>
            <a:pPr algn="just"/>
            <a:endParaRPr lang="en-US" dirty="0">
              <a:latin typeface="+mj-lt"/>
            </a:endParaRPr>
          </a:p>
        </p:txBody>
      </p:sp>
    </p:spTree>
    <p:extLst>
      <p:ext uri="{BB962C8B-B14F-4D97-AF65-F5344CB8AC3E}">
        <p14:creationId xmlns:p14="http://schemas.microsoft.com/office/powerpoint/2010/main" val="91897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CC109B-17BC-41FE-ADC7-3470A016A456}"/>
              </a:ext>
            </a:extLst>
          </p:cNvPr>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6" name="Picture 5">
            <a:extLst>
              <a:ext uri="{FF2B5EF4-FFF2-40B4-BE49-F238E27FC236}">
                <a16:creationId xmlns:a16="http://schemas.microsoft.com/office/drawing/2014/main" id="{68BE0DEA-5B9C-44E9-85B1-727C57D85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086600" cy="3544790"/>
          </a:xfrm>
          <a:prstGeom prst="rect">
            <a:avLst/>
          </a:prstGeom>
        </p:spPr>
      </p:pic>
      <p:sp>
        <p:nvSpPr>
          <p:cNvPr id="8" name="TextBox 7">
            <a:extLst>
              <a:ext uri="{FF2B5EF4-FFF2-40B4-BE49-F238E27FC236}">
                <a16:creationId xmlns:a16="http://schemas.microsoft.com/office/drawing/2014/main" id="{A47537B7-5ABF-4450-AE10-BB88FBEAA2B7}"/>
              </a:ext>
            </a:extLst>
          </p:cNvPr>
          <p:cNvSpPr txBox="1"/>
          <p:nvPr/>
        </p:nvSpPr>
        <p:spPr>
          <a:xfrm>
            <a:off x="7467600" y="1600200"/>
            <a:ext cx="1676400" cy="553998"/>
          </a:xfrm>
          <a:prstGeom prst="rect">
            <a:avLst/>
          </a:prstGeom>
          <a:noFill/>
        </p:spPr>
        <p:txBody>
          <a:bodyPr wrap="square" rtlCol="0">
            <a:spAutoFit/>
          </a:bodyPr>
          <a:lstStyle/>
          <a:p>
            <a:pPr algn="just"/>
            <a:r>
              <a:rPr lang="en-US" sz="1000" dirty="0"/>
              <a:t>GMV value peaked in the week 42 and hit the lowest in weeks 32- 35</a:t>
            </a:r>
          </a:p>
        </p:txBody>
      </p:sp>
      <p:pic>
        <p:nvPicPr>
          <p:cNvPr id="9" name="Picture 8">
            <a:extLst>
              <a:ext uri="{FF2B5EF4-FFF2-40B4-BE49-F238E27FC236}">
                <a16:creationId xmlns:a16="http://schemas.microsoft.com/office/drawing/2014/main" id="{7DE1C151-1236-4AAC-954C-42A8E66802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81400"/>
            <a:ext cx="7086600" cy="3247053"/>
          </a:xfrm>
          <a:prstGeom prst="rect">
            <a:avLst/>
          </a:prstGeom>
        </p:spPr>
      </p:pic>
      <p:sp>
        <p:nvSpPr>
          <p:cNvPr id="10" name="TextBox 9">
            <a:extLst>
              <a:ext uri="{FF2B5EF4-FFF2-40B4-BE49-F238E27FC236}">
                <a16:creationId xmlns:a16="http://schemas.microsoft.com/office/drawing/2014/main" id="{037FEC13-640F-45F4-B094-814ED98984F6}"/>
              </a:ext>
            </a:extLst>
          </p:cNvPr>
          <p:cNvSpPr txBox="1"/>
          <p:nvPr/>
        </p:nvSpPr>
        <p:spPr>
          <a:xfrm>
            <a:off x="7543800" y="4343400"/>
            <a:ext cx="1600200" cy="1169551"/>
          </a:xfrm>
          <a:prstGeom prst="rect">
            <a:avLst/>
          </a:prstGeom>
          <a:noFill/>
        </p:spPr>
        <p:txBody>
          <a:bodyPr wrap="square" rtlCol="0">
            <a:spAutoFit/>
          </a:bodyPr>
          <a:lstStyle/>
          <a:p>
            <a:pPr algn="just"/>
            <a:r>
              <a:rPr lang="en-US" sz="1000" dirty="0">
                <a:latin typeface="Lucida Sans Unicode (Body)"/>
                <a:cs typeface="Times New Roman" panose="02020603050405020304" pitchFamily="18" charset="0"/>
              </a:rPr>
              <a:t>For Camera and gaming accessories discount percentages peaked in the weeks 32 , 33. </a:t>
            </a:r>
          </a:p>
          <a:p>
            <a:pPr algn="just"/>
            <a:r>
              <a:rPr lang="en-US" sz="1000" dirty="0">
                <a:latin typeface="Lucida Sans Unicode (Body)"/>
                <a:cs typeface="Times New Roman" panose="02020603050405020304" pitchFamily="18" charset="0"/>
              </a:rPr>
              <a:t>A reverse trend was noted in Home Audio category</a:t>
            </a:r>
          </a:p>
        </p:txBody>
      </p:sp>
    </p:spTree>
    <p:extLst>
      <p:ext uri="{BB962C8B-B14F-4D97-AF65-F5344CB8AC3E}">
        <p14:creationId xmlns:p14="http://schemas.microsoft.com/office/powerpoint/2010/main" val="255085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D02C38-1A18-41E3-959D-BC18AC0AB8B6}"/>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 name="Title 3">
            <a:extLst>
              <a:ext uri="{FF2B5EF4-FFF2-40B4-BE49-F238E27FC236}">
                <a16:creationId xmlns:a16="http://schemas.microsoft.com/office/drawing/2014/main" id="{A8E31C2B-3A51-4735-BBC4-6E52F49E77D4}"/>
              </a:ext>
            </a:extLst>
          </p:cNvPr>
          <p:cNvSpPr>
            <a:spLocks noGrp="1"/>
          </p:cNvSpPr>
          <p:nvPr>
            <p:ph type="title"/>
          </p:nvPr>
        </p:nvSpPr>
        <p:spPr>
          <a:xfrm>
            <a:off x="457200" y="120750"/>
            <a:ext cx="8229600" cy="400110"/>
          </a:xfrm>
        </p:spPr>
        <p:txBody>
          <a:bodyPr>
            <a:noAutofit/>
          </a:bodyPr>
          <a:lstStyle/>
          <a:p>
            <a:pPr algn="ctr"/>
            <a:r>
              <a:rPr lang="en-US" sz="4000" u="sng" dirty="0">
                <a:solidFill>
                  <a:schemeClr val="tx1"/>
                </a:solidFill>
                <a:latin typeface="+mn-lt"/>
                <a:ea typeface="+mn-ea"/>
                <a:cs typeface="+mn-cs"/>
              </a:rPr>
              <a:t>R Plots</a:t>
            </a:r>
          </a:p>
        </p:txBody>
      </p:sp>
      <p:pic>
        <p:nvPicPr>
          <p:cNvPr id="6" name="Picture 5">
            <a:extLst>
              <a:ext uri="{FF2B5EF4-FFF2-40B4-BE49-F238E27FC236}">
                <a16:creationId xmlns:a16="http://schemas.microsoft.com/office/drawing/2014/main" id="{7F858D15-7AB3-49A1-863B-B61EB92A4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00199"/>
            <a:ext cx="4419600" cy="1815603"/>
          </a:xfrm>
          <a:prstGeom prst="rect">
            <a:avLst/>
          </a:prstGeom>
        </p:spPr>
      </p:pic>
      <p:sp>
        <p:nvSpPr>
          <p:cNvPr id="7" name="TextBox 6">
            <a:extLst>
              <a:ext uri="{FF2B5EF4-FFF2-40B4-BE49-F238E27FC236}">
                <a16:creationId xmlns:a16="http://schemas.microsoft.com/office/drawing/2014/main" id="{1EFDF7DC-4863-45ED-A4F9-6DB8D3F2FB02}"/>
              </a:ext>
            </a:extLst>
          </p:cNvPr>
          <p:cNvSpPr txBox="1"/>
          <p:nvPr/>
        </p:nvSpPr>
        <p:spPr>
          <a:xfrm>
            <a:off x="5029200" y="2667000"/>
            <a:ext cx="4114800" cy="553998"/>
          </a:xfrm>
          <a:prstGeom prst="rect">
            <a:avLst/>
          </a:prstGeom>
          <a:noFill/>
        </p:spPr>
        <p:txBody>
          <a:bodyPr wrap="square" rtlCol="0">
            <a:spAutoFit/>
          </a:bodyPr>
          <a:lstStyle/>
          <a:p>
            <a:pPr algn="just"/>
            <a:r>
              <a:rPr lang="en-US" sz="1000" dirty="0"/>
              <a:t>Consumer NPS score is highest in weeks 32 – 35 , which coincides with the time when maximum discounts were being offered</a:t>
            </a:r>
          </a:p>
        </p:txBody>
      </p:sp>
      <p:pic>
        <p:nvPicPr>
          <p:cNvPr id="9" name="Picture 8">
            <a:extLst>
              <a:ext uri="{FF2B5EF4-FFF2-40B4-BE49-F238E27FC236}">
                <a16:creationId xmlns:a16="http://schemas.microsoft.com/office/drawing/2014/main" id="{B7634D98-5F50-4609-BC78-CA47A701A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505201"/>
            <a:ext cx="4419600" cy="2057400"/>
          </a:xfrm>
          <a:prstGeom prst="rect">
            <a:avLst/>
          </a:prstGeom>
        </p:spPr>
      </p:pic>
      <p:sp>
        <p:nvSpPr>
          <p:cNvPr id="10" name="TextBox 9">
            <a:extLst>
              <a:ext uri="{FF2B5EF4-FFF2-40B4-BE49-F238E27FC236}">
                <a16:creationId xmlns:a16="http://schemas.microsoft.com/office/drawing/2014/main" id="{286F531D-7DC7-4CDF-B908-989013DFB4C9}"/>
              </a:ext>
            </a:extLst>
          </p:cNvPr>
          <p:cNvSpPr txBox="1"/>
          <p:nvPr/>
        </p:nvSpPr>
        <p:spPr>
          <a:xfrm>
            <a:off x="5105400" y="4724400"/>
            <a:ext cx="4038600" cy="400110"/>
          </a:xfrm>
          <a:prstGeom prst="rect">
            <a:avLst/>
          </a:prstGeom>
          <a:noFill/>
        </p:spPr>
        <p:txBody>
          <a:bodyPr wrap="square" rtlCol="0">
            <a:spAutoFit/>
          </a:bodyPr>
          <a:lstStyle/>
          <a:p>
            <a:pPr algn="just"/>
            <a:r>
              <a:rPr lang="en-US" sz="1000" dirty="0"/>
              <a:t>The median discount percentage offered for luxury items is more compared to Mass Market Products. </a:t>
            </a:r>
          </a:p>
        </p:txBody>
      </p:sp>
    </p:spTree>
    <p:extLst>
      <p:ext uri="{BB962C8B-B14F-4D97-AF65-F5344CB8AC3E}">
        <p14:creationId xmlns:p14="http://schemas.microsoft.com/office/powerpoint/2010/main" val="247458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6F2A61-EDC6-4766-ABFA-41E8D99DCBBF}"/>
              </a:ext>
            </a:extLst>
          </p:cNvPr>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5" name="Picture 4">
            <a:extLst>
              <a:ext uri="{FF2B5EF4-FFF2-40B4-BE49-F238E27FC236}">
                <a16:creationId xmlns:a16="http://schemas.microsoft.com/office/drawing/2014/main" id="{CD9E3E30-57E4-4E10-B22D-6C6391FB0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4876801" cy="2149989"/>
          </a:xfrm>
          <a:prstGeom prst="rect">
            <a:avLst/>
          </a:prstGeom>
        </p:spPr>
      </p:pic>
      <p:sp>
        <p:nvSpPr>
          <p:cNvPr id="6" name="TextBox 5">
            <a:extLst>
              <a:ext uri="{FF2B5EF4-FFF2-40B4-BE49-F238E27FC236}">
                <a16:creationId xmlns:a16="http://schemas.microsoft.com/office/drawing/2014/main" id="{FB18EBD7-4EE2-4A16-8C96-99E38D56B317}"/>
              </a:ext>
            </a:extLst>
          </p:cNvPr>
          <p:cNvSpPr txBox="1"/>
          <p:nvPr/>
        </p:nvSpPr>
        <p:spPr>
          <a:xfrm>
            <a:off x="5334000" y="1981200"/>
            <a:ext cx="3810000" cy="707886"/>
          </a:xfrm>
          <a:prstGeom prst="rect">
            <a:avLst/>
          </a:prstGeom>
          <a:noFill/>
        </p:spPr>
        <p:txBody>
          <a:bodyPr wrap="square" rtlCol="0">
            <a:spAutoFit/>
          </a:bodyPr>
          <a:lstStyle/>
          <a:p>
            <a:pPr algn="just"/>
            <a:r>
              <a:rPr lang="en-US" sz="1000" dirty="0"/>
              <a:t>The range of discounts being offered is roughly the same for all events. The median discount percentage for events like Daussera and FHSD is higher than those of the other events.</a:t>
            </a:r>
            <a:endParaRPr lang="en-US" dirty="0"/>
          </a:p>
        </p:txBody>
      </p:sp>
      <p:pic>
        <p:nvPicPr>
          <p:cNvPr id="7" name="Picture 6">
            <a:extLst>
              <a:ext uri="{FF2B5EF4-FFF2-40B4-BE49-F238E27FC236}">
                <a16:creationId xmlns:a16="http://schemas.microsoft.com/office/drawing/2014/main" id="{989A91F6-3036-4890-86D9-D65265C49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5200"/>
            <a:ext cx="4876800" cy="2353706"/>
          </a:xfrm>
          <a:prstGeom prst="rect">
            <a:avLst/>
          </a:prstGeom>
        </p:spPr>
      </p:pic>
      <p:sp>
        <p:nvSpPr>
          <p:cNvPr id="8" name="TextBox 7">
            <a:extLst>
              <a:ext uri="{FF2B5EF4-FFF2-40B4-BE49-F238E27FC236}">
                <a16:creationId xmlns:a16="http://schemas.microsoft.com/office/drawing/2014/main" id="{90FD2B63-CA43-4318-9642-1DBB71E92D18}"/>
              </a:ext>
            </a:extLst>
          </p:cNvPr>
          <p:cNvSpPr txBox="1"/>
          <p:nvPr/>
        </p:nvSpPr>
        <p:spPr>
          <a:xfrm>
            <a:off x="5410200" y="5029200"/>
            <a:ext cx="3733800" cy="553998"/>
          </a:xfrm>
          <a:prstGeom prst="rect">
            <a:avLst/>
          </a:prstGeom>
          <a:noFill/>
        </p:spPr>
        <p:txBody>
          <a:bodyPr wrap="square" rtlCol="0">
            <a:spAutoFit/>
          </a:bodyPr>
          <a:lstStyle/>
          <a:p>
            <a:pPr algn="just"/>
            <a:r>
              <a:rPr lang="en-US" sz="1000" dirty="0"/>
              <a:t>Mean GMV for the three categories remains roughly the same. A lot of outliers are observed in the Camera Accessories category</a:t>
            </a:r>
          </a:p>
        </p:txBody>
      </p:sp>
    </p:spTree>
    <p:extLst>
      <p:ext uri="{BB962C8B-B14F-4D97-AF65-F5344CB8AC3E}">
        <p14:creationId xmlns:p14="http://schemas.microsoft.com/office/powerpoint/2010/main" val="3783147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dirty="0"/>
          </a:p>
        </p:txBody>
      </p:sp>
      <p:sp>
        <p:nvSpPr>
          <p:cNvPr id="4" name="Title 3"/>
          <p:cNvSpPr>
            <a:spLocks noGrp="1"/>
          </p:cNvSpPr>
          <p:nvPr>
            <p:ph type="title"/>
          </p:nvPr>
        </p:nvSpPr>
        <p:spPr>
          <a:xfrm rot="19728125">
            <a:off x="533400" y="2810801"/>
            <a:ext cx="8229600" cy="1143000"/>
          </a:xfrm>
        </p:spPr>
        <p:txBody>
          <a:bodyPr/>
          <a:lstStyle/>
          <a:p>
            <a:pPr algn="ct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12838"/>
            <a:ext cx="9144000" cy="4525963"/>
          </a:xfrm>
        </p:spPr>
        <p:txBody>
          <a:bodyPr>
            <a:noAutofit/>
          </a:bodyPr>
          <a:lstStyle/>
          <a:p>
            <a:pPr algn="just">
              <a:buNone/>
            </a:pPr>
            <a:r>
              <a:rPr lang="en-US" sz="2000" dirty="0"/>
              <a:t>ElecKart is an e-commerce firm dealing mainly with electronic products</a:t>
            </a:r>
          </a:p>
        </p:txBody>
      </p:sp>
      <p:sp>
        <p:nvSpPr>
          <p:cNvPr id="2" name="Title 1"/>
          <p:cNvSpPr>
            <a:spLocks noGrp="1"/>
          </p:cNvSpPr>
          <p:nvPr>
            <p:ph type="title"/>
          </p:nvPr>
        </p:nvSpPr>
        <p:spPr>
          <a:xfrm>
            <a:off x="0" y="274638"/>
            <a:ext cx="9144000" cy="1143000"/>
          </a:xfrm>
        </p:spPr>
        <p:txBody>
          <a:bodyPr>
            <a:normAutofit/>
          </a:bodyPr>
          <a:lstStyle/>
          <a:p>
            <a:pPr algn="ctr"/>
            <a:r>
              <a:rPr lang="en-US" dirty="0"/>
              <a:t>Our Understanding of the Scope</a:t>
            </a:r>
          </a:p>
        </p:txBody>
      </p:sp>
      <p:graphicFrame>
        <p:nvGraphicFramePr>
          <p:cNvPr id="4" name="Diagram 3"/>
          <p:cNvGraphicFramePr/>
          <p:nvPr>
            <p:extLst>
              <p:ext uri="{D42A27DB-BD31-4B8C-83A1-F6EECF244321}">
                <p14:modId xmlns:p14="http://schemas.microsoft.com/office/powerpoint/2010/main" val="665715166"/>
              </p:ext>
            </p:extLst>
          </p:nvPr>
        </p:nvGraphicFramePr>
        <p:xfrm>
          <a:off x="0" y="1524000"/>
          <a:ext cx="4876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4800600" y="1981200"/>
          <a:ext cx="4191000" cy="381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Left Brace 6"/>
          <p:cNvSpPr/>
          <p:nvPr/>
        </p:nvSpPr>
        <p:spPr>
          <a:xfrm>
            <a:off x="4267200" y="1524000"/>
            <a:ext cx="838200" cy="46482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algn="ctr"/>
            <a:r>
              <a:rPr lang="en-US" dirty="0"/>
              <a:t>Basic  Understanding of Marketing / Given Data</a:t>
            </a:r>
          </a:p>
        </p:txBody>
      </p:sp>
      <p:graphicFrame>
        <p:nvGraphicFramePr>
          <p:cNvPr id="4" name="Diagram 3"/>
          <p:cNvGraphicFramePr/>
          <p:nvPr/>
        </p:nvGraphicFramePr>
        <p:xfrm>
          <a:off x="1600200" y="145653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ular Callout 4"/>
          <p:cNvSpPr/>
          <p:nvPr/>
        </p:nvSpPr>
        <p:spPr>
          <a:xfrm>
            <a:off x="5867400" y="1380331"/>
            <a:ext cx="2743200" cy="1066800"/>
          </a:xfrm>
          <a:prstGeom prst="wedgeRectCallout">
            <a:avLst>
              <a:gd name="adj1" fmla="val -71338"/>
              <a:gd name="adj2" fmla="val 196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200" dirty="0">
                <a:solidFill>
                  <a:schemeClr val="tx1"/>
                </a:solidFill>
              </a:rPr>
              <a:t># of units sold</a:t>
            </a:r>
          </a:p>
          <a:p>
            <a:pPr algn="just">
              <a:buFont typeface="Arial" pitchFamily="34" charset="0"/>
              <a:buChar char="•"/>
            </a:pPr>
            <a:r>
              <a:rPr lang="en-US" sz="1200" dirty="0">
                <a:solidFill>
                  <a:schemeClr val="tx1"/>
                </a:solidFill>
              </a:rPr>
              <a:t>Delivery days and SLA</a:t>
            </a:r>
          </a:p>
          <a:p>
            <a:pPr algn="just">
              <a:buFont typeface="Arial" pitchFamily="34" charset="0"/>
              <a:buChar char="•"/>
            </a:pPr>
            <a:r>
              <a:rPr lang="en-US" sz="1200" dirty="0">
                <a:solidFill>
                  <a:schemeClr val="tx1"/>
                </a:solidFill>
              </a:rPr>
              <a:t>Categories/sub categories</a:t>
            </a:r>
          </a:p>
          <a:p>
            <a:pPr algn="just">
              <a:buFont typeface="Arial" pitchFamily="34" charset="0"/>
              <a:buChar char="•"/>
            </a:pPr>
            <a:r>
              <a:rPr lang="en-US" sz="1200" dirty="0">
                <a:solidFill>
                  <a:schemeClr val="tx1"/>
                </a:solidFill>
              </a:rPr>
              <a:t>Vertical</a:t>
            </a:r>
          </a:p>
          <a:p>
            <a:pPr algn="just">
              <a:buFont typeface="Arial" pitchFamily="34" charset="0"/>
              <a:buChar char="•"/>
            </a:pPr>
            <a:r>
              <a:rPr lang="en-US" sz="1200" dirty="0">
                <a:solidFill>
                  <a:schemeClr val="tx1"/>
                </a:solidFill>
              </a:rPr>
              <a:t>Procurement SLA</a:t>
            </a:r>
          </a:p>
          <a:p>
            <a:pPr algn="just">
              <a:buFont typeface="Arial" pitchFamily="34" charset="0"/>
              <a:buChar char="•"/>
            </a:pPr>
            <a:r>
              <a:rPr lang="en-US" sz="1200" dirty="0">
                <a:solidFill>
                  <a:schemeClr val="accent2"/>
                </a:solidFill>
              </a:rPr>
              <a:t>Item type = Luxury/Mass-Market</a:t>
            </a:r>
          </a:p>
        </p:txBody>
      </p:sp>
      <p:sp>
        <p:nvSpPr>
          <p:cNvPr id="6" name="Rectangular Callout 5"/>
          <p:cNvSpPr/>
          <p:nvPr/>
        </p:nvSpPr>
        <p:spPr>
          <a:xfrm>
            <a:off x="5867400" y="4733131"/>
            <a:ext cx="2743200" cy="1066800"/>
          </a:xfrm>
          <a:prstGeom prst="wedgeRectCallout">
            <a:avLst>
              <a:gd name="adj1" fmla="val -72348"/>
              <a:gd name="adj2" fmla="val -206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200" dirty="0">
                <a:solidFill>
                  <a:schemeClr val="tx1"/>
                </a:solidFill>
              </a:rPr>
              <a:t>Pin-code</a:t>
            </a:r>
          </a:p>
          <a:p>
            <a:pPr algn="just">
              <a:buFont typeface="Arial" pitchFamily="34" charset="0"/>
              <a:buChar char="•"/>
            </a:pPr>
            <a:r>
              <a:rPr lang="en-US" sz="1200" dirty="0">
                <a:solidFill>
                  <a:schemeClr val="tx1"/>
                </a:solidFill>
              </a:rPr>
              <a:t>Order Payment Type</a:t>
            </a:r>
          </a:p>
          <a:p>
            <a:pPr algn="just">
              <a:buFont typeface="Arial" pitchFamily="34" charset="0"/>
              <a:buChar char="•"/>
            </a:pPr>
            <a:r>
              <a:rPr lang="en-US" sz="1200" dirty="0">
                <a:solidFill>
                  <a:schemeClr val="tx1"/>
                </a:solidFill>
              </a:rPr>
              <a:t>Week of the year – seasonality</a:t>
            </a:r>
          </a:p>
          <a:p>
            <a:pPr algn="just">
              <a:buFont typeface="Arial" pitchFamily="34" charset="0"/>
              <a:buChar char="•"/>
            </a:pPr>
            <a:r>
              <a:rPr lang="en-US" sz="1200" dirty="0">
                <a:solidFill>
                  <a:schemeClr val="tx1"/>
                </a:solidFill>
              </a:rPr>
              <a:t>Holiday / Events;  </a:t>
            </a:r>
            <a:r>
              <a:rPr lang="en-US" sz="1200" dirty="0">
                <a:solidFill>
                  <a:schemeClr val="accent2"/>
                </a:solidFill>
              </a:rPr>
              <a:t>isHoliday</a:t>
            </a:r>
          </a:p>
        </p:txBody>
      </p:sp>
      <p:sp>
        <p:nvSpPr>
          <p:cNvPr id="7" name="Rectangular Callout 6"/>
          <p:cNvSpPr/>
          <p:nvPr/>
        </p:nvSpPr>
        <p:spPr>
          <a:xfrm>
            <a:off x="6858000" y="2751931"/>
            <a:ext cx="1752600" cy="1066800"/>
          </a:xfrm>
          <a:prstGeom prst="wedgeRectCallout">
            <a:avLst>
              <a:gd name="adj1" fmla="val -60271"/>
              <a:gd name="adj2" fmla="val 20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200" dirty="0">
                <a:solidFill>
                  <a:schemeClr val="tx1"/>
                </a:solidFill>
              </a:rPr>
              <a:t>gmv</a:t>
            </a:r>
          </a:p>
          <a:p>
            <a:pPr algn="just">
              <a:buFont typeface="Arial" pitchFamily="34" charset="0"/>
              <a:buChar char="•"/>
            </a:pPr>
            <a:r>
              <a:rPr lang="en-US" sz="1200" dirty="0">
                <a:solidFill>
                  <a:schemeClr val="tx1"/>
                </a:solidFill>
              </a:rPr>
              <a:t>Product mrp</a:t>
            </a:r>
          </a:p>
        </p:txBody>
      </p:sp>
      <p:sp>
        <p:nvSpPr>
          <p:cNvPr id="10" name="Rectangular Callout 9"/>
          <p:cNvSpPr/>
          <p:nvPr/>
        </p:nvSpPr>
        <p:spPr>
          <a:xfrm>
            <a:off x="457200" y="2751931"/>
            <a:ext cx="1752600" cy="1066800"/>
          </a:xfrm>
          <a:prstGeom prst="wedgeRectCallout">
            <a:avLst>
              <a:gd name="adj1" fmla="val 66211"/>
              <a:gd name="adj2" fmla="val 196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200" dirty="0">
                <a:solidFill>
                  <a:schemeClr val="tx1"/>
                </a:solidFill>
              </a:rPr>
              <a:t>Marketing Channel Investments</a:t>
            </a:r>
          </a:p>
          <a:p>
            <a:pPr algn="just">
              <a:buFont typeface="Arial" pitchFamily="34" charset="0"/>
              <a:buChar char="•"/>
            </a:pPr>
            <a:r>
              <a:rPr lang="en-US" sz="1200" dirty="0">
                <a:solidFill>
                  <a:schemeClr val="tx1"/>
                </a:solidFill>
              </a:rPr>
              <a:t>Customer sentiment </a:t>
            </a:r>
          </a:p>
          <a:p>
            <a:pPr algn="just">
              <a:buFont typeface="Arial" pitchFamily="34" charset="0"/>
              <a:buChar char="•"/>
            </a:pPr>
            <a:r>
              <a:rPr lang="en-US" sz="1200" dirty="0">
                <a:solidFill>
                  <a:schemeClr val="accent2"/>
                </a:solidFill>
              </a:rPr>
              <a:t>Discounts</a:t>
            </a:r>
          </a:p>
          <a:p>
            <a:pPr algn="just">
              <a:buFont typeface="Arial" pitchFamily="34" charset="0"/>
              <a:buChar char="•"/>
            </a:pPr>
            <a:r>
              <a:rPr lang="en-US" sz="1200" dirty="0">
                <a:solidFill>
                  <a:schemeClr val="accent2"/>
                </a:solidFill>
              </a:rPr>
              <a:t>Adstock</a:t>
            </a:r>
          </a:p>
        </p:txBody>
      </p:sp>
      <p:sp>
        <p:nvSpPr>
          <p:cNvPr id="11" name="Slide Number Placeholder 10"/>
          <p:cNvSpPr>
            <a:spLocks noGrp="1"/>
          </p:cNvSpPr>
          <p:nvPr>
            <p:ph type="sldNum" sz="quarter" idx="12"/>
          </p:nvPr>
        </p:nvSpPr>
        <p:spPr>
          <a:xfrm>
            <a:off x="8647272" y="6477001"/>
            <a:ext cx="365760" cy="365125"/>
          </a:xfrm>
        </p:spPr>
        <p:txBody>
          <a:bodyPr/>
          <a:lstStyle/>
          <a:p>
            <a:fld id="{B6F15528-21DE-4FAA-801E-634DDDAF4B2B}" type="slidenum">
              <a:rPr lang="en-US" smtClean="0"/>
              <a:pPr/>
              <a:t>4</a:t>
            </a:fld>
            <a:endParaRPr lang="en-US" dirty="0"/>
          </a:p>
        </p:txBody>
      </p:sp>
      <p:sp>
        <p:nvSpPr>
          <p:cNvPr id="12" name="TextBox 11"/>
          <p:cNvSpPr txBox="1"/>
          <p:nvPr/>
        </p:nvSpPr>
        <p:spPr>
          <a:xfrm>
            <a:off x="6629400" y="5876131"/>
            <a:ext cx="1981200" cy="261610"/>
          </a:xfrm>
          <a:prstGeom prst="rect">
            <a:avLst/>
          </a:prstGeom>
          <a:noFill/>
        </p:spPr>
        <p:txBody>
          <a:bodyPr wrap="square" rtlCol="0">
            <a:spAutoFit/>
          </a:bodyPr>
          <a:lstStyle/>
          <a:p>
            <a:pPr algn="r"/>
            <a:r>
              <a:rPr lang="en-US" sz="1100" dirty="0">
                <a:solidFill>
                  <a:schemeClr val="accent2"/>
                </a:solidFill>
              </a:rPr>
              <a:t>Derived KPIs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2000" dirty="0"/>
              <a:t>ConsumerElectronics</a:t>
            </a:r>
          </a:p>
          <a:p>
            <a:pPr marL="736092" lvl="1" indent="-342900" algn="just">
              <a:buFont typeface="+mj-lt"/>
              <a:buAutoNum type="arabicPeriod"/>
            </a:pPr>
            <a:r>
              <a:rPr lang="en-US" sz="1600" dirty="0"/>
              <a:t>Removing all the rows having NA and duplicate values</a:t>
            </a:r>
          </a:p>
          <a:p>
            <a:pPr marL="736092" lvl="1" indent="-342900" algn="just">
              <a:buFont typeface="+mj-lt"/>
              <a:buAutoNum type="arabicPeriod"/>
            </a:pPr>
            <a:r>
              <a:rPr lang="en-US" sz="1600" dirty="0"/>
              <a:t>Filtering out data which does not fall within the timelines of this analysis – 1</a:t>
            </a:r>
            <a:r>
              <a:rPr lang="en-US" sz="1600" baseline="30000" dirty="0"/>
              <a:t>st</a:t>
            </a:r>
            <a:r>
              <a:rPr lang="en-US" sz="1600" dirty="0"/>
              <a:t> July 2015 – 30</a:t>
            </a:r>
            <a:r>
              <a:rPr lang="en-US" sz="1600" baseline="30000" dirty="0"/>
              <a:t>th</a:t>
            </a:r>
            <a:r>
              <a:rPr lang="en-US" sz="1600" dirty="0"/>
              <a:t> June 2016</a:t>
            </a:r>
          </a:p>
          <a:p>
            <a:pPr marL="736092" lvl="1" indent="-342900" algn="just">
              <a:buFont typeface="+mj-lt"/>
              <a:buAutoNum type="arabicPeriod"/>
            </a:pPr>
            <a:r>
              <a:rPr lang="en-US" sz="1600" dirty="0"/>
              <a:t>Creating weeks from the date data</a:t>
            </a:r>
          </a:p>
          <a:p>
            <a:pPr marL="736092" lvl="1" indent="-342900" algn="just">
              <a:buFont typeface="+mj-lt"/>
              <a:buAutoNum type="arabicPeriod"/>
            </a:pPr>
            <a:r>
              <a:rPr lang="en-US" sz="1600" dirty="0"/>
              <a:t>Converting order_id and order_item_id into proper numeric format - from scientific notation</a:t>
            </a:r>
          </a:p>
          <a:p>
            <a:pPr marL="736092" lvl="1" indent="-342900" algn="just">
              <a:buFont typeface="+mj-lt"/>
              <a:buAutoNum type="arabicPeriod"/>
            </a:pPr>
            <a:r>
              <a:rPr lang="en-US" sz="1600" dirty="0"/>
              <a:t>Removing rows with negative product MRP; gmv and units </a:t>
            </a:r>
          </a:p>
          <a:p>
            <a:pPr marL="736092" lvl="1" indent="-342900" algn="just">
              <a:buFont typeface="+mj-lt"/>
              <a:buAutoNum type="arabicPeriod"/>
            </a:pPr>
            <a:r>
              <a:rPr lang="en-US" sz="1600" dirty="0"/>
              <a:t>Removing rows where (product_mrp*unit) &lt; gmv</a:t>
            </a:r>
          </a:p>
          <a:p>
            <a:pPr marL="736092" lvl="1" indent="-342900" algn="just">
              <a:buFont typeface="+mj-lt"/>
              <a:buAutoNum type="arabicPeriod"/>
            </a:pPr>
            <a:r>
              <a:rPr lang="en-US" sz="1600" dirty="0"/>
              <a:t>Removing rows with negative deliverybdays and deliverycdays; assuming “\N” means no delay</a:t>
            </a:r>
          </a:p>
          <a:p>
            <a:pPr marL="736092" lvl="1" indent="-342900" algn="just">
              <a:buFont typeface="+mj-lt"/>
              <a:buAutoNum type="arabicPeriod"/>
            </a:pPr>
            <a:r>
              <a:rPr lang="en-US" sz="1600" dirty="0"/>
              <a:t>Rarely SLA/procurement SLA for any delivery will be more than 2 months (60 days); hence filtering out these value </a:t>
            </a:r>
          </a:p>
          <a:p>
            <a:pPr marL="736092" lvl="1" indent="-342900" algn="just">
              <a:buFont typeface="+mj-lt"/>
              <a:buAutoNum type="arabicPeriod"/>
            </a:pPr>
            <a:r>
              <a:rPr lang="en-US" sz="1600" dirty="0"/>
              <a:t>Converting cust_id and pincode into proper numeric format - from scientific notation</a:t>
            </a:r>
          </a:p>
          <a:p>
            <a:pPr marL="736092" lvl="1" indent="-342900" algn="just">
              <a:buFont typeface="+mj-lt"/>
              <a:buAutoNum type="arabicPeriod"/>
            </a:pPr>
            <a:r>
              <a:rPr lang="en-US" sz="1600" dirty="0"/>
              <a:t>Computing discount % for each transaction</a:t>
            </a:r>
          </a:p>
          <a:p>
            <a:pPr marL="736092" lvl="1" indent="-342900" algn="just">
              <a:buFont typeface="+mj-lt"/>
              <a:buAutoNum type="arabicPeriod"/>
            </a:pPr>
            <a:r>
              <a:rPr lang="en-US" sz="1600" dirty="0"/>
              <a:t>Computing gvm/unit</a:t>
            </a:r>
          </a:p>
          <a:p>
            <a:pPr marL="736092" lvl="1" indent="-342900" algn="just">
              <a:buFont typeface="+mj-lt"/>
              <a:buAutoNum type="arabicPeriod"/>
            </a:pPr>
            <a:r>
              <a:rPr lang="en-US" sz="1600" dirty="0"/>
              <a:t>Computing ItemType – categorizing items into Luxury (priced more the 80 %tile) and Mass Market</a:t>
            </a:r>
          </a:p>
          <a:p>
            <a:pPr marL="736092" lvl="1" indent="-342900" algn="just">
              <a:buFont typeface="+mj-lt"/>
              <a:buAutoNum type="arabicPeriod"/>
            </a:pPr>
            <a:r>
              <a:rPr lang="en-US" sz="1600" dirty="0"/>
              <a:t>Creating a variable date from order_date</a:t>
            </a:r>
          </a:p>
          <a:p>
            <a:pPr marL="736092" lvl="1" indent="-342900" algn="just">
              <a:buFont typeface="+mj-lt"/>
              <a:buAutoNum type="arabicPeriod"/>
            </a:pPr>
            <a:r>
              <a:rPr lang="en-US" sz="1600" dirty="0"/>
              <a:t>Removing Columns which will not be used in analysis</a:t>
            </a:r>
          </a:p>
          <a:p>
            <a:pPr marL="736092" lvl="1" indent="-342900" algn="just">
              <a:buFont typeface="+mj-lt"/>
              <a:buAutoNum type="arabicPeriod"/>
            </a:pPr>
            <a:r>
              <a:rPr lang="en-US" sz="1600" dirty="0"/>
              <a:t>Storing the total gmv proportion for each of the 3 categories wrt the total gvm for all items</a:t>
            </a:r>
          </a:p>
          <a:p>
            <a:pPr marL="736092" lvl="1" indent="-342900" algn="just">
              <a:buFont typeface="+mj-lt"/>
              <a:buAutoNum type="arabicPeriod"/>
            </a:pPr>
            <a:r>
              <a:rPr lang="en-US" sz="1600" dirty="0"/>
              <a:t>Filtering and keeping only the 3 required categories</a:t>
            </a:r>
          </a:p>
        </p:txBody>
      </p:sp>
      <p:sp>
        <p:nvSpPr>
          <p:cNvPr id="2" name="Title 1"/>
          <p:cNvSpPr>
            <a:spLocks noGrp="1"/>
          </p:cNvSpPr>
          <p:nvPr>
            <p:ph type="title"/>
          </p:nvPr>
        </p:nvSpPr>
        <p:spPr>
          <a:xfrm>
            <a:off x="0" y="274638"/>
            <a:ext cx="9144000" cy="1143000"/>
          </a:xfrm>
        </p:spPr>
        <p:txBody>
          <a:bodyPr>
            <a:normAutofit fontScale="90000"/>
          </a:bodyPr>
          <a:lstStyle/>
          <a:p>
            <a:pPr algn="ctr"/>
            <a:r>
              <a:rPr lang="en-US" dirty="0"/>
              <a:t>Data Cleaning and Preparation(1/2)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2000" dirty="0"/>
              <a:t>Media data and other information.xlsx</a:t>
            </a:r>
          </a:p>
          <a:p>
            <a:pPr marL="736092" lvl="1" indent="-342900" algn="just">
              <a:buFont typeface="+mj-lt"/>
              <a:buAutoNum type="arabicPeriod"/>
            </a:pPr>
            <a:r>
              <a:rPr lang="en-US" sz="1600" dirty="0"/>
              <a:t>Loading all the 4 spreadsheets</a:t>
            </a:r>
          </a:p>
          <a:p>
            <a:pPr marL="736092" lvl="1" indent="-342900" algn="just">
              <a:buFont typeface="+mj-lt"/>
              <a:buAutoNum type="arabicPeriod"/>
            </a:pPr>
            <a:r>
              <a:rPr lang="en-US" sz="1600" dirty="0"/>
              <a:t>Special Sale Calendar – </a:t>
            </a:r>
          </a:p>
          <a:p>
            <a:pPr marL="973836" lvl="2" indent="-342900" algn="just">
              <a:buFont typeface="+mj-lt"/>
              <a:buAutoNum type="arabicPeriod"/>
            </a:pPr>
            <a:r>
              <a:rPr lang="en-US" sz="1400" dirty="0"/>
              <a:t>Splitting the event name and date; also converting the date in proper format</a:t>
            </a:r>
          </a:p>
          <a:p>
            <a:pPr marL="973836" lvl="2" indent="-342900" algn="just">
              <a:buFont typeface="+mj-lt"/>
              <a:buAutoNum type="arabicPeriod"/>
            </a:pPr>
            <a:r>
              <a:rPr lang="en-US" sz="1400" dirty="0"/>
              <a:t>Creating event start and end date</a:t>
            </a:r>
          </a:p>
          <a:p>
            <a:pPr marL="973836" lvl="2" indent="-342900" algn="just">
              <a:buFont typeface="+mj-lt"/>
              <a:buAutoNum type="arabicPeriod"/>
            </a:pPr>
            <a:r>
              <a:rPr lang="en-US" sz="1400" dirty="0"/>
              <a:t>Producing a dataframe – having all dates possible within the timeframe of analysis and corresponding event names (if any)</a:t>
            </a:r>
          </a:p>
          <a:p>
            <a:pPr marL="973836" lvl="2" indent="-342900" algn="just">
              <a:buFont typeface="+mj-lt"/>
              <a:buAutoNum type="arabicPeriod"/>
            </a:pPr>
            <a:r>
              <a:rPr lang="en-US" sz="1400" dirty="0"/>
              <a:t>Merging this with consumer data – produced earlier</a:t>
            </a:r>
          </a:p>
          <a:p>
            <a:pPr marL="736092" lvl="1" indent="-342900" algn="just">
              <a:buFont typeface="+mj-lt"/>
              <a:buAutoNum type="arabicPeriod"/>
            </a:pPr>
            <a:r>
              <a:rPr lang="en-US" sz="1600" dirty="0"/>
              <a:t>Monthly NPS Score –</a:t>
            </a:r>
          </a:p>
          <a:p>
            <a:pPr marL="973836" lvl="2" indent="-342900" algn="just">
              <a:buFont typeface="+mj-lt"/>
              <a:buAutoNum type="arabicPeriod"/>
            </a:pPr>
            <a:r>
              <a:rPr lang="en-US" sz="1400" dirty="0"/>
              <a:t>Transposing the columns into rows</a:t>
            </a:r>
          </a:p>
          <a:p>
            <a:pPr marL="973836" lvl="2" indent="-342900" algn="just">
              <a:buFont typeface="+mj-lt"/>
              <a:buAutoNum type="arabicPeriod"/>
            </a:pPr>
            <a:r>
              <a:rPr lang="en-US" sz="1400" dirty="0"/>
              <a:t>Cleaning the naming issues wrt months</a:t>
            </a:r>
          </a:p>
          <a:p>
            <a:pPr marL="973836" lvl="2" indent="-342900" algn="just">
              <a:buFont typeface="+mj-lt"/>
              <a:buAutoNum type="arabicPeriod"/>
            </a:pPr>
            <a:r>
              <a:rPr lang="en-US" sz="1400" dirty="0"/>
              <a:t>Populating the same monthly scores to each day of the month</a:t>
            </a:r>
          </a:p>
          <a:p>
            <a:pPr marL="973836" lvl="2" indent="-342900" algn="just">
              <a:buFont typeface="+mj-lt"/>
              <a:buAutoNum type="arabicPeriod"/>
            </a:pPr>
            <a:r>
              <a:rPr lang="en-US" sz="1400" dirty="0"/>
              <a:t>Merging this with consumer data – produced earlier</a:t>
            </a:r>
          </a:p>
          <a:p>
            <a:pPr marL="736092" lvl="1" indent="-342900" algn="just">
              <a:buFont typeface="+mj-lt"/>
              <a:buAutoNum type="arabicPeriod"/>
            </a:pPr>
            <a:r>
              <a:rPr lang="en-US" sz="1600" dirty="0"/>
              <a:t>Media Investment –</a:t>
            </a:r>
          </a:p>
          <a:p>
            <a:pPr marL="973836" lvl="2" indent="-342900" algn="just">
              <a:buFont typeface="+mj-lt"/>
              <a:buAutoNum type="arabicPeriod"/>
            </a:pPr>
            <a:r>
              <a:rPr lang="en-US" sz="1400" dirty="0"/>
              <a:t>Distributing the monthly investing data for each channel into daily investment – proportionate to “days in that month”</a:t>
            </a:r>
          </a:p>
          <a:p>
            <a:pPr marL="973836" lvl="2" indent="-342900" algn="just">
              <a:buFont typeface="+mj-lt"/>
              <a:buAutoNum type="arabicPeriod"/>
            </a:pPr>
            <a:r>
              <a:rPr lang="en-US" sz="1400" dirty="0"/>
              <a:t>Extracting category-wise investment – proportionately to gvm of each of the 3 category wrt the total gvm</a:t>
            </a:r>
          </a:p>
          <a:p>
            <a:pPr marL="973836" lvl="2" indent="-342900" algn="just">
              <a:buFont typeface="+mj-lt"/>
              <a:buAutoNum type="arabicPeriod"/>
            </a:pPr>
            <a:r>
              <a:rPr lang="en-US" sz="1400" dirty="0"/>
              <a:t>Creating 3 category-wise dataframes - Merging this with consumer data – produced earlier</a:t>
            </a:r>
          </a:p>
          <a:p>
            <a:pPr marL="736092" lvl="1" indent="-342900" algn="just">
              <a:buFont typeface="+mj-lt"/>
              <a:buAutoNum type="arabicPeriod"/>
            </a:pPr>
            <a:r>
              <a:rPr lang="en-US" sz="1600" dirty="0"/>
              <a:t>Fixing the week issue – 1</a:t>
            </a:r>
            <a:r>
              <a:rPr lang="en-US" sz="1600" baseline="30000" dirty="0"/>
              <a:t>st</a:t>
            </a:r>
            <a:r>
              <a:rPr lang="en-US" sz="1600" dirty="0"/>
              <a:t> week of 2016 is to be considered week # 54 (53+1) and not week # 1 – for continuation and analysis</a:t>
            </a:r>
          </a:p>
          <a:p>
            <a:pPr marL="736092" lvl="1" indent="-342900" algn="just">
              <a:buFont typeface="+mj-lt"/>
              <a:buAutoNum type="arabicPeriod"/>
            </a:pPr>
            <a:r>
              <a:rPr lang="en-US" sz="1600" dirty="0"/>
              <a:t>Any item having gmv/unit more at 80%tile is assumed to be Luxury else Mass-market</a:t>
            </a:r>
          </a:p>
          <a:p>
            <a:pPr marL="736092" lvl="1" indent="-342900" algn="just">
              <a:buFont typeface="+mj-lt"/>
              <a:buAutoNum type="arabicPeriod"/>
            </a:pPr>
            <a:endParaRPr lang="en-US" sz="1600" dirty="0"/>
          </a:p>
          <a:p>
            <a:pPr marL="480060" indent="-342900" algn="just">
              <a:buNone/>
            </a:pPr>
            <a:r>
              <a:rPr lang="en-US" sz="1800" dirty="0"/>
              <a:t>Please note: At the end of this analysis we are producing 3 category wise clean .csv files</a:t>
            </a:r>
          </a:p>
        </p:txBody>
      </p:sp>
      <p:sp>
        <p:nvSpPr>
          <p:cNvPr id="2" name="Title 1"/>
          <p:cNvSpPr>
            <a:spLocks noGrp="1"/>
          </p:cNvSpPr>
          <p:nvPr>
            <p:ph type="title"/>
          </p:nvPr>
        </p:nvSpPr>
        <p:spPr>
          <a:xfrm>
            <a:off x="0" y="274638"/>
            <a:ext cx="9144000" cy="1143000"/>
          </a:xfrm>
        </p:spPr>
        <p:txBody>
          <a:bodyPr>
            <a:normAutofit fontScale="90000"/>
          </a:bodyPr>
          <a:lstStyle/>
          <a:p>
            <a:pPr algn="ctr"/>
            <a:r>
              <a:rPr lang="en-US" dirty="0"/>
              <a:t>Data Cleaning and Preparation(2/2)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80060" indent="-342900" algn="just">
              <a:buFont typeface="+mj-lt"/>
              <a:buAutoNum type="alphaLcPeriod"/>
            </a:pPr>
            <a:r>
              <a:rPr lang="en-US" sz="1200" dirty="0"/>
              <a:t>GMV: range of GMV varies from 10 to 148050. More than 50% of the values are under 600. Outliers were observed in the boxplot.</a:t>
            </a:r>
          </a:p>
          <a:p>
            <a:pPr marL="480060" indent="-342900" algn="just">
              <a:buFont typeface="+mj-lt"/>
              <a:buAutoNum type="alphaLcPeriod"/>
            </a:pPr>
            <a:r>
              <a:rPr lang="en-US" sz="1200" dirty="0"/>
              <a:t>Units: Range varies from 0 to 39 units. 75% of the data contains unit values equal to 1.</a:t>
            </a:r>
          </a:p>
          <a:p>
            <a:pPr marL="480060" indent="-342900" algn="just">
              <a:buFont typeface="+mj-lt"/>
              <a:buAutoNum type="alphaLcPeriod"/>
            </a:pPr>
            <a:r>
              <a:rPr lang="en-US" sz="1200" dirty="0"/>
              <a:t>Deliverybdays  / deliverycdays: Initial data contained negative values that were filtered out. For both these columns range varied from 1 to 40 days and majority of the values were equal to one.</a:t>
            </a:r>
          </a:p>
          <a:p>
            <a:pPr marL="480060" indent="-342900" algn="just">
              <a:buFont typeface="+mj-lt"/>
              <a:buAutoNum type="alphaLcPeriod"/>
            </a:pPr>
            <a:r>
              <a:rPr lang="en-US" sz="1200" dirty="0"/>
              <a:t>SLA: Negative values were removed , mean value of 5 days and boxplot showed values of outliers. </a:t>
            </a:r>
          </a:p>
          <a:p>
            <a:pPr marL="480060" indent="-342900" algn="just">
              <a:buFont typeface="+mj-lt"/>
              <a:buAutoNum type="alphaLcPeriod"/>
            </a:pPr>
            <a:r>
              <a:rPr lang="en-US" sz="1200" dirty="0"/>
              <a:t>Order Payment Type: Two options were available(COD/Prepaid). Cash on delivery mode of payment was more popular compared to prepaid.</a:t>
            </a:r>
          </a:p>
          <a:p>
            <a:pPr marL="480060" indent="-342900" algn="just">
              <a:buFont typeface="+mj-lt"/>
              <a:buAutoNum type="alphaLcPeriod"/>
            </a:pPr>
            <a:r>
              <a:rPr lang="en-US" sz="1200" dirty="0"/>
              <a:t>Product Analytic Category and Sub Category: For the purpose of this project we have considered three categories – Camera Accessories, Gaming Accessories and Home Audio.</a:t>
            </a:r>
          </a:p>
          <a:p>
            <a:pPr marL="480060" indent="-342900" algn="just">
              <a:buFont typeface="+mj-lt"/>
              <a:buAutoNum type="alphaLcPeriod"/>
            </a:pPr>
            <a:r>
              <a:rPr lang="en-US" sz="1200" dirty="0"/>
              <a:t>Product MRP: Wide range of product MRP prices, which varied from 99 to 180000. Interquartile range value was 2034. Large number of outlier values were also observed.</a:t>
            </a:r>
          </a:p>
          <a:p>
            <a:pPr marL="480060" indent="-342900" algn="just">
              <a:buFont typeface="+mj-lt"/>
              <a:buAutoNum type="alphaLcPeriod"/>
            </a:pPr>
            <a:r>
              <a:rPr lang="en-US" sz="1200" dirty="0"/>
              <a:t>Discount Percentage: Calculated field created doing the data preparation process. Values range from 0 to 98%.</a:t>
            </a:r>
          </a:p>
          <a:p>
            <a:pPr marL="480060" indent="-342900" algn="just">
              <a:buFont typeface="+mj-lt"/>
              <a:buAutoNum type="alphaLcPeriod"/>
            </a:pPr>
            <a:r>
              <a:rPr lang="en-US" sz="1200" dirty="0"/>
              <a:t>NPS Score: It is assumed constant across the months. The range varies from 44.3 to 59.8</a:t>
            </a:r>
          </a:p>
          <a:p>
            <a:pPr marL="480060" indent="-342900" algn="just">
              <a:buFont typeface="+mj-lt"/>
              <a:buAutoNum type="alphaLcPeriod"/>
            </a:pPr>
            <a:r>
              <a:rPr lang="en-US" sz="1200" dirty="0"/>
              <a:t>Media Investment Channels: Maximum investment was done in the month of October in the year 2015. For majority of the months considered, most of the total investment is coming from sponsorship funds. Online marketing comes next.</a:t>
            </a:r>
          </a:p>
          <a:p>
            <a:pPr marL="480060" indent="-342900" algn="just">
              <a:buFont typeface="+mj-lt"/>
              <a:buAutoNum type="alphaLcPeriod"/>
            </a:pPr>
            <a:r>
              <a:rPr lang="en-US" sz="1200" dirty="0"/>
              <a:t>Item Type: Majority of the items sold were  Mass Market Type Products.</a:t>
            </a:r>
          </a:p>
        </p:txBody>
      </p:sp>
      <p:sp>
        <p:nvSpPr>
          <p:cNvPr id="2" name="Title 1"/>
          <p:cNvSpPr>
            <a:spLocks noGrp="1"/>
          </p:cNvSpPr>
          <p:nvPr>
            <p:ph type="title"/>
          </p:nvPr>
        </p:nvSpPr>
        <p:spPr>
          <a:xfrm>
            <a:off x="0" y="274638"/>
            <a:ext cx="9144000" cy="1143000"/>
          </a:xfrm>
        </p:spPr>
        <p:txBody>
          <a:bodyPr>
            <a:normAutofit/>
          </a:bodyPr>
          <a:lstStyle/>
          <a:p>
            <a:pPr algn="ctr"/>
            <a:r>
              <a:rPr lang="en-US" dirty="0"/>
              <a:t>EDA(1/4)</a:t>
            </a:r>
            <a:br>
              <a:rPr lang="en-US" dirty="0"/>
            </a:br>
            <a:r>
              <a:rPr lang="en-US" sz="2000" dirty="0"/>
              <a:t>(on transaction data and marketing spend)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534400" cy="4525963"/>
          </a:xfrm>
        </p:spPr>
        <p:txBody>
          <a:bodyPr>
            <a:noAutofit/>
          </a:bodyPr>
          <a:lstStyle/>
          <a:p>
            <a:pPr algn="just">
              <a:buFont typeface="+mj-lt"/>
              <a:buAutoNum type="alphaLcPeriod"/>
            </a:pPr>
            <a:r>
              <a:rPr lang="en-US" sz="1000" dirty="0"/>
              <a:t>Variation of GMV and Total Investment Spent across Months: The two lines follow similar trend lines. GMV and Total Investment peak in the month of October 2015. Lowest values  for both these parameters were observed in the month of August 2015.</a:t>
            </a:r>
          </a:p>
          <a:p>
            <a:pPr algn="just">
              <a:buFont typeface="+mj-lt"/>
              <a:buAutoNum type="alphaLcPeriod"/>
            </a:pPr>
            <a:r>
              <a:rPr lang="en-US" sz="1000" dirty="0"/>
              <a:t>Variation of GMV across weeks: GMV values peak in the week 42 and are minimum in the weeks 32 – 34.</a:t>
            </a:r>
          </a:p>
          <a:p>
            <a:pPr algn="just">
              <a:buFont typeface="+mj-lt"/>
              <a:buAutoNum type="alphaLcPeriod"/>
            </a:pPr>
            <a:r>
              <a:rPr lang="en-US" sz="1000" dirty="0"/>
              <a:t>Number of Units broken down by the analytic sub category type for different months and week: Maximum number of units were sold in the month of September (week 42). For all month / week values considered, majority of units sold belonged to the Camera and Gaming Accessories sub type.</a:t>
            </a:r>
          </a:p>
          <a:p>
            <a:pPr algn="just">
              <a:buFont typeface="+mj-lt"/>
              <a:buAutoNum type="alphaLcPeriod"/>
            </a:pPr>
            <a:r>
              <a:rPr lang="en-US" sz="1000" dirty="0"/>
              <a:t>Bubble chart showing popular items sold for each category</a:t>
            </a:r>
          </a:p>
          <a:p>
            <a:pPr marL="623888" lvl="1" indent="-222250"/>
            <a:r>
              <a:rPr lang="en-US" sz="1000" dirty="0"/>
              <a:t>CameraBubble Chart showing the popular items sold for each category type Accessory: Flash, Camera Battery, Camera Tripod, Lens</a:t>
            </a:r>
          </a:p>
          <a:p>
            <a:pPr marL="623888" lvl="1" indent="-222250"/>
            <a:r>
              <a:rPr lang="en-US" sz="1000" dirty="0"/>
              <a:t>Gaming Accessory: Gaming Headset, Gaming Mouse, Gamepad</a:t>
            </a:r>
          </a:p>
          <a:p>
            <a:pPr lvl="1"/>
            <a:r>
              <a:rPr lang="en-US" sz="1000" dirty="0"/>
              <a:t>Home Audio: Home Audio Speakers, FM Radio, Boombox </a:t>
            </a:r>
          </a:p>
          <a:p>
            <a:pPr lvl="1"/>
            <a:r>
              <a:rPr lang="en-US" sz="1000" dirty="0"/>
              <a:t>Gaming Accessories was the category where the maximum units were sold.</a:t>
            </a:r>
          </a:p>
          <a:p>
            <a:pPr algn="just">
              <a:buFont typeface="+mj-lt"/>
              <a:buAutoNum type="alphaLcPeriod"/>
            </a:pPr>
            <a:r>
              <a:rPr lang="en-US" sz="1000" dirty="0"/>
              <a:t>Tree Plot showing Product Verticals with the Highest GMV values: HomeAudio Speakers, Lens and Gamepads are the verticals that give the highest return.</a:t>
            </a:r>
          </a:p>
          <a:p>
            <a:pPr algn="just">
              <a:buFont typeface="+mj-lt"/>
              <a:buAutoNum type="alphaLcPeriod"/>
            </a:pPr>
            <a:r>
              <a:rPr lang="en-US" sz="1000" dirty="0"/>
              <a:t>For each mode of delivery, which products were sold the most and which of them gave the highest return in terms of gmv?</a:t>
            </a:r>
          </a:p>
          <a:p>
            <a:pPr marL="617538" lvl="1" algn="just"/>
            <a:r>
              <a:rPr lang="en-US" sz="1000" dirty="0"/>
              <a:t>Cash on delivery:  Maximum units were sold for products like HomeAudio speaker, gaming headsets and gamepads. Home Audio Speakers, Lens and Gamepads gave the highest return in terms of GMV</a:t>
            </a:r>
          </a:p>
          <a:p>
            <a:pPr marL="617538" lvl="1" algn="just"/>
            <a:r>
              <a:rPr lang="en-US" sz="1000" dirty="0"/>
              <a:t>Prepaid: Maximum units were sold for Home Audio Speakers, Camera Batteries and Gamepads. Home Audio Speakers, Lens and Gamepads gave the highest return in terms of GMV</a:t>
            </a:r>
          </a:p>
          <a:p>
            <a:pPr algn="just">
              <a:buFont typeface="+mj-lt"/>
              <a:buAutoNum type="alphaLcPeriod"/>
            </a:pPr>
            <a:r>
              <a:rPr lang="en-US" sz="1000" dirty="0"/>
              <a:t>Trend of Median Discount Percentage by Week for each sub category: Camera and Gaming Accessories show similar trends across the weeks where discount offered peaks in weeks 32-33. For Home Audio discounts decline in week 32.</a:t>
            </a:r>
          </a:p>
          <a:p>
            <a:pPr algn="just">
              <a:buFont typeface="+mj-lt"/>
              <a:buAutoNum type="alphaLcPeriod"/>
            </a:pPr>
            <a:r>
              <a:rPr lang="en-US" sz="1000" dirty="0"/>
              <a:t>Number of units sold by Item Type: Most of the units sold belonged to the mass market category. Camera and Gaming Accessories related products were sold the most.</a:t>
            </a:r>
          </a:p>
          <a:p>
            <a:pPr algn="just">
              <a:buFont typeface="+mj-lt"/>
              <a:buAutoNum type="alphaLcPeriod"/>
            </a:pPr>
            <a:r>
              <a:rPr lang="en-US" sz="1000" dirty="0"/>
              <a:t>Consumer NPS Score by week: Highest scores were observed in the weeks 32-35 , which coincided with the weeks were there was maximum discount being offered.</a:t>
            </a:r>
          </a:p>
          <a:p>
            <a:endParaRPr lang="en-US" sz="1800" dirty="0"/>
          </a:p>
        </p:txBody>
      </p:sp>
      <p:sp>
        <p:nvSpPr>
          <p:cNvPr id="2" name="Title 1"/>
          <p:cNvSpPr>
            <a:spLocks noGrp="1"/>
          </p:cNvSpPr>
          <p:nvPr>
            <p:ph type="title"/>
          </p:nvPr>
        </p:nvSpPr>
        <p:spPr>
          <a:xfrm>
            <a:off x="0" y="274638"/>
            <a:ext cx="9144000" cy="1143000"/>
          </a:xfrm>
        </p:spPr>
        <p:txBody>
          <a:bodyPr>
            <a:normAutofit/>
          </a:bodyPr>
          <a:lstStyle/>
          <a:p>
            <a:pPr algn="ctr"/>
            <a:r>
              <a:rPr lang="en-US" dirty="0"/>
              <a:t>EDA(2/4)</a:t>
            </a:r>
            <a:br>
              <a:rPr lang="en-US" dirty="0"/>
            </a:br>
            <a:r>
              <a:rPr lang="en-US" sz="2000" dirty="0"/>
              <a:t> (on transaction data and marketing spend)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DAD990-ABAA-4C4C-8AB4-5E8F4AA795A3}"/>
              </a:ext>
            </a:extLst>
          </p:cNvPr>
          <p:cNvSpPr>
            <a:spLocks noGrp="1"/>
          </p:cNvSpPr>
          <p:nvPr>
            <p:ph idx="1"/>
          </p:nvPr>
        </p:nvSpPr>
        <p:spPr/>
        <p:txBody>
          <a:bodyPr>
            <a:normAutofit/>
          </a:bodyPr>
          <a:lstStyle/>
          <a:p>
            <a:pPr marL="624078" indent="-514350" algn="just">
              <a:buFont typeface="+mj-lt"/>
              <a:buAutoNum type="alphaLcPeriod"/>
            </a:pPr>
            <a:r>
              <a:rPr lang="en-US" sz="1200" dirty="0"/>
              <a:t>Distribution of SLA for each product category: Mean sla for each category is roughly the same and outliers are observed in all three categories.</a:t>
            </a:r>
          </a:p>
          <a:p>
            <a:pPr marL="624078" indent="-514350" algn="just">
              <a:buFont typeface="+mj-lt"/>
              <a:buAutoNum type="alphaLcPeriod"/>
            </a:pPr>
            <a:r>
              <a:rPr lang="en-US" sz="1200" dirty="0"/>
              <a:t>Distribution of GMV for all three categories: Mean GMV for the three categories remains roughly the same. A lot of outliers are observed in the Camera Accessories category.</a:t>
            </a:r>
          </a:p>
          <a:p>
            <a:pPr marL="624078" indent="-514350" algn="just">
              <a:buFont typeface="+mj-lt"/>
              <a:buAutoNum type="alphaLcPeriod"/>
            </a:pPr>
            <a:r>
              <a:rPr lang="en-US" sz="1200" dirty="0"/>
              <a:t>Distribution of discounts offered on Special Events: The range of discounts being offered is roughly the same for all events. The median discount percentage for events like Daussera and FHSD is higher than those of the other events.</a:t>
            </a:r>
          </a:p>
          <a:p>
            <a:pPr marL="624078" indent="-514350" algn="just">
              <a:buFont typeface="+mj-lt"/>
              <a:buAutoNum type="alphaLcPeriod"/>
            </a:pPr>
            <a:r>
              <a:rPr lang="en-US" sz="1200" dirty="0"/>
              <a:t>Comparison of average GMV for normal days vs special days: The mean gmv comes out to be higher on special days compared to normal days.</a:t>
            </a:r>
          </a:p>
          <a:p>
            <a:pPr marL="624078" indent="-514350" algn="just">
              <a:buFont typeface="+mj-lt"/>
              <a:buAutoNum type="alphaLcPeriod"/>
            </a:pPr>
            <a:r>
              <a:rPr lang="en-US" sz="1200" dirty="0"/>
              <a:t>Distribution of Discount Percentage for each Item Type: The median discount percentage offered on Mass Market goods is higher than that offered on Luxury goods. If we consider return in terms of GMV, then Luxury products give the retailer a higher return as compared to Mass Market products.</a:t>
            </a:r>
          </a:p>
        </p:txBody>
      </p:sp>
      <p:sp>
        <p:nvSpPr>
          <p:cNvPr id="3" name="Slide Number Placeholder 2">
            <a:extLst>
              <a:ext uri="{FF2B5EF4-FFF2-40B4-BE49-F238E27FC236}">
                <a16:creationId xmlns:a16="http://schemas.microsoft.com/office/drawing/2014/main" id="{235FB8CA-4DD1-40C9-8DFC-DA734E7863AE}"/>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Title 1"/>
          <p:cNvSpPr>
            <a:spLocks noGrp="1"/>
          </p:cNvSpPr>
          <p:nvPr>
            <p:ph type="title"/>
          </p:nvPr>
        </p:nvSpPr>
        <p:spPr>
          <a:xfrm>
            <a:off x="0" y="274638"/>
            <a:ext cx="9144000" cy="1143000"/>
          </a:xfrm>
        </p:spPr>
        <p:txBody>
          <a:bodyPr>
            <a:normAutofit/>
          </a:bodyPr>
          <a:lstStyle/>
          <a:p>
            <a:pPr algn="ctr"/>
            <a:r>
              <a:rPr lang="en-US" dirty="0"/>
              <a:t>EDA(3/4)</a:t>
            </a:r>
            <a:br>
              <a:rPr lang="en-US" dirty="0"/>
            </a:br>
            <a:r>
              <a:rPr lang="en-US" sz="2000" dirty="0"/>
              <a:t> (on transaction data and marketing spend)</a:t>
            </a:r>
            <a:endParaRPr lang="en-US" dirty="0"/>
          </a:p>
        </p:txBody>
      </p:sp>
    </p:spTree>
    <p:extLst>
      <p:ext uri="{BB962C8B-B14F-4D97-AF65-F5344CB8AC3E}">
        <p14:creationId xmlns:p14="http://schemas.microsoft.com/office/powerpoint/2010/main" val="1249968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1102</TotalTime>
  <Words>2813</Words>
  <Application>Microsoft Office PowerPoint</Application>
  <PresentationFormat>On-screen Show (4:3)</PresentationFormat>
  <Paragraphs>342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Lucida Sans Unicode</vt:lpstr>
      <vt:lpstr>Lucida Sans Unicode (Body)</vt:lpstr>
      <vt:lpstr>Verdana</vt:lpstr>
      <vt:lpstr>Wingdings 2</vt:lpstr>
      <vt:lpstr>Wingdings 3</vt:lpstr>
      <vt:lpstr>Concourse</vt:lpstr>
      <vt:lpstr>E-commerce Project  (Final Submission – 22/07/2018)</vt:lpstr>
      <vt:lpstr>Table of Content</vt:lpstr>
      <vt:lpstr>Our Understanding of the Scope</vt:lpstr>
      <vt:lpstr>Basic  Understanding of Marketing / Given Data</vt:lpstr>
      <vt:lpstr>Data Cleaning and Preparation(1/2)</vt:lpstr>
      <vt:lpstr>Data Cleaning and Preparation(2/2)</vt:lpstr>
      <vt:lpstr>EDA(1/4) (on transaction data and marketing spend)</vt:lpstr>
      <vt:lpstr>EDA(2/4)  (on transaction data and marketing spend)</vt:lpstr>
      <vt:lpstr>EDA(3/4)  (on transaction data and marketing spend)</vt:lpstr>
      <vt:lpstr>EDA(4/4)  (on transaction data and adstock)</vt:lpstr>
      <vt:lpstr>Derived KPIs &amp; Modeling</vt:lpstr>
      <vt:lpstr>Model Dashboard</vt:lpstr>
      <vt:lpstr>Camera Accessory</vt:lpstr>
      <vt:lpstr>Camera Accessory</vt:lpstr>
      <vt:lpstr>Gaming Accessory</vt:lpstr>
      <vt:lpstr>Gaming Accessory</vt:lpstr>
      <vt:lpstr>Gaming Accessory</vt:lpstr>
      <vt:lpstr>Home Audio</vt:lpstr>
      <vt:lpstr>Home Audio</vt:lpstr>
      <vt:lpstr>Home Audio</vt:lpstr>
      <vt:lpstr>PowerPoint Presentation</vt:lpstr>
      <vt:lpstr>PowerPoint Presentation</vt:lpstr>
      <vt:lpstr>PowerPoint Presentation</vt:lpstr>
      <vt:lpstr>PowerPoint Presentation</vt:lpstr>
      <vt:lpstr>PowerPoint Presentation</vt:lpstr>
      <vt:lpstr>R Plots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Sreejit</dc:creator>
  <cp:lastModifiedBy>Eishita Yadav</cp:lastModifiedBy>
  <cp:revision>274</cp:revision>
  <dcterms:created xsi:type="dcterms:W3CDTF">2006-08-16T00:00:00Z</dcterms:created>
  <dcterms:modified xsi:type="dcterms:W3CDTF">2018-12-17T15:19:03Z</dcterms:modified>
</cp:coreProperties>
</file>