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304675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157015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57558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37416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312830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F269B0E-92E7-4A16-9821-C8AFADC76EED}"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385674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F269B0E-92E7-4A16-9821-C8AFADC76EED}" type="datetimeFigureOut">
              <a:rPr lang="fr-FR" smtClean="0"/>
              <a:t>10/01/2023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222089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F269B0E-92E7-4A16-9821-C8AFADC76EED}" type="datetimeFigureOut">
              <a:rPr lang="fr-FR" smtClean="0"/>
              <a:t>10/01/2023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227260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F269B0E-92E7-4A16-9821-C8AFADC76EED}" type="datetimeFigureOut">
              <a:rPr lang="fr-FR" smtClean="0"/>
              <a:t>10/01/2023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50477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F269B0E-92E7-4A16-9821-C8AFADC76EED}"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212707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F269B0E-92E7-4A16-9821-C8AFADC76EED}" type="datetimeFigureOut">
              <a:rPr lang="fr-FR" smtClean="0"/>
              <a:t>10/01/2023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74B12-A149-4532-9161-9AECA207E1C8}" type="slidenum">
              <a:rPr lang="fr-FR" smtClean="0"/>
              <a:t>‹N°›</a:t>
            </a:fld>
            <a:endParaRPr lang="fr-FR"/>
          </a:p>
        </p:txBody>
      </p:sp>
    </p:spTree>
    <p:extLst>
      <p:ext uri="{BB962C8B-B14F-4D97-AF65-F5344CB8AC3E}">
        <p14:creationId xmlns:p14="http://schemas.microsoft.com/office/powerpoint/2010/main" val="71235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69B0E-92E7-4A16-9821-C8AFADC76EED}" type="datetimeFigureOut">
              <a:rPr lang="fr-FR" smtClean="0"/>
              <a:t>10/01/2023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74B12-A149-4532-9161-9AECA207E1C8}" type="slidenum">
              <a:rPr lang="fr-FR" smtClean="0"/>
              <a:t>‹N°›</a:t>
            </a:fld>
            <a:endParaRPr lang="fr-FR"/>
          </a:p>
        </p:txBody>
      </p:sp>
    </p:spTree>
    <p:extLst>
      <p:ext uri="{BB962C8B-B14F-4D97-AF65-F5344CB8AC3E}">
        <p14:creationId xmlns:p14="http://schemas.microsoft.com/office/powerpoint/2010/main" val="105177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05636" y="1558333"/>
            <a:ext cx="9189493" cy="2498464"/>
          </a:xfrm>
        </p:spPr>
        <p:txBody>
          <a:bodyPr>
            <a:normAutofit fontScale="25000" lnSpcReduction="20000"/>
          </a:bodyPr>
          <a:lstStyle/>
          <a:p>
            <a:r>
              <a:rPr lang="fr-FR" sz="11000" dirty="0" smtClean="0">
                <a:solidFill>
                  <a:schemeClr val="tx1">
                    <a:lumMod val="65000"/>
                    <a:lumOff val="35000"/>
                  </a:schemeClr>
                </a:solidFill>
              </a:rPr>
              <a:t>Les bases de données SQL (sigle de </a:t>
            </a:r>
            <a:r>
              <a:rPr lang="fr-FR" sz="11000" dirty="0" err="1" smtClean="0">
                <a:solidFill>
                  <a:schemeClr val="tx1">
                    <a:lumMod val="65000"/>
                    <a:lumOff val="35000"/>
                  </a:schemeClr>
                </a:solidFill>
              </a:rPr>
              <a:t>Structured</a:t>
            </a:r>
            <a:r>
              <a:rPr lang="fr-FR" sz="11000" dirty="0" smtClean="0">
                <a:solidFill>
                  <a:schemeClr val="tx1">
                    <a:lumMod val="65000"/>
                    <a:lumOff val="35000"/>
                  </a:schemeClr>
                </a:solidFill>
              </a:rPr>
              <a:t> </a:t>
            </a:r>
            <a:r>
              <a:rPr lang="fr-FR" sz="11000" dirty="0" err="1" smtClean="0">
                <a:solidFill>
                  <a:schemeClr val="tx1">
                    <a:lumMod val="65000"/>
                    <a:lumOff val="35000"/>
                  </a:schemeClr>
                </a:solidFill>
              </a:rPr>
              <a:t>Query</a:t>
            </a:r>
            <a:r>
              <a:rPr lang="fr-FR" sz="11000" dirty="0" smtClean="0">
                <a:solidFill>
                  <a:schemeClr val="tx1">
                    <a:lumMod val="65000"/>
                    <a:lumOff val="35000"/>
                  </a:schemeClr>
                </a:solidFill>
              </a:rPr>
              <a:t> </a:t>
            </a:r>
            <a:r>
              <a:rPr lang="fr-FR" sz="11000" dirty="0" err="1" smtClean="0">
                <a:solidFill>
                  <a:schemeClr val="tx1">
                    <a:lumMod val="65000"/>
                    <a:lumOff val="35000"/>
                  </a:schemeClr>
                </a:solidFill>
              </a:rPr>
              <a:t>Language</a:t>
            </a:r>
            <a:r>
              <a:rPr lang="fr-FR" sz="11000" dirty="0" smtClean="0">
                <a:solidFill>
                  <a:schemeClr val="tx1">
                    <a:lumMod val="65000"/>
                    <a:lumOff val="35000"/>
                  </a:schemeClr>
                </a:solidFill>
              </a:rPr>
              <a:t>) sont aussi appelées bases de données relationnelles. Elles sont constituées d’un ensemble de tableaux dans lesquels les données sont classées par catégorie. Chacune des colonnes de ces tableaux correspond à une de ces catégories et comprend un certain nombre de données de cette catégorie. Ces tableaux ont généralement un schéma fixe, c’est-à-dire qu’on définit la forme des tables (nombre de colonnes, titres, type des données et éventuellement d’autres contraintes). Voici un exemple On observe bien que chaque colonne correspond à une catégorie spécifique et que les colonnes ont un type bien défini (Nombre, texte …)</a:t>
            </a:r>
            <a:r>
              <a:rPr lang="fr-FR" dirty="0" smtClean="0"/>
              <a:t/>
            </a:r>
            <a:br>
              <a:rPr lang="fr-FR" dirty="0" smtClean="0"/>
            </a:br>
            <a:endParaRPr lang="fr-FR" dirty="0"/>
          </a:p>
        </p:txBody>
      </p:sp>
      <p:sp>
        <p:nvSpPr>
          <p:cNvPr id="4" name="Titre 3"/>
          <p:cNvSpPr>
            <a:spLocks noGrp="1"/>
          </p:cNvSpPr>
          <p:nvPr>
            <p:ph type="ctrTitle"/>
          </p:nvPr>
        </p:nvSpPr>
        <p:spPr>
          <a:xfrm>
            <a:off x="1305636" y="1095068"/>
            <a:ext cx="9144000" cy="651846"/>
          </a:xfrm>
        </p:spPr>
        <p:txBody>
          <a:bodyPr>
            <a:normAutofit fontScale="90000"/>
          </a:bodyPr>
          <a:lstStyle/>
          <a:p>
            <a:r>
              <a:rPr lang="fr-FR" sz="4000" i="1" dirty="0" smtClean="0">
                <a:solidFill>
                  <a:srgbClr val="7030A0"/>
                </a:solidFill>
              </a:rPr>
              <a:t>Qu'est-ce qu'une </a:t>
            </a:r>
            <a:r>
              <a:rPr lang="fr-FR" sz="3600" i="1" dirty="0" smtClean="0">
                <a:solidFill>
                  <a:srgbClr val="7030A0"/>
                </a:solidFill>
              </a:rPr>
              <a:t>base de données SQL ? </a:t>
            </a:r>
            <a:r>
              <a:rPr lang="fr-FR" sz="3600" dirty="0" smtClean="0"/>
              <a:t/>
            </a:r>
            <a:br>
              <a:rPr lang="fr-FR" sz="3600" dirty="0" smtClean="0"/>
            </a:br>
            <a:endParaRPr lang="fr-FR" sz="3600" dirty="0"/>
          </a:p>
        </p:txBody>
      </p:sp>
    </p:spTree>
    <p:extLst>
      <p:ext uri="{BB962C8B-B14F-4D97-AF65-F5344CB8AC3E}">
        <p14:creationId xmlns:p14="http://schemas.microsoft.com/office/powerpoint/2010/main" val="188056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7030A0"/>
                </a:solidFill>
              </a:rPr>
              <a:t>Qu'est-ce qu'une base de données </a:t>
            </a:r>
            <a:r>
              <a:rPr lang="fr-FR" dirty="0" err="1" smtClean="0">
                <a:solidFill>
                  <a:srgbClr val="7030A0"/>
                </a:solidFill>
              </a:rPr>
              <a:t>NoSQL</a:t>
            </a:r>
            <a:r>
              <a:rPr lang="fr-FR" dirty="0" smtClean="0">
                <a:solidFill>
                  <a:srgbClr val="7030A0"/>
                </a:solidFill>
              </a:rPr>
              <a:t> ?</a:t>
            </a:r>
            <a:endParaRPr lang="fr-FR" dirty="0">
              <a:solidFill>
                <a:srgbClr val="7030A0"/>
              </a:solidFill>
            </a:endParaRPr>
          </a:p>
        </p:txBody>
      </p:sp>
      <p:sp>
        <p:nvSpPr>
          <p:cNvPr id="3" name="Espace réservé du contenu 2"/>
          <p:cNvSpPr>
            <a:spLocks noGrp="1"/>
          </p:cNvSpPr>
          <p:nvPr>
            <p:ph idx="1"/>
          </p:nvPr>
        </p:nvSpPr>
        <p:spPr/>
        <p:txBody>
          <a:bodyPr>
            <a:normAutofit fontScale="77500" lnSpcReduction="20000"/>
          </a:bodyPr>
          <a:lstStyle/>
          <a:p>
            <a:r>
              <a:rPr lang="fr-FR" dirty="0" smtClean="0"/>
              <a:t>Les bases de données </a:t>
            </a:r>
            <a:r>
              <a:rPr lang="fr-FR" dirty="0" err="1" smtClean="0"/>
              <a:t>NoSQL</a:t>
            </a:r>
            <a:r>
              <a:rPr lang="fr-FR" dirty="0" smtClean="0"/>
              <a:t> sont, comme le nom l’indique, à l’opposé des SQL c’est-à-dire qu’elles sont non-relationnelles. Ces BDD ne nécessitent pas de schéma fixe et sont facilement modulables. Il en existe plusieurs types qui permettent de s’adapter à de multiples formats de données, par exemple des documents, des graphiques ou encore des formats avec des clés. Le but est de pouvoir récupérer les données au même endroit sans avoir à passer par des relations entre tableaux. Reprenons l’exemple précédent avec un format de documents, le plus souvent c’est un objet JSON qui est utilisé (type de document). Dans ce cas, chacun des attributs des colonnes SQL est un champ et les détails de l’enregistrement d’une personne seraient les valeurs de données associées à chaque champ : </a:t>
            </a:r>
            <a:r>
              <a:rPr lang="fr-FR" dirty="0" err="1" smtClean="0"/>
              <a:t>UtilisateurId</a:t>
            </a:r>
            <a:r>
              <a:rPr lang="fr-FR" dirty="0" smtClean="0"/>
              <a:t> : “452” , Prénom: “Laure” , Nom: ”Moulin” , </a:t>
            </a:r>
            <a:r>
              <a:rPr lang="fr-FR" dirty="0" err="1" smtClean="0"/>
              <a:t>Ville_de_residence</a:t>
            </a:r>
            <a:r>
              <a:rPr lang="fr-FR" dirty="0" smtClean="0"/>
              <a:t> : “Toulouse” , </a:t>
            </a:r>
            <a:r>
              <a:rPr lang="fr-FR" dirty="0" err="1" smtClean="0"/>
              <a:t>Departement</a:t>
            </a:r>
            <a:r>
              <a:rPr lang="fr-FR" dirty="0" smtClean="0"/>
              <a:t> : “Haute-Garonne” , Région : “Occitanie” UNE CARRIÈRE DANS LA DATA VOUS TEND LES BRAS ! Une reconversion dans le </a:t>
            </a:r>
            <a:r>
              <a:rPr lang="fr-FR" dirty="0" err="1" smtClean="0"/>
              <a:t>big</a:t>
            </a:r>
            <a:r>
              <a:rPr lang="fr-FR" dirty="0" smtClean="0"/>
              <a:t> data vous intéresse, mais vous ne savez pas par où commencer ? Découvrez nos formations en Data Science. Je découvre les formations Chaque type de base de données </a:t>
            </a:r>
            <a:r>
              <a:rPr lang="fr-FR" dirty="0" err="1" smtClean="0"/>
              <a:t>NoSQL</a:t>
            </a:r>
            <a:r>
              <a:rPr lang="fr-FR" dirty="0" smtClean="0"/>
              <a:t> est conçu en fonction d’une situation spécifique et les contraintes techniques respectivement justifient une structure particulière. Les bases de données </a:t>
            </a:r>
            <a:r>
              <a:rPr lang="fr-FR" dirty="0" err="1" smtClean="0"/>
              <a:t>NoSQL</a:t>
            </a:r>
            <a:r>
              <a:rPr lang="fr-FR" dirty="0" smtClean="0"/>
              <a:t> ont été développées à la fin des années 2000 et se sont rapidement démocratisées grâce à leurs capacités à gérer des grandes bases de données distribuées </a:t>
            </a:r>
            <a:r>
              <a:rPr lang="fr-FR" dirty="0" err="1" smtClean="0"/>
              <a:t>Big</a:t>
            </a:r>
            <a:r>
              <a:rPr lang="fr-FR" dirty="0" smtClean="0"/>
              <a:t> Data.</a:t>
            </a:r>
          </a:p>
          <a:p>
            <a:endParaRPr lang="fr-FR" dirty="0"/>
          </a:p>
        </p:txBody>
      </p:sp>
    </p:spTree>
    <p:extLst>
      <p:ext uri="{BB962C8B-B14F-4D97-AF65-F5344CB8AC3E}">
        <p14:creationId xmlns:p14="http://schemas.microsoft.com/office/powerpoint/2010/main" val="402422361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403</Words>
  <Application>Microsoft Office PowerPoint</Application>
  <PresentationFormat>Grand écran</PresentationFormat>
  <Paragraphs>4</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Qu'est-ce qu'une base de données SQL ?  </vt:lpstr>
      <vt:lpstr>Qu'est-ce qu'une base de données NoSQL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Qu'est-ce qu'une base de données SQL ?  </dc:title>
  <dc:creator>HP</dc:creator>
  <cp:lastModifiedBy>HP</cp:lastModifiedBy>
  <cp:revision>1</cp:revision>
  <dcterms:created xsi:type="dcterms:W3CDTF">2023-01-10T19:15:17Z</dcterms:created>
  <dcterms:modified xsi:type="dcterms:W3CDTF">2023-01-10T19:27:25Z</dcterms:modified>
</cp:coreProperties>
</file>