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500" autoAdjust="0"/>
  </p:normalViewPr>
  <p:slideViewPr>
    <p:cSldViewPr snapToGrid="0">
      <p:cViewPr varScale="1">
        <p:scale>
          <a:sx n="66" d="100"/>
          <a:sy n="66" d="100"/>
        </p:scale>
        <p:origin x="128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See notes under slides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f58824988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f5882498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02124"/>
                </a:solidFill>
                <a:highlight>
                  <a:srgbClr val="FFFFFF"/>
                </a:highlight>
              </a:rPr>
              <a:t>1- 5G spec requirements of IMT-2020</a:t>
            </a:r>
            <a:endParaRPr sz="1200">
              <a:solidFill>
                <a:srgbClr val="202124"/>
              </a:solidFill>
              <a:highlight>
                <a:srgbClr val="FFFFFF"/>
              </a:highlight>
            </a:endParaRPr>
          </a:p>
          <a:p>
            <a:pPr marL="0" lvl="0" indent="0" algn="l" rtl="0">
              <a:spcBef>
                <a:spcPts val="0"/>
              </a:spcBef>
              <a:spcAft>
                <a:spcPts val="0"/>
              </a:spcAft>
              <a:buNone/>
            </a:pPr>
            <a:r>
              <a:rPr lang="en-GB" sz="1200">
                <a:solidFill>
                  <a:srgbClr val="202124"/>
                </a:solidFill>
                <a:highlight>
                  <a:srgbClr val="FFFFFF"/>
                </a:highlight>
              </a:rPr>
              <a:t>2- Energy efficiency means </a:t>
            </a:r>
            <a:r>
              <a:rPr lang="en-GB" sz="1200" b="1">
                <a:solidFill>
                  <a:srgbClr val="202124"/>
                </a:solidFill>
                <a:highlight>
                  <a:srgbClr val="FFFFFF"/>
                </a:highlight>
              </a:rPr>
              <a:t>using less energy to get the same job done.</a:t>
            </a:r>
            <a:endParaRPr sz="1200" b="1">
              <a:solidFill>
                <a:srgbClr val="202124"/>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dk1"/>
                </a:solidFill>
              </a:rPr>
              <a:t>where R is the system throughput and P is the power spent in achieving R.</a:t>
            </a:r>
            <a:endParaRPr sz="1200" b="1">
              <a:solidFill>
                <a:srgbClr val="202124"/>
              </a:solidFill>
              <a:highlight>
                <a:srgbClr val="FFFFFF"/>
              </a:highlight>
            </a:endParaRPr>
          </a:p>
          <a:p>
            <a:pPr marL="0" lvl="0" indent="0" algn="l" rtl="0">
              <a:spcBef>
                <a:spcPts val="0"/>
              </a:spcBef>
              <a:spcAft>
                <a:spcPts val="0"/>
              </a:spcAft>
              <a:buNone/>
            </a:pPr>
            <a:r>
              <a:rPr lang="en-GB" sz="1200">
                <a:solidFill>
                  <a:schemeClr val="dk1"/>
                </a:solidFill>
              </a:rPr>
              <a:t>Total bits successfully transmitted by consuming a Joule of energy is called EE measured as bits-per-Joule.</a:t>
            </a:r>
            <a:endParaRPr sz="1200">
              <a:solidFill>
                <a:schemeClr val="dk1"/>
              </a:solidFill>
            </a:endParaRPr>
          </a:p>
          <a:p>
            <a:pPr marL="0" lvl="0" indent="0" algn="l" rtl="0">
              <a:spcBef>
                <a:spcPts val="0"/>
              </a:spcBef>
              <a:spcAft>
                <a:spcPts val="0"/>
              </a:spcAft>
              <a:buNone/>
            </a:pPr>
            <a:r>
              <a:rPr lang="en-GB" sz="1200">
                <a:solidFill>
                  <a:schemeClr val="dk1"/>
                </a:solidFill>
              </a:rPr>
              <a:t>EE is dependent on many factors, i.e., spectral efficiency, network architecture, power consumption by the entire system, and transmission protocol → Effect of MM on EE</a:t>
            </a:r>
            <a:endParaRPr sz="1200">
              <a:solidFill>
                <a:schemeClr val="dk1"/>
              </a:solidFill>
            </a:endParaRPr>
          </a:p>
          <a:p>
            <a:pPr marL="0" lvl="0" indent="0" algn="l" rtl="0">
              <a:spcBef>
                <a:spcPts val="0"/>
              </a:spcBef>
              <a:spcAft>
                <a:spcPts val="0"/>
              </a:spcAft>
              <a:buNone/>
            </a:pPr>
            <a:r>
              <a:rPr lang="en-GB" sz="1200">
                <a:solidFill>
                  <a:schemeClr val="dk1"/>
                </a:solidFill>
              </a:rPr>
              <a:t>3- MIMO: </a:t>
            </a:r>
            <a:r>
              <a:rPr lang="en-GB" sz="1050">
                <a:solidFill>
                  <a:srgbClr val="202122"/>
                </a:solidFill>
                <a:highlight>
                  <a:srgbClr val="FFFFFF"/>
                </a:highlight>
              </a:rPr>
              <a:t>multiplying the capacity of a radio link using multiple transmission and receiving antennas</a:t>
            </a:r>
            <a:endParaRPr sz="1200">
              <a:solidFill>
                <a:schemeClr val="dk1"/>
              </a:solidFill>
            </a:endParaRPr>
          </a:p>
          <a:p>
            <a:pPr marL="0" lvl="0" indent="0" algn="l" rtl="0">
              <a:spcBef>
                <a:spcPts val="0"/>
              </a:spcBef>
              <a:spcAft>
                <a:spcPts val="0"/>
              </a:spcAft>
              <a:buNone/>
            </a:pPr>
            <a:r>
              <a:rPr lang="en-GB" sz="1200">
                <a:solidFill>
                  <a:schemeClr val="dk1"/>
                </a:solidFill>
              </a:rPr>
              <a:t>4- MM: </a:t>
            </a:r>
            <a:r>
              <a:rPr lang="en-GB" sz="1050">
                <a:solidFill>
                  <a:srgbClr val="202122"/>
                </a:solidFill>
                <a:highlight>
                  <a:srgbClr val="FFFFFF"/>
                </a:highlight>
              </a:rPr>
              <a:t>Massive number of serving antennas at the BS. Based on 3 key tech: spatial diversity, spatial multiplexing, and beamforming.</a:t>
            </a:r>
            <a:endParaRPr sz="1050">
              <a:solidFill>
                <a:srgbClr val="202122"/>
              </a:solidFill>
              <a:highlight>
                <a:srgbClr val="FFFFFF"/>
              </a:highlight>
            </a:endParaRPr>
          </a:p>
          <a:p>
            <a:pPr marL="0" lvl="0" indent="0" algn="l" rtl="0">
              <a:spcBef>
                <a:spcPts val="0"/>
              </a:spcBef>
              <a:spcAft>
                <a:spcPts val="0"/>
              </a:spcAft>
              <a:buNone/>
            </a:pPr>
            <a:r>
              <a:rPr lang="en-GB" sz="1050">
                <a:solidFill>
                  <a:srgbClr val="202122"/>
                </a:solidFill>
                <a:highlight>
                  <a:srgbClr val="FFFFFF"/>
                </a:highlight>
              </a:rPr>
              <a:t>Spatial diversity: transmit same message by multiple antennas to improve BER</a:t>
            </a:r>
            <a:endParaRPr sz="1050">
              <a:solidFill>
                <a:srgbClr val="202122"/>
              </a:solidFill>
              <a:highlight>
                <a:srgbClr val="FFFFFF"/>
              </a:highlight>
            </a:endParaRPr>
          </a:p>
          <a:p>
            <a:pPr marL="0" lvl="0" indent="0" algn="l" rtl="0">
              <a:spcBef>
                <a:spcPts val="0"/>
              </a:spcBef>
              <a:spcAft>
                <a:spcPts val="0"/>
              </a:spcAft>
              <a:buNone/>
            </a:pPr>
            <a:r>
              <a:rPr lang="en-GB" sz="1050">
                <a:solidFill>
                  <a:srgbClr val="202122"/>
                </a:solidFill>
                <a:highlight>
                  <a:srgbClr val="FFFFFF"/>
                </a:highlight>
              </a:rPr>
              <a:t>Spatial multiplexing: MUX à message for one user on multiple antennas to improve data rate</a:t>
            </a:r>
            <a:endParaRPr sz="1050">
              <a:solidFill>
                <a:srgbClr val="202122"/>
              </a:solidFill>
              <a:highlight>
                <a:srgbClr val="FFFFFF"/>
              </a:highlight>
            </a:endParaRPr>
          </a:p>
          <a:p>
            <a:pPr marL="0" lvl="0" indent="0" algn="l" rtl="0">
              <a:spcBef>
                <a:spcPts val="0"/>
              </a:spcBef>
              <a:spcAft>
                <a:spcPts val="0"/>
              </a:spcAft>
              <a:buNone/>
            </a:pPr>
            <a:r>
              <a:rPr lang="en-GB" sz="1050">
                <a:solidFill>
                  <a:srgbClr val="202122"/>
                </a:solidFill>
                <a:highlight>
                  <a:srgbClr val="FFFFFF"/>
                </a:highlight>
              </a:rPr>
              <a:t>Beamforming: faisceau d’ondes orientee vers l’utilisateur: Beam Multiple Division Access</a:t>
            </a:r>
            <a:endParaRPr sz="1050">
              <a:solidFill>
                <a:srgbClr val="2021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f58824988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f5882498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rPr>
              <a:t>Trade-off: EE and Area Throughput (bits/sec/km2)</a:t>
            </a:r>
            <a:endParaRPr sz="1200">
              <a:solidFill>
                <a:schemeClr val="dk1"/>
              </a:solidFill>
            </a:endParaRPr>
          </a:p>
          <a:p>
            <a:pPr marL="0" lvl="0" indent="0" algn="l" rtl="0">
              <a:spcBef>
                <a:spcPts val="0"/>
              </a:spcBef>
              <a:spcAft>
                <a:spcPts val="0"/>
              </a:spcAft>
              <a:buNone/>
            </a:pPr>
            <a:r>
              <a:rPr lang="en-GB" sz="1300">
                <a:solidFill>
                  <a:srgbClr val="555555"/>
                </a:solidFill>
                <a:highlight>
                  <a:srgbClr val="FFFFFF"/>
                </a:highlight>
              </a:rPr>
              <a:t> in the 5G era with millions more base stations and billions of connected devices, given the required 1000x increasing in offered data rates and throughput, the network energy efficiency should be improved at least by the same factor, in order to maintain the whole energy consumption at today’s level.</a:t>
            </a:r>
            <a:endParaRPr sz="1300">
              <a:solidFill>
                <a:srgbClr val="555555"/>
              </a:solidFill>
              <a:highlight>
                <a:srgbClr val="FFFFFF"/>
              </a:highlight>
            </a:endParaRPr>
          </a:p>
          <a:p>
            <a:pPr marL="0" lvl="0" indent="0" algn="l" rtl="0">
              <a:spcBef>
                <a:spcPts val="0"/>
              </a:spcBef>
              <a:spcAft>
                <a:spcPts val="0"/>
              </a:spcAft>
              <a:buNone/>
            </a:pPr>
            <a:r>
              <a:rPr lang="en-GB" sz="1300">
                <a:solidFill>
                  <a:srgbClr val="555555"/>
                </a:solidFill>
                <a:highlight>
                  <a:srgbClr val="FFFFFF"/>
                </a:highlight>
              </a:rPr>
              <a:t>Serving IoT devices (low power consumption)</a:t>
            </a:r>
            <a:endParaRPr sz="1300">
              <a:solidFill>
                <a:srgbClr val="55555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f58824988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f5882498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50500" y="1375100"/>
            <a:ext cx="8043000" cy="1086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Effect of Massive MIMO Technology on Energy Efficiency of the Wireless Cellular Network</a:t>
            </a:r>
            <a:endParaRPr/>
          </a:p>
        </p:txBody>
      </p:sp>
      <p:sp>
        <p:nvSpPr>
          <p:cNvPr id="66" name="Google Shape;66;p14"/>
          <p:cNvSpPr txBox="1">
            <a:spLocks noGrp="1"/>
          </p:cNvSpPr>
          <p:nvPr>
            <p:ph type="subTitle" idx="1"/>
          </p:nvPr>
        </p:nvSpPr>
        <p:spPr>
          <a:xfrm>
            <a:off x="505475" y="2759992"/>
            <a:ext cx="4862400" cy="3624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5"/>
              <a:buNone/>
            </a:pPr>
            <a:r>
              <a:rPr lang="en-GB" sz="1560"/>
              <a:t>Comparison with Standard MIMO Technology</a:t>
            </a:r>
            <a:endParaRPr sz="1560"/>
          </a:p>
          <a:p>
            <a:pPr marL="0" lvl="0" indent="0" algn="l" rtl="0">
              <a:lnSpc>
                <a:spcPct val="80000"/>
              </a:lnSpc>
              <a:spcBef>
                <a:spcPts val="0"/>
              </a:spcBef>
              <a:spcAft>
                <a:spcPts val="0"/>
              </a:spcAft>
              <a:buSzPts val="605"/>
              <a:buNone/>
            </a:pPr>
            <a:endParaRPr sz="156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Key words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Wireless Cellular Networks (5G)</a:t>
            </a:r>
            <a:endParaRPr/>
          </a:p>
          <a:p>
            <a:pPr marL="0" lvl="0" indent="0" algn="l" rtl="0">
              <a:spcBef>
                <a:spcPts val="1200"/>
              </a:spcBef>
              <a:spcAft>
                <a:spcPts val="0"/>
              </a:spcAft>
              <a:buNone/>
            </a:pPr>
            <a:r>
              <a:rPr lang="en-GB"/>
              <a:t>Energy Efficiency (EE)</a:t>
            </a:r>
            <a:endParaRPr/>
          </a:p>
          <a:p>
            <a:pPr marL="0" lvl="0" indent="0" algn="l" rtl="0">
              <a:spcBef>
                <a:spcPts val="1200"/>
              </a:spcBef>
              <a:spcAft>
                <a:spcPts val="0"/>
              </a:spcAft>
              <a:buNone/>
            </a:pPr>
            <a:r>
              <a:rPr lang="en-GB"/>
              <a:t>Standard MIMO</a:t>
            </a:r>
            <a:endParaRPr/>
          </a:p>
          <a:p>
            <a:pPr marL="0" lvl="0" indent="0" algn="l" rtl="0">
              <a:spcBef>
                <a:spcPts val="1200"/>
              </a:spcBef>
              <a:spcAft>
                <a:spcPts val="1200"/>
              </a:spcAft>
              <a:buNone/>
            </a:pPr>
            <a:r>
              <a:rPr lang="en-GB"/>
              <a:t>Massive MIMO (MM)</a:t>
            </a:r>
            <a:endParaRPr/>
          </a:p>
        </p:txBody>
      </p:sp>
      <p:pic>
        <p:nvPicPr>
          <p:cNvPr id="73" name="Google Shape;73;p15"/>
          <p:cNvPicPr preferRelativeResize="0"/>
          <p:nvPr/>
        </p:nvPicPr>
        <p:blipFill>
          <a:blip r:embed="rId3">
            <a:alphaModFix/>
          </a:blip>
          <a:stretch>
            <a:fillRect/>
          </a:stretch>
        </p:blipFill>
        <p:spPr>
          <a:xfrm>
            <a:off x="3415050" y="1549200"/>
            <a:ext cx="5417250" cy="3488400"/>
          </a:xfrm>
          <a:prstGeom prst="rect">
            <a:avLst/>
          </a:prstGeom>
          <a:noFill/>
          <a:ln>
            <a:noFill/>
          </a:ln>
        </p:spPr>
      </p:pic>
      <p:pic>
        <p:nvPicPr>
          <p:cNvPr id="74" name="Google Shape;74;p15"/>
          <p:cNvPicPr preferRelativeResize="0"/>
          <p:nvPr/>
        </p:nvPicPr>
        <p:blipFill>
          <a:blip r:embed="rId4">
            <a:alphaModFix/>
          </a:blip>
          <a:stretch>
            <a:fillRect/>
          </a:stretch>
        </p:blipFill>
        <p:spPr>
          <a:xfrm>
            <a:off x="5569775" y="1944293"/>
            <a:ext cx="2487950" cy="1619500"/>
          </a:xfrm>
          <a:prstGeom prst="rect">
            <a:avLst/>
          </a:prstGeom>
          <a:noFill/>
          <a:ln>
            <a:noFill/>
          </a:ln>
        </p:spPr>
      </p:pic>
      <p:pic>
        <p:nvPicPr>
          <p:cNvPr id="75" name="Google Shape;75;p15"/>
          <p:cNvPicPr preferRelativeResize="0"/>
          <p:nvPr/>
        </p:nvPicPr>
        <p:blipFill>
          <a:blip r:embed="rId5">
            <a:alphaModFix/>
          </a:blip>
          <a:stretch>
            <a:fillRect/>
          </a:stretch>
        </p:blipFill>
        <p:spPr>
          <a:xfrm>
            <a:off x="3738431" y="1116475"/>
            <a:ext cx="5174749" cy="3488400"/>
          </a:xfrm>
          <a:prstGeom prst="rect">
            <a:avLst/>
          </a:prstGeom>
          <a:noFill/>
          <a:ln>
            <a:noFill/>
          </a:ln>
        </p:spPr>
      </p:pic>
      <p:pic>
        <p:nvPicPr>
          <p:cNvPr id="76" name="Google Shape;76;p15"/>
          <p:cNvPicPr preferRelativeResize="0"/>
          <p:nvPr/>
        </p:nvPicPr>
        <p:blipFill>
          <a:blip r:embed="rId6">
            <a:alphaModFix/>
          </a:blip>
          <a:stretch>
            <a:fillRect/>
          </a:stretch>
        </p:blipFill>
        <p:spPr>
          <a:xfrm>
            <a:off x="3816875" y="1761000"/>
            <a:ext cx="5238750" cy="3276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73"/>
                                        </p:tgtEl>
                                      </p:cBhvr>
                                    </p:animEffect>
                                    <p:set>
                                      <p:cBhvr>
                                        <p:cTn id="17" dur="1" fill="hold">
                                          <p:stCondLst>
                                            <p:cond delay="1000"/>
                                          </p:stCondLst>
                                        </p:cTn>
                                        <p:tgtEl>
                                          <p:spTgt spid="73"/>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10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74"/>
                                        </p:tgtEl>
                                      </p:cBhvr>
                                    </p:animEffect>
                                    <p:set>
                                      <p:cBhvr>
                                        <p:cTn id="25" dur="1" fill="hold">
                                          <p:stCondLst>
                                            <p:cond delay="1000"/>
                                          </p:stCondLst>
                                        </p:cTn>
                                        <p:tgtEl>
                                          <p:spTgt spid="74"/>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1000"/>
                                        <p:tgtEl>
                                          <p:spTgt spid="7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1000"/>
                                        <p:tgtEl>
                                          <p:spTgt spid="76"/>
                                        </p:tgtEl>
                                      </p:cBhvr>
                                    </p:animEffect>
                                    <p:set>
                                      <p:cBhvr>
                                        <p:cTn id="33" dur="1" fill="hold">
                                          <p:stCondLst>
                                            <p:cond delay="1000"/>
                                          </p:stCondLst>
                                        </p:cTn>
                                        <p:tgtEl>
                                          <p:spTgt spid="76"/>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a:t>
            </a:r>
            <a:endParaRPr/>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Effect of Massive MIMO on Energy Efficiency (EE):</a:t>
            </a:r>
            <a:endParaRPr/>
          </a:p>
          <a:p>
            <a:pPr marL="0" lvl="0" indent="0" algn="l" rtl="0">
              <a:spcBef>
                <a:spcPts val="1200"/>
              </a:spcBef>
              <a:spcAft>
                <a:spcPts val="0"/>
              </a:spcAft>
              <a:buNone/>
            </a:pPr>
            <a:r>
              <a:rPr lang="en-GB"/>
              <a:t>Sustainable evolution, carbon footprint, 5G requirements → challenges</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Comparison with Standard MIMO level of EE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Planning</a:t>
            </a:r>
            <a:endParaRPr/>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Related work and research papers</a:t>
            </a:r>
            <a:endParaRPr/>
          </a:p>
          <a:p>
            <a:pPr marL="457200" lvl="0" indent="-342900" algn="l" rtl="0">
              <a:spcBef>
                <a:spcPts val="0"/>
              </a:spcBef>
              <a:spcAft>
                <a:spcPts val="0"/>
              </a:spcAft>
              <a:buSzPts val="1800"/>
              <a:buChar char="●"/>
            </a:pPr>
            <a:r>
              <a:rPr lang="en-GB"/>
              <a:t>Possible simulation</a:t>
            </a:r>
            <a:endParaRPr/>
          </a:p>
          <a:p>
            <a:pPr marL="457200" lvl="0" indent="-342900" algn="l" rtl="0">
              <a:spcBef>
                <a:spcPts val="0"/>
              </a:spcBef>
              <a:spcAft>
                <a:spcPts val="0"/>
              </a:spcAft>
              <a:buSzPts val="1800"/>
              <a:buChar char="●"/>
            </a:pPr>
            <a:r>
              <a:rPr lang="en-GB"/>
              <a:t>Report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(16:9)</PresentationFormat>
  <Paragraphs>30</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Effect of Massive MIMO Technology on Energy Efficiency of the Wireless Cellular Network</vt:lpstr>
      <vt:lpstr>Key words</vt:lpstr>
      <vt:lpstr>Problem</vt:lpstr>
      <vt:lpstr>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Massive MIMO Technology on Energy Efficiency of the Wireless Cellular Network</dc:title>
  <cp:lastModifiedBy>Eya Zaoui</cp:lastModifiedBy>
  <cp:revision>1</cp:revision>
  <dcterms:modified xsi:type="dcterms:W3CDTF">2022-05-04T15:11:24Z</dcterms:modified>
</cp:coreProperties>
</file>