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7" r:id="rId3"/>
    <p:sldId id="260" r:id="rId4"/>
    <p:sldId id="261" r:id="rId5"/>
    <p:sldId id="265" r:id="rId6"/>
    <p:sldId id="273" r:id="rId7"/>
    <p:sldId id="274" r:id="rId8"/>
    <p:sldId id="278" r:id="rId9"/>
    <p:sldId id="275" r:id="rId10"/>
    <p:sldId id="276" r:id="rId11"/>
    <p:sldId id="258" r:id="rId12"/>
    <p:sldId id="279" r:id="rId13"/>
    <p:sldId id="270" r:id="rId14"/>
    <p:sldId id="271" r:id="rId15"/>
    <p:sldId id="272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은영" initials="박" lastIdx="1" clrIdx="0">
    <p:extLst>
      <p:ext uri="{19B8F6BF-5375-455C-9EA6-DF929625EA0E}">
        <p15:presenceInfo xmlns:p15="http://schemas.microsoft.com/office/powerpoint/2012/main" userId="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19" autoAdjust="0"/>
  </p:normalViewPr>
  <p:slideViewPr>
    <p:cSldViewPr>
      <p:cViewPr varScale="1">
        <p:scale>
          <a:sx n="76" d="100"/>
          <a:sy n="76" d="100"/>
        </p:scale>
        <p:origin x="10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플랫폼 상호명</a:t>
            </a:r>
            <a:r>
              <a:rPr lang="en-US" altLang="ko-KR" sz="1200" dirty="0"/>
              <a:t>&amp;</a:t>
            </a:r>
            <a:r>
              <a:rPr lang="ko-KR" altLang="en-US" sz="1200" dirty="0" err="1"/>
              <a:t>팀이름</a:t>
            </a:r>
            <a:r>
              <a:rPr lang="ko-KR" altLang="en-US" sz="1200" dirty="0"/>
              <a:t> </a:t>
            </a:r>
            <a:r>
              <a:rPr lang="en-US" altLang="ko-KR" sz="1200" dirty="0"/>
              <a:t>: CEO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팀원 역할  설명 </a:t>
            </a:r>
            <a:r>
              <a:rPr lang="en-US" altLang="ko-KR" sz="1200" dirty="0"/>
              <a:t>X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Malgun Gothic" panose="020B0503020000020004" pitchFamily="50" charset="-127"/>
              </a:rPr>
              <a:t>양방향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다자간의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플랫폼이다</a:t>
            </a:r>
            <a:r>
              <a:rPr lang="en-US" altLang="ko-KR" dirty="0">
                <a:ea typeface="Malgun Gothic" panose="020B0503020000020004" pitchFamily="50" charset="-127"/>
              </a:rPr>
              <a:t>.  </a:t>
            </a:r>
            <a:r>
              <a:rPr lang="ko-KR" altLang="ko-KR" dirty="0" err="1">
                <a:ea typeface="Malgun Gothic" panose="020B0503020000020004" pitchFamily="50" charset="-127"/>
              </a:rPr>
              <a:t>점장이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만든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그룹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내에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있는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직원들은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endParaRPr lang="ko-KR" altLang="ko-KR" dirty="0">
              <a:ea typeface="Malgun Gothic" panose="020B0503020000020004" pitchFamily="50" charset="-127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dirty="0" err="1">
                <a:ea typeface="Malgun Gothic" panose="020B0503020000020004" pitchFamily="50" charset="-127"/>
              </a:rPr>
              <a:t>알바생</a:t>
            </a:r>
            <a:r>
              <a:rPr lang="en-US" altLang="ko-KR" dirty="0">
                <a:ea typeface="Malgun Gothic" panose="020B0503020000020004" pitchFamily="50" charset="-127"/>
              </a:rPr>
              <a:t> -&gt;  </a:t>
            </a:r>
            <a:r>
              <a:rPr lang="ko-KR" altLang="ko-KR" dirty="0" err="1">
                <a:ea typeface="Malgun Gothic" panose="020B0503020000020004" pitchFamily="50" charset="-127"/>
              </a:rPr>
              <a:t>알바생</a:t>
            </a:r>
            <a:r>
              <a:rPr lang="en-US" altLang="ko-KR" dirty="0">
                <a:ea typeface="Malgun Gothic" panose="020B0503020000020004" pitchFamily="50" charset="-127"/>
              </a:rPr>
              <a:t> 1:1</a:t>
            </a:r>
            <a:endParaRPr lang="ko-KR" altLang="ko-KR" dirty="0">
              <a:ea typeface="Calibri" panose="020F0502020204030204" pitchFamily="34" charset="0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dirty="0" err="1">
                <a:ea typeface="Malgun Gothic" panose="020B0503020000020004" pitchFamily="50" charset="-127"/>
              </a:rPr>
              <a:t>알바생</a:t>
            </a:r>
            <a:r>
              <a:rPr lang="en-US" altLang="ko-KR" dirty="0">
                <a:ea typeface="Malgun Gothic" panose="020B0503020000020004" pitchFamily="50" charset="-127"/>
              </a:rPr>
              <a:t> n -&gt; </a:t>
            </a:r>
            <a:r>
              <a:rPr lang="ko-KR" altLang="ko-KR" dirty="0" err="1">
                <a:ea typeface="Malgun Gothic" panose="020B0503020000020004" pitchFamily="50" charset="-127"/>
              </a:rPr>
              <a:t>알바생</a:t>
            </a:r>
            <a:r>
              <a:rPr lang="en-US" altLang="ko-KR" dirty="0">
                <a:ea typeface="Malgun Gothic" panose="020B0503020000020004" pitchFamily="50" charset="-127"/>
              </a:rPr>
              <a:t> n n:n </a:t>
            </a:r>
            <a:r>
              <a:rPr lang="ko-KR" altLang="ko-KR" dirty="0">
                <a:ea typeface="Malgun Gothic" panose="020B0503020000020004" pitchFamily="50" charset="-127"/>
              </a:rPr>
              <a:t>도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가능하다</a:t>
            </a:r>
            <a:r>
              <a:rPr lang="en-US" altLang="ko-KR" dirty="0">
                <a:ea typeface="Malgun Gothic" panose="020B0503020000020004" pitchFamily="50" charset="-127"/>
              </a:rPr>
              <a:t>. </a:t>
            </a:r>
            <a:endParaRPr lang="ko-KR" altLang="ko-KR" dirty="0">
              <a:ea typeface="Calibri" panose="020F0502020204030204" pitchFamily="34" charset="0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dirty="0">
                <a:ea typeface="Malgun Gothic" panose="020B0503020000020004" pitchFamily="50" charset="-127"/>
              </a:rPr>
              <a:t>그룹이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집합의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경우의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수로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무한히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나눠질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있다</a:t>
            </a:r>
            <a:r>
              <a:rPr lang="en-US" altLang="ko-KR" dirty="0">
                <a:ea typeface="Malgun Gothic" panose="020B0503020000020004" pitchFamily="50" charset="-127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3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21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100" dirty="0">
                <a:ea typeface="Malgun Gothic" panose="020B0503020000020004" pitchFamily="50" charset="-127"/>
              </a:rPr>
              <a:t> 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ko-KR" altLang="ko-KR" sz="1100" dirty="0">
                <a:ea typeface="Malgun Gothic" panose="020B0503020000020004" pitchFamily="50" charset="-127"/>
              </a:rPr>
              <a:t>스마트폰</a:t>
            </a:r>
            <a:r>
              <a:rPr lang="en-US" altLang="ko-KR" sz="1100" dirty="0">
                <a:ea typeface="Malgun Gothic" panose="020B0503020000020004" pitchFamily="50" charset="-127"/>
              </a:rPr>
              <a:t> </a:t>
            </a:r>
            <a:r>
              <a:rPr lang="ko-KR" altLang="ko-KR" sz="1100" dirty="0">
                <a:ea typeface="Malgun Gothic" panose="020B0503020000020004" pitchFamily="50" charset="-127"/>
              </a:rPr>
              <a:t>어플리케이션</a:t>
            </a:r>
            <a:r>
              <a:rPr lang="en-US" altLang="ko-KR" sz="1100" dirty="0">
                <a:ea typeface="Malgun Gothic" panose="020B0503020000020004" pitchFamily="50" charset="-127"/>
              </a:rPr>
              <a:t> </a:t>
            </a:r>
            <a:endParaRPr lang="ko-KR" altLang="ko-KR" sz="1100" dirty="0">
              <a:ea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100" dirty="0">
                <a:ea typeface="Malgun Gothic" panose="020B0503020000020004" pitchFamily="50" charset="-127"/>
              </a:rPr>
              <a:t> </a:t>
            </a:r>
            <a:endParaRPr lang="ko-KR" altLang="ko-KR" sz="1100" dirty="0">
              <a:effectLst/>
              <a:ea typeface="Malgun Gothic" panose="020B0503020000020004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>
                <a:ea typeface="Calibri" panose="020F0502020204030204" pitchFamily="34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</a:rPr>
              <a:t>3</a:t>
            </a:r>
            <a:r>
              <a:rPr lang="ko-KR" altLang="ko-KR" dirty="0">
                <a:ea typeface="Calibri" panose="020F0502020204030204" pitchFamily="34" charset="0"/>
              </a:rPr>
              <a:t>. 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ea typeface="Malgun Gothic" panose="020B0503020000020004" pitchFamily="50" charset="-127"/>
              </a:rPr>
              <a:t>가격전략</a:t>
            </a:r>
            <a:r>
              <a:rPr lang="ko-KR" altLang="ko-KR" dirty="0">
                <a:ea typeface="Calibri" panose="020F0502020204030204" pitchFamily="34" charset="0"/>
              </a:rPr>
              <a:t>, </a:t>
            </a:r>
            <a:r>
              <a:rPr lang="ko-KR" altLang="ko-KR" dirty="0">
                <a:ea typeface="Malgun Gothic" panose="020B0503020000020004" pitchFamily="50" charset="-127"/>
              </a:rPr>
              <a:t>비즈니스 모델을 구축</a:t>
            </a:r>
            <a:endParaRPr lang="ko-KR" altLang="ko-KR" dirty="0">
              <a:ea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57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팀이름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CEO : </a:t>
            </a:r>
            <a:r>
              <a:rPr lang="en-US" altLang="ko-KR" b="1" dirty="0">
                <a:solidFill>
                  <a:schemeClr val="bg1"/>
                </a:solidFill>
              </a:rPr>
              <a:t>chief executive officer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첫번째 핵심 포인트는 채팅입니다</a:t>
            </a:r>
            <a:r>
              <a:rPr lang="en-US" altLang="ko-KR" b="1" dirty="0">
                <a:solidFill>
                  <a:schemeClr val="bg1"/>
                </a:solidFill>
              </a:rPr>
              <a:t>. </a:t>
            </a:r>
            <a:r>
              <a:rPr lang="ko-KR" altLang="en-US" b="1" dirty="0">
                <a:solidFill>
                  <a:schemeClr val="bg1"/>
                </a:solidFill>
              </a:rPr>
              <a:t>채팅 앱들이 현대 사회를 이루고 있다고 말할 수 있습니다</a:t>
            </a:r>
            <a:r>
              <a:rPr lang="en-US" altLang="ko-KR" b="1" dirty="0">
                <a:solidFill>
                  <a:schemeClr val="bg1"/>
                </a:solidFill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      </a:t>
            </a:r>
            <a:r>
              <a:rPr lang="ko-KR" altLang="en-US" b="1" dirty="0">
                <a:solidFill>
                  <a:schemeClr val="bg1"/>
                </a:solidFill>
              </a:rPr>
              <a:t>그리고 인간 사회는 경영이다</a:t>
            </a:r>
            <a:r>
              <a:rPr lang="en-US" altLang="ko-KR" b="1" dirty="0">
                <a:solidFill>
                  <a:schemeClr val="bg1"/>
                </a:solidFill>
              </a:rPr>
              <a:t>. </a:t>
            </a:r>
            <a:r>
              <a:rPr lang="ko-KR" altLang="en-US" b="1" dirty="0">
                <a:solidFill>
                  <a:schemeClr val="bg1"/>
                </a:solidFill>
              </a:rPr>
              <a:t>라는 철학에서 </a:t>
            </a:r>
            <a:r>
              <a:rPr lang="en-US" altLang="ko-KR" b="1" dirty="0">
                <a:solidFill>
                  <a:schemeClr val="bg1"/>
                </a:solidFill>
              </a:rPr>
              <a:t>CEO</a:t>
            </a:r>
            <a:r>
              <a:rPr lang="ko-KR" altLang="en-US" b="1" dirty="0">
                <a:solidFill>
                  <a:schemeClr val="bg1"/>
                </a:solidFill>
              </a:rPr>
              <a:t>라는 이름을 붙였습니다</a:t>
            </a:r>
            <a:r>
              <a:rPr lang="en-US" altLang="ko-KR" b="1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2.  </a:t>
            </a:r>
            <a:r>
              <a:rPr lang="ko-KR" altLang="en-US" b="1" dirty="0">
                <a:solidFill>
                  <a:schemeClr val="bg1"/>
                </a:solidFill>
              </a:rPr>
              <a:t>우리의 메인 컨텐츠 핵심 포인트가 </a:t>
            </a:r>
            <a:r>
              <a:rPr lang="en-US" altLang="ko-KR" b="1" dirty="0" err="1">
                <a:solidFill>
                  <a:schemeClr val="bg1"/>
                </a:solidFill>
              </a:rPr>
              <a:t>CatEgOry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카테고리인데 스펠링의 </a:t>
            </a:r>
            <a:r>
              <a:rPr lang="en-US" altLang="ko-KR" b="1" dirty="0">
                <a:solidFill>
                  <a:schemeClr val="bg1"/>
                </a:solidFill>
              </a:rPr>
              <a:t>CEO</a:t>
            </a:r>
            <a:r>
              <a:rPr lang="ko-KR" altLang="en-US" b="1" dirty="0">
                <a:solidFill>
                  <a:schemeClr val="bg1"/>
                </a:solidFill>
              </a:rPr>
              <a:t>를 땄다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9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\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8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9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76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sz="1200" dirty="0">
                <a:ea typeface="Malgun Gothic" panose="020B0503020000020004" pitchFamily="50" charset="-127"/>
              </a:rPr>
              <a:t>그룹이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무한하므로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원하는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그룹을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쉽게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식별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찾을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수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있는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프로세스를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제공해야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한다</a:t>
            </a:r>
            <a:r>
              <a:rPr lang="en-US" altLang="ko-KR" sz="1200" dirty="0">
                <a:ea typeface="Malgun Gothic" panose="020B0503020000020004" pitchFamily="50" charset="-127"/>
              </a:rPr>
              <a:t>. </a:t>
            </a:r>
            <a:endParaRPr lang="ko-KR" altLang="ko-KR" sz="1200" dirty="0">
              <a:ea typeface="Calibri" panose="020F0502020204030204" pitchFamily="34" charset="0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sz="1200" dirty="0">
                <a:ea typeface="Malgun Gothic" panose="020B0503020000020004" pitchFamily="50" charset="-127"/>
              </a:rPr>
              <a:t>대화는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리스트</a:t>
            </a:r>
            <a:r>
              <a:rPr lang="en-US" altLang="ko-KR" sz="1200" dirty="0">
                <a:ea typeface="Malgun Gothic" panose="020B0503020000020004" pitchFamily="50" charset="-127"/>
              </a:rPr>
              <a:t>(</a:t>
            </a:r>
            <a:r>
              <a:rPr lang="ko-KR" altLang="ko-KR" sz="1200" dirty="0">
                <a:ea typeface="Malgun Gothic" panose="020B0503020000020004" pitchFamily="50" charset="-127"/>
              </a:rPr>
              <a:t>게시판</a:t>
            </a:r>
            <a:r>
              <a:rPr lang="en-US" altLang="ko-KR" sz="1200" dirty="0">
                <a:ea typeface="Malgun Gothic" panose="020B0503020000020004" pitchFamily="50" charset="-127"/>
              </a:rPr>
              <a:t>) </a:t>
            </a:r>
            <a:r>
              <a:rPr lang="ko-KR" altLang="ko-KR" sz="1200" dirty="0">
                <a:ea typeface="Malgun Gothic" panose="020B0503020000020004" pitchFamily="50" charset="-127"/>
              </a:rPr>
              <a:t>형식으로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되므로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내용을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쉽게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탐색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및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조회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가능하다</a:t>
            </a:r>
            <a:r>
              <a:rPr lang="en-US" altLang="ko-KR" sz="1200" dirty="0">
                <a:ea typeface="Malgun Gothic" panose="020B0503020000020004" pitchFamily="50" charset="-127"/>
              </a:rPr>
              <a:t>.</a:t>
            </a:r>
            <a:endParaRPr lang="ko-KR" altLang="ko-KR" sz="1200" dirty="0">
              <a:ea typeface="Calibri" panose="020F0502020204030204" pitchFamily="34" charset="0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sz="1200" dirty="0">
                <a:ea typeface="Malgun Gothic" panose="020B0503020000020004" pitchFamily="50" charset="-127"/>
              </a:rPr>
              <a:t>양식을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가진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대화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목록들이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새로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 err="1">
                <a:ea typeface="Malgun Gothic" panose="020B0503020000020004" pitchFamily="50" charset="-127"/>
              </a:rPr>
              <a:t>생길때마다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 err="1">
                <a:ea typeface="Malgun Gothic" panose="020B0503020000020004" pitchFamily="50" charset="-127"/>
              </a:rPr>
              <a:t>메인화면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혹은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스마트폰으로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알림이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간다</a:t>
            </a:r>
            <a:r>
              <a:rPr lang="en-US" altLang="ko-KR" sz="1200" dirty="0">
                <a:ea typeface="Malgun Gothic" panose="020B0503020000020004" pitchFamily="50" charset="-127"/>
              </a:rPr>
              <a:t>. ( </a:t>
            </a:r>
            <a:r>
              <a:rPr lang="ko-KR" altLang="ko-KR" sz="1200" dirty="0" err="1">
                <a:ea typeface="Malgun Gothic" panose="020B0503020000020004" pitchFamily="50" charset="-127"/>
              </a:rPr>
              <a:t>알람옵션필요</a:t>
            </a:r>
            <a:r>
              <a:rPr lang="en-US" altLang="ko-KR" sz="1200" dirty="0">
                <a:ea typeface="Malgun Gothic" panose="020B0503020000020004" pitchFamily="50" charset="-127"/>
              </a:rPr>
              <a:t>)</a:t>
            </a:r>
            <a:endParaRPr lang="ko-KR" altLang="ko-KR" sz="1200" dirty="0">
              <a:ea typeface="Calibri" panose="020F0502020204030204" pitchFamily="34" charset="0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sz="1200" dirty="0">
                <a:ea typeface="Malgun Gothic" panose="020B0503020000020004" pitchFamily="50" charset="-127"/>
              </a:rPr>
              <a:t>알림이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리스트로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나열이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되고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클릭하면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내용을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상세하게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볼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수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있다</a:t>
            </a:r>
            <a:r>
              <a:rPr lang="en-US" altLang="ko-KR" sz="1200" dirty="0">
                <a:ea typeface="Malgun Gothic" panose="020B0503020000020004" pitchFamily="50" charset="-127"/>
              </a:rPr>
              <a:t>. </a:t>
            </a:r>
            <a:endParaRPr lang="ko-KR" altLang="ko-KR" sz="1200" dirty="0">
              <a:ea typeface="Calibri" panose="020F0502020204030204" pitchFamily="34" charset="0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sz="1200" dirty="0">
                <a:ea typeface="Malgun Gothic" panose="020B0503020000020004" pitchFamily="50" charset="-127"/>
              </a:rPr>
              <a:t>우선순위도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 err="1">
                <a:ea typeface="Malgun Gothic" panose="020B0503020000020004" pitchFamily="50" charset="-127"/>
              </a:rPr>
              <a:t>지정가능하다</a:t>
            </a:r>
            <a:r>
              <a:rPr lang="en-US" altLang="ko-KR" sz="1200" dirty="0">
                <a:ea typeface="Malgun Gothic" panose="020B0503020000020004" pitchFamily="50" charset="-127"/>
              </a:rPr>
              <a:t>. </a:t>
            </a:r>
            <a:endParaRPr lang="ko-KR" altLang="ko-KR" sz="1200" dirty="0">
              <a:ea typeface="Calibri" panose="020F0502020204030204" pitchFamily="34" charset="0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x-none" altLang="ko-KR" sz="1200" dirty="0">
                <a:ea typeface="Malgun Gothic" panose="020B0503020000020004" pitchFamily="50" charset="-127"/>
              </a:rPr>
              <a:t>Public private </a:t>
            </a:r>
            <a:r>
              <a:rPr lang="ko-KR" altLang="ko-KR" sz="1200" dirty="0">
                <a:ea typeface="Malgun Gothic" panose="020B0503020000020004" pitchFamily="50" charset="-127"/>
              </a:rPr>
              <a:t>지정가능</a:t>
            </a:r>
            <a:r>
              <a:rPr lang="en-US" altLang="ko-KR" sz="1200" dirty="0">
                <a:ea typeface="Malgun Gothic" panose="020B0503020000020004" pitchFamily="50" charset="-127"/>
              </a:rPr>
              <a:t>.</a:t>
            </a:r>
            <a:endParaRPr lang="ko-KR" altLang="ko-KR" sz="1200" dirty="0">
              <a:ea typeface="Calibri" panose="020F0502020204030204" pitchFamily="34" charset="0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sz="1200" dirty="0">
                <a:ea typeface="Malgun Gothic" panose="020B0503020000020004" pitchFamily="50" charset="-127"/>
              </a:rPr>
              <a:t>대화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및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카테고리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작성에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대한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양식은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커스텀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할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수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있고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 err="1">
                <a:ea typeface="Malgun Gothic" panose="020B0503020000020004" pitchFamily="50" charset="-127"/>
              </a:rPr>
              <a:t>개인은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 err="1">
                <a:ea typeface="Malgun Gothic" panose="020B0503020000020004" pitchFamily="50" charset="-127"/>
              </a:rPr>
              <a:t>커스텀한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내용을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판매할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수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있다</a:t>
            </a:r>
            <a:r>
              <a:rPr lang="en-US" altLang="ko-KR" sz="1200" dirty="0">
                <a:ea typeface="Malgun Gothic" panose="020B0503020000020004" pitchFamily="50" charset="-127"/>
              </a:rPr>
              <a:t>. </a:t>
            </a:r>
            <a:endParaRPr lang="ko-KR" altLang="ko-KR" sz="1200" dirty="0">
              <a:ea typeface="Calibri" panose="020F0502020204030204" pitchFamily="34" charset="0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sz="1200" dirty="0">
                <a:ea typeface="Malgun Gothic" panose="020B0503020000020004" pitchFamily="50" charset="-127"/>
              </a:rPr>
              <a:t>그룹을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만들지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않아도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임의의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사람과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대화할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수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있다</a:t>
            </a:r>
            <a:r>
              <a:rPr lang="en-US" altLang="ko-KR" sz="1200" dirty="0">
                <a:ea typeface="Malgun Gothic" panose="020B0503020000020004" pitchFamily="50" charset="-127"/>
              </a:rPr>
              <a:t>. </a:t>
            </a:r>
            <a:endParaRPr lang="ko-KR" altLang="ko-KR" sz="1200" dirty="0">
              <a:ea typeface="Calibri" panose="020F0502020204030204" pitchFamily="34" charset="0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sz="1200" dirty="0">
                <a:ea typeface="Malgun Gothic" panose="020B0503020000020004" pitchFamily="50" charset="-127"/>
              </a:rPr>
              <a:t>카테고리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세분화는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무한하다</a:t>
            </a:r>
            <a:r>
              <a:rPr lang="en-US" altLang="ko-KR" sz="1200" dirty="0">
                <a:ea typeface="Malgun Gothic" panose="020B0503020000020004" pitchFamily="50" charset="-127"/>
              </a:rPr>
              <a:t>. </a:t>
            </a:r>
            <a:endParaRPr lang="ko-KR" altLang="ko-KR" sz="1200" dirty="0">
              <a:ea typeface="Calibri" panose="020F0502020204030204" pitchFamily="34" charset="0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sz="1200" dirty="0">
                <a:ea typeface="Malgun Gothic" panose="020B0503020000020004" pitchFamily="50" charset="-127"/>
              </a:rPr>
              <a:t>기본적으로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채팅기능을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가지고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있다</a:t>
            </a:r>
            <a:r>
              <a:rPr lang="en-US" altLang="ko-KR" sz="1200" dirty="0">
                <a:ea typeface="Malgun Gothic" panose="020B0503020000020004" pitchFamily="50" charset="-127"/>
              </a:rPr>
              <a:t>. </a:t>
            </a:r>
            <a:endParaRPr lang="ko-KR" altLang="ko-KR" sz="1200" dirty="0">
              <a:ea typeface="Calibri" panose="020F0502020204030204" pitchFamily="34" charset="0"/>
            </a:endParaRPr>
          </a:p>
          <a:p>
            <a:pPr marL="685800" fontAlgn="ctr">
              <a:buFont typeface="Courier New" panose="02070309020205020404" pitchFamily="49" charset="0"/>
              <a:buChar char="o"/>
            </a:pPr>
            <a:r>
              <a:rPr lang="ko-KR" altLang="ko-KR" sz="1200" dirty="0">
                <a:ea typeface="Malgun Gothic" panose="020B0503020000020004" pitchFamily="50" charset="-127"/>
              </a:rPr>
              <a:t>업무에서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많이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쓰이는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공통적인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폼들을</a:t>
            </a:r>
            <a:r>
              <a:rPr lang="en-US" altLang="ko-KR" sz="1200" dirty="0"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a typeface="Malgun Gothic" panose="020B0503020000020004" pitchFamily="50" charset="-127"/>
              </a:rPr>
              <a:t>추가한다</a:t>
            </a:r>
            <a:r>
              <a:rPr lang="en-US" altLang="ko-KR" sz="1200" dirty="0">
                <a:ea typeface="Malgun Gothic" panose="020B0503020000020004" pitchFamily="50" charset="-127"/>
              </a:rPr>
              <a:t>(</a:t>
            </a:r>
            <a:r>
              <a:rPr lang="ko-KR" altLang="ko-KR" sz="1200" dirty="0">
                <a:ea typeface="Malgun Gothic" panose="020B0503020000020004" pitchFamily="50" charset="-127"/>
              </a:rPr>
              <a:t>설문조사</a:t>
            </a:r>
            <a:r>
              <a:rPr lang="en-US" altLang="ko-KR" sz="1200" dirty="0">
                <a:ea typeface="Malgun Gothic" panose="020B0503020000020004" pitchFamily="50" charset="-127"/>
              </a:rPr>
              <a:t>)</a:t>
            </a:r>
            <a:endParaRPr lang="ko-KR" altLang="ko-KR" sz="1200" dirty="0">
              <a:ea typeface="Calibri" panose="020F0502020204030204" pitchFamily="34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9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1089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1089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1089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1089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1089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3E26BD-F09B-41BC-A86D-392805C3D909}"/>
              </a:ext>
            </a:extLst>
          </p:cNvPr>
          <p:cNvSpPr/>
          <p:nvPr userDrawn="1"/>
        </p:nvSpPr>
        <p:spPr>
          <a:xfrm>
            <a:off x="251520" y="60669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113201-62A7-4F3B-8B23-E5C09494F69C}"/>
              </a:ext>
            </a:extLst>
          </p:cNvPr>
          <p:cNvSpPr/>
          <p:nvPr userDrawn="1"/>
        </p:nvSpPr>
        <p:spPr>
          <a:xfrm>
            <a:off x="4103948" y="809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AABA7D6-8152-4286-8BF7-94EE02EB4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38070"/>
              </p:ext>
            </p:extLst>
          </p:nvPr>
        </p:nvGraphicFramePr>
        <p:xfrm>
          <a:off x="2483768" y="4725144"/>
          <a:ext cx="43164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27">
                  <a:extLst>
                    <a:ext uri="{9D8B030D-6E8A-4147-A177-3AD203B41FA5}">
                      <a16:colId xmlns:a16="http://schemas.microsoft.com/office/drawing/2014/main" val="2620693846"/>
                    </a:ext>
                  </a:extLst>
                </a:gridCol>
                <a:gridCol w="876897">
                  <a:extLst>
                    <a:ext uri="{9D8B030D-6E8A-4147-A177-3AD203B41FA5}">
                      <a16:colId xmlns:a16="http://schemas.microsoft.com/office/drawing/2014/main" val="2435669981"/>
                    </a:ext>
                  </a:extLst>
                </a:gridCol>
                <a:gridCol w="2000755">
                  <a:extLst>
                    <a:ext uri="{9D8B030D-6E8A-4147-A177-3AD203B41FA5}">
                      <a16:colId xmlns:a16="http://schemas.microsoft.com/office/drawing/2014/main" val="2701300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2"/>
                          </a:solidFill>
                        </a:rPr>
                        <a:t>32151839</a:t>
                      </a:r>
                      <a:endParaRPr lang="ko-KR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/>
                          </a:solidFill>
                        </a:rPr>
                        <a:t>박은영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bg2"/>
                          </a:solidFill>
                        </a:rPr>
                        <a:t>플랫포머</a:t>
                      </a:r>
                      <a:endParaRPr lang="ko-KR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4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32174137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정준원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에반젤리스트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78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32131766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황준일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컴플리멘터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2800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968D79-82FE-49F6-A4AC-F9A9B7907AD6}"/>
              </a:ext>
            </a:extLst>
          </p:cNvPr>
          <p:cNvSpPr txBox="1"/>
          <p:nvPr/>
        </p:nvSpPr>
        <p:spPr>
          <a:xfrm>
            <a:off x="2483768" y="2708920"/>
            <a:ext cx="4256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CEO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E98EF-4490-44F3-8D97-423953DD2076}"/>
              </a:ext>
            </a:extLst>
          </p:cNvPr>
          <p:cNvSpPr txBox="1"/>
          <p:nvPr/>
        </p:nvSpPr>
        <p:spPr>
          <a:xfrm>
            <a:off x="2483768" y="1752491"/>
            <a:ext cx="425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프로젝트 소개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2EDC77-4EF2-4641-9500-C99D17BDFD59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BF377-AC72-4D18-8B91-E12611149E2B}"/>
              </a:ext>
            </a:extLst>
          </p:cNvPr>
          <p:cNvSpPr txBox="1"/>
          <p:nvPr/>
        </p:nvSpPr>
        <p:spPr>
          <a:xfrm>
            <a:off x="971600" y="709927"/>
            <a:ext cx="7848872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5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ctr"/>
            <a:r>
              <a:rPr lang="ko-KR" altLang="en-US" sz="2500" b="1" spc="-150" dirty="0">
                <a:solidFill>
                  <a:schemeClr val="accent5">
                    <a:lumMod val="50000"/>
                  </a:schemeClr>
                </a:solidFill>
              </a:rPr>
              <a:t>카테고리는 무한하고 다양한 형태를 가질 수 있다</a:t>
            </a:r>
            <a:r>
              <a:rPr lang="en-US" altLang="ko-KR" sz="2500" b="1" spc="-15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fontAlgn="ctr"/>
            <a:r>
              <a:rPr lang="ko-KR" altLang="en-US" sz="2500" b="1" spc="-150" dirty="0">
                <a:solidFill>
                  <a:schemeClr val="accent5">
                    <a:lumMod val="50000"/>
                  </a:schemeClr>
                </a:solidFill>
              </a:rPr>
              <a:t>예시</a:t>
            </a:r>
            <a:r>
              <a:rPr lang="en-US" altLang="ko-KR" sz="2500" b="1" spc="-150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endParaRPr lang="en-US" altLang="ko-KR" sz="2500" dirty="0"/>
          </a:p>
          <a:p>
            <a:pPr marL="457200" indent="-457200" font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나에게 온 대화 리스트</a:t>
            </a:r>
            <a:endParaRPr lang="ko-KR" altLang="ko-KR" sz="2000" dirty="0"/>
          </a:p>
          <a:p>
            <a:pPr marL="457200" indent="-457200" font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내가 쓴 리스트</a:t>
            </a:r>
            <a:endParaRPr lang="en-US" altLang="ko-KR" sz="2000" dirty="0"/>
          </a:p>
          <a:p>
            <a:pPr marL="457200" indent="-457200" font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카테고리 찾기 목록</a:t>
            </a:r>
            <a:endParaRPr lang="en-US" altLang="ko-KR" sz="2000" dirty="0"/>
          </a:p>
          <a:p>
            <a:pPr fontAlgn="ctr">
              <a:lnSpc>
                <a:spcPct val="200000"/>
              </a:lnSpc>
            </a:pPr>
            <a:r>
              <a:rPr lang="ko-KR" altLang="en-US" sz="2500" b="1" spc="-150" dirty="0">
                <a:solidFill>
                  <a:schemeClr val="accent5">
                    <a:lumMod val="50000"/>
                  </a:schemeClr>
                </a:solidFill>
              </a:rPr>
              <a:t>양방향 다자간의 플랫폼</a:t>
            </a:r>
            <a:endParaRPr lang="en-US" altLang="ko-KR" sz="2500" dirty="0"/>
          </a:p>
          <a:p>
            <a:pPr marL="457200" indent="-457200" font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유저 </a:t>
            </a:r>
            <a:r>
              <a:rPr lang="en-US" altLang="ko-KR" sz="2000" dirty="0"/>
              <a:t>1 &lt;- </a:t>
            </a:r>
            <a:r>
              <a:rPr lang="ko-KR" altLang="en-US" sz="2000" dirty="0"/>
              <a:t>유저</a:t>
            </a:r>
            <a:r>
              <a:rPr lang="en-US" altLang="ko-KR" sz="2000" dirty="0"/>
              <a:t>1, </a:t>
            </a:r>
            <a:r>
              <a:rPr lang="ko-KR" altLang="en-US" sz="2000" dirty="0"/>
              <a:t>유저</a:t>
            </a:r>
            <a:r>
              <a:rPr lang="en-US" altLang="ko-KR" sz="2000" dirty="0"/>
              <a:t>2, </a:t>
            </a:r>
            <a:r>
              <a:rPr lang="ko-KR" altLang="en-US" sz="2000" dirty="0"/>
              <a:t>유저</a:t>
            </a:r>
            <a:r>
              <a:rPr lang="en-US" altLang="ko-KR" sz="2000" dirty="0"/>
              <a:t>3</a:t>
            </a:r>
          </a:p>
          <a:p>
            <a:pPr marL="457200" indent="-457200" font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유저</a:t>
            </a:r>
            <a:r>
              <a:rPr lang="en-US" altLang="ko-KR" sz="2000" dirty="0"/>
              <a:t>1, </a:t>
            </a:r>
            <a:r>
              <a:rPr lang="ko-KR" altLang="en-US" sz="2000" dirty="0"/>
              <a:t>유저</a:t>
            </a:r>
            <a:r>
              <a:rPr lang="en-US" altLang="ko-KR" sz="2000" dirty="0"/>
              <a:t>2 -&gt; </a:t>
            </a:r>
            <a:r>
              <a:rPr lang="ko-KR" altLang="en-US" sz="2000" dirty="0"/>
              <a:t>유저</a:t>
            </a:r>
            <a:r>
              <a:rPr lang="en-US" altLang="ko-KR" sz="2000" dirty="0"/>
              <a:t>3, </a:t>
            </a:r>
            <a:r>
              <a:rPr lang="ko-KR" altLang="en-US" sz="2000" dirty="0"/>
              <a:t>유저</a:t>
            </a:r>
            <a:r>
              <a:rPr lang="en-US" altLang="ko-KR" sz="2000" dirty="0"/>
              <a:t>4</a:t>
            </a:r>
          </a:p>
          <a:p>
            <a:pPr marL="457200" indent="-457200" font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유저</a:t>
            </a:r>
            <a:r>
              <a:rPr lang="en-US" altLang="ko-KR" sz="2000" dirty="0"/>
              <a:t>1 &lt;-&gt; </a:t>
            </a:r>
            <a:r>
              <a:rPr lang="ko-KR" altLang="en-US" sz="2000" dirty="0"/>
              <a:t>유저</a:t>
            </a:r>
            <a:r>
              <a:rPr lang="en-US" altLang="ko-KR" sz="2000" dirty="0"/>
              <a:t>2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algn="ctr"/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53554-2884-41CE-91FC-FC71CB1A5BDF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4/4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EDDC43-40B9-4900-B904-0AAF31A124AB}"/>
              </a:ext>
            </a:extLst>
          </p:cNvPr>
          <p:cNvGrpSpPr/>
          <p:nvPr/>
        </p:nvGrpSpPr>
        <p:grpSpPr>
          <a:xfrm>
            <a:off x="5158492" y="2204864"/>
            <a:ext cx="3373947" cy="2117946"/>
            <a:chOff x="1187624" y="2679206"/>
            <a:chExt cx="3373947" cy="21179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F3FFAB-8DBC-4E53-BE12-D6F53952A606}"/>
                </a:ext>
              </a:extLst>
            </p:cNvPr>
            <p:cNvSpPr txBox="1"/>
            <p:nvPr/>
          </p:nvSpPr>
          <p:spPr>
            <a:xfrm>
              <a:off x="1187624" y="4473987"/>
              <a:ext cx="29478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 err="1"/>
                <a:t>황준일</a:t>
              </a:r>
              <a:r>
                <a:rPr lang="ko-KR" altLang="en-US" sz="1500" dirty="0"/>
                <a:t> </a:t>
              </a:r>
              <a:r>
                <a:rPr lang="ko-KR" altLang="en-US" sz="1500" dirty="0" err="1"/>
                <a:t>님에게</a:t>
              </a:r>
              <a:r>
                <a:rPr lang="ko-KR" altLang="en-US" sz="1500" dirty="0"/>
                <a:t> 작성하기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127C442-26E6-49F4-A43B-FC952FA5EF93}"/>
                </a:ext>
              </a:extLst>
            </p:cNvPr>
            <p:cNvGrpSpPr/>
            <p:nvPr/>
          </p:nvGrpSpPr>
          <p:grpSpPr>
            <a:xfrm>
              <a:off x="1325713" y="2679206"/>
              <a:ext cx="3235858" cy="1686770"/>
              <a:chOff x="1325713" y="2679206"/>
              <a:chExt cx="3235858" cy="168677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96FCE302-C585-40AD-824A-5A4AECC84EBC}"/>
                  </a:ext>
                </a:extLst>
              </p:cNvPr>
              <p:cNvSpPr/>
              <p:nvPr/>
            </p:nvSpPr>
            <p:spPr>
              <a:xfrm>
                <a:off x="1393219" y="2679206"/>
                <a:ext cx="2880320" cy="295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회원정보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박은영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742EA9-84A3-4BA0-A1C8-A8076C6BFB29}"/>
                  </a:ext>
                </a:extLst>
              </p:cNvPr>
              <p:cNvSpPr/>
              <p:nvPr/>
            </p:nvSpPr>
            <p:spPr>
              <a:xfrm>
                <a:off x="1393219" y="3529197"/>
                <a:ext cx="2880320" cy="8367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3DEB37-B61D-420F-9C77-AB92FB8BF191}"/>
                  </a:ext>
                </a:extLst>
              </p:cNvPr>
              <p:cNvSpPr txBox="1"/>
              <p:nvPr/>
            </p:nvSpPr>
            <p:spPr>
              <a:xfrm>
                <a:off x="1325713" y="3098021"/>
                <a:ext cx="323585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err="1"/>
                  <a:t>황준일</a:t>
                </a:r>
                <a:r>
                  <a:rPr lang="ko-KR" altLang="en-US" sz="1500" dirty="0"/>
                  <a:t> </a:t>
                </a:r>
                <a:r>
                  <a:rPr lang="ko-KR" altLang="en-US" sz="1500" dirty="0" err="1"/>
                  <a:t>님에게</a:t>
                </a:r>
                <a:r>
                  <a:rPr lang="ko-KR" altLang="en-US" sz="1500" dirty="0"/>
                  <a:t> 온 공개 대화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16F2B1-4B65-40BF-B039-CA6F451BC94E}"/>
                  </a:ext>
                </a:extLst>
              </p:cNvPr>
              <p:cNvSpPr txBox="1"/>
              <p:nvPr/>
            </p:nvSpPr>
            <p:spPr>
              <a:xfrm>
                <a:off x="1469729" y="3525185"/>
                <a:ext cx="280381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1500" dirty="0"/>
                  <a:t>몇 살이야</a:t>
                </a:r>
                <a:r>
                  <a:rPr lang="en-US" altLang="ko-KR" sz="1500" dirty="0"/>
                  <a:t>?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500" dirty="0"/>
                  <a:t>전공이 </a:t>
                </a:r>
                <a:r>
                  <a:rPr lang="ko-KR" altLang="en-US" sz="1500" dirty="0" err="1"/>
                  <a:t>뭐야</a:t>
                </a:r>
                <a:r>
                  <a:rPr lang="en-US" altLang="ko-KR" sz="1500" dirty="0"/>
                  <a:t>?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500" dirty="0"/>
                  <a:t>여자친구 있어</a:t>
                </a:r>
                <a:r>
                  <a:rPr lang="en-US" altLang="ko-KR" sz="1500" dirty="0"/>
                  <a:t>?</a:t>
                </a:r>
                <a:endParaRPr lang="ko-KR" altLang="en-US" sz="1500" dirty="0"/>
              </a:p>
            </p:txBody>
          </p:sp>
        </p:grp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FDD6A4-B32E-422E-8943-EAC89F60807B}"/>
              </a:ext>
            </a:extLst>
          </p:cNvPr>
          <p:cNvCxnSpPr>
            <a:cxnSpLocks/>
          </p:cNvCxnSpPr>
          <p:nvPr/>
        </p:nvCxnSpPr>
        <p:spPr>
          <a:xfrm flipH="1">
            <a:off x="4211961" y="2348880"/>
            <a:ext cx="1084620" cy="151566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43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806339"/>
            <a:ext cx="8064894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b="1" spc="-150" dirty="0">
                <a:solidFill>
                  <a:srgbClr val="FF0000"/>
                </a:solidFill>
              </a:rPr>
              <a:t>타겟과 타겟의  주요 기능 예상</a:t>
            </a:r>
            <a:endParaRPr lang="en-US" altLang="ko-KR" b="1" spc="-150" dirty="0">
              <a:solidFill>
                <a:srgbClr val="FF0000"/>
              </a:solidFill>
            </a:endParaRPr>
          </a:p>
          <a:p>
            <a:pPr marL="342900" indent="-342900" fontAlgn="ctr">
              <a:buAutoNum type="arabicParenR"/>
            </a:pP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개인 </a:t>
            </a:r>
            <a:endParaRPr lang="en-US" altLang="ko-KR" b="1" spc="-150" dirty="0">
              <a:solidFill>
                <a:schemeClr val="accent5">
                  <a:lumMod val="50000"/>
                </a:schemeClr>
              </a:solidFill>
              <a:ea typeface="Malgun Gothic" panose="020B0503020000020004" pitchFamily="50" charset="-127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altLang="ko-KR" dirty="0"/>
              <a:t>1: 1 </a:t>
            </a:r>
            <a:r>
              <a:rPr lang="ko-KR" altLang="en-US" dirty="0"/>
              <a:t>개인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주고</a:t>
            </a:r>
            <a:r>
              <a:rPr lang="en-US" altLang="ko-KR" dirty="0"/>
              <a:t> </a:t>
            </a:r>
            <a:r>
              <a:rPr lang="ko-KR" altLang="ko-KR" dirty="0"/>
              <a:t>받은</a:t>
            </a:r>
            <a:r>
              <a:rPr lang="en-US" altLang="ko-KR" dirty="0"/>
              <a:t> </a:t>
            </a:r>
            <a:r>
              <a:rPr lang="ko-KR" altLang="ko-KR" dirty="0"/>
              <a:t>대화를</a:t>
            </a:r>
            <a:r>
              <a:rPr lang="en-US" altLang="ko-KR" dirty="0"/>
              <a:t> </a:t>
            </a:r>
            <a:r>
              <a:rPr lang="ko-KR" altLang="ko-KR" dirty="0"/>
              <a:t>카테고리로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상호간</a:t>
            </a:r>
            <a:r>
              <a:rPr lang="en-US" altLang="ko-KR" dirty="0"/>
              <a:t> </a:t>
            </a:r>
            <a:r>
              <a:rPr lang="ko-KR" altLang="ko-KR" dirty="0"/>
              <a:t>합의를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public</a:t>
            </a:r>
            <a:r>
              <a:rPr lang="ko-KR" altLang="en-US" dirty="0"/>
              <a:t> 화 하여 </a:t>
            </a:r>
            <a:r>
              <a:rPr lang="en-US" altLang="ko-KR" dirty="0"/>
              <a:t>3</a:t>
            </a:r>
            <a:r>
              <a:rPr lang="ko-KR" altLang="en-US" dirty="0"/>
              <a:t>자에게 공개 가능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fontAlgn="ctr"/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2)</a:t>
            </a: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  친구 관계</a:t>
            </a:r>
            <a:endParaRPr lang="ko-KR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장소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약속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ko-KR" dirty="0"/>
              <a:t>사진</a:t>
            </a:r>
            <a:r>
              <a:rPr lang="en-US" altLang="ko-KR" dirty="0"/>
              <a:t> </a:t>
            </a:r>
            <a:r>
              <a:rPr lang="ko-KR" altLang="en-US" dirty="0"/>
              <a:t>등 관리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342900" indent="-342900" fontAlgn="ctr">
              <a:buAutoNum type="arabicParenR" startAt="3"/>
            </a:pP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직원 관계</a:t>
            </a:r>
            <a:endParaRPr lang="en-US" altLang="ko-KR" b="1" spc="-150" dirty="0">
              <a:solidFill>
                <a:schemeClr val="accent5">
                  <a:lumMod val="50000"/>
                </a:schemeClr>
              </a:solidFill>
              <a:ea typeface="Malgun Gothic" panose="020B0503020000020004" pitchFamily="50" charset="-127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ko-KR" altLang="ko-KR" dirty="0"/>
              <a:t>업무별</a:t>
            </a:r>
            <a:r>
              <a:rPr lang="en-US" altLang="ko-KR" dirty="0"/>
              <a:t> </a:t>
            </a:r>
            <a:r>
              <a:rPr lang="ko-KR" altLang="ko-KR" dirty="0"/>
              <a:t>대화내용을</a:t>
            </a:r>
            <a:r>
              <a:rPr lang="en-US" altLang="ko-KR" dirty="0"/>
              <a:t> </a:t>
            </a:r>
            <a:r>
              <a:rPr lang="ko-KR" altLang="ko-KR" dirty="0"/>
              <a:t>카테고리로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r>
              <a:rPr lang="en-US" altLang="ko-KR" dirty="0"/>
              <a:t> </a:t>
            </a:r>
          </a:p>
          <a:p>
            <a:pPr marL="342900" indent="-342900" fontAlgn="ctr">
              <a:buAutoNum type="arabicParenR" startAt="4"/>
            </a:pP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대학생 프로젝트 팀원 사이</a:t>
            </a:r>
            <a:endParaRPr lang="en-US" altLang="ko-KR" b="1" spc="-150" dirty="0">
              <a:solidFill>
                <a:schemeClr val="accent5">
                  <a:lumMod val="50000"/>
                </a:schemeClr>
              </a:solidFill>
              <a:ea typeface="Malgun Gothic" panose="020B0503020000020004" pitchFamily="50" charset="-127"/>
            </a:endParaRPr>
          </a:p>
          <a:p>
            <a:pPr marL="342900" indent="-342900" fontAlgn="ctr">
              <a:buAutoNum type="arabicParenR" startAt="4"/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  <a:ea typeface="Malgun Gothic" panose="020B0503020000020004" pitchFamily="50" charset="-127"/>
            </a:endParaRPr>
          </a:p>
          <a:p>
            <a:pPr fontAlgn="base">
              <a:lnSpc>
                <a:spcPct val="200000"/>
              </a:lnSpc>
            </a:pPr>
            <a:endParaRPr lang="ko-KR" altLang="en-US" spc="-150" dirty="0"/>
          </a:p>
          <a:p>
            <a:pPr fontAlgn="base">
              <a:lnSpc>
                <a:spcPct val="200000"/>
              </a:lnSpc>
            </a:pPr>
            <a:endParaRPr lang="ko-KR" altLang="en-US" spc="-150" dirty="0"/>
          </a:p>
        </p:txBody>
      </p:sp>
      <p:sp>
        <p:nvSpPr>
          <p:cNvPr id="23" name="TextBox 22"/>
          <p:cNvSpPr txBox="1"/>
          <p:nvPr/>
        </p:nvSpPr>
        <p:spPr>
          <a:xfrm>
            <a:off x="8816115" y="75570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0FA581-C8DA-47D0-838A-DA851C33CCCE}"/>
              </a:ext>
            </a:extLst>
          </p:cNvPr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16372A-2768-4466-9D31-26559F5282D2}"/>
              </a:ext>
            </a:extLst>
          </p:cNvPr>
          <p:cNvSpPr txBox="1"/>
          <p:nvPr/>
        </p:nvSpPr>
        <p:spPr>
          <a:xfrm>
            <a:off x="179512" y="12702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니즈 분석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BFD951-6270-473E-845B-4191C0F48153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1/2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AA28FB-E9A1-4A01-A241-7F1DC504F4FB}"/>
              </a:ext>
            </a:extLst>
          </p:cNvPr>
          <p:cNvSpPr/>
          <p:nvPr/>
        </p:nvSpPr>
        <p:spPr>
          <a:xfrm>
            <a:off x="827584" y="1340768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5)   </a:t>
            </a: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동아리 </a:t>
            </a:r>
            <a:r>
              <a:rPr lang="en-US" altLang="ko-KR" dirty="0"/>
              <a:t> </a:t>
            </a:r>
            <a:endParaRPr lang="ko-KR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공지사항</a:t>
            </a:r>
            <a:r>
              <a:rPr lang="en-US" altLang="ko-KR" dirty="0"/>
              <a:t>, </a:t>
            </a:r>
            <a:r>
              <a:rPr lang="ko-KR" altLang="ko-KR" dirty="0"/>
              <a:t>동아리</a:t>
            </a:r>
            <a:r>
              <a:rPr lang="en-US" altLang="ko-KR" dirty="0"/>
              <a:t> </a:t>
            </a:r>
            <a:r>
              <a:rPr lang="ko-KR" altLang="ko-KR" dirty="0"/>
              <a:t>일정</a:t>
            </a:r>
            <a:r>
              <a:rPr lang="en-US" altLang="ko-KR" dirty="0"/>
              <a:t> </a:t>
            </a:r>
            <a:r>
              <a:rPr lang="ko-KR" altLang="ko-KR" dirty="0"/>
              <a:t>모임을</a:t>
            </a:r>
            <a:r>
              <a:rPr lang="en-US" altLang="ko-KR" dirty="0"/>
              <a:t> </a:t>
            </a:r>
            <a:r>
              <a:rPr lang="ko-KR" altLang="ko-KR" dirty="0"/>
              <a:t>카테고리로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  <a:endParaRPr lang="en-US" altLang="ko-KR" dirty="0"/>
          </a:p>
          <a:p>
            <a:pPr lvl="1" fontAlgn="ctr"/>
            <a:r>
              <a:rPr lang="en-US" altLang="ko-KR" dirty="0"/>
              <a:t> </a:t>
            </a:r>
            <a:endParaRPr lang="ko-KR" altLang="ko-KR" dirty="0"/>
          </a:p>
          <a:p>
            <a:pPr fontAlgn="ctr"/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6)   </a:t>
            </a: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공개 커뮤니티 대화방</a:t>
            </a:r>
            <a:endParaRPr lang="ko-KR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x-none" altLang="ko-KR" dirty="0"/>
              <a:t>all open </a:t>
            </a:r>
            <a:r>
              <a:rPr lang="ko-KR" altLang="ko-KR" dirty="0"/>
              <a:t>대화방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누구나</a:t>
            </a:r>
            <a:r>
              <a:rPr lang="en-US" altLang="ko-KR" dirty="0"/>
              <a:t> </a:t>
            </a:r>
            <a:r>
              <a:rPr lang="ko-KR" altLang="ko-KR" dirty="0"/>
              <a:t>참여하고</a:t>
            </a:r>
            <a:r>
              <a:rPr lang="en-US" altLang="ko-KR" dirty="0"/>
              <a:t> </a:t>
            </a:r>
            <a:r>
              <a:rPr lang="ko-KR" altLang="ko-KR" dirty="0"/>
              <a:t>새로</a:t>
            </a:r>
            <a:r>
              <a:rPr lang="en-US" altLang="ko-KR" dirty="0"/>
              <a:t> </a:t>
            </a:r>
            <a:r>
              <a:rPr lang="ko-KR" altLang="ko-KR" dirty="0"/>
              <a:t>생성</a:t>
            </a:r>
            <a:r>
              <a:rPr lang="en-US" altLang="ko-KR" dirty="0"/>
              <a:t> </a:t>
            </a:r>
            <a:r>
              <a:rPr lang="ko-KR" altLang="ko-KR" dirty="0"/>
              <a:t>가능하다</a:t>
            </a:r>
            <a:r>
              <a:rPr lang="en-US" altLang="ko-KR" dirty="0"/>
              <a:t>. </a:t>
            </a:r>
            <a:endParaRPr lang="ko-KR" altLang="ko-KR" dirty="0"/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모든</a:t>
            </a:r>
            <a:r>
              <a:rPr lang="en-US" altLang="ko-KR" dirty="0"/>
              <a:t> </a:t>
            </a:r>
            <a:r>
              <a:rPr lang="ko-KR" altLang="ko-KR" dirty="0"/>
              <a:t>주제</a:t>
            </a:r>
            <a:endParaRPr lang="en-US" altLang="ko-KR" dirty="0"/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제한적</a:t>
            </a:r>
            <a:r>
              <a:rPr lang="en-US" altLang="ko-KR" dirty="0"/>
              <a:t> </a:t>
            </a:r>
            <a:r>
              <a:rPr lang="x-none" altLang="ko-KR" dirty="0"/>
              <a:t>open </a:t>
            </a:r>
            <a:r>
              <a:rPr lang="ko-KR" altLang="ko-KR" dirty="0"/>
              <a:t>대화방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특정</a:t>
            </a:r>
            <a:r>
              <a:rPr lang="en-US" altLang="ko-KR" dirty="0"/>
              <a:t> </a:t>
            </a:r>
            <a:r>
              <a:rPr lang="ko-KR" altLang="ko-KR" dirty="0"/>
              <a:t>큰</a:t>
            </a:r>
            <a:r>
              <a:rPr lang="en-US" altLang="ko-KR" dirty="0"/>
              <a:t> </a:t>
            </a:r>
            <a:r>
              <a:rPr lang="ko-KR" altLang="ko-KR" dirty="0"/>
              <a:t>그룹이</a:t>
            </a:r>
            <a:r>
              <a:rPr lang="en-US" altLang="ko-KR" dirty="0"/>
              <a:t> </a:t>
            </a:r>
            <a:r>
              <a:rPr lang="ko-KR" altLang="ko-KR" dirty="0"/>
              <a:t>생성하고</a:t>
            </a:r>
            <a:r>
              <a:rPr lang="en-US" altLang="ko-KR" dirty="0"/>
              <a:t> </a:t>
            </a:r>
            <a:r>
              <a:rPr lang="ko-KR" altLang="ko-KR" dirty="0"/>
              <a:t>별도의</a:t>
            </a:r>
            <a:r>
              <a:rPr lang="en-US" altLang="ko-KR" dirty="0"/>
              <a:t> </a:t>
            </a:r>
            <a:r>
              <a:rPr lang="ko-KR" altLang="ko-KR" dirty="0"/>
              <a:t>인증을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ko-KR" altLang="ko-KR" dirty="0"/>
              <a:t>가입시킨다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단국대학교</a:t>
            </a:r>
            <a:r>
              <a:rPr lang="en-US" altLang="ko-KR" dirty="0"/>
              <a:t> </a:t>
            </a:r>
            <a:r>
              <a:rPr lang="ko-KR" altLang="ko-KR" dirty="0"/>
              <a:t>학생</a:t>
            </a:r>
            <a:r>
              <a:rPr lang="en-US" altLang="ko-KR" dirty="0"/>
              <a:t> </a:t>
            </a:r>
            <a:r>
              <a:rPr lang="ko-KR" altLang="ko-KR" dirty="0"/>
              <a:t>대상</a:t>
            </a:r>
            <a:r>
              <a:rPr lang="en-US" altLang="ko-KR" dirty="0"/>
              <a:t>.</a:t>
            </a:r>
            <a:endParaRPr lang="ko-KR" altLang="ko-KR" dirty="0"/>
          </a:p>
          <a:p>
            <a:pPr marL="1657350" lvl="3" indent="-285750" fontAlgn="ctr">
              <a:buFont typeface="Arial" panose="020B0604020202020204" pitchFamily="34" charset="0"/>
              <a:buChar char="•"/>
            </a:pPr>
            <a:r>
              <a:rPr lang="ko-KR" altLang="ko-KR" dirty="0" err="1"/>
              <a:t>새에덴교회</a:t>
            </a:r>
            <a:r>
              <a:rPr lang="en-US" altLang="ko-KR" dirty="0"/>
              <a:t> </a:t>
            </a:r>
            <a:r>
              <a:rPr lang="ko-KR" altLang="ko-KR" dirty="0"/>
              <a:t>대상</a:t>
            </a:r>
            <a:r>
              <a:rPr lang="en-US" altLang="ko-KR" dirty="0"/>
              <a:t> </a:t>
            </a:r>
            <a:endParaRPr lang="ko-KR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51306-CFA5-42CB-AF20-D5E839A93CBB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F2180-C2CF-4FE7-BF9F-536B233073A3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2/2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4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5898F-F836-4E57-BDA3-FA65F558E966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D26DC-D392-4382-82D9-A0D5B041A194}"/>
              </a:ext>
            </a:extLst>
          </p:cNvPr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50D47-1963-4652-BDC1-ACE1BB6C7C93}"/>
              </a:ext>
            </a:extLst>
          </p:cNvPr>
          <p:cNvSpPr txBox="1"/>
          <p:nvPr/>
        </p:nvSpPr>
        <p:spPr>
          <a:xfrm>
            <a:off x="179512" y="12702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유사 서비스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04B9CD-D7AD-4978-988C-CD90E9FBA743}"/>
              </a:ext>
            </a:extLst>
          </p:cNvPr>
          <p:cNvSpPr/>
          <p:nvPr/>
        </p:nvSpPr>
        <p:spPr>
          <a:xfrm>
            <a:off x="827584" y="1854989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b="1" spc="-15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1)   </a:t>
            </a:r>
            <a:r>
              <a:rPr lang="ko-KR" altLang="en-US" b="1" spc="-15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카카오톡</a:t>
            </a:r>
            <a:endParaRPr lang="ko-KR" altLang="ko-KR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en-US"/>
              <a:t>한국 국민의 대다수가 이용하는 메신저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altLang="ko-KR"/>
              <a:t>General </a:t>
            </a:r>
            <a:r>
              <a:rPr lang="ko-KR" altLang="en-US"/>
              <a:t>메신저</a:t>
            </a:r>
            <a:r>
              <a:rPr lang="en-US" altLang="ko-KR"/>
              <a:t>: </a:t>
            </a:r>
            <a:r>
              <a:rPr lang="ko-KR" altLang="en-US"/>
              <a:t>특정 타켓 없이 모든 사람이 이용함</a:t>
            </a:r>
            <a:r>
              <a:rPr lang="en-US" altLang="ko-KR"/>
              <a:t>.</a:t>
            </a:r>
          </a:p>
          <a:p>
            <a:pPr lvl="1" fontAlgn="ctr"/>
            <a:r>
              <a:rPr lang="en-US" altLang="ko-KR"/>
              <a:t> </a:t>
            </a:r>
            <a:endParaRPr lang="ko-KR" altLang="ko-KR"/>
          </a:p>
          <a:p>
            <a:pPr fontAlgn="ctr"/>
            <a:r>
              <a:rPr lang="en-US" altLang="ko-KR" b="1" spc="-15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2)   </a:t>
            </a:r>
            <a:r>
              <a:rPr lang="ko-KR" altLang="en-US" b="1" spc="-15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기타 업무 메신저들</a:t>
            </a:r>
            <a:r>
              <a:rPr lang="en-US" altLang="ko-KR" b="1" spc="-15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(</a:t>
            </a:r>
            <a:r>
              <a:rPr lang="ko-KR" altLang="en-US" b="1" spc="-15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라인웍스</a:t>
            </a:r>
            <a:r>
              <a:rPr lang="en-US" altLang="ko-KR" b="1" spc="-15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,</a:t>
            </a:r>
            <a:r>
              <a:rPr lang="ko-KR" altLang="en-US" b="1" spc="-15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 잔디</a:t>
            </a:r>
            <a:r>
              <a:rPr lang="en-US" altLang="ko-KR" b="1" spc="-15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)   </a:t>
            </a:r>
            <a:r>
              <a:rPr lang="ko-KR" altLang="en-US" b="1" spc="-150">
                <a:solidFill>
                  <a:srgbClr val="FF0000"/>
                </a:solidFill>
                <a:ea typeface="Malgun Gothic" panose="020B0503020000020004" pitchFamily="50" charset="-127"/>
              </a:rPr>
              <a:t>경쟁 업체가 아니다 </a:t>
            </a:r>
            <a:r>
              <a:rPr lang="en-US" altLang="ko-KR" b="1" spc="-150">
                <a:solidFill>
                  <a:srgbClr val="FF0000"/>
                </a:solidFill>
                <a:ea typeface="Malgun Gothic" panose="020B0503020000020004" pitchFamily="50" charset="-127"/>
              </a:rPr>
              <a:t>!!</a:t>
            </a:r>
            <a:endParaRPr lang="ko-KR" altLang="ko-KR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rgbClr val="FF0000"/>
                </a:solidFill>
              </a:rPr>
              <a:t>사용타겟 </a:t>
            </a:r>
            <a:r>
              <a:rPr lang="en-US" altLang="ko-KR" b="1">
                <a:solidFill>
                  <a:srgbClr val="FF0000"/>
                </a:solidFill>
              </a:rPr>
              <a:t>– </a:t>
            </a:r>
            <a:r>
              <a:rPr lang="ko-KR" altLang="en-US" b="1">
                <a:solidFill>
                  <a:srgbClr val="FF0000"/>
                </a:solidFill>
              </a:rPr>
              <a:t>기업 비즈니스</a:t>
            </a:r>
            <a:endParaRPr lang="en-US" altLang="ko-KR" b="1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FF0000"/>
                </a:solidFill>
              </a:rPr>
              <a:t>CEO</a:t>
            </a:r>
            <a:r>
              <a:rPr lang="ko-KR" altLang="en-US" b="1">
                <a:solidFill>
                  <a:srgbClr val="FF0000"/>
                </a:solidFill>
              </a:rPr>
              <a:t> 플랫폼의 타겟 </a:t>
            </a:r>
            <a:endParaRPr lang="en-US" altLang="ko-KR" b="1">
              <a:solidFill>
                <a:srgbClr val="FF0000"/>
              </a:solidFill>
            </a:endParaRPr>
          </a:p>
          <a:p>
            <a:pPr lvl="2" fontAlgn="ctr"/>
            <a:r>
              <a:rPr lang="en-US" altLang="ko-KR" b="1"/>
              <a:t>1. </a:t>
            </a:r>
            <a:r>
              <a:rPr lang="ko-KR" altLang="en-US" b="1"/>
              <a:t>소규모 프로젝트를 진행하고자 하는 사람</a:t>
            </a:r>
          </a:p>
          <a:p>
            <a:pPr lvl="2" fontAlgn="ctr"/>
            <a:r>
              <a:rPr lang="en-US" altLang="ko-KR" b="1"/>
              <a:t>	</a:t>
            </a:r>
            <a:r>
              <a:rPr lang="ko-KR" altLang="en-US" b="1"/>
              <a:t>대학생의 조단위의 프로젝트 및 과제</a:t>
            </a:r>
          </a:p>
          <a:p>
            <a:pPr lvl="2" fontAlgn="ctr"/>
            <a:r>
              <a:rPr lang="en-US" altLang="ko-KR" b="1"/>
              <a:t>2. </a:t>
            </a:r>
            <a:r>
              <a:rPr lang="ko-KR" altLang="en-US" b="1"/>
              <a:t>소규모 단위의 비즈니스</a:t>
            </a:r>
          </a:p>
          <a:p>
            <a:pPr lvl="2" fontAlgn="ctr"/>
            <a:r>
              <a:rPr lang="en-US" altLang="ko-KR" b="1"/>
              <a:t>	</a:t>
            </a:r>
            <a:r>
              <a:rPr lang="ko-KR" altLang="en-US" b="1"/>
              <a:t>자영업자</a:t>
            </a:r>
            <a:r>
              <a:rPr lang="en-US" altLang="ko-KR" b="1"/>
              <a:t>, </a:t>
            </a:r>
            <a:r>
              <a:rPr lang="ko-KR" altLang="en-US" b="1"/>
              <a:t>스타트업</a:t>
            </a:r>
          </a:p>
          <a:p>
            <a:pPr lvl="2" fontAlgn="ctr"/>
            <a:r>
              <a:rPr lang="en-US" altLang="ko-KR" b="1"/>
              <a:t>3. </a:t>
            </a:r>
            <a:r>
              <a:rPr lang="ko-KR" altLang="en-US" b="1"/>
              <a:t>일상적 대화</a:t>
            </a:r>
          </a:p>
          <a:p>
            <a:pPr lvl="2" fontAlgn="ctr"/>
            <a:r>
              <a:rPr lang="en-US" altLang="ko-KR" b="1"/>
              <a:t>“</a:t>
            </a:r>
            <a:r>
              <a:rPr lang="ko-KR" altLang="en-US" b="1"/>
              <a:t>사용자 커스텀</a:t>
            </a:r>
            <a:r>
              <a:rPr lang="en-US" altLang="ko-KR" b="1"/>
              <a:t>”</a:t>
            </a:r>
            <a:endParaRPr lang="ko-KR" altLang="en-US" b="1"/>
          </a:p>
          <a:p>
            <a:pPr lvl="2" fontAlgn="ctr"/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77E47-C655-466B-9C6D-5CC8E5483D14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1/2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7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834FBC-6DC7-4C12-A5C3-08C29DEB25B6}"/>
              </a:ext>
            </a:extLst>
          </p:cNvPr>
          <p:cNvSpPr/>
          <p:nvPr/>
        </p:nvSpPr>
        <p:spPr>
          <a:xfrm>
            <a:off x="755576" y="1196752"/>
            <a:ext cx="7632848" cy="376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3) </a:t>
            </a: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스마트폰 어플리케이션 시장 분석</a:t>
            </a:r>
            <a:endParaRPr lang="en-US" altLang="ko-KR" b="1" spc="-150" dirty="0">
              <a:solidFill>
                <a:schemeClr val="accent5">
                  <a:lumMod val="50000"/>
                </a:schemeClr>
              </a:solidFill>
              <a:ea typeface="Malgun Gothic" panose="020B0503020000020004" pitchFamily="50" charset="-127"/>
            </a:endParaRPr>
          </a:p>
          <a:p>
            <a:pPr marL="742950" lvl="1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카카오톡</a:t>
            </a:r>
            <a:r>
              <a:rPr lang="ko-KR" altLang="en-US" dirty="0"/>
              <a:t>의 파워로</a:t>
            </a:r>
            <a:r>
              <a:rPr lang="en-US" altLang="ko-KR" dirty="0"/>
              <a:t>, </a:t>
            </a:r>
            <a:r>
              <a:rPr lang="ko-KR" altLang="en-US" dirty="0"/>
              <a:t>시장 진입이 어려움</a:t>
            </a:r>
            <a:endParaRPr lang="en-US" altLang="ko-KR" dirty="0"/>
          </a:p>
          <a:p>
            <a:pPr marL="742950" lvl="1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업무관련 어플 </a:t>
            </a:r>
            <a:r>
              <a:rPr lang="ko-KR" altLang="en-US" dirty="0"/>
              <a:t>수는 소수이며 이용자수도 적고 차별성이 없음</a:t>
            </a:r>
            <a:endParaRPr lang="en-US" altLang="ko-KR" dirty="0"/>
          </a:p>
          <a:p>
            <a:pPr marL="1200150" lvl="2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클라우드 파일 분류</a:t>
            </a:r>
            <a:r>
              <a:rPr lang="en-US" altLang="ko-KR" sz="1500" dirty="0"/>
              <a:t>, </a:t>
            </a:r>
            <a:r>
              <a:rPr lang="ko-KR" altLang="en-US" sz="1500" dirty="0"/>
              <a:t>알림 기능</a:t>
            </a:r>
            <a:r>
              <a:rPr lang="en-US" altLang="ko-KR" sz="1500" dirty="0"/>
              <a:t>, </a:t>
            </a:r>
            <a:r>
              <a:rPr lang="ko-KR" altLang="en-US" sz="1500" dirty="0"/>
              <a:t>그룹 채팅</a:t>
            </a:r>
            <a:r>
              <a:rPr lang="en-US" altLang="ko-KR" sz="1500" dirty="0"/>
              <a:t>, </a:t>
            </a:r>
            <a:r>
              <a:rPr lang="ko-KR" altLang="en-US" sz="1500" dirty="0"/>
              <a:t>공지사항 등록</a:t>
            </a:r>
            <a:r>
              <a:rPr lang="en-US" altLang="ko-KR" sz="1500" dirty="0"/>
              <a:t> </a:t>
            </a:r>
          </a:p>
          <a:p>
            <a:pPr marL="1200150" lvl="2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라인 </a:t>
            </a:r>
            <a:r>
              <a:rPr lang="ko-KR" altLang="en-US" b="1" dirty="0" err="1"/>
              <a:t>웍스</a:t>
            </a:r>
            <a:r>
              <a:rPr lang="ko-KR" altLang="en-US" dirty="0"/>
              <a:t> 비즈니스 업무에 쓰이는 다양한 기능들을 제공하지만 유료이며</a:t>
            </a:r>
            <a:r>
              <a:rPr lang="en-US" altLang="ko-KR" dirty="0"/>
              <a:t>. </a:t>
            </a:r>
            <a:r>
              <a:rPr lang="ko-KR" altLang="en-US" dirty="0"/>
              <a:t>버그와 에러들이 많음</a:t>
            </a:r>
            <a:r>
              <a:rPr lang="en-US" altLang="ko-KR" dirty="0"/>
              <a:t>.</a:t>
            </a:r>
          </a:p>
          <a:p>
            <a:pPr lvl="1" fontAlgn="ctr">
              <a:lnSpc>
                <a:spcPct val="150000"/>
              </a:lnSpc>
            </a:pPr>
            <a:r>
              <a:rPr lang="en-US" altLang="ko-KR" dirty="0"/>
              <a:t> </a:t>
            </a:r>
          </a:p>
          <a:p>
            <a:pPr lvl="2" fontAlgn="ctr"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6AB94-A74F-42D5-ADE8-C2FE69E57104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CFE04-D5F4-4F34-A8E1-75A5114F16D6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2/2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E064FF-F746-4991-9E28-26E7DC9B243A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62227-6BEB-4992-A1CA-E68ACBABE3CD}"/>
              </a:ext>
            </a:extLst>
          </p:cNvPr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639F7-E77D-474F-8547-49E23751322C}"/>
              </a:ext>
            </a:extLst>
          </p:cNvPr>
          <p:cNvSpPr txBox="1"/>
          <p:nvPr/>
        </p:nvSpPr>
        <p:spPr>
          <a:xfrm>
            <a:off x="179512" y="12702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가격 전략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6215CE-1819-4549-B53E-61F4AD7D698A}"/>
              </a:ext>
            </a:extLst>
          </p:cNvPr>
          <p:cNvSpPr/>
          <p:nvPr/>
        </p:nvSpPr>
        <p:spPr>
          <a:xfrm>
            <a:off x="755576" y="2011447"/>
            <a:ext cx="763284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spc="-150" dirty="0">
                <a:ea typeface="Malgun Gothic" panose="020B0503020000020004" pitchFamily="50" charset="-127"/>
              </a:rPr>
              <a:t>서비스 이용료는 무료</a:t>
            </a:r>
            <a:endParaRPr lang="en-US" altLang="ko-KR" b="1" spc="-150" dirty="0">
              <a:ea typeface="Malgun Gothic" panose="020B0503020000020004" pitchFamily="50" charset="-127"/>
            </a:endParaRPr>
          </a:p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spc="-150" dirty="0">
                <a:ea typeface="Malgun Gothic" panose="020B0503020000020004" pitchFamily="50" charset="-127"/>
              </a:rPr>
              <a:t>플러스 친구로 광고 노출</a:t>
            </a:r>
          </a:p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spc="-150" dirty="0">
                <a:ea typeface="Malgun Gothic" panose="020B0503020000020004" pitchFamily="50" charset="-127"/>
              </a:rPr>
              <a:t>비즈니스 생태계가 구축이 되면 서비스 대상을 타겟으로 광고를 구체화</a:t>
            </a:r>
          </a:p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spc="-150" dirty="0">
                <a:ea typeface="Malgun Gothic" panose="020B0503020000020004" pitchFamily="50" charset="-127"/>
              </a:rPr>
              <a:t>카테고리장이 비용을 지불하면 해당 카테고리 이용의 광고를 없앨 수 있다</a:t>
            </a:r>
            <a:r>
              <a:rPr lang="en-US" altLang="ko-KR" b="1" spc="-150" dirty="0">
                <a:ea typeface="Malgun Gothic" panose="020B0503020000020004" pitchFamily="50" charset="-127"/>
              </a:rPr>
              <a:t>. (</a:t>
            </a:r>
            <a:r>
              <a:rPr lang="ko-KR" altLang="en-US" b="1" spc="-150" dirty="0">
                <a:ea typeface="Malgun Gothic" panose="020B0503020000020004" pitchFamily="50" charset="-127"/>
              </a:rPr>
              <a:t>해당 카테고리를 이용할 때 유저들은 광고에 노출되지 않는다</a:t>
            </a:r>
            <a:r>
              <a:rPr lang="en-US" altLang="ko-KR" b="1" spc="-150" dirty="0">
                <a:ea typeface="Malgun Gothic" panose="020B0503020000020004" pitchFamily="50" charset="-127"/>
              </a:rPr>
              <a:t>.)</a:t>
            </a:r>
          </a:p>
          <a:p>
            <a:pPr lvl="1" fontAlgn="ctr">
              <a:lnSpc>
                <a:spcPct val="150000"/>
              </a:lnSpc>
            </a:pPr>
            <a:endParaRPr lang="en-US" altLang="ko-KR" dirty="0"/>
          </a:p>
          <a:p>
            <a:pPr marL="1200150" lvl="2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6433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B0650-DF9B-458A-A9B6-F6DAB2E6BEAD}"/>
              </a:ext>
            </a:extLst>
          </p:cNvPr>
          <p:cNvSpPr txBox="1"/>
          <p:nvPr/>
        </p:nvSpPr>
        <p:spPr>
          <a:xfrm>
            <a:off x="0" y="36731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</a:rPr>
              <a:t>CatEgOry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카테고리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EDE4B-A4F5-497D-A592-678721FA0E5F}"/>
              </a:ext>
            </a:extLst>
          </p:cNvPr>
          <p:cNvSpPr txBox="1"/>
          <p:nvPr/>
        </p:nvSpPr>
        <p:spPr>
          <a:xfrm>
            <a:off x="2483768" y="2708920"/>
            <a:ext cx="4256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CEO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D417A-2B16-47C7-9A70-A52AC3216F07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0D9ED-F9F3-4E44-8461-95A8E0553B87}"/>
              </a:ext>
            </a:extLst>
          </p:cNvPr>
          <p:cNvSpPr txBox="1"/>
          <p:nvPr/>
        </p:nvSpPr>
        <p:spPr>
          <a:xfrm>
            <a:off x="2483768" y="1752491"/>
            <a:ext cx="425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Team &amp; Project name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0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958" y="277471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67744" y="277471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95936" y="277471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24128" y="277471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4612" y="29690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아이디어 구상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006" y="334757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</a:t>
            </a:r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004048" y="348242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</a:t>
            </a:r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04812" y="29690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기능 소개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43908" y="29249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니즈 분석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4879" y="291875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유사 서비스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73E6FA-54E4-422E-803A-A380346AE388}"/>
              </a:ext>
            </a:extLst>
          </p:cNvPr>
          <p:cNvCxnSpPr/>
          <p:nvPr/>
        </p:nvCxnSpPr>
        <p:spPr>
          <a:xfrm>
            <a:off x="7406429" y="276853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9C9A07-1F16-472E-9851-9756AC22FA87}"/>
              </a:ext>
            </a:extLst>
          </p:cNvPr>
          <p:cNvSpPr txBox="1"/>
          <p:nvPr/>
        </p:nvSpPr>
        <p:spPr>
          <a:xfrm>
            <a:off x="7067180" y="291257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가격 전략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043608" y="2145199"/>
            <a:ext cx="7200800" cy="2081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1/3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276872"/>
            <a:ext cx="72007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1)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배경</a:t>
            </a:r>
            <a:endParaRPr lang="en-US" altLang="ko-KR" sz="2000" dirty="0"/>
          </a:p>
          <a:p>
            <a:pPr algn="ctr"/>
            <a:r>
              <a:rPr lang="ko-KR" altLang="en-US" sz="2000" dirty="0"/>
              <a:t>카카오톡의 사용빈도가 많다</a:t>
            </a:r>
            <a:r>
              <a:rPr lang="en-US" altLang="ko-KR" sz="2000" dirty="0"/>
              <a:t>.</a:t>
            </a:r>
          </a:p>
          <a:p>
            <a:pPr algn="ctr"/>
            <a:r>
              <a:rPr lang="ko-KR" altLang="en-US" sz="2000" dirty="0"/>
              <a:t>일반 대화들과 중요한 사항을 구분하기 불편하다</a:t>
            </a:r>
            <a:r>
              <a:rPr lang="en-US" altLang="ko-KR" sz="2000" dirty="0"/>
              <a:t>.</a:t>
            </a:r>
          </a:p>
          <a:p>
            <a:pPr algn="ctr"/>
            <a:r>
              <a:rPr lang="ko-KR" altLang="en-US" sz="2000" dirty="0"/>
              <a:t>카카오톡에 없는 저장방식을 설정하면 어떨까</a:t>
            </a:r>
            <a:r>
              <a:rPr lang="en-US" altLang="ko-KR" sz="2000" dirty="0"/>
              <a:t>?</a:t>
            </a:r>
          </a:p>
          <a:p>
            <a:pPr algn="ctr"/>
            <a:r>
              <a:rPr lang="ko-KR" altLang="en-US" sz="2000" dirty="0"/>
              <a:t>카테고리를 설정해서  저장하는 기능을 추가해보자</a:t>
            </a:r>
            <a:r>
              <a:rPr lang="en-US" altLang="ko-KR" sz="2000" dirty="0"/>
              <a:t>.</a:t>
            </a:r>
          </a:p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12702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아이디어 구상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ì¹´ì¹´ì¤í¡ì ëí ì´ë¯¸ì§ ê²ìê²°ê³¼">
            <a:extLst>
              <a:ext uri="{FF2B5EF4-FFF2-40B4-BE49-F238E27FC236}">
                <a16:creationId xmlns:a16="http://schemas.microsoft.com/office/drawing/2014/main" id="{64815281-A02F-45ED-905C-555B3575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09" y="455081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¹´íê³ ë¦¬ì ëí ì´ë¯¸ì§ ê²ìê²°ê³¼">
            <a:extLst>
              <a:ext uri="{FF2B5EF4-FFF2-40B4-BE49-F238E27FC236}">
                <a16:creationId xmlns:a16="http://schemas.microsoft.com/office/drawing/2014/main" id="{ADD03CFC-979B-4AA6-8E39-AC415B02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38979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E6C7A9-7BE6-40DB-9C86-87E19460373B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줄무늬가 있는 오른쪽 화살표 24"/>
          <p:cNvSpPr/>
          <p:nvPr/>
        </p:nvSpPr>
        <p:spPr>
          <a:xfrm>
            <a:off x="755576" y="144909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1340709"/>
            <a:ext cx="6192688" cy="187226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2)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ctr"/>
            <a:r>
              <a:rPr lang="en-US" altLang="ko-KR" sz="2000" b="1" dirty="0">
                <a:solidFill>
                  <a:srgbClr val="FF0000"/>
                </a:solidFill>
              </a:rPr>
              <a:t>  </a:t>
            </a:r>
            <a:r>
              <a:rPr lang="ko-KR" altLang="ko-KR" sz="2000" b="1" dirty="0">
                <a:solidFill>
                  <a:srgbClr val="FF0000"/>
                </a:solidFill>
              </a:rPr>
              <a:t>내용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ko-KR" sz="2000" b="1" dirty="0">
                <a:solidFill>
                  <a:srgbClr val="FF0000"/>
                </a:solidFill>
              </a:rPr>
              <a:t>식별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ko-KR" sz="2000" b="1" dirty="0">
                <a:solidFill>
                  <a:srgbClr val="FF0000"/>
                </a:solidFill>
              </a:rPr>
              <a:t>분류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ko-KR" sz="2000" b="1" dirty="0">
                <a:solidFill>
                  <a:srgbClr val="FF0000"/>
                </a:solidFill>
              </a:rPr>
              <a:t>기록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ko-KR" sz="2000" b="1" dirty="0">
                <a:solidFill>
                  <a:srgbClr val="FF0000"/>
                </a:solidFill>
              </a:rPr>
              <a:t>관리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ko-KR" sz="2000" b="1" dirty="0">
                <a:solidFill>
                  <a:srgbClr val="FF0000"/>
                </a:solidFill>
              </a:rPr>
              <a:t>소통장애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fontAlgn="ctr"/>
            <a:r>
              <a:rPr lang="ko-KR" altLang="en-US" b="1" dirty="0">
                <a:solidFill>
                  <a:schemeClr val="tx1"/>
                </a:solidFill>
              </a:rPr>
              <a:t>채팅으로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업무를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주고받는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방식의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문제점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해결</a:t>
            </a:r>
            <a:endParaRPr lang="ko-KR" altLang="ko-KR" dirty="0">
              <a:solidFill>
                <a:schemeClr val="tx1"/>
              </a:solidFill>
            </a:endParaRPr>
          </a:p>
          <a:p>
            <a:pPr fontAlgn="ctr"/>
            <a:r>
              <a:rPr lang="ko-KR" altLang="ko-KR" dirty="0"/>
              <a:t>식의</a:t>
            </a:r>
            <a:r>
              <a:rPr lang="en-US" altLang="ko-KR" dirty="0"/>
              <a:t> </a:t>
            </a:r>
            <a:r>
              <a:rPr lang="ko-KR" altLang="ko-KR" dirty="0"/>
              <a:t>업무를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2/3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CB620-C3DE-4C10-8FEC-058BF817944F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B56FB-0541-4AA6-83CE-470E7C541A90}"/>
              </a:ext>
            </a:extLst>
          </p:cNvPr>
          <p:cNvSpPr/>
          <p:nvPr/>
        </p:nvSpPr>
        <p:spPr>
          <a:xfrm>
            <a:off x="1043608" y="3721314"/>
            <a:ext cx="748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ko-KR" sz="2000" dirty="0">
                <a:ea typeface="Malgun Gothic" panose="020B0503020000020004" pitchFamily="50" charset="-127"/>
              </a:rPr>
              <a:t>채팅</a:t>
            </a:r>
            <a:r>
              <a:rPr lang="en-US" altLang="ko-KR" sz="2000" dirty="0">
                <a:ea typeface="Malgun Gothic" panose="020B0503020000020004" pitchFamily="50" charset="-127"/>
              </a:rPr>
              <a:t> </a:t>
            </a:r>
            <a:r>
              <a:rPr lang="ko-KR" altLang="ko-KR" sz="2000" dirty="0">
                <a:ea typeface="Malgun Gothic" panose="020B0503020000020004" pitchFamily="50" charset="-127"/>
              </a:rPr>
              <a:t>대화</a:t>
            </a:r>
            <a:r>
              <a:rPr lang="en-US" altLang="ko-KR" sz="2000" dirty="0">
                <a:ea typeface="Malgun Gothic" panose="020B0503020000020004" pitchFamily="50" charset="-127"/>
              </a:rPr>
              <a:t> </a:t>
            </a:r>
            <a:r>
              <a:rPr lang="ko-KR" altLang="ko-KR" sz="2000" dirty="0">
                <a:ea typeface="Malgun Gothic" panose="020B0503020000020004" pitchFamily="50" charset="-127"/>
              </a:rPr>
              <a:t>내용을</a:t>
            </a:r>
            <a:r>
              <a:rPr lang="en-US" altLang="ko-KR" sz="2000" dirty="0">
                <a:ea typeface="Malgun Gothic" panose="020B0503020000020004" pitchFamily="50" charset="-127"/>
              </a:rPr>
              <a:t> </a:t>
            </a:r>
            <a:r>
              <a:rPr lang="ko-KR" altLang="ko-KR" sz="2000" b="1" dirty="0">
                <a:ea typeface="Malgun Gothic" panose="020B0503020000020004" pitchFamily="50" charset="-127"/>
              </a:rPr>
              <a:t>구조화</a:t>
            </a:r>
            <a:r>
              <a:rPr lang="en-US" altLang="ko-KR" sz="2000" b="1" dirty="0">
                <a:ea typeface="Malgun Gothic" panose="020B0503020000020004" pitchFamily="50" charset="-127"/>
              </a:rPr>
              <a:t> </a:t>
            </a:r>
            <a:r>
              <a:rPr lang="ko-KR" altLang="ko-KR" sz="2000" dirty="0">
                <a:ea typeface="Malgun Gothic" panose="020B0503020000020004" pitchFamily="50" charset="-127"/>
              </a:rPr>
              <a:t>한다</a:t>
            </a:r>
            <a:r>
              <a:rPr lang="en-US" altLang="ko-KR" sz="2000" dirty="0">
                <a:ea typeface="Malgun Gothic" panose="020B0503020000020004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000" dirty="0"/>
              <a:t>대화</a:t>
            </a:r>
            <a:r>
              <a:rPr lang="ko-KR" altLang="en-US" sz="2000" dirty="0"/>
              <a:t>그룹에 </a:t>
            </a:r>
            <a:r>
              <a:rPr lang="ko-KR" altLang="ko-KR" sz="2000" dirty="0"/>
              <a:t>카테고리</a:t>
            </a:r>
            <a:r>
              <a:rPr lang="ko-KR" altLang="en-US" sz="2000" dirty="0"/>
              <a:t>를 생성하여 대화 </a:t>
            </a:r>
            <a:r>
              <a:rPr lang="ko-KR" altLang="ko-KR" sz="2000" dirty="0"/>
              <a:t>내용을</a:t>
            </a:r>
            <a:r>
              <a:rPr lang="en-US" altLang="ko-KR" sz="2000" dirty="0"/>
              <a:t> </a:t>
            </a:r>
            <a:r>
              <a:rPr lang="ko-KR" altLang="ko-KR" sz="2000" dirty="0"/>
              <a:t>분류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AutoNum type="arabicPeriod" startAt="2"/>
            </a:pPr>
            <a:r>
              <a:rPr lang="ko-KR" altLang="ko-KR" sz="2000" dirty="0"/>
              <a:t>업무</a:t>
            </a:r>
            <a:r>
              <a:rPr lang="en-US" altLang="ko-KR" sz="2000" dirty="0"/>
              <a:t> </a:t>
            </a:r>
            <a:r>
              <a:rPr lang="ko-KR" altLang="ko-KR" sz="2000" dirty="0"/>
              <a:t>소통</a:t>
            </a:r>
            <a:r>
              <a:rPr lang="en-US" altLang="ko-KR" sz="2000" dirty="0"/>
              <a:t> </a:t>
            </a:r>
            <a:r>
              <a:rPr lang="ko-KR" altLang="ko-KR" sz="2000" dirty="0"/>
              <a:t>내용을</a:t>
            </a:r>
            <a:r>
              <a:rPr lang="en-US" altLang="ko-KR" sz="2000" dirty="0"/>
              <a:t> </a:t>
            </a:r>
            <a:r>
              <a:rPr lang="ko-KR" altLang="ko-KR" sz="2000" dirty="0"/>
              <a:t>공개</a:t>
            </a:r>
            <a:r>
              <a:rPr lang="en-US" altLang="ko-KR" sz="2000" dirty="0"/>
              <a:t>&amp;</a:t>
            </a:r>
            <a:r>
              <a:rPr lang="ko-KR" altLang="en-US" sz="2000" dirty="0"/>
              <a:t>공유</a:t>
            </a:r>
            <a:endParaRPr lang="en-US" altLang="ko-KR" sz="2000" dirty="0"/>
          </a:p>
          <a:p>
            <a:pPr marL="457200" indent="-457200">
              <a:buAutoNum type="arabicPeriod" startAt="2"/>
            </a:pPr>
            <a:endParaRPr lang="en-US" altLang="ko-KR" sz="2000" dirty="0"/>
          </a:p>
          <a:p>
            <a:r>
              <a:rPr lang="en-US" altLang="ko-KR" sz="2000" dirty="0"/>
              <a:t>3.   </a:t>
            </a:r>
            <a:r>
              <a:rPr lang="ko-KR" altLang="en-US" sz="2000" dirty="0"/>
              <a:t>대화를</a:t>
            </a:r>
            <a:r>
              <a:rPr lang="en-US" altLang="ko-KR" sz="2000" dirty="0"/>
              <a:t> </a:t>
            </a:r>
            <a:r>
              <a:rPr lang="ko-KR" altLang="ko-KR" sz="2000" dirty="0"/>
              <a:t>누적하여</a:t>
            </a:r>
            <a:r>
              <a:rPr lang="en-US" altLang="ko-KR" sz="2000" dirty="0"/>
              <a:t> </a:t>
            </a:r>
            <a:r>
              <a:rPr lang="ko-KR" altLang="ko-KR" sz="2000" dirty="0"/>
              <a:t>이력</a:t>
            </a:r>
            <a:r>
              <a:rPr lang="en-US" altLang="ko-KR" sz="2000" dirty="0"/>
              <a:t> </a:t>
            </a:r>
            <a:r>
              <a:rPr lang="ko-KR" altLang="ko-KR" sz="2000" dirty="0"/>
              <a:t>관리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8764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72FBD2-17C8-46CD-83D3-C596624CF9AC}"/>
              </a:ext>
            </a:extLst>
          </p:cNvPr>
          <p:cNvSpPr txBox="1"/>
          <p:nvPr/>
        </p:nvSpPr>
        <p:spPr>
          <a:xfrm>
            <a:off x="971600" y="1582341"/>
            <a:ext cx="72007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3)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기대효과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 fontAlgn="ctr">
              <a:buAutoNum type="arabicPeriod"/>
            </a:pPr>
            <a:r>
              <a:rPr lang="ko-KR" altLang="en-US" sz="2000" dirty="0"/>
              <a:t>채팅의</a:t>
            </a:r>
            <a:r>
              <a:rPr lang="en-US" altLang="ko-KR" sz="2000" dirty="0"/>
              <a:t> </a:t>
            </a:r>
            <a:r>
              <a:rPr lang="ko-KR" altLang="ko-KR" sz="2000" dirty="0"/>
              <a:t>공</a:t>
            </a:r>
            <a:r>
              <a:rPr lang="ko-KR" altLang="en-US" sz="2000" dirty="0"/>
              <a:t>공</a:t>
            </a:r>
            <a:r>
              <a:rPr lang="ko-KR" altLang="ko-KR" sz="2000" dirty="0"/>
              <a:t>성</a:t>
            </a:r>
            <a:r>
              <a:rPr lang="en-US" altLang="ko-KR" sz="2000" dirty="0"/>
              <a:t>, </a:t>
            </a:r>
            <a:r>
              <a:rPr lang="ko-KR" altLang="ko-KR" sz="2000" dirty="0"/>
              <a:t>공유성</a:t>
            </a:r>
            <a:r>
              <a:rPr lang="en-US" altLang="ko-KR" sz="2000" dirty="0"/>
              <a:t>,  </a:t>
            </a:r>
            <a:r>
              <a:rPr lang="ko-KR" altLang="ko-KR" sz="2000" dirty="0"/>
              <a:t>체계성</a:t>
            </a:r>
            <a:r>
              <a:rPr lang="en-US" altLang="ko-KR" sz="2000" dirty="0"/>
              <a:t> </a:t>
            </a:r>
            <a:r>
              <a:rPr lang="ko-KR" altLang="en-US" sz="2000" dirty="0"/>
              <a:t>향상</a:t>
            </a:r>
            <a:endParaRPr lang="en-US" altLang="ko-KR" sz="2000" dirty="0"/>
          </a:p>
          <a:p>
            <a:pPr marL="457200" indent="-457200" fontAlgn="ctr">
              <a:buAutoNum type="arabicPeriod"/>
            </a:pPr>
            <a:endParaRPr lang="ko-KR" altLang="ko-KR" sz="2000" dirty="0"/>
          </a:p>
          <a:p>
            <a:pPr marL="457200" indent="-457200" fontAlgn="ctr">
              <a:buAutoNum type="arabicPeriod" startAt="2"/>
            </a:pPr>
            <a:r>
              <a:rPr lang="ko-KR" altLang="en-US" sz="2000" dirty="0"/>
              <a:t>채팅의</a:t>
            </a:r>
            <a:r>
              <a:rPr lang="en-US" altLang="ko-KR" sz="2000" dirty="0"/>
              <a:t> </a:t>
            </a:r>
            <a:r>
              <a:rPr lang="ko-KR" altLang="ko-KR" sz="2000" dirty="0"/>
              <a:t>진행</a:t>
            </a:r>
            <a:r>
              <a:rPr lang="en-US" altLang="ko-KR" sz="2000" dirty="0"/>
              <a:t> </a:t>
            </a:r>
            <a:r>
              <a:rPr lang="ko-KR" altLang="ko-KR" sz="2000" dirty="0"/>
              <a:t>과정</a:t>
            </a:r>
            <a:r>
              <a:rPr lang="en-US" altLang="ko-KR" sz="2000" dirty="0"/>
              <a:t> </a:t>
            </a:r>
            <a:r>
              <a:rPr lang="ko-KR" altLang="ko-KR" sz="2000" dirty="0"/>
              <a:t>소통</a:t>
            </a:r>
            <a:r>
              <a:rPr lang="en-US" altLang="ko-KR" sz="2000" dirty="0"/>
              <a:t> </a:t>
            </a:r>
            <a:r>
              <a:rPr lang="ko-KR" altLang="ko-KR" sz="2000" dirty="0"/>
              <a:t>이력을</a:t>
            </a:r>
            <a:r>
              <a:rPr lang="en-US" altLang="ko-KR" sz="2000" dirty="0"/>
              <a:t> </a:t>
            </a:r>
            <a:r>
              <a:rPr lang="ko-KR" altLang="ko-KR" sz="2000" dirty="0"/>
              <a:t>누적</a:t>
            </a:r>
            <a:endParaRPr lang="en-US" altLang="ko-KR" sz="2000" dirty="0"/>
          </a:p>
          <a:p>
            <a:pPr marL="457200" indent="-457200" fontAlgn="ctr">
              <a:buAutoNum type="arabicPeriod" startAt="2"/>
            </a:pPr>
            <a:endParaRPr lang="en-US" altLang="ko-KR" sz="2000" dirty="0"/>
          </a:p>
          <a:p>
            <a:pPr marL="457200" indent="-457200" fontAlgn="ctr">
              <a:buAutoNum type="arabicPeriod" startAt="3"/>
            </a:pPr>
            <a:r>
              <a:rPr lang="ko-KR" altLang="ko-KR" sz="2000" dirty="0"/>
              <a:t>같은</a:t>
            </a:r>
            <a:r>
              <a:rPr lang="en-US" altLang="ko-KR" sz="2000" dirty="0"/>
              <a:t> </a:t>
            </a:r>
            <a:r>
              <a:rPr lang="ko-KR" altLang="ko-KR" sz="2000" dirty="0"/>
              <a:t>인원이지만</a:t>
            </a:r>
            <a:r>
              <a:rPr lang="en-US" altLang="ko-KR" sz="2000" dirty="0"/>
              <a:t> </a:t>
            </a:r>
            <a:r>
              <a:rPr lang="ko-KR" altLang="ko-KR" sz="2000" dirty="0"/>
              <a:t>대화방의</a:t>
            </a:r>
            <a:r>
              <a:rPr lang="en-US" altLang="ko-KR" sz="2000" dirty="0"/>
              <a:t> </a:t>
            </a:r>
            <a:r>
              <a:rPr lang="ko-KR" altLang="ko-KR" sz="2000" dirty="0"/>
              <a:t>목적을</a:t>
            </a:r>
            <a:r>
              <a:rPr lang="en-US" altLang="ko-KR" sz="2000" dirty="0"/>
              <a:t> </a:t>
            </a:r>
            <a:r>
              <a:rPr lang="ko-KR" altLang="ko-KR" sz="2000" dirty="0"/>
              <a:t>위해</a:t>
            </a:r>
            <a:r>
              <a:rPr lang="en-US" altLang="ko-KR" sz="2000" dirty="0"/>
              <a:t> </a:t>
            </a:r>
            <a:r>
              <a:rPr lang="ko-KR" altLang="ko-KR" sz="2000" dirty="0"/>
              <a:t>새로운</a:t>
            </a:r>
            <a:r>
              <a:rPr lang="en-US" altLang="ko-KR" sz="2000" dirty="0"/>
              <a:t> </a:t>
            </a:r>
          </a:p>
          <a:p>
            <a:pPr fontAlgn="ctr"/>
            <a:r>
              <a:rPr lang="en-US" altLang="ko-KR" sz="2000" dirty="0"/>
              <a:t>     </a:t>
            </a:r>
            <a:r>
              <a:rPr lang="ko-KR" altLang="ko-KR" sz="2000" dirty="0"/>
              <a:t>대화방을</a:t>
            </a:r>
            <a:r>
              <a:rPr lang="en-US" altLang="ko-KR" sz="2000" dirty="0"/>
              <a:t> </a:t>
            </a:r>
            <a:r>
              <a:rPr lang="ko-KR" altLang="ko-KR" sz="2000" dirty="0"/>
              <a:t>만드는</a:t>
            </a:r>
            <a:r>
              <a:rPr lang="en-US" altLang="ko-KR" sz="2000" dirty="0"/>
              <a:t> </a:t>
            </a:r>
            <a:r>
              <a:rPr lang="ko-KR" altLang="en-US" sz="2000" dirty="0"/>
              <a:t>번거로움 해결</a:t>
            </a:r>
            <a:endParaRPr lang="ko-KR" altLang="ko-KR" sz="2000" dirty="0"/>
          </a:p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B6506-7864-4D5C-B6CC-DA4191EBD27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3/3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32788-26F1-44A5-BD27-0BF353F38CCF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3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2C804-2BBC-4BBB-8474-D14DDDD22814}"/>
              </a:ext>
            </a:extLst>
          </p:cNvPr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253A6-29F2-48E0-9919-37A8473A25C6}"/>
              </a:ext>
            </a:extLst>
          </p:cNvPr>
          <p:cNvSpPr txBox="1"/>
          <p:nvPr/>
        </p:nvSpPr>
        <p:spPr>
          <a:xfrm>
            <a:off x="251520" y="12702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기능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D56FD-4642-4801-8C4C-635F3AF7BD42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1/4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8CB5E89-22D4-414C-8677-4A224C1323DF}"/>
              </a:ext>
            </a:extLst>
          </p:cNvPr>
          <p:cNvSpPr/>
          <p:nvPr/>
        </p:nvSpPr>
        <p:spPr>
          <a:xfrm>
            <a:off x="262300" y="1994354"/>
            <a:ext cx="864095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ctr"/>
            <a:r>
              <a:rPr lang="en-US" altLang="ko-KR" sz="1600" b="1" spc="-150" dirty="0">
                <a:solidFill>
                  <a:schemeClr val="accent5">
                    <a:lumMod val="50000"/>
                  </a:schemeClr>
                </a:solidFill>
              </a:rPr>
              <a:t>1) </a:t>
            </a:r>
            <a:r>
              <a:rPr lang="ko-KR" altLang="en-US" sz="1600" b="1" spc="-150" dirty="0">
                <a:solidFill>
                  <a:schemeClr val="accent5">
                    <a:lumMod val="50000"/>
                  </a:schemeClr>
                </a:solidFill>
              </a:rPr>
              <a:t>카테고리 분류 기능</a:t>
            </a:r>
            <a:endParaRPr lang="en-US" altLang="ko-KR" sz="16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키워드</a:t>
            </a:r>
            <a:r>
              <a:rPr lang="en-US" altLang="ko-KR" sz="1600" dirty="0">
                <a:ea typeface="Malgun Gothic" panose="020B0503020000020004" pitchFamily="50" charset="-127"/>
              </a:rPr>
              <a:t>&amp;</a:t>
            </a:r>
            <a:r>
              <a:rPr lang="ko-KR" altLang="ko-KR" sz="1600" dirty="0">
                <a:ea typeface="Malgun Gothic" panose="020B0503020000020004" pitchFamily="50" charset="-127"/>
              </a:rPr>
              <a:t>태그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입력</a:t>
            </a: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대화의</a:t>
            </a:r>
            <a:r>
              <a:rPr lang="en-US" altLang="ko-KR" sz="1600" dirty="0">
                <a:ea typeface="Malgun Gothic" panose="020B0503020000020004" pitchFamily="50" charset="-127"/>
              </a:rPr>
              <a:t> public/private </a:t>
            </a:r>
            <a:r>
              <a:rPr lang="ko-KR" altLang="ko-KR" sz="1600" dirty="0">
                <a:ea typeface="Malgun Gothic" panose="020B0503020000020004" pitchFamily="50" charset="-127"/>
              </a:rPr>
              <a:t>지정</a:t>
            </a:r>
          </a:p>
          <a:p>
            <a:pPr lvl="2" fontAlgn="ctr"/>
            <a:endParaRPr lang="en-US" altLang="ko-KR" sz="16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lvl="2" fontAlgn="ctr"/>
            <a:r>
              <a:rPr lang="en-US" altLang="ko-KR" sz="1600" b="1" spc="-150" dirty="0">
                <a:solidFill>
                  <a:schemeClr val="accent5">
                    <a:lumMod val="50000"/>
                  </a:schemeClr>
                </a:solidFill>
              </a:rPr>
              <a:t>2) </a:t>
            </a:r>
            <a:r>
              <a:rPr lang="ko-KR" altLang="en-US" sz="1600" b="1" spc="-150" dirty="0">
                <a:solidFill>
                  <a:schemeClr val="accent5">
                    <a:lumMod val="50000"/>
                  </a:schemeClr>
                </a:solidFill>
              </a:rPr>
              <a:t>채팅기능</a:t>
            </a:r>
            <a:endParaRPr lang="ko-KR" altLang="ko-KR" sz="1600" dirty="0">
              <a:ea typeface="Malgun Gothic" panose="020B0503020000020004" pitchFamily="50" charset="-127"/>
            </a:endParaRP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매칭되는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키워드의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대화를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카테고리에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분류</a:t>
            </a: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 err="1">
                <a:ea typeface="Malgun Gothic" panose="020B0503020000020004" pitchFamily="50" charset="-127"/>
              </a:rPr>
              <a:t>채팅봇</a:t>
            </a:r>
            <a:endParaRPr lang="ko-KR" altLang="ko-KR" sz="1600" dirty="0">
              <a:ea typeface="Malgun Gothic" panose="020B0503020000020004" pitchFamily="50" charset="-127"/>
            </a:endParaRPr>
          </a:p>
          <a:p>
            <a:pPr marL="2057400" lvl="4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매칭되는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키워드의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내용을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반환</a:t>
            </a:r>
            <a:endParaRPr lang="en-US" altLang="ko-KR" sz="1600" dirty="0">
              <a:ea typeface="Malgun Gothic" panose="020B0503020000020004" pitchFamily="50" charset="-127"/>
            </a:endParaRPr>
          </a:p>
          <a:p>
            <a:pPr marL="2057400" lvl="4" indent="-228600" fontAlgn="ctr">
              <a:buFont typeface="Arial" panose="020B0604020202020204" pitchFamily="34" charset="0"/>
              <a:buChar char="•"/>
            </a:pPr>
            <a:endParaRPr lang="ko-KR" altLang="ko-KR" sz="1600" dirty="0">
              <a:ea typeface="Malgun Gothic" panose="020B0503020000020004" pitchFamily="50" charset="-127"/>
            </a:endParaRPr>
          </a:p>
          <a:p>
            <a:pPr lvl="2" fontAlgn="ctr"/>
            <a:r>
              <a:rPr lang="en-US" altLang="ko-KR" sz="1600" b="1" spc="-150" dirty="0">
                <a:solidFill>
                  <a:schemeClr val="accent5">
                    <a:lumMod val="50000"/>
                  </a:schemeClr>
                </a:solidFill>
              </a:rPr>
              <a:t>3) </a:t>
            </a:r>
            <a:r>
              <a:rPr lang="ko-KR" altLang="en-US" sz="1600" b="1" spc="-150" dirty="0">
                <a:solidFill>
                  <a:schemeClr val="accent5">
                    <a:lumMod val="50000"/>
                  </a:schemeClr>
                </a:solidFill>
              </a:rPr>
              <a:t> 카테고리 커스텀 기능</a:t>
            </a:r>
            <a:endParaRPr lang="ko-KR" altLang="ko-KR" sz="1600" dirty="0">
              <a:ea typeface="Malgun Gothic" panose="020B0503020000020004" pitchFamily="50" charset="-127"/>
            </a:endParaRP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달력</a:t>
            </a: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엑셀</a:t>
            </a:r>
          </a:p>
          <a:p>
            <a:pPr lvl="2" fontAlgn="ctr"/>
            <a:endParaRPr lang="ko-KR" altLang="ko-KR" sz="1600" dirty="0">
              <a:ea typeface="Malgun Gothic" panose="020B0503020000020004" pitchFamily="50" charset="-127"/>
            </a:endParaRPr>
          </a:p>
          <a:p>
            <a:pPr lvl="2" fontAlgn="ctr"/>
            <a:r>
              <a:rPr lang="en-US" altLang="ko-KR" sz="1600" b="1" spc="-150" dirty="0">
                <a:solidFill>
                  <a:schemeClr val="accent5">
                    <a:lumMod val="50000"/>
                  </a:schemeClr>
                </a:solidFill>
              </a:rPr>
              <a:t>4) </a:t>
            </a:r>
            <a:r>
              <a:rPr lang="ko-KR" altLang="en-US" sz="1600" b="1" spc="-150" dirty="0">
                <a:solidFill>
                  <a:schemeClr val="accent5">
                    <a:lumMod val="50000"/>
                  </a:schemeClr>
                </a:solidFill>
              </a:rPr>
              <a:t>대화 옵션 지정</a:t>
            </a:r>
            <a:endParaRPr lang="ko-KR" altLang="ko-KR" sz="1600" dirty="0">
              <a:ea typeface="Malgun Gothic" panose="020B0503020000020004" pitchFamily="50" charset="-127"/>
            </a:endParaRP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그룹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내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특정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사용자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대화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차단</a:t>
            </a: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대화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삭제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정책</a:t>
            </a: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그룹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오너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지정여부</a:t>
            </a:r>
          </a:p>
          <a:p>
            <a:pPr lvl="3" fontAlgn="ctr"/>
            <a:r>
              <a:rPr lang="ko-KR" altLang="ko-KR" sz="1600" dirty="0">
                <a:ea typeface="Malgun Gothic" panose="020B0503020000020004" pitchFamily="50" charset="-127"/>
              </a:rPr>
              <a:t> 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a typeface="Malgun Gothic" panose="020B0503020000020004" pitchFamily="50" charset="-127"/>
              </a:rPr>
              <a:t> </a:t>
            </a:r>
            <a:endParaRPr lang="en-US" altLang="ko-KR" sz="1600" dirty="0">
              <a:effectLst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94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33C32A-5B1C-402D-A1A0-3ED1D7DB1142}"/>
              </a:ext>
            </a:extLst>
          </p:cNvPr>
          <p:cNvSpPr/>
          <p:nvPr/>
        </p:nvSpPr>
        <p:spPr>
          <a:xfrm>
            <a:off x="251520" y="1536174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ctr"/>
            <a:r>
              <a:rPr lang="en-US" altLang="ko-KR" sz="1600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5) </a:t>
            </a:r>
            <a:r>
              <a:rPr lang="ko-KR" altLang="en-US" sz="1600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커스텀</a:t>
            </a:r>
            <a:r>
              <a:rPr lang="en-US" altLang="ko-KR" sz="1600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&amp;</a:t>
            </a:r>
            <a:r>
              <a:rPr lang="ko-KR" altLang="en-US" sz="1600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플러그인 알림 기능</a:t>
            </a:r>
            <a:endParaRPr lang="ko-KR" altLang="ko-KR" sz="1600" dirty="0">
              <a:ea typeface="Malgun Gothic" panose="020B0503020000020004" pitchFamily="50" charset="-127"/>
            </a:endParaRP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Calibri" panose="020F0502020204030204" pitchFamily="34" charset="0"/>
              </a:rPr>
              <a:t>API </a:t>
            </a:r>
            <a:r>
              <a:rPr lang="ko-KR" altLang="ko-KR" sz="1600" dirty="0">
                <a:ea typeface="Malgun Gothic" panose="020B0503020000020004" pitchFamily="50" charset="-127"/>
              </a:rPr>
              <a:t>활용</a:t>
            </a:r>
            <a:r>
              <a:rPr lang="en-US" altLang="ko-KR" sz="1600" dirty="0">
                <a:ea typeface="Malgun Gothic" panose="020B0503020000020004" pitchFamily="50" charset="-127"/>
              </a:rPr>
              <a:t> – </a:t>
            </a:r>
            <a:r>
              <a:rPr lang="en-US" altLang="ko-KR" sz="1600" dirty="0" err="1">
                <a:ea typeface="Malgun Gothic" panose="020B0503020000020004" pitchFamily="50" charset="-127"/>
              </a:rPr>
              <a:t>api</a:t>
            </a:r>
            <a:r>
              <a:rPr lang="ko-KR" altLang="ko-KR" sz="1600" dirty="0">
                <a:ea typeface="Malgun Gothic" panose="020B0503020000020004" pitchFamily="50" charset="-127"/>
              </a:rPr>
              <a:t>의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기능과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상호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연동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쓰기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읽기</a:t>
            </a:r>
            <a:r>
              <a:rPr lang="en-US" altLang="ko-KR" sz="1600" dirty="0"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ea typeface="Malgun Gothic" panose="020B0503020000020004" pitchFamily="50" charset="-127"/>
              </a:rPr>
              <a:t>카테고리 </a:t>
            </a:r>
            <a:r>
              <a:rPr lang="ko-KR" altLang="ko-KR" sz="1600" dirty="0">
                <a:ea typeface="Malgun Gothic" panose="020B0503020000020004" pitchFamily="50" charset="-127"/>
              </a:rPr>
              <a:t>분류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가능</a:t>
            </a:r>
          </a:p>
          <a:p>
            <a:pPr marL="2057400" lvl="4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네이버</a:t>
            </a:r>
            <a:r>
              <a:rPr lang="en-US" altLang="ko-KR" sz="1600" dirty="0">
                <a:ea typeface="Calibri" panose="020F0502020204030204" pitchFamily="34" charset="0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카페</a:t>
            </a:r>
            <a:r>
              <a:rPr lang="en-US" altLang="ko-KR" sz="1600" dirty="0">
                <a:ea typeface="Calibri" panose="020F0502020204030204" pitchFamily="34" charset="0"/>
              </a:rPr>
              <a:t>/</a:t>
            </a:r>
            <a:r>
              <a:rPr lang="ko-KR" altLang="ko-KR" sz="1600" dirty="0">
                <a:ea typeface="Malgun Gothic" panose="020B0503020000020004" pitchFamily="50" charset="-127"/>
              </a:rPr>
              <a:t>블로그</a:t>
            </a:r>
            <a:r>
              <a:rPr lang="en-US" altLang="ko-KR" sz="1600" dirty="0">
                <a:ea typeface="Calibri" panose="020F0502020204030204" pitchFamily="34" charset="0"/>
              </a:rPr>
              <a:t>/</a:t>
            </a:r>
            <a:r>
              <a:rPr lang="ko-KR" altLang="ko-KR" sz="1600" dirty="0">
                <a:ea typeface="Malgun Gothic" panose="020B0503020000020004" pitchFamily="50" charset="-127"/>
              </a:rPr>
              <a:t>메일</a:t>
            </a:r>
          </a:p>
          <a:p>
            <a:pPr marL="2057400" lvl="4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카카오톡</a:t>
            </a:r>
          </a:p>
          <a:p>
            <a:pPr marL="2057400" lvl="4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 err="1">
                <a:ea typeface="Malgun Gothic" panose="020B0503020000020004" pitchFamily="50" charset="-127"/>
              </a:rPr>
              <a:t>깃허브</a:t>
            </a:r>
            <a:endParaRPr lang="ko-KR" altLang="ko-KR" sz="1600" dirty="0">
              <a:ea typeface="Malgun Gothic" panose="020B0503020000020004" pitchFamily="50" charset="-127"/>
            </a:endParaRPr>
          </a:p>
          <a:p>
            <a:pPr marL="2057400" lvl="4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 err="1">
                <a:ea typeface="Malgun Gothic" panose="020B0503020000020004" pitchFamily="50" charset="-127"/>
              </a:rPr>
              <a:t>트렐로</a:t>
            </a:r>
            <a:endParaRPr lang="ko-KR" altLang="ko-KR" sz="1600" dirty="0">
              <a:ea typeface="Malgun Gothic" panose="020B0503020000020004" pitchFamily="50" charset="-127"/>
            </a:endParaRPr>
          </a:p>
          <a:p>
            <a:pPr marL="2057400" lvl="4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 err="1">
                <a:ea typeface="Malgun Gothic" panose="020B0503020000020004" pitchFamily="50" charset="-127"/>
              </a:rPr>
              <a:t>슬랙</a:t>
            </a:r>
            <a:endParaRPr lang="ko-KR" altLang="ko-KR" sz="1600" dirty="0">
              <a:ea typeface="Malgun Gothic" panose="020B0503020000020004" pitchFamily="50" charset="-127"/>
            </a:endParaRPr>
          </a:p>
          <a:p>
            <a:pPr marL="2057400" lvl="4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 err="1">
                <a:ea typeface="Malgun Gothic" panose="020B0503020000020004" pitchFamily="50" charset="-127"/>
              </a:rPr>
              <a:t>레드마인</a:t>
            </a:r>
            <a:endParaRPr lang="en-US" altLang="ko-KR" sz="1600" dirty="0">
              <a:ea typeface="Malgun Gothic" panose="020B0503020000020004" pitchFamily="50" charset="-127"/>
            </a:endParaRPr>
          </a:p>
          <a:p>
            <a:pPr marL="2057400" lvl="4" indent="-228600" fontAlgn="ctr">
              <a:buFont typeface="Arial" panose="020B0604020202020204" pitchFamily="34" charset="0"/>
              <a:buChar char="•"/>
            </a:pPr>
            <a:endParaRPr lang="ko-KR" altLang="ko-KR" sz="1600" dirty="0">
              <a:ea typeface="Malgun Gothic" panose="020B0503020000020004" pitchFamily="50" charset="-127"/>
            </a:endParaRPr>
          </a:p>
          <a:p>
            <a:pPr lvl="2" fontAlgn="ctr"/>
            <a:r>
              <a:rPr lang="en-US" altLang="ko-KR" sz="1600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6)</a:t>
            </a:r>
            <a:r>
              <a:rPr lang="ko-KR" altLang="en-US" sz="1600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 스마트 검색</a:t>
            </a:r>
            <a:endParaRPr lang="ko-KR" altLang="ko-KR" sz="1600" dirty="0">
              <a:ea typeface="Malgun Gothic" panose="020B0503020000020004" pitchFamily="50" charset="-127"/>
            </a:endParaRP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많은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그룹과</a:t>
            </a:r>
            <a:r>
              <a:rPr lang="en-US" altLang="ko-KR" sz="1600" dirty="0">
                <a:ea typeface="Malgun Gothic" panose="020B0503020000020004" pitchFamily="50" charset="-127"/>
              </a:rPr>
              <a:t> , </a:t>
            </a:r>
            <a:r>
              <a:rPr lang="ko-KR" altLang="ko-KR" sz="1600" dirty="0">
                <a:ea typeface="Malgun Gothic" panose="020B0503020000020004" pitchFamily="50" charset="-127"/>
              </a:rPr>
              <a:t>카테고리를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쉽게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찾을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수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있는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방법</a:t>
            </a:r>
            <a:endParaRPr lang="en-US" altLang="ko-KR" sz="1600" dirty="0">
              <a:ea typeface="Malgun Gothic" panose="020B0503020000020004" pitchFamily="50" charset="-127"/>
            </a:endParaRP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endParaRPr lang="ko-KR" altLang="ko-KR" sz="1600" dirty="0">
              <a:ea typeface="Malgun Gothic" panose="020B0503020000020004" pitchFamily="50" charset="-127"/>
            </a:endParaRPr>
          </a:p>
          <a:p>
            <a:pPr lvl="2" fontAlgn="ctr"/>
            <a:r>
              <a:rPr lang="en-US" altLang="ko-KR" sz="1600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7) </a:t>
            </a:r>
            <a:r>
              <a:rPr lang="ko-KR" altLang="en-US" sz="1600" b="1" spc="-150" dirty="0">
                <a:solidFill>
                  <a:schemeClr val="accent5">
                    <a:lumMod val="50000"/>
                  </a:schemeClr>
                </a:solidFill>
                <a:ea typeface="Malgun Gothic" panose="020B0503020000020004" pitchFamily="50" charset="-127"/>
              </a:rPr>
              <a:t>로그인</a:t>
            </a:r>
            <a:endParaRPr lang="ko-KR" altLang="ko-KR" sz="1600" dirty="0">
              <a:ea typeface="Malgun Gothic" panose="020B0503020000020004" pitchFamily="50" charset="-127"/>
            </a:endParaRPr>
          </a:p>
          <a:p>
            <a:pPr marL="1600200" lvl="3" indent="-228600" fontAlgn="ctr">
              <a:buFont typeface="Arial" panose="020B0604020202020204" pitchFamily="34" charset="0"/>
              <a:buChar char="•"/>
            </a:pPr>
            <a:r>
              <a:rPr lang="ko-KR" altLang="ko-KR" sz="1600" dirty="0">
                <a:ea typeface="Malgun Gothic" panose="020B0503020000020004" pitchFamily="50" charset="-127"/>
              </a:rPr>
              <a:t>카카오톡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en-US" altLang="ko-KR" sz="1600" dirty="0" err="1">
                <a:ea typeface="Malgun Gothic" panose="020B0503020000020004" pitchFamily="50" charset="-127"/>
              </a:rPr>
              <a:t>api</a:t>
            </a:r>
            <a:r>
              <a:rPr lang="ko-KR" altLang="ko-KR" sz="1600" dirty="0">
                <a:ea typeface="Malgun Gothic" panose="020B0503020000020004" pitchFamily="50" charset="-127"/>
              </a:rPr>
              <a:t>와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연동하고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카카오톡으로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등록한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전화번호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인증을</a:t>
            </a:r>
            <a:r>
              <a:rPr lang="en-US" altLang="ko-KR" sz="1600" dirty="0">
                <a:ea typeface="Malgun Gothic" panose="020B0503020000020004" pitchFamily="50" charset="-127"/>
              </a:rPr>
              <a:t> </a:t>
            </a:r>
            <a:r>
              <a:rPr lang="ko-KR" altLang="ko-KR" sz="1600" dirty="0">
                <a:ea typeface="Malgun Gothic" panose="020B0503020000020004" pitchFamily="50" charset="-127"/>
              </a:rPr>
              <a:t>실시한다</a:t>
            </a:r>
            <a:r>
              <a:rPr lang="en-US" altLang="ko-KR" sz="1600" dirty="0">
                <a:ea typeface="Malgun Gothic" panose="020B0503020000020004" pitchFamily="50" charset="-127"/>
              </a:rPr>
              <a:t>. </a:t>
            </a:r>
            <a:endParaRPr lang="ko-KR" altLang="ko-KR" sz="1600" dirty="0">
              <a:ea typeface="Malgun Gothic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A11EE-53F0-4641-BF61-94D72E3DD8EB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2/4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37DB0-D356-44A6-875C-05C6D9E7F55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27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CC6776-5102-454E-B49A-8A6A2DDD2DCD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4F6FC-A959-41B6-9AD9-7B9968E14414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3/4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3A6B2C-4F06-4DC6-86FB-0A07EFD98C46}"/>
              </a:ext>
            </a:extLst>
          </p:cNvPr>
          <p:cNvGrpSpPr/>
          <p:nvPr/>
        </p:nvGrpSpPr>
        <p:grpSpPr>
          <a:xfrm>
            <a:off x="827584" y="1412776"/>
            <a:ext cx="7488832" cy="4462073"/>
            <a:chOff x="683568" y="1916832"/>
            <a:chExt cx="7488832" cy="4462073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33A442-90D5-449B-BB46-3CF32851B0B9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0FE56E-761E-49E9-BD90-5D6CB4371B0B}"/>
                </a:ext>
              </a:extLst>
            </p:cNvPr>
            <p:cNvSpPr/>
            <p:nvPr/>
          </p:nvSpPr>
          <p:spPr>
            <a:xfrm>
              <a:off x="4860032" y="2584860"/>
              <a:ext cx="3297792" cy="641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69ACF89-B7AF-4505-B166-9B974A57AA71}"/>
                </a:ext>
              </a:extLst>
            </p:cNvPr>
            <p:cNvSpPr/>
            <p:nvPr/>
          </p:nvSpPr>
          <p:spPr>
            <a:xfrm>
              <a:off x="683568" y="2062326"/>
              <a:ext cx="3297792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dirty="0"/>
                <a:t>E</a:t>
              </a:r>
              <a:r>
                <a:rPr lang="ko-KR" altLang="en-US" sz="1500" dirty="0"/>
                <a:t>편의점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박은영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정준원</a:t>
              </a:r>
              <a:r>
                <a:rPr lang="en-US" altLang="ko-KR" sz="1500" dirty="0"/>
                <a:t>, </a:t>
              </a:r>
              <a:r>
                <a:rPr lang="ko-KR" altLang="en-US" sz="1500" dirty="0" err="1"/>
                <a:t>황준일</a:t>
              </a:r>
              <a:r>
                <a:rPr lang="en-US" altLang="ko-KR" sz="1500" dirty="0"/>
                <a:t>) </a:t>
              </a:r>
              <a:endParaRPr lang="ko-KR" altLang="en-US" sz="15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8F768B-F68E-4D1B-84C5-158DCDBB1BB1}"/>
                </a:ext>
              </a:extLst>
            </p:cNvPr>
            <p:cNvSpPr txBox="1"/>
            <p:nvPr/>
          </p:nvSpPr>
          <p:spPr>
            <a:xfrm>
              <a:off x="4792526" y="2617584"/>
              <a:ext cx="33798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1. </a:t>
              </a:r>
              <a:r>
                <a:rPr lang="ko-KR" altLang="en-US" sz="1500" dirty="0"/>
                <a:t>정준원 </a:t>
              </a:r>
              <a:r>
                <a:rPr lang="en-US" altLang="ko-KR" sz="1500" dirty="0"/>
                <a:t>:</a:t>
              </a:r>
              <a:r>
                <a:rPr lang="ko-KR" altLang="en-US" sz="1500" dirty="0"/>
                <a:t>시재 </a:t>
              </a:r>
              <a:r>
                <a:rPr lang="en-US" altLang="ko-KR" sz="1500" dirty="0"/>
                <a:t>### </a:t>
              </a:r>
              <a:r>
                <a:rPr lang="ko-KR" altLang="en-US" sz="1500" dirty="0"/>
                <a:t>원 금고 </a:t>
              </a:r>
              <a:r>
                <a:rPr lang="en-US" altLang="ko-KR" sz="1500" dirty="0"/>
                <a:t>###</a:t>
              </a:r>
              <a:r>
                <a:rPr lang="ko-KR" altLang="en-US" sz="1500" dirty="0"/>
                <a:t>원</a:t>
              </a:r>
              <a:r>
                <a:rPr lang="en-US" altLang="ko-KR" sz="1500" dirty="0"/>
                <a:t>(date: ####</a:t>
              </a:r>
              <a:r>
                <a:rPr lang="ko-KR" altLang="en-US" sz="1500" dirty="0"/>
                <a:t>년 </a:t>
              </a:r>
              <a:r>
                <a:rPr lang="en-US" altLang="ko-KR" sz="1500" dirty="0"/>
                <a:t>##</a:t>
              </a:r>
              <a:r>
                <a:rPr lang="ko-KR" altLang="en-US" sz="1500" dirty="0"/>
                <a:t>월 </a:t>
              </a:r>
              <a:r>
                <a:rPr lang="en-US" altLang="ko-KR" sz="1500" dirty="0"/>
                <a:t>##</a:t>
              </a:r>
              <a:r>
                <a:rPr lang="ko-KR" altLang="en-US" sz="1500" dirty="0"/>
                <a:t>일</a:t>
              </a:r>
              <a:r>
                <a:rPr lang="en-US" altLang="ko-KR" sz="1500" dirty="0"/>
                <a:t>)</a:t>
              </a:r>
              <a:r>
                <a:rPr lang="ko-KR" altLang="en-US" sz="1500" dirty="0"/>
                <a:t> 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C60C6A-E235-40F5-89EE-B94626210465}"/>
                </a:ext>
              </a:extLst>
            </p:cNvPr>
            <p:cNvSpPr/>
            <p:nvPr/>
          </p:nvSpPr>
          <p:spPr>
            <a:xfrm>
              <a:off x="683568" y="2626223"/>
              <a:ext cx="3297792" cy="15948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023EB6C-1A09-4849-AA34-A1660F8E5C42}"/>
                </a:ext>
              </a:extLst>
            </p:cNvPr>
            <p:cNvSpPr/>
            <p:nvPr/>
          </p:nvSpPr>
          <p:spPr>
            <a:xfrm>
              <a:off x="4860032" y="2043138"/>
              <a:ext cx="3297792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/>
                <a:t>시재 카테고리 </a:t>
              </a:r>
              <a:r>
                <a:rPr lang="en-US" altLang="ko-KR" sz="1500" dirty="0"/>
                <a:t>#</a:t>
              </a:r>
              <a:r>
                <a:rPr lang="ko-KR" altLang="en-US" sz="1500" dirty="0"/>
                <a:t> 시재</a:t>
              </a:r>
              <a:r>
                <a:rPr lang="en-US" altLang="ko-KR" sz="1500" dirty="0"/>
                <a:t> </a:t>
              </a:r>
              <a:endParaRPr lang="ko-KR" altLang="en-US" sz="1500" dirty="0"/>
            </a:p>
          </p:txBody>
        </p:sp>
        <p:sp>
          <p:nvSpPr>
            <p:cNvPr id="12" name="말풍선: 사각형 11">
              <a:extLst>
                <a:ext uri="{FF2B5EF4-FFF2-40B4-BE49-F238E27FC236}">
                  <a16:creationId xmlns:a16="http://schemas.microsoft.com/office/drawing/2014/main" id="{AEC119FD-F558-473F-8727-BD4C15C719EF}"/>
                </a:ext>
              </a:extLst>
            </p:cNvPr>
            <p:cNvSpPr/>
            <p:nvPr/>
          </p:nvSpPr>
          <p:spPr>
            <a:xfrm>
              <a:off x="720831" y="2766094"/>
              <a:ext cx="2915065" cy="374873"/>
            </a:xfrm>
            <a:prstGeom prst="wedgeRectCallout">
              <a:avLst>
                <a:gd name="adj1" fmla="val -52934"/>
                <a:gd name="adj2" fmla="val 93831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시재 </a:t>
              </a:r>
              <a:r>
                <a:rPr lang="en-US" altLang="ko-KR" dirty="0"/>
                <a:t>### </a:t>
              </a:r>
              <a:r>
                <a:rPr lang="ko-KR" altLang="en-US" dirty="0"/>
                <a:t>원 금고 </a:t>
              </a:r>
              <a:r>
                <a:rPr lang="en-US" altLang="ko-KR" dirty="0"/>
                <a:t>###</a:t>
              </a:r>
              <a:r>
                <a:rPr lang="ko-KR" altLang="en-US" dirty="0"/>
                <a:t>원  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951D1E5-4FFC-4CC2-9028-E7BD25F8A668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>
            <a:xfrm flipV="1">
              <a:off x="3635896" y="2894583"/>
              <a:ext cx="1156630" cy="58948"/>
            </a:xfrm>
            <a:prstGeom prst="straightConnector1">
              <a:avLst/>
            </a:prstGeom>
            <a:ln w="444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말풍선: 사각형 13">
              <a:extLst>
                <a:ext uri="{FF2B5EF4-FFF2-40B4-BE49-F238E27FC236}">
                  <a16:creationId xmlns:a16="http://schemas.microsoft.com/office/drawing/2014/main" id="{FF9836EE-BF24-4126-8351-7DF8D1810834}"/>
                </a:ext>
              </a:extLst>
            </p:cNvPr>
            <p:cNvSpPr/>
            <p:nvPr/>
          </p:nvSpPr>
          <p:spPr>
            <a:xfrm>
              <a:off x="720831" y="3510989"/>
              <a:ext cx="2915065" cy="374873"/>
            </a:xfrm>
            <a:prstGeom prst="wedgeRectCallout">
              <a:avLst>
                <a:gd name="adj1" fmla="val -52934"/>
                <a:gd name="adj2" fmla="val 93831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재고</a:t>
              </a:r>
              <a:r>
                <a:rPr lang="en-US" altLang="ko-KR" dirty="0"/>
                <a:t> </a:t>
              </a:r>
              <a:r>
                <a:rPr lang="ko-KR" altLang="en-US" dirty="0"/>
                <a:t>이상 없음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E4FBE-CEF8-4053-A0DA-D28E8CB8D554}"/>
                </a:ext>
              </a:extLst>
            </p:cNvPr>
            <p:cNvSpPr/>
            <p:nvPr/>
          </p:nvSpPr>
          <p:spPr>
            <a:xfrm>
              <a:off x="4860032" y="4019720"/>
              <a:ext cx="3297792" cy="641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21CD66-1857-4220-ADED-F2060B1511A7}"/>
                </a:ext>
              </a:extLst>
            </p:cNvPr>
            <p:cNvSpPr txBox="1"/>
            <p:nvPr/>
          </p:nvSpPr>
          <p:spPr>
            <a:xfrm>
              <a:off x="4792526" y="4052444"/>
              <a:ext cx="33798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500" dirty="0"/>
                <a:t>정준원 </a:t>
              </a:r>
              <a:r>
                <a:rPr lang="en-US" altLang="ko-KR" sz="1500" dirty="0"/>
                <a:t>: </a:t>
              </a:r>
              <a:r>
                <a:rPr lang="ko-KR" altLang="en-US" sz="1500" dirty="0"/>
                <a:t>재고 이상 없음</a:t>
              </a:r>
              <a:endParaRPr lang="en-US" altLang="ko-KR" sz="1500" dirty="0"/>
            </a:p>
            <a:p>
              <a:r>
                <a:rPr lang="en-US" altLang="ko-KR" sz="1500" dirty="0"/>
                <a:t>(date: ####</a:t>
              </a:r>
              <a:r>
                <a:rPr lang="ko-KR" altLang="en-US" sz="1500" dirty="0"/>
                <a:t>년 </a:t>
              </a:r>
              <a:r>
                <a:rPr lang="en-US" altLang="ko-KR" sz="1500" dirty="0"/>
                <a:t>##</a:t>
              </a:r>
              <a:r>
                <a:rPr lang="ko-KR" altLang="en-US" sz="1500" dirty="0"/>
                <a:t>월 </a:t>
              </a:r>
              <a:r>
                <a:rPr lang="en-US" altLang="ko-KR" sz="1500" dirty="0"/>
                <a:t>##</a:t>
              </a:r>
              <a:r>
                <a:rPr lang="ko-KR" altLang="en-US" sz="1500" dirty="0"/>
                <a:t>일</a:t>
              </a:r>
              <a:r>
                <a:rPr lang="en-US" altLang="ko-KR" sz="1500" dirty="0"/>
                <a:t>)</a:t>
              </a:r>
              <a:r>
                <a:rPr lang="ko-KR" altLang="en-US" sz="1500" dirty="0"/>
                <a:t>  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2D9C90F-66A7-4103-BCE3-827FA5B505A9}"/>
                </a:ext>
              </a:extLst>
            </p:cNvPr>
            <p:cNvSpPr/>
            <p:nvPr/>
          </p:nvSpPr>
          <p:spPr>
            <a:xfrm>
              <a:off x="4860032" y="3477998"/>
              <a:ext cx="3297792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/>
                <a:t>재고 카테고리 </a:t>
              </a:r>
              <a:r>
                <a:rPr lang="en-US" altLang="ko-KR" sz="1500" dirty="0"/>
                <a:t>#</a:t>
              </a:r>
              <a:r>
                <a:rPr lang="ko-KR" altLang="en-US" sz="1500" dirty="0"/>
                <a:t> 재고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834BF33-D7E6-4D06-B1B9-1E022B2697CE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3635896" y="3698426"/>
              <a:ext cx="1156630" cy="631017"/>
            </a:xfrm>
            <a:prstGeom prst="straightConnector1">
              <a:avLst/>
            </a:prstGeom>
            <a:ln w="444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F330552-D91B-4C0E-9B0A-F42D4D806FD1}"/>
                </a:ext>
              </a:extLst>
            </p:cNvPr>
            <p:cNvSpPr/>
            <p:nvPr/>
          </p:nvSpPr>
          <p:spPr>
            <a:xfrm>
              <a:off x="683568" y="4457121"/>
              <a:ext cx="3297792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dirty="0"/>
                <a:t>E</a:t>
              </a:r>
              <a:r>
                <a:rPr lang="ko-KR" altLang="en-US" sz="1500" dirty="0"/>
                <a:t>편의점 </a:t>
              </a:r>
              <a:r>
                <a:rPr lang="ko-KR" altLang="en-US" sz="1500" dirty="0" err="1"/>
                <a:t>채팅봇</a:t>
              </a:r>
              <a:endParaRPr lang="ko-KR" altLang="en-US" sz="15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155BDF-71B3-417C-A3F1-DDC5F2575F11}"/>
                </a:ext>
              </a:extLst>
            </p:cNvPr>
            <p:cNvSpPr/>
            <p:nvPr/>
          </p:nvSpPr>
          <p:spPr>
            <a:xfrm>
              <a:off x="694915" y="4951965"/>
              <a:ext cx="3297792" cy="14269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말풍선: 사각형 20">
              <a:extLst>
                <a:ext uri="{FF2B5EF4-FFF2-40B4-BE49-F238E27FC236}">
                  <a16:creationId xmlns:a16="http://schemas.microsoft.com/office/drawing/2014/main" id="{FCAF105B-9A1A-4827-8622-CBF44891A244}"/>
                </a:ext>
              </a:extLst>
            </p:cNvPr>
            <p:cNvSpPr/>
            <p:nvPr/>
          </p:nvSpPr>
          <p:spPr>
            <a:xfrm>
              <a:off x="755576" y="5057875"/>
              <a:ext cx="2915065" cy="374873"/>
            </a:xfrm>
            <a:prstGeom prst="wedgeRectCallout">
              <a:avLst>
                <a:gd name="adj1" fmla="val -52934"/>
                <a:gd name="adj2" fmla="val 93831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/>
                <a:t>오늘 </a:t>
              </a:r>
              <a:r>
                <a:rPr lang="ko-KR" altLang="en-US" dirty="0"/>
                <a:t>시재 보여줘</a:t>
              </a:r>
            </a:p>
          </p:txBody>
        </p:sp>
        <p:sp>
          <p:nvSpPr>
            <p:cNvPr id="22" name="말풍선: 사각형 21">
              <a:extLst>
                <a:ext uri="{FF2B5EF4-FFF2-40B4-BE49-F238E27FC236}">
                  <a16:creationId xmlns:a16="http://schemas.microsoft.com/office/drawing/2014/main" id="{9657F935-2F63-42C3-B42E-9B17940049F0}"/>
                </a:ext>
              </a:extLst>
            </p:cNvPr>
            <p:cNvSpPr/>
            <p:nvPr/>
          </p:nvSpPr>
          <p:spPr>
            <a:xfrm>
              <a:off x="1066295" y="5538658"/>
              <a:ext cx="2915065" cy="590486"/>
            </a:xfrm>
            <a:prstGeom prst="wedgeRectCallout">
              <a:avLst>
                <a:gd name="adj1" fmla="val 53599"/>
                <a:gd name="adj2" fmla="val 10073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정준원 </a:t>
              </a:r>
              <a:r>
                <a:rPr lang="en-US" altLang="ko-KR" dirty="0"/>
                <a:t>:</a:t>
              </a:r>
              <a:r>
                <a:rPr lang="ko-KR" altLang="en-US" dirty="0"/>
                <a:t>시재 </a:t>
              </a:r>
              <a:r>
                <a:rPr lang="en-US" altLang="ko-KR" dirty="0"/>
                <a:t>### </a:t>
              </a:r>
              <a:r>
                <a:rPr lang="ko-KR" altLang="en-US" dirty="0"/>
                <a:t>원 금고 </a:t>
              </a:r>
              <a:r>
                <a:rPr lang="en-US" altLang="ko-KR" dirty="0"/>
                <a:t>###</a:t>
              </a:r>
              <a:r>
                <a:rPr lang="ko-KR" altLang="en-US" dirty="0"/>
                <a:t>원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C05E65E-A1C8-4FC9-90DC-63C9D29D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840" y="3059443"/>
              <a:ext cx="1693447" cy="201437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27159D7-0765-4008-9195-845A0D674F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9913" y="3230530"/>
              <a:ext cx="1224135" cy="243071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632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900</Words>
  <Application>Microsoft Office PowerPoint</Application>
  <PresentationFormat>화면 슬라이드 쇼(4:3)</PresentationFormat>
  <Paragraphs>238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HY헤드라인M</vt:lpstr>
      <vt:lpstr>Malgun Gothic</vt:lpstr>
      <vt:lpstr>Malgun Gothic</vt:lpstr>
      <vt:lpstr>Arial</vt:lpstr>
      <vt:lpstr>Calibri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박은영</cp:lastModifiedBy>
  <cp:revision>57</cp:revision>
  <dcterms:created xsi:type="dcterms:W3CDTF">2016-11-03T20:47:04Z</dcterms:created>
  <dcterms:modified xsi:type="dcterms:W3CDTF">2018-11-21T06:53:01Z</dcterms:modified>
</cp:coreProperties>
</file>