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5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6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7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8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9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20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21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22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23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24.xml" ContentType="application/vnd.openxmlformats-officedocument.presentationml.notesSlide+xml"/>
  <Override PartName="/ppt/comments/comment12.xml" ContentType="application/vnd.openxmlformats-officedocument.presentationml.comments+xml"/>
  <Override PartName="/ppt/notesSlides/notesSlide25.xml" ContentType="application/vnd.openxmlformats-officedocument.presentationml.notesSlide+xml"/>
  <Override PartName="/ppt/comments/comment13.xml" ContentType="application/vnd.openxmlformats-officedocument.presentationml.comments+xml"/>
  <Override PartName="/ppt/notesSlides/notesSlide26.xml" ContentType="application/vnd.openxmlformats-officedocument.presentationml.notesSlide+xml"/>
  <Override PartName="/ppt/comments/comment14.xml" ContentType="application/vnd.openxmlformats-officedocument.presentationml.comments+xml"/>
  <Override PartName="/ppt/notesSlides/notesSlide27.xml" ContentType="application/vnd.openxmlformats-officedocument.presentationml.notesSlide+xml"/>
  <Override PartName="/ppt/comments/comment15.xml" ContentType="application/vnd.openxmlformats-officedocument.presentationml.comments+xml"/>
  <Override PartName="/ppt/notesSlides/notesSlide28.xml" ContentType="application/vnd.openxmlformats-officedocument.presentationml.notesSlide+xml"/>
  <Override PartName="/ppt/comments/comment16.xml" ContentType="application/vnd.openxmlformats-officedocument.presentationml.comments+xml"/>
  <Override PartName="/ppt/notesSlides/notesSlide29.xml" ContentType="application/vnd.openxmlformats-officedocument.presentationml.notesSlide+xml"/>
  <Override PartName="/ppt/comments/comment17.xml" ContentType="application/vnd.openxmlformats-officedocument.presentationml.comments+xml"/>
  <Override PartName="/ppt/notesSlides/notesSlide30.xml" ContentType="application/vnd.openxmlformats-officedocument.presentationml.notesSlide+xml"/>
  <Override PartName="/ppt/comments/comment18.xml" ContentType="application/vnd.openxmlformats-officedocument.presentationml.comments+xml"/>
  <Override PartName="/ppt/notesSlides/notesSlide31.xml" ContentType="application/vnd.openxmlformats-officedocument.presentationml.notesSlide+xml"/>
  <Override PartName="/ppt/comments/comment19.xml" ContentType="application/vnd.openxmlformats-officedocument.presentationml.comments+xml"/>
  <Override PartName="/ppt/notesSlides/notesSlide32.xml" ContentType="application/vnd.openxmlformats-officedocument.presentationml.notesSlide+xml"/>
  <Override PartName="/ppt/comments/comment20.xml" ContentType="application/vnd.openxmlformats-officedocument.presentationml.comments+xml"/>
  <Override PartName="/ppt/notesSlides/notesSlide33.xml" ContentType="application/vnd.openxmlformats-officedocument.presentationml.notesSlide+xml"/>
  <Override PartName="/ppt/comments/comment21.xml" ContentType="application/vnd.openxmlformats-officedocument.presentationml.comments+xml"/>
  <Override PartName="/ppt/notesSlides/notesSlide34.xml" ContentType="application/vnd.openxmlformats-officedocument.presentationml.notesSlide+xml"/>
  <Override PartName="/ppt/comments/comment22.xml" ContentType="application/vnd.openxmlformats-officedocument.presentationml.comments+xml"/>
  <Override PartName="/ppt/notesSlides/notesSlide35.xml" ContentType="application/vnd.openxmlformats-officedocument.presentationml.notesSlide+xml"/>
  <Override PartName="/ppt/comments/comment23.xml" ContentType="application/vnd.openxmlformats-officedocument.presentationml.comments+xml"/>
  <Override PartName="/ppt/notesSlides/notesSlide36.xml" ContentType="application/vnd.openxmlformats-officedocument.presentationml.notesSlide+xml"/>
  <Override PartName="/ppt/comments/comment24.xml" ContentType="application/vnd.openxmlformats-officedocument.presentationml.comments+xml"/>
  <Override PartName="/ppt/notesSlides/notesSlide37.xml" ContentType="application/vnd.openxmlformats-officedocument.presentationml.notesSlide+xml"/>
  <Override PartName="/ppt/comments/comment25.xml" ContentType="application/vnd.openxmlformats-officedocument.presentationml.comments+xml"/>
  <Override PartName="/ppt/notesSlides/notesSlide38.xml" ContentType="application/vnd.openxmlformats-officedocument.presentationml.notesSlide+xml"/>
  <Override PartName="/ppt/comments/comment26.xml" ContentType="application/vnd.openxmlformats-officedocument.presentationml.comment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7" r:id="rId2"/>
    <p:sldId id="260" r:id="rId3"/>
    <p:sldId id="277" r:id="rId4"/>
    <p:sldId id="280" r:id="rId5"/>
    <p:sldId id="281" r:id="rId6"/>
    <p:sldId id="261" r:id="rId7"/>
    <p:sldId id="282" r:id="rId8"/>
    <p:sldId id="265" r:id="rId9"/>
    <p:sldId id="283" r:id="rId10"/>
    <p:sldId id="286" r:id="rId11"/>
    <p:sldId id="287" r:id="rId12"/>
    <p:sldId id="273" r:id="rId13"/>
    <p:sldId id="274" r:id="rId14"/>
    <p:sldId id="291" r:id="rId15"/>
    <p:sldId id="289" r:id="rId16"/>
    <p:sldId id="294" r:id="rId17"/>
    <p:sldId id="288" r:id="rId18"/>
    <p:sldId id="292" r:id="rId19"/>
    <p:sldId id="293" r:id="rId20"/>
    <p:sldId id="316" r:id="rId21"/>
    <p:sldId id="295" r:id="rId22"/>
    <p:sldId id="317" r:id="rId23"/>
    <p:sldId id="318" r:id="rId24"/>
    <p:sldId id="319" r:id="rId25"/>
    <p:sldId id="321" r:id="rId26"/>
    <p:sldId id="320" r:id="rId27"/>
    <p:sldId id="296" r:id="rId28"/>
    <p:sldId id="297" r:id="rId29"/>
    <p:sldId id="298" r:id="rId30"/>
    <p:sldId id="299" r:id="rId31"/>
    <p:sldId id="301" r:id="rId32"/>
    <p:sldId id="300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22" r:id="rId42"/>
    <p:sldId id="323" r:id="rId43"/>
    <p:sldId id="311" r:id="rId44"/>
    <p:sldId id="312" r:id="rId45"/>
    <p:sldId id="313" r:id="rId46"/>
    <p:sldId id="314" r:id="rId47"/>
    <p:sldId id="324" r:id="rId48"/>
    <p:sldId id="315" r:id="rId49"/>
    <p:sldId id="259" r:id="rId5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은영" initials="박" lastIdx="1" clrIdx="0">
    <p:extLst>
      <p:ext uri="{19B8F6BF-5375-455C-9EA6-DF929625EA0E}">
        <p15:presenceInfo xmlns:p15="http://schemas.microsoft.com/office/powerpoint/2012/main" userId="박은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7726" autoAdjust="0"/>
  </p:normalViewPr>
  <p:slideViewPr>
    <p:cSldViewPr>
      <p:cViewPr varScale="1">
        <p:scale>
          <a:sx n="116" d="100"/>
          <a:sy n="116" d="100"/>
        </p:scale>
        <p:origin x="1464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0T15:01:10.47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0T15:01:10.47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0T15:01:10.47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0T15:01:10.47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0T15:01:10.47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0T15:01:10.47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0T15:01:10.47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0T15:01:10.47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0T15:01:10.47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0T15:01:10.47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0T15:01:10.47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0T15:01:10.47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0T15:01:10.47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0T15:01:10.47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0T15:01:10.47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0T15:01:10.47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0T15:01:10.47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0T15:01:10.47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0T15:01:10.47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0T15:01:10.47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0T15:01:10.47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0T15:01:10.47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0T15:01:10.47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0T15:01:10.47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0T15:01:10.47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0T15:01:10.47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2018-12-09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134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플랫폼 상호명</a:t>
            </a:r>
            <a:r>
              <a:rPr lang="en-US" altLang="ko-KR" sz="1200" dirty="0"/>
              <a:t>&amp;</a:t>
            </a:r>
            <a:r>
              <a:rPr lang="ko-KR" altLang="en-US" sz="1200" dirty="0" err="1"/>
              <a:t>팀이름</a:t>
            </a:r>
            <a:r>
              <a:rPr lang="ko-KR" altLang="en-US" sz="1200" dirty="0"/>
              <a:t> </a:t>
            </a:r>
            <a:r>
              <a:rPr lang="en-US" altLang="ko-KR" sz="1200" dirty="0"/>
              <a:t>: CEO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팀원 역할  설명 </a:t>
            </a:r>
            <a:r>
              <a:rPr lang="en-US" altLang="ko-KR" sz="1200" dirty="0"/>
              <a:t>X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304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\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0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\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563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798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376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114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730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 fontAlgn="ctr" latinLnBrk="0">
              <a:buFont typeface="Arial" panose="020B0604020202020204" pitchFamily="34" charset="0"/>
              <a:buChar char="•"/>
            </a:pP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239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 fontAlgn="ctr" latinLnBrk="0">
              <a:buFont typeface="Arial" panose="020B0604020202020204" pitchFamily="34" charset="0"/>
              <a:buChar char="•"/>
            </a:pP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dirty="0"/>
              <a:t>장단점 분석 브레인스토밍 정제 결과인데요</a:t>
            </a:r>
            <a:r>
              <a:rPr lang="en-US" altLang="ko-KR" dirty="0"/>
              <a:t>.. </a:t>
            </a:r>
            <a:r>
              <a:rPr lang="ko-KR" altLang="en-US" dirty="0"/>
              <a:t>재미없을 것 </a:t>
            </a:r>
            <a:r>
              <a:rPr lang="ko-KR" altLang="en-US" dirty="0" err="1"/>
              <a:t>같으니깐</a:t>
            </a:r>
            <a:r>
              <a:rPr lang="ko-KR" altLang="en-US" dirty="0"/>
              <a:t> 시나리오 보면서 이해하길 바랍니다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376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 fontAlgn="ctr" latinLnBrk="0">
              <a:buFont typeface="Arial" panose="020B0604020202020204" pitchFamily="34" charset="0"/>
              <a:buChar char="•"/>
            </a:pP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dirty="0"/>
              <a:t>장단점 분석 브레인스토밍 정제 결과인데요</a:t>
            </a:r>
            <a:r>
              <a:rPr lang="en-US" altLang="ko-KR" dirty="0"/>
              <a:t>.. </a:t>
            </a:r>
            <a:r>
              <a:rPr lang="ko-KR" altLang="en-US" dirty="0"/>
              <a:t>재미없을 것 </a:t>
            </a:r>
            <a:r>
              <a:rPr lang="ko-KR" altLang="en-US" dirty="0" err="1"/>
              <a:t>같으니깐</a:t>
            </a:r>
            <a:r>
              <a:rPr lang="ko-KR" altLang="en-US" dirty="0"/>
              <a:t> 시나리오 보면서 이해하길 바랍니다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0256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 fontAlgn="ctr" latinLnBrk="0">
              <a:buFont typeface="Arial" panose="020B0604020202020204" pitchFamily="34" charset="0"/>
              <a:buChar char="•"/>
            </a:pP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693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9716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 fontAlgn="ctr" latinLnBrk="0">
              <a:buFont typeface="Arial" panose="020B0604020202020204" pitchFamily="34" charset="0"/>
              <a:buChar char="•"/>
            </a:pP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9269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 fontAlgn="ctr" latinLnBrk="0">
              <a:buFont typeface="Arial" panose="020B0604020202020204" pitchFamily="34" charset="0"/>
              <a:buChar char="•"/>
            </a:pP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5439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 fontAlgn="ctr" latinLnBrk="0">
              <a:buFont typeface="Arial" panose="020B0604020202020204" pitchFamily="34" charset="0"/>
              <a:buChar char="•"/>
            </a:pP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9853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 fontAlgn="ctr" latinLnBrk="0">
              <a:buFont typeface="Arial" panose="020B0604020202020204" pitchFamily="34" charset="0"/>
              <a:buChar char="•"/>
            </a:pP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4670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fontAlgn="ctr" latinLnBrk="0">
              <a:buFont typeface="Arial" panose="020B0604020202020204" pitchFamily="34" charset="0"/>
              <a:buNone/>
            </a:pP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7976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 fontAlgn="ctr" latinLnBrk="0">
              <a:buFont typeface="Arial" panose="020B0604020202020204" pitchFamily="34" charset="0"/>
              <a:buChar char="•"/>
            </a:pP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7747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 fontAlgn="ctr" latinLnBrk="0">
              <a:buFont typeface="Arial" panose="020B0604020202020204" pitchFamily="34" charset="0"/>
              <a:buChar char="•"/>
            </a:pP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4471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 fontAlgn="ctr" latinLnBrk="0">
              <a:buFont typeface="Arial" panose="020B0604020202020204" pitchFamily="34" charset="0"/>
              <a:buChar char="•"/>
            </a:pP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3005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 fontAlgn="ctr" latinLnBrk="0">
              <a:buFont typeface="Arial" panose="020B0604020202020204" pitchFamily="34" charset="0"/>
              <a:buChar char="•"/>
            </a:pP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7954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 fontAlgn="ctr" latinLnBrk="0">
              <a:buFont typeface="Arial" panose="020B0604020202020204" pitchFamily="34" charset="0"/>
              <a:buChar char="•"/>
            </a:pP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07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err="1">
                <a:solidFill>
                  <a:schemeClr val="bg1"/>
                </a:solidFill>
              </a:rPr>
              <a:t>팀이름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2.  </a:t>
            </a:r>
            <a:r>
              <a:rPr lang="ko-KR" altLang="en-US" b="1" dirty="0">
                <a:solidFill>
                  <a:schemeClr val="bg1"/>
                </a:solidFill>
              </a:rPr>
              <a:t>우리의 메인 컨텐츠 핵심 포인트가 </a:t>
            </a:r>
            <a:r>
              <a:rPr lang="en-US" altLang="ko-KR" b="1" dirty="0" err="1">
                <a:solidFill>
                  <a:schemeClr val="bg1"/>
                </a:solidFill>
              </a:rPr>
              <a:t>CatEgOry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카테고리인데 스펠링의 </a:t>
            </a:r>
            <a:r>
              <a:rPr lang="en-US" altLang="ko-KR" b="1" dirty="0">
                <a:solidFill>
                  <a:schemeClr val="bg1"/>
                </a:solidFill>
              </a:rPr>
              <a:t>CEO</a:t>
            </a:r>
            <a:r>
              <a:rPr lang="ko-KR" altLang="en-US" b="1" dirty="0">
                <a:solidFill>
                  <a:schemeClr val="bg1"/>
                </a:solidFill>
              </a:rPr>
              <a:t>를 땄다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6998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 fontAlgn="ctr" latinLnBrk="0">
              <a:buFont typeface="Arial" panose="020B0604020202020204" pitchFamily="34" charset="0"/>
              <a:buChar char="•"/>
            </a:pP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7775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3014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5231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037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66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8455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1232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70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7508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748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err="1">
                <a:solidFill>
                  <a:schemeClr val="bg1"/>
                </a:solidFill>
              </a:rPr>
              <a:t>팀이름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2.  </a:t>
            </a:r>
            <a:r>
              <a:rPr lang="ko-KR" altLang="en-US" b="1" dirty="0">
                <a:solidFill>
                  <a:schemeClr val="bg1"/>
                </a:solidFill>
              </a:rPr>
              <a:t>우리의 메인 컨텐츠 핵심 포인트가 </a:t>
            </a:r>
            <a:r>
              <a:rPr lang="en-US" altLang="ko-KR" b="1" dirty="0" err="1">
                <a:solidFill>
                  <a:schemeClr val="bg1"/>
                </a:solidFill>
              </a:rPr>
              <a:t>CatEgOry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카테고리인데 스펠링의 </a:t>
            </a:r>
            <a:r>
              <a:rPr lang="en-US" altLang="ko-KR" b="1" dirty="0">
                <a:solidFill>
                  <a:schemeClr val="bg1"/>
                </a:solidFill>
              </a:rPr>
              <a:t>CEO</a:t>
            </a:r>
            <a:r>
              <a:rPr lang="ko-KR" altLang="en-US" b="1" dirty="0">
                <a:solidFill>
                  <a:schemeClr val="bg1"/>
                </a:solidFill>
              </a:rPr>
              <a:t>를 땄다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6741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0054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3140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아직 해결하지 못한 단점들에 대한 연구가 필요함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9661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정말로 카테고리 폼마켓에 도입해보고 싶은 기능이었는데 어려워서 향후 구현방안으로 미뤘습니다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1282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정말로 카테고리 폼마켓에 도입해보고 싶은 기능이었는데 어려워서 향후 구현방안으로 미뤘습니다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70877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넣을지 말지</a:t>
            </a:r>
            <a:r>
              <a:rPr lang="en-US" altLang="ko-KR" dirty="0"/>
              <a:t>..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/>
              <a:t>프로젝트에 더 추가할 만한 내용이 있을까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4904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넣을지 말지</a:t>
            </a:r>
            <a:r>
              <a:rPr lang="en-US" altLang="ko-KR" dirty="0"/>
              <a:t>..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/>
              <a:t>프로젝트에 더 추가할 만한 내용이 있을까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8932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넣을지 말지</a:t>
            </a:r>
            <a:r>
              <a:rPr lang="en-US" altLang="ko-KR" dirty="0"/>
              <a:t>..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/>
              <a:t>프로젝트에 더 추가할 만한 내용이 있을까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0764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329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934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브레인 </a:t>
            </a:r>
            <a:r>
              <a:rPr lang="ko-KR" altLang="en-US" dirty="0" err="1"/>
              <a:t>스토밍을</a:t>
            </a:r>
            <a:r>
              <a:rPr lang="ko-KR" altLang="en-US" dirty="0"/>
              <a:t> 프로젝트 탭을 사용했다는 정도만 알려줌</a:t>
            </a: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프로젝트에 대한 이해가 필요하므로 </a:t>
            </a:r>
            <a:r>
              <a:rPr lang="en-US" altLang="ko-KR" dirty="0"/>
              <a:t>ch3</a:t>
            </a:r>
            <a:r>
              <a:rPr lang="ko-KR" altLang="en-US" dirty="0"/>
              <a:t>에서 다시 언급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329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네 가지 주제에 대해 브레인스토밍을 진행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512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\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589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\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1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41089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41089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41089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410897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41089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2018-12-09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53E26BD-F09B-41BC-A86D-392805C3D909}"/>
              </a:ext>
            </a:extLst>
          </p:cNvPr>
          <p:cNvSpPr/>
          <p:nvPr userDrawn="1"/>
        </p:nvSpPr>
        <p:spPr>
          <a:xfrm>
            <a:off x="251520" y="60669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5D113201-62A7-4F3B-8B23-E5C09494F69C}"/>
              </a:ext>
            </a:extLst>
          </p:cNvPr>
          <p:cNvSpPr/>
          <p:nvPr userDrawn="1"/>
        </p:nvSpPr>
        <p:spPr>
          <a:xfrm>
            <a:off x="4103948" y="80951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7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19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comments" Target="../comments/comment20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2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2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2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24.xml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5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4968D79-82FE-49F6-A4AC-F9A9B7907AD6}"/>
              </a:ext>
            </a:extLst>
          </p:cNvPr>
          <p:cNvSpPr txBox="1"/>
          <p:nvPr/>
        </p:nvSpPr>
        <p:spPr>
          <a:xfrm>
            <a:off x="2483768" y="2708920"/>
            <a:ext cx="42564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chemeClr val="bg1"/>
                </a:solidFill>
              </a:rPr>
              <a:t>CEO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A1E98EF-4490-44F3-8D97-423953DD2076}"/>
              </a:ext>
            </a:extLst>
          </p:cNvPr>
          <p:cNvSpPr txBox="1"/>
          <p:nvPr/>
        </p:nvSpPr>
        <p:spPr>
          <a:xfrm>
            <a:off x="2483768" y="1752491"/>
            <a:ext cx="4256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</a:rPr>
              <a:t>서비스 플랫폼 최종 발표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6E70FF91-67D4-4C51-9653-5AB7C7233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772224"/>
              </p:ext>
            </p:extLst>
          </p:nvPr>
        </p:nvGraphicFramePr>
        <p:xfrm>
          <a:off x="2483768" y="4725144"/>
          <a:ext cx="431647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827">
                  <a:extLst>
                    <a:ext uri="{9D8B030D-6E8A-4147-A177-3AD203B41FA5}">
                      <a16:colId xmlns:a16="http://schemas.microsoft.com/office/drawing/2014/main" xmlns="" val="2620693846"/>
                    </a:ext>
                  </a:extLst>
                </a:gridCol>
                <a:gridCol w="876897">
                  <a:extLst>
                    <a:ext uri="{9D8B030D-6E8A-4147-A177-3AD203B41FA5}">
                      <a16:colId xmlns:a16="http://schemas.microsoft.com/office/drawing/2014/main" xmlns="" val="2435669981"/>
                    </a:ext>
                  </a:extLst>
                </a:gridCol>
                <a:gridCol w="2000755">
                  <a:extLst>
                    <a:ext uri="{9D8B030D-6E8A-4147-A177-3AD203B41FA5}">
                      <a16:colId xmlns:a16="http://schemas.microsoft.com/office/drawing/2014/main" xmlns="" val="2701300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2"/>
                          </a:solidFill>
                        </a:rPr>
                        <a:t>32151839</a:t>
                      </a:r>
                      <a:endParaRPr lang="ko-KR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bg2"/>
                          </a:solidFill>
                        </a:rPr>
                        <a:t>박은영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bg2"/>
                          </a:solidFill>
                        </a:rPr>
                        <a:t>플랫포머</a:t>
                      </a:r>
                      <a:endParaRPr lang="ko-KR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2843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32174137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2"/>
                          </a:solidFill>
                        </a:rPr>
                        <a:t>정준원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2"/>
                          </a:solidFill>
                        </a:rPr>
                        <a:t>에반젤리스트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23789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32131766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2"/>
                          </a:solidFill>
                        </a:rPr>
                        <a:t>황준일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2"/>
                          </a:solidFill>
                        </a:rPr>
                        <a:t>컴플리멘터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3628007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5CCB620-C3DE-4C10-8FEC-058BF817944F}"/>
              </a:ext>
            </a:extLst>
          </p:cNvPr>
          <p:cNvSpPr txBox="1"/>
          <p:nvPr/>
        </p:nvSpPr>
        <p:spPr>
          <a:xfrm>
            <a:off x="251520" y="479095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F9E04A5E-9FCC-4AA1-9977-4A5AD45D8FEF}"/>
              </a:ext>
            </a:extLst>
          </p:cNvPr>
          <p:cNvSpPr/>
          <p:nvPr/>
        </p:nvSpPr>
        <p:spPr>
          <a:xfrm>
            <a:off x="611560" y="918611"/>
            <a:ext cx="1968809" cy="558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b="1" spc="-150" dirty="0">
                <a:solidFill>
                  <a:schemeClr val="accent5">
                    <a:lumMod val="50000"/>
                  </a:schemeClr>
                </a:solidFill>
              </a:rPr>
              <a:t>3) </a:t>
            </a:r>
            <a:r>
              <a:rPr lang="ko-KR" altLang="en-US" b="1" spc="-150" dirty="0">
                <a:solidFill>
                  <a:schemeClr val="accent5">
                    <a:lumMod val="50000"/>
                  </a:schemeClr>
                </a:solidFill>
              </a:rPr>
              <a:t>플랫폼 시나리오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F46EF22-5E2E-4DEF-B111-0CE14A71953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4264" y="1476777"/>
            <a:ext cx="8054583" cy="470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66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5CCB620-C3DE-4C10-8FEC-058BF817944F}"/>
              </a:ext>
            </a:extLst>
          </p:cNvPr>
          <p:cNvSpPr txBox="1"/>
          <p:nvPr/>
        </p:nvSpPr>
        <p:spPr>
          <a:xfrm>
            <a:off x="251520" y="479095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F9E04A5E-9FCC-4AA1-9977-4A5AD45D8FEF}"/>
              </a:ext>
            </a:extLst>
          </p:cNvPr>
          <p:cNvSpPr/>
          <p:nvPr/>
        </p:nvSpPr>
        <p:spPr>
          <a:xfrm>
            <a:off x="611560" y="918611"/>
            <a:ext cx="1059906" cy="558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b="1" spc="-150" dirty="0">
                <a:solidFill>
                  <a:schemeClr val="accent5">
                    <a:lumMod val="50000"/>
                  </a:schemeClr>
                </a:solidFill>
              </a:rPr>
              <a:t>4) </a:t>
            </a:r>
            <a:r>
              <a:rPr lang="ko-KR" altLang="en-US" b="1" spc="-150" dirty="0">
                <a:solidFill>
                  <a:schemeClr val="accent5">
                    <a:lumMod val="50000"/>
                  </a:schemeClr>
                </a:solidFill>
              </a:rPr>
              <a:t>대화도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2761BCF-B605-473C-81DA-41BC589F48E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2279" y="1628800"/>
            <a:ext cx="8005786" cy="266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25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95B6506-7864-4D5C-B6CC-DA4191EBD27A}"/>
              </a:ext>
            </a:extLst>
          </p:cNvPr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3/3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3C32788-26F1-44A5-BD27-0BF353F38CCF}"/>
              </a:ext>
            </a:extLst>
          </p:cNvPr>
          <p:cNvSpPr txBox="1"/>
          <p:nvPr/>
        </p:nvSpPr>
        <p:spPr>
          <a:xfrm>
            <a:off x="251520" y="479095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77BD3D2-26F7-4F6E-9770-C005F94CFF4C}"/>
              </a:ext>
            </a:extLst>
          </p:cNvPr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378148A-3739-4A75-B2BC-E30BA1E3F462}"/>
              </a:ext>
            </a:extLst>
          </p:cNvPr>
          <p:cNvSpPr txBox="1"/>
          <p:nvPr/>
        </p:nvSpPr>
        <p:spPr>
          <a:xfrm>
            <a:off x="251520" y="1270214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제안서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2EB0F369-73F9-4081-A313-79D670B0C5A2}"/>
              </a:ext>
            </a:extLst>
          </p:cNvPr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B3DE2BB-2EAA-4343-9A51-6CED2176D065}"/>
              </a:ext>
            </a:extLst>
          </p:cNvPr>
          <p:cNvSpPr txBox="1"/>
          <p:nvPr/>
        </p:nvSpPr>
        <p:spPr>
          <a:xfrm>
            <a:off x="441682" y="2106141"/>
            <a:ext cx="820891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배경 및 필요성 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indent="-457200">
              <a:buAutoNum type="arabicParenR"/>
            </a:pP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1400" dirty="0"/>
          </a:p>
        </p:txBody>
      </p:sp>
      <p:pic>
        <p:nvPicPr>
          <p:cNvPr id="2050" name="Picture 2" descr="ì¹´ì¹´ì¤í¡ì ëí ì´ë¯¸ì§ ê²ìê²°ê³¼">
            <a:extLst>
              <a:ext uri="{FF2B5EF4-FFF2-40B4-BE49-F238E27FC236}">
                <a16:creationId xmlns:a16="http://schemas.microsoft.com/office/drawing/2014/main" xmlns="" id="{027A3E9B-2E00-425A-B319-23DB49F41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08920"/>
            <a:ext cx="841447" cy="84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ìì±ì ëí ì´ë¯¸ì§ ê²ìê²°ê³¼">
            <a:extLst>
              <a:ext uri="{FF2B5EF4-FFF2-40B4-BE49-F238E27FC236}">
                <a16:creationId xmlns:a16="http://schemas.microsoft.com/office/drawing/2014/main" xmlns="" id="{2FA4C7DA-28CB-4386-AF28-1E6D40E4F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221" y="2728190"/>
            <a:ext cx="841447" cy="84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ìì¸ ì±ì ëí ì´ë¯¸ì§ ê²ìê²°ê³¼">
            <a:extLst>
              <a:ext uri="{FF2B5EF4-FFF2-40B4-BE49-F238E27FC236}">
                <a16:creationId xmlns:a16="http://schemas.microsoft.com/office/drawing/2014/main" xmlns="" id="{11E66187-2067-400B-B3C1-265608059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873" y="2708919"/>
            <a:ext cx="853279" cy="85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ìì¸ ì±ì ëí ì´ë¯¸ì§ ê²ìê²°ê³¼">
            <a:extLst>
              <a:ext uri="{FF2B5EF4-FFF2-40B4-BE49-F238E27FC236}">
                <a16:creationId xmlns:a16="http://schemas.microsoft.com/office/drawing/2014/main" xmlns="" id="{B6DAF026-AED3-4F81-A93B-5F6BE5354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526" y="2708919"/>
            <a:ext cx="870785" cy="86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설명선: 선 1">
            <a:extLst>
              <a:ext uri="{FF2B5EF4-FFF2-40B4-BE49-F238E27FC236}">
                <a16:creationId xmlns:a16="http://schemas.microsoft.com/office/drawing/2014/main" xmlns="" id="{D8E506D7-FDEE-4B96-8F00-88A2ED512FFE}"/>
              </a:ext>
            </a:extLst>
          </p:cNvPr>
          <p:cNvSpPr/>
          <p:nvPr/>
        </p:nvSpPr>
        <p:spPr>
          <a:xfrm>
            <a:off x="5375013" y="2106141"/>
            <a:ext cx="2797387" cy="1898920"/>
          </a:xfrm>
          <a:prstGeom prst="borderCallout1">
            <a:avLst>
              <a:gd name="adj1" fmla="val 20247"/>
              <a:gd name="adj2" fmla="val 30"/>
              <a:gd name="adj3" fmla="val 31171"/>
              <a:gd name="adj4" fmla="val -27719"/>
            </a:avLst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2"/>
                </a:solidFill>
              </a:rPr>
              <a:t>장점</a:t>
            </a:r>
            <a:endParaRPr lang="en-US" altLang="ko-KR" b="1" dirty="0">
              <a:solidFill>
                <a:schemeClr val="tx2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PUSH</a:t>
            </a:r>
            <a:r>
              <a:rPr lang="ko-KR" altLang="en-US" b="1" dirty="0">
                <a:solidFill>
                  <a:schemeClr val="tx1"/>
                </a:solidFill>
              </a:rPr>
              <a:t> 알림이 활발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사용자 분산이 적다 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2"/>
                </a:solidFill>
              </a:rPr>
              <a:t>단점</a:t>
            </a:r>
            <a:endParaRPr lang="en-US" altLang="ko-KR" b="1" dirty="0">
              <a:solidFill>
                <a:schemeClr val="tx2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내용 분류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및 식별 문제</a:t>
            </a:r>
          </a:p>
        </p:txBody>
      </p:sp>
      <p:pic>
        <p:nvPicPr>
          <p:cNvPr id="2058" name="Picture 10" descr="ë¤ì´ë² ì¹´íì ëí ì´ë¯¸ì§ ê²ìê²°ê³¼">
            <a:extLst>
              <a:ext uri="{FF2B5EF4-FFF2-40B4-BE49-F238E27FC236}">
                <a16:creationId xmlns:a16="http://schemas.microsoft.com/office/drawing/2014/main" xmlns="" id="{A89B6A17-D4EC-42BC-B7E0-76C11DFEE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01" y="4193922"/>
            <a:ext cx="1568979" cy="96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ëìì¸ì¬ì´ëì ëí ì´ë¯¸ì§ ê²ìê²°ê³¼">
            <a:extLst>
              <a:ext uri="{FF2B5EF4-FFF2-40B4-BE49-F238E27FC236}">
                <a16:creationId xmlns:a16="http://schemas.microsoft.com/office/drawing/2014/main" xmlns="" id="{138EB4CB-DA07-4200-A662-8F12D94BB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780" y="4193922"/>
            <a:ext cx="968828" cy="96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ìë¸ë¦¬íìì ëí ì´ë¯¸ì§ ê²ìê²°ê³¼">
            <a:extLst>
              <a:ext uri="{FF2B5EF4-FFF2-40B4-BE49-F238E27FC236}">
                <a16:creationId xmlns:a16="http://schemas.microsoft.com/office/drawing/2014/main" xmlns="" id="{BAC3AC72-26C9-4EF6-AA09-DC673D451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971" y="4089884"/>
            <a:ext cx="117157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íì´ì¤ë¶ì ëí ì´ë¯¸ì§ ê²ìê²°ê³¼">
            <a:extLst>
              <a:ext uri="{FF2B5EF4-FFF2-40B4-BE49-F238E27FC236}">
                <a16:creationId xmlns:a16="http://schemas.microsoft.com/office/drawing/2014/main" xmlns="" id="{BE4CEF71-1C12-47BE-A9C7-F277FFE2F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1" y="5261459"/>
            <a:ext cx="1477328" cy="101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ê´ë ¨ ì´ë¯¸ì§">
            <a:extLst>
              <a:ext uri="{FF2B5EF4-FFF2-40B4-BE49-F238E27FC236}">
                <a16:creationId xmlns:a16="http://schemas.microsoft.com/office/drawing/2014/main" xmlns="" id="{E7F57608-6C2A-4AE9-806F-2445A6E51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987" y="5151504"/>
            <a:ext cx="1235572" cy="123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설명선: 선 22">
            <a:extLst>
              <a:ext uri="{FF2B5EF4-FFF2-40B4-BE49-F238E27FC236}">
                <a16:creationId xmlns:a16="http://schemas.microsoft.com/office/drawing/2014/main" xmlns="" id="{A074B5D7-B3C0-4F44-A4A8-4E22FF1D1DA7}"/>
              </a:ext>
            </a:extLst>
          </p:cNvPr>
          <p:cNvSpPr/>
          <p:nvPr/>
        </p:nvSpPr>
        <p:spPr>
          <a:xfrm>
            <a:off x="5375013" y="4089885"/>
            <a:ext cx="3275581" cy="2456946"/>
          </a:xfrm>
          <a:prstGeom prst="borderCallout1">
            <a:avLst>
              <a:gd name="adj1" fmla="val 20247"/>
              <a:gd name="adj2" fmla="val 30"/>
              <a:gd name="adj3" fmla="val 31171"/>
              <a:gd name="adj4" fmla="val -27719"/>
            </a:avLst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2"/>
                </a:solidFill>
              </a:rPr>
              <a:t>장점</a:t>
            </a:r>
            <a:endParaRPr lang="en-US" altLang="ko-KR" b="1" dirty="0">
              <a:solidFill>
                <a:schemeClr val="tx2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내용 분류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식별이 쉽다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b="1" dirty="0">
                <a:solidFill>
                  <a:schemeClr val="tx1"/>
                </a:solidFill>
              </a:rPr>
              <a:t>다양한 기능 제공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2"/>
                </a:solidFill>
              </a:rPr>
              <a:t>단점</a:t>
            </a:r>
            <a:endParaRPr lang="en-US" altLang="ko-KR" b="1" dirty="0">
              <a:solidFill>
                <a:schemeClr val="tx2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커뮤니티</a:t>
            </a:r>
            <a:r>
              <a:rPr lang="en-US" altLang="ko-KR" b="1" dirty="0">
                <a:solidFill>
                  <a:schemeClr val="tx1"/>
                </a:solidFill>
              </a:rPr>
              <a:t>/</a:t>
            </a:r>
            <a:r>
              <a:rPr lang="ko-KR" altLang="en-US" b="1" dirty="0">
                <a:solidFill>
                  <a:schemeClr val="tx1"/>
                </a:solidFill>
              </a:rPr>
              <a:t>사용자 분산이 많다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PUSH </a:t>
            </a:r>
            <a:r>
              <a:rPr lang="ko-KR" altLang="en-US" b="1" dirty="0">
                <a:solidFill>
                  <a:schemeClr val="tx1"/>
                </a:solidFill>
              </a:rPr>
              <a:t>알림을 모두 챙기기가 힘들다</a:t>
            </a:r>
          </a:p>
        </p:txBody>
      </p:sp>
      <p:sp>
        <p:nvSpPr>
          <p:cNvPr id="14" name="더하기 기호 13">
            <a:extLst>
              <a:ext uri="{FF2B5EF4-FFF2-40B4-BE49-F238E27FC236}">
                <a16:creationId xmlns:a16="http://schemas.microsoft.com/office/drawing/2014/main" xmlns="" id="{394E6B57-2F6B-4CF2-8EC8-C8559B98F315}"/>
              </a:ext>
            </a:extLst>
          </p:cNvPr>
          <p:cNvSpPr/>
          <p:nvPr/>
        </p:nvSpPr>
        <p:spPr>
          <a:xfrm>
            <a:off x="2063411" y="3414883"/>
            <a:ext cx="932252" cy="957582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35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8B0F283-1ABC-417D-A6E5-E54E9CC66AF7}"/>
              </a:ext>
            </a:extLst>
          </p:cNvPr>
          <p:cNvSpPr txBox="1"/>
          <p:nvPr/>
        </p:nvSpPr>
        <p:spPr>
          <a:xfrm>
            <a:off x="251520" y="479095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5B7EE8C-FE8F-43F0-B394-AAC7F7783B7E}"/>
              </a:ext>
            </a:extLst>
          </p:cNvPr>
          <p:cNvSpPr txBox="1"/>
          <p:nvPr/>
        </p:nvSpPr>
        <p:spPr>
          <a:xfrm>
            <a:off x="467544" y="1124744"/>
            <a:ext cx="8208912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accent5">
                    <a:lumMod val="50000"/>
                  </a:schemeClr>
                </a:solidFill>
              </a:rPr>
              <a:t>2)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플랫폼 정의 비전 목표 </a:t>
            </a:r>
            <a:r>
              <a:rPr lang="en-US" altLang="ko-KR" sz="2000" b="1" spc="-150" dirty="0">
                <a:solidFill>
                  <a:schemeClr val="accent5">
                    <a:lumMod val="50000"/>
                  </a:schemeClr>
                </a:solidFill>
              </a:rPr>
              <a:t>(1)</a:t>
            </a:r>
            <a:endParaRPr lang="en-US" altLang="ko-KR" dirty="0"/>
          </a:p>
          <a:p>
            <a:pPr marL="800100" lvl="1" indent="-342900" latinLnBrk="0">
              <a:lnSpc>
                <a:spcPct val="150000"/>
              </a:lnSpc>
              <a:buFont typeface="+mj-lt"/>
              <a:buAutoNum type="arabicPeriod"/>
            </a:pPr>
            <a:r>
              <a:rPr lang="ko-KR" altLang="ko-KR" b="1" dirty="0"/>
              <a:t>플랫폼의 정의</a:t>
            </a:r>
            <a:r>
              <a:rPr lang="en-US" altLang="ko-KR" b="1" dirty="0"/>
              <a:t> </a:t>
            </a:r>
          </a:p>
          <a:p>
            <a:pPr marL="1257300" lvl="2" indent="-3429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dirty="0"/>
              <a:t>채팅과 커뮤니티를 융합하여 더 폭 넓은 삶의</a:t>
            </a:r>
            <a:r>
              <a:rPr lang="en-US" altLang="ko-KR" dirty="0"/>
              <a:t> </a:t>
            </a:r>
            <a:r>
              <a:rPr lang="ko-KR" altLang="ko-KR" dirty="0"/>
              <a:t>질 향상을 위한 서비스 플랫폼</a:t>
            </a:r>
            <a:endParaRPr lang="en-US" altLang="ko-KR" dirty="0"/>
          </a:p>
          <a:p>
            <a:pPr marL="800100" lvl="1" indent="-3429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800100" lvl="1" indent="-342900" latinLnBrk="0">
              <a:lnSpc>
                <a:spcPct val="150000"/>
              </a:lnSpc>
              <a:buAutoNum type="arabicPeriod" startAt="2"/>
            </a:pPr>
            <a:r>
              <a:rPr lang="ko-KR" altLang="ko-KR" b="1" dirty="0"/>
              <a:t>비전</a:t>
            </a:r>
            <a:r>
              <a:rPr lang="en-US" altLang="ko-KR" b="1" dirty="0"/>
              <a:t> </a:t>
            </a:r>
          </a:p>
          <a:p>
            <a:pPr marL="1257300" lvl="2" indent="-3429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dirty="0"/>
              <a:t>채팅과 맞춤형 커뮤니티가 융합된 커뮤니케이션 서비스 플랫폼</a:t>
            </a:r>
            <a:endParaRPr lang="en-US" altLang="ko-KR" dirty="0"/>
          </a:p>
          <a:p>
            <a:pPr lvl="1" latinLnBrk="0">
              <a:lnSpc>
                <a:spcPct val="150000"/>
              </a:lnSpc>
            </a:pPr>
            <a:endParaRPr lang="en-US" altLang="ko-KR" dirty="0"/>
          </a:p>
          <a:p>
            <a:pPr lvl="1" latinLnBrk="0">
              <a:lnSpc>
                <a:spcPct val="150000"/>
              </a:lnSpc>
            </a:pPr>
            <a:r>
              <a:rPr lang="en-US" altLang="ko-KR" b="1" dirty="0"/>
              <a:t>3.  </a:t>
            </a:r>
            <a:r>
              <a:rPr lang="ko-KR" altLang="ko-KR" b="1" dirty="0"/>
              <a:t>목표</a:t>
            </a:r>
          </a:p>
          <a:p>
            <a:pPr marL="1257300" lvl="2" indent="-3429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dirty="0"/>
              <a:t>기능 맞춤형 채팅 시스템 생태계 조성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dirty="0"/>
              <a:t>채팅 </a:t>
            </a:r>
            <a:r>
              <a:rPr lang="en-US" altLang="ko-KR" dirty="0"/>
              <a:t>+ </a:t>
            </a:r>
            <a:r>
              <a:rPr lang="ko-KR" altLang="ko-KR" dirty="0"/>
              <a:t>카테고리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ko-KR" dirty="0"/>
              <a:t>대화의 목표에 집중할 수 있는 환경 조성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dirty="0"/>
              <a:t>필요성 있는 대화를 공유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ko-KR" dirty="0"/>
              <a:t>재사용성의 향상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dirty="0"/>
              <a:t>채팅 커뮤니티 활성화</a:t>
            </a:r>
            <a:endParaRPr lang="en-US" altLang="ko-KR" dirty="0"/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endParaRPr lang="ko-KR" altLang="ko-KR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78947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8B0F283-1ABC-417D-A6E5-E54E9CC66AF7}"/>
              </a:ext>
            </a:extLst>
          </p:cNvPr>
          <p:cNvSpPr txBox="1"/>
          <p:nvPr/>
        </p:nvSpPr>
        <p:spPr>
          <a:xfrm>
            <a:off x="251520" y="479095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5B7EE8C-FE8F-43F0-B394-AAC7F7783B7E}"/>
              </a:ext>
            </a:extLst>
          </p:cNvPr>
          <p:cNvSpPr txBox="1"/>
          <p:nvPr/>
        </p:nvSpPr>
        <p:spPr>
          <a:xfrm>
            <a:off x="467544" y="1340768"/>
            <a:ext cx="8208912" cy="3374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50" dirty="0">
                <a:solidFill>
                  <a:schemeClr val="accent5">
                    <a:lumMod val="50000"/>
                  </a:schemeClr>
                </a:solidFill>
              </a:rPr>
              <a:t>2)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플랫폼 정의 비전 목표 </a:t>
            </a:r>
            <a:r>
              <a:rPr lang="en-US" altLang="ko-KR" sz="2000" b="1" spc="-150" dirty="0">
                <a:solidFill>
                  <a:schemeClr val="accent5">
                    <a:lumMod val="50000"/>
                  </a:schemeClr>
                </a:solidFill>
              </a:rPr>
              <a:t>(2)</a:t>
            </a:r>
          </a:p>
          <a:p>
            <a:pPr>
              <a:lnSpc>
                <a:spcPct val="150000"/>
              </a:lnSpc>
            </a:pP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/>
              <a:t>4</a:t>
            </a:r>
            <a:r>
              <a:rPr lang="en-US" altLang="ko-KR" b="1" dirty="0"/>
              <a:t>. </a:t>
            </a:r>
            <a:r>
              <a:rPr lang="ko-KR" altLang="ko-KR" b="1" dirty="0"/>
              <a:t>추진 전략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dirty="0"/>
              <a:t>대화 내용을 분류 및 재사용하여 가치를 창출한다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dirty="0"/>
              <a:t>사용자 지정 폼을 이용한 반복 업무의 단순화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dirty="0"/>
              <a:t>채팅 커뮤니티에 대한 접근성 향상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ko-KR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6213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8B0F283-1ABC-417D-A6E5-E54E9CC66AF7}"/>
              </a:ext>
            </a:extLst>
          </p:cNvPr>
          <p:cNvSpPr txBox="1"/>
          <p:nvPr/>
        </p:nvSpPr>
        <p:spPr>
          <a:xfrm>
            <a:off x="251520" y="479095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5B7EE8C-FE8F-43F0-B394-AAC7F7783B7E}"/>
              </a:ext>
            </a:extLst>
          </p:cNvPr>
          <p:cNvSpPr txBox="1"/>
          <p:nvPr/>
        </p:nvSpPr>
        <p:spPr>
          <a:xfrm>
            <a:off x="431981" y="1340768"/>
            <a:ext cx="820891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accent5">
                    <a:lumMod val="50000"/>
                  </a:schemeClr>
                </a:solidFill>
              </a:rPr>
              <a:t>3) 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기술 보고서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endParaRPr lang="en-US" altLang="ko-KR" sz="3200" dirty="0"/>
          </a:p>
          <a:p>
            <a:pPr lvl="1"/>
            <a:endParaRPr lang="en-US" altLang="ko-KR" sz="3200" dirty="0"/>
          </a:p>
          <a:p>
            <a:pPr lvl="1"/>
            <a:endParaRPr lang="ko-KR" altLang="ko-KR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65AA8CD0-2792-4E77-9CA5-4990A4C53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210396"/>
              </p:ext>
            </p:extLst>
          </p:nvPr>
        </p:nvGraphicFramePr>
        <p:xfrm>
          <a:off x="457200" y="1772816"/>
          <a:ext cx="8229600" cy="43832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9149">
                  <a:extLst>
                    <a:ext uri="{9D8B030D-6E8A-4147-A177-3AD203B41FA5}">
                      <a16:colId xmlns:a16="http://schemas.microsoft.com/office/drawing/2014/main" xmlns="" val="618808219"/>
                    </a:ext>
                  </a:extLst>
                </a:gridCol>
                <a:gridCol w="1029853">
                  <a:extLst>
                    <a:ext uri="{9D8B030D-6E8A-4147-A177-3AD203B41FA5}">
                      <a16:colId xmlns:a16="http://schemas.microsoft.com/office/drawing/2014/main" xmlns="" val="3183528921"/>
                    </a:ext>
                  </a:extLst>
                </a:gridCol>
                <a:gridCol w="2183961">
                  <a:extLst>
                    <a:ext uri="{9D8B030D-6E8A-4147-A177-3AD203B41FA5}">
                      <a16:colId xmlns:a16="http://schemas.microsoft.com/office/drawing/2014/main" xmlns="" val="2127549962"/>
                    </a:ext>
                  </a:extLst>
                </a:gridCol>
                <a:gridCol w="635933">
                  <a:extLst>
                    <a:ext uri="{9D8B030D-6E8A-4147-A177-3AD203B41FA5}">
                      <a16:colId xmlns:a16="http://schemas.microsoft.com/office/drawing/2014/main" xmlns="" val="271230635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1269703482"/>
                    </a:ext>
                  </a:extLst>
                </a:gridCol>
                <a:gridCol w="2674640">
                  <a:extLst>
                    <a:ext uri="{9D8B030D-6E8A-4147-A177-3AD203B41FA5}">
                      <a16:colId xmlns:a16="http://schemas.microsoft.com/office/drawing/2014/main" xmlns="" val="1646887413"/>
                    </a:ext>
                  </a:extLst>
                </a:gridCol>
              </a:tblGrid>
              <a:tr h="423264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300" kern="0" dirty="0">
                          <a:effectLst/>
                        </a:rPr>
                        <a:t>기술 분야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345" marR="55345" marT="15193" marB="15193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300" kern="0" dirty="0">
                          <a:effectLst/>
                        </a:rPr>
                        <a:t>기관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345" marR="55345" marT="15193" marB="15193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300" kern="0" dirty="0">
                          <a:effectLst/>
                        </a:rPr>
                        <a:t>특징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345" marR="55345" marT="15193" marB="15193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300" kern="0" dirty="0">
                          <a:effectLst/>
                        </a:rPr>
                        <a:t>기술 유사도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345" marR="55345" marT="15193" marB="15193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300" kern="0" dirty="0">
                          <a:effectLst/>
                        </a:rPr>
                        <a:t>기술 수준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345" marR="55345" marT="15193" marB="15193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300" kern="0" dirty="0">
                          <a:effectLst/>
                        </a:rPr>
                        <a:t>기술현황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345" marR="55345" marT="15193" marB="15193" anchor="ctr"/>
                </a:tc>
                <a:extLst>
                  <a:ext uri="{0D108BD9-81ED-4DB2-BD59-A6C34878D82A}">
                    <a16:rowId xmlns:a16="http://schemas.microsoft.com/office/drawing/2014/main" xmlns="" val="651584590"/>
                  </a:ext>
                </a:extLst>
              </a:tr>
              <a:tr h="1155690">
                <a:tc rowSpan="2">
                  <a:txBody>
                    <a:bodyPr/>
                    <a:lstStyle/>
                    <a:p>
                      <a:pPr algn="ctr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300" kern="0">
                          <a:effectLst/>
                        </a:rPr>
                        <a:t>파일 검색 기술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345" marR="55345" marT="15193" marB="15193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300" kern="0" dirty="0">
                          <a:effectLst/>
                        </a:rPr>
                        <a:t>잔디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345" marR="55345" marT="15193" marB="15193" anchor="ctr"/>
                </a:tc>
                <a:tc rowSpan="2"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300" kern="0" dirty="0">
                          <a:effectLst/>
                        </a:rPr>
                        <a:t>대화내용을 검색 가능합니다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345" marR="55345" marT="15193" marB="15193" anchor="ctr"/>
                </a:tc>
                <a:tc rowSpan="2">
                  <a:txBody>
                    <a:bodyPr/>
                    <a:lstStyle/>
                    <a:p>
                      <a:pPr algn="ctr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3/5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345" marR="55345" marT="15193" marB="15193" anchor="ctr"/>
                </a:tc>
                <a:tc rowSpan="2">
                  <a:txBody>
                    <a:bodyPr/>
                    <a:lstStyle/>
                    <a:p>
                      <a:pPr algn="ctr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3/5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345" marR="55345" marT="15193" marB="15193" anchor="ctr"/>
                </a:tc>
                <a:tc rowSpan="2"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300" kern="0" dirty="0">
                          <a:effectLst/>
                        </a:rPr>
                        <a:t>전체</a:t>
                      </a:r>
                      <a:r>
                        <a:rPr lang="en-US" sz="1300" kern="0" dirty="0">
                          <a:effectLst/>
                        </a:rPr>
                        <a:t>/</a:t>
                      </a:r>
                      <a:r>
                        <a:rPr lang="ko-KR" sz="1300" kern="0" dirty="0">
                          <a:effectLst/>
                        </a:rPr>
                        <a:t>메시지</a:t>
                      </a:r>
                      <a:r>
                        <a:rPr lang="en-US" sz="1300" kern="0" dirty="0">
                          <a:effectLst/>
                        </a:rPr>
                        <a:t>/</a:t>
                      </a:r>
                      <a:r>
                        <a:rPr lang="ko-KR" sz="1300" kern="0" dirty="0">
                          <a:effectLst/>
                        </a:rPr>
                        <a:t>투표</a:t>
                      </a:r>
                      <a:r>
                        <a:rPr lang="en-US" sz="1300" kern="0" dirty="0">
                          <a:effectLst/>
                        </a:rPr>
                        <a:t>/</a:t>
                      </a:r>
                      <a:r>
                        <a:rPr lang="ko-KR" sz="1300" kern="0" dirty="0">
                          <a:effectLst/>
                        </a:rPr>
                        <a:t>파일의 검색 결과만 모아볼 수 있습니다</a:t>
                      </a:r>
                      <a:r>
                        <a:rPr lang="en-US" sz="1300" kern="0" dirty="0">
                          <a:effectLst/>
                        </a:rPr>
                        <a:t>.</a:t>
                      </a:r>
                      <a:endParaRPr lang="ko-KR" sz="1300" kern="100" dirty="0">
                        <a:effectLst/>
                      </a:endParaRPr>
                    </a:p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300" kern="0" dirty="0">
                          <a:effectLst/>
                        </a:rPr>
                        <a:t>대화방</a:t>
                      </a:r>
                      <a:r>
                        <a:rPr lang="en-US" sz="1300" kern="0" dirty="0">
                          <a:effectLst/>
                        </a:rPr>
                        <a:t>/</a:t>
                      </a:r>
                      <a:r>
                        <a:rPr lang="ko-KR" sz="1300" kern="0" dirty="0">
                          <a:effectLst/>
                        </a:rPr>
                        <a:t>멤버</a:t>
                      </a:r>
                      <a:r>
                        <a:rPr lang="en-US" sz="1300" kern="0" dirty="0">
                          <a:effectLst/>
                        </a:rPr>
                        <a:t>/</a:t>
                      </a:r>
                      <a:r>
                        <a:rPr lang="ko-KR" sz="1300" kern="0" dirty="0">
                          <a:effectLst/>
                        </a:rPr>
                        <a:t>기간별로 세부 검색조건을 추가할 수 있습니다</a:t>
                      </a:r>
                      <a:r>
                        <a:rPr lang="en-US" sz="1300" kern="0" dirty="0">
                          <a:effectLst/>
                        </a:rPr>
                        <a:t>.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345" marR="55345" marT="15193" marB="15193" anchor="ctr"/>
                </a:tc>
                <a:extLst>
                  <a:ext uri="{0D108BD9-81ED-4DB2-BD59-A6C34878D82A}">
                    <a16:rowId xmlns:a16="http://schemas.microsoft.com/office/drawing/2014/main" xmlns="" val="4120990116"/>
                  </a:ext>
                </a:extLst>
              </a:tr>
              <a:tr h="529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slack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345" marR="55345" marT="15193" marB="15193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5923425"/>
                  </a:ext>
                </a:extLst>
              </a:tr>
              <a:tr h="1105764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300" kern="0">
                          <a:effectLst/>
                        </a:rPr>
                        <a:t>공개</a:t>
                      </a:r>
                      <a:r>
                        <a:rPr lang="en-US" sz="1300" kern="0">
                          <a:effectLst/>
                        </a:rPr>
                        <a:t>/</a:t>
                      </a:r>
                      <a:r>
                        <a:rPr lang="ko-KR" sz="1300" kern="0">
                          <a:effectLst/>
                        </a:rPr>
                        <a:t>비공개로 설정가능한 기술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345" marR="55345" marT="15193" marB="15193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300" kern="0">
                          <a:effectLst/>
                        </a:rPr>
                        <a:t>잔디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345" marR="55345" marT="15193" marB="15193" anchor="ctr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300" kern="0" dirty="0">
                          <a:effectLst/>
                        </a:rPr>
                        <a:t>공개 여부를 통해 특정 멤버만 보고 댓글을 달 수 있다</a:t>
                      </a:r>
                      <a:r>
                        <a:rPr lang="en-US" sz="1300" kern="0" dirty="0">
                          <a:effectLst/>
                        </a:rPr>
                        <a:t>. 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345" marR="55345" marT="15193" marB="15193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4/5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345" marR="55345" marT="15193" marB="15193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4/5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345" marR="55345" marT="15193" marB="15193" anchor="ctr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300" kern="0" dirty="0">
                          <a:effectLst/>
                        </a:rPr>
                        <a:t>가장 처음 파일을 업로드한 대화방이 비공개 토픽이거나 채팅일 경우 비공개 파일로 설정됩니다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345" marR="55345" marT="15193" marB="15193" anchor="ctr"/>
                </a:tc>
                <a:extLst>
                  <a:ext uri="{0D108BD9-81ED-4DB2-BD59-A6C34878D82A}">
                    <a16:rowId xmlns:a16="http://schemas.microsoft.com/office/drawing/2014/main" xmlns="" val="2073344517"/>
                  </a:ext>
                </a:extLst>
              </a:tr>
              <a:tr h="1105764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300" kern="0">
                          <a:effectLst/>
                        </a:rPr>
                        <a:t>상대방을 태그할 수 있는 기술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345" marR="55345" marT="15193" marB="15193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facebook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345" marR="55345" marT="15193" marB="15193" anchor="ctr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300" kern="0">
                          <a:effectLst/>
                        </a:rPr>
                        <a:t>원하는 상대를 태그하여 빠른 확인이 가능하다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345" marR="55345" marT="15193" marB="15193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4/5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345" marR="55345" marT="15193" marB="15193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3/5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345" marR="55345" marT="15193" marB="15193" anchor="ctr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300" kern="0" dirty="0">
                          <a:effectLst/>
                        </a:rPr>
                        <a:t>게시물에서 누군가를 태그</a:t>
                      </a:r>
                      <a:r>
                        <a:rPr lang="en-US" altLang="ko-KR" sz="1300" kern="0" dirty="0">
                          <a:effectLst/>
                        </a:rPr>
                        <a:t> </a:t>
                      </a:r>
                      <a:r>
                        <a:rPr lang="ko-KR" sz="1300" kern="0" dirty="0">
                          <a:effectLst/>
                        </a:rPr>
                        <a:t>하면 해당 인물의 프로필로 연결되는 링크가 생성되고 상대방의 타임라인에도 이 게시물이 추가됩니다</a:t>
                      </a:r>
                      <a:r>
                        <a:rPr lang="en-US" sz="1300" kern="0" dirty="0">
                          <a:effectLst/>
                        </a:rPr>
                        <a:t>.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345" marR="55345" marT="15193" marB="15193" anchor="ctr"/>
                </a:tc>
                <a:extLst>
                  <a:ext uri="{0D108BD9-81ED-4DB2-BD59-A6C34878D82A}">
                    <a16:rowId xmlns:a16="http://schemas.microsoft.com/office/drawing/2014/main" xmlns="" val="1652238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305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8B0F283-1ABC-417D-A6E5-E54E9CC66AF7}"/>
              </a:ext>
            </a:extLst>
          </p:cNvPr>
          <p:cNvSpPr txBox="1"/>
          <p:nvPr/>
        </p:nvSpPr>
        <p:spPr>
          <a:xfrm>
            <a:off x="251520" y="479095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5B7EE8C-FE8F-43F0-B394-AAC7F7783B7E}"/>
              </a:ext>
            </a:extLst>
          </p:cNvPr>
          <p:cNvSpPr txBox="1"/>
          <p:nvPr/>
        </p:nvSpPr>
        <p:spPr>
          <a:xfrm>
            <a:off x="467544" y="1340768"/>
            <a:ext cx="842493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accent5">
                    <a:lumMod val="50000"/>
                  </a:schemeClr>
                </a:solidFill>
              </a:rPr>
              <a:t>3) 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비즈니스 모델 캔버스 </a:t>
            </a:r>
            <a:endParaRPr lang="ko-KR" altLang="ko-KR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+mj-lt"/>
            </a:endParaRPr>
          </a:p>
          <a:p>
            <a:endParaRPr lang="en-US" altLang="ko-KR" sz="2000" dirty="0"/>
          </a:p>
          <a:p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AE27A45-4315-42FF-B187-0922DE6B5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97" y="1772816"/>
            <a:ext cx="8309559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53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8B0F283-1ABC-417D-A6E5-E54E9CC66AF7}"/>
              </a:ext>
            </a:extLst>
          </p:cNvPr>
          <p:cNvSpPr txBox="1"/>
          <p:nvPr/>
        </p:nvSpPr>
        <p:spPr>
          <a:xfrm>
            <a:off x="251520" y="479095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5B7EE8C-FE8F-43F0-B394-AAC7F7783B7E}"/>
              </a:ext>
            </a:extLst>
          </p:cNvPr>
          <p:cNvSpPr txBox="1"/>
          <p:nvPr/>
        </p:nvSpPr>
        <p:spPr>
          <a:xfrm>
            <a:off x="467544" y="1340768"/>
            <a:ext cx="8424936" cy="6137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accent5">
                    <a:lumMod val="50000"/>
                  </a:schemeClr>
                </a:solidFill>
              </a:rPr>
              <a:t>4) 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플랫폼 장단점 분석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marL="742950" lvl="1" indent="-285750" fontAlgn="ctr" latinLnBrk="0">
              <a:buFont typeface="Arial" panose="020B0604020202020204" pitchFamily="34" charset="0"/>
              <a:buChar char="•"/>
            </a:pPr>
            <a:endParaRPr lang="ko-KR" altLang="ko-KR" dirty="0">
              <a:latin typeface="+mj-lt"/>
            </a:endParaRPr>
          </a:p>
          <a:p>
            <a:pPr lvl="1" latinLnBrk="0"/>
            <a:r>
              <a:rPr lang="ko-KR" altLang="ko-KR" sz="2000" b="1" dirty="0"/>
              <a:t>장점</a:t>
            </a:r>
          </a:p>
          <a:p>
            <a:pPr marL="1200150" lvl="2" indent="-28575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ko-KR" dirty="0"/>
              <a:t>채팅 그룹을 지도에 등록 </a:t>
            </a:r>
            <a:endParaRPr lang="en-US" altLang="ko-KR" dirty="0"/>
          </a:p>
          <a:p>
            <a:pPr lvl="2" latinLnBrk="0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	</a:t>
            </a:r>
            <a:r>
              <a:rPr lang="en-US" altLang="ko-KR" dirty="0"/>
              <a:t> </a:t>
            </a:r>
            <a:r>
              <a:rPr lang="ko-KR" altLang="ko-KR" dirty="0"/>
              <a:t>채팅 커뮤니티를 쉽게 알리고 참여할 수 있다</a:t>
            </a:r>
          </a:p>
          <a:p>
            <a:pPr marL="1200150" lvl="2" indent="-28575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ko-KR" dirty="0"/>
              <a:t>블루투스 기능을 이용</a:t>
            </a:r>
            <a:r>
              <a:rPr lang="en-US" altLang="ko-KR" dirty="0"/>
              <a:t>, </a:t>
            </a:r>
            <a:r>
              <a:rPr lang="ko-KR" altLang="ko-KR" dirty="0"/>
              <a:t>근처에 있는 사용자들을 그룹에 초대</a:t>
            </a:r>
          </a:p>
          <a:p>
            <a:pPr marL="1200150" lvl="2" indent="-28575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ko-KR" dirty="0"/>
              <a:t>대화를</a:t>
            </a:r>
            <a:r>
              <a:rPr lang="en-US" altLang="ko-KR" dirty="0"/>
              <a:t> public </a:t>
            </a:r>
            <a:r>
              <a:rPr lang="ko-KR" altLang="ko-KR" dirty="0"/>
              <a:t>화 하여 대화내용을 공유</a:t>
            </a:r>
            <a:r>
              <a:rPr lang="en-US" altLang="ko-KR" dirty="0"/>
              <a:t>&amp;</a:t>
            </a:r>
            <a:r>
              <a:rPr lang="ko-KR" altLang="ko-KR" dirty="0"/>
              <a:t>공개 할 수 있어 공공성 부여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ko-KR" dirty="0"/>
              <a:t>플랫폼을 정보 공유의 장으로 활용</a:t>
            </a:r>
          </a:p>
          <a:p>
            <a:pPr marL="1200150" lvl="2" indent="-28575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반복되는 내용에 대한 폼 생성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반복 업무의 단순화</a:t>
            </a:r>
            <a:r>
              <a:rPr lang="ko-KR" altLang="en-US" dirty="0"/>
              <a:t> </a:t>
            </a:r>
            <a:endParaRPr lang="en-US" altLang="ko-KR" dirty="0"/>
          </a:p>
          <a:p>
            <a:pPr marL="1200150" lvl="2" indent="-28575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폼의 형태를 공유하여 사용자 참여 유도</a:t>
            </a:r>
            <a:endParaRPr lang="en-US" altLang="ko-KR" dirty="0"/>
          </a:p>
          <a:p>
            <a:pPr marL="1200150" lvl="2" indent="-28575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front-end framework</a:t>
            </a:r>
            <a:r>
              <a:rPr lang="ko-KR" altLang="ko-KR" dirty="0"/>
              <a:t>를 이용하여 빠른 속도로 개발할 수 있다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1200150" lvl="2" indent="-28575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ko-KR" dirty="0"/>
              <a:t>데이터 분석을 통한 마케팅</a:t>
            </a:r>
            <a:r>
              <a:rPr lang="en-US" altLang="ko-KR" dirty="0"/>
              <a:t>, </a:t>
            </a:r>
            <a:r>
              <a:rPr lang="ko-KR" altLang="en-US" dirty="0"/>
              <a:t>관심정보 제공</a:t>
            </a:r>
            <a:endParaRPr lang="ko-KR" altLang="ko-KR" dirty="0"/>
          </a:p>
          <a:p>
            <a:pPr marL="1200150" lvl="2" indent="-28575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ko-KR" dirty="0"/>
              <a:t>사용자가 주제별로 쉽게 대화를 구성</a:t>
            </a:r>
          </a:p>
          <a:p>
            <a:pPr marL="1200150" lvl="2" indent="-28575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카테고리</a:t>
            </a:r>
            <a:r>
              <a:rPr lang="en-US" altLang="ko-KR" dirty="0"/>
              <a:t>, </a:t>
            </a:r>
            <a:r>
              <a:rPr lang="ko-KR" altLang="en-US" dirty="0"/>
              <a:t>기간</a:t>
            </a:r>
            <a:r>
              <a:rPr lang="en-US" altLang="ko-KR" dirty="0"/>
              <a:t>, </a:t>
            </a:r>
            <a:r>
              <a:rPr lang="ko-KR" altLang="en-US" dirty="0"/>
              <a:t>이름 등으로 대화 내용 필터링</a:t>
            </a:r>
            <a:endParaRPr lang="en-US" altLang="ko-KR" dirty="0"/>
          </a:p>
          <a:p>
            <a:pPr lvl="2" latinLnBrk="0">
              <a:lnSpc>
                <a:spcPct val="120000"/>
              </a:lnSpc>
            </a:pPr>
            <a:r>
              <a:rPr lang="en-US" altLang="ko-KR" dirty="0"/>
              <a:t>	</a:t>
            </a:r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>
                <a:sym typeface="Wingdings" panose="05000000000000000000" pitchFamily="2" charset="2"/>
              </a:rPr>
              <a:t>대화 내용을 쉽게 찾을 수 있음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+mj-lt"/>
            </a:endParaRPr>
          </a:p>
          <a:p>
            <a:endParaRPr lang="en-US" altLang="ko-KR" sz="20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24277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8B0F283-1ABC-417D-A6E5-E54E9CC66AF7}"/>
              </a:ext>
            </a:extLst>
          </p:cNvPr>
          <p:cNvSpPr txBox="1"/>
          <p:nvPr/>
        </p:nvSpPr>
        <p:spPr>
          <a:xfrm>
            <a:off x="251520" y="479095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5B7EE8C-FE8F-43F0-B394-AAC7F7783B7E}"/>
              </a:ext>
            </a:extLst>
          </p:cNvPr>
          <p:cNvSpPr txBox="1"/>
          <p:nvPr/>
        </p:nvSpPr>
        <p:spPr>
          <a:xfrm>
            <a:off x="467544" y="1340768"/>
            <a:ext cx="8424936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accent5">
                    <a:lumMod val="50000"/>
                  </a:schemeClr>
                </a:solidFill>
              </a:rPr>
              <a:t>4) 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플랫폼 장단점 분석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marL="742950" lvl="1" indent="-285750" fontAlgn="ctr" latinLnBrk="0">
              <a:buFont typeface="Arial" panose="020B0604020202020204" pitchFamily="34" charset="0"/>
              <a:buChar char="•"/>
            </a:pPr>
            <a:endParaRPr lang="ko-KR" altLang="ko-KR" dirty="0">
              <a:latin typeface="+mj-lt"/>
            </a:endParaRPr>
          </a:p>
          <a:p>
            <a:pPr lvl="1" latinLnBrk="0"/>
            <a:r>
              <a:rPr lang="ko-KR" altLang="en-US" sz="2000" b="1" dirty="0"/>
              <a:t>단점</a:t>
            </a:r>
            <a:endParaRPr lang="ko-KR" altLang="ko-KR" sz="2000" b="1" dirty="0"/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dirty="0"/>
              <a:t>모든 크로스 플랫폼의</a:t>
            </a:r>
            <a:r>
              <a:rPr lang="en-US" altLang="ko-KR" dirty="0"/>
              <a:t> UI </a:t>
            </a:r>
            <a:r>
              <a:rPr lang="ko-KR" altLang="ko-KR" dirty="0"/>
              <a:t>배치가 번거로움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dirty="0"/>
              <a:t>높은 수준의 기술이 요구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dirty="0"/>
              <a:t>공개된 대화에는 악의적인 광고가 있을 수 있음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dirty="0"/>
              <a:t>너무나 많은 기능은 혼란을 초래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ko-KR" dirty="0"/>
              <a:t>명확한 인터페이스가 필요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dirty="0"/>
              <a:t>장점을 활용하기 위해선 결국 사용자를 최대한 많이 확보해야 함</a:t>
            </a:r>
            <a:r>
              <a:rPr lang="en-US" altLang="ko-KR" dirty="0"/>
              <a:t>. </a:t>
            </a:r>
            <a:r>
              <a:rPr lang="ko-KR" altLang="ko-KR" dirty="0"/>
              <a:t>일정 수준의 사용자를 확보하기 이전에는 제대로 된 효과를 발휘할 수 있을 지 의문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dirty="0"/>
              <a:t>보안 상</a:t>
            </a:r>
            <a:r>
              <a:rPr lang="en-US" altLang="ko-KR" dirty="0"/>
              <a:t>(</a:t>
            </a:r>
            <a:r>
              <a:rPr lang="ko-KR" altLang="ko-KR" dirty="0"/>
              <a:t>개인정보</a:t>
            </a:r>
            <a:r>
              <a:rPr lang="en-US" altLang="ko-KR" dirty="0"/>
              <a:t>) </a:t>
            </a:r>
            <a:r>
              <a:rPr lang="ko-KR" altLang="ko-KR" dirty="0"/>
              <a:t>의 문제가 발생할 수 있음</a:t>
            </a:r>
          </a:p>
          <a:p>
            <a:pPr lvl="2" latinLnBrk="0">
              <a:lnSpc>
                <a:spcPct val="150000"/>
              </a:lnSpc>
            </a:pPr>
            <a:r>
              <a:rPr lang="en-US" altLang="ko-KR" dirty="0"/>
              <a:t/>
            </a:r>
            <a:br>
              <a:rPr lang="en-US" altLang="ko-KR" dirty="0"/>
            </a:br>
            <a:endParaRPr lang="ko-KR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+mj-lt"/>
            </a:endParaRPr>
          </a:p>
          <a:p>
            <a:endParaRPr lang="en-US" altLang="ko-KR" sz="20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99275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8B0F283-1ABC-417D-A6E5-E54E9CC66AF7}"/>
              </a:ext>
            </a:extLst>
          </p:cNvPr>
          <p:cNvSpPr txBox="1"/>
          <p:nvPr/>
        </p:nvSpPr>
        <p:spPr>
          <a:xfrm>
            <a:off x="251520" y="479095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5B7EE8C-FE8F-43F0-B394-AAC7F7783B7E}"/>
              </a:ext>
            </a:extLst>
          </p:cNvPr>
          <p:cNvSpPr txBox="1"/>
          <p:nvPr/>
        </p:nvSpPr>
        <p:spPr>
          <a:xfrm>
            <a:off x="467544" y="1340768"/>
            <a:ext cx="842493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accent5">
                    <a:lumMod val="50000"/>
                  </a:schemeClr>
                </a:solidFill>
              </a:rPr>
              <a:t>상황도 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marL="742950" lvl="1" indent="-285750" fontAlgn="ctr" latinLnBrk="0">
              <a:buFont typeface="Arial" panose="020B0604020202020204" pitchFamily="34" charset="0"/>
              <a:buChar char="•"/>
            </a:pPr>
            <a:endParaRPr lang="ko-KR" altLang="ko-KR" dirty="0">
              <a:latin typeface="+mj-lt"/>
            </a:endParaRPr>
          </a:p>
          <a:p>
            <a:pPr lvl="2" latinLnBrk="0">
              <a:lnSpc>
                <a:spcPct val="150000"/>
              </a:lnSpc>
            </a:pPr>
            <a:r>
              <a:rPr lang="en-US" altLang="ko-KR" dirty="0"/>
              <a:t/>
            </a:r>
            <a:br>
              <a:rPr lang="en-US" altLang="ko-KR" dirty="0"/>
            </a:br>
            <a:endParaRPr lang="ko-KR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+mj-lt"/>
            </a:endParaRPr>
          </a:p>
          <a:p>
            <a:endParaRPr lang="en-US" altLang="ko-KR" sz="2000" dirty="0"/>
          </a:p>
          <a:p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4E4D0E7-30CE-4168-BEAE-6CFA637B0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510319"/>
            <a:ext cx="8208912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50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1556792"/>
            <a:ext cx="7884876" cy="399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sz="4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팀 소개</a:t>
            </a:r>
            <a:endParaRPr lang="en-US" altLang="ko-KR" sz="40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4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sz="4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브레인스토밍</a:t>
            </a:r>
            <a:endParaRPr lang="en-US" altLang="ko-KR" sz="40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4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sz="4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제안서</a:t>
            </a:r>
            <a:endParaRPr lang="en-US" altLang="ko-KR" sz="4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4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sz="4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향후 </a:t>
            </a:r>
            <a:r>
              <a:rPr lang="ko-KR" altLang="en-US" sz="4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구현 방안 및 </a:t>
            </a:r>
            <a:r>
              <a:rPr lang="ko-KR" altLang="en-US" sz="4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리뷰</a:t>
            </a:r>
            <a:endParaRPr lang="en-US" altLang="ko-KR" sz="4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599693" y="4783717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-1055122" y="269950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</a:t>
            </a:r>
            <a:endParaRPr lang="ko-KR" altLang="en-US" sz="1200" b="1" spc="-150" dirty="0"/>
          </a:p>
        </p:txBody>
      </p:sp>
      <p:sp>
        <p:nvSpPr>
          <p:cNvPr id="25" name="TextBox 24"/>
          <p:cNvSpPr txBox="1"/>
          <p:nvPr/>
        </p:nvSpPr>
        <p:spPr>
          <a:xfrm>
            <a:off x="3851920" y="2834352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</a:t>
            </a:r>
            <a:endParaRPr lang="ko-KR" altLang="en-US" sz="1200" b="1" spc="-1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8B0F283-1ABC-417D-A6E5-E54E9CC66AF7}"/>
              </a:ext>
            </a:extLst>
          </p:cNvPr>
          <p:cNvSpPr txBox="1"/>
          <p:nvPr/>
        </p:nvSpPr>
        <p:spPr>
          <a:xfrm>
            <a:off x="251520" y="479095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5B7EE8C-FE8F-43F0-B394-AAC7F7783B7E}"/>
              </a:ext>
            </a:extLst>
          </p:cNvPr>
          <p:cNvSpPr txBox="1"/>
          <p:nvPr/>
        </p:nvSpPr>
        <p:spPr>
          <a:xfrm>
            <a:off x="467544" y="1340768"/>
            <a:ext cx="842493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accent5">
                    <a:lumMod val="50000"/>
                  </a:schemeClr>
                </a:solidFill>
              </a:rPr>
              <a:t>모듈화</a:t>
            </a:r>
            <a:endParaRPr lang="en-US" altLang="ko-KR" sz="2000" b="1" spc="-15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742950" lvl="1" indent="-285750" fontAlgn="ctr" latinLnBrk="0">
              <a:buFont typeface="Arial" panose="020B0604020202020204" pitchFamily="34" charset="0"/>
              <a:buChar char="•"/>
            </a:pPr>
            <a:endParaRPr lang="ko-KR" altLang="ko-KR" dirty="0" smtClean="0">
              <a:latin typeface="+mj-lt"/>
            </a:endParaRPr>
          </a:p>
          <a:p>
            <a:pPr lvl="2" latinLnBrk="0">
              <a:lnSpc>
                <a:spcPct val="150000"/>
              </a:lnSpc>
            </a:pPr>
            <a:r>
              <a:rPr lang="en-US" altLang="ko-KR" dirty="0"/>
              <a:t/>
            </a:r>
            <a:br>
              <a:rPr lang="en-US" altLang="ko-KR" dirty="0"/>
            </a:br>
            <a:endParaRPr lang="ko-KR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+mj-lt"/>
            </a:endParaRPr>
          </a:p>
          <a:p>
            <a:endParaRPr lang="en-US" altLang="ko-KR" sz="2000" dirty="0"/>
          </a:p>
          <a:p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31" y="1844825"/>
            <a:ext cx="8319805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77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8B0F283-1ABC-417D-A6E5-E54E9CC66AF7}"/>
              </a:ext>
            </a:extLst>
          </p:cNvPr>
          <p:cNvSpPr txBox="1"/>
          <p:nvPr/>
        </p:nvSpPr>
        <p:spPr>
          <a:xfrm>
            <a:off x="251520" y="479095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5B7EE8C-FE8F-43F0-B394-AAC7F7783B7E}"/>
              </a:ext>
            </a:extLst>
          </p:cNvPr>
          <p:cNvSpPr txBox="1"/>
          <p:nvPr/>
        </p:nvSpPr>
        <p:spPr>
          <a:xfrm>
            <a:off x="467544" y="1340768"/>
            <a:ext cx="8424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accent5">
                    <a:lumMod val="50000"/>
                  </a:schemeClr>
                </a:solidFill>
              </a:rPr>
              <a:t>데이터 흐름도 </a:t>
            </a:r>
            <a:r>
              <a:rPr lang="en-US" altLang="ko-KR" sz="2000" b="1" spc="-150" dirty="0" smtClean="0">
                <a:solidFill>
                  <a:schemeClr val="accent5">
                    <a:lumMod val="50000"/>
                  </a:schemeClr>
                </a:solidFill>
              </a:rPr>
              <a:t>- </a:t>
            </a:r>
            <a:r>
              <a:rPr lang="ko-KR" altLang="en-US" sz="2000" b="1" spc="-150" dirty="0" smtClean="0">
                <a:solidFill>
                  <a:schemeClr val="accent5">
                    <a:lumMod val="50000"/>
                  </a:schemeClr>
                </a:solidFill>
              </a:rPr>
              <a:t>로그인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71369"/>
            <a:ext cx="7845714" cy="378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20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8B0F283-1ABC-417D-A6E5-E54E9CC66AF7}"/>
              </a:ext>
            </a:extLst>
          </p:cNvPr>
          <p:cNvSpPr txBox="1"/>
          <p:nvPr/>
        </p:nvSpPr>
        <p:spPr>
          <a:xfrm>
            <a:off x="251520" y="479095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5B7EE8C-FE8F-43F0-B394-AAC7F7783B7E}"/>
              </a:ext>
            </a:extLst>
          </p:cNvPr>
          <p:cNvSpPr txBox="1"/>
          <p:nvPr/>
        </p:nvSpPr>
        <p:spPr>
          <a:xfrm>
            <a:off x="467544" y="1340768"/>
            <a:ext cx="8424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accent5">
                    <a:lumMod val="50000"/>
                  </a:schemeClr>
                </a:solidFill>
              </a:rPr>
              <a:t>데이터 흐름도 </a:t>
            </a:r>
            <a:r>
              <a:rPr lang="en-US" altLang="ko-KR" sz="2000" b="1" spc="-150" dirty="0" smtClean="0">
                <a:solidFill>
                  <a:schemeClr val="accent5">
                    <a:lumMod val="50000"/>
                  </a:schemeClr>
                </a:solidFill>
              </a:rPr>
              <a:t>- </a:t>
            </a:r>
            <a:r>
              <a:rPr lang="ko-KR" altLang="en-US" sz="2000" b="1" spc="-150" dirty="0" smtClean="0">
                <a:solidFill>
                  <a:schemeClr val="accent5">
                    <a:lumMod val="50000"/>
                  </a:schemeClr>
                </a:solidFill>
              </a:rPr>
              <a:t>회원가입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56902"/>
            <a:ext cx="7774630" cy="399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88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8B0F283-1ABC-417D-A6E5-E54E9CC66AF7}"/>
              </a:ext>
            </a:extLst>
          </p:cNvPr>
          <p:cNvSpPr txBox="1"/>
          <p:nvPr/>
        </p:nvSpPr>
        <p:spPr>
          <a:xfrm>
            <a:off x="251520" y="479095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5B7EE8C-FE8F-43F0-B394-AAC7F7783B7E}"/>
              </a:ext>
            </a:extLst>
          </p:cNvPr>
          <p:cNvSpPr txBox="1"/>
          <p:nvPr/>
        </p:nvSpPr>
        <p:spPr>
          <a:xfrm>
            <a:off x="467544" y="1340768"/>
            <a:ext cx="8424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accent5">
                    <a:lumMod val="50000"/>
                  </a:schemeClr>
                </a:solidFill>
              </a:rPr>
              <a:t>데이터 흐름도 </a:t>
            </a:r>
            <a:r>
              <a:rPr lang="en-US" altLang="ko-KR" sz="2000" b="1" spc="-150" dirty="0" smtClean="0">
                <a:solidFill>
                  <a:schemeClr val="accent5">
                    <a:lumMod val="50000"/>
                  </a:schemeClr>
                </a:solidFill>
              </a:rPr>
              <a:t>– </a:t>
            </a:r>
            <a:r>
              <a:rPr lang="ko-KR" altLang="en-US" sz="2000" b="1" spc="-150" dirty="0" err="1" smtClean="0">
                <a:solidFill>
                  <a:schemeClr val="accent5">
                    <a:lumMod val="50000"/>
                  </a:schemeClr>
                </a:solidFill>
              </a:rPr>
              <a:t>채팅방</a:t>
            </a:r>
            <a:r>
              <a:rPr lang="ko-KR" altLang="en-US" sz="2000" b="1" spc="-150" dirty="0" smtClean="0">
                <a:solidFill>
                  <a:schemeClr val="accent5">
                    <a:lumMod val="50000"/>
                  </a:schemeClr>
                </a:solidFill>
              </a:rPr>
              <a:t> 개설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87" y="1740878"/>
            <a:ext cx="8078226" cy="426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46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8B0F283-1ABC-417D-A6E5-E54E9CC66AF7}"/>
              </a:ext>
            </a:extLst>
          </p:cNvPr>
          <p:cNvSpPr txBox="1"/>
          <p:nvPr/>
        </p:nvSpPr>
        <p:spPr>
          <a:xfrm>
            <a:off x="251520" y="479095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5B7EE8C-FE8F-43F0-B394-AAC7F7783B7E}"/>
              </a:ext>
            </a:extLst>
          </p:cNvPr>
          <p:cNvSpPr txBox="1"/>
          <p:nvPr/>
        </p:nvSpPr>
        <p:spPr>
          <a:xfrm>
            <a:off x="467544" y="1340768"/>
            <a:ext cx="8424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accent5">
                    <a:lumMod val="50000"/>
                  </a:schemeClr>
                </a:solidFill>
              </a:rPr>
              <a:t>데이터 흐름도 </a:t>
            </a:r>
            <a:r>
              <a:rPr lang="en-US" altLang="ko-KR" sz="2000" b="1" spc="-150" dirty="0" smtClean="0">
                <a:solidFill>
                  <a:schemeClr val="accent5">
                    <a:lumMod val="50000"/>
                  </a:schemeClr>
                </a:solidFill>
              </a:rPr>
              <a:t>- </a:t>
            </a:r>
            <a:r>
              <a:rPr lang="ko-KR" altLang="en-US" sz="2000" b="1" spc="-150" dirty="0" smtClean="0">
                <a:solidFill>
                  <a:schemeClr val="accent5">
                    <a:lumMod val="50000"/>
                  </a:schemeClr>
                </a:solidFill>
              </a:rPr>
              <a:t>채팅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76" y="1740878"/>
            <a:ext cx="8200220" cy="413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29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8B0F283-1ABC-417D-A6E5-E54E9CC66AF7}"/>
              </a:ext>
            </a:extLst>
          </p:cNvPr>
          <p:cNvSpPr txBox="1"/>
          <p:nvPr/>
        </p:nvSpPr>
        <p:spPr>
          <a:xfrm>
            <a:off x="251520" y="479095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5B7EE8C-FE8F-43F0-B394-AAC7F7783B7E}"/>
              </a:ext>
            </a:extLst>
          </p:cNvPr>
          <p:cNvSpPr txBox="1"/>
          <p:nvPr/>
        </p:nvSpPr>
        <p:spPr>
          <a:xfrm>
            <a:off x="467544" y="1340768"/>
            <a:ext cx="8424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accent5">
                    <a:lumMod val="50000"/>
                  </a:schemeClr>
                </a:solidFill>
              </a:rPr>
              <a:t>데이터 흐름도 </a:t>
            </a:r>
            <a:r>
              <a:rPr lang="en-US" altLang="ko-KR" sz="2000" b="1" spc="-150" dirty="0" smtClean="0">
                <a:solidFill>
                  <a:schemeClr val="accent5">
                    <a:lumMod val="50000"/>
                  </a:schemeClr>
                </a:solidFill>
              </a:rPr>
              <a:t>– </a:t>
            </a:r>
            <a:r>
              <a:rPr lang="ko-KR" altLang="en-US" sz="2000" b="1" spc="-150" dirty="0" smtClean="0">
                <a:solidFill>
                  <a:schemeClr val="accent5">
                    <a:lumMod val="50000"/>
                  </a:schemeClr>
                </a:solidFill>
              </a:rPr>
              <a:t>폼 스토어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88840"/>
            <a:ext cx="7708646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25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8B0F283-1ABC-417D-A6E5-E54E9CC66AF7}"/>
              </a:ext>
            </a:extLst>
          </p:cNvPr>
          <p:cNvSpPr txBox="1"/>
          <p:nvPr/>
        </p:nvSpPr>
        <p:spPr>
          <a:xfrm>
            <a:off x="251520" y="479095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5B7EE8C-FE8F-43F0-B394-AAC7F7783B7E}"/>
              </a:ext>
            </a:extLst>
          </p:cNvPr>
          <p:cNvSpPr txBox="1"/>
          <p:nvPr/>
        </p:nvSpPr>
        <p:spPr>
          <a:xfrm>
            <a:off x="467544" y="1340768"/>
            <a:ext cx="8424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accent5">
                    <a:lumMod val="50000"/>
                  </a:schemeClr>
                </a:solidFill>
              </a:rPr>
              <a:t>데이터 흐름도 </a:t>
            </a:r>
            <a:r>
              <a:rPr lang="en-US" altLang="ko-KR" sz="2000" b="1" spc="-150" dirty="0" smtClean="0">
                <a:solidFill>
                  <a:schemeClr val="accent5">
                    <a:lumMod val="50000"/>
                  </a:schemeClr>
                </a:solidFill>
              </a:rPr>
              <a:t>– </a:t>
            </a:r>
            <a:r>
              <a:rPr lang="ko-KR" altLang="en-US" sz="2000" b="1" spc="-150" dirty="0" smtClean="0">
                <a:solidFill>
                  <a:schemeClr val="accent5">
                    <a:lumMod val="50000"/>
                  </a:schemeClr>
                </a:solidFill>
              </a:rPr>
              <a:t>위치 기반 채팅 검색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95" y="2492896"/>
            <a:ext cx="8208912" cy="209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71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8B0F283-1ABC-417D-A6E5-E54E9CC66AF7}"/>
              </a:ext>
            </a:extLst>
          </p:cNvPr>
          <p:cNvSpPr txBox="1"/>
          <p:nvPr/>
        </p:nvSpPr>
        <p:spPr>
          <a:xfrm>
            <a:off x="251520" y="479095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5B7EE8C-FE8F-43F0-B394-AAC7F7783B7E}"/>
              </a:ext>
            </a:extLst>
          </p:cNvPr>
          <p:cNvSpPr txBox="1"/>
          <p:nvPr/>
        </p:nvSpPr>
        <p:spPr>
          <a:xfrm>
            <a:off x="467544" y="1052736"/>
            <a:ext cx="8424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accent5">
                    <a:lumMod val="50000"/>
                  </a:schemeClr>
                </a:solidFill>
              </a:rPr>
              <a:t>플랫폼 구조도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636" y="1452846"/>
            <a:ext cx="6768752" cy="485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79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8B0F283-1ABC-417D-A6E5-E54E9CC66AF7}"/>
              </a:ext>
            </a:extLst>
          </p:cNvPr>
          <p:cNvSpPr txBox="1"/>
          <p:nvPr/>
        </p:nvSpPr>
        <p:spPr>
          <a:xfrm>
            <a:off x="251520" y="479095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5B7EE8C-FE8F-43F0-B394-AAC7F7783B7E}"/>
              </a:ext>
            </a:extLst>
          </p:cNvPr>
          <p:cNvSpPr txBox="1"/>
          <p:nvPr/>
        </p:nvSpPr>
        <p:spPr>
          <a:xfrm>
            <a:off x="467544" y="1340768"/>
            <a:ext cx="8424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accent5">
                    <a:lumMod val="50000"/>
                  </a:schemeClr>
                </a:solidFill>
              </a:rPr>
              <a:t>UI </a:t>
            </a:r>
            <a:r>
              <a:rPr lang="ko-KR" altLang="en-US" sz="2000" b="1" spc="-150" dirty="0" smtClean="0">
                <a:solidFill>
                  <a:schemeClr val="accent5">
                    <a:lumMod val="50000"/>
                  </a:schemeClr>
                </a:solidFill>
              </a:rPr>
              <a:t>대화도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6624736" cy="540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27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8B0F283-1ABC-417D-A6E5-E54E9CC66AF7}"/>
              </a:ext>
            </a:extLst>
          </p:cNvPr>
          <p:cNvSpPr txBox="1"/>
          <p:nvPr/>
        </p:nvSpPr>
        <p:spPr>
          <a:xfrm>
            <a:off x="251520" y="479095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5B7EE8C-FE8F-43F0-B394-AAC7F7783B7E}"/>
              </a:ext>
            </a:extLst>
          </p:cNvPr>
          <p:cNvSpPr txBox="1"/>
          <p:nvPr/>
        </p:nvSpPr>
        <p:spPr>
          <a:xfrm>
            <a:off x="467544" y="1340768"/>
            <a:ext cx="8424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accent5">
                    <a:lumMod val="50000"/>
                  </a:schemeClr>
                </a:solidFill>
              </a:rPr>
              <a:t>DB ERD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40" y="1821928"/>
            <a:ext cx="4388748" cy="408397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375" y="1551997"/>
            <a:ext cx="3690105" cy="4353905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4655488" y="3586700"/>
            <a:ext cx="486359" cy="290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1EB0650-DF9B-458A-A9B6-F6DAB2E6BEAD}"/>
              </a:ext>
            </a:extLst>
          </p:cNvPr>
          <p:cNvSpPr txBox="1"/>
          <p:nvPr/>
        </p:nvSpPr>
        <p:spPr>
          <a:xfrm>
            <a:off x="0" y="434158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err="1">
                <a:solidFill>
                  <a:schemeClr val="bg1"/>
                </a:solidFill>
              </a:rPr>
              <a:t>CatEgOry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</a:rPr>
              <a:t>카테고리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D4EDE4B-A4F5-497D-A592-678721FA0E5F}"/>
              </a:ext>
            </a:extLst>
          </p:cNvPr>
          <p:cNvSpPr txBox="1"/>
          <p:nvPr/>
        </p:nvSpPr>
        <p:spPr>
          <a:xfrm>
            <a:off x="2483768" y="3377317"/>
            <a:ext cx="42564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chemeClr val="bg1"/>
                </a:solidFill>
              </a:rPr>
              <a:t>CEO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25D417A-2B16-47C7-9A70-A52AC3216F07}"/>
              </a:ext>
            </a:extLst>
          </p:cNvPr>
          <p:cNvSpPr txBox="1"/>
          <p:nvPr/>
        </p:nvSpPr>
        <p:spPr>
          <a:xfrm>
            <a:off x="2483768" y="2945269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5A0D9ED-F9F3-4E44-8461-95A8E0553B87}"/>
              </a:ext>
            </a:extLst>
          </p:cNvPr>
          <p:cNvSpPr txBox="1"/>
          <p:nvPr/>
        </p:nvSpPr>
        <p:spPr>
          <a:xfrm>
            <a:off x="2483768" y="2420888"/>
            <a:ext cx="4256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Team &amp; Project name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185BB8D-4238-45F1-94F4-8AA0401A2946}"/>
              </a:ext>
            </a:extLst>
          </p:cNvPr>
          <p:cNvSpPr txBox="1"/>
          <p:nvPr/>
        </p:nvSpPr>
        <p:spPr>
          <a:xfrm>
            <a:off x="359229" y="131584"/>
            <a:ext cx="8245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sz="4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팀 소개 </a:t>
            </a:r>
            <a:r>
              <a:rPr lang="en-US" altLang="ko-KR" sz="4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sz="4000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팀이름</a:t>
            </a:r>
            <a:r>
              <a:rPr lang="ko-KR" altLang="en-US" sz="4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(1)</a:t>
            </a:r>
            <a:endParaRPr lang="ko-KR" altLang="en-US" sz="40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8606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8B0F283-1ABC-417D-A6E5-E54E9CC66AF7}"/>
              </a:ext>
            </a:extLst>
          </p:cNvPr>
          <p:cNvSpPr txBox="1"/>
          <p:nvPr/>
        </p:nvSpPr>
        <p:spPr>
          <a:xfrm>
            <a:off x="251520" y="479095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5B7EE8C-FE8F-43F0-B394-AAC7F7783B7E}"/>
              </a:ext>
            </a:extLst>
          </p:cNvPr>
          <p:cNvSpPr txBox="1"/>
          <p:nvPr/>
        </p:nvSpPr>
        <p:spPr>
          <a:xfrm>
            <a:off x="467544" y="1340768"/>
            <a:ext cx="842493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 smtClean="0">
                <a:solidFill>
                  <a:schemeClr val="accent5">
                    <a:lumMod val="50000"/>
                  </a:schemeClr>
                </a:solidFill>
              </a:rPr>
              <a:t>마일스톤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marL="742950" lvl="1" indent="-285750" fontAlgn="ctr" latinLnBrk="0">
              <a:buFont typeface="Arial" panose="020B0604020202020204" pitchFamily="34" charset="0"/>
              <a:buChar char="•"/>
            </a:pPr>
            <a:endParaRPr lang="ko-KR" altLang="ko-KR" dirty="0">
              <a:latin typeface="+mj-lt"/>
            </a:endParaRPr>
          </a:p>
          <a:p>
            <a:pPr lvl="2" latinLnBrk="0">
              <a:lnSpc>
                <a:spcPct val="150000"/>
              </a:lnSpc>
            </a:pPr>
            <a:r>
              <a:rPr lang="en-US" altLang="ko-KR" dirty="0"/>
              <a:t/>
            </a:r>
            <a:br>
              <a:rPr lang="en-US" altLang="ko-KR" dirty="0"/>
            </a:br>
            <a:endParaRPr lang="ko-KR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+mj-lt"/>
            </a:endParaRPr>
          </a:p>
          <a:p>
            <a:endParaRPr lang="en-US" altLang="ko-KR" sz="2000" dirty="0"/>
          </a:p>
          <a:p>
            <a:endParaRPr lang="ko-KR" altLang="en-US" sz="1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8844D32-81E5-491C-AE47-9316A6AD2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99" y="2187568"/>
            <a:ext cx="8226626" cy="298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62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E2C61F1-60EB-4BEA-9217-7EC9EE4123C5}"/>
              </a:ext>
            </a:extLst>
          </p:cNvPr>
          <p:cNvSpPr txBox="1"/>
          <p:nvPr/>
        </p:nvSpPr>
        <p:spPr>
          <a:xfrm>
            <a:off x="251520" y="479095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1CD976C-3698-49DC-92D5-6758F6EFE29D}"/>
              </a:ext>
            </a:extLst>
          </p:cNvPr>
          <p:cNvSpPr txBox="1"/>
          <p:nvPr/>
        </p:nvSpPr>
        <p:spPr>
          <a:xfrm>
            <a:off x="251520" y="1916832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프로토 타이핑</a:t>
            </a:r>
            <a:endParaRPr lang="en-US" altLang="ko-KR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endParaRPr lang="en-US" altLang="ko-KR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r>
              <a:rPr lang="en-US" altLang="ko-KR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PDF </a:t>
            </a:r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파일로 이동</a:t>
            </a:r>
            <a:r>
              <a:rPr lang="en-US" altLang="ko-KR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..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3132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8B0F283-1ABC-417D-A6E5-E54E9CC66AF7}"/>
              </a:ext>
            </a:extLst>
          </p:cNvPr>
          <p:cNvSpPr txBox="1"/>
          <p:nvPr/>
        </p:nvSpPr>
        <p:spPr>
          <a:xfrm>
            <a:off x="251520" y="479095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5B7EE8C-FE8F-43F0-B394-AAC7F7783B7E}"/>
              </a:ext>
            </a:extLst>
          </p:cNvPr>
          <p:cNvSpPr txBox="1"/>
          <p:nvPr/>
        </p:nvSpPr>
        <p:spPr>
          <a:xfrm>
            <a:off x="395536" y="128150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accent5">
                    <a:lumMod val="50000"/>
                  </a:schemeClr>
                </a:solidFill>
              </a:rPr>
              <a:t>1) </a:t>
            </a: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피시방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accent5">
                    <a:lumMod val="50000"/>
                  </a:schemeClr>
                </a:solidFill>
              </a:rPr>
              <a:t>(1)</a:t>
            </a:r>
            <a:endParaRPr lang="ko-KR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046310A-D69B-42A0-8EAD-87BE54FDBB7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44824"/>
            <a:ext cx="2736304" cy="4635901"/>
          </a:xfrm>
          <a:prstGeom prst="rect">
            <a:avLst/>
          </a:prstGeom>
        </p:spPr>
      </p:pic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xmlns="" id="{A6C83B2F-1599-47E8-A03E-2C207726325B}"/>
              </a:ext>
            </a:extLst>
          </p:cNvPr>
          <p:cNvSpPr/>
          <p:nvPr/>
        </p:nvSpPr>
        <p:spPr>
          <a:xfrm>
            <a:off x="755576" y="2276872"/>
            <a:ext cx="1368152" cy="909566"/>
          </a:xfrm>
          <a:prstGeom prst="flowChartAlternateProcess">
            <a:avLst/>
          </a:prstGeom>
          <a:noFill/>
          <a:ln w="571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4CC6441-02CD-4281-97E7-226251CA9780}"/>
              </a:ext>
            </a:extLst>
          </p:cNvPr>
          <p:cNvSpPr/>
          <p:nvPr/>
        </p:nvSpPr>
        <p:spPr>
          <a:xfrm>
            <a:off x="3635896" y="1825327"/>
            <a:ext cx="5112568" cy="813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latinLnBrk="0">
              <a:lnSpc>
                <a:spcPct val="107000"/>
              </a:lnSpc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사장이 카테고리와 폼을 등록한다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85800" lvl="1" indent="-228600" latinLnBrk="0">
              <a:lnSpc>
                <a:spcPct val="107000"/>
              </a:lnSpc>
              <a:tabLst>
                <a:tab pos="18288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알바생이 자신의 근무시간을 등록하는 카테고리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85800" lvl="1" indent="-228600" latinLnBrk="0">
              <a:lnSpc>
                <a:spcPct val="107000"/>
              </a:lnSpc>
              <a:tabLst>
                <a:tab pos="18288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알바생이 시재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재고를 보고하는 카테고리 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AF6365A-92FD-476F-9FFB-327D3491582C}"/>
              </a:ext>
            </a:extLst>
          </p:cNvPr>
          <p:cNvSpPr txBox="1"/>
          <p:nvPr/>
        </p:nvSpPr>
        <p:spPr>
          <a:xfrm>
            <a:off x="251520" y="989114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플랫폼 시나리오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43297B03-BAF5-4EFF-B6F0-BEEC2121078B}"/>
              </a:ext>
            </a:extLst>
          </p:cNvPr>
          <p:cNvCxnSpPr/>
          <p:nvPr/>
        </p:nvCxnSpPr>
        <p:spPr>
          <a:xfrm>
            <a:off x="2123728" y="16357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45996098-1EA3-45CC-8206-8508C77DE76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791662"/>
            <a:ext cx="2311400" cy="33305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71BEF1AD-100E-47AF-9E90-25A23717E7E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180" y="2731654"/>
            <a:ext cx="2556284" cy="291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71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8B0F283-1ABC-417D-A6E5-E54E9CC66AF7}"/>
              </a:ext>
            </a:extLst>
          </p:cNvPr>
          <p:cNvSpPr txBox="1"/>
          <p:nvPr/>
        </p:nvSpPr>
        <p:spPr>
          <a:xfrm>
            <a:off x="251520" y="479095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5B7EE8C-FE8F-43F0-B394-AAC7F7783B7E}"/>
              </a:ext>
            </a:extLst>
          </p:cNvPr>
          <p:cNvSpPr txBox="1"/>
          <p:nvPr/>
        </p:nvSpPr>
        <p:spPr>
          <a:xfrm>
            <a:off x="404094" y="880284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accent5">
                    <a:lumMod val="50000"/>
                  </a:schemeClr>
                </a:solidFill>
              </a:rPr>
              <a:t>1) </a:t>
            </a: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피시방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accent5">
                    <a:lumMod val="50000"/>
                  </a:schemeClr>
                </a:solidFill>
              </a:rPr>
              <a:t>(2)</a:t>
            </a:r>
            <a:endParaRPr lang="ko-KR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4CC6441-02CD-4281-97E7-226251CA9780}"/>
              </a:ext>
            </a:extLst>
          </p:cNvPr>
          <p:cNvSpPr/>
          <p:nvPr/>
        </p:nvSpPr>
        <p:spPr>
          <a:xfrm>
            <a:off x="3574571" y="5758474"/>
            <a:ext cx="5580112" cy="364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latinLnBrk="0">
              <a:lnSpc>
                <a:spcPct val="107000"/>
              </a:lnSpc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ko-KR" altLang="ko-KR" dirty="0"/>
              <a:t>알바생이 주어진 폼을 이용하여 채팅을 작성한다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D4B0085B-DB3F-4544-9C75-7F4400A71F0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327" y="1299089"/>
            <a:ext cx="2006600" cy="233743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17C63793-FF5F-4383-9F43-45089708F4D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12" y="1292739"/>
            <a:ext cx="3867150" cy="323850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D8711DFE-8966-4F40-ADC4-0C416643BC91}"/>
              </a:ext>
            </a:extLst>
          </p:cNvPr>
          <p:cNvCxnSpPr/>
          <p:nvPr/>
        </p:nvCxnSpPr>
        <p:spPr>
          <a:xfrm flipV="1">
            <a:off x="4587262" y="1810899"/>
            <a:ext cx="732790" cy="19926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8D0B76AC-667B-4826-899C-1A0C51AC081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347" y="3842264"/>
            <a:ext cx="2563495" cy="1723390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5AD9E1A2-1B64-4FD3-B8C3-445C90601C03}"/>
              </a:ext>
            </a:extLst>
          </p:cNvPr>
          <p:cNvCxnSpPr/>
          <p:nvPr/>
        </p:nvCxnSpPr>
        <p:spPr>
          <a:xfrm>
            <a:off x="4888887" y="3950214"/>
            <a:ext cx="672465" cy="596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87D2B834-3E56-47D9-A7F1-5E91FE3E8DA6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77" y="4769364"/>
            <a:ext cx="2371725" cy="1651635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6A0F0ACC-79C1-4B1A-AD46-8C81FF77CDD0}"/>
              </a:ext>
            </a:extLst>
          </p:cNvPr>
          <p:cNvCxnSpPr/>
          <p:nvPr/>
        </p:nvCxnSpPr>
        <p:spPr>
          <a:xfrm flipH="1">
            <a:off x="3404892" y="4924939"/>
            <a:ext cx="2105025" cy="636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4064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8B0F283-1ABC-417D-A6E5-E54E9CC66AF7}"/>
              </a:ext>
            </a:extLst>
          </p:cNvPr>
          <p:cNvSpPr txBox="1"/>
          <p:nvPr/>
        </p:nvSpPr>
        <p:spPr>
          <a:xfrm>
            <a:off x="251520" y="479095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5B7EE8C-FE8F-43F0-B394-AAC7F7783B7E}"/>
              </a:ext>
            </a:extLst>
          </p:cNvPr>
          <p:cNvSpPr txBox="1"/>
          <p:nvPr/>
        </p:nvSpPr>
        <p:spPr>
          <a:xfrm>
            <a:off x="404094" y="880284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accent5">
                    <a:lumMod val="50000"/>
                  </a:schemeClr>
                </a:solidFill>
              </a:rPr>
              <a:t>1) </a:t>
            </a: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피시방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accent5">
                    <a:lumMod val="50000"/>
                  </a:schemeClr>
                </a:solidFill>
              </a:rPr>
              <a:t>(3)</a:t>
            </a:r>
            <a:endParaRPr lang="ko-KR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4CC6441-02CD-4281-97E7-226251CA9780}"/>
              </a:ext>
            </a:extLst>
          </p:cNvPr>
          <p:cNvSpPr/>
          <p:nvPr/>
        </p:nvSpPr>
        <p:spPr>
          <a:xfrm>
            <a:off x="3212406" y="1604944"/>
            <a:ext cx="540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latinLnBrk="0"/>
            <a:r>
              <a:rPr lang="ko-KR" altLang="ko-KR" dirty="0"/>
              <a:t>사장은 자신이 만든 카테고리 폼이 인기가 있을 것 같아 카테고리 마켓에 공유하였다</a:t>
            </a:r>
            <a:r>
              <a:rPr lang="en-US" altLang="ko-KR" dirty="0"/>
              <a:t>.</a:t>
            </a:r>
          </a:p>
          <a:p>
            <a:pPr lvl="2" latinLnBrk="0"/>
            <a:endParaRPr lang="en-US" altLang="ko-KR" dirty="0"/>
          </a:p>
          <a:p>
            <a:pPr lvl="2" latinLnBrk="0"/>
            <a:endParaRPr lang="ko-KR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B407EBA6-AC40-404D-9C3E-F0F56AD565F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15616" y="1266128"/>
            <a:ext cx="2736304" cy="451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690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8B0F283-1ABC-417D-A6E5-E54E9CC66AF7}"/>
              </a:ext>
            </a:extLst>
          </p:cNvPr>
          <p:cNvSpPr txBox="1"/>
          <p:nvPr/>
        </p:nvSpPr>
        <p:spPr>
          <a:xfrm>
            <a:off x="251520" y="479095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5B7EE8C-FE8F-43F0-B394-AAC7F7783B7E}"/>
              </a:ext>
            </a:extLst>
          </p:cNvPr>
          <p:cNvSpPr txBox="1"/>
          <p:nvPr/>
        </p:nvSpPr>
        <p:spPr>
          <a:xfrm>
            <a:off x="404094" y="880284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accent5">
                    <a:lumMod val="50000"/>
                  </a:schemeClr>
                </a:solidFill>
              </a:rPr>
              <a:t>2) 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학교 동아리 커뮤니티 </a:t>
            </a:r>
            <a:r>
              <a:rPr lang="en-US" altLang="ko-KR" sz="2000" b="1" spc="-150" dirty="0">
                <a:solidFill>
                  <a:schemeClr val="accent5">
                    <a:lumMod val="50000"/>
                  </a:schemeClr>
                </a:solidFill>
              </a:rPr>
              <a:t>(1)</a:t>
            </a:r>
            <a:endParaRPr lang="ko-KR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4CC6441-02CD-4281-97E7-226251CA9780}"/>
              </a:ext>
            </a:extLst>
          </p:cNvPr>
          <p:cNvSpPr/>
          <p:nvPr/>
        </p:nvSpPr>
        <p:spPr>
          <a:xfrm>
            <a:off x="0" y="1430496"/>
            <a:ext cx="86130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latinLnBrk="0"/>
            <a:r>
              <a:rPr lang="ko-KR" altLang="ko-KR" dirty="0"/>
              <a:t>단국대 소프트웨어학과 </a:t>
            </a:r>
            <a:r>
              <a:rPr lang="en-US" altLang="ko-KR" dirty="0"/>
              <a:t>19</a:t>
            </a:r>
            <a:r>
              <a:rPr lang="ko-KR" altLang="ko-KR" dirty="0"/>
              <a:t>학번은 입학 전 미래의 동기들과 미리 친해지고 싶어서 소프트웨어학과 예비 </a:t>
            </a:r>
            <a:r>
              <a:rPr lang="en-US" altLang="ko-KR" dirty="0"/>
              <a:t>19</a:t>
            </a:r>
            <a:r>
              <a:rPr lang="ko-KR" altLang="ko-KR" dirty="0"/>
              <a:t>학번 커뮤니티 채팅방을 지도에 등록하였다</a:t>
            </a:r>
            <a:r>
              <a:rPr lang="en-US" altLang="ko-KR" dirty="0"/>
              <a:t>. </a:t>
            </a:r>
            <a:endParaRPr lang="ko-KR" altLang="ko-KR" dirty="0"/>
          </a:p>
          <a:p>
            <a:pPr lvl="2" latinLnBrk="0"/>
            <a:endParaRPr lang="ko-KR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E1D2E76-76EF-4796-B874-DB44F564FDB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449425"/>
            <a:ext cx="5688632" cy="355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15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8B0F283-1ABC-417D-A6E5-E54E9CC66AF7}"/>
              </a:ext>
            </a:extLst>
          </p:cNvPr>
          <p:cNvSpPr txBox="1"/>
          <p:nvPr/>
        </p:nvSpPr>
        <p:spPr>
          <a:xfrm>
            <a:off x="251520" y="479095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5B7EE8C-FE8F-43F0-B394-AAC7F7783B7E}"/>
              </a:ext>
            </a:extLst>
          </p:cNvPr>
          <p:cNvSpPr txBox="1"/>
          <p:nvPr/>
        </p:nvSpPr>
        <p:spPr>
          <a:xfrm>
            <a:off x="404094" y="880284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accent5">
                    <a:lumMod val="50000"/>
                  </a:schemeClr>
                </a:solidFill>
              </a:rPr>
              <a:t>2) 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학교 동아리 커뮤니티 </a:t>
            </a:r>
            <a:r>
              <a:rPr lang="en-US" altLang="ko-KR" sz="2000" b="1" spc="-150" dirty="0">
                <a:solidFill>
                  <a:schemeClr val="accent5">
                    <a:lumMod val="50000"/>
                  </a:schemeClr>
                </a:solidFill>
              </a:rPr>
              <a:t>(2)</a:t>
            </a:r>
            <a:endParaRPr lang="ko-KR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4CC6441-02CD-4281-97E7-226251CA9780}"/>
              </a:ext>
            </a:extLst>
          </p:cNvPr>
          <p:cNvSpPr/>
          <p:nvPr/>
        </p:nvSpPr>
        <p:spPr>
          <a:xfrm>
            <a:off x="0" y="1430496"/>
            <a:ext cx="86130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latinLnBrk="0"/>
            <a:r>
              <a:rPr lang="ko-KR" altLang="ko-KR" dirty="0"/>
              <a:t>소프트웨어학과 예비 </a:t>
            </a:r>
            <a:r>
              <a:rPr lang="en-US" altLang="ko-KR" dirty="0"/>
              <a:t>19</a:t>
            </a:r>
            <a:r>
              <a:rPr lang="ko-KR" altLang="ko-KR" dirty="0"/>
              <a:t>학번이 될 학생들은 지도검색으로 커뮤니티를 찾아 채팅에 참여하게 되었다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9D381B59-5140-4723-8DD5-99D2ED1670E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43608" y="2226929"/>
            <a:ext cx="3168352" cy="3707908"/>
          </a:xfrm>
          <a:prstGeom prst="rect">
            <a:avLst/>
          </a:prstGeom>
        </p:spPr>
      </p:pic>
      <p:sp>
        <p:nvSpPr>
          <p:cNvPr id="10" name="순서도: 대체 처리 9">
            <a:extLst>
              <a:ext uri="{FF2B5EF4-FFF2-40B4-BE49-F238E27FC236}">
                <a16:creationId xmlns:a16="http://schemas.microsoft.com/office/drawing/2014/main" xmlns="" id="{E6806E2F-3125-4789-9646-3950A0637731}"/>
              </a:ext>
            </a:extLst>
          </p:cNvPr>
          <p:cNvSpPr/>
          <p:nvPr/>
        </p:nvSpPr>
        <p:spPr>
          <a:xfrm>
            <a:off x="1043608" y="3717031"/>
            <a:ext cx="3024336" cy="2217805"/>
          </a:xfrm>
          <a:prstGeom prst="flowChartAlternateProcess">
            <a:avLst/>
          </a:prstGeom>
          <a:noFill/>
          <a:ln w="571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1898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8B0F283-1ABC-417D-A6E5-E54E9CC66AF7}"/>
              </a:ext>
            </a:extLst>
          </p:cNvPr>
          <p:cNvSpPr txBox="1"/>
          <p:nvPr/>
        </p:nvSpPr>
        <p:spPr>
          <a:xfrm>
            <a:off x="251520" y="479095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5B7EE8C-FE8F-43F0-B394-AAC7F7783B7E}"/>
              </a:ext>
            </a:extLst>
          </p:cNvPr>
          <p:cNvSpPr txBox="1"/>
          <p:nvPr/>
        </p:nvSpPr>
        <p:spPr>
          <a:xfrm>
            <a:off x="404094" y="880284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accent5">
                    <a:lumMod val="50000"/>
                  </a:schemeClr>
                </a:solidFill>
              </a:rPr>
              <a:t>3) 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서비스 플랫폼 단체 채팅 방 </a:t>
            </a:r>
            <a:r>
              <a:rPr lang="en-US" altLang="ko-KR" sz="2000" b="1" spc="-150" dirty="0">
                <a:solidFill>
                  <a:schemeClr val="accent5">
                    <a:lumMod val="50000"/>
                  </a:schemeClr>
                </a:solidFill>
              </a:rPr>
              <a:t>(1)</a:t>
            </a:r>
            <a:endParaRPr lang="ko-KR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4CC6441-02CD-4281-97E7-226251CA9780}"/>
              </a:ext>
            </a:extLst>
          </p:cNvPr>
          <p:cNvSpPr/>
          <p:nvPr/>
        </p:nvSpPr>
        <p:spPr>
          <a:xfrm>
            <a:off x="0" y="1430496"/>
            <a:ext cx="86130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latinLnBrk="0"/>
            <a:r>
              <a:rPr lang="ko-KR" altLang="ko-KR" dirty="0"/>
              <a:t>학생들은 블루투스를 활성화 시켜 자신이 검색될 수 있게 한다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FE331207-E6D2-4820-8DF5-F2C4B22E9AA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30660"/>
            <a:ext cx="4533900" cy="895350"/>
          </a:xfrm>
          <a:prstGeom prst="rect">
            <a:avLst/>
          </a:prstGeom>
        </p:spPr>
      </p:pic>
      <p:sp>
        <p:nvSpPr>
          <p:cNvPr id="12" name="Rectangle 8">
            <a:extLst>
              <a:ext uri="{FF2B5EF4-FFF2-40B4-BE49-F238E27FC236}">
                <a16:creationId xmlns:a16="http://schemas.microsoft.com/office/drawing/2014/main" xmlns="" id="{7E9E667C-5C8E-4961-98DF-1641CAFA6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9193" y="307417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8C80F02E-3EA6-45F9-BE71-7E72B36AC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13681" y="378916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xmlns="" id="{BE836E0D-C2A0-44C9-9B96-53763AE48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61281" y="394156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xmlns="" id="{8622B7CB-443B-4153-86AB-41FF61CDD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60" y="3228247"/>
            <a:ext cx="3583256" cy="31658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latinLnBrk="0">
              <a:lnSpc>
                <a:spcPct val="150000"/>
              </a:lnSpc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이재동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교수님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그룹을 만들 때 학생들 초대하는 방법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latinLnBrk="0">
              <a:lnSpc>
                <a:spcPct val="150000"/>
              </a:lnSpc>
              <a:buFontTx/>
              <a:buChar char="•"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블루투스 초대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latinLnBrk="0">
              <a:lnSpc>
                <a:spcPct val="150000"/>
              </a:lnSpc>
              <a:buFontTx/>
              <a:buChar char="•"/>
            </a:pP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QR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코드 공개</a:t>
            </a:r>
            <a:endParaRPr kumimoji="0" lang="ko-KR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latinLnBrk="0">
              <a:lnSpc>
                <a:spcPct val="150000"/>
              </a:lnSpc>
              <a:buFontTx/>
              <a:buChar char="•"/>
            </a:pP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블루투스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/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지도로 채팅방을 검색할 수 있게 하고 설정한 암호를 입력하게 하여 참여를 하게함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latinLnBrk="0">
              <a:lnSpc>
                <a:spcPct val="150000"/>
              </a:lnSpc>
            </a:pP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74" name="그림 26">
            <a:extLst>
              <a:ext uri="{FF2B5EF4-FFF2-40B4-BE49-F238E27FC236}">
                <a16:creationId xmlns:a16="http://schemas.microsoft.com/office/drawing/2014/main" xmlns="" id="{A78CE213-F531-4BC6-A8DA-FE14203E4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516" y="3228247"/>
            <a:ext cx="4716520" cy="252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1687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8B0F283-1ABC-417D-A6E5-E54E9CC66AF7}"/>
              </a:ext>
            </a:extLst>
          </p:cNvPr>
          <p:cNvSpPr txBox="1"/>
          <p:nvPr/>
        </p:nvSpPr>
        <p:spPr>
          <a:xfrm>
            <a:off x="251520" y="479095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5B7EE8C-FE8F-43F0-B394-AAC7F7783B7E}"/>
              </a:ext>
            </a:extLst>
          </p:cNvPr>
          <p:cNvSpPr txBox="1"/>
          <p:nvPr/>
        </p:nvSpPr>
        <p:spPr>
          <a:xfrm>
            <a:off x="404094" y="880284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accent5">
                    <a:lumMod val="50000"/>
                  </a:schemeClr>
                </a:solidFill>
              </a:rPr>
              <a:t>3) 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서비스 플랫폼 단체 채팅 방 </a:t>
            </a:r>
            <a:r>
              <a:rPr lang="en-US" altLang="ko-KR" sz="2000" b="1" spc="-150" dirty="0">
                <a:solidFill>
                  <a:schemeClr val="accent5">
                    <a:lumMod val="50000"/>
                  </a:schemeClr>
                </a:solidFill>
              </a:rPr>
              <a:t>(2)</a:t>
            </a:r>
            <a:endParaRPr lang="ko-KR" altLang="ko-KR" dirty="0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8C80F02E-3EA6-45F9-BE71-7E72B36AC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13681" y="378916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xmlns="" id="{BE836E0D-C2A0-44C9-9B96-53763AE48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61281" y="394156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97F59C9C-1324-475F-9951-2656CDC1C9E3}"/>
              </a:ext>
            </a:extLst>
          </p:cNvPr>
          <p:cNvSpPr/>
          <p:nvPr/>
        </p:nvSpPr>
        <p:spPr>
          <a:xfrm>
            <a:off x="0" y="1428778"/>
            <a:ext cx="8496944" cy="454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 latinLnBrk="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교수님이 서비스 플랫폼 수업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2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개를 진행하고 있다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첫 수업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때 채팅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방 개설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채팅방의 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QR 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코드와 주소를 학생들에게 공개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채팅에 참여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A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분반과 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B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분반으로 그룹화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교수님이 메시지를 보내면 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A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분반과 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B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분반에 동시에 전달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메시지 입력창에서 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A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그룹 체크박스를 선택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시 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A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그룹에게만 메시지 전달</a:t>
            </a:r>
            <a:endParaRPr lang="en-US" altLang="ko-KR" sz="1500" kern="0" dirty="0">
              <a:solidFill>
                <a:srgbClr val="24292E"/>
              </a:solidFill>
              <a:latin typeface="맑은 고딕" panose="020B0503020000020004" pitchFamily="50" charset="-127"/>
              <a:cs typeface="Segoe UI" panose="020B0502040204020203" pitchFamily="34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143000" lvl="2" indent="-228600" latinLnBrk="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카테고리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명언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수업정보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과제정보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 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7576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8B0F283-1ABC-417D-A6E5-E54E9CC66AF7}"/>
              </a:ext>
            </a:extLst>
          </p:cNvPr>
          <p:cNvSpPr txBox="1"/>
          <p:nvPr/>
        </p:nvSpPr>
        <p:spPr>
          <a:xfrm>
            <a:off x="251520" y="479095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5B7EE8C-FE8F-43F0-B394-AAC7F7783B7E}"/>
              </a:ext>
            </a:extLst>
          </p:cNvPr>
          <p:cNvSpPr txBox="1"/>
          <p:nvPr/>
        </p:nvSpPr>
        <p:spPr>
          <a:xfrm>
            <a:off x="404094" y="880284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accent5">
                    <a:lumMod val="50000"/>
                  </a:schemeClr>
                </a:solidFill>
              </a:rPr>
              <a:t>4) 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자영업자</a:t>
            </a:r>
            <a:endParaRPr lang="ko-KR" altLang="ko-KR" dirty="0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8C80F02E-3EA6-45F9-BE71-7E72B36AC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13681" y="378916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xmlns="" id="{BE836E0D-C2A0-44C9-9B96-53763AE48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61281" y="394156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714FCFC1-4B6E-46E3-BC3F-434F25163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4848"/>
            <a:ext cx="788869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1371600" algn="l"/>
              </a:tabLst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식당을 홍보하기 위해 커뮤니티 채팅을 지도에 등록한다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553" name="그림 27">
            <a:extLst>
              <a:ext uri="{FF2B5EF4-FFF2-40B4-BE49-F238E27FC236}">
                <a16:creationId xmlns:a16="http://schemas.microsoft.com/office/drawing/2014/main" xmlns="" id="{A5BAF79E-6149-43A6-8D81-6C1D4F500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374" y="2142734"/>
            <a:ext cx="3168352" cy="284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CA1A4CD5-F53D-4565-9AFF-04A63FB3D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022" y="5645084"/>
            <a:ext cx="820891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>
              <a:buFontTx/>
              <a:buChar char="•"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카테고리채팅을 통하여 고객들과 소통하거나 가게를 홍보할 수 있다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361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185BB8D-4238-45F1-94F4-8AA0401A2946}"/>
              </a:ext>
            </a:extLst>
          </p:cNvPr>
          <p:cNvSpPr txBox="1"/>
          <p:nvPr/>
        </p:nvSpPr>
        <p:spPr>
          <a:xfrm>
            <a:off x="359229" y="131584"/>
            <a:ext cx="8245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sz="4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팀 소개 </a:t>
            </a:r>
            <a:r>
              <a:rPr lang="en-US" altLang="ko-KR" sz="4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sz="4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멤버 소개 </a:t>
            </a:r>
            <a:r>
              <a:rPr lang="en-US" altLang="ko-KR" sz="4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(2)</a:t>
            </a:r>
            <a:endParaRPr lang="ko-KR" altLang="en-US" sz="40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93F0750B-558A-4D54-B171-A8C79D218455}"/>
              </a:ext>
            </a:extLst>
          </p:cNvPr>
          <p:cNvSpPr/>
          <p:nvPr/>
        </p:nvSpPr>
        <p:spPr>
          <a:xfrm>
            <a:off x="359229" y="1052736"/>
            <a:ext cx="2916627" cy="532859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AE909131-7470-4916-9F8E-2C9E4105032F}"/>
              </a:ext>
            </a:extLst>
          </p:cNvPr>
          <p:cNvSpPr/>
          <p:nvPr/>
        </p:nvSpPr>
        <p:spPr>
          <a:xfrm>
            <a:off x="3023524" y="1042460"/>
            <a:ext cx="2916627" cy="532859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2B214E3A-7407-49C7-8947-D35E3BB16310}"/>
              </a:ext>
            </a:extLst>
          </p:cNvPr>
          <p:cNvSpPr/>
          <p:nvPr/>
        </p:nvSpPr>
        <p:spPr>
          <a:xfrm>
            <a:off x="5868144" y="1042460"/>
            <a:ext cx="2916627" cy="532859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A89B503-5C07-4266-B101-2D72BC6B2F80}"/>
              </a:ext>
            </a:extLst>
          </p:cNvPr>
          <p:cNvSpPr txBox="1"/>
          <p:nvPr/>
        </p:nvSpPr>
        <p:spPr>
          <a:xfrm>
            <a:off x="359230" y="1196752"/>
            <a:ext cx="27219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박은영</a:t>
            </a:r>
            <a:endParaRPr lang="ko-KR" altLang="en-US" sz="3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5958F0C-25F1-4955-8B62-3211EF46AD03}"/>
              </a:ext>
            </a:extLst>
          </p:cNvPr>
          <p:cNvSpPr txBox="1"/>
          <p:nvPr/>
        </p:nvSpPr>
        <p:spPr>
          <a:xfrm>
            <a:off x="3023524" y="1196752"/>
            <a:ext cx="29166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황준일</a:t>
            </a:r>
            <a:endParaRPr lang="ko-KR" altLang="en-US" sz="3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C34BB46-D53F-40A3-9F95-EF6A4073133F}"/>
              </a:ext>
            </a:extLst>
          </p:cNvPr>
          <p:cNvSpPr txBox="1"/>
          <p:nvPr/>
        </p:nvSpPr>
        <p:spPr>
          <a:xfrm>
            <a:off x="5868144" y="1196752"/>
            <a:ext cx="29166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정준원</a:t>
            </a:r>
            <a:endParaRPr lang="ko-KR" altLang="en-US" sz="3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1338958-823A-4A2F-A176-77D7B95DCE06}"/>
              </a:ext>
            </a:extLst>
          </p:cNvPr>
          <p:cNvSpPr txBox="1"/>
          <p:nvPr/>
        </p:nvSpPr>
        <p:spPr>
          <a:xfrm>
            <a:off x="593407" y="1773833"/>
            <a:ext cx="23762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플랫포머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dirty="0"/>
              <a:t>플랫폼 설계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dirty="0" err="1"/>
              <a:t>추친</a:t>
            </a:r>
            <a:r>
              <a:rPr lang="en-US" altLang="ko-KR" dirty="0"/>
              <a:t> </a:t>
            </a:r>
            <a:r>
              <a:rPr lang="ko-KR" altLang="ko-KR" dirty="0"/>
              <a:t>일정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dirty="0"/>
              <a:t>역할 분배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풍부한 아이디어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시키는 거 좋아함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1EB7AA4-5DB5-4678-93AF-F97D2679C1B9}"/>
              </a:ext>
            </a:extLst>
          </p:cNvPr>
          <p:cNvSpPr txBox="1"/>
          <p:nvPr/>
        </p:nvSpPr>
        <p:spPr>
          <a:xfrm>
            <a:off x="3293705" y="1806100"/>
            <a:ext cx="23762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컴플리멘터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개발 지식이 필요한 역할 수행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기술 마일스톤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모듈화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DB ERD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데이터 흐름도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플랫폼 </a:t>
            </a:r>
            <a:r>
              <a:rPr lang="ko-KR" altLang="en-US" sz="1500" dirty="0" smtClean="0"/>
              <a:t>구조도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개발에 대한 지식이 풍부함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개발 자체를 좋아함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문서 정리 잘함</a:t>
            </a:r>
            <a:endParaRPr lang="en-US" altLang="ko-KR" sz="1500" dirty="0" smtClean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931FA51-B619-4398-AC8C-2A0B1ECBEA8A}"/>
              </a:ext>
            </a:extLst>
          </p:cNvPr>
          <p:cNvSpPr txBox="1"/>
          <p:nvPr/>
        </p:nvSpPr>
        <p:spPr>
          <a:xfrm>
            <a:off x="6174329" y="1750750"/>
            <a:ext cx="23762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에반젤리스트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시장 현황과 비즈니스 분석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기술 보고서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대화도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비즈니스 모델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자료 조사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비교</a:t>
            </a:r>
            <a:r>
              <a:rPr lang="en-US" altLang="ko-KR" sz="1500" dirty="0"/>
              <a:t>,</a:t>
            </a:r>
            <a:r>
              <a:rPr lang="ko-KR" altLang="en-US" sz="1500" dirty="0"/>
              <a:t>분석 </a:t>
            </a:r>
            <a:endParaRPr lang="en-US" altLang="ko-KR" sz="15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16096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8B0F283-1ABC-417D-A6E5-E54E9CC66AF7}"/>
              </a:ext>
            </a:extLst>
          </p:cNvPr>
          <p:cNvSpPr txBox="1"/>
          <p:nvPr/>
        </p:nvSpPr>
        <p:spPr>
          <a:xfrm>
            <a:off x="251520" y="479095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AF6365A-92FD-476F-9FFB-327D3491582C}"/>
              </a:ext>
            </a:extLst>
          </p:cNvPr>
          <p:cNvSpPr txBox="1"/>
          <p:nvPr/>
        </p:nvSpPr>
        <p:spPr>
          <a:xfrm>
            <a:off x="251520" y="989114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향후 구현방안 및 리뷰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43297B03-BAF5-4EFF-B6F0-BEEC2121078B}"/>
              </a:ext>
            </a:extLst>
          </p:cNvPr>
          <p:cNvCxnSpPr/>
          <p:nvPr/>
        </p:nvCxnSpPr>
        <p:spPr>
          <a:xfrm>
            <a:off x="2123728" y="16357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506DF06-40DD-45B8-95EA-30BCA126AC66}"/>
              </a:ext>
            </a:extLst>
          </p:cNvPr>
          <p:cNvSpPr txBox="1"/>
          <p:nvPr/>
        </p:nvSpPr>
        <p:spPr>
          <a:xfrm>
            <a:off x="611560" y="1697576"/>
            <a:ext cx="7920880" cy="293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2"/>
                </a:solidFill>
              </a:rPr>
              <a:t>Front-end - Vue.js For Single Page Application</a:t>
            </a:r>
            <a:endParaRPr lang="en-US" altLang="ko-KR" b="1" dirty="0">
              <a:solidFill>
                <a:schemeClr val="tx2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 smtClean="0"/>
              <a:t>UX/UI</a:t>
            </a:r>
            <a:r>
              <a:rPr lang="ko-KR" altLang="en-US" sz="1050" dirty="0"/>
              <a:t>를 위한 진보적인 프레임워크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 smtClean="0"/>
              <a:t>Single </a:t>
            </a:r>
            <a:r>
              <a:rPr lang="en-US" altLang="ko-KR" sz="1050" dirty="0"/>
              <a:t>Page Application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 smtClean="0"/>
              <a:t>index.html</a:t>
            </a:r>
            <a:r>
              <a:rPr lang="ko-KR" altLang="en-US" sz="1050" dirty="0"/>
              <a:t>에 모든 내용을 구현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 smtClean="0"/>
              <a:t>사용자의 </a:t>
            </a:r>
            <a:r>
              <a:rPr lang="ko-KR" altLang="en-US" sz="1050" dirty="0"/>
              <a:t>요청에 따라 필요한 부분만</a:t>
            </a:r>
            <a:r>
              <a:rPr lang="en-US" altLang="ko-KR" sz="1050" dirty="0" err="1"/>
              <a:t>javascript</a:t>
            </a:r>
            <a:r>
              <a:rPr lang="ko-KR" altLang="en-US" sz="1050" dirty="0"/>
              <a:t>를 통하여 </a:t>
            </a:r>
            <a:r>
              <a:rPr lang="ko-KR" altLang="en-US" sz="1050" dirty="0" err="1" smtClean="0"/>
              <a:t>렌더링</a:t>
            </a:r>
            <a:endParaRPr lang="en-US" altLang="ko-KR" sz="105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 smtClean="0"/>
              <a:t>전체 </a:t>
            </a:r>
            <a:r>
              <a:rPr lang="ko-KR" altLang="en-US" sz="1050" dirty="0" err="1"/>
              <a:t>트래픽</a:t>
            </a:r>
            <a:r>
              <a:rPr lang="ko-KR" altLang="en-US" sz="1050" dirty="0"/>
              <a:t> 감소 효과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 err="1" smtClean="0"/>
              <a:t>네이티브</a:t>
            </a:r>
            <a:r>
              <a:rPr lang="ko-KR" altLang="en-US" sz="1050" dirty="0" smtClean="0"/>
              <a:t> </a:t>
            </a:r>
            <a:r>
              <a:rPr lang="ko-KR" altLang="en-US" sz="1050" dirty="0" err="1"/>
              <a:t>앱과</a:t>
            </a:r>
            <a:r>
              <a:rPr lang="ko-KR" altLang="en-US" sz="1050" dirty="0"/>
              <a:t> 유사한 </a:t>
            </a:r>
            <a:r>
              <a:rPr lang="ko-KR" altLang="en-US" sz="1050" dirty="0" err="1"/>
              <a:t>퍼포먼스</a:t>
            </a:r>
            <a:r>
              <a:rPr lang="ko-KR" altLang="en-US" sz="1050" dirty="0"/>
              <a:t> → </a:t>
            </a:r>
            <a:r>
              <a:rPr lang="en-US" altLang="ko-KR" sz="1050" dirty="0"/>
              <a:t>UX</a:t>
            </a:r>
            <a:r>
              <a:rPr lang="ko-KR" altLang="en-US" sz="1050" dirty="0"/>
              <a:t>에 긍정적인 효과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 smtClean="0"/>
              <a:t>Hot </a:t>
            </a:r>
            <a:r>
              <a:rPr lang="en-US" altLang="ko-KR" sz="1050" dirty="0"/>
              <a:t>Loading(</a:t>
            </a:r>
            <a:r>
              <a:rPr lang="ko-KR" altLang="en-US" sz="1050" dirty="0"/>
              <a:t>저장 시 자동 반영</a:t>
            </a:r>
            <a:r>
              <a:rPr lang="en-US" altLang="ko-KR" sz="1050" dirty="0"/>
              <a:t>) </a:t>
            </a:r>
            <a:r>
              <a:rPr lang="ko-KR" altLang="en-US" sz="1050" dirty="0"/>
              <a:t>기능을 </a:t>
            </a:r>
            <a:r>
              <a:rPr lang="ko-KR" altLang="en-US" sz="1050" dirty="0" smtClean="0"/>
              <a:t>제공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ko-KR" altLang="en-US" sz="1050" dirty="0" smtClean="0"/>
              <a:t>→  </a:t>
            </a:r>
            <a:r>
              <a:rPr lang="ko-KR" altLang="en-US" sz="1050" dirty="0"/>
              <a:t>코드를 </a:t>
            </a:r>
            <a:r>
              <a:rPr lang="en-US" altLang="ko-KR" sz="1050" dirty="0"/>
              <a:t>Save </a:t>
            </a:r>
            <a:r>
              <a:rPr lang="ko-KR" altLang="en-US" sz="1050" dirty="0"/>
              <a:t>시에 필요한 부분만 다시 </a:t>
            </a:r>
            <a:r>
              <a:rPr lang="ko-KR" altLang="en-US" sz="1050" dirty="0" err="1" smtClean="0"/>
              <a:t>렌더링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ko-KR" altLang="en-US" sz="1050" dirty="0" smtClean="0"/>
              <a:t>→ </a:t>
            </a:r>
            <a:r>
              <a:rPr lang="ko-KR" altLang="en-US" sz="1050" dirty="0"/>
              <a:t>생산적인 개발 및 </a:t>
            </a:r>
            <a:r>
              <a:rPr lang="en-US" altLang="ko-KR" sz="1050" dirty="0"/>
              <a:t>unit test </a:t>
            </a:r>
            <a:r>
              <a:rPr lang="ko-KR" altLang="en-US" sz="1050" dirty="0" smtClean="0"/>
              <a:t>가능</a:t>
            </a:r>
            <a:endParaRPr lang="en-US" altLang="ko-KR" sz="105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 smtClean="0"/>
              <a:t>개발은 </a:t>
            </a:r>
            <a:r>
              <a:rPr lang="en-US" altLang="ko-KR" sz="1050" dirty="0"/>
              <a:t>Node.js </a:t>
            </a:r>
            <a:r>
              <a:rPr lang="ko-KR" altLang="en-US" sz="1050" dirty="0"/>
              <a:t>환경에서 이루어진다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pic>
        <p:nvPicPr>
          <p:cNvPr id="6" name="그림 5" descr="https://lh6.googleusercontent.com/JFt7SYvSyhFoX1WLXM4Eod_mBP_nanYrDaKFtD7hrhwvBoW12-cqz3Vw1OI1RCCIZOuxa5aejK8T3keRM0KdJX4Wn_s38YdT7enegLMWftm9k9otmDa9cuwZwxM7zKbA2pldD5fJ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781" y="2348880"/>
            <a:ext cx="2640965" cy="1814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https://lh6.googleusercontent.com/Lt_KGW751nujbtL1-wYn_1I28FqqlhZv0G8HKGcpQAspNlnk27_AnZxAZYZMNAGXR5zvM16EPsR-dZxRvx9kgmtkwxNR5pJ02M-YfuD3w3nhQoflwKe6MPDA-OHTwD7-yj1cQCFQ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629148"/>
            <a:ext cx="5003800" cy="9436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37818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8B0F283-1ABC-417D-A6E5-E54E9CC66AF7}"/>
              </a:ext>
            </a:extLst>
          </p:cNvPr>
          <p:cNvSpPr txBox="1"/>
          <p:nvPr/>
        </p:nvSpPr>
        <p:spPr>
          <a:xfrm>
            <a:off x="251520" y="479095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AF6365A-92FD-476F-9FFB-327D3491582C}"/>
              </a:ext>
            </a:extLst>
          </p:cNvPr>
          <p:cNvSpPr txBox="1"/>
          <p:nvPr/>
        </p:nvSpPr>
        <p:spPr>
          <a:xfrm>
            <a:off x="251520" y="989114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향후 구현방안 및 리뷰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43297B03-BAF5-4EFF-B6F0-BEEC2121078B}"/>
              </a:ext>
            </a:extLst>
          </p:cNvPr>
          <p:cNvCxnSpPr/>
          <p:nvPr/>
        </p:nvCxnSpPr>
        <p:spPr>
          <a:xfrm>
            <a:off x="2123728" y="16357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506DF06-40DD-45B8-95EA-30BCA126AC66}"/>
              </a:ext>
            </a:extLst>
          </p:cNvPr>
          <p:cNvSpPr txBox="1"/>
          <p:nvPr/>
        </p:nvSpPr>
        <p:spPr>
          <a:xfrm>
            <a:off x="611560" y="1697576"/>
            <a:ext cx="7920880" cy="2689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2"/>
                </a:solidFill>
              </a:rPr>
              <a:t>Back-end - Spring-boot</a:t>
            </a:r>
            <a:endParaRPr lang="en-US" altLang="ko-KR" b="1" dirty="0">
              <a:solidFill>
                <a:schemeClr val="tx2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 smtClean="0"/>
              <a:t>특징</a:t>
            </a:r>
            <a:endParaRPr lang="en-US" altLang="ko-KR" sz="105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/>
              <a:t>가장 많이 사용 되는 </a:t>
            </a:r>
            <a:r>
              <a:rPr lang="en-US" altLang="ko-KR" sz="1050" dirty="0"/>
              <a:t>Back-end Framework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/>
              <a:t>기존의 </a:t>
            </a:r>
            <a:r>
              <a:rPr lang="en-US" altLang="ko-KR" sz="1050" dirty="0"/>
              <a:t>Spring MVC </a:t>
            </a:r>
            <a:r>
              <a:rPr lang="ko-KR" altLang="en-US" sz="1050" dirty="0"/>
              <a:t>방식 보다 간편하고 효과적임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/>
              <a:t>환경설정을 최소화하여 개발에 집중할 수 있게 함 → </a:t>
            </a:r>
            <a:r>
              <a:rPr lang="en-US" altLang="ko-KR" sz="1050" dirty="0"/>
              <a:t>XML </a:t>
            </a:r>
            <a:r>
              <a:rPr lang="ko-KR" altLang="en-US" sz="1050" dirty="0"/>
              <a:t>설정을 위한 코드 생성 불필요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/>
              <a:t>내장형 </a:t>
            </a:r>
            <a:r>
              <a:rPr lang="en-US" altLang="ko-KR" sz="1050" dirty="0"/>
              <a:t>Tomcat, Jetty, Undertow + </a:t>
            </a:r>
            <a:r>
              <a:rPr lang="en-US" altLang="ko-KR" sz="1050" dirty="0" err="1"/>
              <a:t>DevTools</a:t>
            </a:r>
            <a:r>
              <a:rPr lang="en-US" altLang="ko-KR" sz="1050" dirty="0"/>
              <a:t> + Starter → </a:t>
            </a:r>
            <a:r>
              <a:rPr lang="ko-KR" altLang="en-US" sz="1050" dirty="0"/>
              <a:t>간편</a:t>
            </a:r>
            <a:r>
              <a:rPr lang="en-US" altLang="ko-KR" sz="1050" dirty="0"/>
              <a:t>/</a:t>
            </a:r>
            <a:r>
              <a:rPr lang="ko-KR" altLang="en-US" sz="1050" dirty="0"/>
              <a:t>자동</a:t>
            </a:r>
            <a:r>
              <a:rPr lang="en-US" altLang="ko-KR" sz="1050" dirty="0"/>
              <a:t>/</a:t>
            </a:r>
            <a:r>
              <a:rPr lang="ko-KR" altLang="en-US" sz="1050" dirty="0"/>
              <a:t>고속 </a:t>
            </a:r>
            <a:r>
              <a:rPr lang="ko-KR" altLang="en-US" sz="1050" dirty="0" err="1"/>
              <a:t>빌드</a:t>
            </a:r>
            <a:endParaRPr lang="ko-KR" altLang="en-US" sz="105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/>
              <a:t>똑같은 하드웨어 환경에서 개발 </a:t>
            </a:r>
            <a:r>
              <a:rPr lang="ko-KR" altLang="en-US" sz="1050" dirty="0" smtClean="0"/>
              <a:t>시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ko-KR" altLang="en-US" sz="1050" dirty="0" smtClean="0"/>
              <a:t>→ </a:t>
            </a:r>
            <a:r>
              <a:rPr lang="en-US" altLang="ko-KR" sz="1050" dirty="0" smtClean="0"/>
              <a:t>Spring MVC : </a:t>
            </a:r>
            <a:r>
              <a:rPr lang="ko-KR" altLang="en-US" sz="1050" dirty="0" smtClean="0"/>
              <a:t>약 </a:t>
            </a:r>
            <a:r>
              <a:rPr lang="en-US" altLang="ko-KR" sz="1050" dirty="0" smtClean="0"/>
              <a:t>12s</a:t>
            </a:r>
            <a:r>
              <a:rPr lang="ko-KR" altLang="en-US" sz="1050" dirty="0" smtClean="0"/>
              <a:t>의 </a:t>
            </a:r>
            <a:r>
              <a:rPr lang="ko-KR" altLang="en-US" sz="1050" dirty="0" err="1" smtClean="0"/>
              <a:t>빌드</a:t>
            </a:r>
            <a:r>
              <a:rPr lang="ko-KR" altLang="en-US" sz="1050" dirty="0" smtClean="0"/>
              <a:t> 시간 소요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수정할 때 마다 수동으로 </a:t>
            </a:r>
            <a:r>
              <a:rPr lang="ko-KR" altLang="en-US" sz="1050" dirty="0" err="1" smtClean="0"/>
              <a:t>빌드</a:t>
            </a:r>
            <a:r>
              <a:rPr lang="en-US" altLang="ko-KR" sz="1050" dirty="0"/>
              <a:t/>
            </a:r>
            <a:br>
              <a:rPr lang="en-US" altLang="ko-KR" sz="1050" dirty="0"/>
            </a:br>
            <a:r>
              <a:rPr lang="ko-KR" altLang="en-US" sz="1050" dirty="0" smtClean="0"/>
              <a:t>→ </a:t>
            </a:r>
            <a:r>
              <a:rPr lang="en-US" altLang="ko-KR" sz="1050" dirty="0"/>
              <a:t>Spring Boot : </a:t>
            </a:r>
            <a:r>
              <a:rPr lang="ko-KR" altLang="en-US" sz="1050" dirty="0"/>
              <a:t>약 </a:t>
            </a:r>
            <a:r>
              <a:rPr lang="en-US" altLang="ko-KR" sz="1050" dirty="0"/>
              <a:t>1s</a:t>
            </a:r>
            <a:r>
              <a:rPr lang="ko-KR" altLang="en-US" sz="1050" dirty="0"/>
              <a:t>의 </a:t>
            </a:r>
            <a:r>
              <a:rPr lang="ko-KR" altLang="en-US" sz="1050" dirty="0" err="1"/>
              <a:t>빌드</a:t>
            </a:r>
            <a:r>
              <a:rPr lang="ko-KR" altLang="en-US" sz="1050" dirty="0"/>
              <a:t> 시간 소요</a:t>
            </a:r>
            <a:r>
              <a:rPr lang="en-US" altLang="ko-KR" sz="1050" dirty="0"/>
              <a:t>. </a:t>
            </a:r>
            <a:r>
              <a:rPr lang="ko-KR" altLang="en-US" sz="1050" dirty="0" err="1"/>
              <a:t>수정시</a:t>
            </a:r>
            <a:r>
              <a:rPr lang="ko-KR" altLang="en-US" sz="1050" dirty="0"/>
              <a:t> 자동으로 </a:t>
            </a:r>
            <a:r>
              <a:rPr lang="ko-KR" altLang="en-US" sz="1050" dirty="0" err="1" smtClean="0"/>
              <a:t>빌드</a:t>
            </a:r>
            <a:endParaRPr lang="en-US" altLang="ko-KR" sz="105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 smtClean="0"/>
              <a:t>Rest API</a:t>
            </a:r>
            <a:endParaRPr lang="ko-KR" altLang="en-US" sz="1050" dirty="0"/>
          </a:p>
        </p:txBody>
      </p:sp>
      <p:pic>
        <p:nvPicPr>
          <p:cNvPr id="8" name="그림 7" descr="https://lh3.googleusercontent.com/6HnhDM5Bsn5jXreGN4C-o2dJRqwZbC5nIccNHk7IPxsNThqMpvN0oaf97Nxz973NE7C9IWfif1XStODdJ5tZLwVb2ManWSV5LY5lpJC8JtFyId_oDJuOQ6gF-o2IJw3LGaNeO0PH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720085"/>
            <a:ext cx="2232248" cy="1064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 descr="https://lh6.googleusercontent.com/ut0Q_fYr4CDlhftQZF2pq2j5xk97wY0ygef0-uwOFnsSt7T2orLrBRKQ7krWGU4iZqVz3AhX1vr4l6r2Gc0fUeCI7SzPvV7f7Z40Bx_nX7YJLmLjU-JYC_M7o3lnrJKsecvGTR5w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386774"/>
            <a:ext cx="3952875" cy="185801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5148064" y="4510461"/>
            <a:ext cx="321754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여러 환경에서 데이터를 주고받을 수 </a:t>
            </a:r>
            <a:r>
              <a:rPr lang="ko-KR" altLang="en-US" sz="1000" dirty="0" smtClean="0"/>
              <a:t>있는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data Interface </a:t>
            </a:r>
            <a:r>
              <a:rPr lang="ko-KR" altLang="en-US" sz="1000" dirty="0"/>
              <a:t>역할 수행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특정 페이지에 데이터베이스에서 가져온 </a:t>
            </a:r>
            <a:r>
              <a:rPr lang="ko-KR" altLang="en-US" sz="1000" dirty="0" smtClean="0"/>
              <a:t>정보를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JSON </a:t>
            </a:r>
            <a:r>
              <a:rPr lang="ko-KR" altLang="en-US" sz="1000" dirty="0"/>
              <a:t>형태로 반환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4726676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8B0F283-1ABC-417D-A6E5-E54E9CC66AF7}"/>
              </a:ext>
            </a:extLst>
          </p:cNvPr>
          <p:cNvSpPr txBox="1"/>
          <p:nvPr/>
        </p:nvSpPr>
        <p:spPr>
          <a:xfrm>
            <a:off x="251520" y="479095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AF6365A-92FD-476F-9FFB-327D3491582C}"/>
              </a:ext>
            </a:extLst>
          </p:cNvPr>
          <p:cNvSpPr txBox="1"/>
          <p:nvPr/>
        </p:nvSpPr>
        <p:spPr>
          <a:xfrm>
            <a:off x="251520" y="989114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향후 구현방안 및 리뷰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43297B03-BAF5-4EFF-B6F0-BEEC2121078B}"/>
              </a:ext>
            </a:extLst>
          </p:cNvPr>
          <p:cNvCxnSpPr/>
          <p:nvPr/>
        </p:nvCxnSpPr>
        <p:spPr>
          <a:xfrm>
            <a:off x="2123728" y="16357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506DF06-40DD-45B8-95EA-30BCA126AC66}"/>
              </a:ext>
            </a:extLst>
          </p:cNvPr>
          <p:cNvSpPr txBox="1"/>
          <p:nvPr/>
        </p:nvSpPr>
        <p:spPr>
          <a:xfrm>
            <a:off x="611560" y="1697576"/>
            <a:ext cx="7920880" cy="1234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2"/>
                </a:solidFill>
              </a:rPr>
              <a:t>Electron For Desktop App </a:t>
            </a:r>
            <a:endParaRPr lang="en-US" altLang="ko-KR" b="1" dirty="0">
              <a:solidFill>
                <a:schemeClr val="tx2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/>
              <a:t>GitHub</a:t>
            </a:r>
            <a:r>
              <a:rPr lang="ko-KR" altLang="en-US" sz="1050" dirty="0"/>
              <a:t>가 관리하는 </a:t>
            </a:r>
            <a:r>
              <a:rPr lang="ko-KR" altLang="en-US" sz="1050" dirty="0" err="1"/>
              <a:t>오픈소스</a:t>
            </a:r>
            <a:r>
              <a:rPr lang="ko-KR" altLang="en-US" sz="1050" dirty="0"/>
              <a:t> 프로젝트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 err="1"/>
              <a:t>Chrominum</a:t>
            </a:r>
            <a:r>
              <a:rPr lang="ko-KR" altLang="en-US" sz="1050" dirty="0"/>
              <a:t>과 </a:t>
            </a:r>
            <a:r>
              <a:rPr lang="en-US" altLang="ko-KR" sz="1050" dirty="0"/>
              <a:t>Node.js</a:t>
            </a:r>
            <a:r>
              <a:rPr lang="ko-KR" altLang="en-US" sz="1050" dirty="0"/>
              <a:t>를 사용하여 데스크톱 </a:t>
            </a:r>
            <a:r>
              <a:rPr lang="ko-KR" altLang="en-US" sz="1050" dirty="0" err="1"/>
              <a:t>앱</a:t>
            </a:r>
            <a:r>
              <a:rPr lang="ko-KR" altLang="en-US" sz="1050" dirty="0"/>
              <a:t> 제작 가능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/>
              <a:t>OS X, Window, Linux</a:t>
            </a:r>
            <a:r>
              <a:rPr lang="ko-KR" altLang="en-US" sz="1050" dirty="0"/>
              <a:t>와 호환</a:t>
            </a:r>
            <a:r>
              <a:rPr lang="en-US" altLang="ko-KR" sz="1050" dirty="0"/>
              <a:t>. </a:t>
            </a:r>
            <a:r>
              <a:rPr lang="ko-KR" altLang="en-US" sz="1050" dirty="0"/>
              <a:t>세 개의 플랫폼에서 </a:t>
            </a:r>
            <a:r>
              <a:rPr lang="ko-KR" altLang="en-US" sz="1050" dirty="0" err="1"/>
              <a:t>빌드되고</a:t>
            </a:r>
            <a:r>
              <a:rPr lang="ko-KR" altLang="en-US" sz="1050" dirty="0"/>
              <a:t> 작동함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506DF06-40DD-45B8-95EA-30BCA126AC66}"/>
              </a:ext>
            </a:extLst>
          </p:cNvPr>
          <p:cNvSpPr txBox="1"/>
          <p:nvPr/>
        </p:nvSpPr>
        <p:spPr>
          <a:xfrm>
            <a:off x="611560" y="3933056"/>
            <a:ext cx="7920880" cy="75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2"/>
                </a:solidFill>
              </a:rPr>
              <a:t>Responsive </a:t>
            </a:r>
            <a:r>
              <a:rPr lang="en-US" altLang="ko-KR" b="1" dirty="0">
                <a:solidFill>
                  <a:schemeClr val="tx2"/>
                </a:solidFill>
              </a:rPr>
              <a:t>Web For Cross Platform</a:t>
            </a:r>
            <a:endParaRPr lang="en-US" altLang="ko-KR" b="1" dirty="0">
              <a:solidFill>
                <a:schemeClr val="tx2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/>
              <a:t>CSS</a:t>
            </a:r>
            <a:r>
              <a:rPr lang="ko-KR" altLang="ko-KR" sz="1050" dirty="0"/>
              <a:t>를 이용하여 공통</a:t>
            </a:r>
            <a:r>
              <a:rPr lang="en-US" altLang="ko-KR" sz="1050" dirty="0"/>
              <a:t> / PC /  Tablet / Mobile</a:t>
            </a:r>
            <a:r>
              <a:rPr lang="ko-KR" altLang="ko-KR" sz="1050" dirty="0"/>
              <a:t>에 대한</a:t>
            </a:r>
            <a:r>
              <a:rPr lang="en-US" altLang="ko-KR" sz="1050" dirty="0"/>
              <a:t> Layout </a:t>
            </a:r>
            <a:r>
              <a:rPr lang="ko-KR" altLang="ko-KR" sz="1050" dirty="0"/>
              <a:t>을 정의한다</a:t>
            </a:r>
            <a:endParaRPr lang="ko-KR" altLang="en-US" sz="1050" dirty="0"/>
          </a:p>
        </p:txBody>
      </p:sp>
      <p:pic>
        <p:nvPicPr>
          <p:cNvPr id="13" name="그림 12" descr="https://lh6.googleusercontent.com/kCTos84q9jJEiDNhgAKaFZZfp-Y8vKwpPrqSn4RtIPSEntW0pHsjjeOiEihMQ-Ls3GvUEvDVzlQ9roZTmz6qLMJldsc725Iy7imlgo_VgW2JvuAGNbpzyGM3uGywlYcKffcLpO-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153" y="1802237"/>
            <a:ext cx="3371850" cy="1846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그림 13" descr="https://lh6.googleusercontent.com/QkjV8VDqH7mVZJLFI8VTtpTDbItOukXe-jcbrGgrjNMmwQrr3LbWHtOpM2r2KFYYSoQxjoDuPn8JdRg8DibAg3z757RuHD0mFmMgbXrwO4-boEQ4ukz8e1_caiPu4w4qnGQokvZM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94025"/>
            <a:ext cx="3350260" cy="797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그림 14" descr="https://lh5.googleusercontent.com/xybI7AApQQc81nvuLEJA9SCxUTsfp0Z09VgXByuQvHrcdWfZsI7u9oFbSkbjazx_CZdO-_TJWV6Qez8uzSbjK5bFlQigJFHXk32XikZXAvjlXXVPD-Ldjz_CqJ9qQmO4yDG2B9Bi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683261"/>
            <a:ext cx="7513831" cy="14865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48612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8B0F283-1ABC-417D-A6E5-E54E9CC66AF7}"/>
              </a:ext>
            </a:extLst>
          </p:cNvPr>
          <p:cNvSpPr txBox="1"/>
          <p:nvPr/>
        </p:nvSpPr>
        <p:spPr>
          <a:xfrm>
            <a:off x="251520" y="479095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AF6365A-92FD-476F-9FFB-327D3491582C}"/>
              </a:ext>
            </a:extLst>
          </p:cNvPr>
          <p:cNvSpPr txBox="1"/>
          <p:nvPr/>
        </p:nvSpPr>
        <p:spPr>
          <a:xfrm>
            <a:off x="251520" y="989114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향후 구현방안 및 리뷰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43297B03-BAF5-4EFF-B6F0-BEEC2121078B}"/>
              </a:ext>
            </a:extLst>
          </p:cNvPr>
          <p:cNvCxnSpPr/>
          <p:nvPr/>
        </p:nvCxnSpPr>
        <p:spPr>
          <a:xfrm>
            <a:off x="2123728" y="16357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506DF06-40DD-45B8-95EA-30BCA126AC66}"/>
              </a:ext>
            </a:extLst>
          </p:cNvPr>
          <p:cNvSpPr txBox="1"/>
          <p:nvPr/>
        </p:nvSpPr>
        <p:spPr>
          <a:xfrm>
            <a:off x="683568" y="1772820"/>
            <a:ext cx="7920880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2"/>
                </a:solidFill>
              </a:rPr>
              <a:t>추가 기능 확장 방향 </a:t>
            </a:r>
            <a:r>
              <a:rPr lang="en-US" altLang="ko-KR" b="1" dirty="0">
                <a:solidFill>
                  <a:schemeClr val="tx2"/>
                </a:solidFill>
              </a:rPr>
              <a:t>(1) – </a:t>
            </a:r>
            <a:r>
              <a:rPr lang="ko-KR" altLang="en-US" b="1" dirty="0">
                <a:solidFill>
                  <a:schemeClr val="tx2"/>
                </a:solidFill>
              </a:rPr>
              <a:t>단점 보완 방법 </a:t>
            </a:r>
            <a:r>
              <a:rPr lang="ko-KR" altLang="en-US" b="1" dirty="0" smtClean="0">
                <a:solidFill>
                  <a:schemeClr val="tx2"/>
                </a:solidFill>
              </a:rPr>
              <a:t>연구</a:t>
            </a:r>
            <a:r>
              <a:rPr lang="en-US" altLang="ko-KR" b="1" dirty="0" smtClean="0">
                <a:solidFill>
                  <a:schemeClr val="tx2"/>
                </a:solidFill>
              </a:rPr>
              <a:t/>
            </a:r>
            <a:br>
              <a:rPr lang="en-US" altLang="ko-KR" b="1" dirty="0" smtClean="0">
                <a:solidFill>
                  <a:schemeClr val="tx2"/>
                </a:solidFill>
              </a:rPr>
            </a:br>
            <a:endParaRPr lang="en-US" altLang="ko-KR" b="1" dirty="0">
              <a:solidFill>
                <a:schemeClr val="tx2"/>
              </a:solidFill>
            </a:endParaRPr>
          </a:p>
          <a:p>
            <a:pPr lvl="1" latinLnBrk="0"/>
            <a:r>
              <a:rPr lang="ko-KR" altLang="en-US" sz="1600" b="1" dirty="0"/>
              <a:t>단점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위험분석</a:t>
            </a:r>
            <a:r>
              <a:rPr lang="en-US" altLang="ko-KR" sz="1600" b="1" dirty="0"/>
              <a:t>)</a:t>
            </a:r>
            <a:endParaRPr lang="ko-KR" altLang="ko-KR" sz="1600" b="1" dirty="0"/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400" dirty="0"/>
              <a:t>모든 크로스 플랫폼의</a:t>
            </a:r>
            <a:r>
              <a:rPr lang="en-US" altLang="ko-KR" sz="1400" dirty="0"/>
              <a:t> UI </a:t>
            </a:r>
            <a:r>
              <a:rPr lang="ko-KR" altLang="ko-KR" sz="1400" dirty="0"/>
              <a:t>배치가 번거로움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400" dirty="0"/>
              <a:t>높은 수준의 기술이 요구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400" dirty="0"/>
              <a:t>공개된 대화에는 악의적인 광고가 있을 수 있음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400" dirty="0"/>
              <a:t>너무나 많은 기능은 혼란을 초래 </a:t>
            </a:r>
            <a:r>
              <a:rPr lang="en-US" altLang="ko-KR" sz="1400" dirty="0">
                <a:sym typeface="Wingdings" panose="05000000000000000000" pitchFamily="2" charset="2"/>
              </a:rPr>
              <a:t></a:t>
            </a:r>
            <a:r>
              <a:rPr lang="en-US" altLang="ko-KR" sz="1400" dirty="0"/>
              <a:t> </a:t>
            </a:r>
            <a:r>
              <a:rPr lang="ko-KR" altLang="ko-KR" sz="1400" dirty="0"/>
              <a:t>명확한 인터페이스가 필요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400" dirty="0"/>
              <a:t>장점을 활용하기 위해선 결국 사용자를 최대한 많이 확보해야 함</a:t>
            </a:r>
            <a:r>
              <a:rPr lang="en-US" altLang="ko-KR" sz="1400" dirty="0"/>
              <a:t>. </a:t>
            </a:r>
            <a:r>
              <a:rPr lang="ko-KR" altLang="ko-KR" sz="1400" dirty="0"/>
              <a:t>일정 수준의 사용자를 확보하기 이전에는 제대로 된 효과를 발휘할 수 있을 지 의문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400" dirty="0"/>
              <a:t>보안 상</a:t>
            </a:r>
            <a:r>
              <a:rPr lang="en-US" altLang="ko-KR" sz="1400" dirty="0"/>
              <a:t>(</a:t>
            </a:r>
            <a:r>
              <a:rPr lang="ko-KR" altLang="ko-KR" sz="1400" dirty="0"/>
              <a:t>개인정보</a:t>
            </a:r>
            <a:r>
              <a:rPr lang="en-US" altLang="ko-KR" sz="1400" dirty="0"/>
              <a:t>) </a:t>
            </a:r>
            <a:r>
              <a:rPr lang="ko-KR" altLang="ko-KR" sz="1400" dirty="0"/>
              <a:t>의 문제가 발생할 수 있음</a:t>
            </a:r>
            <a:endParaRPr lang="en-US" altLang="ko-KR" sz="1400" dirty="0"/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카테고리 폼 마켓의 모방성으로 사용자의 구매력 하락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48832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8B0F283-1ABC-417D-A6E5-E54E9CC66AF7}"/>
              </a:ext>
            </a:extLst>
          </p:cNvPr>
          <p:cNvSpPr txBox="1"/>
          <p:nvPr/>
        </p:nvSpPr>
        <p:spPr>
          <a:xfrm>
            <a:off x="251520" y="479095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AF6365A-92FD-476F-9FFB-327D3491582C}"/>
              </a:ext>
            </a:extLst>
          </p:cNvPr>
          <p:cNvSpPr txBox="1"/>
          <p:nvPr/>
        </p:nvSpPr>
        <p:spPr>
          <a:xfrm>
            <a:off x="251520" y="989114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향후 구현방안 및 리뷰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43297B03-BAF5-4EFF-B6F0-BEEC2121078B}"/>
              </a:ext>
            </a:extLst>
          </p:cNvPr>
          <p:cNvCxnSpPr/>
          <p:nvPr/>
        </p:nvCxnSpPr>
        <p:spPr>
          <a:xfrm>
            <a:off x="2123728" y="16357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506DF06-40DD-45B8-95EA-30BCA126AC66}"/>
              </a:ext>
            </a:extLst>
          </p:cNvPr>
          <p:cNvSpPr txBox="1"/>
          <p:nvPr/>
        </p:nvSpPr>
        <p:spPr>
          <a:xfrm>
            <a:off x="683568" y="1772820"/>
            <a:ext cx="7920880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2"/>
                </a:solidFill>
              </a:rPr>
              <a:t>추가 기능 확장 방향 </a:t>
            </a:r>
            <a:r>
              <a:rPr lang="en-US" altLang="ko-KR" b="1" dirty="0">
                <a:solidFill>
                  <a:schemeClr val="tx2"/>
                </a:solidFill>
              </a:rPr>
              <a:t>(2) – </a:t>
            </a:r>
            <a:r>
              <a:rPr lang="ko-KR" altLang="en-US" b="1" dirty="0">
                <a:solidFill>
                  <a:schemeClr val="tx2"/>
                </a:solidFill>
              </a:rPr>
              <a:t>폼 스토어 외부 플러그인 </a:t>
            </a:r>
            <a:r>
              <a:rPr lang="ko-KR" altLang="en-US" b="1" dirty="0" smtClean="0">
                <a:solidFill>
                  <a:schemeClr val="tx2"/>
                </a:solidFill>
              </a:rPr>
              <a:t>도입</a:t>
            </a:r>
            <a:r>
              <a:rPr lang="en-US" altLang="ko-KR" b="1" dirty="0" smtClean="0">
                <a:solidFill>
                  <a:schemeClr val="tx2"/>
                </a:solidFill>
              </a:rPr>
              <a:t/>
            </a:r>
            <a:br>
              <a:rPr lang="en-US" altLang="ko-KR" b="1" dirty="0" smtClean="0">
                <a:solidFill>
                  <a:schemeClr val="tx2"/>
                </a:solidFill>
              </a:rPr>
            </a:br>
            <a:endParaRPr lang="en-US" altLang="ko-KR" b="1" dirty="0">
              <a:solidFill>
                <a:schemeClr val="tx2"/>
              </a:solidFill>
            </a:endParaRPr>
          </a:p>
          <a:p>
            <a:pPr lvl="1" latinLnBrk="0">
              <a:lnSpc>
                <a:spcPct val="150000"/>
              </a:lnSpc>
            </a:pPr>
            <a:r>
              <a:rPr lang="ko-KR" altLang="en-US" sz="1600" b="1" dirty="0"/>
              <a:t>예시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워드 프레스 플러그인 </a:t>
            </a:r>
            <a:endParaRPr lang="en-US" altLang="ko-KR" sz="1600" b="1" dirty="0"/>
          </a:p>
          <a:p>
            <a:pPr lvl="1" latinLnBrk="0">
              <a:lnSpc>
                <a:spcPct val="150000"/>
              </a:lnSpc>
            </a:pPr>
            <a:r>
              <a:rPr lang="ko-KR" altLang="en-US" sz="1400" dirty="0" smtClean="0"/>
              <a:t>워드프레스 </a:t>
            </a:r>
            <a:r>
              <a:rPr lang="ko-KR" altLang="en-US" sz="1400" dirty="0"/>
              <a:t>사이트에 설치하여 특정 기능을 쉽게 사용할 수 있도록 하는 소프트웨어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endParaRPr lang="en-US" altLang="ko-KR" sz="1400" dirty="0"/>
          </a:p>
          <a:p>
            <a:pPr lvl="1" latinLnBrk="0">
              <a:lnSpc>
                <a:spcPct val="150000"/>
              </a:lnSpc>
            </a:pPr>
            <a:r>
              <a:rPr lang="en-US" altLang="ko-KR" sz="1400" dirty="0" smtClean="0"/>
              <a:t>EX) </a:t>
            </a:r>
            <a:r>
              <a:rPr lang="ko-KR" altLang="en-US" sz="1400" dirty="0"/>
              <a:t>블로그 글을 소셜미디어를 통해 공유하는 기능을 추가할 수 있다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endParaRPr lang="en-US" altLang="ko-KR" sz="1400" dirty="0"/>
          </a:p>
          <a:p>
            <a:pPr lvl="1" latinLnBrk="0">
              <a:lnSpc>
                <a:spcPct val="150000"/>
              </a:lnSpc>
            </a:pPr>
            <a:r>
              <a:rPr lang="en-US" altLang="ko-KR" sz="1400" dirty="0"/>
              <a:t>EX) </a:t>
            </a:r>
            <a:r>
              <a:rPr lang="ko-KR" altLang="en-US" sz="1400" dirty="0" smtClean="0"/>
              <a:t>깃 </a:t>
            </a:r>
            <a:r>
              <a:rPr lang="ko-KR" altLang="en-US" sz="1400" dirty="0"/>
              <a:t>허브 알림 플러그인 </a:t>
            </a:r>
            <a:r>
              <a:rPr lang="en-US" altLang="ko-KR" sz="1400" dirty="0"/>
              <a:t>: </a:t>
            </a:r>
            <a:r>
              <a:rPr lang="ko-KR" altLang="en-US" sz="1400" dirty="0"/>
              <a:t>플러그인을 깔아 로그인을 하여 등록을 하면 나의 깃 허브 </a:t>
            </a:r>
            <a:r>
              <a:rPr lang="en-US" altLang="ko-KR" sz="1400" dirty="0"/>
              <a:t>Repository</a:t>
            </a:r>
            <a:r>
              <a:rPr lang="ko-KR" altLang="en-US" sz="1400" dirty="0"/>
              <a:t>에서 상태가 변경이 될 때마다</a:t>
            </a:r>
            <a:r>
              <a:rPr lang="en-US" altLang="ko-KR" sz="1400" dirty="0"/>
              <a:t>(Commit, Issue, </a:t>
            </a:r>
            <a:r>
              <a:rPr lang="ko-KR" altLang="en-US" sz="1400" dirty="0"/>
              <a:t>등</a:t>
            </a:r>
            <a:r>
              <a:rPr lang="en-US" altLang="ko-KR" sz="1400" dirty="0"/>
              <a:t>) </a:t>
            </a:r>
            <a:r>
              <a:rPr lang="ko-KR" altLang="en-US" sz="1400" dirty="0"/>
              <a:t>채팅으로 알림이 오게 함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주어진 폼 커스텀 </a:t>
            </a:r>
            <a:r>
              <a:rPr lang="en-US" altLang="ko-KR" sz="1400" dirty="0"/>
              <a:t>UI</a:t>
            </a:r>
            <a:r>
              <a:rPr lang="ko-KR" altLang="en-US" sz="1400" dirty="0"/>
              <a:t>툴 제공 이외에 더 높은 자유도를 얻을 수 있다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구현과 모방의 어려움으로 </a:t>
            </a:r>
            <a:r>
              <a:rPr lang="en-US" altLang="ko-KR" sz="1400" dirty="0"/>
              <a:t>“</a:t>
            </a:r>
            <a:r>
              <a:rPr lang="ko-KR" altLang="en-US" sz="1400" dirty="0"/>
              <a:t>카테고리 폼 마켓의 모방성으로 사용자의 구매력 하락</a:t>
            </a:r>
            <a:r>
              <a:rPr lang="en-US" altLang="ko-KR" sz="1400" dirty="0"/>
              <a:t>”</a:t>
            </a:r>
            <a:r>
              <a:rPr lang="ko-KR" altLang="en-US" sz="1400" dirty="0"/>
              <a:t>의 문제 없음</a:t>
            </a:r>
            <a:r>
              <a:rPr lang="en-US" altLang="ko-KR" sz="1400" dirty="0"/>
              <a:t> -&gt; </a:t>
            </a:r>
            <a:r>
              <a:rPr lang="ko-KR" altLang="en-US" sz="1400" dirty="0"/>
              <a:t>정당한 </a:t>
            </a:r>
            <a:r>
              <a:rPr lang="ko-KR" altLang="en-US" sz="1400" dirty="0" smtClean="0"/>
              <a:t>보상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927675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8B0F283-1ABC-417D-A6E5-E54E9CC66AF7}"/>
              </a:ext>
            </a:extLst>
          </p:cNvPr>
          <p:cNvSpPr txBox="1"/>
          <p:nvPr/>
        </p:nvSpPr>
        <p:spPr>
          <a:xfrm>
            <a:off x="251520" y="479095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AF6365A-92FD-476F-9FFB-327D3491582C}"/>
              </a:ext>
            </a:extLst>
          </p:cNvPr>
          <p:cNvSpPr txBox="1"/>
          <p:nvPr/>
        </p:nvSpPr>
        <p:spPr>
          <a:xfrm>
            <a:off x="251520" y="989114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향후 구현방안 및 </a:t>
            </a:r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리뷰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43297B03-BAF5-4EFF-B6F0-BEEC2121078B}"/>
              </a:ext>
            </a:extLst>
          </p:cNvPr>
          <p:cNvCxnSpPr/>
          <p:nvPr/>
        </p:nvCxnSpPr>
        <p:spPr>
          <a:xfrm>
            <a:off x="2123728" y="16357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506DF06-40DD-45B8-95EA-30BCA126AC66}"/>
              </a:ext>
            </a:extLst>
          </p:cNvPr>
          <p:cNvSpPr txBox="1"/>
          <p:nvPr/>
        </p:nvSpPr>
        <p:spPr>
          <a:xfrm>
            <a:off x="683568" y="1772820"/>
            <a:ext cx="79208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2"/>
                </a:solidFill>
              </a:rPr>
              <a:t>기대효과 </a:t>
            </a:r>
            <a:endParaRPr lang="en-US" altLang="ko-KR" b="1" dirty="0">
              <a:solidFill>
                <a:schemeClr val="tx2"/>
              </a:solidFill>
            </a:endParaRPr>
          </a:p>
          <a:p>
            <a:pPr marL="285750" lvl="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dirty="0"/>
              <a:t>커뮤니티와 채팅을 융합하여 서로의 장단점을 보완해줄 플랫폼</a:t>
            </a:r>
            <a:r>
              <a:rPr lang="en-US" altLang="ko-KR" dirty="0"/>
              <a:t> </a:t>
            </a:r>
            <a:endParaRPr lang="ko-KR" altLang="ko-KR" dirty="0"/>
          </a:p>
          <a:p>
            <a:pPr marL="285750" lvl="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dirty="0"/>
              <a:t>맞춤형 채팅 시스템을 제공하여 커스텀</a:t>
            </a:r>
            <a:r>
              <a:rPr lang="en-US" altLang="ko-KR" dirty="0"/>
              <a:t> </a:t>
            </a:r>
            <a:r>
              <a:rPr lang="ko-KR" altLang="ko-KR" dirty="0"/>
              <a:t>한 컨텐츠를 공유할 수 있는 시장 형성 기대</a:t>
            </a:r>
          </a:p>
          <a:p>
            <a:pPr marL="285750" lvl="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dirty="0"/>
              <a:t>지도의 위치기반 서비스는 사용자들을 더욱 쉽게 연결해 줄 것으로 기대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2"/>
                </a:solidFill>
              </a:rPr>
              <a:t> </a:t>
            </a:r>
            <a:r>
              <a:rPr lang="en-US" altLang="ko-KR" b="1" dirty="0">
                <a:solidFill>
                  <a:schemeClr val="tx2"/>
                </a:solidFill>
              </a:rPr>
              <a:t> 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800100" lvl="1" indent="-342900" latinLnBrk="0">
              <a:buAutoNum type="arabicPeriod"/>
            </a:pPr>
            <a:endParaRPr lang="en-US" altLang="ko-KR" dirty="0">
              <a:solidFill>
                <a:schemeClr val="tx2"/>
              </a:solidFill>
            </a:endParaRPr>
          </a:p>
          <a:p>
            <a:pPr lvl="1" latinLnBrk="0"/>
            <a:r>
              <a:rPr lang="en-US" altLang="ko-KR" dirty="0">
                <a:solidFill>
                  <a:schemeClr val="tx2"/>
                </a:solidFill>
              </a:rPr>
              <a:t/>
            </a:r>
            <a:br>
              <a:rPr lang="en-US" altLang="ko-KR" dirty="0">
                <a:solidFill>
                  <a:schemeClr val="tx2"/>
                </a:solidFill>
              </a:rPr>
            </a:b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6151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8B0F283-1ABC-417D-A6E5-E54E9CC66AF7}"/>
              </a:ext>
            </a:extLst>
          </p:cNvPr>
          <p:cNvSpPr txBox="1"/>
          <p:nvPr/>
        </p:nvSpPr>
        <p:spPr>
          <a:xfrm>
            <a:off x="251520" y="479095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AF6365A-92FD-476F-9FFB-327D3491582C}"/>
              </a:ext>
            </a:extLst>
          </p:cNvPr>
          <p:cNvSpPr txBox="1"/>
          <p:nvPr/>
        </p:nvSpPr>
        <p:spPr>
          <a:xfrm>
            <a:off x="251520" y="989114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향후 구현방안 및 리뷰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43297B03-BAF5-4EFF-B6F0-BEEC2121078B}"/>
              </a:ext>
            </a:extLst>
          </p:cNvPr>
          <p:cNvCxnSpPr/>
          <p:nvPr/>
        </p:nvCxnSpPr>
        <p:spPr>
          <a:xfrm>
            <a:off x="2123728" y="16357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506DF06-40DD-45B8-95EA-30BCA126AC66}"/>
              </a:ext>
            </a:extLst>
          </p:cNvPr>
          <p:cNvSpPr txBox="1"/>
          <p:nvPr/>
        </p:nvSpPr>
        <p:spPr>
          <a:xfrm>
            <a:off x="683568" y="1772820"/>
            <a:ext cx="7920880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2"/>
                </a:solidFill>
              </a:rPr>
              <a:t>프로젝트 팀 평가</a:t>
            </a:r>
            <a:endParaRPr lang="en-US" altLang="ko-KR" b="1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/>
              <a:t>은영 </a:t>
            </a:r>
            <a:r>
              <a:rPr lang="en-US" altLang="ko-KR" b="1" dirty="0"/>
              <a:t>: </a:t>
            </a:r>
            <a:r>
              <a:rPr lang="ko-KR" altLang="ko-KR" dirty="0"/>
              <a:t>팀의 역할에 맞게 업무를 공평하게 분배를 하였다</a:t>
            </a:r>
            <a:r>
              <a:rPr lang="en-US" altLang="ko-KR" dirty="0"/>
              <a:t>. </a:t>
            </a:r>
            <a:r>
              <a:rPr lang="ko-KR" altLang="en-US" dirty="0"/>
              <a:t>각자 자신에게 </a:t>
            </a:r>
            <a:r>
              <a:rPr lang="ko-KR" altLang="ko-KR" dirty="0"/>
              <a:t>더 잘할 수 있는 역할에 집중을 할 수 있게 되어 프로젝트의 진행이 빠르고 원활했다</a:t>
            </a:r>
            <a:r>
              <a:rPr lang="en-US" altLang="ko-KR" dirty="0"/>
              <a:t>. </a:t>
            </a:r>
            <a:r>
              <a:rPr lang="ko-KR" altLang="ko-KR" dirty="0"/>
              <a:t>요구한 역할에 모두 다 수행해 주었고 특히 여러 가지 협업에 있어서 모두 시간을 내주어 적극 참여해주었다</a:t>
            </a:r>
            <a:r>
              <a:rPr lang="en-US" altLang="ko-KR" dirty="0"/>
              <a:t>. </a:t>
            </a:r>
            <a:r>
              <a:rPr lang="ko-KR" altLang="ko-KR" dirty="0"/>
              <a:t>자신이 할 수 있는 일에 최선을 다해 모두 따라와 주었기 때문에 팀 멤버 전원에게 각각 공헌도 </a:t>
            </a:r>
            <a:r>
              <a:rPr lang="en-US" altLang="ko-KR" dirty="0"/>
              <a:t>1/3 </a:t>
            </a:r>
            <a:r>
              <a:rPr lang="ko-KR" altLang="ko-KR" dirty="0"/>
              <a:t>점 을 분배할 것이다</a:t>
            </a:r>
            <a:r>
              <a:rPr lang="en-US" altLang="ko-KR" dirty="0"/>
              <a:t>. 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800100" lvl="1" indent="-342900" latinLnBrk="0">
              <a:buAutoNum type="arabicPeriod"/>
            </a:pPr>
            <a:endParaRPr lang="en-US" altLang="ko-KR" dirty="0">
              <a:solidFill>
                <a:schemeClr val="tx2"/>
              </a:solidFill>
            </a:endParaRPr>
          </a:p>
          <a:p>
            <a:pPr lvl="1" latinLnBrk="0"/>
            <a:r>
              <a:rPr lang="en-US" altLang="ko-KR" dirty="0">
                <a:solidFill>
                  <a:schemeClr val="tx2"/>
                </a:solidFill>
              </a:rPr>
              <a:t/>
            </a:r>
            <a:br>
              <a:rPr lang="en-US" altLang="ko-KR" dirty="0">
                <a:solidFill>
                  <a:schemeClr val="tx2"/>
                </a:solidFill>
              </a:rPr>
            </a:b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7185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8B0F283-1ABC-417D-A6E5-E54E9CC66AF7}"/>
              </a:ext>
            </a:extLst>
          </p:cNvPr>
          <p:cNvSpPr txBox="1"/>
          <p:nvPr/>
        </p:nvSpPr>
        <p:spPr>
          <a:xfrm>
            <a:off x="251520" y="479095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AF6365A-92FD-476F-9FFB-327D3491582C}"/>
              </a:ext>
            </a:extLst>
          </p:cNvPr>
          <p:cNvSpPr txBox="1"/>
          <p:nvPr/>
        </p:nvSpPr>
        <p:spPr>
          <a:xfrm>
            <a:off x="251520" y="989114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향후 구현방안 및 리뷰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43297B03-BAF5-4EFF-B6F0-BEEC2121078B}"/>
              </a:ext>
            </a:extLst>
          </p:cNvPr>
          <p:cNvCxnSpPr/>
          <p:nvPr/>
        </p:nvCxnSpPr>
        <p:spPr>
          <a:xfrm>
            <a:off x="2123728" y="16357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506DF06-40DD-45B8-95EA-30BCA126AC66}"/>
              </a:ext>
            </a:extLst>
          </p:cNvPr>
          <p:cNvSpPr txBox="1"/>
          <p:nvPr/>
        </p:nvSpPr>
        <p:spPr>
          <a:xfrm>
            <a:off x="683568" y="1772820"/>
            <a:ext cx="79208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2"/>
                </a:solidFill>
              </a:rPr>
              <a:t>프로젝트 팀 평가</a:t>
            </a:r>
            <a:endParaRPr lang="en-US" altLang="ko-KR" b="1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준일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sz="1200" dirty="0"/>
              <a:t>항상 기획을 할 때 과연 얼마나 잘 될 것인가</a:t>
            </a:r>
            <a:r>
              <a:rPr lang="en-US" altLang="ko-KR" sz="1200" dirty="0"/>
              <a:t>? </a:t>
            </a:r>
            <a:r>
              <a:rPr lang="ko-KR" altLang="en-US" sz="1200" dirty="0"/>
              <a:t>어떻게 구현할 것인가</a:t>
            </a:r>
            <a:r>
              <a:rPr lang="en-US" altLang="ko-KR" sz="1200" dirty="0"/>
              <a:t>? </a:t>
            </a:r>
            <a:r>
              <a:rPr lang="ko-KR" altLang="en-US" sz="1200" dirty="0"/>
              <a:t>정말 필요한 것인가</a:t>
            </a:r>
            <a:r>
              <a:rPr lang="en-US" altLang="ko-KR" sz="1200" dirty="0"/>
              <a:t>? </a:t>
            </a:r>
            <a:r>
              <a:rPr lang="ko-KR" altLang="en-US" sz="1200" dirty="0"/>
              <a:t>등의 고민을 한다</a:t>
            </a:r>
            <a:r>
              <a:rPr lang="en-US" altLang="ko-KR" sz="1200" dirty="0"/>
              <a:t>. </a:t>
            </a:r>
            <a:r>
              <a:rPr lang="ko-KR" altLang="en-US" sz="1200" dirty="0"/>
              <a:t>기획한 내용이 항상 불안했으며 추진한 내용에 대한 확신이 서질 않았다</a:t>
            </a:r>
            <a:r>
              <a:rPr lang="en-US" altLang="ko-KR" sz="1200" dirty="0"/>
              <a:t>. </a:t>
            </a:r>
            <a:r>
              <a:rPr lang="ko-KR" altLang="en-US" sz="1200" dirty="0"/>
              <a:t>그러나 이번엔 팀원들과 이러한 고민을 오랫동안 했고</a:t>
            </a:r>
            <a:r>
              <a:rPr lang="en-US" altLang="ko-KR" sz="1200" dirty="0"/>
              <a:t>, </a:t>
            </a:r>
            <a:r>
              <a:rPr lang="ko-KR" altLang="en-US" sz="1200" dirty="0"/>
              <a:t>같이 토의하다 보니 생각보다 좋은 방향으로 흘러온 것 같다</a:t>
            </a:r>
            <a:r>
              <a:rPr lang="en-US" altLang="ko-KR" sz="1200" dirty="0"/>
              <a:t>. </a:t>
            </a:r>
            <a:r>
              <a:rPr lang="ko-KR" altLang="en-US" sz="1200" dirty="0"/>
              <a:t>최근에 본 영화 중 보헤미안 랩소디에서 </a:t>
            </a:r>
            <a:r>
              <a:rPr lang="ko-KR" altLang="en-US" sz="1200" dirty="0" err="1"/>
              <a:t>프레디</a:t>
            </a:r>
            <a:r>
              <a:rPr lang="ko-KR" altLang="en-US" sz="1200" dirty="0"/>
              <a:t> 머큐리의 대사 중 이런 게 있었다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b="1" spc="-150" dirty="0"/>
              <a:t>"</a:t>
            </a:r>
            <a:r>
              <a:rPr lang="ko-KR" altLang="en-US" sz="1200" b="1" spc="-150" dirty="0"/>
              <a:t>내가 고용한 사람들은 정말 내가 </a:t>
            </a:r>
            <a:r>
              <a:rPr lang="ko-KR" altLang="en-US" sz="1200" b="1" spc="-150" dirty="0" err="1"/>
              <a:t>시키는데로만</a:t>
            </a:r>
            <a:r>
              <a:rPr lang="ko-KR" altLang="en-US" sz="1200" b="1" spc="-150" dirty="0"/>
              <a:t> 했어</a:t>
            </a:r>
            <a:r>
              <a:rPr lang="en-US" altLang="ko-KR" sz="1200" b="1" spc="-150" dirty="0"/>
              <a:t>. </a:t>
            </a:r>
            <a:r>
              <a:rPr lang="ko-KR" altLang="en-US" sz="1200" b="1" spc="-150" dirty="0" err="1"/>
              <a:t>로저</a:t>
            </a:r>
            <a:r>
              <a:rPr lang="ko-KR" altLang="en-US" sz="1200" b="1" spc="-150" dirty="0"/>
              <a:t> 너처럼 잘못된걸 말해주지도 않았지</a:t>
            </a:r>
            <a:r>
              <a:rPr lang="en-US" altLang="ko-KR" sz="1200" b="1" spc="-150" dirty="0"/>
              <a:t>. </a:t>
            </a:r>
            <a:r>
              <a:rPr lang="ko-KR" altLang="en-US" sz="1200" b="1" spc="-150" dirty="0"/>
              <a:t>난 너희들이 필요해</a:t>
            </a:r>
            <a:r>
              <a:rPr lang="en-US" altLang="ko-KR" sz="1200" b="1" spc="-150" dirty="0" smtClean="0"/>
              <a:t>.“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이 말이 굉장히 마음속에 와 닿았다</a:t>
            </a:r>
            <a:r>
              <a:rPr lang="en-US" altLang="ko-KR" sz="1200" dirty="0"/>
              <a:t>. </a:t>
            </a:r>
            <a:r>
              <a:rPr lang="ko-KR" altLang="en-US" sz="1200" dirty="0"/>
              <a:t>우리들에게 중요한 것은 피드백이다</a:t>
            </a:r>
            <a:r>
              <a:rPr lang="en-US" altLang="ko-KR" sz="1200" dirty="0"/>
              <a:t>. </a:t>
            </a:r>
            <a:r>
              <a:rPr lang="ko-KR" altLang="en-US" sz="1200" dirty="0"/>
              <a:t>모든 활동에 대하여 각각이 가진 가치관과 의견이 필요하고 이를 통해 항상 더 좋은 방향으로 팀을 이끌어가야 한다</a:t>
            </a:r>
            <a:r>
              <a:rPr lang="en-US" altLang="ko-KR" sz="1200" dirty="0"/>
              <a:t>. </a:t>
            </a:r>
            <a:r>
              <a:rPr lang="ko-KR" altLang="en-US" sz="1200" dirty="0"/>
              <a:t>우리 팀은 이러한 활동이 잘 이루어졌다고 생각한다</a:t>
            </a:r>
            <a:r>
              <a:rPr lang="en-US" altLang="ko-KR" sz="1200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공헌도 </a:t>
            </a:r>
            <a:r>
              <a:rPr lang="en-US" altLang="ko-KR" sz="1200" dirty="0"/>
              <a:t>: </a:t>
            </a:r>
            <a:r>
              <a:rPr lang="ko-KR" altLang="en-US" sz="1200" dirty="0"/>
              <a:t>황준일</a:t>
            </a:r>
            <a:r>
              <a:rPr lang="en-US" altLang="ko-KR" sz="1200" dirty="0"/>
              <a:t>(1/3) </a:t>
            </a:r>
            <a:r>
              <a:rPr lang="ko-KR" altLang="en-US" sz="1200" dirty="0"/>
              <a:t>박은영</a:t>
            </a:r>
            <a:r>
              <a:rPr lang="en-US" altLang="ko-KR" sz="1200" dirty="0"/>
              <a:t>(1/3) </a:t>
            </a:r>
            <a:r>
              <a:rPr lang="ko-KR" altLang="en-US" sz="1200" dirty="0"/>
              <a:t>정준원</a:t>
            </a:r>
            <a:r>
              <a:rPr lang="en-US" altLang="ko-KR" sz="1200" dirty="0"/>
              <a:t>(1/3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7247711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8B0F283-1ABC-417D-A6E5-E54E9CC66AF7}"/>
              </a:ext>
            </a:extLst>
          </p:cNvPr>
          <p:cNvSpPr txBox="1"/>
          <p:nvPr/>
        </p:nvSpPr>
        <p:spPr>
          <a:xfrm>
            <a:off x="251520" y="479095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AF6365A-92FD-476F-9FFB-327D3491582C}"/>
              </a:ext>
            </a:extLst>
          </p:cNvPr>
          <p:cNvSpPr txBox="1"/>
          <p:nvPr/>
        </p:nvSpPr>
        <p:spPr>
          <a:xfrm>
            <a:off x="251520" y="989114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향후 구현방안 및 리뷰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43297B03-BAF5-4EFF-B6F0-BEEC2121078B}"/>
              </a:ext>
            </a:extLst>
          </p:cNvPr>
          <p:cNvCxnSpPr/>
          <p:nvPr/>
        </p:nvCxnSpPr>
        <p:spPr>
          <a:xfrm>
            <a:off x="2123728" y="16357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506DF06-40DD-45B8-95EA-30BCA126AC66}"/>
              </a:ext>
            </a:extLst>
          </p:cNvPr>
          <p:cNvSpPr txBox="1"/>
          <p:nvPr/>
        </p:nvSpPr>
        <p:spPr>
          <a:xfrm>
            <a:off x="683568" y="1772820"/>
            <a:ext cx="792088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2"/>
                </a:solidFill>
              </a:rPr>
              <a:t>프로젝트 팀 평가</a:t>
            </a:r>
            <a:endParaRPr lang="en-US" altLang="ko-KR" b="1" dirty="0">
              <a:solidFill>
                <a:schemeClr val="tx2"/>
              </a:solidFill>
            </a:endParaRPr>
          </a:p>
          <a:p>
            <a:pPr latinLnBrk="0"/>
            <a:r>
              <a:rPr lang="ko-KR" altLang="en-US" b="1" dirty="0"/>
              <a:t>준원 </a:t>
            </a:r>
            <a:r>
              <a:rPr lang="en-US" altLang="ko-KR" b="1" dirty="0"/>
              <a:t>:</a:t>
            </a:r>
            <a:r>
              <a:rPr lang="en-US" altLang="ko-KR" dirty="0"/>
              <a:t> </a:t>
            </a:r>
            <a:r>
              <a:rPr lang="ko-KR" altLang="ko-KR" dirty="0"/>
              <a:t>좋은 팀원 분들을 만나 운이 좋았던 것 같다</a:t>
            </a:r>
            <a:r>
              <a:rPr lang="en-US" altLang="ko-KR" dirty="0"/>
              <a:t>. </a:t>
            </a:r>
            <a:r>
              <a:rPr lang="ko-KR" altLang="ko-KR" dirty="0"/>
              <a:t>다양한 브레인스토밍과 의견들이 모여 구체적인 기능들과 비즈니스 모델들이 만들어졌고</a:t>
            </a:r>
            <a:r>
              <a:rPr lang="en-US" altLang="ko-KR" dirty="0"/>
              <a:t>, </a:t>
            </a:r>
            <a:r>
              <a:rPr lang="ko-KR" altLang="ko-KR" dirty="0"/>
              <a:t>더 구체적인 서비스가 계획되었다</a:t>
            </a:r>
            <a:r>
              <a:rPr lang="en-US" altLang="ko-KR" dirty="0"/>
              <a:t>. </a:t>
            </a:r>
            <a:endParaRPr lang="ko-KR" altLang="ko-KR" dirty="0"/>
          </a:p>
          <a:p>
            <a:pPr latinLnBrk="0"/>
            <a:r>
              <a:rPr lang="ko-KR" altLang="ko-KR" dirty="0" err="1"/>
              <a:t>깃허브를</a:t>
            </a:r>
            <a:r>
              <a:rPr lang="ko-KR" altLang="ko-KR" dirty="0"/>
              <a:t> 통해 자료공유와 기록이 편했고</a:t>
            </a:r>
            <a:r>
              <a:rPr lang="en-US" altLang="ko-KR" dirty="0"/>
              <a:t>, </a:t>
            </a:r>
            <a:r>
              <a:rPr lang="ko-KR" altLang="ko-KR" dirty="0"/>
              <a:t>협업이 가능해 졌던 것 같다</a:t>
            </a:r>
            <a:r>
              <a:rPr lang="en-US" altLang="ko-KR" dirty="0"/>
              <a:t>. </a:t>
            </a:r>
            <a:r>
              <a:rPr lang="ko-KR" altLang="ko-KR" dirty="0"/>
              <a:t>특히 브레인스토밍 과정이 그랬다</a:t>
            </a:r>
            <a:r>
              <a:rPr lang="en-US" altLang="ko-KR" dirty="0"/>
              <a:t>. </a:t>
            </a:r>
            <a:endParaRPr lang="ko-KR" altLang="ko-KR" dirty="0"/>
          </a:p>
          <a:p>
            <a:pPr latinLnBrk="0"/>
            <a:r>
              <a:rPr lang="ko-KR" altLang="ko-KR" dirty="0"/>
              <a:t>자료조사를 많이 하다 보니 타 플랫폼들의 규모와 비즈니스 모델</a:t>
            </a:r>
            <a:r>
              <a:rPr lang="en-US" altLang="ko-KR" dirty="0"/>
              <a:t>, </a:t>
            </a:r>
            <a:r>
              <a:rPr lang="ko-KR" altLang="ko-KR" dirty="0"/>
              <a:t>등을 알게 되었</a:t>
            </a:r>
            <a:r>
              <a:rPr lang="ko-KR" altLang="en-US" dirty="0"/>
              <a:t>다</a:t>
            </a:r>
            <a:r>
              <a:rPr lang="en-US" altLang="ko-KR" dirty="0"/>
              <a:t>.</a:t>
            </a:r>
            <a:endParaRPr lang="ko-KR" altLang="ko-KR" dirty="0"/>
          </a:p>
          <a:p>
            <a:pPr latinLnBrk="0"/>
            <a:r>
              <a:rPr lang="ko-KR" altLang="ko-KR" dirty="0"/>
              <a:t>이외에도</a:t>
            </a:r>
            <a:r>
              <a:rPr lang="en-US" altLang="ko-KR" dirty="0"/>
              <a:t>, </a:t>
            </a:r>
            <a:r>
              <a:rPr lang="ko-KR" altLang="ko-KR" dirty="0"/>
              <a:t>표를 활용한 정리와 요약을 통해 지금까지 한 내용이 잘 정리되었던 것 같다</a:t>
            </a:r>
            <a:r>
              <a:rPr lang="en-US" altLang="ko-KR" dirty="0"/>
              <a:t>. </a:t>
            </a:r>
            <a:r>
              <a:rPr lang="ko-KR" altLang="en-US" dirty="0"/>
              <a:t>공헌도 </a:t>
            </a:r>
            <a:r>
              <a:rPr lang="en-US" altLang="ko-KR" dirty="0"/>
              <a:t>1/3</a:t>
            </a:r>
            <a:endParaRPr lang="ko-KR" altLang="ko-KR" dirty="0"/>
          </a:p>
          <a:p>
            <a:pPr marL="800100" lvl="1" indent="-342900" latinLnBrk="0">
              <a:buAutoNum type="arabicPeriod"/>
            </a:pPr>
            <a:endParaRPr lang="en-US" altLang="ko-KR" dirty="0">
              <a:solidFill>
                <a:schemeClr val="tx2"/>
              </a:solidFill>
            </a:endParaRPr>
          </a:p>
          <a:p>
            <a:pPr lvl="1" latinLnBrk="0"/>
            <a:r>
              <a:rPr lang="en-US" altLang="ko-KR" dirty="0">
                <a:solidFill>
                  <a:schemeClr val="tx2"/>
                </a:solidFill>
              </a:rPr>
              <a:t/>
            </a:r>
            <a:br>
              <a:rPr lang="en-US" altLang="ko-KR" dirty="0">
                <a:solidFill>
                  <a:schemeClr val="tx2"/>
                </a:solidFill>
              </a:rPr>
            </a:b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9930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78526" y="1340768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185BB8D-4238-45F1-94F4-8AA0401A2946}"/>
              </a:ext>
            </a:extLst>
          </p:cNvPr>
          <p:cNvSpPr txBox="1"/>
          <p:nvPr/>
        </p:nvSpPr>
        <p:spPr>
          <a:xfrm>
            <a:off x="359229" y="131584"/>
            <a:ext cx="8245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sz="4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팀 소개 </a:t>
            </a:r>
            <a:r>
              <a:rPr lang="en-US" altLang="ko-KR" sz="4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sz="4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향후 계획 </a:t>
            </a:r>
            <a:r>
              <a:rPr lang="en-US" altLang="ko-KR" sz="4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(3)</a:t>
            </a:r>
            <a:endParaRPr lang="ko-KR" altLang="en-US" sz="40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93F0750B-558A-4D54-B171-A8C79D218455}"/>
              </a:ext>
            </a:extLst>
          </p:cNvPr>
          <p:cNvSpPr/>
          <p:nvPr/>
        </p:nvSpPr>
        <p:spPr>
          <a:xfrm>
            <a:off x="359229" y="1052736"/>
            <a:ext cx="8245219" cy="532859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1338958-823A-4A2F-A176-77D7B95DCE06}"/>
              </a:ext>
            </a:extLst>
          </p:cNvPr>
          <p:cNvSpPr txBox="1"/>
          <p:nvPr/>
        </p:nvSpPr>
        <p:spPr>
          <a:xfrm>
            <a:off x="1043608" y="1569821"/>
            <a:ext cx="7146946" cy="502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종합설계팀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종합설계 시작 전 겨울방학 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dirty="0"/>
              <a:t>채팅과 커뮤니티 특성에 대한 더 많은 연구</a:t>
            </a:r>
            <a:r>
              <a:rPr lang="en-US" altLang="ko-KR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-&gt; </a:t>
            </a:r>
            <a:r>
              <a:rPr lang="ko-KR" altLang="ko-KR" dirty="0"/>
              <a:t>기술적</a:t>
            </a:r>
            <a:r>
              <a:rPr lang="en-US" altLang="ko-KR" dirty="0"/>
              <a:t>, </a:t>
            </a:r>
            <a:r>
              <a:rPr lang="ko-KR" altLang="ko-KR" dirty="0"/>
              <a:t>기능적</a:t>
            </a:r>
            <a:r>
              <a:rPr lang="en-US" altLang="ko-KR" dirty="0"/>
              <a:t>, </a:t>
            </a:r>
            <a:r>
              <a:rPr lang="ko-KR" altLang="ko-KR" dirty="0"/>
              <a:t>디자인적 개선</a:t>
            </a:r>
            <a:r>
              <a:rPr lang="en-US" altLang="ko-KR" dirty="0"/>
              <a:t> </a:t>
            </a:r>
            <a:r>
              <a:rPr lang="ko-KR" altLang="en-US" dirty="0"/>
              <a:t>추진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모두 개발에 투입하기 위한 개발 기술 훈련 스터디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종합설계 진행 </a:t>
            </a:r>
            <a:r>
              <a:rPr lang="en-US" altLang="ko-KR" dirty="0"/>
              <a:t>– </a:t>
            </a:r>
            <a:r>
              <a:rPr lang="ko-KR" altLang="en-US" dirty="0"/>
              <a:t>구현</a:t>
            </a:r>
            <a:r>
              <a:rPr lang="en-US" altLang="ko-KR" dirty="0"/>
              <a:t>, </a:t>
            </a:r>
            <a:r>
              <a:rPr lang="ko-KR" altLang="en-US" dirty="0"/>
              <a:t>유닛 테스트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종합설계 종료 후 </a:t>
            </a:r>
            <a:r>
              <a:rPr lang="en-US" altLang="ko-KR" dirty="0"/>
              <a:t>– </a:t>
            </a:r>
            <a:r>
              <a:rPr lang="ko-KR" altLang="en-US" dirty="0"/>
              <a:t>베타 테스트</a:t>
            </a:r>
            <a:r>
              <a:rPr lang="en-US" altLang="ko-KR" dirty="0"/>
              <a:t>, </a:t>
            </a:r>
            <a:r>
              <a:rPr lang="ko-KR" altLang="en-US" dirty="0"/>
              <a:t>마케팅 홍보</a:t>
            </a:r>
            <a:r>
              <a:rPr lang="en-US" altLang="ko-KR" dirty="0"/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6203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043608" y="2145198"/>
            <a:ext cx="7200800" cy="3693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08" y="2276872"/>
            <a:ext cx="7200799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수단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 err="1"/>
              <a:t>깃허브</a:t>
            </a:r>
            <a:r>
              <a:rPr lang="ko-KR" altLang="en-US" sz="2000" dirty="0"/>
              <a:t> 프로젝트 탭 사용 </a:t>
            </a:r>
            <a:r>
              <a:rPr lang="en-US" altLang="ko-KR" sz="2000" dirty="0"/>
              <a:t>– </a:t>
            </a:r>
            <a:r>
              <a:rPr lang="ko-KR" altLang="en-US" sz="2000" dirty="0"/>
              <a:t>온라인 브레인스토밍 진행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장점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/>
              <a:t>부담없이 의견 제시</a:t>
            </a:r>
            <a:endParaRPr lang="en-US" altLang="ko-KR" sz="2000" dirty="0"/>
          </a:p>
          <a:p>
            <a:pPr algn="ctr"/>
            <a:r>
              <a:rPr lang="ko-KR" altLang="en-US" sz="2000" dirty="0"/>
              <a:t>시간 절약</a:t>
            </a:r>
            <a:endParaRPr lang="en-US" altLang="ko-KR" sz="2000" dirty="0"/>
          </a:p>
          <a:p>
            <a:pPr algn="ctr"/>
            <a:r>
              <a:rPr lang="ko-KR" altLang="en-US" sz="2000" dirty="0"/>
              <a:t>누구의 의견인지 식별가능</a:t>
            </a:r>
            <a:endParaRPr lang="en-US" altLang="ko-KR" sz="2000" dirty="0"/>
          </a:p>
          <a:p>
            <a:pPr algn="ctr"/>
            <a:r>
              <a:rPr lang="ko-KR" altLang="en-US" sz="2000" dirty="0"/>
              <a:t>바로 글이 업데이트 되고 저장</a:t>
            </a:r>
            <a:endParaRPr lang="en-US" altLang="ko-KR" sz="2000" dirty="0"/>
          </a:p>
          <a:p>
            <a:pPr algn="ctr"/>
            <a:r>
              <a:rPr lang="ko-KR" altLang="en-US" sz="2000" dirty="0"/>
              <a:t>협력을 높임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51520" y="1270214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브레인스토밍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2E6C7A9-7BE6-40DB-9C86-87E19460373B}"/>
              </a:ext>
            </a:extLst>
          </p:cNvPr>
          <p:cNvSpPr txBox="1"/>
          <p:nvPr/>
        </p:nvSpPr>
        <p:spPr>
          <a:xfrm>
            <a:off x="251520" y="479095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6" name="Picture 2" descr="ê¹íë¸ì ëí ì´ë¯¸ì§ ê²ìê²°ê³¼">
            <a:extLst>
              <a:ext uri="{FF2B5EF4-FFF2-40B4-BE49-F238E27FC236}">
                <a16:creationId xmlns:a16="http://schemas.microsoft.com/office/drawing/2014/main" xmlns="" id="{BCBA3B03-4F66-4F79-8253-AD07C7D906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7" r="26087"/>
          <a:stretch/>
        </p:blipFill>
        <p:spPr bwMode="auto">
          <a:xfrm>
            <a:off x="1115616" y="2780928"/>
            <a:ext cx="1305967" cy="15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5CCB620-C3DE-4C10-8FEC-058BF817944F}"/>
              </a:ext>
            </a:extLst>
          </p:cNvPr>
          <p:cNvSpPr txBox="1"/>
          <p:nvPr/>
        </p:nvSpPr>
        <p:spPr>
          <a:xfrm>
            <a:off x="251520" y="479095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1752F43-BFFB-496A-BBDE-5614B0438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340768"/>
            <a:ext cx="8640960" cy="482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06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5CCB620-C3DE-4C10-8FEC-058BF817944F}"/>
              </a:ext>
            </a:extLst>
          </p:cNvPr>
          <p:cNvSpPr txBox="1"/>
          <p:nvPr/>
        </p:nvSpPr>
        <p:spPr>
          <a:xfrm>
            <a:off x="251520" y="479095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F9E04A5E-9FCC-4AA1-9977-4A5AD45D8FEF}"/>
              </a:ext>
            </a:extLst>
          </p:cNvPr>
          <p:cNvSpPr/>
          <p:nvPr/>
        </p:nvSpPr>
        <p:spPr>
          <a:xfrm>
            <a:off x="611560" y="918611"/>
            <a:ext cx="3313728" cy="558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b="1" spc="-150" dirty="0">
                <a:solidFill>
                  <a:schemeClr val="accent5">
                    <a:lumMod val="50000"/>
                  </a:schemeClr>
                </a:solidFill>
              </a:rPr>
              <a:t>1) </a:t>
            </a:r>
            <a:r>
              <a:rPr lang="ko-KR" altLang="en-US" b="1" spc="-150" dirty="0">
                <a:solidFill>
                  <a:schemeClr val="accent5">
                    <a:lumMod val="50000"/>
                  </a:schemeClr>
                </a:solidFill>
              </a:rPr>
              <a:t>비즈니스 모델 </a:t>
            </a:r>
            <a:r>
              <a:rPr lang="en-US" altLang="ko-KR" b="1" spc="-150" dirty="0">
                <a:solidFill>
                  <a:schemeClr val="accent5">
                    <a:lumMod val="50000"/>
                  </a:schemeClr>
                </a:solidFill>
              </a:rPr>
              <a:t>– </a:t>
            </a:r>
            <a:r>
              <a:rPr lang="ko-KR" altLang="en-US" b="1" spc="-150" dirty="0">
                <a:solidFill>
                  <a:schemeClr val="accent5">
                    <a:lumMod val="50000"/>
                  </a:schemeClr>
                </a:solidFill>
              </a:rPr>
              <a:t>브레인 </a:t>
            </a:r>
            <a:r>
              <a:rPr lang="ko-KR" altLang="en-US" b="1" spc="-150" dirty="0" err="1">
                <a:solidFill>
                  <a:schemeClr val="accent5">
                    <a:lumMod val="50000"/>
                  </a:schemeClr>
                </a:solidFill>
              </a:rPr>
              <a:t>스토밍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77ED1EB-643D-452B-945C-E8B358490F6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8434" y="1476642"/>
            <a:ext cx="8524046" cy="497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4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5CCB620-C3DE-4C10-8FEC-058BF817944F}"/>
              </a:ext>
            </a:extLst>
          </p:cNvPr>
          <p:cNvSpPr txBox="1"/>
          <p:nvPr/>
        </p:nvSpPr>
        <p:spPr>
          <a:xfrm>
            <a:off x="251520" y="479095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F9E04A5E-9FCC-4AA1-9977-4A5AD45D8FEF}"/>
              </a:ext>
            </a:extLst>
          </p:cNvPr>
          <p:cNvSpPr/>
          <p:nvPr/>
        </p:nvSpPr>
        <p:spPr>
          <a:xfrm>
            <a:off x="611560" y="918611"/>
            <a:ext cx="4770858" cy="558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b="1" spc="-150" dirty="0">
                <a:solidFill>
                  <a:schemeClr val="accent5">
                    <a:lumMod val="50000"/>
                  </a:schemeClr>
                </a:solidFill>
              </a:rPr>
              <a:t>1) </a:t>
            </a:r>
            <a:r>
              <a:rPr lang="ko-KR" altLang="en-US" b="1" spc="-150" dirty="0">
                <a:solidFill>
                  <a:schemeClr val="accent5">
                    <a:lumMod val="50000"/>
                  </a:schemeClr>
                </a:solidFill>
              </a:rPr>
              <a:t>플랫폼 장단점 위험요소 분석 </a:t>
            </a:r>
            <a:r>
              <a:rPr lang="en-US" altLang="ko-KR" b="1" spc="-150" dirty="0">
                <a:solidFill>
                  <a:schemeClr val="accent5">
                    <a:lumMod val="50000"/>
                  </a:schemeClr>
                </a:solidFill>
              </a:rPr>
              <a:t>– </a:t>
            </a:r>
            <a:r>
              <a:rPr lang="ko-KR" altLang="en-US" b="1" spc="-150" dirty="0">
                <a:solidFill>
                  <a:schemeClr val="accent5">
                    <a:lumMod val="50000"/>
                  </a:schemeClr>
                </a:solidFill>
              </a:rPr>
              <a:t>브레인 </a:t>
            </a:r>
            <a:r>
              <a:rPr lang="ko-KR" altLang="en-US" b="1" spc="-150" dirty="0" err="1">
                <a:solidFill>
                  <a:schemeClr val="accent5">
                    <a:lumMod val="50000"/>
                  </a:schemeClr>
                </a:solidFill>
              </a:rPr>
              <a:t>스토밍</a:t>
            </a:r>
            <a:r>
              <a:rPr lang="ko-KR" altLang="en-US" b="1" spc="-15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F47F2EE-0165-4CE9-A996-B54B52CEE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31" y="1727571"/>
            <a:ext cx="8330337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89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1426</Words>
  <Application>Microsoft Office PowerPoint</Application>
  <PresentationFormat>화면 슬라이드 쇼(4:3)</PresentationFormat>
  <Paragraphs>447</Paragraphs>
  <Slides>49</Slides>
  <Notes>48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6" baseType="lpstr">
      <vt:lpstr>HY헤드라인M</vt:lpstr>
      <vt:lpstr>맑은 고딕</vt:lpstr>
      <vt:lpstr>Arial</vt:lpstr>
      <vt:lpstr>Segoe UI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Windows 사용자</cp:lastModifiedBy>
  <cp:revision>69</cp:revision>
  <dcterms:created xsi:type="dcterms:W3CDTF">2016-11-03T20:47:04Z</dcterms:created>
  <dcterms:modified xsi:type="dcterms:W3CDTF">2018-12-09T15:16:44Z</dcterms:modified>
</cp:coreProperties>
</file>