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7" r:id="rId2"/>
    <p:sldId id="270" r:id="rId3"/>
    <p:sldId id="330" r:id="rId4"/>
    <p:sldId id="331" r:id="rId5"/>
    <p:sldId id="348" r:id="rId6"/>
    <p:sldId id="332" r:id="rId7"/>
    <p:sldId id="349" r:id="rId8"/>
    <p:sldId id="350" r:id="rId9"/>
    <p:sldId id="351" r:id="rId10"/>
    <p:sldId id="333" r:id="rId11"/>
    <p:sldId id="356" r:id="rId12"/>
    <p:sldId id="357" r:id="rId13"/>
    <p:sldId id="347" r:id="rId14"/>
    <p:sldId id="354" r:id="rId15"/>
    <p:sldId id="355" r:id="rId16"/>
    <p:sldId id="352" r:id="rId17"/>
    <p:sldId id="353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4945"/>
    <a:srgbClr val="00B1F0"/>
    <a:srgbClr val="313538"/>
    <a:srgbClr val="A40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2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25A1A-7123-4A12-A5B9-790582F484EC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C8DA-F1ED-4067-98EA-6C0417863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5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0B88-463B-40AD-89C5-0384E74AF3CB}" type="datetime1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79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5801-7A54-4A15-9D04-5C29308CEACC}" type="datetime1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7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8C75-1831-4DA7-BCDB-79820B767E38}" type="datetime1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2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2325-C991-4D90-8D96-B03756219C1F}" type="datetime1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061-75EE-471E-93BD-68142D4746AA}" type="datetime1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544F-46FE-4FBE-9F1B-6466BE3F0F01}" type="datetime1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1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3FE2-423B-4A56-B64B-3A429EEB479E}" type="datetime1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EE8-D968-4DCB-9566-FE6C0DB494DC}" type="datetime1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0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149E-4744-4A5E-A5C1-67BA2E6CBE66}" type="datetime1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90AA-ADCF-4B3E-9100-D91A58D4567E}" type="datetime1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0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5965-3D76-4DED-8017-5C0F6B07ADF8}" type="datetime1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3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826FC-E5E6-4559-B11F-44B58147F667}" type="datetime1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650749" y="1818994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반응열 측정</a:t>
            </a:r>
            <a:endParaRPr lang="en-US" altLang="ko-KR" sz="4400" dirty="0">
              <a:solidFill>
                <a:srgbClr val="00B0F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3084937" y="3269001"/>
            <a:ext cx="5810773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/2 액자 8"/>
          <p:cNvSpPr/>
          <p:nvPr/>
        </p:nvSpPr>
        <p:spPr>
          <a:xfrm>
            <a:off x="2910964" y="1530473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0" name="1/2 액자 9"/>
          <p:cNvSpPr/>
          <p:nvPr/>
        </p:nvSpPr>
        <p:spPr>
          <a:xfrm rot="10800000">
            <a:off x="8895710" y="2930020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38A04-B312-401C-A821-7597F3B5691D}"/>
              </a:ext>
            </a:extLst>
          </p:cNvPr>
          <p:cNvSpPr txBox="1"/>
          <p:nvPr/>
        </p:nvSpPr>
        <p:spPr>
          <a:xfrm>
            <a:off x="4418705" y="49028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627CB-D161-4FF2-B027-B413D15587E5}"/>
              </a:ext>
            </a:extLst>
          </p:cNvPr>
          <p:cNvSpPr txBox="1"/>
          <p:nvPr/>
        </p:nvSpPr>
        <p:spPr>
          <a:xfrm>
            <a:off x="4960113" y="3439486"/>
            <a:ext cx="22717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32131766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황준일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32151839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박은영</a:t>
            </a:r>
          </a:p>
          <a:p>
            <a:pPr algn="ctr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32174334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조준희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60DCE15-F97F-4A4D-9E7C-FA8C97FBF953}"/>
              </a:ext>
            </a:extLst>
          </p:cNvPr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43C70A-9348-4AEF-B669-5F1955EA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68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C44129-38C3-4519-92EA-3204C448A856}"/>
              </a:ext>
            </a:extLst>
          </p:cNvPr>
          <p:cNvCxnSpPr>
            <a:cxnSpLocks/>
          </p:cNvCxnSpPr>
          <p:nvPr/>
        </p:nvCxnSpPr>
        <p:spPr>
          <a:xfrm flipV="1">
            <a:off x="0" y="1150488"/>
            <a:ext cx="1390297" cy="139029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15CEA0-CE86-4ACE-8F89-226AE6AA4C83}"/>
              </a:ext>
            </a:extLst>
          </p:cNvPr>
          <p:cNvCxnSpPr>
            <a:cxnSpLocks/>
          </p:cNvCxnSpPr>
          <p:nvPr/>
        </p:nvCxnSpPr>
        <p:spPr>
          <a:xfrm flipV="1">
            <a:off x="1111624" y="0"/>
            <a:ext cx="614129" cy="614129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1953E0-73C2-4242-9157-A231BA54726B}"/>
              </a:ext>
            </a:extLst>
          </p:cNvPr>
          <p:cNvSpPr txBox="1"/>
          <p:nvPr/>
        </p:nvSpPr>
        <p:spPr>
          <a:xfrm rot="18900000">
            <a:off x="755854" y="90567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96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4A059-F646-4F1B-A28A-7E8DB1117C2D}"/>
              </a:ext>
            </a:extLst>
          </p:cNvPr>
          <p:cNvSpPr/>
          <p:nvPr/>
        </p:nvSpPr>
        <p:spPr>
          <a:xfrm>
            <a:off x="1851442" y="503564"/>
            <a:ext cx="4788490" cy="676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실험 기구 및 시약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 예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(1)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ECE700-1AC9-45DC-8894-ABD823A3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8605E1-7A15-487A-87DE-4E24EABBC92C}"/>
              </a:ext>
            </a:extLst>
          </p:cNvPr>
          <p:cNvSpPr txBox="1"/>
          <p:nvPr/>
        </p:nvSpPr>
        <p:spPr>
          <a:xfrm>
            <a:off x="2205950" y="1553509"/>
            <a:ext cx="8930640" cy="301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공통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250ml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삼각 플라스크 </a:t>
            </a:r>
            <a:r>
              <a:rPr lang="ko-KR" altLang="en-US" sz="1600" dirty="0" err="1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반응계</a:t>
            </a:r>
            <a:endParaRPr lang="en-US" altLang="ko-KR" sz="16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500ml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비커 </a:t>
            </a:r>
            <a:r>
              <a:rPr lang="ko-KR" altLang="en-US" sz="1600" dirty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실험에서 쓰이는 계의 부피를 재기 위함</a:t>
            </a:r>
            <a:endParaRPr lang="en-US" altLang="ko-KR" sz="16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NaOH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수산화 나트륨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온도에 무관하게 물에 잘 녹으며 이 때 많은 열이 발생한다</a:t>
            </a:r>
            <a:endParaRPr lang="en-US" altLang="ko-KR" sz="16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온도계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삼 중대 저울 </a:t>
            </a:r>
            <a:r>
              <a:rPr lang="en-US" altLang="ko-KR" sz="1600" dirty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250 ml </a:t>
            </a:r>
            <a:r>
              <a:rPr lang="ko-KR" altLang="en-US" sz="1600" dirty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삼각 플라스크와 수산화나트륨의 무게 측정</a:t>
            </a:r>
            <a:endParaRPr lang="en-US" altLang="ko-KR" sz="16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1/2 액자 24">
            <a:extLst>
              <a:ext uri="{FF2B5EF4-FFF2-40B4-BE49-F238E27FC236}">
                <a16:creationId xmlns:a16="http://schemas.microsoft.com/office/drawing/2014/main" id="{97932080-3333-4239-A474-84BFBF8F5755}"/>
              </a:ext>
            </a:extLst>
          </p:cNvPr>
          <p:cNvSpPr/>
          <p:nvPr/>
        </p:nvSpPr>
        <p:spPr>
          <a:xfrm>
            <a:off x="2038324" y="1318089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1/2 액자 25">
            <a:extLst>
              <a:ext uri="{FF2B5EF4-FFF2-40B4-BE49-F238E27FC236}">
                <a16:creationId xmlns:a16="http://schemas.microsoft.com/office/drawing/2014/main" id="{3D831671-36FA-4631-8BD5-B941900C523C}"/>
              </a:ext>
            </a:extLst>
          </p:cNvPr>
          <p:cNvSpPr/>
          <p:nvPr/>
        </p:nvSpPr>
        <p:spPr>
          <a:xfrm rot="10800000">
            <a:off x="10788643" y="5582261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4F9AB9C-5F39-4787-A416-16A2BE972592}"/>
              </a:ext>
            </a:extLst>
          </p:cNvPr>
          <p:cNvCxnSpPr>
            <a:cxnSpLocks/>
          </p:cNvCxnSpPr>
          <p:nvPr/>
        </p:nvCxnSpPr>
        <p:spPr>
          <a:xfrm>
            <a:off x="1971413" y="5930208"/>
            <a:ext cx="9165176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67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C44129-38C3-4519-92EA-3204C448A856}"/>
              </a:ext>
            </a:extLst>
          </p:cNvPr>
          <p:cNvCxnSpPr>
            <a:cxnSpLocks/>
          </p:cNvCxnSpPr>
          <p:nvPr/>
        </p:nvCxnSpPr>
        <p:spPr>
          <a:xfrm flipV="1">
            <a:off x="0" y="1150488"/>
            <a:ext cx="1390297" cy="139029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15CEA0-CE86-4ACE-8F89-226AE6AA4C83}"/>
              </a:ext>
            </a:extLst>
          </p:cNvPr>
          <p:cNvCxnSpPr>
            <a:cxnSpLocks/>
          </p:cNvCxnSpPr>
          <p:nvPr/>
        </p:nvCxnSpPr>
        <p:spPr>
          <a:xfrm flipV="1">
            <a:off x="1111624" y="0"/>
            <a:ext cx="614129" cy="614129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1953E0-73C2-4242-9157-A231BA54726B}"/>
              </a:ext>
            </a:extLst>
          </p:cNvPr>
          <p:cNvSpPr txBox="1"/>
          <p:nvPr/>
        </p:nvSpPr>
        <p:spPr>
          <a:xfrm rot="18900000">
            <a:off x="755854" y="90567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96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4A059-F646-4F1B-A28A-7E8DB1117C2D}"/>
              </a:ext>
            </a:extLst>
          </p:cNvPr>
          <p:cNvSpPr/>
          <p:nvPr/>
        </p:nvSpPr>
        <p:spPr>
          <a:xfrm>
            <a:off x="1851442" y="503564"/>
            <a:ext cx="4788490" cy="676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실험 기구 및 시약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 예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(2)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ECE700-1AC9-45DC-8894-ABD823A3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8605E1-7A15-487A-87DE-4E24EABBC92C}"/>
              </a:ext>
            </a:extLst>
          </p:cNvPr>
          <p:cNvSpPr txBox="1"/>
          <p:nvPr/>
        </p:nvSpPr>
        <p:spPr>
          <a:xfrm>
            <a:off x="2205949" y="1072083"/>
            <a:ext cx="8930640" cy="4488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실험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0.25 M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염산 용액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 ml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2g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고체 수산화 나트륨 알갱이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실험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물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200mL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2g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고체 수산화 나트륨 알갱이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실험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0.5 M HCL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염화수소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(HCl)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수용액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0.5 M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염산 용액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100 ml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0.5 M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수산화 나트륨 용액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100ml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100ml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눈금실린더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1/2 액자 24">
            <a:extLst>
              <a:ext uri="{FF2B5EF4-FFF2-40B4-BE49-F238E27FC236}">
                <a16:creationId xmlns:a16="http://schemas.microsoft.com/office/drawing/2014/main" id="{97932080-3333-4239-A474-84BFBF8F5755}"/>
              </a:ext>
            </a:extLst>
          </p:cNvPr>
          <p:cNvSpPr/>
          <p:nvPr/>
        </p:nvSpPr>
        <p:spPr>
          <a:xfrm>
            <a:off x="2038324" y="1318089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1/2 액자 25">
            <a:extLst>
              <a:ext uri="{FF2B5EF4-FFF2-40B4-BE49-F238E27FC236}">
                <a16:creationId xmlns:a16="http://schemas.microsoft.com/office/drawing/2014/main" id="{3D831671-36FA-4631-8BD5-B941900C523C}"/>
              </a:ext>
            </a:extLst>
          </p:cNvPr>
          <p:cNvSpPr/>
          <p:nvPr/>
        </p:nvSpPr>
        <p:spPr>
          <a:xfrm rot="10800000">
            <a:off x="10788643" y="5582261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4F9AB9C-5F39-4787-A416-16A2BE972592}"/>
              </a:ext>
            </a:extLst>
          </p:cNvPr>
          <p:cNvCxnSpPr>
            <a:cxnSpLocks/>
          </p:cNvCxnSpPr>
          <p:nvPr/>
        </p:nvCxnSpPr>
        <p:spPr>
          <a:xfrm>
            <a:off x="1971413" y="5930208"/>
            <a:ext cx="9165176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30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C44129-38C3-4519-92EA-3204C448A856}"/>
              </a:ext>
            </a:extLst>
          </p:cNvPr>
          <p:cNvCxnSpPr>
            <a:cxnSpLocks/>
          </p:cNvCxnSpPr>
          <p:nvPr/>
        </p:nvCxnSpPr>
        <p:spPr>
          <a:xfrm flipV="1">
            <a:off x="0" y="1150488"/>
            <a:ext cx="1390297" cy="139029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15CEA0-CE86-4ACE-8F89-226AE6AA4C83}"/>
              </a:ext>
            </a:extLst>
          </p:cNvPr>
          <p:cNvCxnSpPr>
            <a:cxnSpLocks/>
          </p:cNvCxnSpPr>
          <p:nvPr/>
        </p:nvCxnSpPr>
        <p:spPr>
          <a:xfrm flipV="1">
            <a:off x="1111624" y="0"/>
            <a:ext cx="614129" cy="614129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4A059-F646-4F1B-A28A-7E8DB1117C2D}"/>
              </a:ext>
            </a:extLst>
          </p:cNvPr>
          <p:cNvSpPr/>
          <p:nvPr/>
        </p:nvSpPr>
        <p:spPr>
          <a:xfrm>
            <a:off x="1851442" y="503564"/>
            <a:ext cx="5349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0.5 M NaOH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용액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100 mL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만들기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92B31F-2135-4493-970C-CEDA0D46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D0A75-7011-4854-8880-5908B1F7CCD3}"/>
              </a:ext>
            </a:extLst>
          </p:cNvPr>
          <p:cNvSpPr txBox="1"/>
          <p:nvPr/>
        </p:nvSpPr>
        <p:spPr>
          <a:xfrm>
            <a:off x="2205950" y="1553509"/>
            <a:ext cx="8930640" cy="4488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0.5 M 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몰농도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100 mL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부피 플라스크에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NaOH </a:t>
            </a:r>
            <a:r>
              <a:rPr lang="en-US" altLang="ko-KR" sz="1600" dirty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 g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넣고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플라스크 표선까지 증류수를 채운다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2g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몰농도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×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부피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(L) ×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몰질량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순도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NaOH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몰질량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40 g/mol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(0.5) × (0.100) × (40) / (100/100)</a:t>
            </a:r>
          </a:p>
          <a:p>
            <a:pPr lvl="3">
              <a:lnSpc>
                <a:spcPct val="150000"/>
              </a:lnSpc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2 g</a:t>
            </a:r>
          </a:p>
          <a:p>
            <a:pPr lvl="2">
              <a:lnSpc>
                <a:spcPct val="150000"/>
              </a:lnSpc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A6CD06C-C20F-4BCE-AB4C-AA92D50CB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B7698-B4CC-4C9A-ABFA-F4427B25DC6B}"/>
              </a:ext>
            </a:extLst>
          </p:cNvPr>
          <p:cNvSpPr txBox="1"/>
          <p:nvPr/>
        </p:nvSpPr>
        <p:spPr>
          <a:xfrm rot="18900000">
            <a:off x="755854" y="90567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96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170" name="Picture 2" descr="https://t1.daumcdn.net/cfile/tistory/235B903B58192E5A09">
            <a:extLst>
              <a:ext uri="{FF2B5EF4-FFF2-40B4-BE49-F238E27FC236}">
                <a16:creationId xmlns:a16="http://schemas.microsoft.com/office/drawing/2014/main" id="{3FC07FDB-60E1-4831-9B6E-FB1D9DEB8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312" y="1150488"/>
            <a:ext cx="2970175" cy="445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92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C44129-38C3-4519-92EA-3204C448A856}"/>
              </a:ext>
            </a:extLst>
          </p:cNvPr>
          <p:cNvCxnSpPr>
            <a:cxnSpLocks/>
          </p:cNvCxnSpPr>
          <p:nvPr/>
        </p:nvCxnSpPr>
        <p:spPr>
          <a:xfrm flipV="1">
            <a:off x="0" y="1150488"/>
            <a:ext cx="1390297" cy="139029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15CEA0-CE86-4ACE-8F89-226AE6AA4C83}"/>
              </a:ext>
            </a:extLst>
          </p:cNvPr>
          <p:cNvCxnSpPr>
            <a:cxnSpLocks/>
          </p:cNvCxnSpPr>
          <p:nvPr/>
        </p:nvCxnSpPr>
        <p:spPr>
          <a:xfrm flipV="1">
            <a:off x="1111624" y="0"/>
            <a:ext cx="614129" cy="614129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1953E0-73C2-4242-9157-A231BA54726B}"/>
              </a:ext>
            </a:extLst>
          </p:cNvPr>
          <p:cNvSpPr txBox="1"/>
          <p:nvPr/>
        </p:nvSpPr>
        <p:spPr>
          <a:xfrm rot="18900000">
            <a:off x="755854" y="90567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96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4A059-F646-4F1B-A28A-7E8DB1117C2D}"/>
              </a:ext>
            </a:extLst>
          </p:cNvPr>
          <p:cNvSpPr/>
          <p:nvPr/>
        </p:nvSpPr>
        <p:spPr>
          <a:xfrm>
            <a:off x="1851442" y="503564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실험 방법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실험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1 (1)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92B31F-2135-4493-970C-CEDA0D46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2FE4E2-4732-46DD-B994-BFD53745BC2A}"/>
              </a:ext>
            </a:extLst>
          </p:cNvPr>
          <p:cNvSpPr txBox="1"/>
          <p:nvPr/>
        </p:nvSpPr>
        <p:spPr>
          <a:xfrm>
            <a:off x="2205950" y="1553509"/>
            <a:ext cx="8930640" cy="4396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00B1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고체 수산화 나트륨 </a:t>
            </a:r>
            <a:r>
              <a:rPr lang="en-US" altLang="ko-KR" sz="2800" dirty="0">
                <a:solidFill>
                  <a:srgbClr val="00B1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 </a:t>
            </a:r>
            <a:r>
              <a:rPr lang="ko-KR" altLang="en-US" sz="2800" dirty="0">
                <a:solidFill>
                  <a:srgbClr val="00B1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염산 중화반응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중화 반응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염기 개념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수용액의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H+ - OH-)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적용했을 경우의 반응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산화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환원반응의 일종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중화열이 방출되기 때문에 중화 반응이 일어나면 온도가 올라간다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933A65-A19F-42F3-BA2F-BC065CC79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4EB6D39-4ABD-4F4B-A07A-1F758F202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644" y="18597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E0CA69F-7D71-4E2B-AECA-9D8E6F930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02849C-1A33-4507-A857-13B04181D8C9}"/>
              </a:ext>
            </a:extLst>
          </p:cNvPr>
          <p:cNvSpPr/>
          <p:nvPr/>
        </p:nvSpPr>
        <p:spPr>
          <a:xfrm>
            <a:off x="2709644" y="3279824"/>
            <a:ext cx="75453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solid(</a:t>
            </a:r>
            <a:r>
              <a:rPr lang="ko-KR" altLang="en-US" sz="1500" dirty="0"/>
              <a:t>고체</a:t>
            </a:r>
            <a:r>
              <a:rPr lang="en-US" altLang="ko-KR" sz="1500" dirty="0"/>
              <a:t>), liquid(</a:t>
            </a:r>
            <a:r>
              <a:rPr lang="ko-KR" altLang="en-US" sz="1500" dirty="0"/>
              <a:t>액체</a:t>
            </a:r>
            <a:r>
              <a:rPr lang="en-US" altLang="ko-KR" sz="1500" dirty="0"/>
              <a:t>), gas(</a:t>
            </a:r>
            <a:r>
              <a:rPr lang="ko-KR" altLang="en-US" sz="1500" dirty="0"/>
              <a:t>기체</a:t>
            </a:r>
            <a:r>
              <a:rPr lang="en-US" altLang="ko-KR" sz="1500" dirty="0"/>
              <a:t>), aqueous(</a:t>
            </a:r>
            <a:r>
              <a:rPr lang="ko-KR" altLang="en-US" sz="1500" dirty="0"/>
              <a:t>수용액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1F0FFB4E-5919-4D9A-9394-8BCADC63C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209957184" descr="DRW000032503db1">
            <a:extLst>
              <a:ext uri="{FF2B5EF4-FFF2-40B4-BE49-F238E27FC236}">
                <a16:creationId xmlns:a16="http://schemas.microsoft.com/office/drawing/2014/main" id="{E2C66F82-29E0-4A55-8529-35DC743D7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21" y="2409897"/>
            <a:ext cx="7046913" cy="6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84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C44129-38C3-4519-92EA-3204C448A856}"/>
              </a:ext>
            </a:extLst>
          </p:cNvPr>
          <p:cNvCxnSpPr>
            <a:cxnSpLocks/>
          </p:cNvCxnSpPr>
          <p:nvPr/>
        </p:nvCxnSpPr>
        <p:spPr>
          <a:xfrm flipV="1">
            <a:off x="0" y="1150488"/>
            <a:ext cx="1390297" cy="139029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15CEA0-CE86-4ACE-8F89-226AE6AA4C83}"/>
              </a:ext>
            </a:extLst>
          </p:cNvPr>
          <p:cNvCxnSpPr>
            <a:cxnSpLocks/>
          </p:cNvCxnSpPr>
          <p:nvPr/>
        </p:nvCxnSpPr>
        <p:spPr>
          <a:xfrm flipV="1">
            <a:off x="1111624" y="0"/>
            <a:ext cx="614129" cy="614129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1953E0-73C2-4242-9157-A231BA54726B}"/>
              </a:ext>
            </a:extLst>
          </p:cNvPr>
          <p:cNvSpPr txBox="1"/>
          <p:nvPr/>
        </p:nvSpPr>
        <p:spPr>
          <a:xfrm rot="18900000">
            <a:off x="755854" y="90567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96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4A059-F646-4F1B-A28A-7E8DB1117C2D}"/>
              </a:ext>
            </a:extLst>
          </p:cNvPr>
          <p:cNvSpPr/>
          <p:nvPr/>
        </p:nvSpPr>
        <p:spPr>
          <a:xfrm>
            <a:off x="1851442" y="503564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실험 방법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실험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1 (2)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92B31F-2135-4493-970C-CEDA0D46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2FE4E2-4732-46DD-B994-BFD53745BC2A}"/>
              </a:ext>
            </a:extLst>
          </p:cNvPr>
          <p:cNvSpPr txBox="1"/>
          <p:nvPr/>
        </p:nvSpPr>
        <p:spPr>
          <a:xfrm>
            <a:off x="2188859" y="1150488"/>
            <a:ext cx="8930640" cy="396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200000"/>
              </a:lnSpc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깨끗하게 세척하여 건조된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250ml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삼각 플라스크의 무게를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0.1g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까지 측정한 후 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스티로폼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또는 솜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보온재로 싸서 보온한다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0.25 M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염산 용액을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 ml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넣은 다음 온도를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0.1’C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까지 측정한다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약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2g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고체 수산화 나트륨 알갱이를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0.01g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까지 달아서 플라스크에 넣고 흔들어서 잘 녹인다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용액의 최고 온도를 기록하고 플라스크의 무게를 단다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933A65-A19F-42F3-BA2F-BC065CC79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4EB6D39-4ABD-4F4B-A07A-1F758F202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644" y="18597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E0CA69F-7D71-4E2B-AECA-9D8E6F930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9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C44129-38C3-4519-92EA-3204C448A856}"/>
              </a:ext>
            </a:extLst>
          </p:cNvPr>
          <p:cNvCxnSpPr>
            <a:cxnSpLocks/>
          </p:cNvCxnSpPr>
          <p:nvPr/>
        </p:nvCxnSpPr>
        <p:spPr>
          <a:xfrm flipV="1">
            <a:off x="0" y="1150488"/>
            <a:ext cx="1390297" cy="139029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15CEA0-CE86-4ACE-8F89-226AE6AA4C83}"/>
              </a:ext>
            </a:extLst>
          </p:cNvPr>
          <p:cNvCxnSpPr>
            <a:cxnSpLocks/>
          </p:cNvCxnSpPr>
          <p:nvPr/>
        </p:nvCxnSpPr>
        <p:spPr>
          <a:xfrm flipV="1">
            <a:off x="1111624" y="0"/>
            <a:ext cx="614129" cy="614129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1953E0-73C2-4242-9157-A231BA54726B}"/>
              </a:ext>
            </a:extLst>
          </p:cNvPr>
          <p:cNvSpPr txBox="1"/>
          <p:nvPr/>
        </p:nvSpPr>
        <p:spPr>
          <a:xfrm rot="18900000">
            <a:off x="755854" y="90567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96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4A059-F646-4F1B-A28A-7E8DB1117C2D}"/>
              </a:ext>
            </a:extLst>
          </p:cNvPr>
          <p:cNvSpPr/>
          <p:nvPr/>
        </p:nvSpPr>
        <p:spPr>
          <a:xfrm>
            <a:off x="1851442" y="503564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실험 방법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실험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1 (3)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92B31F-2135-4493-970C-CEDA0D46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2FE4E2-4732-46DD-B994-BFD53745BC2A}"/>
              </a:ext>
            </a:extLst>
          </p:cNvPr>
          <p:cNvSpPr txBox="1"/>
          <p:nvPr/>
        </p:nvSpPr>
        <p:spPr>
          <a:xfrm>
            <a:off x="2188859" y="1150488"/>
            <a:ext cx="8930640" cy="3473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200000"/>
              </a:lnSpc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반응에서 방출된 열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용액과 플라스크에 의해 흡수된 열량의 합 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용액에 의해 흡수된 열량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용액의 열용량에 온도 상승 값을 곱한 값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플라스크에 의해 흡수된 열량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플라스크의 열용량에 온도 상승 값을 곱한 값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희석된 수용액의 비열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4.18J/g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유리의 비열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0.85 J/g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933A65-A19F-42F3-BA2F-BC065CC79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4EB6D39-4ABD-4F4B-A07A-1F758F202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644" y="18597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E0CA69F-7D71-4E2B-AECA-9D8E6F930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2EEF676-E186-4C18-A5DE-531A07563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753DE7-71FE-438D-BF42-19E6E561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505594448" descr="DRW000032503dc1">
            <a:extLst>
              <a:ext uri="{FF2B5EF4-FFF2-40B4-BE49-F238E27FC236}">
                <a16:creationId xmlns:a16="http://schemas.microsoft.com/office/drawing/2014/main" id="{6707872F-800A-4550-941A-BCF1F858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859" y="3275012"/>
            <a:ext cx="693420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6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C44129-38C3-4519-92EA-3204C448A856}"/>
              </a:ext>
            </a:extLst>
          </p:cNvPr>
          <p:cNvCxnSpPr>
            <a:cxnSpLocks/>
          </p:cNvCxnSpPr>
          <p:nvPr/>
        </p:nvCxnSpPr>
        <p:spPr>
          <a:xfrm flipV="1">
            <a:off x="0" y="1150488"/>
            <a:ext cx="1390297" cy="139029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15CEA0-CE86-4ACE-8F89-226AE6AA4C83}"/>
              </a:ext>
            </a:extLst>
          </p:cNvPr>
          <p:cNvCxnSpPr>
            <a:cxnSpLocks/>
          </p:cNvCxnSpPr>
          <p:nvPr/>
        </p:nvCxnSpPr>
        <p:spPr>
          <a:xfrm flipV="1">
            <a:off x="1111624" y="0"/>
            <a:ext cx="614129" cy="614129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1953E0-73C2-4242-9157-A231BA54726B}"/>
              </a:ext>
            </a:extLst>
          </p:cNvPr>
          <p:cNvSpPr txBox="1"/>
          <p:nvPr/>
        </p:nvSpPr>
        <p:spPr>
          <a:xfrm rot="18900000">
            <a:off x="755854" y="90567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96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4A059-F646-4F1B-A28A-7E8DB1117C2D}"/>
              </a:ext>
            </a:extLst>
          </p:cNvPr>
          <p:cNvSpPr/>
          <p:nvPr/>
        </p:nvSpPr>
        <p:spPr>
          <a:xfrm>
            <a:off x="1851442" y="503564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실험 방법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실험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92B31F-2135-4493-970C-CEDA0D46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6E761-674E-4DEF-A09E-496E7FA169FB}"/>
              </a:ext>
            </a:extLst>
          </p:cNvPr>
          <p:cNvSpPr txBox="1"/>
          <p:nvPr/>
        </p:nvSpPr>
        <p:spPr>
          <a:xfrm>
            <a:off x="2205950" y="1553509"/>
            <a:ext cx="8930640" cy="301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실험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고체 수산화 나트륨과 염산의 중화반응을 두단계로 나타냈을 때의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고체 수산화 나트륨을 물에 녹여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NaOH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수용액을 만드는 반응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실험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0.25 M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염산 용액 대신 물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200mL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사용하여 같은 방법으로 실험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8DCBAE6-F121-4AAC-8A6D-0AA055826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6E56DF-1DBC-41D0-9191-1E5EE8D95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209947536" descr="DRW000032503dd1">
            <a:extLst>
              <a:ext uri="{FF2B5EF4-FFF2-40B4-BE49-F238E27FC236}">
                <a16:creationId xmlns:a16="http://schemas.microsoft.com/office/drawing/2014/main" id="{751FC85B-022D-45A4-B17A-A4EC0631D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65" y="2700337"/>
            <a:ext cx="4127500" cy="7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56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C44129-38C3-4519-92EA-3204C448A856}"/>
              </a:ext>
            </a:extLst>
          </p:cNvPr>
          <p:cNvCxnSpPr>
            <a:cxnSpLocks/>
          </p:cNvCxnSpPr>
          <p:nvPr/>
        </p:nvCxnSpPr>
        <p:spPr>
          <a:xfrm flipV="1">
            <a:off x="0" y="1150488"/>
            <a:ext cx="1390297" cy="139029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15CEA0-CE86-4ACE-8F89-226AE6AA4C83}"/>
              </a:ext>
            </a:extLst>
          </p:cNvPr>
          <p:cNvCxnSpPr>
            <a:cxnSpLocks/>
          </p:cNvCxnSpPr>
          <p:nvPr/>
        </p:nvCxnSpPr>
        <p:spPr>
          <a:xfrm flipV="1">
            <a:off x="1111624" y="0"/>
            <a:ext cx="614129" cy="614129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1953E0-73C2-4242-9157-A231BA54726B}"/>
              </a:ext>
            </a:extLst>
          </p:cNvPr>
          <p:cNvSpPr txBox="1"/>
          <p:nvPr/>
        </p:nvSpPr>
        <p:spPr>
          <a:xfrm rot="18900000">
            <a:off x="755854" y="90567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96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4A059-F646-4F1B-A28A-7E8DB1117C2D}"/>
              </a:ext>
            </a:extLst>
          </p:cNvPr>
          <p:cNvSpPr/>
          <p:nvPr/>
        </p:nvSpPr>
        <p:spPr>
          <a:xfrm>
            <a:off x="1851442" y="503564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실험 방법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실험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92B31F-2135-4493-970C-CEDA0D46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D0A75-7011-4854-8880-5908B1F7CCD3}"/>
              </a:ext>
            </a:extLst>
          </p:cNvPr>
          <p:cNvSpPr txBox="1"/>
          <p:nvPr/>
        </p:nvSpPr>
        <p:spPr>
          <a:xfrm>
            <a:off x="2205950" y="1553509"/>
            <a:ext cx="8930640" cy="3750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실험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고체 수산화 나트륨과 염산의 중화반응을 두단계로 나타냈을 때의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염산으로 중화하는 반응</a:t>
            </a:r>
            <a:endParaRPr lang="en-US" altLang="ko-KR" sz="1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실험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에서와 같은 방법으로 삼각 플라스크의 무게를 달고 스티로폼 보온재로 싼 다음 여기에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0.5 M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염산 용액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100 ml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넣는다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눈금 실린더에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0.5M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수산화 나트륨 용액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100ml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취하여 두고 두 용액의 온도가 거의 같아지면 온도를 기록한다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수산화나트륨 용액을 신속하게 염산 용액에 쏟아 넣고 상승한 최고 온도를 측정한다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A6CD06C-C20F-4BCE-AB4C-AA92D50CB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508326560" descr="DRW000032503de1">
            <a:extLst>
              <a:ext uri="{FF2B5EF4-FFF2-40B4-BE49-F238E27FC236}">
                <a16:creationId xmlns:a16="http://schemas.microsoft.com/office/drawing/2014/main" id="{3A55BCB7-6989-4B66-BC3E-E98F36D23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988" y="2535028"/>
            <a:ext cx="7046913" cy="6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812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885651" y="2828835"/>
            <a:ext cx="2116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Q&amp;A</a:t>
            </a:r>
            <a:endParaRPr lang="ko-KR" altLang="en-US" sz="7200" dirty="0">
              <a:solidFill>
                <a:srgbClr val="31353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810000" y="4673600"/>
            <a:ext cx="4502481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/2 액자 8"/>
          <p:cNvSpPr/>
          <p:nvPr/>
        </p:nvSpPr>
        <p:spPr>
          <a:xfrm>
            <a:off x="3636027" y="2182107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/>
          <p:cNvSpPr/>
          <p:nvPr/>
        </p:nvSpPr>
        <p:spPr>
          <a:xfrm rot="10800000">
            <a:off x="7964535" y="4325654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90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1/2 액자 54"/>
          <p:cNvSpPr/>
          <p:nvPr/>
        </p:nvSpPr>
        <p:spPr>
          <a:xfrm>
            <a:off x="2038324" y="1318089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1/2 액자 55"/>
          <p:cNvSpPr/>
          <p:nvPr/>
        </p:nvSpPr>
        <p:spPr>
          <a:xfrm rot="10800000">
            <a:off x="10788643" y="5582261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C44129-38C3-4519-92EA-3204C448A856}"/>
              </a:ext>
            </a:extLst>
          </p:cNvPr>
          <p:cNvCxnSpPr>
            <a:cxnSpLocks/>
          </p:cNvCxnSpPr>
          <p:nvPr/>
        </p:nvCxnSpPr>
        <p:spPr>
          <a:xfrm flipV="1">
            <a:off x="0" y="1150488"/>
            <a:ext cx="1390297" cy="139029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15CEA0-CE86-4ACE-8F89-226AE6AA4C83}"/>
              </a:ext>
            </a:extLst>
          </p:cNvPr>
          <p:cNvCxnSpPr>
            <a:cxnSpLocks/>
          </p:cNvCxnSpPr>
          <p:nvPr/>
        </p:nvCxnSpPr>
        <p:spPr>
          <a:xfrm flipV="1">
            <a:off x="1111624" y="0"/>
            <a:ext cx="614129" cy="614129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1953E0-73C2-4242-9157-A231BA54726B}"/>
              </a:ext>
            </a:extLst>
          </p:cNvPr>
          <p:cNvSpPr txBox="1"/>
          <p:nvPr/>
        </p:nvSpPr>
        <p:spPr>
          <a:xfrm rot="18900000">
            <a:off x="755854" y="90567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96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4A059-F646-4F1B-A28A-7E8DB1117C2D}"/>
              </a:ext>
            </a:extLst>
          </p:cNvPr>
          <p:cNvSpPr/>
          <p:nvPr/>
        </p:nvSpPr>
        <p:spPr>
          <a:xfrm>
            <a:off x="1851442" y="503564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목차</a:t>
            </a: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98EE3-FDD8-47C8-BCFF-38546B920337}"/>
              </a:ext>
            </a:extLst>
          </p:cNvPr>
          <p:cNvSpPr txBox="1"/>
          <p:nvPr/>
        </p:nvSpPr>
        <p:spPr>
          <a:xfrm>
            <a:off x="2600957" y="1492062"/>
            <a:ext cx="3401893" cy="3053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실험 목적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실험 이론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물품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 예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실험방법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Q&amp;A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F244ACC-D39C-408C-8F5C-1F970DA5B52D}"/>
              </a:ext>
            </a:extLst>
          </p:cNvPr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C05FEAB-0DFE-4149-AD07-EB95E06120A7}"/>
              </a:ext>
            </a:extLst>
          </p:cNvPr>
          <p:cNvCxnSpPr>
            <a:cxnSpLocks/>
          </p:cNvCxnSpPr>
          <p:nvPr/>
        </p:nvCxnSpPr>
        <p:spPr>
          <a:xfrm>
            <a:off x="1971413" y="5930208"/>
            <a:ext cx="9165176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1B20F9-0719-423C-919B-08FE07A5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85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1/2 액자 54"/>
          <p:cNvSpPr/>
          <p:nvPr/>
        </p:nvSpPr>
        <p:spPr>
          <a:xfrm>
            <a:off x="2038324" y="1318089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1/2 액자 55"/>
          <p:cNvSpPr/>
          <p:nvPr/>
        </p:nvSpPr>
        <p:spPr>
          <a:xfrm rot="10800000">
            <a:off x="10788643" y="5582261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C44129-38C3-4519-92EA-3204C448A856}"/>
              </a:ext>
            </a:extLst>
          </p:cNvPr>
          <p:cNvCxnSpPr>
            <a:cxnSpLocks/>
          </p:cNvCxnSpPr>
          <p:nvPr/>
        </p:nvCxnSpPr>
        <p:spPr>
          <a:xfrm flipV="1">
            <a:off x="0" y="1150488"/>
            <a:ext cx="1390297" cy="139029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15CEA0-CE86-4ACE-8F89-226AE6AA4C83}"/>
              </a:ext>
            </a:extLst>
          </p:cNvPr>
          <p:cNvCxnSpPr>
            <a:cxnSpLocks/>
          </p:cNvCxnSpPr>
          <p:nvPr/>
        </p:nvCxnSpPr>
        <p:spPr>
          <a:xfrm flipV="1">
            <a:off x="1111624" y="0"/>
            <a:ext cx="614129" cy="614129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1953E0-73C2-4242-9157-A231BA54726B}"/>
              </a:ext>
            </a:extLst>
          </p:cNvPr>
          <p:cNvSpPr txBox="1"/>
          <p:nvPr/>
        </p:nvSpPr>
        <p:spPr>
          <a:xfrm rot="18900000">
            <a:off x="755854" y="90567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96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4A059-F646-4F1B-A28A-7E8DB1117C2D}"/>
              </a:ext>
            </a:extLst>
          </p:cNvPr>
          <p:cNvSpPr/>
          <p:nvPr/>
        </p:nvSpPr>
        <p:spPr>
          <a:xfrm>
            <a:off x="1851442" y="503564"/>
            <a:ext cx="1582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실험 목적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9A82BA-A3E6-4D87-B350-AD2AC78B1B01}"/>
              </a:ext>
            </a:extLst>
          </p:cNvPr>
          <p:cNvCxnSpPr>
            <a:cxnSpLocks/>
          </p:cNvCxnSpPr>
          <p:nvPr/>
        </p:nvCxnSpPr>
        <p:spPr>
          <a:xfrm>
            <a:off x="1971413" y="5930208"/>
            <a:ext cx="9165176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5C8BCB-CE4E-47B9-AC0F-A63315C4ED05}"/>
              </a:ext>
            </a:extLst>
          </p:cNvPr>
          <p:cNvSpPr txBox="1"/>
          <p:nvPr/>
        </p:nvSpPr>
        <p:spPr>
          <a:xfrm>
            <a:off x="2205949" y="1799041"/>
            <a:ext cx="9459003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반응계의 반응열을 측정하여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엔탈피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(H)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헤스의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법칙을 이해한다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4EAD39-F62F-4BFF-B044-37D3970F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60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1/2 액자 54"/>
          <p:cNvSpPr/>
          <p:nvPr/>
        </p:nvSpPr>
        <p:spPr>
          <a:xfrm>
            <a:off x="2038324" y="1318089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1/2 액자 55"/>
          <p:cNvSpPr/>
          <p:nvPr/>
        </p:nvSpPr>
        <p:spPr>
          <a:xfrm rot="10800000">
            <a:off x="10788643" y="5582261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C44129-38C3-4519-92EA-3204C448A856}"/>
              </a:ext>
            </a:extLst>
          </p:cNvPr>
          <p:cNvCxnSpPr>
            <a:cxnSpLocks/>
          </p:cNvCxnSpPr>
          <p:nvPr/>
        </p:nvCxnSpPr>
        <p:spPr>
          <a:xfrm flipV="1">
            <a:off x="0" y="1150488"/>
            <a:ext cx="1390297" cy="139029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15CEA0-CE86-4ACE-8F89-226AE6AA4C83}"/>
              </a:ext>
            </a:extLst>
          </p:cNvPr>
          <p:cNvCxnSpPr>
            <a:cxnSpLocks/>
          </p:cNvCxnSpPr>
          <p:nvPr/>
        </p:nvCxnSpPr>
        <p:spPr>
          <a:xfrm flipV="1">
            <a:off x="1111624" y="0"/>
            <a:ext cx="614129" cy="614129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1953E0-73C2-4242-9157-A231BA54726B}"/>
              </a:ext>
            </a:extLst>
          </p:cNvPr>
          <p:cNvSpPr txBox="1"/>
          <p:nvPr/>
        </p:nvSpPr>
        <p:spPr>
          <a:xfrm rot="18900000">
            <a:off x="755854" y="90567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96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4A059-F646-4F1B-A28A-7E8DB1117C2D}"/>
              </a:ext>
            </a:extLst>
          </p:cNvPr>
          <p:cNvSpPr/>
          <p:nvPr/>
        </p:nvSpPr>
        <p:spPr>
          <a:xfrm>
            <a:off x="1851442" y="503564"/>
            <a:ext cx="3382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실험 이론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sz="2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반응계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(1)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9A82BA-A3E6-4D87-B350-AD2AC78B1B01}"/>
              </a:ext>
            </a:extLst>
          </p:cNvPr>
          <p:cNvCxnSpPr>
            <a:cxnSpLocks/>
          </p:cNvCxnSpPr>
          <p:nvPr/>
        </p:nvCxnSpPr>
        <p:spPr>
          <a:xfrm>
            <a:off x="1971413" y="5930208"/>
            <a:ext cx="9165176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5C8BCB-CE4E-47B9-AC0F-A63315C4ED05}"/>
              </a:ext>
            </a:extLst>
          </p:cNvPr>
          <p:cNvSpPr txBox="1"/>
          <p:nvPr/>
        </p:nvSpPr>
        <p:spPr>
          <a:xfrm>
            <a:off x="2205949" y="1799041"/>
            <a:ext cx="9459003" cy="328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>
                <a:solidFill>
                  <a:srgbClr val="00B1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반응계</a:t>
            </a:r>
            <a:r>
              <a:rPr lang="ko-KR" altLang="en-US" sz="2800" dirty="0">
                <a:solidFill>
                  <a:srgbClr val="00B1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00B1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[reaction system]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(system)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화학적 또는 물리적 변화가 일어나는 물질 또는 혼합물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주위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(surroundings)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계의 바깥쪽에 있는 모든 것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반응계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화학적 반응이 일어나는 공간을 주변 환경과 구별한 공간</a:t>
            </a:r>
            <a:b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실험용 비커나 기계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세포 속이나 모든 반응이 일어나는 곳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F1A359-B428-4B60-BA45-887C89D8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68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1/2 액자 54"/>
          <p:cNvSpPr/>
          <p:nvPr/>
        </p:nvSpPr>
        <p:spPr>
          <a:xfrm>
            <a:off x="2038324" y="1318089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1/2 액자 55"/>
          <p:cNvSpPr/>
          <p:nvPr/>
        </p:nvSpPr>
        <p:spPr>
          <a:xfrm rot="10800000">
            <a:off x="10788643" y="5582261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C44129-38C3-4519-92EA-3204C448A856}"/>
              </a:ext>
            </a:extLst>
          </p:cNvPr>
          <p:cNvCxnSpPr>
            <a:cxnSpLocks/>
          </p:cNvCxnSpPr>
          <p:nvPr/>
        </p:nvCxnSpPr>
        <p:spPr>
          <a:xfrm flipV="1">
            <a:off x="0" y="1150488"/>
            <a:ext cx="1390297" cy="139029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15CEA0-CE86-4ACE-8F89-226AE6AA4C83}"/>
              </a:ext>
            </a:extLst>
          </p:cNvPr>
          <p:cNvCxnSpPr>
            <a:cxnSpLocks/>
          </p:cNvCxnSpPr>
          <p:nvPr/>
        </p:nvCxnSpPr>
        <p:spPr>
          <a:xfrm flipV="1">
            <a:off x="1111624" y="0"/>
            <a:ext cx="614129" cy="614129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1953E0-73C2-4242-9157-A231BA54726B}"/>
              </a:ext>
            </a:extLst>
          </p:cNvPr>
          <p:cNvSpPr txBox="1"/>
          <p:nvPr/>
        </p:nvSpPr>
        <p:spPr>
          <a:xfrm rot="18900000">
            <a:off x="755854" y="90567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96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4A059-F646-4F1B-A28A-7E8DB1117C2D}"/>
              </a:ext>
            </a:extLst>
          </p:cNvPr>
          <p:cNvSpPr/>
          <p:nvPr/>
        </p:nvSpPr>
        <p:spPr>
          <a:xfrm>
            <a:off x="1851442" y="503564"/>
            <a:ext cx="3472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실험 이론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sz="2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반응계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(1)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9A82BA-A3E6-4D87-B350-AD2AC78B1B01}"/>
              </a:ext>
            </a:extLst>
          </p:cNvPr>
          <p:cNvCxnSpPr>
            <a:cxnSpLocks/>
          </p:cNvCxnSpPr>
          <p:nvPr/>
        </p:nvCxnSpPr>
        <p:spPr>
          <a:xfrm>
            <a:off x="1971413" y="5930208"/>
            <a:ext cx="9165176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5C8BCB-CE4E-47B9-AC0F-A63315C4ED05}"/>
              </a:ext>
            </a:extLst>
          </p:cNvPr>
          <p:cNvSpPr txBox="1"/>
          <p:nvPr/>
        </p:nvSpPr>
        <p:spPr>
          <a:xfrm>
            <a:off x="2205949" y="1799041"/>
            <a:ext cx="9459003" cy="153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계와 주위 사위에 질량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물질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에너지의 교환여부를 통해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가지로 나눌 수 있다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①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열린계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에너지와 물질의 출입이 가능하다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②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닫힌계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에너지는 출입이 가능하지만 물질은 출입이 불가능하다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③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고립계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에너지와 물질 모두 출입이 불가능하다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D66C9F-1EF6-4E40-8BA7-B4E7CF7A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25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1/2 액자 54"/>
          <p:cNvSpPr/>
          <p:nvPr/>
        </p:nvSpPr>
        <p:spPr>
          <a:xfrm>
            <a:off x="2038324" y="1318089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1/2 액자 55"/>
          <p:cNvSpPr/>
          <p:nvPr/>
        </p:nvSpPr>
        <p:spPr>
          <a:xfrm rot="10800000">
            <a:off x="10788643" y="5582261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C44129-38C3-4519-92EA-3204C448A856}"/>
              </a:ext>
            </a:extLst>
          </p:cNvPr>
          <p:cNvCxnSpPr>
            <a:cxnSpLocks/>
          </p:cNvCxnSpPr>
          <p:nvPr/>
        </p:nvCxnSpPr>
        <p:spPr>
          <a:xfrm flipV="1">
            <a:off x="0" y="1150488"/>
            <a:ext cx="1390297" cy="139029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15CEA0-CE86-4ACE-8F89-226AE6AA4C83}"/>
              </a:ext>
            </a:extLst>
          </p:cNvPr>
          <p:cNvCxnSpPr>
            <a:cxnSpLocks/>
          </p:cNvCxnSpPr>
          <p:nvPr/>
        </p:nvCxnSpPr>
        <p:spPr>
          <a:xfrm flipV="1">
            <a:off x="1111624" y="0"/>
            <a:ext cx="614129" cy="614129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1953E0-73C2-4242-9157-A231BA54726B}"/>
              </a:ext>
            </a:extLst>
          </p:cNvPr>
          <p:cNvSpPr txBox="1"/>
          <p:nvPr/>
        </p:nvSpPr>
        <p:spPr>
          <a:xfrm rot="18900000">
            <a:off x="755854" y="90567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96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4A059-F646-4F1B-A28A-7E8DB1117C2D}"/>
              </a:ext>
            </a:extLst>
          </p:cNvPr>
          <p:cNvSpPr/>
          <p:nvPr/>
        </p:nvSpPr>
        <p:spPr>
          <a:xfrm>
            <a:off x="1851442" y="503564"/>
            <a:ext cx="4990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실험이론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발열 반응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흡열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반응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9A82BA-A3E6-4D87-B350-AD2AC78B1B01}"/>
              </a:ext>
            </a:extLst>
          </p:cNvPr>
          <p:cNvCxnSpPr>
            <a:cxnSpLocks/>
          </p:cNvCxnSpPr>
          <p:nvPr/>
        </p:nvCxnSpPr>
        <p:spPr>
          <a:xfrm>
            <a:off x="1971413" y="5930208"/>
            <a:ext cx="9165176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5C8BCB-CE4E-47B9-AC0F-A63315C4ED05}"/>
              </a:ext>
            </a:extLst>
          </p:cNvPr>
          <p:cNvSpPr txBox="1"/>
          <p:nvPr/>
        </p:nvSpPr>
        <p:spPr>
          <a:xfrm>
            <a:off x="2205950" y="1553509"/>
            <a:ext cx="8930640" cy="254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00B1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발열 과정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 에너지가 계에서 주위로 전달되는 과정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수소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산소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   </a:t>
            </a:r>
            <a:r>
              <a:rPr lang="ko-KR" altLang="en-US" sz="13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연소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물 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에너지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	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수소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산소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물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]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연소과정에서 생성된 열은 계에서 주위로 전달된다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발열 반응에서 생성물의 총 에너지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반응물의 총 에너지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BC2B5D-CC0F-4C27-9A70-A7EE6E8BC10B}"/>
              </a:ext>
            </a:extLst>
          </p:cNvPr>
          <p:cNvSpPr txBox="1"/>
          <p:nvPr/>
        </p:nvSpPr>
        <p:spPr>
          <a:xfrm>
            <a:off x="2104672" y="4332560"/>
            <a:ext cx="8930640" cy="107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>
                <a:solidFill>
                  <a:srgbClr val="00B1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흡열</a:t>
            </a:r>
            <a:r>
              <a:rPr lang="ko-KR" altLang="en-US" sz="2800" dirty="0">
                <a:solidFill>
                  <a:srgbClr val="00B1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과정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주위로부터 열이 계로 공급되는 과정 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1817766-FD93-4940-A4C1-D5173831A431}"/>
              </a:ext>
            </a:extLst>
          </p:cNvPr>
          <p:cNvCxnSpPr/>
          <p:nvPr/>
        </p:nvCxnSpPr>
        <p:spPr>
          <a:xfrm>
            <a:off x="4186106" y="2810312"/>
            <a:ext cx="578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FB664-FCDA-4CAF-87E7-714BC76A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12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1/2 액자 54"/>
          <p:cNvSpPr/>
          <p:nvPr/>
        </p:nvSpPr>
        <p:spPr>
          <a:xfrm>
            <a:off x="2038324" y="1318089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1/2 액자 55"/>
          <p:cNvSpPr/>
          <p:nvPr/>
        </p:nvSpPr>
        <p:spPr>
          <a:xfrm rot="10800000">
            <a:off x="10788643" y="5582261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C44129-38C3-4519-92EA-3204C448A856}"/>
              </a:ext>
            </a:extLst>
          </p:cNvPr>
          <p:cNvCxnSpPr>
            <a:cxnSpLocks/>
          </p:cNvCxnSpPr>
          <p:nvPr/>
        </p:nvCxnSpPr>
        <p:spPr>
          <a:xfrm flipV="1">
            <a:off x="0" y="1150488"/>
            <a:ext cx="1390297" cy="139029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15CEA0-CE86-4ACE-8F89-226AE6AA4C83}"/>
              </a:ext>
            </a:extLst>
          </p:cNvPr>
          <p:cNvCxnSpPr>
            <a:cxnSpLocks/>
          </p:cNvCxnSpPr>
          <p:nvPr/>
        </p:nvCxnSpPr>
        <p:spPr>
          <a:xfrm flipV="1">
            <a:off x="1111624" y="0"/>
            <a:ext cx="614129" cy="614129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1953E0-73C2-4242-9157-A231BA54726B}"/>
              </a:ext>
            </a:extLst>
          </p:cNvPr>
          <p:cNvSpPr txBox="1"/>
          <p:nvPr/>
        </p:nvSpPr>
        <p:spPr>
          <a:xfrm rot="18900000">
            <a:off x="755854" y="90567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96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4A059-F646-4F1B-A28A-7E8DB1117C2D}"/>
              </a:ext>
            </a:extLst>
          </p:cNvPr>
          <p:cNvSpPr/>
          <p:nvPr/>
        </p:nvSpPr>
        <p:spPr>
          <a:xfrm>
            <a:off x="1851442" y="503564"/>
            <a:ext cx="4607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실험이론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엔탈피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(Enthalpy)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9A82BA-A3E6-4D87-B350-AD2AC78B1B01}"/>
              </a:ext>
            </a:extLst>
          </p:cNvPr>
          <p:cNvCxnSpPr>
            <a:cxnSpLocks/>
          </p:cNvCxnSpPr>
          <p:nvPr/>
        </p:nvCxnSpPr>
        <p:spPr>
          <a:xfrm>
            <a:off x="1971413" y="5930208"/>
            <a:ext cx="9165176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5C8BCB-CE4E-47B9-AC0F-A63315C4ED05}"/>
              </a:ext>
            </a:extLst>
          </p:cNvPr>
          <p:cNvSpPr txBox="1"/>
          <p:nvPr/>
        </p:nvSpPr>
        <p:spPr>
          <a:xfrm>
            <a:off x="2205950" y="1553509"/>
            <a:ext cx="8930640" cy="365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>
                <a:solidFill>
                  <a:srgbClr val="00B1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엔탈피</a:t>
            </a:r>
            <a:r>
              <a:rPr lang="ko-KR" altLang="en-US" sz="2800" dirty="0">
                <a:solidFill>
                  <a:srgbClr val="00B1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00B1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(H)</a:t>
            </a:r>
            <a:endParaRPr lang="ko-KR" altLang="en-US" sz="2800" dirty="0">
              <a:solidFill>
                <a:srgbClr val="00B1F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 압력 하에서 열의 흡수나 방출되는 양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물질은 정해진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엔탈피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량을 가지고 있다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엔탈피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∆H = H(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생성물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– H(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반응물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엔탈피의 변화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반응물과 생성물의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엔탈피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차이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흡열반응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(∆H &gt; 0)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발열반응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(∆H &lt;0)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반응열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H(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반응물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H(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생성물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반응물의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엔탈피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합에서 생성물의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엔탈피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합을 뺀 값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B4E363-476A-4838-9E30-F0950F3D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93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1/2 액자 54"/>
          <p:cNvSpPr/>
          <p:nvPr/>
        </p:nvSpPr>
        <p:spPr>
          <a:xfrm>
            <a:off x="2038324" y="1318089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1/2 액자 55"/>
          <p:cNvSpPr/>
          <p:nvPr/>
        </p:nvSpPr>
        <p:spPr>
          <a:xfrm rot="10800000">
            <a:off x="10788643" y="5582261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C44129-38C3-4519-92EA-3204C448A856}"/>
              </a:ext>
            </a:extLst>
          </p:cNvPr>
          <p:cNvCxnSpPr>
            <a:cxnSpLocks/>
          </p:cNvCxnSpPr>
          <p:nvPr/>
        </p:nvCxnSpPr>
        <p:spPr>
          <a:xfrm flipV="1">
            <a:off x="0" y="1150488"/>
            <a:ext cx="1390297" cy="139029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15CEA0-CE86-4ACE-8F89-226AE6AA4C83}"/>
              </a:ext>
            </a:extLst>
          </p:cNvPr>
          <p:cNvCxnSpPr>
            <a:cxnSpLocks/>
          </p:cNvCxnSpPr>
          <p:nvPr/>
        </p:nvCxnSpPr>
        <p:spPr>
          <a:xfrm flipV="1">
            <a:off x="1111624" y="0"/>
            <a:ext cx="614129" cy="614129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1953E0-73C2-4242-9157-A231BA54726B}"/>
              </a:ext>
            </a:extLst>
          </p:cNvPr>
          <p:cNvSpPr txBox="1"/>
          <p:nvPr/>
        </p:nvSpPr>
        <p:spPr>
          <a:xfrm rot="18900000">
            <a:off x="755854" y="90567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96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4A059-F646-4F1B-A28A-7E8DB1117C2D}"/>
              </a:ext>
            </a:extLst>
          </p:cNvPr>
          <p:cNvSpPr/>
          <p:nvPr/>
        </p:nvSpPr>
        <p:spPr>
          <a:xfrm>
            <a:off x="1851442" y="503564"/>
            <a:ext cx="4649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실험이론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헤스의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법칙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(Hess)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9A82BA-A3E6-4D87-B350-AD2AC78B1B01}"/>
              </a:ext>
            </a:extLst>
          </p:cNvPr>
          <p:cNvCxnSpPr>
            <a:cxnSpLocks/>
          </p:cNvCxnSpPr>
          <p:nvPr/>
        </p:nvCxnSpPr>
        <p:spPr>
          <a:xfrm>
            <a:off x="1971413" y="5930208"/>
            <a:ext cx="9165176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5C8BCB-CE4E-47B9-AC0F-A63315C4ED05}"/>
              </a:ext>
            </a:extLst>
          </p:cNvPr>
          <p:cNvSpPr txBox="1"/>
          <p:nvPr/>
        </p:nvSpPr>
        <p:spPr>
          <a:xfrm>
            <a:off x="2205950" y="1553509"/>
            <a:ext cx="8930640" cy="1811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>
                <a:solidFill>
                  <a:srgbClr val="00B1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헤스의</a:t>
            </a:r>
            <a:r>
              <a:rPr lang="ko-KR" altLang="en-US" sz="2800" dirty="0">
                <a:solidFill>
                  <a:srgbClr val="00B1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법칙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반응물에서 생성물로 갈 때 반응이 한 단계에서 일어나든지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여러 단계를 거쳐서 일어나든지 반응열은 같다는 것을 의미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엔탈피는 초기상태에서 마지막 상태로 진행될 때 엔탈피의 변화는 반응 경로에 무관하다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C8BE5B-9B6B-4392-B1BB-60D7334D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3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1/2 액자 54"/>
          <p:cNvSpPr/>
          <p:nvPr/>
        </p:nvSpPr>
        <p:spPr>
          <a:xfrm>
            <a:off x="2038324" y="1318089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1/2 액자 55"/>
          <p:cNvSpPr/>
          <p:nvPr/>
        </p:nvSpPr>
        <p:spPr>
          <a:xfrm rot="10800000">
            <a:off x="10788643" y="5582261"/>
            <a:ext cx="347946" cy="347946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C44129-38C3-4519-92EA-3204C448A856}"/>
              </a:ext>
            </a:extLst>
          </p:cNvPr>
          <p:cNvCxnSpPr>
            <a:cxnSpLocks/>
          </p:cNvCxnSpPr>
          <p:nvPr/>
        </p:nvCxnSpPr>
        <p:spPr>
          <a:xfrm flipV="1">
            <a:off x="0" y="1150488"/>
            <a:ext cx="1390297" cy="1390296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15CEA0-CE86-4ACE-8F89-226AE6AA4C83}"/>
              </a:ext>
            </a:extLst>
          </p:cNvPr>
          <p:cNvCxnSpPr>
            <a:cxnSpLocks/>
          </p:cNvCxnSpPr>
          <p:nvPr/>
        </p:nvCxnSpPr>
        <p:spPr>
          <a:xfrm flipV="1">
            <a:off x="1111624" y="0"/>
            <a:ext cx="614129" cy="614129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1953E0-73C2-4242-9157-A231BA54726B}"/>
              </a:ext>
            </a:extLst>
          </p:cNvPr>
          <p:cNvSpPr txBox="1"/>
          <p:nvPr/>
        </p:nvSpPr>
        <p:spPr>
          <a:xfrm rot="18900000">
            <a:off x="755854" y="90567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96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4A059-F646-4F1B-A28A-7E8DB1117C2D}"/>
              </a:ext>
            </a:extLst>
          </p:cNvPr>
          <p:cNvSpPr/>
          <p:nvPr/>
        </p:nvSpPr>
        <p:spPr>
          <a:xfrm>
            <a:off x="1851442" y="503564"/>
            <a:ext cx="7927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실험이론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헤스의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법칙을 이용한 반응 엔탈피의 계산 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9A82BA-A3E6-4D87-B350-AD2AC78B1B01}"/>
              </a:ext>
            </a:extLst>
          </p:cNvPr>
          <p:cNvCxnSpPr>
            <a:cxnSpLocks/>
          </p:cNvCxnSpPr>
          <p:nvPr/>
        </p:nvCxnSpPr>
        <p:spPr>
          <a:xfrm>
            <a:off x="1971413" y="5930208"/>
            <a:ext cx="9165176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5C8BCB-CE4E-47B9-AC0F-A63315C4ED05}"/>
              </a:ext>
            </a:extLst>
          </p:cNvPr>
          <p:cNvSpPr txBox="1"/>
          <p:nvPr/>
        </p:nvSpPr>
        <p:spPr>
          <a:xfrm>
            <a:off x="2205950" y="1553509"/>
            <a:ext cx="8930640" cy="1811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>
                <a:solidFill>
                  <a:srgbClr val="00B1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헤스의</a:t>
            </a:r>
            <a:r>
              <a:rPr lang="ko-KR" altLang="en-US" sz="2800" dirty="0">
                <a:solidFill>
                  <a:srgbClr val="00B1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법칙을 사용하는 이유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화학반응에 대해 방출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흡수 열을 직접 측정할 수 없다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반응이 너무 느리게 일어나는 경우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반응이 완전히 진행되지 않는 경우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313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C8BE5B-9B6B-4392-B1BB-60D7334D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7688DF-FC05-423A-857A-1F19990BF7F2}"/>
              </a:ext>
            </a:extLst>
          </p:cNvPr>
          <p:cNvSpPr txBox="1"/>
          <p:nvPr/>
        </p:nvSpPr>
        <p:spPr>
          <a:xfrm>
            <a:off x="2104672" y="3479820"/>
            <a:ext cx="8930640" cy="1811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00B1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계산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반응열의 경우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반응엔탈피의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∆H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값과 크기가 같으나 부호가 바뀐다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∆H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크기는 반응에서 반응물과 생성물의 양에 직접적으로 비례한다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따라서 완결된 반응식의 계수가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배로 곱해졌으면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∆H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값도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곱해준다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89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802</Words>
  <Application>Microsoft Office PowerPoint</Application>
  <PresentationFormat>와이드스크린</PresentationFormat>
  <Paragraphs>167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나눔고딕 ExtraBold</vt:lpstr>
      <vt:lpstr>나눔스퀘어라운드 Bold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canonnam</dc:creator>
  <cp:lastModifiedBy>은영 박</cp:lastModifiedBy>
  <cp:revision>120</cp:revision>
  <dcterms:created xsi:type="dcterms:W3CDTF">2018-02-17T12:01:38Z</dcterms:created>
  <dcterms:modified xsi:type="dcterms:W3CDTF">2019-05-05T08:31:03Z</dcterms:modified>
</cp:coreProperties>
</file>