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69" r:id="rId4"/>
    <p:sldId id="260" r:id="rId5"/>
    <p:sldId id="261" r:id="rId6"/>
    <p:sldId id="262" r:id="rId7"/>
    <p:sldId id="267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en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81"/>
  </p:normalViewPr>
  <p:slideViewPr>
    <p:cSldViewPr snapToGrid="0" snapToObjects="1">
      <p:cViewPr varScale="1">
        <p:scale>
          <a:sx n="84" d="100"/>
          <a:sy n="84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Patients with stroke vs healthy patients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 with stroke vs healthy patient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40EA-B94C-8922-EBB49B4BA2BB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40EA-B94C-8922-EBB49B4BA2B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40EA-B94C-8922-EBB49B4BA2B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40EA-B94C-8922-EBB49B4BA2B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Stroke</c:v>
                </c:pt>
                <c:pt idx="1">
                  <c:v>Healthy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95.1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0EA-B94C-8922-EBB49B4BA2BB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Patients with stroke vs healthy patients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8B68-D449-9809-0519C731A411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8B68-D449-9809-0519C731A41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8B68-D449-9809-0519C731A41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SA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8B68-D449-9809-0519C731A411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Healthy</c:v>
                </c:pt>
                <c:pt idx="1">
                  <c:v>Stroke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8-D449-9809-0519C731A411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dLbl>
              <c:idx val="0"/>
              <c:layout>
                <c:manualLayout>
                  <c:x val="3.6808862878580689E-3"/>
                  <c:y val="-4.8174351050668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872-F243-ADEE-F81049C598ED}"/>
                </c:ext>
              </c:extLst>
            </c:dLbl>
            <c:dLbl>
              <c:idx val="1"/>
              <c:layout>
                <c:manualLayout>
                  <c:x val="3.6808862878580264E-3"/>
                  <c:y val="-6.42324680675582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872-F243-ADEE-F81049C598ED}"/>
                </c:ext>
              </c:extLst>
            </c:dLbl>
            <c:dLbl>
              <c:idx val="2"/>
              <c:layout>
                <c:manualLayout>
                  <c:x val="-6.7482135718007489E-17"/>
                  <c:y val="-6.8820501500955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72-F243-ADEE-F81049C598ED}"/>
                </c:ext>
              </c:extLst>
            </c:dLbl>
            <c:dLbl>
              <c:idx val="3"/>
              <c:layout>
                <c:manualLayout>
                  <c:x val="-3.6808862878581279E-3"/>
                  <c:y val="-5.50564012007642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872-F243-ADEE-F81049C598ED}"/>
                </c:ext>
              </c:extLst>
            </c:dLbl>
            <c:dLbl>
              <c:idx val="4"/>
              <c:layout>
                <c:manualLayout>
                  <c:x val="-1.8404431439291652E-3"/>
                  <c:y val="-5.73504179174627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872-F243-ADEE-F81049C598ED}"/>
                </c:ext>
              </c:extLst>
            </c:dLbl>
            <c:dLbl>
              <c:idx val="5"/>
              <c:layout>
                <c:manualLayout>
                  <c:x val="0"/>
                  <c:y val="-4.12923009005732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872-F243-ADEE-F81049C598ED}"/>
                </c:ext>
              </c:extLst>
            </c:dLbl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Logistic Regression</c:v>
                </c:pt>
                <c:pt idx="2">
                  <c:v>Decision Tree Classifier</c:v>
                </c:pt>
                <c:pt idx="3">
                  <c:v>XGB Classifier</c:v>
                </c:pt>
                <c:pt idx="4">
                  <c:v>Random Forest Classifier</c:v>
                </c:pt>
                <c:pt idx="5">
                  <c:v>Neural Network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94.44</c:v>
                </c:pt>
                <c:pt idx="1">
                  <c:v>92.33</c:v>
                </c:pt>
                <c:pt idx="2">
                  <c:v>91.2</c:v>
                </c:pt>
                <c:pt idx="3">
                  <c:v>92.69</c:v>
                </c:pt>
                <c:pt idx="4">
                  <c:v>96.6</c:v>
                </c:pt>
                <c:pt idx="5">
                  <c:v>94.8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A-FE48-B6B8-394F056D6B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45869648"/>
        <c:axId val="745871296"/>
        <c:axId val="746053600"/>
      </c:bar3DChart>
      <c:catAx>
        <c:axId val="74586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745871296"/>
        <c:crosses val="autoZero"/>
        <c:auto val="1"/>
        <c:lblAlgn val="ctr"/>
        <c:lblOffset val="100"/>
        <c:noMultiLvlLbl val="0"/>
      </c:catAx>
      <c:valAx>
        <c:axId val="7458712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45869648"/>
        <c:crosses val="autoZero"/>
        <c:crossBetween val="between"/>
      </c:valAx>
      <c:serAx>
        <c:axId val="74605360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745871296"/>
        <c:crosses val="autoZero"/>
      </c:serAx>
      <c:spPr>
        <a:solidFill>
          <a:schemeClr val="bg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</c:plotArea>
    <c:legend>
      <c:legendPos val="t"/>
      <c:overlay val="0"/>
      <c:spPr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SA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Cross Validation Mean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SA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KNN</c:v>
                </c:pt>
                <c:pt idx="1">
                  <c:v>Logistic Regression</c:v>
                </c:pt>
                <c:pt idx="2">
                  <c:v>Decision Tree Classifier</c:v>
                </c:pt>
                <c:pt idx="3">
                  <c:v>XGB Classifier</c:v>
                </c:pt>
                <c:pt idx="4">
                  <c:v>Random Forest Classifier</c:v>
                </c:pt>
                <c:pt idx="5">
                  <c:v>Neural Network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94.44</c:v>
                </c:pt>
                <c:pt idx="1">
                  <c:v>92.45</c:v>
                </c:pt>
                <c:pt idx="2">
                  <c:v>92.93</c:v>
                </c:pt>
                <c:pt idx="3">
                  <c:v>93.58</c:v>
                </c:pt>
                <c:pt idx="4">
                  <c:v>96.7</c:v>
                </c:pt>
                <c:pt idx="5">
                  <c:v>91.94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D-9843-ABC7-6319B8EFB92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192932383"/>
        <c:axId val="1192934031"/>
        <c:axId val="1220693391"/>
      </c:bar3DChart>
      <c:catAx>
        <c:axId val="1192932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92934031"/>
        <c:crosses val="autoZero"/>
        <c:auto val="1"/>
        <c:lblAlgn val="ctr"/>
        <c:lblOffset val="100"/>
        <c:noMultiLvlLbl val="0"/>
      </c:catAx>
      <c:valAx>
        <c:axId val="119293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92932383"/>
        <c:crosses val="autoZero"/>
        <c:crossBetween val="between"/>
      </c:valAx>
      <c:serAx>
        <c:axId val="12206933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SA"/>
          </a:p>
        </c:txPr>
        <c:crossAx val="1192934031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S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S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106B2-899E-464C-8415-A303CE45FF6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B2224F-19B3-4E9D-956F-F00B45AB84ED}">
      <dgm:prSet/>
      <dgm:spPr/>
      <dgm:t>
        <a:bodyPr/>
        <a:lstStyle/>
        <a:p>
          <a:r>
            <a:rPr lang="en-US"/>
            <a:t>Stroke is a serious disease.</a:t>
          </a:r>
        </a:p>
      </dgm:t>
    </dgm:pt>
    <dgm:pt modelId="{D43CD3DE-6D64-4D9C-85B7-A03F15B0BF5D}" type="parTrans" cxnId="{9A0103FA-A3DC-45BB-AF47-AC0DEE67F9D0}">
      <dgm:prSet/>
      <dgm:spPr/>
      <dgm:t>
        <a:bodyPr/>
        <a:lstStyle/>
        <a:p>
          <a:endParaRPr lang="en-US"/>
        </a:p>
      </dgm:t>
    </dgm:pt>
    <dgm:pt modelId="{9105CC1C-0F0E-4211-8DDC-C1554FA9ACB8}" type="sibTrans" cxnId="{9A0103FA-A3DC-45BB-AF47-AC0DEE67F9D0}">
      <dgm:prSet/>
      <dgm:spPr/>
      <dgm:t>
        <a:bodyPr/>
        <a:lstStyle/>
        <a:p>
          <a:endParaRPr lang="en-US"/>
        </a:p>
      </dgm:t>
    </dgm:pt>
    <dgm:pt modelId="{9237B1EC-6EA6-40F4-B942-00CB6FEE3A3A}">
      <dgm:prSet/>
      <dgm:spPr/>
      <dgm:t>
        <a:bodyPr/>
        <a:lstStyle/>
        <a:p>
          <a:r>
            <a:rPr lang="en-US" dirty="0"/>
            <a:t>Main goal is to Predict whether the patient will have stroke or not?</a:t>
          </a:r>
        </a:p>
      </dgm:t>
    </dgm:pt>
    <dgm:pt modelId="{41CC45C3-C6B3-4A01-9749-7D31C945FFF3}" type="parTrans" cxnId="{79C732F4-C03B-480F-9D11-30155A1273D3}">
      <dgm:prSet/>
      <dgm:spPr/>
      <dgm:t>
        <a:bodyPr/>
        <a:lstStyle/>
        <a:p>
          <a:endParaRPr lang="en-US"/>
        </a:p>
      </dgm:t>
    </dgm:pt>
    <dgm:pt modelId="{EAED58B9-4792-4B4E-A67C-E73C416CE876}" type="sibTrans" cxnId="{79C732F4-C03B-480F-9D11-30155A1273D3}">
      <dgm:prSet/>
      <dgm:spPr/>
      <dgm:t>
        <a:bodyPr/>
        <a:lstStyle/>
        <a:p>
          <a:endParaRPr lang="en-US"/>
        </a:p>
      </dgm:t>
    </dgm:pt>
    <dgm:pt modelId="{3F1CBB75-0653-4BCB-BB93-3F83CB0C9C0D}">
      <dgm:prSet/>
      <dgm:spPr/>
      <dgm:t>
        <a:bodyPr/>
        <a:lstStyle/>
        <a:p>
          <a:r>
            <a:rPr lang="en-US" dirty="0"/>
            <a:t>According to some features(Age,Gender,..,</a:t>
          </a:r>
          <a:r>
            <a:rPr lang="en-US" dirty="0" err="1"/>
            <a:t>etc</a:t>
          </a:r>
          <a:r>
            <a:rPr lang="en-US" dirty="0"/>
            <a:t>.).</a:t>
          </a:r>
        </a:p>
      </dgm:t>
    </dgm:pt>
    <dgm:pt modelId="{33115B62-A005-4E4B-8B40-EB554B37D454}" type="parTrans" cxnId="{D9C5F2E1-19A8-4F88-B0C0-28ABCFD83383}">
      <dgm:prSet/>
      <dgm:spPr/>
      <dgm:t>
        <a:bodyPr/>
        <a:lstStyle/>
        <a:p>
          <a:endParaRPr lang="en-US"/>
        </a:p>
      </dgm:t>
    </dgm:pt>
    <dgm:pt modelId="{25D9AA5A-7589-45DD-A033-39833A73CBFB}" type="sibTrans" cxnId="{D9C5F2E1-19A8-4F88-B0C0-28ABCFD83383}">
      <dgm:prSet/>
      <dgm:spPr/>
      <dgm:t>
        <a:bodyPr/>
        <a:lstStyle/>
        <a:p>
          <a:endParaRPr lang="en-US"/>
        </a:p>
      </dgm:t>
    </dgm:pt>
    <dgm:pt modelId="{6E90838E-19FB-EE4C-A731-E21AC3351F09}" type="pres">
      <dgm:prSet presAssocID="{930106B2-899E-464C-8415-A303CE45FF66}" presName="vert0" presStyleCnt="0">
        <dgm:presLayoutVars>
          <dgm:dir/>
          <dgm:animOne val="branch"/>
          <dgm:animLvl val="lvl"/>
        </dgm:presLayoutVars>
      </dgm:prSet>
      <dgm:spPr/>
    </dgm:pt>
    <dgm:pt modelId="{B9BB7716-686B-1144-AEC9-15D024CE0F82}" type="pres">
      <dgm:prSet presAssocID="{C0B2224F-19B3-4E9D-956F-F00B45AB84ED}" presName="thickLine" presStyleLbl="alignNode1" presStyleIdx="0" presStyleCnt="3"/>
      <dgm:spPr/>
    </dgm:pt>
    <dgm:pt modelId="{7F6EA0F9-58D1-E449-B386-EDB18FE3BA05}" type="pres">
      <dgm:prSet presAssocID="{C0B2224F-19B3-4E9D-956F-F00B45AB84ED}" presName="horz1" presStyleCnt="0"/>
      <dgm:spPr/>
    </dgm:pt>
    <dgm:pt modelId="{F15947AA-D542-2444-981A-F6322E90129D}" type="pres">
      <dgm:prSet presAssocID="{C0B2224F-19B3-4E9D-956F-F00B45AB84ED}" presName="tx1" presStyleLbl="revTx" presStyleIdx="0" presStyleCnt="3"/>
      <dgm:spPr/>
    </dgm:pt>
    <dgm:pt modelId="{C85317E1-1737-5844-81F7-44EBA4C05448}" type="pres">
      <dgm:prSet presAssocID="{C0B2224F-19B3-4E9D-956F-F00B45AB84ED}" presName="vert1" presStyleCnt="0"/>
      <dgm:spPr/>
    </dgm:pt>
    <dgm:pt modelId="{91C5242C-0F66-9A4B-B510-99C0C294D78B}" type="pres">
      <dgm:prSet presAssocID="{9237B1EC-6EA6-40F4-B942-00CB6FEE3A3A}" presName="thickLine" presStyleLbl="alignNode1" presStyleIdx="1" presStyleCnt="3"/>
      <dgm:spPr/>
    </dgm:pt>
    <dgm:pt modelId="{67127BC9-5F99-6145-B015-A290CAC3E4BC}" type="pres">
      <dgm:prSet presAssocID="{9237B1EC-6EA6-40F4-B942-00CB6FEE3A3A}" presName="horz1" presStyleCnt="0"/>
      <dgm:spPr/>
    </dgm:pt>
    <dgm:pt modelId="{DB02C9B7-7790-514A-B2A7-9D03AD3AEC2C}" type="pres">
      <dgm:prSet presAssocID="{9237B1EC-6EA6-40F4-B942-00CB6FEE3A3A}" presName="tx1" presStyleLbl="revTx" presStyleIdx="1" presStyleCnt="3"/>
      <dgm:spPr/>
    </dgm:pt>
    <dgm:pt modelId="{1AA45221-4773-E94E-BA73-5DCB7248B67E}" type="pres">
      <dgm:prSet presAssocID="{9237B1EC-6EA6-40F4-B942-00CB6FEE3A3A}" presName="vert1" presStyleCnt="0"/>
      <dgm:spPr/>
    </dgm:pt>
    <dgm:pt modelId="{A5B262EC-6D1F-124F-AA71-FAB6725579B5}" type="pres">
      <dgm:prSet presAssocID="{3F1CBB75-0653-4BCB-BB93-3F83CB0C9C0D}" presName="thickLine" presStyleLbl="alignNode1" presStyleIdx="2" presStyleCnt="3"/>
      <dgm:spPr/>
    </dgm:pt>
    <dgm:pt modelId="{18827576-9BD8-0F4B-A6A3-A9B71290D6B2}" type="pres">
      <dgm:prSet presAssocID="{3F1CBB75-0653-4BCB-BB93-3F83CB0C9C0D}" presName="horz1" presStyleCnt="0"/>
      <dgm:spPr/>
    </dgm:pt>
    <dgm:pt modelId="{AEC7CE81-DBE5-8B45-80AD-4C25A44A5E27}" type="pres">
      <dgm:prSet presAssocID="{3F1CBB75-0653-4BCB-BB93-3F83CB0C9C0D}" presName="tx1" presStyleLbl="revTx" presStyleIdx="2" presStyleCnt="3"/>
      <dgm:spPr/>
    </dgm:pt>
    <dgm:pt modelId="{7D748161-0A0C-5543-BCCC-C3EAAA4ECB5B}" type="pres">
      <dgm:prSet presAssocID="{3F1CBB75-0653-4BCB-BB93-3F83CB0C9C0D}" presName="vert1" presStyleCnt="0"/>
      <dgm:spPr/>
    </dgm:pt>
  </dgm:ptLst>
  <dgm:cxnLst>
    <dgm:cxn modelId="{B730400F-4AB0-2344-88E2-9A154638F6EE}" type="presOf" srcId="{3F1CBB75-0653-4BCB-BB93-3F83CB0C9C0D}" destId="{AEC7CE81-DBE5-8B45-80AD-4C25A44A5E27}" srcOrd="0" destOrd="0" presId="urn:microsoft.com/office/officeart/2008/layout/LinedList"/>
    <dgm:cxn modelId="{E93CDE53-C46E-B249-A5EA-BA2248F4DA52}" type="presOf" srcId="{C0B2224F-19B3-4E9D-956F-F00B45AB84ED}" destId="{F15947AA-D542-2444-981A-F6322E90129D}" srcOrd="0" destOrd="0" presId="urn:microsoft.com/office/officeart/2008/layout/LinedList"/>
    <dgm:cxn modelId="{C8084358-9199-114A-96CA-7B6C059AA65C}" type="presOf" srcId="{930106B2-899E-464C-8415-A303CE45FF66}" destId="{6E90838E-19FB-EE4C-A731-E21AC3351F09}" srcOrd="0" destOrd="0" presId="urn:microsoft.com/office/officeart/2008/layout/LinedList"/>
    <dgm:cxn modelId="{BD13C1DA-ACD8-484A-B96E-D9EB1F8426F4}" type="presOf" srcId="{9237B1EC-6EA6-40F4-B942-00CB6FEE3A3A}" destId="{DB02C9B7-7790-514A-B2A7-9D03AD3AEC2C}" srcOrd="0" destOrd="0" presId="urn:microsoft.com/office/officeart/2008/layout/LinedList"/>
    <dgm:cxn modelId="{D9C5F2E1-19A8-4F88-B0C0-28ABCFD83383}" srcId="{930106B2-899E-464C-8415-A303CE45FF66}" destId="{3F1CBB75-0653-4BCB-BB93-3F83CB0C9C0D}" srcOrd="2" destOrd="0" parTransId="{33115B62-A005-4E4B-8B40-EB554B37D454}" sibTransId="{25D9AA5A-7589-45DD-A033-39833A73CBFB}"/>
    <dgm:cxn modelId="{79C732F4-C03B-480F-9D11-30155A1273D3}" srcId="{930106B2-899E-464C-8415-A303CE45FF66}" destId="{9237B1EC-6EA6-40F4-B942-00CB6FEE3A3A}" srcOrd="1" destOrd="0" parTransId="{41CC45C3-C6B3-4A01-9749-7D31C945FFF3}" sibTransId="{EAED58B9-4792-4B4E-A67C-E73C416CE876}"/>
    <dgm:cxn modelId="{9A0103FA-A3DC-45BB-AF47-AC0DEE67F9D0}" srcId="{930106B2-899E-464C-8415-A303CE45FF66}" destId="{C0B2224F-19B3-4E9D-956F-F00B45AB84ED}" srcOrd="0" destOrd="0" parTransId="{D43CD3DE-6D64-4D9C-85B7-A03F15B0BF5D}" sibTransId="{9105CC1C-0F0E-4211-8DDC-C1554FA9ACB8}"/>
    <dgm:cxn modelId="{19A2D57C-AFC1-FF43-AC80-8B1C2A9F9D7D}" type="presParOf" srcId="{6E90838E-19FB-EE4C-A731-E21AC3351F09}" destId="{B9BB7716-686B-1144-AEC9-15D024CE0F82}" srcOrd="0" destOrd="0" presId="urn:microsoft.com/office/officeart/2008/layout/LinedList"/>
    <dgm:cxn modelId="{2355AB06-D414-E84A-A5E8-6DC0254E9504}" type="presParOf" srcId="{6E90838E-19FB-EE4C-A731-E21AC3351F09}" destId="{7F6EA0F9-58D1-E449-B386-EDB18FE3BA05}" srcOrd="1" destOrd="0" presId="urn:microsoft.com/office/officeart/2008/layout/LinedList"/>
    <dgm:cxn modelId="{8856A8E2-AD9A-7A42-B66F-5E7DFBB09728}" type="presParOf" srcId="{7F6EA0F9-58D1-E449-B386-EDB18FE3BA05}" destId="{F15947AA-D542-2444-981A-F6322E90129D}" srcOrd="0" destOrd="0" presId="urn:microsoft.com/office/officeart/2008/layout/LinedList"/>
    <dgm:cxn modelId="{7E9A7E65-0DEA-0246-B3A8-FEC4BCFDAD7C}" type="presParOf" srcId="{7F6EA0F9-58D1-E449-B386-EDB18FE3BA05}" destId="{C85317E1-1737-5844-81F7-44EBA4C05448}" srcOrd="1" destOrd="0" presId="urn:microsoft.com/office/officeart/2008/layout/LinedList"/>
    <dgm:cxn modelId="{8A8291E6-8FAF-6B46-A589-DFED7F5EA69C}" type="presParOf" srcId="{6E90838E-19FB-EE4C-A731-E21AC3351F09}" destId="{91C5242C-0F66-9A4B-B510-99C0C294D78B}" srcOrd="2" destOrd="0" presId="urn:microsoft.com/office/officeart/2008/layout/LinedList"/>
    <dgm:cxn modelId="{270F48D1-8F53-1041-87B3-26A7878F5B3C}" type="presParOf" srcId="{6E90838E-19FB-EE4C-A731-E21AC3351F09}" destId="{67127BC9-5F99-6145-B015-A290CAC3E4BC}" srcOrd="3" destOrd="0" presId="urn:microsoft.com/office/officeart/2008/layout/LinedList"/>
    <dgm:cxn modelId="{332A4E7F-12CC-F04D-ABCE-850D856A94B7}" type="presParOf" srcId="{67127BC9-5F99-6145-B015-A290CAC3E4BC}" destId="{DB02C9B7-7790-514A-B2A7-9D03AD3AEC2C}" srcOrd="0" destOrd="0" presId="urn:microsoft.com/office/officeart/2008/layout/LinedList"/>
    <dgm:cxn modelId="{9DB8C695-DB82-A447-B91F-BC164A6C3868}" type="presParOf" srcId="{67127BC9-5F99-6145-B015-A290CAC3E4BC}" destId="{1AA45221-4773-E94E-BA73-5DCB7248B67E}" srcOrd="1" destOrd="0" presId="urn:microsoft.com/office/officeart/2008/layout/LinedList"/>
    <dgm:cxn modelId="{0C012C8D-0CDA-BA43-A09A-03E295A905E7}" type="presParOf" srcId="{6E90838E-19FB-EE4C-A731-E21AC3351F09}" destId="{A5B262EC-6D1F-124F-AA71-FAB6725579B5}" srcOrd="4" destOrd="0" presId="urn:microsoft.com/office/officeart/2008/layout/LinedList"/>
    <dgm:cxn modelId="{D95026D5-F9F2-7446-BD48-D4E75087CBAD}" type="presParOf" srcId="{6E90838E-19FB-EE4C-A731-E21AC3351F09}" destId="{18827576-9BD8-0F4B-A6A3-A9B71290D6B2}" srcOrd="5" destOrd="0" presId="urn:microsoft.com/office/officeart/2008/layout/LinedList"/>
    <dgm:cxn modelId="{4316917C-F960-D74C-AE54-692BE321EE8C}" type="presParOf" srcId="{18827576-9BD8-0F4B-A6A3-A9B71290D6B2}" destId="{AEC7CE81-DBE5-8B45-80AD-4C25A44A5E27}" srcOrd="0" destOrd="0" presId="urn:microsoft.com/office/officeart/2008/layout/LinedList"/>
    <dgm:cxn modelId="{5CC981D8-DBBF-F040-AFCA-BD50461A3FFC}" type="presParOf" srcId="{18827576-9BD8-0F4B-A6A3-A9B71290D6B2}" destId="{7D748161-0A0C-5543-BCCC-C3EAAA4EC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56E50A-73EB-407F-89A7-A4AF6C9CCA5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18D85A2-E786-444F-9BF8-F8730D1714E4}">
      <dgm:prSet custT="1"/>
      <dgm:spPr/>
      <dgm:t>
        <a:bodyPr/>
        <a:lstStyle/>
        <a:p>
          <a:r>
            <a:rPr lang="en-US" sz="3600" dirty="0"/>
            <a:t>RFC is the best model for the dataset.</a:t>
          </a:r>
        </a:p>
      </dgm:t>
    </dgm:pt>
    <dgm:pt modelId="{B642B9DE-FCA1-492F-9C0E-3225E06D5DA7}" type="parTrans" cxnId="{91990C8E-FE1C-4629-9BA8-710E9E20A3D3}">
      <dgm:prSet/>
      <dgm:spPr/>
      <dgm:t>
        <a:bodyPr/>
        <a:lstStyle/>
        <a:p>
          <a:endParaRPr lang="en-US"/>
        </a:p>
      </dgm:t>
    </dgm:pt>
    <dgm:pt modelId="{93DF6DDA-E1EF-4DBF-9D31-9092D1D8B6CB}" type="sibTrans" cxnId="{91990C8E-FE1C-4629-9BA8-710E9E20A3D3}">
      <dgm:prSet/>
      <dgm:spPr/>
      <dgm:t>
        <a:bodyPr/>
        <a:lstStyle/>
        <a:p>
          <a:endParaRPr lang="en-US"/>
        </a:p>
      </dgm:t>
    </dgm:pt>
    <dgm:pt modelId="{08DA3C19-4E22-407C-929B-2EFCD9765BA9}">
      <dgm:prSet custT="1"/>
      <dgm:spPr/>
      <dgm:t>
        <a:bodyPr/>
        <a:lstStyle/>
        <a:p>
          <a:r>
            <a:rPr lang="en-US" sz="3600" dirty="0"/>
            <a:t>criterion= 'entropy', </a:t>
          </a:r>
          <a:r>
            <a:rPr lang="en-US" sz="3600" dirty="0" err="1"/>
            <a:t>n_estimators</a:t>
          </a:r>
          <a:r>
            <a:rPr lang="en-US" sz="3600" dirty="0"/>
            <a:t>= 200</a:t>
          </a:r>
        </a:p>
      </dgm:t>
    </dgm:pt>
    <dgm:pt modelId="{CE1FD10B-0D92-47D3-81C4-39382906F61F}" type="parTrans" cxnId="{8564F60F-16A6-4162-A829-419F3EE4EF53}">
      <dgm:prSet/>
      <dgm:spPr/>
      <dgm:t>
        <a:bodyPr/>
        <a:lstStyle/>
        <a:p>
          <a:endParaRPr lang="en-US"/>
        </a:p>
      </dgm:t>
    </dgm:pt>
    <dgm:pt modelId="{7EC84B77-43AC-4ED4-A7BF-5625D1DEC821}" type="sibTrans" cxnId="{8564F60F-16A6-4162-A829-419F3EE4EF53}">
      <dgm:prSet/>
      <dgm:spPr/>
      <dgm:t>
        <a:bodyPr/>
        <a:lstStyle/>
        <a:p>
          <a:endParaRPr lang="en-US"/>
        </a:p>
      </dgm:t>
    </dgm:pt>
    <dgm:pt modelId="{920E1941-1ADB-4E1F-9163-500DE5025F3B}">
      <dgm:prSet custT="1"/>
      <dgm:spPr/>
      <dgm:t>
        <a:bodyPr/>
        <a:lstStyle/>
        <a:p>
          <a:r>
            <a:rPr lang="en-US" sz="3600" dirty="0"/>
            <a:t>Then KNN then the </a:t>
          </a:r>
          <a:r>
            <a:rPr lang="en-US" sz="3600" dirty="0" err="1"/>
            <a:t>xgb</a:t>
          </a:r>
          <a:endParaRPr lang="en-US" sz="3600" dirty="0"/>
        </a:p>
      </dgm:t>
    </dgm:pt>
    <dgm:pt modelId="{45AA11E1-F31B-48DF-AED9-16A51E0AB6D8}" type="parTrans" cxnId="{A013DB6B-8337-4022-876F-C07E89EE8466}">
      <dgm:prSet/>
      <dgm:spPr/>
      <dgm:t>
        <a:bodyPr/>
        <a:lstStyle/>
        <a:p>
          <a:endParaRPr lang="en-US"/>
        </a:p>
      </dgm:t>
    </dgm:pt>
    <dgm:pt modelId="{E1292950-FC2B-48B5-B5F1-DFEA5C7CE4EA}" type="sibTrans" cxnId="{A013DB6B-8337-4022-876F-C07E89EE8466}">
      <dgm:prSet/>
      <dgm:spPr/>
      <dgm:t>
        <a:bodyPr/>
        <a:lstStyle/>
        <a:p>
          <a:endParaRPr lang="en-US"/>
        </a:p>
      </dgm:t>
    </dgm:pt>
    <dgm:pt modelId="{4BCAE5D4-4772-A14E-B7CA-852469236A48}" type="pres">
      <dgm:prSet presAssocID="{9256E50A-73EB-407F-89A7-A4AF6C9CCA5D}" presName="vert0" presStyleCnt="0">
        <dgm:presLayoutVars>
          <dgm:dir/>
          <dgm:animOne val="branch"/>
          <dgm:animLvl val="lvl"/>
        </dgm:presLayoutVars>
      </dgm:prSet>
      <dgm:spPr/>
    </dgm:pt>
    <dgm:pt modelId="{E5573EBD-75C8-CD45-AD64-5FAADAC5CFD1}" type="pres">
      <dgm:prSet presAssocID="{E18D85A2-E786-444F-9BF8-F8730D1714E4}" presName="thickLine" presStyleLbl="alignNode1" presStyleIdx="0" presStyleCnt="3"/>
      <dgm:spPr/>
    </dgm:pt>
    <dgm:pt modelId="{CF83ED05-EE7B-2246-A8C2-31C09219368F}" type="pres">
      <dgm:prSet presAssocID="{E18D85A2-E786-444F-9BF8-F8730D1714E4}" presName="horz1" presStyleCnt="0"/>
      <dgm:spPr/>
    </dgm:pt>
    <dgm:pt modelId="{E369A10C-CE34-6549-AF11-E151BF0CE750}" type="pres">
      <dgm:prSet presAssocID="{E18D85A2-E786-444F-9BF8-F8730D1714E4}" presName="tx1" presStyleLbl="revTx" presStyleIdx="0" presStyleCnt="3"/>
      <dgm:spPr/>
    </dgm:pt>
    <dgm:pt modelId="{45BCCE2F-F756-BE4C-8693-0129C83A361C}" type="pres">
      <dgm:prSet presAssocID="{E18D85A2-E786-444F-9BF8-F8730D1714E4}" presName="vert1" presStyleCnt="0"/>
      <dgm:spPr/>
    </dgm:pt>
    <dgm:pt modelId="{CAF909BB-B549-7546-B0DA-0A91ED7413F6}" type="pres">
      <dgm:prSet presAssocID="{08DA3C19-4E22-407C-929B-2EFCD9765BA9}" presName="thickLine" presStyleLbl="alignNode1" presStyleIdx="1" presStyleCnt="3"/>
      <dgm:spPr/>
    </dgm:pt>
    <dgm:pt modelId="{6218C4B6-F28A-E945-B08E-7ABB688DCFDD}" type="pres">
      <dgm:prSet presAssocID="{08DA3C19-4E22-407C-929B-2EFCD9765BA9}" presName="horz1" presStyleCnt="0"/>
      <dgm:spPr/>
    </dgm:pt>
    <dgm:pt modelId="{AF0AEE8A-2B01-4648-9B8A-DAB357E24E04}" type="pres">
      <dgm:prSet presAssocID="{08DA3C19-4E22-407C-929B-2EFCD9765BA9}" presName="tx1" presStyleLbl="revTx" presStyleIdx="1" presStyleCnt="3"/>
      <dgm:spPr/>
    </dgm:pt>
    <dgm:pt modelId="{212AA0A3-647E-1E4C-8779-DEA5CEAB75E7}" type="pres">
      <dgm:prSet presAssocID="{08DA3C19-4E22-407C-929B-2EFCD9765BA9}" presName="vert1" presStyleCnt="0"/>
      <dgm:spPr/>
    </dgm:pt>
    <dgm:pt modelId="{0FFB7B11-B352-9C45-9520-873CF9DC93EF}" type="pres">
      <dgm:prSet presAssocID="{920E1941-1ADB-4E1F-9163-500DE5025F3B}" presName="thickLine" presStyleLbl="alignNode1" presStyleIdx="2" presStyleCnt="3"/>
      <dgm:spPr/>
    </dgm:pt>
    <dgm:pt modelId="{E3E7BC1C-F0F8-0945-96B8-1C90370851E2}" type="pres">
      <dgm:prSet presAssocID="{920E1941-1ADB-4E1F-9163-500DE5025F3B}" presName="horz1" presStyleCnt="0"/>
      <dgm:spPr/>
    </dgm:pt>
    <dgm:pt modelId="{EFFAC2F4-97E5-7943-9638-3619C733174E}" type="pres">
      <dgm:prSet presAssocID="{920E1941-1ADB-4E1F-9163-500DE5025F3B}" presName="tx1" presStyleLbl="revTx" presStyleIdx="2" presStyleCnt="3"/>
      <dgm:spPr/>
    </dgm:pt>
    <dgm:pt modelId="{88D400FC-4C5D-6145-A719-69C39877E9A1}" type="pres">
      <dgm:prSet presAssocID="{920E1941-1ADB-4E1F-9163-500DE5025F3B}" presName="vert1" presStyleCnt="0"/>
      <dgm:spPr/>
    </dgm:pt>
  </dgm:ptLst>
  <dgm:cxnLst>
    <dgm:cxn modelId="{8564F60F-16A6-4162-A829-419F3EE4EF53}" srcId="{9256E50A-73EB-407F-89A7-A4AF6C9CCA5D}" destId="{08DA3C19-4E22-407C-929B-2EFCD9765BA9}" srcOrd="1" destOrd="0" parTransId="{CE1FD10B-0D92-47D3-81C4-39382906F61F}" sibTransId="{7EC84B77-43AC-4ED4-A7BF-5625D1DEC821}"/>
    <dgm:cxn modelId="{678D1E20-32BB-974B-8F9B-FB5A128D02DB}" type="presOf" srcId="{E18D85A2-E786-444F-9BF8-F8730D1714E4}" destId="{E369A10C-CE34-6549-AF11-E151BF0CE750}" srcOrd="0" destOrd="0" presId="urn:microsoft.com/office/officeart/2008/layout/LinedList"/>
    <dgm:cxn modelId="{88C35F22-92CD-8648-A211-718A18DD93A6}" type="presOf" srcId="{08DA3C19-4E22-407C-929B-2EFCD9765BA9}" destId="{AF0AEE8A-2B01-4648-9B8A-DAB357E24E04}" srcOrd="0" destOrd="0" presId="urn:microsoft.com/office/officeart/2008/layout/LinedList"/>
    <dgm:cxn modelId="{A013DB6B-8337-4022-876F-C07E89EE8466}" srcId="{9256E50A-73EB-407F-89A7-A4AF6C9CCA5D}" destId="{920E1941-1ADB-4E1F-9163-500DE5025F3B}" srcOrd="2" destOrd="0" parTransId="{45AA11E1-F31B-48DF-AED9-16A51E0AB6D8}" sibTransId="{E1292950-FC2B-48B5-B5F1-DFEA5C7CE4EA}"/>
    <dgm:cxn modelId="{64306680-ECEE-1A45-9AB4-CFA05F198063}" type="presOf" srcId="{9256E50A-73EB-407F-89A7-A4AF6C9CCA5D}" destId="{4BCAE5D4-4772-A14E-B7CA-852469236A48}" srcOrd="0" destOrd="0" presId="urn:microsoft.com/office/officeart/2008/layout/LinedList"/>
    <dgm:cxn modelId="{237CCA81-92FE-2C45-810F-5338C0FADE9B}" type="presOf" srcId="{920E1941-1ADB-4E1F-9163-500DE5025F3B}" destId="{EFFAC2F4-97E5-7943-9638-3619C733174E}" srcOrd="0" destOrd="0" presId="urn:microsoft.com/office/officeart/2008/layout/LinedList"/>
    <dgm:cxn modelId="{91990C8E-FE1C-4629-9BA8-710E9E20A3D3}" srcId="{9256E50A-73EB-407F-89A7-A4AF6C9CCA5D}" destId="{E18D85A2-E786-444F-9BF8-F8730D1714E4}" srcOrd="0" destOrd="0" parTransId="{B642B9DE-FCA1-492F-9C0E-3225E06D5DA7}" sibTransId="{93DF6DDA-E1EF-4DBF-9D31-9092D1D8B6CB}"/>
    <dgm:cxn modelId="{932668FF-6D26-C041-81FE-3DE4571A2D08}" type="presParOf" srcId="{4BCAE5D4-4772-A14E-B7CA-852469236A48}" destId="{E5573EBD-75C8-CD45-AD64-5FAADAC5CFD1}" srcOrd="0" destOrd="0" presId="urn:microsoft.com/office/officeart/2008/layout/LinedList"/>
    <dgm:cxn modelId="{A1DA69B5-9BF0-2348-94A8-5CF235139A74}" type="presParOf" srcId="{4BCAE5D4-4772-A14E-B7CA-852469236A48}" destId="{CF83ED05-EE7B-2246-A8C2-31C09219368F}" srcOrd="1" destOrd="0" presId="urn:microsoft.com/office/officeart/2008/layout/LinedList"/>
    <dgm:cxn modelId="{7D82BA8A-6675-D34E-9588-ECFF2B8C82FC}" type="presParOf" srcId="{CF83ED05-EE7B-2246-A8C2-31C09219368F}" destId="{E369A10C-CE34-6549-AF11-E151BF0CE750}" srcOrd="0" destOrd="0" presId="urn:microsoft.com/office/officeart/2008/layout/LinedList"/>
    <dgm:cxn modelId="{0355144F-1527-0B4C-8189-5529959F70C1}" type="presParOf" srcId="{CF83ED05-EE7B-2246-A8C2-31C09219368F}" destId="{45BCCE2F-F756-BE4C-8693-0129C83A361C}" srcOrd="1" destOrd="0" presId="urn:microsoft.com/office/officeart/2008/layout/LinedList"/>
    <dgm:cxn modelId="{61FF5994-F2B1-9941-B9B3-E38F1C8CB20C}" type="presParOf" srcId="{4BCAE5D4-4772-A14E-B7CA-852469236A48}" destId="{CAF909BB-B549-7546-B0DA-0A91ED7413F6}" srcOrd="2" destOrd="0" presId="urn:microsoft.com/office/officeart/2008/layout/LinedList"/>
    <dgm:cxn modelId="{75550E14-B6A1-6E4D-B765-C4B6C7154D51}" type="presParOf" srcId="{4BCAE5D4-4772-A14E-B7CA-852469236A48}" destId="{6218C4B6-F28A-E945-B08E-7ABB688DCFDD}" srcOrd="3" destOrd="0" presId="urn:microsoft.com/office/officeart/2008/layout/LinedList"/>
    <dgm:cxn modelId="{F31C7623-A8AA-6A4D-86F0-014ED813A07C}" type="presParOf" srcId="{6218C4B6-F28A-E945-B08E-7ABB688DCFDD}" destId="{AF0AEE8A-2B01-4648-9B8A-DAB357E24E04}" srcOrd="0" destOrd="0" presId="urn:microsoft.com/office/officeart/2008/layout/LinedList"/>
    <dgm:cxn modelId="{6851D2F6-9335-D240-AD25-5FF9402D6261}" type="presParOf" srcId="{6218C4B6-F28A-E945-B08E-7ABB688DCFDD}" destId="{212AA0A3-647E-1E4C-8779-DEA5CEAB75E7}" srcOrd="1" destOrd="0" presId="urn:microsoft.com/office/officeart/2008/layout/LinedList"/>
    <dgm:cxn modelId="{93E8B7BE-D92F-4A43-8086-DB0F000F69CB}" type="presParOf" srcId="{4BCAE5D4-4772-A14E-B7CA-852469236A48}" destId="{0FFB7B11-B352-9C45-9520-873CF9DC93EF}" srcOrd="4" destOrd="0" presId="urn:microsoft.com/office/officeart/2008/layout/LinedList"/>
    <dgm:cxn modelId="{40DDDD6A-44D6-F64E-A8C8-254FC9B2F68F}" type="presParOf" srcId="{4BCAE5D4-4772-A14E-B7CA-852469236A48}" destId="{E3E7BC1C-F0F8-0945-96B8-1C90370851E2}" srcOrd="5" destOrd="0" presId="urn:microsoft.com/office/officeart/2008/layout/LinedList"/>
    <dgm:cxn modelId="{75D25625-23D2-A645-8171-9B288670A962}" type="presParOf" srcId="{E3E7BC1C-F0F8-0945-96B8-1C90370851E2}" destId="{EFFAC2F4-97E5-7943-9638-3619C733174E}" srcOrd="0" destOrd="0" presId="urn:microsoft.com/office/officeart/2008/layout/LinedList"/>
    <dgm:cxn modelId="{C323E966-8C91-9A4B-9E23-25ED48E3D1A6}" type="presParOf" srcId="{E3E7BC1C-F0F8-0945-96B8-1C90370851E2}" destId="{88D400FC-4C5D-6145-A719-69C39877E9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B7716-686B-1144-AEC9-15D024CE0F82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947AA-D542-2444-981A-F6322E90129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Stroke is a serious disease.</a:t>
          </a:r>
        </a:p>
      </dsp:txBody>
      <dsp:txXfrm>
        <a:off x="0" y="2703"/>
        <a:ext cx="6900512" cy="1843578"/>
      </dsp:txXfrm>
    </dsp:sp>
    <dsp:sp modelId="{91C5242C-0F66-9A4B-B510-99C0C294D78B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2C9B7-7790-514A-B2A7-9D03AD3AEC2C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Main goal is to Predict whether the patient will have stroke or not?</a:t>
          </a:r>
        </a:p>
      </dsp:txBody>
      <dsp:txXfrm>
        <a:off x="0" y="1846281"/>
        <a:ext cx="6900512" cy="1843578"/>
      </dsp:txXfrm>
    </dsp:sp>
    <dsp:sp modelId="{A5B262EC-6D1F-124F-AA71-FAB6725579B5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7CE81-DBE5-8B45-80AD-4C25A44A5E2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According to some features(Age,Gender,..,</a:t>
          </a:r>
          <a:r>
            <a:rPr lang="en-US" sz="3700" kern="1200" dirty="0" err="1"/>
            <a:t>etc</a:t>
          </a:r>
          <a:r>
            <a:rPr lang="en-US" sz="3700" kern="1200" dirty="0"/>
            <a:t>.).</a:t>
          </a:r>
        </a:p>
      </dsp:txBody>
      <dsp:txXfrm>
        <a:off x="0" y="3689859"/>
        <a:ext cx="6900512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73EBD-75C8-CD45-AD64-5FAADAC5CFD1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9A10C-CE34-6549-AF11-E151BF0CE750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RFC is the best model for the dataset.</a:t>
          </a:r>
        </a:p>
      </dsp:txBody>
      <dsp:txXfrm>
        <a:off x="0" y="2703"/>
        <a:ext cx="6900512" cy="1843578"/>
      </dsp:txXfrm>
    </dsp:sp>
    <dsp:sp modelId="{CAF909BB-B549-7546-B0DA-0A91ED7413F6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AEE8A-2B01-4648-9B8A-DAB357E24E04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criterion= 'entropy', </a:t>
          </a:r>
          <a:r>
            <a:rPr lang="en-US" sz="3600" kern="1200" dirty="0" err="1"/>
            <a:t>n_estimators</a:t>
          </a:r>
          <a:r>
            <a:rPr lang="en-US" sz="3600" kern="1200" dirty="0"/>
            <a:t>= 200</a:t>
          </a:r>
        </a:p>
      </dsp:txBody>
      <dsp:txXfrm>
        <a:off x="0" y="1846281"/>
        <a:ext cx="6900512" cy="1843578"/>
      </dsp:txXfrm>
    </dsp:sp>
    <dsp:sp modelId="{0FFB7B11-B352-9C45-9520-873CF9DC93EF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AC2F4-97E5-7943-9638-3619C733174E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Then KNN then the </a:t>
          </a:r>
          <a:r>
            <a:rPr lang="en-US" sz="3600" kern="1200" dirty="0" err="1"/>
            <a:t>xgb</a:t>
          </a:r>
          <a:endParaRPr lang="en-US" sz="3600" kern="1200" dirty="0"/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0.06973</cdr:x>
      <cdr:y>0.85204</cdr:y>
    </cdr:from>
    <cdr:to>
      <cdr:x>0.27057</cdr:x>
      <cdr:y>0.94752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DDDF1B5-D1E0-F34F-9D72-3AF45DAA40D3}"/>
            </a:ext>
          </a:extLst>
        </cdr:cNvPr>
        <cdr:cNvSpPr txBox="1"/>
      </cdr:nvSpPr>
      <cdr:spPr>
        <a:xfrm xmlns:a="http://schemas.openxmlformats.org/drawingml/2006/main">
          <a:off x="481195" y="4716991"/>
          <a:ext cx="1385887" cy="5286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SA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DA568-3C84-3047-8CFF-0B7CB1174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B9FD-D118-D540-BDF6-FDE6C6081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185B2-864E-3D4A-928C-F8853C0B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0520-0157-F94F-B4AB-A1526AF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FDBDD-922C-AD4B-BEFC-5466BD8E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65006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2CAA-070B-CD4F-80C9-357EA5B2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0F760-D0CA-3248-AE01-2C496D711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AAFC-B690-D541-9ADE-55ACEE76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B57EA-B03C-574F-BA80-AB7E74DC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4F8F-92A8-AC45-B3B7-391A8DD2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18426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CB5DA-63A7-2147-96CB-33EDD9A6E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B3B6A-7B07-EB4B-986A-1334BF2F5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C929A-3A68-C640-B0F3-D6622B19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3056A-7429-5548-B252-F63FBE30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716D9-2959-9444-8ED5-57F5B7B7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9081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F864-BAC4-9A46-8817-CF885C2A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496C-E783-7540-AA3D-684455DA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0907-F33F-7142-AF89-49A1A4C9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5EFC-328B-D240-BB01-52C3E22F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CF56-CE72-2D47-80CB-D719A741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3739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555E-3EED-FD4C-A2FC-54259AEC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5D0E-6648-8746-8454-865255D0C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8A7F-E7C1-DD4A-9F15-758BE1A9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49674-7564-0641-A676-96B69B35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A3F3-96EB-2640-9B70-71264DFC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879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C6F6-26D1-6747-AE07-9346C49F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F13F-5604-784E-B2CC-9BEDF4B1F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00589-5C12-4B41-8296-6FF2DED39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62F8D-0A41-5D40-9179-874439DF0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30092-CE5B-F44C-9393-44F24A29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F3552-5F9F-3A41-9782-62C01C38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0467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7C42-7F5D-5146-B4CA-DD361AF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A1F4A-655A-6843-9054-2EDFB8130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9CA7-3F56-EE4F-BED2-3D4B2A063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7C6BD-BD0F-7C44-A4FF-A1F17DEB0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C686-C7A7-0D41-B046-13149C30B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768F1-092E-9F41-9F9B-81DCF2A2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EF2E5-E1A8-1C4B-BE17-CD5CE49F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05FA3A-148E-AE49-8C5D-B06043D4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427051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F86E-302F-EC4F-95E3-E5868B05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A6AF-00C6-FF4F-9BC8-EFA1470C5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5230D-2E69-4D49-84A6-6A7CFA7A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86D02-E748-7D46-9B23-95613F6D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8622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EC0F3-294D-4C47-B290-5F05C85C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E27F85-672D-9448-808B-98188C8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D1401-D2E4-A446-AC0B-438F53A7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6347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AE8B-7CE4-1749-B23A-36DFEFCE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AC8E-B70C-184B-A003-B210DF0A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55BF3-BBA1-0C4D-BD10-3AF6FCDB3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5FF3-A0A9-DB46-A336-FE340412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5297-2A5B-0E4B-A09B-0676B14F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D702B-1A41-1841-A3C2-29733A01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77825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FCAB-1D6F-1242-86E6-46E6147A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59C5C-CA0C-734F-B627-BF8BF373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DD3DC-0C28-CD48-B6B5-ED14D207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CC8A0-96CC-7C43-AF03-A0274C6C5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D0A5-8685-7541-B2E4-20A0448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52C9D-F489-6B40-B079-B9CFCCFA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2838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7185B-8082-3040-879B-8A02FFF0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4CDA-5422-A34D-96D0-1CA8C25BB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081F-2951-7C4E-91E1-64F44DBCD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FD4AC-9B93-D34C-825F-3E9345CF1649}" type="datetimeFigureOut">
              <a:rPr lang="en-SA" smtClean="0"/>
              <a:t>18/11/2021 R</a:t>
            </a:fld>
            <a:endParaRPr lang="en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AF667-45CF-3D4E-B10E-66B0D5F1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29C3-554A-8A4E-AD55-8CF7072C5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0F36-7ECE-9647-96D9-609EEDABE3BA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56533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yad718/T5-project/blob/main/project_T5.ipynb" TargetMode="External"/><Relationship Id="rId2" Type="http://schemas.openxmlformats.org/officeDocument/2006/relationships/hyperlink" Target="https://www.cdc.gov/stroke/types_of_stroke.htm#hemorrhagi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C4C3D-8306-0A48-BA6D-A17BFC3D9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Stroke Prediction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7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C7852-2891-F24D-A11F-59C8330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SA" sz="5400" dirty="0"/>
              <a:t>Thank you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97CF73A-B4CC-8F44-9542-45CE8087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 rtl="1">
              <a:buNone/>
            </a:pPr>
            <a:endParaRPr lang="en-SA" sz="2200"/>
          </a:p>
          <a:p>
            <a:pPr marL="0" indent="0" rtl="1">
              <a:buNone/>
            </a:pPr>
            <a:r>
              <a:rPr lang="en-US" sz="2200" b="1"/>
              <a:t>Reference:</a:t>
            </a:r>
            <a:endParaRPr lang="en-SA" sz="2200" b="1"/>
          </a:p>
          <a:p>
            <a:pPr marL="0" indent="0" rtl="1">
              <a:buNone/>
            </a:pPr>
            <a:r>
              <a:rPr lang="en-SA" sz="2200" u="sng">
                <a:hlinkClick r:id="rId2"/>
              </a:rPr>
              <a:t>https://www.cdc.gov/stroke/types_of_stroke.htm#hemorrhagic</a:t>
            </a:r>
            <a:endParaRPr lang="en-SA" sz="2200"/>
          </a:p>
          <a:p>
            <a:pPr marL="0" indent="0" rtl="1">
              <a:buNone/>
            </a:pPr>
            <a:r>
              <a:rPr lang="en-US" sz="2200"/>
              <a:t>Project link: </a:t>
            </a:r>
            <a:r>
              <a:rPr lang="en-US" sz="2200" u="sng">
                <a:hlinkClick r:id="rId3"/>
              </a:rPr>
              <a:t>https://github.com/eyad718/T5-project/blob/main/project_T5.ipynb</a:t>
            </a:r>
            <a:endParaRPr lang="en-SA" sz="2200"/>
          </a:p>
          <a:p>
            <a:pPr marL="0" indent="0">
              <a:buNone/>
            </a:pPr>
            <a:endParaRPr lang="en-SA" sz="2200"/>
          </a:p>
        </p:txBody>
      </p:sp>
    </p:spTree>
    <p:extLst>
      <p:ext uri="{BB962C8B-B14F-4D97-AF65-F5344CB8AC3E}">
        <p14:creationId xmlns:p14="http://schemas.microsoft.com/office/powerpoint/2010/main" val="70615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0CB57-8FC3-A94C-99CE-3FC7E808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400"/>
              <a:t>Stroke Prediction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FE61D3A-4052-4812-B5F2-44022A398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2009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17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D938-C815-EC4F-B2EF-F7A4A5E8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400"/>
              <a:t>Data Overviwe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BD0A1B-0C1F-144E-ACD3-FEBFF464B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688868"/>
              </p:ext>
            </p:extLst>
          </p:nvPr>
        </p:nvGraphicFramePr>
        <p:xfrm>
          <a:off x="4611441" y="1843102"/>
          <a:ext cx="6937089" cy="3840480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2773258">
                  <a:extLst>
                    <a:ext uri="{9D8B030D-6E8A-4147-A177-3AD203B41FA5}">
                      <a16:colId xmlns:a16="http://schemas.microsoft.com/office/drawing/2014/main" val="3325108694"/>
                    </a:ext>
                  </a:extLst>
                </a:gridCol>
                <a:gridCol w="4163831">
                  <a:extLst>
                    <a:ext uri="{9D8B030D-6E8A-4147-A177-3AD203B41FA5}">
                      <a16:colId xmlns:a16="http://schemas.microsoft.com/office/drawing/2014/main" val="2752081229"/>
                    </a:ext>
                  </a:extLst>
                </a:gridCol>
              </a:tblGrid>
              <a:tr h="208512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ID</a:t>
                      </a:r>
                      <a:endParaRPr lang="en-S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Unique identifier </a:t>
                      </a:r>
                      <a:endParaRPr lang="en-S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2666230927"/>
                  </a:ext>
                </a:extLst>
              </a:tr>
              <a:tr h="2085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Gender 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Male, female, other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234398332"/>
                  </a:ext>
                </a:extLst>
              </a:tr>
              <a:tr h="208512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Age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The age of the patient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4148118863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hypertension</a:t>
                      </a:r>
                      <a:endParaRPr lang="en-SA" sz="16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0 if the patient doesn't have hypertension, 1 if the patient has hypertension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3652456702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heart_disease</a:t>
                      </a:r>
                      <a:endParaRPr lang="en-SA" sz="16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0 if the patient doesn't have any heart diseases, 1 if the patient has a heart disease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2847723545"/>
                  </a:ext>
                </a:extLst>
              </a:tr>
              <a:tr h="18679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ever_married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"No" or "Yes"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1271671696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work_type</a:t>
                      </a:r>
                      <a:endParaRPr lang="en-SA" sz="16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"children", "Govt_jov", "Never_worked", "Private" or "Self-employed"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559120406"/>
                  </a:ext>
                </a:extLst>
              </a:tr>
              <a:tr h="36055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Residence_type</a:t>
                      </a:r>
                      <a:endParaRPr lang="en-SA" sz="16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"Rural" or "Urban"</a:t>
                      </a:r>
                      <a:endParaRPr lang="en-SA" sz="1600">
                        <a:effectLst/>
                      </a:endParaRPr>
                    </a:p>
                    <a:p>
                      <a:r>
                        <a:rPr lang="en-US" sz="1600">
                          <a:effectLst/>
                        </a:rPr>
                        <a:t> 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2414714507"/>
                  </a:ext>
                </a:extLst>
              </a:tr>
              <a:tr h="186792">
                <a:tc>
                  <a:txBody>
                    <a:bodyPr/>
                    <a:lstStyle/>
                    <a:p>
                      <a:r>
                        <a:rPr lang="en-SA" sz="1400" dirty="0">
                          <a:effectLst/>
                        </a:rPr>
                        <a:t>avg_glucose_level</a:t>
                      </a:r>
                      <a:endParaRPr lang="en-S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average glucose level in blood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4210251346"/>
                  </a:ext>
                </a:extLst>
              </a:tr>
              <a:tr h="18679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bmi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body mass index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712994646"/>
                  </a:ext>
                </a:extLst>
              </a:tr>
              <a:tr h="33883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smoking_statu</a:t>
                      </a:r>
                      <a:r>
                        <a:rPr lang="en-US" sz="1400">
                          <a:effectLst/>
                        </a:rPr>
                        <a:t>s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"formerly smoked", "never smoked", "smokes" or "Unknown"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771994389"/>
                  </a:ext>
                </a:extLst>
              </a:tr>
              <a:tr h="186792">
                <a:tc>
                  <a:txBody>
                    <a:bodyPr/>
                    <a:lstStyle/>
                    <a:p>
                      <a:r>
                        <a:rPr lang="en-SA" sz="1400">
                          <a:effectLst/>
                        </a:rPr>
                        <a:t>Stroke</a:t>
                      </a:r>
                      <a:endParaRPr lang="en-SA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tc>
                  <a:txBody>
                    <a:bodyPr/>
                    <a:lstStyle/>
                    <a:p>
                      <a:r>
                        <a:rPr lang="en-SA" sz="1400" dirty="0">
                          <a:effectLst/>
                        </a:rPr>
                        <a:t>1 if the patient had a stroke or 0 if not</a:t>
                      </a:r>
                      <a:endParaRPr lang="en-SA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3995" marR="93995" marT="0" marB="0"/>
                </a:tc>
                <a:extLst>
                  <a:ext uri="{0D108BD9-81ED-4DB2-BD59-A6C34878D82A}">
                    <a16:rowId xmlns:a16="http://schemas.microsoft.com/office/drawing/2014/main" val="33065235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34E484-CB97-F64E-8829-4FAD4D57EDE7}"/>
              </a:ext>
            </a:extLst>
          </p:cNvPr>
          <p:cNvSpPr txBox="1"/>
          <p:nvPr/>
        </p:nvSpPr>
        <p:spPr>
          <a:xfrm>
            <a:off x="4611441" y="1175356"/>
            <a:ext cx="362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 dirty="0"/>
              <a:t>The data is a public data from Kaggle</a:t>
            </a:r>
          </a:p>
        </p:txBody>
      </p:sp>
    </p:spTree>
    <p:extLst>
      <p:ext uri="{BB962C8B-B14F-4D97-AF65-F5344CB8AC3E}">
        <p14:creationId xmlns:p14="http://schemas.microsoft.com/office/powerpoint/2010/main" val="361166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243EC-AB71-C247-906D-5570E21F9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400"/>
              <a:t>Data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E5A5B4-152A-D94B-B7C9-B4023D320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8345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ECAC8-423C-1B4D-9D68-3F0871079333}"/>
              </a:ext>
            </a:extLst>
          </p:cNvPr>
          <p:cNvSpPr txBox="1"/>
          <p:nvPr/>
        </p:nvSpPr>
        <p:spPr>
          <a:xfrm>
            <a:off x="7151726" y="5807631"/>
            <a:ext cx="189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b="1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Total Data :5109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11815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54742-FD94-4746-B920-23E80F5A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400" dirty="0"/>
              <a:t>Balance the data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76436A-377A-A04F-B8FE-A6C809C77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5180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F5990B-974D-0246-ACC2-1C6BD8B93D14}"/>
              </a:ext>
            </a:extLst>
          </p:cNvPr>
          <p:cNvSpPr txBox="1"/>
          <p:nvPr/>
        </p:nvSpPr>
        <p:spPr>
          <a:xfrm>
            <a:off x="7096617" y="5807631"/>
            <a:ext cx="189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b="1" i="0" dirty="0">
                <a:solidFill>
                  <a:srgbClr val="212121"/>
                </a:solidFill>
                <a:effectLst/>
                <a:latin typeface="Roboto" panose="020F0502020204030204" pitchFamily="34" charset="0"/>
              </a:rPr>
              <a:t>Total Data :</a:t>
            </a:r>
            <a:r>
              <a:rPr lang="en-SA" b="1" dirty="0"/>
              <a:t>9719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90676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96C6-3765-B948-83B2-3A35DE8B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000"/>
              <a:t>Model Compersion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1271E7-B900-624E-8489-1C0D0D57F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5864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59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28CE8-1C39-6C43-883F-70439038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Hyperparameter Tuning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C2C8345-DFB5-0D4F-BA4B-EF681082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71334"/>
            <a:ext cx="7214616" cy="48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1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0F7DC-4147-A64E-8748-AFC09EB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SA" sz="5400" dirty="0"/>
              <a:t>Cross Validation 10 cv fold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A1C1A8-B6F2-9F4E-A60C-14A2036BBD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43459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661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8E4E2-6A0F-8D42-A18A-0F372262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Conclusion</a:t>
            </a:r>
            <a:endParaRPr lang="en-SA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CC4C41F-B710-4B17-A72A-C43E085BF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15041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5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314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Times New Roman</vt:lpstr>
      <vt:lpstr>Office Theme</vt:lpstr>
      <vt:lpstr>Stroke Prediction</vt:lpstr>
      <vt:lpstr>Stroke Prediction</vt:lpstr>
      <vt:lpstr>Data Overviwe</vt:lpstr>
      <vt:lpstr>Data Overview</vt:lpstr>
      <vt:lpstr>Balance the data</vt:lpstr>
      <vt:lpstr>Model Compersion</vt:lpstr>
      <vt:lpstr>Hyperparameter Tuning</vt:lpstr>
      <vt:lpstr>Cross Validation 10 cv fold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Stroke Prediction</dc:title>
  <dc:creator>اياد</dc:creator>
  <cp:lastModifiedBy>اياد</cp:lastModifiedBy>
  <cp:revision>3</cp:revision>
  <dcterms:created xsi:type="dcterms:W3CDTF">2021-11-16T17:11:41Z</dcterms:created>
  <dcterms:modified xsi:type="dcterms:W3CDTF">2021-11-18T07:05:10Z</dcterms:modified>
</cp:coreProperties>
</file>