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9" r:id="rId6"/>
    <p:sldId id="261" r:id="rId7"/>
    <p:sldId id="262" r:id="rId8"/>
    <p:sldId id="263" r:id="rId9"/>
    <p:sldId id="265" r:id="rId10"/>
    <p:sldId id="266" r:id="rId11"/>
    <p:sldId id="267" r:id="rId12"/>
    <p:sldId id="268" r:id="rId13"/>
    <p:sldId id="269" r:id="rId14"/>
    <p:sldId id="270" r:id="rId15"/>
    <p:sldId id="271" r:id="rId16"/>
    <p:sldId id="272"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8DD223-009D-4826-A682-94EB793A3BA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394177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DD223-009D-4826-A682-94EB793A3BA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104775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DD223-009D-4826-A682-94EB793A3BA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DF90-1D8F-4468-A79C-478072C65B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2090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DD223-009D-4826-A682-94EB793A3BA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1396927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DD223-009D-4826-A682-94EB793A3BA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DF90-1D8F-4468-A79C-478072C65B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6537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DD223-009D-4826-A682-94EB793A3BA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2400730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8DD223-009D-4826-A682-94EB793A3BA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3292968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8DD223-009D-4826-A682-94EB793A3BA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246247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8DD223-009D-4826-A682-94EB793A3BA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366355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DD223-009D-4826-A682-94EB793A3BA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61428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8DD223-009D-4826-A682-94EB793A3BA2}"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404451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8DD223-009D-4826-A682-94EB793A3BA2}"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250274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8DD223-009D-4826-A682-94EB793A3BA2}"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16897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DD223-009D-4826-A682-94EB793A3BA2}"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379822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8DD223-009D-4826-A682-94EB793A3BA2}"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DF90-1D8F-4468-A79C-478072C65B88}" type="slidenum">
              <a:rPr lang="en-US" smtClean="0"/>
              <a:t>‹#›</a:t>
            </a:fld>
            <a:endParaRPr lang="en-US"/>
          </a:p>
        </p:txBody>
      </p:sp>
    </p:spTree>
    <p:extLst>
      <p:ext uri="{BB962C8B-B14F-4D97-AF65-F5344CB8AC3E}">
        <p14:creationId xmlns:p14="http://schemas.microsoft.com/office/powerpoint/2010/main" val="1910263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DF90-1D8F-4468-A79C-478072C65B88}" type="slidenum">
              <a:rPr lang="en-US" smtClean="0"/>
              <a:t>‹#›</a:t>
            </a:fld>
            <a:endParaRPr lang="en-US"/>
          </a:p>
        </p:txBody>
      </p:sp>
      <p:sp>
        <p:nvSpPr>
          <p:cNvPr id="5" name="Date Placeholder 4"/>
          <p:cNvSpPr>
            <a:spLocks noGrp="1"/>
          </p:cNvSpPr>
          <p:nvPr>
            <p:ph type="dt" sz="half" idx="10"/>
          </p:nvPr>
        </p:nvSpPr>
        <p:spPr/>
        <p:txBody>
          <a:bodyPr/>
          <a:lstStyle/>
          <a:p>
            <a:fld id="{268DD223-009D-4826-A682-94EB793A3BA2}" type="datetimeFigureOut">
              <a:rPr lang="en-US" smtClean="0"/>
              <a:t>11/5/2021</a:t>
            </a:fld>
            <a:endParaRPr lang="en-US"/>
          </a:p>
        </p:txBody>
      </p:sp>
    </p:spTree>
    <p:extLst>
      <p:ext uri="{BB962C8B-B14F-4D97-AF65-F5344CB8AC3E}">
        <p14:creationId xmlns:p14="http://schemas.microsoft.com/office/powerpoint/2010/main" val="171303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8DD223-009D-4826-A682-94EB793A3BA2}" type="datetimeFigureOut">
              <a:rPr lang="en-US" smtClean="0"/>
              <a:t>11/5/2021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57DF90-1D8F-4468-A79C-478072C65B88}" type="slidenum">
              <a:rPr lang="en-US" smtClean="0"/>
              <a:t>‹#›</a:t>
            </a:fld>
            <a:endParaRPr lang="en-US"/>
          </a:p>
        </p:txBody>
      </p:sp>
    </p:spTree>
    <p:extLst>
      <p:ext uri="{BB962C8B-B14F-4D97-AF65-F5344CB8AC3E}">
        <p14:creationId xmlns:p14="http://schemas.microsoft.com/office/powerpoint/2010/main" val="13335915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1468-CE8D-4726-87AA-7EAE9553CB1B}"/>
              </a:ext>
            </a:extLst>
          </p:cNvPr>
          <p:cNvSpPr>
            <a:spLocks noGrp="1"/>
          </p:cNvSpPr>
          <p:nvPr>
            <p:ph type="ctrTitle"/>
          </p:nvPr>
        </p:nvSpPr>
        <p:spPr/>
        <p:txBody>
          <a:bodyPr/>
          <a:lstStyle/>
          <a:p>
            <a:r>
              <a:rPr lang="en-US" dirty="0"/>
              <a:t>Deep Learning</a:t>
            </a:r>
          </a:p>
        </p:txBody>
      </p:sp>
      <p:sp>
        <p:nvSpPr>
          <p:cNvPr id="3" name="Subtitle 2">
            <a:extLst>
              <a:ext uri="{FF2B5EF4-FFF2-40B4-BE49-F238E27FC236}">
                <a16:creationId xmlns:a16="http://schemas.microsoft.com/office/drawing/2014/main" id="{8E1F93BF-5D7C-4317-AB5F-2572F7BB2797}"/>
              </a:ext>
            </a:extLst>
          </p:cNvPr>
          <p:cNvSpPr>
            <a:spLocks noGrp="1"/>
          </p:cNvSpPr>
          <p:nvPr>
            <p:ph type="subTitle" idx="1"/>
          </p:nvPr>
        </p:nvSpPr>
        <p:spPr/>
        <p:txBody>
          <a:bodyPr/>
          <a:lstStyle/>
          <a:p>
            <a:r>
              <a:rPr lang="en-US" dirty="0"/>
              <a:t>Supervised by Prof. Ahmed </a:t>
            </a:r>
            <a:r>
              <a:rPr lang="en-US" dirty="0" err="1"/>
              <a:t>ElTrass</a:t>
            </a:r>
            <a:endParaRPr lang="en-US" dirty="0"/>
          </a:p>
        </p:txBody>
      </p:sp>
    </p:spTree>
    <p:extLst>
      <p:ext uri="{BB962C8B-B14F-4D97-AF65-F5344CB8AC3E}">
        <p14:creationId xmlns:p14="http://schemas.microsoft.com/office/powerpoint/2010/main" val="110583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90A703-A87C-4172-95B0-462C65032391}"/>
              </a:ext>
            </a:extLst>
          </p:cNvPr>
          <p:cNvSpPr>
            <a:spLocks noGrp="1"/>
          </p:cNvSpPr>
          <p:nvPr>
            <p:ph type="body" sz="half" idx="2"/>
          </p:nvPr>
        </p:nvSpPr>
        <p:spPr>
          <a:xfrm>
            <a:off x="677334" y="514924"/>
            <a:ext cx="3854528" cy="5526437"/>
          </a:xfrm>
        </p:spPr>
        <p:txBody>
          <a:bodyPr>
            <a:normAutofit/>
          </a:bodyPr>
          <a:lstStyle/>
          <a:p>
            <a:pPr marL="342900" indent="-342900">
              <a:buFont typeface="+mj-lt"/>
              <a:buAutoNum type="arabicPeriod"/>
            </a:pPr>
            <a:r>
              <a:rPr lang="en-US" sz="1800" dirty="0">
                <a:solidFill>
                  <a:srgbClr val="C00000"/>
                </a:solidFill>
              </a:rPr>
              <a:t>Multilayer Perceptron (MLP):</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sz="1800" dirty="0">
                <a:solidFill>
                  <a:srgbClr val="C00000"/>
                </a:solidFill>
              </a:rPr>
              <a:t>Convolutional Neural Network (CNN):</a:t>
            </a:r>
          </a:p>
        </p:txBody>
      </p:sp>
      <p:pic>
        <p:nvPicPr>
          <p:cNvPr id="2050" name="Picture 2" descr="IJERPH | Free Full-Text | Traffic Crash Severity Prediction—A Synergy by  Hybrid Principal Component Analysis and Machine Learning Models">
            <a:extLst>
              <a:ext uri="{FF2B5EF4-FFF2-40B4-BE49-F238E27FC236}">
                <a16:creationId xmlns:a16="http://schemas.microsoft.com/office/drawing/2014/main" id="{DDA15302-1B64-46B2-B6AB-A7395A03D9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8169" y="514924"/>
            <a:ext cx="4441774" cy="2855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omprehensive Guide to Convolutional Neural Networks — the ELI5 way | by  Sumit Saha | Towards Data Science">
            <a:extLst>
              <a:ext uri="{FF2B5EF4-FFF2-40B4-BE49-F238E27FC236}">
                <a16:creationId xmlns:a16="http://schemas.microsoft.com/office/drawing/2014/main" id="{BD465462-1FD5-4B8C-BFFE-3BB5D325C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862" y="3805630"/>
            <a:ext cx="5172106" cy="2762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16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74470" y="2048085"/>
            <a:ext cx="6704420" cy="4524315"/>
          </a:xfrm>
          <a:prstGeom prst="rect">
            <a:avLst/>
          </a:prstGeom>
        </p:spPr>
        <p:txBody>
          <a:bodyPr wrap="square">
            <a:spAutoFit/>
          </a:bodyPr>
          <a:lstStyle/>
          <a:p>
            <a:r>
              <a:rPr lang="en-US" dirty="0">
                <a:solidFill>
                  <a:srgbClr val="FF0000"/>
                </a:solidFill>
                <a:latin typeface="Roboto"/>
              </a:rPr>
              <a:t>Convolutional Neural Networks (CNNs / </a:t>
            </a:r>
            <a:r>
              <a:rPr lang="en-US" dirty="0" err="1">
                <a:solidFill>
                  <a:srgbClr val="FF0000"/>
                </a:solidFill>
                <a:latin typeface="Roboto"/>
              </a:rPr>
              <a:t>ConvNets</a:t>
            </a:r>
            <a:r>
              <a:rPr lang="en-US" dirty="0" smtClean="0">
                <a:solidFill>
                  <a:srgbClr val="FF0000"/>
                </a:solidFill>
                <a:latin typeface="Roboto"/>
              </a:rPr>
              <a:t>):</a:t>
            </a:r>
            <a:endParaRPr lang="en-US" dirty="0">
              <a:solidFill>
                <a:srgbClr val="FF0000"/>
              </a:solidFill>
              <a:latin typeface="Roboto"/>
            </a:endParaRPr>
          </a:p>
          <a:p>
            <a:pPr algn="just"/>
            <a:r>
              <a:rPr lang="en-US" dirty="0">
                <a:solidFill>
                  <a:srgbClr val="000000"/>
                </a:solidFill>
                <a:latin typeface="Roboto"/>
              </a:rPr>
              <a:t>Convolutional Neural Networks are very similar to ordinary Neural Networks from the previous chapter: they are made up of neurons that have learnable weights and biases. Each neuron receives some inputs, performs a dot product and optionally follows it with a non-linearity. The whole network still expresses a single differentiable score function: from the raw image pixels on one end to class scores at the other. And they still have a loss function </a:t>
            </a:r>
            <a:r>
              <a:rPr lang="en-US" dirty="0" smtClean="0">
                <a:solidFill>
                  <a:srgbClr val="000000"/>
                </a:solidFill>
                <a:latin typeface="Roboto"/>
              </a:rPr>
              <a:t>on </a:t>
            </a:r>
            <a:r>
              <a:rPr lang="en-US" dirty="0">
                <a:solidFill>
                  <a:srgbClr val="000000"/>
                </a:solidFill>
                <a:latin typeface="Roboto"/>
              </a:rPr>
              <a:t>the last (fully-connected) layer and all the tips/tricks we developed for learning regular Neural Networks still apply.</a:t>
            </a:r>
          </a:p>
          <a:p>
            <a:pPr algn="just"/>
            <a:r>
              <a:rPr lang="en-US" dirty="0">
                <a:solidFill>
                  <a:srgbClr val="000000"/>
                </a:solidFill>
                <a:latin typeface="Roboto"/>
              </a:rPr>
              <a:t>So what changes? </a:t>
            </a:r>
            <a:r>
              <a:rPr lang="en-US" dirty="0" err="1">
                <a:solidFill>
                  <a:srgbClr val="000000"/>
                </a:solidFill>
                <a:latin typeface="Roboto"/>
              </a:rPr>
              <a:t>ConvNet</a:t>
            </a:r>
            <a:r>
              <a:rPr lang="en-US" dirty="0">
                <a:solidFill>
                  <a:srgbClr val="000000"/>
                </a:solidFill>
                <a:latin typeface="Roboto"/>
              </a:rPr>
              <a:t> architectures make the explicit assumption that the inputs are images, which allows us to encode certain properties into the architecture. These then make the forward function more efficient to implement and vastly reduce the amount of parameters in the network.</a:t>
            </a:r>
            <a:endParaRPr lang="en-US" b="0" i="0" dirty="0">
              <a:solidFill>
                <a:srgbClr val="000000"/>
              </a:solidFill>
              <a:effectLst/>
              <a:latin typeface="Roboto"/>
            </a:endParaRPr>
          </a:p>
        </p:txBody>
      </p:sp>
      <p:pic>
        <p:nvPicPr>
          <p:cNvPr id="1026" name="Picture 2" descr="https://cs231n.github.io/assets/cnn/cnn.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890" y="3440657"/>
            <a:ext cx="4789714" cy="192405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403566" y="339650"/>
            <a:ext cx="5581016" cy="1001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CONVOLUTION NEURAL NETWORK(CNN)</a:t>
            </a:r>
            <a:endParaRPr lang="en-US" sz="2400" dirty="0">
              <a:solidFill>
                <a:schemeClr val="tx1"/>
              </a:solidFill>
            </a:endParaRPr>
          </a:p>
        </p:txBody>
      </p:sp>
    </p:spTree>
    <p:extLst>
      <p:ext uri="{BB962C8B-B14F-4D97-AF65-F5344CB8AC3E}">
        <p14:creationId xmlns:p14="http://schemas.microsoft.com/office/powerpoint/2010/main" val="1620459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7303" y="144780"/>
            <a:ext cx="9625966" cy="6324600"/>
          </a:xfrm>
          <a:prstGeom prst="rect">
            <a:avLst/>
          </a:prstGeom>
        </p:spPr>
      </p:pic>
    </p:spTree>
    <p:extLst>
      <p:ext uri="{BB962C8B-B14F-4D97-AF65-F5344CB8AC3E}">
        <p14:creationId xmlns:p14="http://schemas.microsoft.com/office/powerpoint/2010/main" val="290092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642" y="5034314"/>
            <a:ext cx="3854528" cy="1278466"/>
          </a:xfrm>
        </p:spPr>
        <p:txBody>
          <a:bodyPr/>
          <a:lstStyle/>
          <a:p>
            <a:r>
              <a:rPr lang="en-US" dirty="0" smtClean="0"/>
              <a:t>?</a:t>
            </a:r>
            <a:endParaRPr lang="en-US" dirty="0"/>
          </a:p>
        </p:txBody>
      </p:sp>
      <p:pic>
        <p:nvPicPr>
          <p:cNvPr id="2050" name="Picture 2" descr="https://cf.ppt-online.org/files1/slide/0/0iB1IdckvTeMuWwoEG7RJpgYxrslP5bZVOQ3ANK9C/slid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73" y="715221"/>
            <a:ext cx="9793738" cy="550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984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2846"/>
            <a:ext cx="3854528" cy="452845"/>
          </a:xfrm>
        </p:spPr>
        <p:txBody>
          <a:bodyPr>
            <a:normAutofit fontScale="90000"/>
          </a:bodyPr>
          <a:lstStyle/>
          <a:p>
            <a:r>
              <a:rPr lang="en-US" sz="2400" b="1" dirty="0" smtClean="0"/>
              <a:t>CNN ARCHITECTURE </a:t>
            </a:r>
            <a:endParaRPr lang="en-US" sz="2400" b="1" dirty="0"/>
          </a:p>
        </p:txBody>
      </p:sp>
      <p:sp>
        <p:nvSpPr>
          <p:cNvPr id="4" name="Text Placeholder 3"/>
          <p:cNvSpPr>
            <a:spLocks noGrp="1"/>
          </p:cNvSpPr>
          <p:nvPr>
            <p:ph type="body" sz="half" idx="2"/>
          </p:nvPr>
        </p:nvSpPr>
        <p:spPr>
          <a:xfrm>
            <a:off x="677334" y="1254034"/>
            <a:ext cx="7230050" cy="5094515"/>
          </a:xfrm>
        </p:spPr>
        <p:txBody>
          <a:bodyPr>
            <a:normAutofit fontScale="70000" lnSpcReduction="20000"/>
          </a:bodyPr>
          <a:lstStyle/>
          <a:p>
            <a:r>
              <a:rPr lang="en-US" sz="2000" b="1" dirty="0"/>
              <a:t>The CNN architecture can be divided into two main parts</a:t>
            </a:r>
            <a:r>
              <a:rPr lang="en-US" sz="2000" b="1" dirty="0" smtClean="0"/>
              <a:t>:</a:t>
            </a:r>
          </a:p>
          <a:p>
            <a:r>
              <a:rPr lang="en-US" sz="1600" dirty="0"/>
              <a:t/>
            </a:r>
            <a:br>
              <a:rPr lang="en-US" sz="1600" dirty="0"/>
            </a:br>
            <a:r>
              <a:rPr lang="en-US" sz="2200" dirty="0"/>
              <a:t>• A convolution tool that separates and identifies the various features of</a:t>
            </a:r>
            <a:br>
              <a:rPr lang="en-US" sz="2200" dirty="0"/>
            </a:br>
            <a:r>
              <a:rPr lang="en-US" sz="2200" dirty="0"/>
              <a:t>the image for analysis in a process called as Feature Extraction.</a:t>
            </a:r>
            <a:br>
              <a:rPr lang="en-US" sz="2200" dirty="0"/>
            </a:br>
            <a:r>
              <a:rPr lang="en-US" sz="2200" dirty="0"/>
              <a:t>• A fully connected layer that utilizes the output from the convolution</a:t>
            </a:r>
            <a:br>
              <a:rPr lang="en-US" sz="2200" dirty="0"/>
            </a:br>
            <a:r>
              <a:rPr lang="en-US" sz="2200" dirty="0"/>
              <a:t>process and predicts the class of the image based on the features extracted in previous stages.</a:t>
            </a:r>
            <a:r>
              <a:rPr lang="en-US" sz="2200" dirty="0"/>
              <a:t> </a:t>
            </a:r>
            <a:endParaRPr lang="en-US" sz="2200" dirty="0" smtClean="0"/>
          </a:p>
          <a:p>
            <a:r>
              <a:rPr lang="en-US" sz="2200" b="1" dirty="0"/>
              <a:t>Neural Networks in general are composed of a collection of neurons that are</a:t>
            </a:r>
            <a:br>
              <a:rPr lang="en-US" sz="2200" b="1" dirty="0"/>
            </a:br>
            <a:r>
              <a:rPr lang="en-US" sz="2200" b="1" dirty="0"/>
              <a:t>organized in layers, each with their own learnable weights and biases. The</a:t>
            </a:r>
            <a:br>
              <a:rPr lang="en-US" sz="2200" b="1" dirty="0"/>
            </a:br>
            <a:r>
              <a:rPr lang="en-US" sz="2200" b="1" dirty="0"/>
              <a:t>basic building blocks of a CNN are</a:t>
            </a:r>
            <a:r>
              <a:rPr lang="en-US" sz="2200" b="1" dirty="0" smtClean="0"/>
              <a:t>:</a:t>
            </a:r>
          </a:p>
          <a:p>
            <a:r>
              <a:rPr lang="en-US" sz="2200" dirty="0"/>
              <a:t/>
            </a:r>
            <a:br>
              <a:rPr lang="en-US" sz="2200" dirty="0"/>
            </a:br>
            <a:r>
              <a:rPr lang="en-US" sz="2200" dirty="0"/>
              <a:t>• A tensor can be thought of as an n-dimensional matrix.</a:t>
            </a:r>
            <a:br>
              <a:rPr lang="en-US" sz="2200" dirty="0"/>
            </a:br>
            <a:r>
              <a:rPr lang="en-US" sz="2200" dirty="0"/>
              <a:t>• A neuron can be thought of as a function that takes in multiple inputs</a:t>
            </a:r>
            <a:br>
              <a:rPr lang="en-US" sz="2200" dirty="0"/>
            </a:br>
            <a:r>
              <a:rPr lang="en-US" sz="2200" dirty="0"/>
              <a:t>and yields a single output.</a:t>
            </a:r>
            <a:br>
              <a:rPr lang="en-US" sz="2200" dirty="0"/>
            </a:br>
            <a:r>
              <a:rPr lang="en-US" sz="2200" dirty="0"/>
              <a:t>• A layer is simply a collection of neurons with the same operation, including the same </a:t>
            </a:r>
            <a:r>
              <a:rPr lang="en-US" sz="2200" dirty="0" smtClean="0"/>
              <a:t>  </a:t>
            </a:r>
            <a:r>
              <a:rPr lang="en-US" sz="2200" dirty="0" err="1" smtClean="0"/>
              <a:t>hyperparameters</a:t>
            </a:r>
            <a:r>
              <a:rPr lang="en-US" sz="2200" dirty="0" smtClean="0"/>
              <a:t>. CNNs </a:t>
            </a:r>
            <a:r>
              <a:rPr lang="en-US" sz="2200" dirty="0"/>
              <a:t>utilize a special type of </a:t>
            </a:r>
            <a:r>
              <a:rPr lang="en-US" sz="2200" dirty="0" smtClean="0"/>
              <a:t>layer , aptly </a:t>
            </a:r>
            <a:r>
              <a:rPr lang="en-US" sz="2200" dirty="0"/>
              <a:t>named a convolutional layer, that makes them well-positioned to</a:t>
            </a:r>
            <a:br>
              <a:rPr lang="en-US" sz="2200" dirty="0"/>
            </a:br>
            <a:r>
              <a:rPr lang="en-US" sz="2200" dirty="0"/>
              <a:t>learn from image and image-like data. Regarding image data, CNNs</a:t>
            </a:r>
            <a:br>
              <a:rPr lang="en-US" sz="2200" dirty="0"/>
            </a:br>
            <a:r>
              <a:rPr lang="en-US" sz="2200" dirty="0"/>
              <a:t>can be used for many different computer vision tasks, such as image</a:t>
            </a:r>
            <a:br>
              <a:rPr lang="en-US" sz="2200" dirty="0"/>
            </a:br>
            <a:r>
              <a:rPr lang="en-US" sz="2200" dirty="0"/>
              <a:t>processing, classification, segmentation, and object detection.</a:t>
            </a:r>
            <a:br>
              <a:rPr lang="en-US" sz="2200" dirty="0"/>
            </a:br>
            <a:r>
              <a:rPr lang="en-US" sz="2200" dirty="0"/>
              <a:t>• Kernel weights and biases, while unique to each neuron, are tuned during the training phase, and allow the classifier to adapt to the problem</a:t>
            </a:r>
            <a:br>
              <a:rPr lang="en-US" sz="2200" dirty="0"/>
            </a:br>
            <a:r>
              <a:rPr lang="en-US" sz="2200" dirty="0"/>
              <a:t>and dataset provided. </a:t>
            </a:r>
            <a:r>
              <a:rPr lang="en-US" sz="1900" dirty="0"/>
              <a:t/>
            </a:r>
            <a:br>
              <a:rPr lang="en-US" sz="1900" dirty="0"/>
            </a:br>
            <a:endParaRPr lang="en-US" sz="1900" dirty="0"/>
          </a:p>
        </p:txBody>
      </p:sp>
      <p:pic>
        <p:nvPicPr>
          <p:cNvPr id="5" name="Picture 4"/>
          <p:cNvPicPr>
            <a:picLocks noChangeAspect="1"/>
          </p:cNvPicPr>
          <p:nvPr/>
        </p:nvPicPr>
        <p:blipFill>
          <a:blip r:embed="rId2"/>
          <a:stretch>
            <a:fillRect/>
          </a:stretch>
        </p:blipFill>
        <p:spPr>
          <a:xfrm>
            <a:off x="7722383" y="827314"/>
            <a:ext cx="4469617" cy="3381375"/>
          </a:xfrm>
          <a:prstGeom prst="rect">
            <a:avLst/>
          </a:prstGeom>
        </p:spPr>
      </p:pic>
    </p:spTree>
    <p:extLst>
      <p:ext uri="{BB962C8B-B14F-4D97-AF65-F5344CB8AC3E}">
        <p14:creationId xmlns:p14="http://schemas.microsoft.com/office/powerpoint/2010/main" val="340187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97" y="61690"/>
            <a:ext cx="3854528" cy="704665"/>
          </a:xfrm>
        </p:spPr>
        <p:txBody>
          <a:bodyPr>
            <a:normAutofit/>
          </a:bodyPr>
          <a:lstStyle/>
          <a:p>
            <a:r>
              <a:rPr lang="en-US" sz="2400" b="1" dirty="0" smtClean="0"/>
              <a:t>CNN Layers </a:t>
            </a:r>
            <a:endParaRPr lang="en-US" sz="2400" b="1" dirty="0"/>
          </a:p>
        </p:txBody>
      </p:sp>
      <p:sp>
        <p:nvSpPr>
          <p:cNvPr id="4" name="Text Placeholder 3"/>
          <p:cNvSpPr>
            <a:spLocks noGrp="1"/>
          </p:cNvSpPr>
          <p:nvPr>
            <p:ph type="body" sz="half" idx="2"/>
          </p:nvPr>
        </p:nvSpPr>
        <p:spPr>
          <a:xfrm>
            <a:off x="677333" y="1114696"/>
            <a:ext cx="9729409" cy="5225143"/>
          </a:xfrm>
        </p:spPr>
        <p:txBody>
          <a:bodyPr>
            <a:normAutofit/>
          </a:bodyPr>
          <a:lstStyle/>
          <a:p>
            <a:pPr marL="457200" indent="-457200">
              <a:buAutoNum type="arabicParenR"/>
            </a:pPr>
            <a:r>
              <a:rPr lang="en-US" sz="2000" b="1" dirty="0" smtClean="0"/>
              <a:t>Convolution layer:</a:t>
            </a:r>
            <a:r>
              <a:rPr lang="en-US" b="1" dirty="0"/>
              <a:t/>
            </a:r>
            <a:br>
              <a:rPr lang="en-US" b="1" dirty="0"/>
            </a:br>
            <a:r>
              <a:rPr lang="en-US" sz="1600" dirty="0"/>
              <a:t>This layer is the first layer that is used to extract the various features from</a:t>
            </a:r>
            <a:br>
              <a:rPr lang="en-US" sz="1600" dirty="0"/>
            </a:br>
            <a:r>
              <a:rPr lang="en-US" sz="1600" dirty="0"/>
              <a:t>the input images. In this layer, the mathematical operation of convolution is</a:t>
            </a:r>
            <a:br>
              <a:rPr lang="en-US" sz="1600" dirty="0"/>
            </a:br>
            <a:r>
              <a:rPr lang="en-US" sz="1600" dirty="0"/>
              <a:t>performed between the input image and a filter of a particular size </a:t>
            </a:r>
            <a:r>
              <a:rPr lang="en-US" sz="1600" dirty="0" err="1"/>
              <a:t>MxM</a:t>
            </a:r>
            <a:r>
              <a:rPr lang="en-US" sz="1600" dirty="0"/>
              <a:t>. By</a:t>
            </a:r>
            <a:br>
              <a:rPr lang="en-US" sz="1600" dirty="0"/>
            </a:br>
            <a:r>
              <a:rPr lang="en-US" sz="1600" dirty="0"/>
              <a:t>sliding the filter (the orange matrix) over the input image(the green matrix),</a:t>
            </a:r>
            <a:br>
              <a:rPr lang="en-US" sz="1600" dirty="0"/>
            </a:br>
            <a:r>
              <a:rPr lang="en-US" sz="1600" dirty="0"/>
              <a:t>the dot product is taken between the filter and the parts of the input image</a:t>
            </a:r>
            <a:br>
              <a:rPr lang="en-US" sz="1600" dirty="0"/>
            </a:br>
            <a:r>
              <a:rPr lang="en-US" sz="1600" dirty="0"/>
              <a:t>with respect to the size of the filter (</a:t>
            </a:r>
            <a:r>
              <a:rPr lang="en-US" sz="1600" dirty="0" err="1"/>
              <a:t>MxM</a:t>
            </a:r>
            <a:r>
              <a:rPr lang="en-US" sz="1600" dirty="0"/>
              <a:t>). The output is termed as the</a:t>
            </a:r>
            <a:br>
              <a:rPr lang="en-US" sz="1600" dirty="0"/>
            </a:br>
            <a:r>
              <a:rPr lang="en-US" sz="1600" dirty="0"/>
              <a:t>Feature map which gives us information about the image such as the corners</a:t>
            </a:r>
            <a:br>
              <a:rPr lang="en-US" sz="1600" dirty="0"/>
            </a:br>
            <a:r>
              <a:rPr lang="en-US" sz="1600" dirty="0"/>
              <a:t>and edges. Later, this feature map is fed to other layers to learn several other</a:t>
            </a:r>
            <a:br>
              <a:rPr lang="en-US" sz="1600" dirty="0"/>
            </a:br>
            <a:r>
              <a:rPr lang="en-US" sz="1600" dirty="0"/>
              <a:t>features of the input image.</a:t>
            </a:r>
            <a:r>
              <a:rPr lang="en-US" sz="2400" dirty="0"/>
              <a:t> </a:t>
            </a:r>
            <a:r>
              <a:rPr lang="en-US" sz="2000" dirty="0"/>
              <a:t/>
            </a:r>
            <a:br>
              <a:rPr lang="en-US" sz="2000" dirty="0"/>
            </a:br>
            <a:endParaRPr lang="en-US" sz="2000" b="1" dirty="0"/>
          </a:p>
        </p:txBody>
      </p:sp>
      <p:pic>
        <p:nvPicPr>
          <p:cNvPr id="5" name="Picture 4"/>
          <p:cNvPicPr>
            <a:picLocks noChangeAspect="1"/>
          </p:cNvPicPr>
          <p:nvPr/>
        </p:nvPicPr>
        <p:blipFill>
          <a:blip r:embed="rId2"/>
          <a:stretch>
            <a:fillRect/>
          </a:stretch>
        </p:blipFill>
        <p:spPr>
          <a:xfrm>
            <a:off x="3698284" y="3788228"/>
            <a:ext cx="5248275" cy="2403021"/>
          </a:xfrm>
          <a:prstGeom prst="rect">
            <a:avLst/>
          </a:prstGeom>
        </p:spPr>
      </p:pic>
    </p:spTree>
    <p:extLst>
      <p:ext uri="{BB962C8B-B14F-4D97-AF65-F5344CB8AC3E}">
        <p14:creationId xmlns:p14="http://schemas.microsoft.com/office/powerpoint/2010/main" val="3876742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77334" y="505097"/>
            <a:ext cx="10138712" cy="5817326"/>
          </a:xfrm>
        </p:spPr>
        <p:txBody>
          <a:bodyPr/>
          <a:lstStyle/>
          <a:p>
            <a:r>
              <a:rPr lang="en-US" sz="1800" b="1" dirty="0" smtClean="0"/>
              <a:t>2) Pooling layer</a:t>
            </a:r>
          </a:p>
          <a:p>
            <a:r>
              <a:rPr lang="en-US" sz="1600" dirty="0"/>
              <a:t>In most cases, a Convolutional Layer is followed by a Pooling Layer. The</a:t>
            </a:r>
            <a:br>
              <a:rPr lang="en-US" sz="1600" dirty="0"/>
            </a:br>
            <a:r>
              <a:rPr lang="en-US" sz="1600" dirty="0"/>
              <a:t>primary aim of this layer is to decrease the size of the convolved feature</a:t>
            </a:r>
            <a:br>
              <a:rPr lang="en-US" sz="1600" dirty="0"/>
            </a:br>
            <a:r>
              <a:rPr lang="en-US" sz="1600" dirty="0"/>
              <a:t>map to reduce the computational costs. This is performed by decreasing the</a:t>
            </a:r>
            <a:br>
              <a:rPr lang="en-US" sz="1600" dirty="0"/>
            </a:br>
            <a:r>
              <a:rPr lang="en-US" sz="1600" dirty="0"/>
              <a:t>connections between layers and independently operates on each feature map.</a:t>
            </a:r>
            <a:br>
              <a:rPr lang="en-US" sz="1600" dirty="0"/>
            </a:br>
            <a:r>
              <a:rPr lang="en-US" sz="1600" dirty="0"/>
              <a:t>Depending upon method used, there are several types of Pooling operations.</a:t>
            </a:r>
            <a:br>
              <a:rPr lang="en-US" sz="1600" dirty="0"/>
            </a:br>
            <a:r>
              <a:rPr lang="en-US" sz="1600" dirty="0"/>
              <a:t>In Max Pooling, the largest element is taken from feature map. Average</a:t>
            </a:r>
            <a:br>
              <a:rPr lang="en-US" sz="1600" dirty="0"/>
            </a:br>
            <a:r>
              <a:rPr lang="en-US" sz="1600" dirty="0"/>
              <a:t>Pooling calculates the average of the elements in a predefined sized Image</a:t>
            </a:r>
            <a:br>
              <a:rPr lang="en-US" sz="1600" dirty="0"/>
            </a:br>
            <a:r>
              <a:rPr lang="en-US" sz="1600" dirty="0"/>
              <a:t>section. The total sum of the elements in the predefined section is computed</a:t>
            </a:r>
            <a:br>
              <a:rPr lang="en-US" sz="1600" dirty="0"/>
            </a:br>
            <a:r>
              <a:rPr lang="en-US" sz="1600" dirty="0"/>
              <a:t>in Sum Pooling. The Pooling Layer usually serves as a bridge between the</a:t>
            </a:r>
            <a:br>
              <a:rPr lang="en-US" sz="1600" dirty="0"/>
            </a:br>
            <a:r>
              <a:rPr lang="en-US" sz="1600" dirty="0"/>
              <a:t>Convolutional Layer and the FC Layer.</a:t>
            </a:r>
            <a:r>
              <a:rPr lang="en-US" sz="1600" dirty="0"/>
              <a:t> </a:t>
            </a: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2228578" y="3675017"/>
            <a:ext cx="6724650" cy="2857500"/>
          </a:xfrm>
          <a:prstGeom prst="rect">
            <a:avLst/>
          </a:prstGeom>
        </p:spPr>
      </p:pic>
    </p:spTree>
    <p:extLst>
      <p:ext uri="{BB962C8B-B14F-4D97-AF65-F5344CB8AC3E}">
        <p14:creationId xmlns:p14="http://schemas.microsoft.com/office/powerpoint/2010/main" val="3145954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77333" y="731521"/>
            <a:ext cx="10887649" cy="5834742"/>
          </a:xfrm>
        </p:spPr>
        <p:txBody>
          <a:bodyPr/>
          <a:lstStyle/>
          <a:p>
            <a:r>
              <a:rPr lang="en-US" sz="1800" b="1" dirty="0" smtClean="0"/>
              <a:t>3) Fully </a:t>
            </a:r>
            <a:r>
              <a:rPr lang="en-US" sz="1800" b="1" dirty="0"/>
              <a:t>Connected Layer</a:t>
            </a:r>
            <a:r>
              <a:rPr lang="en-US" b="1" dirty="0"/>
              <a:t/>
            </a:r>
            <a:br>
              <a:rPr lang="en-US" b="1" dirty="0"/>
            </a:br>
            <a:r>
              <a:rPr lang="en-US" sz="1600" dirty="0"/>
              <a:t>The Fully Connected (FC) layer consists of the weights and biases along</a:t>
            </a:r>
            <a:br>
              <a:rPr lang="en-US" sz="1600" dirty="0"/>
            </a:br>
            <a:r>
              <a:rPr lang="en-US" sz="1600" dirty="0"/>
              <a:t>with the neurons and is used to connect the neurons between two different</a:t>
            </a:r>
            <a:br>
              <a:rPr lang="en-US" sz="1600" dirty="0"/>
            </a:br>
            <a:r>
              <a:rPr lang="en-US" sz="1600" dirty="0"/>
              <a:t>layers. These layers are usually placed before the output layer and form</a:t>
            </a:r>
            <a:br>
              <a:rPr lang="en-US" sz="1600" dirty="0"/>
            </a:br>
            <a:r>
              <a:rPr lang="en-US" sz="1600" dirty="0"/>
              <a:t>the last few layers of a CNN Architecture. In this, the input image from</a:t>
            </a:r>
            <a:br>
              <a:rPr lang="en-US" sz="1600" dirty="0"/>
            </a:br>
            <a:r>
              <a:rPr lang="en-US" sz="1600" dirty="0"/>
              <a:t>the previous layers are flattened and fed to the FC layer. The flattened</a:t>
            </a:r>
            <a:br>
              <a:rPr lang="en-US" sz="1600" dirty="0"/>
            </a:br>
            <a:r>
              <a:rPr lang="en-US" sz="1600" dirty="0"/>
              <a:t>vector then undergoes few more FC layers where the mathematical functions</a:t>
            </a:r>
            <a:br>
              <a:rPr lang="en-US" sz="1600" dirty="0"/>
            </a:br>
            <a:r>
              <a:rPr lang="en-US" sz="1600" dirty="0"/>
              <a:t>operations usually take place. In this stage, the classification process begins</a:t>
            </a:r>
            <a:br>
              <a:rPr lang="en-US" sz="1600" dirty="0"/>
            </a:br>
            <a:r>
              <a:rPr lang="en-US" sz="1600" dirty="0"/>
              <a:t>to take place.</a:t>
            </a:r>
            <a:r>
              <a:rPr lang="en-US" sz="1600" dirty="0"/>
              <a:t> </a:t>
            </a:r>
            <a:endParaRPr lang="en-US" sz="1600" dirty="0" smtClean="0"/>
          </a:p>
          <a:p>
            <a:r>
              <a:rPr lang="en-US" dirty="0"/>
              <a:t/>
            </a:r>
            <a:br>
              <a:rPr lang="en-US" dirty="0"/>
            </a:br>
            <a:r>
              <a:rPr lang="en-US" sz="1800" dirty="0" smtClean="0"/>
              <a:t>4) </a:t>
            </a:r>
            <a:r>
              <a:rPr lang="en-US" sz="1800" b="1" dirty="0" smtClean="0"/>
              <a:t>Dropout</a:t>
            </a:r>
            <a:r>
              <a:rPr lang="en-US" b="1" dirty="0"/>
              <a:t/>
            </a:r>
            <a:br>
              <a:rPr lang="en-US" b="1" dirty="0"/>
            </a:br>
            <a:r>
              <a:rPr lang="en-US" sz="1600" dirty="0"/>
              <a:t>Usually, when all the features are connected to the FC layer, it can cause overfitting in the training dataset. Overfitting occurs when a particular </a:t>
            </a:r>
            <a:r>
              <a:rPr lang="en-US" sz="1600" dirty="0" smtClean="0"/>
              <a:t>model works </a:t>
            </a:r>
            <a:r>
              <a:rPr lang="en-US" sz="1600" dirty="0"/>
              <a:t>so well on the training data causing a negative impact in the </a:t>
            </a:r>
            <a:r>
              <a:rPr lang="en-US" sz="1600" dirty="0" smtClean="0"/>
              <a:t>models performance </a:t>
            </a:r>
            <a:r>
              <a:rPr lang="en-US" sz="1600" dirty="0"/>
              <a:t>when used on a new </a:t>
            </a:r>
            <a:r>
              <a:rPr lang="en-US" sz="1600" dirty="0" err="1" smtClean="0"/>
              <a:t>data.To</a:t>
            </a:r>
            <a:r>
              <a:rPr lang="en-US" sz="1600" dirty="0" smtClean="0"/>
              <a:t> </a:t>
            </a:r>
            <a:r>
              <a:rPr lang="en-US" sz="1600" dirty="0"/>
              <a:t>overcome this problem, a dropout layer is </a:t>
            </a:r>
            <a:r>
              <a:rPr lang="en-US" sz="1600" dirty="0" err="1"/>
              <a:t>utilised</a:t>
            </a:r>
            <a:r>
              <a:rPr lang="en-US" sz="1600" dirty="0"/>
              <a:t> wherein a few neurons are dropped from the neural network during training process </a:t>
            </a:r>
            <a:r>
              <a:rPr lang="en-US" sz="1600" dirty="0" smtClean="0"/>
              <a:t>resulting in </a:t>
            </a:r>
            <a:r>
              <a:rPr lang="en-US" sz="1600" dirty="0"/>
              <a:t>reduced size of the model. On passing a dropout of 0.3, 30 percent of the</a:t>
            </a:r>
            <a:br>
              <a:rPr lang="en-US" sz="1600" dirty="0"/>
            </a:br>
            <a:r>
              <a:rPr lang="en-US" sz="1600" dirty="0"/>
              <a:t>nodes are dropped out randomly from the neural network.</a:t>
            </a:r>
            <a:r>
              <a:rPr lang="en-US" sz="1600" dirty="0"/>
              <a:t> </a:t>
            </a:r>
            <a:br>
              <a:rPr lang="en-US" sz="1600" dirty="0"/>
            </a:b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7293701" y="731521"/>
            <a:ext cx="4776379" cy="2152650"/>
          </a:xfrm>
          <a:prstGeom prst="rect">
            <a:avLst/>
          </a:prstGeom>
        </p:spPr>
      </p:pic>
    </p:spTree>
    <p:extLst>
      <p:ext uri="{BB962C8B-B14F-4D97-AF65-F5344CB8AC3E}">
        <p14:creationId xmlns:p14="http://schemas.microsoft.com/office/powerpoint/2010/main" val="3293954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half" idx="2"/>
          </p:nvPr>
        </p:nvSpPr>
        <p:spPr>
          <a:xfrm>
            <a:off x="677863" y="531223"/>
            <a:ext cx="6916737" cy="4829765"/>
          </a:xfrm>
        </p:spPr>
        <p:txBody>
          <a:bodyPr/>
          <a:lstStyle/>
          <a:p>
            <a:r>
              <a:rPr lang="en-US" b="1" dirty="0" smtClean="0"/>
              <a:t> </a:t>
            </a:r>
            <a:r>
              <a:rPr lang="en-US" sz="2000" b="1" dirty="0">
                <a:solidFill>
                  <a:schemeClr val="accent1"/>
                </a:solidFill>
              </a:rPr>
              <a:t>Pre-Trained Models</a:t>
            </a:r>
            <a:r>
              <a:rPr lang="en-US" b="1" dirty="0"/>
              <a:t/>
            </a:r>
            <a:br>
              <a:rPr lang="en-US" b="1" dirty="0"/>
            </a:br>
            <a:r>
              <a:rPr lang="en-US" sz="1600" dirty="0"/>
              <a:t>In computer vision, transfer learning is usually expressed through the use </a:t>
            </a:r>
            <a:r>
              <a:rPr lang="en-US" sz="1600" dirty="0" smtClean="0"/>
              <a:t>of pre-trained </a:t>
            </a:r>
            <a:r>
              <a:rPr lang="en-US" sz="1600" dirty="0"/>
              <a:t>models. A pre-trained model is a model that was trained on </a:t>
            </a:r>
            <a:r>
              <a:rPr lang="en-US" sz="1600" dirty="0" smtClean="0"/>
              <a:t>a large </a:t>
            </a:r>
            <a:r>
              <a:rPr lang="en-US" sz="1600" dirty="0"/>
              <a:t>benchmark dataset to solve a problem similar to the one that we </a:t>
            </a:r>
            <a:r>
              <a:rPr lang="en-US" sz="1600" dirty="0" smtClean="0"/>
              <a:t>want to </a:t>
            </a:r>
            <a:r>
              <a:rPr lang="en-US" sz="1600" dirty="0"/>
              <a:t>solve. Accordingly, due to the computational cost of training such </a:t>
            </a:r>
            <a:r>
              <a:rPr lang="en-US" sz="1600" dirty="0" smtClean="0"/>
              <a:t>models, it </a:t>
            </a:r>
            <a:r>
              <a:rPr lang="en-US" sz="1600" dirty="0"/>
              <a:t>is common practice to import and use models from published </a:t>
            </a:r>
            <a:r>
              <a:rPr lang="en-US" sz="1600" dirty="0" smtClean="0"/>
              <a:t>literature (e.g</a:t>
            </a:r>
            <a:r>
              <a:rPr lang="en-US" sz="1600" dirty="0"/>
              <a:t>. VGG, Inception, </a:t>
            </a:r>
            <a:r>
              <a:rPr lang="en-US" sz="1600" dirty="0" err="1"/>
              <a:t>MobileNet</a:t>
            </a:r>
            <a:r>
              <a:rPr lang="en-US" sz="1600" dirty="0"/>
              <a:t>).</a:t>
            </a:r>
            <a:r>
              <a:rPr lang="en-US" sz="1600" dirty="0"/>
              <a:t> </a:t>
            </a:r>
            <a:endParaRPr lang="en-US" sz="1600" dirty="0" smtClean="0"/>
          </a:p>
          <a:p>
            <a:r>
              <a:rPr lang="en-US" dirty="0"/>
              <a:t/>
            </a:r>
            <a:br>
              <a:rPr lang="en-US" dirty="0"/>
            </a:br>
            <a:endParaRPr lang="en-US" dirty="0"/>
          </a:p>
        </p:txBody>
      </p:sp>
      <p:pic>
        <p:nvPicPr>
          <p:cNvPr id="6" name="Picture 5"/>
          <p:cNvPicPr>
            <a:picLocks noChangeAspect="1"/>
          </p:cNvPicPr>
          <p:nvPr/>
        </p:nvPicPr>
        <p:blipFill>
          <a:blip r:embed="rId2"/>
          <a:stretch>
            <a:fillRect/>
          </a:stretch>
        </p:blipFill>
        <p:spPr>
          <a:xfrm>
            <a:off x="4527641" y="3180669"/>
            <a:ext cx="4320268" cy="3457575"/>
          </a:xfrm>
          <a:prstGeom prst="rect">
            <a:avLst/>
          </a:prstGeom>
        </p:spPr>
      </p:pic>
    </p:spTree>
    <p:extLst>
      <p:ext uri="{BB962C8B-B14F-4D97-AF65-F5344CB8AC3E}">
        <p14:creationId xmlns:p14="http://schemas.microsoft.com/office/powerpoint/2010/main" val="163120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77752" y="2629989"/>
            <a:ext cx="8096250" cy="2771775"/>
          </a:xfrm>
          <a:prstGeom prst="rect">
            <a:avLst/>
          </a:prstGeom>
        </p:spPr>
      </p:pic>
      <p:sp>
        <p:nvSpPr>
          <p:cNvPr id="4" name="Text Placeholder 3"/>
          <p:cNvSpPr>
            <a:spLocks noGrp="1"/>
          </p:cNvSpPr>
          <p:nvPr>
            <p:ph type="body" sz="half" idx="2"/>
          </p:nvPr>
        </p:nvSpPr>
        <p:spPr>
          <a:xfrm>
            <a:off x="775063" y="1184367"/>
            <a:ext cx="3248297" cy="566056"/>
          </a:xfrm>
        </p:spPr>
        <p:txBody>
          <a:bodyPr>
            <a:normAutofit/>
          </a:bodyPr>
          <a:lstStyle/>
          <a:p>
            <a:r>
              <a:rPr lang="en-US" sz="2800" b="1" dirty="0" smtClean="0">
                <a:solidFill>
                  <a:schemeClr val="accent1"/>
                </a:solidFill>
              </a:rPr>
              <a:t>Le-net 5</a:t>
            </a:r>
            <a:endParaRPr lang="en-US" sz="2800" b="1" dirty="0">
              <a:solidFill>
                <a:schemeClr val="accent1"/>
              </a:solidFill>
            </a:endParaRPr>
          </a:p>
        </p:txBody>
      </p:sp>
    </p:spTree>
    <p:extLst>
      <p:ext uri="{BB962C8B-B14F-4D97-AF65-F5344CB8AC3E}">
        <p14:creationId xmlns:p14="http://schemas.microsoft.com/office/powerpoint/2010/main" val="67419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5C7C-A8FF-4829-AAAA-A972356AEBC0}"/>
              </a:ext>
            </a:extLst>
          </p:cNvPr>
          <p:cNvSpPr>
            <a:spLocks noGrp="1"/>
          </p:cNvSpPr>
          <p:nvPr>
            <p:ph type="title"/>
          </p:nvPr>
        </p:nvSpPr>
        <p:spPr>
          <a:xfrm>
            <a:off x="839788" y="365126"/>
            <a:ext cx="10515600" cy="881784"/>
          </a:xfrm>
        </p:spPr>
        <p:txBody>
          <a:bodyPr/>
          <a:lstStyle/>
          <a:p>
            <a:r>
              <a:rPr lang="en-US" dirty="0"/>
              <a:t>Machine Learning vs Deep Learning</a:t>
            </a:r>
          </a:p>
        </p:txBody>
      </p:sp>
      <p:sp>
        <p:nvSpPr>
          <p:cNvPr id="4" name="Content Placeholder 3">
            <a:extLst>
              <a:ext uri="{FF2B5EF4-FFF2-40B4-BE49-F238E27FC236}">
                <a16:creationId xmlns:a16="http://schemas.microsoft.com/office/drawing/2014/main" id="{3EAD6AA6-55CE-497A-B6AE-AE096808F638}"/>
              </a:ext>
            </a:extLst>
          </p:cNvPr>
          <p:cNvSpPr>
            <a:spLocks noGrp="1"/>
          </p:cNvSpPr>
          <p:nvPr>
            <p:ph sz="half" idx="2"/>
          </p:nvPr>
        </p:nvSpPr>
        <p:spPr>
          <a:xfrm>
            <a:off x="839788" y="1363287"/>
            <a:ext cx="5157787" cy="4826376"/>
          </a:xfrm>
        </p:spPr>
        <p:txBody>
          <a:bodyPr>
            <a:normAutofit/>
          </a:bodyPr>
          <a:lstStyle/>
          <a:p>
            <a:r>
              <a:rPr lang="en-US" dirty="0"/>
              <a:t>Enables machine to take decisions on their own based on past data</a:t>
            </a:r>
          </a:p>
          <a:p>
            <a:r>
              <a:rPr lang="en-US" dirty="0"/>
              <a:t>Small amount of training data</a:t>
            </a:r>
          </a:p>
          <a:p>
            <a:r>
              <a:rPr lang="en-US" dirty="0"/>
              <a:t>Works well on low-end systems (hardware)</a:t>
            </a:r>
          </a:p>
          <a:p>
            <a:r>
              <a:rPr lang="en-US" dirty="0"/>
              <a:t>Features needed to be identified in advance manually.</a:t>
            </a:r>
          </a:p>
          <a:p>
            <a:r>
              <a:rPr lang="en-US" dirty="0"/>
              <a:t>Longer testing.</a:t>
            </a:r>
          </a:p>
          <a:p>
            <a:r>
              <a:rPr lang="en-US" dirty="0"/>
              <a:t>Problem divided and individually solved.</a:t>
            </a:r>
          </a:p>
          <a:p>
            <a:r>
              <a:rPr lang="en-US" dirty="0"/>
              <a:t>Needs structured data</a:t>
            </a:r>
          </a:p>
          <a:p>
            <a:endParaRPr lang="en-US" dirty="0"/>
          </a:p>
        </p:txBody>
      </p:sp>
      <p:sp>
        <p:nvSpPr>
          <p:cNvPr id="6" name="Content Placeholder 5">
            <a:extLst>
              <a:ext uri="{FF2B5EF4-FFF2-40B4-BE49-F238E27FC236}">
                <a16:creationId xmlns:a16="http://schemas.microsoft.com/office/drawing/2014/main" id="{5D9B5F9C-B01D-4ACE-9E33-0170077A3F0E}"/>
              </a:ext>
            </a:extLst>
          </p:cNvPr>
          <p:cNvSpPr>
            <a:spLocks noGrp="1"/>
          </p:cNvSpPr>
          <p:nvPr>
            <p:ph sz="quarter" idx="4"/>
          </p:nvPr>
        </p:nvSpPr>
        <p:spPr>
          <a:xfrm>
            <a:off x="6172200" y="1363287"/>
            <a:ext cx="5183188" cy="4826376"/>
          </a:xfrm>
        </p:spPr>
        <p:txBody>
          <a:bodyPr>
            <a:normAutofit/>
          </a:bodyPr>
          <a:lstStyle/>
          <a:p>
            <a:r>
              <a:rPr lang="en-US" dirty="0">
                <a:solidFill>
                  <a:srgbClr val="3D3D3D"/>
                </a:solidFill>
                <a:latin typeface="IBM Plex Sans"/>
              </a:rPr>
              <a:t>A</a:t>
            </a:r>
            <a:r>
              <a:rPr lang="en-US" b="0" i="0" dirty="0">
                <a:solidFill>
                  <a:srgbClr val="3D3D3D"/>
                </a:solidFill>
                <a:effectLst/>
                <a:latin typeface="IBM Plex Sans"/>
              </a:rPr>
              <a:t>utomated feature extraction.</a:t>
            </a:r>
          </a:p>
          <a:p>
            <a:r>
              <a:rPr lang="en-US" dirty="0">
                <a:solidFill>
                  <a:srgbClr val="3D3D3D"/>
                </a:solidFill>
                <a:latin typeface="IBM Plex Sans"/>
              </a:rPr>
              <a:t>Enables the use of large data sets.</a:t>
            </a:r>
          </a:p>
          <a:p>
            <a:r>
              <a:rPr lang="en-US" dirty="0"/>
              <a:t>Higher Amounts of training data</a:t>
            </a:r>
          </a:p>
          <a:p>
            <a:r>
              <a:rPr lang="en-US" dirty="0"/>
              <a:t>Needs powerful computation devices</a:t>
            </a:r>
          </a:p>
          <a:p>
            <a:r>
              <a:rPr lang="en-US" dirty="0"/>
              <a:t>No human intervention</a:t>
            </a:r>
          </a:p>
          <a:p>
            <a:r>
              <a:rPr lang="en-US" dirty="0"/>
              <a:t>Shorter testing time.</a:t>
            </a:r>
          </a:p>
          <a:p>
            <a:r>
              <a:rPr lang="en-US" dirty="0"/>
              <a:t>Problem solved in an end-to-end manner.</a:t>
            </a:r>
          </a:p>
          <a:p>
            <a:r>
              <a:rPr lang="en-US" dirty="0"/>
              <a:t>Unstructured data</a:t>
            </a:r>
          </a:p>
        </p:txBody>
      </p:sp>
    </p:spTree>
    <p:extLst>
      <p:ext uri="{BB962C8B-B14F-4D97-AF65-F5344CB8AC3E}">
        <p14:creationId xmlns:p14="http://schemas.microsoft.com/office/powerpoint/2010/main" val="3874113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382059"/>
          </a:xfrm>
        </p:spPr>
        <p:txBody>
          <a:bodyPr>
            <a:noAutofit/>
          </a:bodyPr>
          <a:lstStyle/>
          <a:p>
            <a:r>
              <a:rPr lang="en-US" sz="2400" b="1" dirty="0" smtClean="0"/>
              <a:t>ALEX-NET</a:t>
            </a:r>
            <a:endParaRPr lang="en-US" sz="2400" b="1" dirty="0"/>
          </a:p>
        </p:txBody>
      </p:sp>
      <p:pic>
        <p:nvPicPr>
          <p:cNvPr id="5" name="Picture 4"/>
          <p:cNvPicPr>
            <a:picLocks noChangeAspect="1"/>
          </p:cNvPicPr>
          <p:nvPr/>
        </p:nvPicPr>
        <p:blipFill>
          <a:blip r:embed="rId2"/>
          <a:stretch>
            <a:fillRect/>
          </a:stretch>
        </p:blipFill>
        <p:spPr>
          <a:xfrm>
            <a:off x="1193074" y="1725331"/>
            <a:ext cx="8096250" cy="3282098"/>
          </a:xfrm>
          <a:prstGeom prst="rect">
            <a:avLst/>
          </a:prstGeom>
        </p:spPr>
      </p:pic>
    </p:spTree>
    <p:extLst>
      <p:ext uri="{BB962C8B-B14F-4D97-AF65-F5344CB8AC3E}">
        <p14:creationId xmlns:p14="http://schemas.microsoft.com/office/powerpoint/2010/main" val="2428152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77334" y="618309"/>
            <a:ext cx="11000860" cy="4737461"/>
          </a:xfrm>
        </p:spPr>
        <p:txBody>
          <a:bodyPr>
            <a:normAutofit lnSpcReduction="10000"/>
          </a:bodyPr>
          <a:lstStyle/>
          <a:p>
            <a:r>
              <a:rPr lang="en-US" sz="2400" b="1" dirty="0" smtClean="0">
                <a:solidFill>
                  <a:schemeClr val="accent1"/>
                </a:solidFill>
              </a:rPr>
              <a:t> VGG 16</a:t>
            </a:r>
          </a:p>
          <a:p>
            <a:endParaRPr lang="en-US" dirty="0"/>
          </a:p>
          <a:p>
            <a:r>
              <a:rPr lang="en-US" sz="1500" b="1" dirty="0" smtClean="0"/>
              <a:t>VGG </a:t>
            </a:r>
            <a:r>
              <a:rPr lang="en-US" sz="1500" b="1" dirty="0"/>
              <a:t>(e.g. VGG16 or VGG19): </a:t>
            </a:r>
            <a:r>
              <a:rPr lang="en-US" sz="1500" dirty="0"/>
              <a:t>VGG addresses a very important aspect of CNNs: depth which is shown in its architecture:</a:t>
            </a:r>
            <a:br>
              <a:rPr lang="en-US" sz="1500" dirty="0"/>
            </a:br>
            <a:r>
              <a:rPr lang="en-US" sz="1500" b="1" dirty="0"/>
              <a:t>– </a:t>
            </a:r>
            <a:r>
              <a:rPr lang="en-US" sz="1500" dirty="0"/>
              <a:t>Input: VGG takes in a 224x224 pixel RGB image. For the ImageNet competition, the authors cropped out the center </a:t>
            </a:r>
            <a:r>
              <a:rPr lang="en-US" sz="1500" dirty="0" smtClean="0"/>
              <a:t>224x224 patch </a:t>
            </a:r>
            <a:r>
              <a:rPr lang="en-US" sz="1500" dirty="0"/>
              <a:t>in each image to keep the input image size consistent.</a:t>
            </a:r>
            <a:r>
              <a:rPr lang="en-US" sz="1500" dirty="0"/>
              <a:t> </a:t>
            </a:r>
            <a:endParaRPr lang="en-US" sz="1500" dirty="0" smtClean="0"/>
          </a:p>
          <a:p>
            <a:r>
              <a:rPr lang="en-US" sz="1500" b="1" dirty="0"/>
              <a:t>Convolutional Layers: </a:t>
            </a:r>
            <a:r>
              <a:rPr lang="en-US" sz="1500" dirty="0"/>
              <a:t>The convolutional layers in VGG use </a:t>
            </a:r>
            <a:r>
              <a:rPr lang="en-US" sz="1500" dirty="0" smtClean="0"/>
              <a:t>a very </a:t>
            </a:r>
            <a:r>
              <a:rPr lang="en-US" sz="1500" dirty="0"/>
              <a:t>small receptive field (3x3, the smallest possible size that still</a:t>
            </a:r>
            <a:br>
              <a:rPr lang="en-US" sz="1500" dirty="0"/>
            </a:br>
            <a:r>
              <a:rPr lang="en-US" sz="1500" dirty="0" smtClean="0"/>
              <a:t>captures </a:t>
            </a:r>
            <a:r>
              <a:rPr lang="en-US" sz="1500" dirty="0"/>
              <a:t>left/right and up/down). There are also 1x1 </a:t>
            </a:r>
            <a:r>
              <a:rPr lang="en-US" sz="1500" dirty="0" smtClean="0"/>
              <a:t>convolution filters </a:t>
            </a:r>
            <a:r>
              <a:rPr lang="en-US" sz="1500" dirty="0"/>
              <a:t>which act as a linear transformation of the input, which is</a:t>
            </a:r>
            <a:br>
              <a:rPr lang="en-US" sz="1500" dirty="0"/>
            </a:br>
            <a:r>
              <a:rPr lang="en-US" sz="1500" dirty="0"/>
              <a:t>followed by a </a:t>
            </a:r>
            <a:r>
              <a:rPr lang="en-US" sz="1500" dirty="0" err="1"/>
              <a:t>ReLU</a:t>
            </a:r>
            <a:r>
              <a:rPr lang="en-US" sz="1500" dirty="0"/>
              <a:t> unit. The convolution stride is fixed to 1 </a:t>
            </a:r>
            <a:r>
              <a:rPr lang="en-US" sz="1500" dirty="0" smtClean="0"/>
              <a:t>pixel so </a:t>
            </a:r>
            <a:r>
              <a:rPr lang="en-US" sz="1500" dirty="0"/>
              <a:t>that the spatial resolution is preserved after convolution</a:t>
            </a:r>
            <a:r>
              <a:rPr lang="en-US" sz="1500" dirty="0" smtClean="0"/>
              <a:t>.</a:t>
            </a:r>
          </a:p>
          <a:p>
            <a:r>
              <a:rPr lang="en-US" sz="1500" b="1" dirty="0"/>
              <a:t/>
            </a:r>
            <a:br>
              <a:rPr lang="en-US" sz="1500" b="1" dirty="0"/>
            </a:br>
            <a:r>
              <a:rPr lang="en-US" sz="1500" b="1" dirty="0"/>
              <a:t>– Fully-Connected Layers: </a:t>
            </a:r>
            <a:r>
              <a:rPr lang="en-US" sz="1500" dirty="0"/>
              <a:t>VGG has three fully-connected layers:</a:t>
            </a:r>
            <a:br>
              <a:rPr lang="en-US" sz="1500" dirty="0"/>
            </a:br>
            <a:r>
              <a:rPr lang="en-US" sz="1500" dirty="0"/>
              <a:t>the first two have 4096 channels each and the third has 1000 channels, 1 for each class</a:t>
            </a:r>
            <a:r>
              <a:rPr lang="en-US" sz="1500" dirty="0" smtClean="0"/>
              <a:t>.</a:t>
            </a:r>
          </a:p>
          <a:p>
            <a:r>
              <a:rPr lang="en-US" sz="1500" b="1" dirty="0" smtClean="0"/>
              <a:t>– </a:t>
            </a:r>
            <a:r>
              <a:rPr lang="en-US" sz="1500" b="1" dirty="0"/>
              <a:t>Hidden Layers</a:t>
            </a:r>
            <a:r>
              <a:rPr lang="en-US" sz="1500" dirty="0"/>
              <a:t>: All of VGGs hidden layers use </a:t>
            </a:r>
            <a:r>
              <a:rPr lang="en-US" sz="1500" dirty="0" err="1"/>
              <a:t>ReLU</a:t>
            </a:r>
            <a:r>
              <a:rPr lang="en-US" sz="1500" dirty="0"/>
              <a:t> (a huge innovation from </a:t>
            </a:r>
            <a:r>
              <a:rPr lang="en-US" sz="1500" dirty="0" err="1"/>
              <a:t>AlexNet</a:t>
            </a:r>
            <a:r>
              <a:rPr lang="en-US" sz="1500" dirty="0"/>
              <a:t> that cut training time). VGG </a:t>
            </a:r>
            <a:r>
              <a:rPr lang="en-US" sz="1500" dirty="0" err="1" smtClean="0"/>
              <a:t>doesnot</a:t>
            </a:r>
            <a:r>
              <a:rPr lang="en-US" sz="1500" dirty="0"/>
              <a:t/>
            </a:r>
            <a:br>
              <a:rPr lang="en-US" sz="1500" dirty="0"/>
            </a:br>
            <a:r>
              <a:rPr lang="en-US" sz="1500" dirty="0"/>
              <a:t>generally use Local Response Normalization (LRN), as LRN increases memory consumption and training time with no particular</a:t>
            </a:r>
            <a:br>
              <a:rPr lang="en-US" sz="1500" dirty="0"/>
            </a:br>
            <a:r>
              <a:rPr lang="en-US" sz="1500" dirty="0"/>
              <a:t>increase in accuracy</a:t>
            </a:r>
            <a:r>
              <a:rPr lang="en-US" sz="1500" dirty="0"/>
              <a:t> </a:t>
            </a:r>
            <a:r>
              <a:rPr lang="en-US" dirty="0"/>
              <a:t/>
            </a:r>
            <a:br>
              <a:rPr lang="en-US" dirty="0"/>
            </a:b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3030311" y="4815839"/>
            <a:ext cx="6915150" cy="2042161"/>
          </a:xfrm>
          <a:prstGeom prst="rect">
            <a:avLst/>
          </a:prstGeom>
        </p:spPr>
      </p:pic>
    </p:spTree>
    <p:extLst>
      <p:ext uri="{BB962C8B-B14F-4D97-AF65-F5344CB8AC3E}">
        <p14:creationId xmlns:p14="http://schemas.microsoft.com/office/powerpoint/2010/main" val="1078099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half" idx="2"/>
          </p:nvPr>
        </p:nvSpPr>
        <p:spPr>
          <a:xfrm>
            <a:off x="677863" y="714375"/>
            <a:ext cx="11069637" cy="4646613"/>
          </a:xfrm>
        </p:spPr>
        <p:txBody>
          <a:bodyPr/>
          <a:lstStyle/>
          <a:p>
            <a:r>
              <a:rPr lang="en-US" sz="2400" b="1" dirty="0">
                <a:solidFill>
                  <a:schemeClr val="accent1"/>
                </a:solidFill>
              </a:rPr>
              <a:t>Residual Network (e.g. </a:t>
            </a:r>
            <a:r>
              <a:rPr lang="en-US" sz="2400" b="1" dirty="0" smtClean="0">
                <a:solidFill>
                  <a:schemeClr val="accent1"/>
                </a:solidFill>
              </a:rPr>
              <a:t>ResNet50)</a:t>
            </a:r>
          </a:p>
          <a:p>
            <a:r>
              <a:rPr lang="en-US" sz="1600" dirty="0" smtClean="0"/>
              <a:t>The </a:t>
            </a:r>
            <a:r>
              <a:rPr lang="en-US" sz="1600" dirty="0"/>
              <a:t>problem of training very </a:t>
            </a:r>
            <a:r>
              <a:rPr lang="en-US" sz="1600" dirty="0" smtClean="0"/>
              <a:t>deep networks </a:t>
            </a:r>
            <a:r>
              <a:rPr lang="en-US" sz="1600" dirty="0"/>
              <a:t>has been alleviated with the introduction of </a:t>
            </a:r>
            <a:r>
              <a:rPr lang="en-US" sz="1600" dirty="0" err="1"/>
              <a:t>ResNet</a:t>
            </a:r>
            <a:r>
              <a:rPr lang="en-US" sz="1600" dirty="0"/>
              <a:t> or residual networks and these </a:t>
            </a:r>
            <a:r>
              <a:rPr lang="en-US" sz="1600" dirty="0" err="1"/>
              <a:t>Resnets</a:t>
            </a:r>
            <a:r>
              <a:rPr lang="en-US" sz="1600" dirty="0"/>
              <a:t> are made up from Residual Blocks.</a:t>
            </a:r>
            <a:r>
              <a:rPr lang="en-US" sz="1600" dirty="0"/>
              <a:t> </a:t>
            </a:r>
            <a:br>
              <a:rPr lang="en-US" sz="1600" dirty="0"/>
            </a:br>
            <a:r>
              <a:rPr lang="en-US" sz="1600" dirty="0"/>
              <a:t>The very first thing we notice to be different is that there is a </a:t>
            </a:r>
            <a:r>
              <a:rPr lang="en-US" sz="1600" dirty="0" smtClean="0"/>
              <a:t>direct connection </a:t>
            </a:r>
            <a:r>
              <a:rPr lang="en-US" sz="1600" dirty="0"/>
              <a:t>which skips some layers(may vary in different models) </a:t>
            </a:r>
            <a:r>
              <a:rPr lang="en-US" sz="1600" dirty="0" smtClean="0"/>
              <a:t>in between</a:t>
            </a:r>
            <a:r>
              <a:rPr lang="en-US" sz="1600" dirty="0"/>
              <a:t>. This connection is called ”skip connection” and is the core </a:t>
            </a:r>
            <a:r>
              <a:rPr lang="en-US" sz="1600" dirty="0" smtClean="0"/>
              <a:t>of residual </a:t>
            </a:r>
            <a:r>
              <a:rPr lang="en-US" sz="1600" dirty="0"/>
              <a:t>blocks. Due to this skip connection, the output </a:t>
            </a:r>
            <a:r>
              <a:rPr lang="en-US" sz="1600" dirty="0" smtClean="0"/>
              <a:t>of the </a:t>
            </a:r>
            <a:r>
              <a:rPr lang="en-US" sz="1600" dirty="0"/>
              <a:t>layer </a:t>
            </a:r>
            <a:r>
              <a:rPr lang="en-US" sz="1600" dirty="0" smtClean="0"/>
              <a:t>is</a:t>
            </a:r>
            <a:r>
              <a:rPr lang="en-US" sz="1600" dirty="0"/>
              <a:t> </a:t>
            </a:r>
            <a:r>
              <a:rPr lang="en-US" sz="1600" dirty="0" smtClean="0"/>
              <a:t>not </a:t>
            </a:r>
            <a:r>
              <a:rPr lang="en-US" sz="1600" dirty="0"/>
              <a:t>the same now.</a:t>
            </a:r>
            <a:r>
              <a:rPr lang="en-US" sz="1600" dirty="0"/>
              <a:t> </a:t>
            </a:r>
            <a:br>
              <a:rPr lang="en-US" sz="1600" dirty="0"/>
            </a:br>
            <a:endParaRPr lang="en-US" sz="1600" dirty="0"/>
          </a:p>
        </p:txBody>
      </p:sp>
      <p:pic>
        <p:nvPicPr>
          <p:cNvPr id="6" name="Picture 5"/>
          <p:cNvPicPr>
            <a:picLocks noChangeAspect="1"/>
          </p:cNvPicPr>
          <p:nvPr/>
        </p:nvPicPr>
        <p:blipFill>
          <a:blip r:embed="rId2"/>
          <a:stretch>
            <a:fillRect/>
          </a:stretch>
        </p:blipFill>
        <p:spPr>
          <a:xfrm>
            <a:off x="2635975" y="3753395"/>
            <a:ext cx="6362700" cy="2471056"/>
          </a:xfrm>
          <a:prstGeom prst="rect">
            <a:avLst/>
          </a:prstGeom>
        </p:spPr>
      </p:pic>
    </p:spTree>
    <p:extLst>
      <p:ext uri="{BB962C8B-B14F-4D97-AF65-F5344CB8AC3E}">
        <p14:creationId xmlns:p14="http://schemas.microsoft.com/office/powerpoint/2010/main" val="232731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3340F4-C450-48A0-9A6A-EF415D095A6B}"/>
              </a:ext>
            </a:extLst>
          </p:cNvPr>
          <p:cNvPicPr>
            <a:picLocks noChangeAspect="1"/>
          </p:cNvPicPr>
          <p:nvPr/>
        </p:nvPicPr>
        <p:blipFill rotWithShape="1">
          <a:blip r:embed="rId2"/>
          <a:srcRect t="1506"/>
          <a:stretch/>
        </p:blipFill>
        <p:spPr>
          <a:xfrm>
            <a:off x="553258" y="1753985"/>
            <a:ext cx="9073804" cy="5104015"/>
          </a:xfrm>
          <a:prstGeom prst="rect">
            <a:avLst/>
          </a:prstGeom>
        </p:spPr>
      </p:pic>
      <p:sp>
        <p:nvSpPr>
          <p:cNvPr id="4" name="Subtitle 4">
            <a:extLst>
              <a:ext uri="{FF2B5EF4-FFF2-40B4-BE49-F238E27FC236}">
                <a16:creationId xmlns:a16="http://schemas.microsoft.com/office/drawing/2014/main" id="{094B12BE-AF91-4AFD-9E7B-B13ECA0B5329}"/>
              </a:ext>
            </a:extLst>
          </p:cNvPr>
          <p:cNvSpPr txBox="1">
            <a:spLocks/>
          </p:cNvSpPr>
          <p:nvPr/>
        </p:nvSpPr>
        <p:spPr>
          <a:xfrm>
            <a:off x="1008304" y="326734"/>
            <a:ext cx="7766936" cy="54412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solidFill>
                  <a:schemeClr val="accent1"/>
                </a:solidFill>
              </a:rPr>
              <a:t>Machine Learning Workflow</a:t>
            </a:r>
          </a:p>
        </p:txBody>
      </p:sp>
    </p:spTree>
    <p:extLst>
      <p:ext uri="{BB962C8B-B14F-4D97-AF65-F5344CB8AC3E}">
        <p14:creationId xmlns:p14="http://schemas.microsoft.com/office/powerpoint/2010/main" val="306260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80B630-7649-4155-8479-F1DC63365642}"/>
              </a:ext>
            </a:extLst>
          </p:cNvPr>
          <p:cNvPicPr>
            <a:picLocks noChangeAspect="1"/>
          </p:cNvPicPr>
          <p:nvPr/>
        </p:nvPicPr>
        <p:blipFill rotWithShape="1">
          <a:blip r:embed="rId2"/>
          <a:srcRect t="23604"/>
          <a:stretch/>
        </p:blipFill>
        <p:spPr>
          <a:xfrm>
            <a:off x="457200" y="2327564"/>
            <a:ext cx="11277600" cy="3187792"/>
          </a:xfrm>
          <a:prstGeom prst="rect">
            <a:avLst/>
          </a:prstGeom>
        </p:spPr>
      </p:pic>
      <p:sp>
        <p:nvSpPr>
          <p:cNvPr id="5" name="Subtitle 4">
            <a:extLst>
              <a:ext uri="{FF2B5EF4-FFF2-40B4-BE49-F238E27FC236}">
                <a16:creationId xmlns:a16="http://schemas.microsoft.com/office/drawing/2014/main" id="{C74DB248-6E2E-4A79-884E-356B41947C2D}"/>
              </a:ext>
            </a:extLst>
          </p:cNvPr>
          <p:cNvSpPr>
            <a:spLocks noGrp="1"/>
          </p:cNvSpPr>
          <p:nvPr>
            <p:ph type="subTitle" idx="1"/>
          </p:nvPr>
        </p:nvSpPr>
        <p:spPr>
          <a:xfrm>
            <a:off x="1282624" y="684181"/>
            <a:ext cx="7766936" cy="1096899"/>
          </a:xfrm>
        </p:spPr>
        <p:txBody>
          <a:bodyPr>
            <a:normAutofit/>
          </a:bodyPr>
          <a:lstStyle/>
          <a:p>
            <a:pPr algn="l"/>
            <a:r>
              <a:rPr lang="en-US" sz="4400" dirty="0">
                <a:solidFill>
                  <a:schemeClr val="tx2">
                    <a:lumMod val="60000"/>
                    <a:lumOff val="40000"/>
                  </a:schemeClr>
                </a:solidFill>
              </a:rPr>
              <a:t>Deep Learning Workflow</a:t>
            </a:r>
          </a:p>
        </p:txBody>
      </p:sp>
    </p:spTree>
    <p:extLst>
      <p:ext uri="{BB962C8B-B14F-4D97-AF65-F5344CB8AC3E}">
        <p14:creationId xmlns:p14="http://schemas.microsoft.com/office/powerpoint/2010/main" val="3044911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9F4D-7DB1-4CF7-812E-23E265FCBF52}"/>
              </a:ext>
            </a:extLst>
          </p:cNvPr>
          <p:cNvSpPr>
            <a:spLocks noGrp="1"/>
          </p:cNvSpPr>
          <p:nvPr>
            <p:ph type="title"/>
          </p:nvPr>
        </p:nvSpPr>
        <p:spPr>
          <a:xfrm>
            <a:off x="544328" y="514924"/>
            <a:ext cx="5266267" cy="407943"/>
          </a:xfrm>
        </p:spPr>
        <p:txBody>
          <a:bodyPr>
            <a:noAutofit/>
          </a:bodyPr>
          <a:lstStyle/>
          <a:p>
            <a:r>
              <a:rPr lang="en-US" sz="2400" b="1" dirty="0"/>
              <a:t>What is a Neural Network NN ?</a:t>
            </a:r>
          </a:p>
        </p:txBody>
      </p:sp>
      <p:pic>
        <p:nvPicPr>
          <p:cNvPr id="6" name="Content Placeholder 5">
            <a:extLst>
              <a:ext uri="{FF2B5EF4-FFF2-40B4-BE49-F238E27FC236}">
                <a16:creationId xmlns:a16="http://schemas.microsoft.com/office/drawing/2014/main" id="{76283B44-8D0F-4691-BE9C-BFE840CA56E1}"/>
              </a:ext>
            </a:extLst>
          </p:cNvPr>
          <p:cNvPicPr>
            <a:picLocks noGrp="1" noChangeAspect="1"/>
          </p:cNvPicPr>
          <p:nvPr>
            <p:ph idx="1"/>
          </p:nvPr>
        </p:nvPicPr>
        <p:blipFill>
          <a:blip r:embed="rId2"/>
          <a:stretch>
            <a:fillRect/>
          </a:stretch>
        </p:blipFill>
        <p:spPr>
          <a:xfrm>
            <a:off x="5712738" y="514924"/>
            <a:ext cx="3258005" cy="3896269"/>
          </a:xfrm>
        </p:spPr>
      </p:pic>
      <p:sp>
        <p:nvSpPr>
          <p:cNvPr id="4" name="Text Placeholder 3">
            <a:extLst>
              <a:ext uri="{FF2B5EF4-FFF2-40B4-BE49-F238E27FC236}">
                <a16:creationId xmlns:a16="http://schemas.microsoft.com/office/drawing/2014/main" id="{2F1213C1-94A3-43DF-9B5F-38E47B7D73FA}"/>
              </a:ext>
            </a:extLst>
          </p:cNvPr>
          <p:cNvSpPr>
            <a:spLocks noGrp="1"/>
          </p:cNvSpPr>
          <p:nvPr>
            <p:ph type="body" sz="half" idx="2"/>
          </p:nvPr>
        </p:nvSpPr>
        <p:spPr>
          <a:xfrm>
            <a:off x="677333" y="922866"/>
            <a:ext cx="4369843" cy="5420209"/>
          </a:xfrm>
        </p:spPr>
        <p:txBody>
          <a:bodyPr>
            <a:normAutofit fontScale="92500" lnSpcReduction="20000"/>
          </a:bodyPr>
          <a:lstStyle/>
          <a:p>
            <a:pPr marL="285750" indent="-285750">
              <a:buFont typeface="Arial" panose="020B0604020202020204" pitchFamily="34" charset="0"/>
              <a:buChar char="•"/>
            </a:pPr>
            <a:r>
              <a:rPr lang="en-US" sz="1800" b="0" i="0" dirty="0">
                <a:solidFill>
                  <a:srgbClr val="000000"/>
                </a:solidFill>
                <a:effectLst/>
                <a:latin typeface="SegoeUI"/>
              </a:rPr>
              <a:t>Single neuron == linear regression without applying activation</a:t>
            </a:r>
          </a:p>
          <a:p>
            <a:pPr marL="285750" indent="-285750">
              <a:buFont typeface="Arial" panose="020B0604020202020204" pitchFamily="34" charset="0"/>
              <a:buChar char="•"/>
            </a:pPr>
            <a:r>
              <a:rPr lang="en-US" sz="1800" dirty="0"/>
              <a:t>A single neuron will calculate weighted sum of input(W.T*X) and then we can set a threshold to predict output in a perceptron. If weighted sum of input cross the threshold, perceptron fires and if not then perceptron doesn’t predict.</a:t>
            </a:r>
          </a:p>
          <a:p>
            <a:pPr marL="285750" indent="-285750">
              <a:buFont typeface="Arial" panose="020B0604020202020204" pitchFamily="34" charset="0"/>
              <a:buChar char="•"/>
            </a:pPr>
            <a:r>
              <a:rPr lang="en-US" sz="1800" dirty="0"/>
              <a:t>Neuron can take real values input or Boolean  values.</a:t>
            </a:r>
          </a:p>
          <a:p>
            <a:pPr marL="285750" indent="-285750">
              <a:buFont typeface="Arial" panose="020B0604020202020204" pitchFamily="34" charset="0"/>
              <a:buChar char="•"/>
            </a:pPr>
            <a:r>
              <a:rPr lang="en-US" sz="1800" dirty="0"/>
              <a:t>Disadvantage of neuron is that it only output binary values and if we try to give small change in weight and bias then perceptron can flip the output. We need some system which can modify the output slightly according to small change in weight and bias. Here comes sigmoid function in picture.</a:t>
            </a:r>
          </a:p>
          <a:p>
            <a:pPr marL="285750" indent="-285750">
              <a:buFont typeface="Arial" panose="020B0604020202020204" pitchFamily="34" charset="0"/>
              <a:buChar char="•"/>
            </a:pPr>
            <a:r>
              <a:rPr lang="en-US" sz="1800" dirty="0"/>
              <a:t>If we change neuron with a sigmoid function, then we can make slight change in output</a:t>
            </a:r>
          </a:p>
        </p:txBody>
      </p:sp>
      <p:pic>
        <p:nvPicPr>
          <p:cNvPr id="8" name="Picture 7">
            <a:extLst>
              <a:ext uri="{FF2B5EF4-FFF2-40B4-BE49-F238E27FC236}">
                <a16:creationId xmlns:a16="http://schemas.microsoft.com/office/drawing/2014/main" id="{4CA6D5F1-6D6E-4761-A98E-E06A5A9D2E72}"/>
              </a:ext>
            </a:extLst>
          </p:cNvPr>
          <p:cNvPicPr>
            <a:picLocks noChangeAspect="1"/>
          </p:cNvPicPr>
          <p:nvPr/>
        </p:nvPicPr>
        <p:blipFill>
          <a:blip r:embed="rId3"/>
          <a:stretch>
            <a:fillRect/>
          </a:stretch>
        </p:blipFill>
        <p:spPr>
          <a:xfrm>
            <a:off x="5064419" y="4362102"/>
            <a:ext cx="4058216" cy="2495898"/>
          </a:xfrm>
          <a:prstGeom prst="rect">
            <a:avLst/>
          </a:prstGeom>
        </p:spPr>
      </p:pic>
    </p:spTree>
    <p:extLst>
      <p:ext uri="{BB962C8B-B14F-4D97-AF65-F5344CB8AC3E}">
        <p14:creationId xmlns:p14="http://schemas.microsoft.com/office/powerpoint/2010/main" val="201255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901D0EB-DC4E-44B1-BA5E-8A08E37E950A}"/>
              </a:ext>
            </a:extLst>
          </p:cNvPr>
          <p:cNvPicPr>
            <a:picLocks noGrp="1" noChangeAspect="1"/>
          </p:cNvPicPr>
          <p:nvPr>
            <p:ph idx="1"/>
          </p:nvPr>
        </p:nvPicPr>
        <p:blipFill>
          <a:blip r:embed="rId2"/>
          <a:stretch>
            <a:fillRect/>
          </a:stretch>
        </p:blipFill>
        <p:spPr>
          <a:xfrm>
            <a:off x="4760913" y="1625905"/>
            <a:ext cx="4513262" cy="3304565"/>
          </a:xfrm>
        </p:spPr>
      </p:pic>
      <p:sp>
        <p:nvSpPr>
          <p:cNvPr id="4" name="Text Placeholder 3">
            <a:extLst>
              <a:ext uri="{FF2B5EF4-FFF2-40B4-BE49-F238E27FC236}">
                <a16:creationId xmlns:a16="http://schemas.microsoft.com/office/drawing/2014/main" id="{FDE3CBEE-8CEA-474C-BFEF-E3F0EDCE005E}"/>
              </a:ext>
            </a:extLst>
          </p:cNvPr>
          <p:cNvSpPr>
            <a:spLocks noGrp="1"/>
          </p:cNvSpPr>
          <p:nvPr>
            <p:ph type="body" sz="half" idx="2"/>
          </p:nvPr>
        </p:nvSpPr>
        <p:spPr>
          <a:xfrm>
            <a:off x="581891" y="640081"/>
            <a:ext cx="3949971" cy="4721438"/>
          </a:xfrm>
        </p:spPr>
        <p:txBody>
          <a:bodyPr>
            <a:noAutofit/>
          </a:bodyPr>
          <a:lstStyle/>
          <a:p>
            <a:pPr marL="285750" indent="-285750">
              <a:buFont typeface="Arial" panose="020B0604020202020204" pitchFamily="34" charset="0"/>
              <a:buChar char="•"/>
            </a:pPr>
            <a:r>
              <a:rPr lang="en-US" sz="1700" dirty="0"/>
              <a:t>e.g. output in neuron = 0, you slightly changed weight and bias, output becomes = 1 but actual output is 0.7. In case of sigmoid, output1 = 0, slight change in weight and bias, output = 0.7.</a:t>
            </a:r>
          </a:p>
          <a:p>
            <a:pPr marL="285750" indent="-285750">
              <a:buFont typeface="Arial" panose="020B0604020202020204" pitchFamily="34" charset="0"/>
              <a:buChar char="•"/>
            </a:pPr>
            <a:r>
              <a:rPr lang="en-US" sz="1700" dirty="0"/>
              <a:t>If we apply sigmoid activation function then Single neuron will act as Logistic Regression.</a:t>
            </a:r>
          </a:p>
          <a:p>
            <a:pPr marL="285750" indent="-285750">
              <a:buFont typeface="Arial" panose="020B0604020202020204" pitchFamily="34" charset="0"/>
              <a:buChar char="•"/>
            </a:pPr>
            <a:r>
              <a:rPr lang="en-US" sz="1700" dirty="0"/>
              <a:t>we can understand difference between perceptron and sigmoid function by looking at sigmoid function graph.</a:t>
            </a:r>
          </a:p>
        </p:txBody>
      </p:sp>
      <p:sp>
        <p:nvSpPr>
          <p:cNvPr id="7" name="Text Placeholder 3">
            <a:extLst>
              <a:ext uri="{FF2B5EF4-FFF2-40B4-BE49-F238E27FC236}">
                <a16:creationId xmlns:a16="http://schemas.microsoft.com/office/drawing/2014/main" id="{F2FF36D1-CD74-4FF2-936A-346187A6AB9A}"/>
              </a:ext>
            </a:extLst>
          </p:cNvPr>
          <p:cNvSpPr txBox="1">
            <a:spLocks/>
          </p:cNvSpPr>
          <p:nvPr/>
        </p:nvSpPr>
        <p:spPr>
          <a:xfrm>
            <a:off x="5012575" y="1372771"/>
            <a:ext cx="3570278" cy="389528"/>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r>
              <a:rPr lang="en-US" sz="1600" dirty="0"/>
              <a:t>Simple NN graph (2 layer)</a:t>
            </a:r>
          </a:p>
        </p:txBody>
      </p:sp>
    </p:spTree>
    <p:extLst>
      <p:ext uri="{BB962C8B-B14F-4D97-AF65-F5344CB8AC3E}">
        <p14:creationId xmlns:p14="http://schemas.microsoft.com/office/powerpoint/2010/main" val="327225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A07F081-7BA4-4CDE-B19A-44E6C4511F0B}"/>
              </a:ext>
            </a:extLst>
          </p:cNvPr>
          <p:cNvPicPr>
            <a:picLocks noGrp="1" noChangeAspect="1"/>
          </p:cNvPicPr>
          <p:nvPr>
            <p:ph idx="1"/>
          </p:nvPr>
        </p:nvPicPr>
        <p:blipFill>
          <a:blip r:embed="rId2"/>
          <a:stretch>
            <a:fillRect/>
          </a:stretch>
        </p:blipFill>
        <p:spPr>
          <a:xfrm>
            <a:off x="4963628" y="1656609"/>
            <a:ext cx="6980878" cy="3544781"/>
          </a:xfrm>
        </p:spPr>
      </p:pic>
      <p:sp>
        <p:nvSpPr>
          <p:cNvPr id="4" name="Text Placeholder 3">
            <a:extLst>
              <a:ext uri="{FF2B5EF4-FFF2-40B4-BE49-F238E27FC236}">
                <a16:creationId xmlns:a16="http://schemas.microsoft.com/office/drawing/2014/main" id="{87E61CE8-F815-45D1-BE56-0D031D9ABED6}"/>
              </a:ext>
            </a:extLst>
          </p:cNvPr>
          <p:cNvSpPr>
            <a:spLocks noGrp="1"/>
          </p:cNvSpPr>
          <p:nvPr>
            <p:ph type="body" sz="half" idx="2"/>
          </p:nvPr>
        </p:nvSpPr>
        <p:spPr>
          <a:xfrm>
            <a:off x="247495" y="249383"/>
            <a:ext cx="4598826" cy="6425738"/>
          </a:xfrm>
        </p:spPr>
        <p:txBody>
          <a:bodyPr>
            <a:noAutofit/>
          </a:bodyPr>
          <a:lstStyle/>
          <a:p>
            <a:pPr marL="342900" indent="-342900">
              <a:buFont typeface="+mj-lt"/>
              <a:buAutoNum type="arabicPeriod"/>
            </a:pPr>
            <a:r>
              <a:rPr lang="en-US" sz="1700" dirty="0"/>
              <a:t>Data:</a:t>
            </a:r>
          </a:p>
          <a:p>
            <a:pPr marL="857113" lvl="1" indent="-400050">
              <a:buFont typeface="+mj-lt"/>
              <a:buAutoNum type="romanLcPeriod"/>
            </a:pPr>
            <a:r>
              <a:rPr lang="en-US" sz="1700" dirty="0"/>
              <a:t>For small data NN can perform as Linear regression or SVM (Support vector machine)</a:t>
            </a:r>
          </a:p>
          <a:p>
            <a:pPr marL="857113" lvl="1" indent="-400050">
              <a:buFont typeface="+mj-lt"/>
              <a:buAutoNum type="romanLcPeriod"/>
            </a:pPr>
            <a:r>
              <a:rPr lang="en-US" sz="1700" dirty="0"/>
              <a:t>For big data a small NN is better that SVM</a:t>
            </a:r>
          </a:p>
          <a:p>
            <a:pPr marL="857113" lvl="1" indent="-400050">
              <a:buFont typeface="+mj-lt"/>
              <a:buAutoNum type="romanLcPeriod"/>
            </a:pPr>
            <a:r>
              <a:rPr lang="en-US" sz="1700" dirty="0"/>
              <a:t>For big data a big NN is better that a medium NN is better that small NN.</a:t>
            </a:r>
          </a:p>
          <a:p>
            <a:pPr marL="857113" lvl="1" indent="-400050">
              <a:buFont typeface="+mj-lt"/>
              <a:buAutoNum type="romanLcPeriod"/>
            </a:pPr>
            <a:r>
              <a:rPr lang="en-US" sz="1700" dirty="0"/>
              <a:t>we have a lot of data because the world is using the computer a little bit more: Mobiles, IOT (Internet of things)</a:t>
            </a:r>
          </a:p>
          <a:p>
            <a:pPr marL="342900" indent="-342900">
              <a:buFont typeface="+mj-lt"/>
              <a:buAutoNum type="arabicPeriod"/>
            </a:pPr>
            <a:r>
              <a:rPr lang="en-US" sz="1700" dirty="0"/>
              <a:t>Computation: GPUs, Powerful CPUs, Distributed computing, ASIC</a:t>
            </a:r>
          </a:p>
          <a:p>
            <a:pPr marL="342900" indent="-342900">
              <a:buFont typeface="+mj-lt"/>
              <a:buAutoNum type="arabicPeriod"/>
            </a:pPr>
            <a:r>
              <a:rPr lang="en-US" sz="1700" dirty="0"/>
              <a:t>Algorithm:</a:t>
            </a:r>
          </a:p>
          <a:p>
            <a:pPr marL="799963" lvl="1" indent="-342900">
              <a:buFont typeface="+mj-lt"/>
              <a:buAutoNum type="arabicPeriod"/>
            </a:pPr>
            <a:r>
              <a:rPr lang="en-US" sz="1700" dirty="0"/>
              <a:t>Creative algorithms has appeared that changed the way NN works. e.g. RELU is better than SIGMOID in training a NN (helps with the vanishing gradient problem).</a:t>
            </a:r>
          </a:p>
        </p:txBody>
      </p:sp>
      <p:sp>
        <p:nvSpPr>
          <p:cNvPr id="7" name="Title 1">
            <a:extLst>
              <a:ext uri="{FF2B5EF4-FFF2-40B4-BE49-F238E27FC236}">
                <a16:creationId xmlns:a16="http://schemas.microsoft.com/office/drawing/2014/main" id="{03BD9DAB-0CDA-4DF4-BC57-4CC253B8386B}"/>
              </a:ext>
            </a:extLst>
          </p:cNvPr>
          <p:cNvSpPr>
            <a:spLocks noGrp="1"/>
          </p:cNvSpPr>
          <p:nvPr>
            <p:ph type="title"/>
          </p:nvPr>
        </p:nvSpPr>
        <p:spPr>
          <a:xfrm>
            <a:off x="4528201" y="327760"/>
            <a:ext cx="5068646" cy="1188719"/>
          </a:xfrm>
        </p:spPr>
        <p:txBody>
          <a:bodyPr>
            <a:noAutofit/>
          </a:bodyPr>
          <a:lstStyle/>
          <a:p>
            <a:r>
              <a:rPr lang="en-US" sz="2400" b="1" dirty="0"/>
              <a:t>Why is Deep Learning is taking </a:t>
            </a:r>
            <a:r>
              <a:rPr lang="en-US" sz="2400" b="1" dirty="0" smtClean="0"/>
              <a:t>off </a:t>
            </a:r>
            <a:r>
              <a:rPr lang="en-US" sz="2400" b="1" dirty="0"/>
              <a:t>?</a:t>
            </a:r>
          </a:p>
        </p:txBody>
      </p:sp>
    </p:spTree>
    <p:extLst>
      <p:ext uri="{BB962C8B-B14F-4D97-AF65-F5344CB8AC3E}">
        <p14:creationId xmlns:p14="http://schemas.microsoft.com/office/powerpoint/2010/main" val="49400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8BE4-E872-474B-9186-61290B0AD48B}"/>
              </a:ext>
            </a:extLst>
          </p:cNvPr>
          <p:cNvSpPr>
            <a:spLocks noGrp="1"/>
          </p:cNvSpPr>
          <p:nvPr>
            <p:ph type="title"/>
          </p:nvPr>
        </p:nvSpPr>
        <p:spPr>
          <a:xfrm>
            <a:off x="677333" y="296258"/>
            <a:ext cx="4634500" cy="601516"/>
          </a:xfrm>
        </p:spPr>
        <p:txBody>
          <a:bodyPr>
            <a:noAutofit/>
          </a:bodyPr>
          <a:lstStyle/>
          <a:p>
            <a:r>
              <a:rPr lang="en-US" sz="2400" b="1" dirty="0"/>
              <a:t>Common types of ANN</a:t>
            </a:r>
          </a:p>
        </p:txBody>
      </p:sp>
      <p:pic>
        <p:nvPicPr>
          <p:cNvPr id="6" name="Content Placeholder 5">
            <a:extLst>
              <a:ext uri="{FF2B5EF4-FFF2-40B4-BE49-F238E27FC236}">
                <a16:creationId xmlns:a16="http://schemas.microsoft.com/office/drawing/2014/main" id="{C724C0BA-F83A-4F8B-B208-AA6360D63B85}"/>
              </a:ext>
            </a:extLst>
          </p:cNvPr>
          <p:cNvPicPr>
            <a:picLocks noGrp="1" noChangeAspect="1"/>
          </p:cNvPicPr>
          <p:nvPr>
            <p:ph idx="1"/>
          </p:nvPr>
        </p:nvPicPr>
        <p:blipFill>
          <a:blip r:embed="rId2"/>
          <a:stretch>
            <a:fillRect/>
          </a:stretch>
        </p:blipFill>
        <p:spPr>
          <a:xfrm>
            <a:off x="7489730" y="354448"/>
            <a:ext cx="3715835" cy="2848415"/>
          </a:xfrm>
        </p:spPr>
      </p:pic>
      <p:sp>
        <p:nvSpPr>
          <p:cNvPr id="4" name="Text Placeholder 3">
            <a:extLst>
              <a:ext uri="{FF2B5EF4-FFF2-40B4-BE49-F238E27FC236}">
                <a16:creationId xmlns:a16="http://schemas.microsoft.com/office/drawing/2014/main" id="{C49CF023-94DF-405D-A6AD-AF0916242D49}"/>
              </a:ext>
            </a:extLst>
          </p:cNvPr>
          <p:cNvSpPr>
            <a:spLocks noGrp="1"/>
          </p:cNvSpPr>
          <p:nvPr>
            <p:ph type="body" sz="half" idx="2"/>
          </p:nvPr>
        </p:nvSpPr>
        <p:spPr>
          <a:xfrm>
            <a:off x="677333" y="1163781"/>
            <a:ext cx="6047662" cy="5527963"/>
          </a:xfrm>
        </p:spPr>
        <p:txBody>
          <a:bodyPr>
            <a:noAutofit/>
          </a:bodyPr>
          <a:lstStyle/>
          <a:p>
            <a:r>
              <a:rPr lang="en-US" sz="2000" b="1" dirty="0">
                <a:solidFill>
                  <a:schemeClr val="tx2">
                    <a:lumMod val="60000"/>
                    <a:lumOff val="40000"/>
                  </a:schemeClr>
                </a:solidFill>
              </a:rPr>
              <a:t>Feedforward</a:t>
            </a:r>
          </a:p>
          <a:p>
            <a:r>
              <a:rPr lang="en-US" sz="1500" dirty="0"/>
              <a:t>Signals travel in one way i.e. from input to output only in Feed forward. Neural Network. There is no feedback or loops. The output of any layer does not affect that same layer in such networks.</a:t>
            </a:r>
          </a:p>
          <a:p>
            <a:r>
              <a:rPr lang="en-US" sz="2000" b="1" dirty="0">
                <a:solidFill>
                  <a:schemeClr val="tx2">
                    <a:lumMod val="60000"/>
                    <a:lumOff val="40000"/>
                  </a:schemeClr>
                </a:solidFill>
              </a:rPr>
              <a:t>Feedback Networks</a:t>
            </a:r>
          </a:p>
          <a:p>
            <a:r>
              <a:rPr lang="en-US" sz="1500" dirty="0"/>
              <a:t>Signals can travel in both the directions in Feedback neural networks. Feed-back neural networks are very powerful and can get very complicated. Feed-back neural networks are dynamic. The state in such network keep changing until they reach an equilibrium point. They remain at the equilibrium point until the input changes and a new equilibrium needs to be found. Feedback neural network architecture is also referred to as interactive or recurrent, al- though the latter term is often used to denote feedback connections in single-layer organizations. Feedback loops are allowed in such networks. They are used in content addressable memories.</a:t>
            </a:r>
          </a:p>
        </p:txBody>
      </p:sp>
      <p:pic>
        <p:nvPicPr>
          <p:cNvPr id="8" name="Picture 7">
            <a:extLst>
              <a:ext uri="{FF2B5EF4-FFF2-40B4-BE49-F238E27FC236}">
                <a16:creationId xmlns:a16="http://schemas.microsoft.com/office/drawing/2014/main" id="{F3665468-2A14-4924-A473-75ED6F360144}"/>
              </a:ext>
            </a:extLst>
          </p:cNvPr>
          <p:cNvPicPr>
            <a:picLocks noChangeAspect="1"/>
          </p:cNvPicPr>
          <p:nvPr/>
        </p:nvPicPr>
        <p:blipFill>
          <a:blip r:embed="rId3"/>
          <a:stretch>
            <a:fillRect/>
          </a:stretch>
        </p:blipFill>
        <p:spPr>
          <a:xfrm>
            <a:off x="7287155" y="3825356"/>
            <a:ext cx="4487236" cy="2603382"/>
          </a:xfrm>
          <a:prstGeom prst="rect">
            <a:avLst/>
          </a:prstGeom>
        </p:spPr>
      </p:pic>
    </p:spTree>
    <p:extLst>
      <p:ext uri="{BB962C8B-B14F-4D97-AF65-F5344CB8AC3E}">
        <p14:creationId xmlns:p14="http://schemas.microsoft.com/office/powerpoint/2010/main" val="183507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3345-8D71-416D-818B-3AD43894DE9E}"/>
              </a:ext>
            </a:extLst>
          </p:cNvPr>
          <p:cNvSpPr>
            <a:spLocks noGrp="1"/>
          </p:cNvSpPr>
          <p:nvPr>
            <p:ph type="title"/>
          </p:nvPr>
        </p:nvSpPr>
        <p:spPr>
          <a:xfrm>
            <a:off x="677333" y="192622"/>
            <a:ext cx="5253683" cy="444942"/>
          </a:xfrm>
        </p:spPr>
        <p:txBody>
          <a:bodyPr>
            <a:noAutofit/>
          </a:bodyPr>
          <a:lstStyle/>
          <a:p>
            <a:r>
              <a:rPr lang="en-US" sz="2400" b="1" dirty="0"/>
              <a:t>Types of Artificial Neural Networks</a:t>
            </a:r>
          </a:p>
        </p:txBody>
      </p:sp>
      <p:sp>
        <p:nvSpPr>
          <p:cNvPr id="4" name="Text Placeholder 3">
            <a:extLst>
              <a:ext uri="{FF2B5EF4-FFF2-40B4-BE49-F238E27FC236}">
                <a16:creationId xmlns:a16="http://schemas.microsoft.com/office/drawing/2014/main" id="{F8746E35-91E1-4A9F-9A0A-0816BC5E67BA}"/>
              </a:ext>
            </a:extLst>
          </p:cNvPr>
          <p:cNvSpPr>
            <a:spLocks noGrp="1"/>
          </p:cNvSpPr>
          <p:nvPr>
            <p:ph type="body" sz="half" idx="2"/>
          </p:nvPr>
        </p:nvSpPr>
        <p:spPr>
          <a:xfrm>
            <a:off x="419449" y="771787"/>
            <a:ext cx="4437777" cy="5893592"/>
          </a:xfrm>
        </p:spPr>
        <p:txBody>
          <a:bodyPr>
            <a:normAutofit/>
          </a:bodyPr>
          <a:lstStyle/>
          <a:p>
            <a:pPr marL="342900" indent="-342900">
              <a:buFont typeface="+mj-lt"/>
              <a:buAutoNum type="arabicPeriod"/>
            </a:pPr>
            <a:r>
              <a:rPr lang="en-US" sz="1800" dirty="0">
                <a:solidFill>
                  <a:srgbClr val="C00000"/>
                </a:solidFill>
              </a:rPr>
              <a:t>Radial basis Function NN (RBFNN):</a:t>
            </a:r>
            <a:endParaRPr lang="en-US" sz="2800" dirty="0">
              <a:solidFill>
                <a:srgbClr val="C00000"/>
              </a:solidFill>
            </a:endParaRP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sz="1800" dirty="0">
                <a:solidFill>
                  <a:srgbClr val="C00000"/>
                </a:solidFill>
              </a:rPr>
              <a:t>Recurrent Neural Network (RNN):</a:t>
            </a:r>
          </a:p>
        </p:txBody>
      </p:sp>
      <p:pic>
        <p:nvPicPr>
          <p:cNvPr id="1028" name="Picture 4" descr="Schematic diagram of radial basis function neural networks (RBFNN) |  Download Scientific Diagram">
            <a:extLst>
              <a:ext uri="{FF2B5EF4-FFF2-40B4-BE49-F238E27FC236}">
                <a16:creationId xmlns:a16="http://schemas.microsoft.com/office/drawing/2014/main" id="{B242D0E9-C569-4A97-A737-56918F51D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833" y="607875"/>
            <a:ext cx="4246541" cy="28516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The Difference Between CNN And RNN?">
            <a:extLst>
              <a:ext uri="{FF2B5EF4-FFF2-40B4-BE49-F238E27FC236}">
                <a16:creationId xmlns:a16="http://schemas.microsoft.com/office/drawing/2014/main" id="{5D76D3BA-08E9-41B3-B139-CCF1E7917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482" y="3787388"/>
            <a:ext cx="4575681" cy="287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9055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8D38C0A3EABD47BF12E0F67C25DFC8" ma:contentTypeVersion="2" ma:contentTypeDescription="Create a new document." ma:contentTypeScope="" ma:versionID="699bb6d203b2deff39dccb83dbde546f">
  <xsd:schema xmlns:xsd="http://www.w3.org/2001/XMLSchema" xmlns:xs="http://www.w3.org/2001/XMLSchema" xmlns:p="http://schemas.microsoft.com/office/2006/metadata/properties" xmlns:ns3="79e7eff0-9394-4e2c-bdb5-552a06f36b3c" targetNamespace="http://schemas.microsoft.com/office/2006/metadata/properties" ma:root="true" ma:fieldsID="331fc67676326170daf98f05a943ff92" ns3:_="">
    <xsd:import namespace="79e7eff0-9394-4e2c-bdb5-552a06f36b3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7eff0-9394-4e2c-bdb5-552a06f36b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CD304B-5B35-410D-ACAB-D8603F0D854A}">
  <ds:schemaRefs>
    <ds:schemaRef ds:uri="http://schemas.microsoft.com/sharepoint/v3/contenttype/forms"/>
  </ds:schemaRefs>
</ds:datastoreItem>
</file>

<file path=customXml/itemProps2.xml><?xml version="1.0" encoding="utf-8"?>
<ds:datastoreItem xmlns:ds="http://schemas.openxmlformats.org/officeDocument/2006/customXml" ds:itemID="{6DB48A98-7EE0-417F-9994-D959E42C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7eff0-9394-4e2c-bdb5-552a06f36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0887BC-1DBB-43A3-B342-A77DD9D0C8EC}">
  <ds:schemaRefs>
    <ds:schemaRef ds:uri="http://schemas.microsoft.com/office/2006/documentManagement/types"/>
    <ds:schemaRef ds:uri="http://schemas.microsoft.com/office/2006/metadata/properties"/>
    <ds:schemaRef ds:uri="79e7eff0-9394-4e2c-bdb5-552a06f36b3c"/>
    <ds:schemaRef ds:uri="http://schemas.microsoft.com/office/infopath/2007/PartnerControls"/>
    <ds:schemaRef ds:uri="http://purl.org/dc/terms/"/>
    <ds:schemaRef ds:uri="http://www.w3.org/XML/1998/namespace"/>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Facet</Template>
  <TotalTime>226</TotalTime>
  <Words>905</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IBM Plex Sans</vt:lpstr>
      <vt:lpstr>Roboto</vt:lpstr>
      <vt:lpstr>SegoeUI</vt:lpstr>
      <vt:lpstr>Trebuchet MS</vt:lpstr>
      <vt:lpstr>Wingdings 3</vt:lpstr>
      <vt:lpstr>Facet</vt:lpstr>
      <vt:lpstr>Deep Learning</vt:lpstr>
      <vt:lpstr>Machine Learning vs Deep Learning</vt:lpstr>
      <vt:lpstr>PowerPoint Presentation</vt:lpstr>
      <vt:lpstr>PowerPoint Presentation</vt:lpstr>
      <vt:lpstr>What is a Neural Network NN ?</vt:lpstr>
      <vt:lpstr>PowerPoint Presentation</vt:lpstr>
      <vt:lpstr>Why is Deep Learning is taking off ?</vt:lpstr>
      <vt:lpstr>Common types of ANN</vt:lpstr>
      <vt:lpstr>Types of Artificial Neural Networks</vt:lpstr>
      <vt:lpstr>PowerPoint Presentation</vt:lpstr>
      <vt:lpstr>PowerPoint Presentation</vt:lpstr>
      <vt:lpstr>PowerPoint Presentation</vt:lpstr>
      <vt:lpstr>?</vt:lpstr>
      <vt:lpstr>CNN ARCHITECTURE </vt:lpstr>
      <vt:lpstr>CNN Layers </vt:lpstr>
      <vt:lpstr>PowerPoint Presentation</vt:lpstr>
      <vt:lpstr>PowerPoint Presentation</vt:lpstr>
      <vt:lpstr>PowerPoint Presentation</vt:lpstr>
      <vt:lpstr>PowerPoint Presentation</vt:lpstr>
      <vt:lpstr>ALEX-NET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es-KirollosAdel2022</dc:creator>
  <cp:lastModifiedBy>Windows User</cp:lastModifiedBy>
  <cp:revision>11</cp:revision>
  <dcterms:created xsi:type="dcterms:W3CDTF">2021-11-05T13:04:47Z</dcterms:created>
  <dcterms:modified xsi:type="dcterms:W3CDTF">2021-11-05T17:13:05Z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0x0101005A8D38C0A3EABD47BF12E0F67C25DFC8</vt:lpwstr>
  </property>
</Properties>
</file>