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9" r:id="rId3"/>
    <p:sldId id="260"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41563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340193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2021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3063124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0893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4160814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132853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164391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237668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F062D-DA1E-4AE9-9498-DA88A66BA51B}"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356818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AF062D-DA1E-4AE9-9498-DA88A66BA51B}"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373042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AF062D-DA1E-4AE9-9498-DA88A66BA51B}"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62626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AF062D-DA1E-4AE9-9498-DA88A66BA51B}"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389245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F062D-DA1E-4AE9-9498-DA88A66BA51B}"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425026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AF062D-DA1E-4AE9-9498-DA88A66BA51B}"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2C12D-64E5-4CC3-B2AC-EF453F68DFE8}" type="slidenum">
              <a:rPr lang="en-US" smtClean="0"/>
              <a:t>‹#›</a:t>
            </a:fld>
            <a:endParaRPr lang="en-US"/>
          </a:p>
        </p:txBody>
      </p:sp>
    </p:spTree>
    <p:extLst>
      <p:ext uri="{BB962C8B-B14F-4D97-AF65-F5344CB8AC3E}">
        <p14:creationId xmlns:p14="http://schemas.microsoft.com/office/powerpoint/2010/main" val="426079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2C12D-64E5-4CC3-B2AC-EF453F68DFE8}" type="slidenum">
              <a:rPr lang="en-US" smtClean="0"/>
              <a:t>‹#›</a:t>
            </a:fld>
            <a:endParaRPr lang="en-US"/>
          </a:p>
        </p:txBody>
      </p:sp>
      <p:sp>
        <p:nvSpPr>
          <p:cNvPr id="5" name="Date Placeholder 4"/>
          <p:cNvSpPr>
            <a:spLocks noGrp="1"/>
          </p:cNvSpPr>
          <p:nvPr>
            <p:ph type="dt" sz="half" idx="10"/>
          </p:nvPr>
        </p:nvSpPr>
        <p:spPr/>
        <p:txBody>
          <a:bodyPr/>
          <a:lstStyle/>
          <a:p>
            <a:fld id="{66AF062D-DA1E-4AE9-9498-DA88A66BA51B}" type="datetimeFigureOut">
              <a:rPr lang="en-US" smtClean="0"/>
              <a:t>11/5/2021</a:t>
            </a:fld>
            <a:endParaRPr lang="en-US"/>
          </a:p>
        </p:txBody>
      </p:sp>
    </p:spTree>
    <p:extLst>
      <p:ext uri="{BB962C8B-B14F-4D97-AF65-F5344CB8AC3E}">
        <p14:creationId xmlns:p14="http://schemas.microsoft.com/office/powerpoint/2010/main" val="257404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AF062D-DA1E-4AE9-9498-DA88A66BA51B}" type="datetimeFigureOut">
              <a:rPr lang="en-US" smtClean="0"/>
              <a:t>11/5/2021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2C12D-64E5-4CC3-B2AC-EF453F68DFE8}" type="slidenum">
              <a:rPr lang="en-US" smtClean="0"/>
              <a:t>‹#›</a:t>
            </a:fld>
            <a:endParaRPr lang="en-US"/>
          </a:p>
        </p:txBody>
      </p:sp>
    </p:spTree>
    <p:extLst>
      <p:ext uri="{BB962C8B-B14F-4D97-AF65-F5344CB8AC3E}">
        <p14:creationId xmlns:p14="http://schemas.microsoft.com/office/powerpoint/2010/main" val="39943292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17123"/>
            <a:ext cx="7766936" cy="1789890"/>
          </a:xfrm>
        </p:spPr>
        <p:txBody>
          <a:bodyPr>
            <a:normAutofit/>
          </a:bodyPr>
          <a:lstStyle/>
          <a:p>
            <a:pPr algn="ctr"/>
            <a:r>
              <a:rPr lang="en-US" sz="6600" dirty="0" smtClean="0"/>
              <a:t>Breast cancer </a:t>
            </a:r>
            <a:endParaRPr lang="en-US" sz="6600" dirty="0"/>
          </a:p>
        </p:txBody>
      </p:sp>
      <p:sp>
        <p:nvSpPr>
          <p:cNvPr id="3" name="Subtitle 2"/>
          <p:cNvSpPr>
            <a:spLocks noGrp="1"/>
          </p:cNvSpPr>
          <p:nvPr>
            <p:ph type="subTitle" idx="1"/>
          </p:nvPr>
        </p:nvSpPr>
        <p:spPr>
          <a:xfrm>
            <a:off x="1507067" y="3900791"/>
            <a:ext cx="7766936" cy="1246941"/>
          </a:xfrm>
        </p:spPr>
        <p:txBody>
          <a:bodyPr/>
          <a:lstStyle/>
          <a:p>
            <a:pPr algn="ctr"/>
            <a:r>
              <a:rPr lang="en-US" dirty="0" smtClean="0"/>
              <a:t>Supervised by prof. Ahmed Said </a:t>
            </a:r>
            <a:r>
              <a:rPr lang="en-US" dirty="0" err="1" smtClean="0"/>
              <a:t>Eltarass</a:t>
            </a:r>
            <a:r>
              <a:rPr lang="en-US" dirty="0" smtClean="0"/>
              <a:t> </a:t>
            </a:r>
          </a:p>
          <a:p>
            <a:pPr algn="ctr"/>
            <a:r>
              <a:rPr lang="en-US" dirty="0" smtClean="0"/>
              <a:t> Graduation project 2022 </a:t>
            </a:r>
            <a:endParaRPr lang="en-US" dirty="0"/>
          </a:p>
        </p:txBody>
      </p:sp>
    </p:spTree>
    <p:extLst>
      <p:ext uri="{BB962C8B-B14F-4D97-AF65-F5344CB8AC3E}">
        <p14:creationId xmlns:p14="http://schemas.microsoft.com/office/powerpoint/2010/main" val="69484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5711"/>
            <a:ext cx="8596668" cy="1320800"/>
          </a:xfrm>
        </p:spPr>
        <p:txBody>
          <a:bodyPr/>
          <a:lstStyle/>
          <a:p>
            <a:r>
              <a:rPr lang="en-US" dirty="0" smtClean="0"/>
              <a:t>Pros &amp; Cons of mammograms</a:t>
            </a:r>
            <a:endParaRPr lang="en-US" dirty="0"/>
          </a:p>
        </p:txBody>
      </p:sp>
      <p:sp>
        <p:nvSpPr>
          <p:cNvPr id="3" name="Content Placeholder 2"/>
          <p:cNvSpPr>
            <a:spLocks noGrp="1"/>
          </p:cNvSpPr>
          <p:nvPr>
            <p:ph sz="half" idx="1"/>
          </p:nvPr>
        </p:nvSpPr>
        <p:spPr/>
        <p:txBody>
          <a:bodyPr/>
          <a:lstStyle/>
          <a:p>
            <a:r>
              <a:rPr lang="en-US" b="1" dirty="0" smtClean="0">
                <a:solidFill>
                  <a:srgbClr val="FF0000"/>
                </a:solidFill>
              </a:rPr>
              <a:t>Advantages</a:t>
            </a:r>
            <a:r>
              <a:rPr lang="en-US" dirty="0" smtClean="0"/>
              <a:t>:</a:t>
            </a:r>
          </a:p>
          <a:p>
            <a:r>
              <a:rPr lang="en-US" dirty="0" smtClean="0"/>
              <a:t>1- since introduction of mammography 30 years ago this has improved breast imaging </a:t>
            </a:r>
          </a:p>
          <a:p>
            <a:r>
              <a:rPr lang="en-US" dirty="0" smtClean="0"/>
              <a:t>2- this methods has reduced mortality rate by about 20%-40%</a:t>
            </a:r>
            <a:endParaRPr lang="en-US" dirty="0"/>
          </a:p>
        </p:txBody>
      </p:sp>
      <p:sp>
        <p:nvSpPr>
          <p:cNvPr id="4" name="Content Placeholder 3"/>
          <p:cNvSpPr>
            <a:spLocks noGrp="1"/>
          </p:cNvSpPr>
          <p:nvPr>
            <p:ph sz="half" idx="2"/>
          </p:nvPr>
        </p:nvSpPr>
        <p:spPr/>
        <p:txBody>
          <a:bodyPr/>
          <a:lstStyle/>
          <a:p>
            <a:r>
              <a:rPr lang="en-US" b="1" dirty="0" smtClean="0">
                <a:solidFill>
                  <a:srgbClr val="FF0000"/>
                </a:solidFill>
              </a:rPr>
              <a:t>Disadvantages</a:t>
            </a:r>
            <a:r>
              <a:rPr lang="en-US" dirty="0"/>
              <a:t>:</a:t>
            </a:r>
          </a:p>
          <a:p>
            <a:r>
              <a:rPr lang="en-US" dirty="0"/>
              <a:t>1- restricted to detection in dense breast tissue</a:t>
            </a:r>
          </a:p>
          <a:p>
            <a:r>
              <a:rPr lang="en-US" dirty="0" smtClean="0"/>
              <a:t>2- have </a:t>
            </a:r>
            <a:r>
              <a:rPr lang="en-US" dirty="0"/>
              <a:t>high false </a:t>
            </a:r>
            <a:r>
              <a:rPr lang="en-US" dirty="0" smtClean="0"/>
              <a:t>positives due to overlap of fibro-glandular tissue in 2D imaging</a:t>
            </a:r>
            <a:endParaRPr lang="en-US" dirty="0"/>
          </a:p>
          <a:p>
            <a:r>
              <a:rPr lang="en-US" dirty="0" smtClean="0"/>
              <a:t>3- inducing </a:t>
            </a:r>
            <a:r>
              <a:rPr lang="en-US" dirty="0"/>
              <a:t>radiation in breast tissues can cause </a:t>
            </a:r>
            <a:r>
              <a:rPr lang="en-US" dirty="0" smtClean="0"/>
              <a:t>cancer</a:t>
            </a:r>
          </a:p>
          <a:p>
            <a:r>
              <a:rPr lang="en-US" dirty="0" smtClean="0"/>
              <a:t>4- sensitivity decrease with density of breast</a:t>
            </a:r>
            <a:endParaRPr lang="en-US" dirty="0"/>
          </a:p>
        </p:txBody>
      </p:sp>
    </p:spTree>
    <p:extLst>
      <p:ext uri="{BB962C8B-B14F-4D97-AF65-F5344CB8AC3E}">
        <p14:creationId xmlns:p14="http://schemas.microsoft.com/office/powerpoint/2010/main" val="161232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to disadvantages of mammography new technologies has been </a:t>
            </a:r>
            <a:r>
              <a:rPr lang="en-US" dirty="0" smtClean="0"/>
              <a:t>introduced:</a:t>
            </a:r>
            <a:endParaRPr lang="en-US" dirty="0"/>
          </a:p>
        </p:txBody>
      </p:sp>
      <p:sp>
        <p:nvSpPr>
          <p:cNvPr id="3" name="Text Placeholder 2"/>
          <p:cNvSpPr>
            <a:spLocks noGrp="1"/>
          </p:cNvSpPr>
          <p:nvPr>
            <p:ph type="body" idx="1"/>
          </p:nvPr>
        </p:nvSpPr>
        <p:spPr/>
        <p:txBody>
          <a:bodyPr/>
          <a:lstStyle/>
          <a:p>
            <a:r>
              <a:rPr lang="en-US" sz="2000" dirty="0" err="1" smtClean="0"/>
              <a:t>Tomo</a:t>
            </a:r>
            <a:r>
              <a:rPr lang="en-US" sz="2000" dirty="0" smtClean="0"/>
              <a:t>-synthetic technologies:</a:t>
            </a:r>
            <a:endParaRPr lang="en-US" sz="2000" dirty="0"/>
          </a:p>
        </p:txBody>
      </p:sp>
      <p:sp>
        <p:nvSpPr>
          <p:cNvPr id="4" name="Content Placeholder 3"/>
          <p:cNvSpPr>
            <a:spLocks noGrp="1"/>
          </p:cNvSpPr>
          <p:nvPr>
            <p:ph sz="half" idx="2"/>
          </p:nvPr>
        </p:nvSpPr>
        <p:spPr/>
        <p:txBody>
          <a:bodyPr/>
          <a:lstStyle/>
          <a:p>
            <a:r>
              <a:rPr lang="en-US" dirty="0" smtClean="0"/>
              <a:t>Digital breast tomography (DBT)</a:t>
            </a:r>
            <a:endParaRPr lang="en-US" dirty="0"/>
          </a:p>
        </p:txBody>
      </p:sp>
      <p:sp>
        <p:nvSpPr>
          <p:cNvPr id="5" name="Text Placeholder 4"/>
          <p:cNvSpPr>
            <a:spLocks noGrp="1"/>
          </p:cNvSpPr>
          <p:nvPr>
            <p:ph type="body" sz="quarter" idx="3"/>
          </p:nvPr>
        </p:nvSpPr>
        <p:spPr/>
        <p:txBody>
          <a:bodyPr/>
          <a:lstStyle/>
          <a:p>
            <a:r>
              <a:rPr lang="en-US" sz="2000" dirty="0"/>
              <a:t>C</a:t>
            </a:r>
            <a:r>
              <a:rPr lang="en-US" sz="2000" dirty="0" smtClean="0"/>
              <a:t>ontrast enhanced imagery:</a:t>
            </a:r>
            <a:endParaRPr lang="en-US" sz="2000" dirty="0"/>
          </a:p>
        </p:txBody>
      </p:sp>
      <p:sp>
        <p:nvSpPr>
          <p:cNvPr id="6" name="Content Placeholder 5"/>
          <p:cNvSpPr>
            <a:spLocks noGrp="1"/>
          </p:cNvSpPr>
          <p:nvPr>
            <p:ph sz="quarter" idx="4"/>
          </p:nvPr>
        </p:nvSpPr>
        <p:spPr/>
        <p:txBody>
          <a:bodyPr/>
          <a:lstStyle/>
          <a:p>
            <a:r>
              <a:rPr lang="en-US" dirty="0" smtClean="0"/>
              <a:t>Contrast enhanced digital mammography (CEDM)</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5" y="3459421"/>
            <a:ext cx="4232691" cy="29280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5584" y="3459421"/>
            <a:ext cx="3562617" cy="2928026"/>
          </a:xfrm>
          <a:prstGeom prst="rect">
            <a:avLst/>
          </a:prstGeom>
        </p:spPr>
      </p:pic>
    </p:spTree>
    <p:extLst>
      <p:ext uri="{BB962C8B-B14F-4D97-AF65-F5344CB8AC3E}">
        <p14:creationId xmlns:p14="http://schemas.microsoft.com/office/powerpoint/2010/main" val="324466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374" y="689231"/>
            <a:ext cx="7662154" cy="2246769"/>
          </a:xfrm>
          <a:prstGeom prst="rect">
            <a:avLst/>
          </a:prstGeom>
        </p:spPr>
        <p:txBody>
          <a:bodyPr wrap="square">
            <a:spAutoFit/>
          </a:bodyPr>
          <a:lstStyle/>
          <a:p>
            <a:r>
              <a:rPr lang="en-US" sz="2000" dirty="0"/>
              <a:t>Breast cancer is the most common type of cancer in women and considered to be a leading cause of death among middle-aged and old women, especially in western countries. In Egypt, breast cancer is the most common type of cancer among females. Successful early detection and characterization of breast cancer can enhance the available options for treatment, and increase the rate of patients’ survivability.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74" y="3159735"/>
            <a:ext cx="6042660" cy="2636520"/>
          </a:xfrm>
          <a:prstGeom prst="rect">
            <a:avLst/>
          </a:prstGeom>
        </p:spPr>
      </p:pic>
    </p:spTree>
    <p:extLst>
      <p:ext uri="{BB962C8B-B14F-4D97-AF65-F5344CB8AC3E}">
        <p14:creationId xmlns:p14="http://schemas.microsoft.com/office/powerpoint/2010/main" val="40227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925" y="588683"/>
            <a:ext cx="5252411" cy="707886"/>
          </a:xfrm>
          <a:prstGeom prst="rect">
            <a:avLst/>
          </a:prstGeom>
        </p:spPr>
        <p:txBody>
          <a:bodyPr wrap="square">
            <a:spAutoFit/>
          </a:bodyPr>
          <a:lstStyle/>
          <a:p>
            <a:r>
              <a:rPr lang="en-US" sz="4000" dirty="0" smtClean="0">
                <a:solidFill>
                  <a:schemeClr val="accent1"/>
                </a:solidFill>
              </a:rPr>
              <a:t>what is cancer?</a:t>
            </a:r>
            <a:endParaRPr lang="en-US" sz="4000" dirty="0">
              <a:solidFill>
                <a:schemeClr val="accent1"/>
              </a:solidFill>
            </a:endParaRPr>
          </a:p>
        </p:txBody>
      </p:sp>
      <p:sp>
        <p:nvSpPr>
          <p:cNvPr id="3" name="Rectangle 2"/>
          <p:cNvSpPr/>
          <p:nvPr/>
        </p:nvSpPr>
        <p:spPr>
          <a:xfrm>
            <a:off x="914925" y="1243227"/>
            <a:ext cx="8384718" cy="923330"/>
          </a:xfrm>
          <a:prstGeom prst="rect">
            <a:avLst/>
          </a:prstGeom>
        </p:spPr>
        <p:txBody>
          <a:bodyPr wrap="square">
            <a:spAutoFit/>
          </a:bodyPr>
          <a:lstStyle/>
          <a:p>
            <a:r>
              <a:rPr lang="en-US" dirty="0" smtClean="0"/>
              <a:t>Cells are the basic units that make up the human body. Cells grow and divide to make new cells as the body needs them. Usually, cells die when they get too old or damaged. Then, new cells take their place.</a:t>
            </a:r>
            <a:endParaRPr lang="en-US" dirty="0"/>
          </a:p>
        </p:txBody>
      </p:sp>
      <p:sp>
        <p:nvSpPr>
          <p:cNvPr id="4" name="Rectangle 3"/>
          <p:cNvSpPr/>
          <p:nvPr/>
        </p:nvSpPr>
        <p:spPr>
          <a:xfrm>
            <a:off x="914925" y="2404365"/>
            <a:ext cx="6779654" cy="369332"/>
          </a:xfrm>
          <a:prstGeom prst="rect">
            <a:avLst/>
          </a:prstGeom>
        </p:spPr>
        <p:txBody>
          <a:bodyPr wrap="square">
            <a:spAutoFit/>
          </a:bodyPr>
          <a:lstStyle/>
          <a:p>
            <a:r>
              <a:rPr lang="en-US" dirty="0" smtClean="0"/>
              <a:t>Cancer grows when a cell’s DNA is damaged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925" y="3088372"/>
            <a:ext cx="8840498" cy="2913594"/>
          </a:xfrm>
          <a:prstGeom prst="rect">
            <a:avLst/>
          </a:prstGeom>
        </p:spPr>
      </p:pic>
    </p:spTree>
    <p:extLst>
      <p:ext uri="{BB962C8B-B14F-4D97-AF65-F5344CB8AC3E}">
        <p14:creationId xmlns:p14="http://schemas.microsoft.com/office/powerpoint/2010/main" val="358644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8" y="1085273"/>
            <a:ext cx="9552561" cy="1754326"/>
          </a:xfrm>
          <a:prstGeom prst="rect">
            <a:avLst/>
          </a:prstGeom>
        </p:spPr>
        <p:txBody>
          <a:bodyPr wrap="square">
            <a:spAutoFit/>
          </a:bodyPr>
          <a:lstStyle/>
          <a:p>
            <a:r>
              <a:rPr lang="en-US" dirty="0" smtClean="0"/>
              <a:t>Cells start to grow uncontrollably. These cells may form a mass called a tumor. A tumor can be :</a:t>
            </a:r>
          </a:p>
          <a:p>
            <a:r>
              <a:rPr lang="en-US" dirty="0" smtClean="0"/>
              <a:t>                 1-</a:t>
            </a:r>
            <a:r>
              <a:rPr lang="en-US" dirty="0" smtClean="0"/>
              <a:t> malignant</a:t>
            </a:r>
            <a:r>
              <a:rPr lang="en-US" dirty="0" smtClean="0"/>
              <a:t>                2- benign. </a:t>
            </a:r>
          </a:p>
          <a:p>
            <a:pPr marL="285750" indent="-285750">
              <a:buFont typeface="Courier New" panose="02070309020205020404" pitchFamily="49" charset="0"/>
              <a:buChar char="o"/>
            </a:pPr>
            <a:r>
              <a:rPr lang="en-US" dirty="0" smtClean="0"/>
              <a:t>A cancerous tumor is malignant: meaning it can grow and spread to other parts of the body</a:t>
            </a:r>
          </a:p>
          <a:p>
            <a:pPr marL="285750" indent="-285750">
              <a:buFont typeface="Courier New" panose="02070309020205020404" pitchFamily="49" charset="0"/>
              <a:buChar char="o"/>
            </a:pPr>
            <a:r>
              <a:rPr lang="en-US" dirty="0" smtClean="0"/>
              <a:t> A benign tumor : means the tumor can grow but will not spread.</a:t>
            </a:r>
            <a:endParaRPr lang="en-US" dirty="0"/>
          </a:p>
        </p:txBody>
      </p:sp>
      <p:sp>
        <p:nvSpPr>
          <p:cNvPr id="3" name="Rectangle 2"/>
          <p:cNvSpPr/>
          <p:nvPr/>
        </p:nvSpPr>
        <p:spPr>
          <a:xfrm>
            <a:off x="584860" y="287126"/>
            <a:ext cx="4356791" cy="707886"/>
          </a:xfrm>
          <a:prstGeom prst="rect">
            <a:avLst/>
          </a:prstGeom>
        </p:spPr>
        <p:txBody>
          <a:bodyPr wrap="square">
            <a:spAutoFit/>
          </a:bodyPr>
          <a:lstStyle/>
          <a:p>
            <a:r>
              <a:rPr lang="en-US" sz="4000" dirty="0" smtClean="0">
                <a:solidFill>
                  <a:schemeClr val="accent1"/>
                </a:solidFill>
              </a:rPr>
              <a:t>Tumors </a:t>
            </a:r>
            <a:endParaRPr lang="en-US" sz="4000" dirty="0">
              <a:solidFill>
                <a:schemeClr val="accent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57" y="3049926"/>
            <a:ext cx="7558392" cy="3195232"/>
          </a:xfrm>
          <a:prstGeom prst="rect">
            <a:avLst/>
          </a:prstGeom>
        </p:spPr>
      </p:pic>
    </p:spTree>
    <p:extLst>
      <p:ext uri="{BB962C8B-B14F-4D97-AF65-F5344CB8AC3E}">
        <p14:creationId xmlns:p14="http://schemas.microsoft.com/office/powerpoint/2010/main" val="23563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080" y="364946"/>
            <a:ext cx="4535216" cy="584775"/>
          </a:xfrm>
          <a:prstGeom prst="rect">
            <a:avLst/>
          </a:prstGeom>
        </p:spPr>
        <p:txBody>
          <a:bodyPr wrap="none">
            <a:spAutoFit/>
          </a:bodyPr>
          <a:lstStyle/>
          <a:p>
            <a:r>
              <a:rPr lang="en-US" sz="3200" b="0" i="0" dirty="0" smtClean="0">
                <a:solidFill>
                  <a:schemeClr val="accent1"/>
                </a:solidFill>
                <a:effectLst/>
                <a:latin typeface="Merriweather"/>
              </a:rPr>
              <a:t>What Is Breast Cancer?</a:t>
            </a:r>
            <a:endParaRPr lang="en-US" sz="3200" b="0" i="0" dirty="0">
              <a:solidFill>
                <a:schemeClr val="accent1"/>
              </a:solidFill>
              <a:effectLst/>
              <a:latin typeface="Merriweather"/>
            </a:endParaRPr>
          </a:p>
        </p:txBody>
      </p:sp>
      <p:sp>
        <p:nvSpPr>
          <p:cNvPr id="3" name="Rectangle 2"/>
          <p:cNvSpPr/>
          <p:nvPr/>
        </p:nvSpPr>
        <p:spPr>
          <a:xfrm>
            <a:off x="674450" y="949721"/>
            <a:ext cx="8644647" cy="3139321"/>
          </a:xfrm>
          <a:prstGeom prst="rect">
            <a:avLst/>
          </a:prstGeom>
        </p:spPr>
        <p:txBody>
          <a:bodyPr wrap="square">
            <a:spAutoFit/>
          </a:bodyPr>
          <a:lstStyle/>
          <a:p>
            <a:r>
              <a:rPr lang="en-US" b="0" i="1" dirty="0" smtClean="0">
                <a:solidFill>
                  <a:srgbClr val="000000"/>
                </a:solidFill>
                <a:effectLst/>
                <a:latin typeface="Open Sans"/>
              </a:rPr>
              <a:t>Breast cancer</a:t>
            </a:r>
            <a:r>
              <a:rPr lang="en-US" b="0" i="0" dirty="0" smtClean="0">
                <a:solidFill>
                  <a:srgbClr val="000000"/>
                </a:solidFill>
                <a:effectLst/>
                <a:latin typeface="Open Sans"/>
              </a:rPr>
              <a:t> is a disease in which cells in the breast grow out of control. There are different kinds of breast cancer. The kind of breast cancer depends on which cells in the breast turn into cancer.</a:t>
            </a:r>
          </a:p>
          <a:p>
            <a:r>
              <a:rPr lang="en-US" b="0" i="0" dirty="0" smtClean="0">
                <a:solidFill>
                  <a:srgbClr val="000000"/>
                </a:solidFill>
                <a:effectLst/>
                <a:latin typeface="Open Sans"/>
              </a:rPr>
              <a:t>Breast cancer can begin in different parts of the breast. A breast is made up of three main parts: </a:t>
            </a:r>
            <a:r>
              <a:rPr lang="en-US" b="0" i="0" dirty="0" smtClean="0">
                <a:solidFill>
                  <a:srgbClr val="FF0000"/>
                </a:solidFill>
                <a:effectLst/>
                <a:latin typeface="Open Sans"/>
              </a:rPr>
              <a:t>lobules, ducts, and connective tissue</a:t>
            </a:r>
            <a:r>
              <a:rPr lang="en-US" b="0" i="0" dirty="0" smtClean="0">
                <a:solidFill>
                  <a:srgbClr val="000000"/>
                </a:solidFill>
                <a:effectLst/>
                <a:latin typeface="Open Sans"/>
              </a:rPr>
              <a:t>. The lobules are the glands that produce milk. The ducts are tubes that carry milk to the nipple. The connective tissue (which consists of fibrous and fatty tissue) surrounds and holds everything together. Most breast cancers begin in the ducts or lobules.</a:t>
            </a:r>
          </a:p>
          <a:p>
            <a:r>
              <a:rPr lang="en-US" b="0" i="0" dirty="0" smtClean="0">
                <a:solidFill>
                  <a:srgbClr val="000000"/>
                </a:solidFill>
                <a:effectLst/>
                <a:latin typeface="Open Sans"/>
              </a:rPr>
              <a:t>Breast cancer can spread outside the breast through blood vessels and lymph vessels. When breast cancer spreads to other parts of the body, it is said to have metastasized.</a:t>
            </a:r>
            <a:endParaRPr lang="en-US" b="0" i="0" dirty="0">
              <a:solidFill>
                <a:srgbClr val="000000"/>
              </a:solidFill>
              <a:effectLst/>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54" y="4089042"/>
            <a:ext cx="2568103" cy="26716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830" y="4089042"/>
            <a:ext cx="2461098" cy="2671682"/>
          </a:xfrm>
          <a:prstGeom prst="rect">
            <a:avLst/>
          </a:prstGeom>
        </p:spPr>
      </p:pic>
    </p:spTree>
    <p:extLst>
      <p:ext uri="{BB962C8B-B14F-4D97-AF65-F5344CB8AC3E}">
        <p14:creationId xmlns:p14="http://schemas.microsoft.com/office/powerpoint/2010/main" val="429204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433" y="323725"/>
            <a:ext cx="9160213" cy="1077218"/>
          </a:xfrm>
          <a:prstGeom prst="rect">
            <a:avLst/>
          </a:prstGeom>
        </p:spPr>
        <p:txBody>
          <a:bodyPr wrap="square">
            <a:spAutoFit/>
          </a:bodyPr>
          <a:lstStyle/>
          <a:p>
            <a:r>
              <a:rPr lang="en-US" sz="3200" dirty="0" smtClean="0">
                <a:solidFill>
                  <a:schemeClr val="accent1"/>
                </a:solidFill>
              </a:rPr>
              <a:t>Tests that examine the breasts are used to diagnose breast cancer :</a:t>
            </a:r>
            <a:endParaRPr lang="en-US" sz="3200" dirty="0">
              <a:solidFill>
                <a:schemeClr val="accent1"/>
              </a:solidFill>
            </a:endParaRPr>
          </a:p>
        </p:txBody>
      </p:sp>
      <p:sp>
        <p:nvSpPr>
          <p:cNvPr id="3" name="Rectangle 2"/>
          <p:cNvSpPr/>
          <p:nvPr/>
        </p:nvSpPr>
        <p:spPr>
          <a:xfrm>
            <a:off x="246433" y="1522142"/>
            <a:ext cx="9471499" cy="5078313"/>
          </a:xfrm>
          <a:prstGeom prst="rect">
            <a:avLst/>
          </a:prstGeom>
        </p:spPr>
        <p:txBody>
          <a:bodyPr wrap="square">
            <a:spAutoFit/>
          </a:bodyPr>
          <a:lstStyle/>
          <a:p>
            <a:r>
              <a:rPr lang="en-US" dirty="0" smtClean="0">
                <a:solidFill>
                  <a:srgbClr val="FF0000"/>
                </a:solidFill>
              </a:rPr>
              <a:t>  </a:t>
            </a:r>
            <a:r>
              <a:rPr lang="en-US" dirty="0" smtClean="0">
                <a:solidFill>
                  <a:srgbClr val="FF0000"/>
                </a:solidFill>
              </a:rPr>
              <a:t>Mammogram</a:t>
            </a:r>
            <a:r>
              <a:rPr lang="en-US" dirty="0" smtClean="0"/>
              <a:t>: An x-ray of the breast.</a:t>
            </a:r>
          </a:p>
          <a:p>
            <a:endParaRPr lang="en-US" dirty="0" smtClean="0"/>
          </a:p>
          <a:p>
            <a:r>
              <a:rPr lang="en-US" dirty="0" smtClean="0">
                <a:solidFill>
                  <a:srgbClr val="FF0000"/>
                </a:solidFill>
              </a:rPr>
              <a:t>  Ultrasound exam: </a:t>
            </a:r>
            <a:r>
              <a:rPr lang="en-US" dirty="0" smtClean="0"/>
              <a:t>A procedure in which high-energy sound waves (ultrasound) are bounced off internal tissues or organs and make echoes. The echoes form a picture of body tissues called a sonogram. The picture can be printed to be looked at later.</a:t>
            </a:r>
          </a:p>
          <a:p>
            <a:endParaRPr lang="en-US" dirty="0" smtClean="0"/>
          </a:p>
          <a:p>
            <a:r>
              <a:rPr lang="en-US" dirty="0" smtClean="0"/>
              <a:t> </a:t>
            </a:r>
            <a:r>
              <a:rPr lang="en-US" dirty="0" smtClean="0">
                <a:solidFill>
                  <a:srgbClr val="FF0000"/>
                </a:solidFill>
              </a:rPr>
              <a:t> MRI (magnetic resonance imaging): </a:t>
            </a:r>
            <a:r>
              <a:rPr lang="en-US" dirty="0" smtClean="0"/>
              <a:t>A procedure that uses a magnet, radio waves, and a computer to make a series of detailed pictures of both breasts. This procedure is also called nuclear magnetic resonance imaging (NMRI).</a:t>
            </a:r>
          </a:p>
          <a:p>
            <a:endParaRPr lang="en-US" dirty="0" smtClean="0"/>
          </a:p>
          <a:p>
            <a:r>
              <a:rPr lang="en-US" dirty="0" smtClean="0">
                <a:solidFill>
                  <a:srgbClr val="FF0000"/>
                </a:solidFill>
              </a:rPr>
              <a:t>  Blood chemistry studies: </a:t>
            </a:r>
            <a:r>
              <a:rPr lang="en-US" dirty="0" smtClean="0"/>
              <a:t>A procedure in which a blood sample is checked to measure the amounts of certain substances released into the blood by organs and tissues in the body. An unusual (higher or lower than normal) amount of a substance can be a sign of disease. </a:t>
            </a:r>
          </a:p>
          <a:p>
            <a:endParaRPr lang="en-US" dirty="0" smtClean="0"/>
          </a:p>
          <a:p>
            <a:r>
              <a:rPr lang="en-US" dirty="0" smtClean="0">
                <a:solidFill>
                  <a:srgbClr val="FF0000"/>
                </a:solidFill>
              </a:rPr>
              <a:t> Biopsy: </a:t>
            </a:r>
            <a:r>
              <a:rPr lang="en-US" dirty="0" smtClean="0"/>
              <a:t>The removal of cells or tissues so they can be viewed under a microscope by a pathologist to check for signs of cancer. If a lump in the breast is found, a biopsy may be done.</a:t>
            </a:r>
            <a:endParaRPr lang="en-US" dirty="0"/>
          </a:p>
        </p:txBody>
      </p:sp>
    </p:spTree>
    <p:extLst>
      <p:ext uri="{BB962C8B-B14F-4D97-AF65-F5344CB8AC3E}">
        <p14:creationId xmlns:p14="http://schemas.microsoft.com/office/powerpoint/2010/main" val="268546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663" y="505838"/>
            <a:ext cx="4952099" cy="860164"/>
          </a:xfrm>
        </p:spPr>
        <p:txBody>
          <a:bodyPr/>
          <a:lstStyle/>
          <a:p>
            <a:pPr algn="l"/>
            <a:r>
              <a:rPr lang="en-US" sz="4000" dirty="0" smtClean="0"/>
              <a:t>Mammography</a:t>
            </a:r>
            <a:endParaRPr lang="en-US" dirty="0"/>
          </a:p>
        </p:txBody>
      </p:sp>
      <p:sp>
        <p:nvSpPr>
          <p:cNvPr id="3" name="Subtitle 2"/>
          <p:cNvSpPr>
            <a:spLocks noGrp="1"/>
          </p:cNvSpPr>
          <p:nvPr>
            <p:ph type="subTitle" idx="1"/>
          </p:nvPr>
        </p:nvSpPr>
        <p:spPr>
          <a:xfrm>
            <a:off x="957663" y="1784288"/>
            <a:ext cx="7766936" cy="1096899"/>
          </a:xfrm>
        </p:spPr>
        <p:txBody>
          <a:bodyPr/>
          <a:lstStyle/>
          <a:p>
            <a:pPr algn="l"/>
            <a:r>
              <a:rPr lang="en-US" dirty="0" smtClean="0">
                <a:solidFill>
                  <a:schemeClr val="tx1"/>
                </a:solidFill>
              </a:rPr>
              <a:t>A mammogram is a 2D image that help to identify suspicious findings</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64" y="2462897"/>
            <a:ext cx="4515144" cy="3777092"/>
          </a:xfrm>
          <a:prstGeom prst="rect">
            <a:avLst/>
          </a:prstGeom>
        </p:spPr>
      </p:pic>
    </p:spTree>
    <p:extLst>
      <p:ext uri="{BB962C8B-B14F-4D97-AF65-F5344CB8AC3E}">
        <p14:creationId xmlns:p14="http://schemas.microsoft.com/office/powerpoint/2010/main" val="368775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242" y="457199"/>
            <a:ext cx="7766936" cy="694793"/>
          </a:xfrm>
        </p:spPr>
        <p:txBody>
          <a:bodyPr/>
          <a:lstStyle/>
          <a:p>
            <a:pPr algn="l"/>
            <a:r>
              <a:rPr lang="en-US" sz="3600" dirty="0" smtClean="0"/>
              <a:t>Abnormalities in mammograms</a:t>
            </a:r>
            <a:endParaRPr lang="en-US" sz="3600" dirty="0"/>
          </a:p>
        </p:txBody>
      </p:sp>
      <p:sp>
        <p:nvSpPr>
          <p:cNvPr id="3" name="Subtitle 2"/>
          <p:cNvSpPr>
            <a:spLocks noGrp="1"/>
          </p:cNvSpPr>
          <p:nvPr>
            <p:ph type="subTitle" idx="1"/>
          </p:nvPr>
        </p:nvSpPr>
        <p:spPr>
          <a:xfrm>
            <a:off x="1322242" y="1473003"/>
            <a:ext cx="4485171" cy="3964759"/>
          </a:xfrm>
        </p:spPr>
        <p:txBody>
          <a:bodyPr/>
          <a:lstStyle/>
          <a:p>
            <a:pPr algn="l"/>
            <a:r>
              <a:rPr lang="en-US" dirty="0" smtClean="0">
                <a:solidFill>
                  <a:srgbClr val="FF0000"/>
                </a:solidFill>
              </a:rPr>
              <a:t>Mass lesions: </a:t>
            </a:r>
            <a:r>
              <a:rPr lang="en-US" dirty="0" smtClean="0"/>
              <a:t>they have high ,medium or low density compared to normal fibro-glandular tissue</a:t>
            </a:r>
          </a:p>
          <a:p>
            <a:pPr algn="l"/>
            <a:endParaRPr lang="en-US" dirty="0" smtClean="0"/>
          </a:p>
          <a:p>
            <a:pPr algn="l"/>
            <a:r>
              <a:rPr lang="en-US" dirty="0" smtClean="0">
                <a:solidFill>
                  <a:srgbClr val="FF0000"/>
                </a:solidFill>
              </a:rPr>
              <a:t>Micro Calcification</a:t>
            </a:r>
            <a:r>
              <a:rPr lang="en-US" dirty="0" smtClean="0"/>
              <a:t>: they are small calcium deposits</a:t>
            </a:r>
          </a:p>
          <a:p>
            <a:pPr algn="l"/>
            <a:endParaRPr lang="en-US" dirty="0" smtClean="0"/>
          </a:p>
          <a:p>
            <a:pPr algn="l"/>
            <a:r>
              <a:rPr lang="en-US" dirty="0" smtClean="0">
                <a:solidFill>
                  <a:srgbClr val="FF0000"/>
                </a:solidFill>
              </a:rPr>
              <a:t>Architectural Distortion</a:t>
            </a:r>
            <a:r>
              <a:rPr lang="en-US" dirty="0" smtClean="0"/>
              <a:t>: Their appearance increase suspicions that the patient may have breast cancer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5998" y="1151992"/>
            <a:ext cx="1613775" cy="176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8358" y="2626468"/>
            <a:ext cx="2058211" cy="20731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858" y="4776336"/>
            <a:ext cx="3450279" cy="1964873"/>
          </a:xfrm>
          <a:prstGeom prst="rect">
            <a:avLst/>
          </a:prstGeom>
        </p:spPr>
      </p:pic>
    </p:spTree>
    <p:extLst>
      <p:ext uri="{BB962C8B-B14F-4D97-AF65-F5344CB8AC3E}">
        <p14:creationId xmlns:p14="http://schemas.microsoft.com/office/powerpoint/2010/main" val="273082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mammogram</a:t>
            </a:r>
            <a:endParaRPr lang="en-US" dirty="0"/>
          </a:p>
        </p:txBody>
      </p:sp>
      <p:sp>
        <p:nvSpPr>
          <p:cNvPr id="3" name="Content Placeholder 2"/>
          <p:cNvSpPr>
            <a:spLocks noGrp="1"/>
          </p:cNvSpPr>
          <p:nvPr>
            <p:ph idx="1"/>
          </p:nvPr>
        </p:nvSpPr>
        <p:spPr>
          <a:xfrm>
            <a:off x="677334" y="1362921"/>
            <a:ext cx="8596668" cy="3880773"/>
          </a:xfrm>
        </p:spPr>
        <p:txBody>
          <a:bodyPr>
            <a:normAutofit/>
          </a:bodyPr>
          <a:lstStyle/>
          <a:p>
            <a:r>
              <a:rPr lang="en-US" sz="2400" dirty="0" smtClean="0"/>
              <a:t>1- breast tissue is pressed by a plat</a:t>
            </a:r>
          </a:p>
          <a:p>
            <a:r>
              <a:rPr lang="en-US" sz="2400" dirty="0" smtClean="0"/>
              <a:t>2- penetrate low energy (20-32 </a:t>
            </a:r>
            <a:r>
              <a:rPr lang="en-US" sz="2400" dirty="0" err="1" smtClean="0"/>
              <a:t>kVp</a:t>
            </a:r>
            <a:r>
              <a:rPr lang="en-US" sz="2400" dirty="0" smtClean="0"/>
              <a:t>) X-ray</a:t>
            </a:r>
          </a:p>
          <a:p>
            <a:r>
              <a:rPr lang="en-US" sz="2400" dirty="0" smtClean="0"/>
              <a:t>3- radio graphic image is produced</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639" y="3003693"/>
            <a:ext cx="5442828" cy="3265697"/>
          </a:xfrm>
          <a:prstGeom prst="rect">
            <a:avLst/>
          </a:prstGeom>
        </p:spPr>
      </p:pic>
    </p:spTree>
    <p:extLst>
      <p:ext uri="{BB962C8B-B14F-4D97-AF65-F5344CB8AC3E}">
        <p14:creationId xmlns:p14="http://schemas.microsoft.com/office/powerpoint/2010/main" val="1829447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75</TotalTime>
  <Words>606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Merriweather</vt:lpstr>
      <vt:lpstr>Open Sans</vt:lpstr>
      <vt:lpstr>Trebuchet MS</vt:lpstr>
      <vt:lpstr>Wingdings 3</vt:lpstr>
      <vt:lpstr>Facet</vt:lpstr>
      <vt:lpstr>Breast cancer </vt:lpstr>
      <vt:lpstr>PowerPoint Presentation</vt:lpstr>
      <vt:lpstr>PowerPoint Presentation</vt:lpstr>
      <vt:lpstr>PowerPoint Presentation</vt:lpstr>
      <vt:lpstr>PowerPoint Presentation</vt:lpstr>
      <vt:lpstr>PowerPoint Presentation</vt:lpstr>
      <vt:lpstr>Mammography</vt:lpstr>
      <vt:lpstr>Abnormalities in mammograms</vt:lpstr>
      <vt:lpstr>How to use mammogram</vt:lpstr>
      <vt:lpstr>Pros &amp; Cons of mammograms</vt:lpstr>
      <vt:lpstr>Due to disadvantages of mammography new technologies has been introduced: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c:title>
  <dc:creator>Windows User</dc:creator>
  <cp:lastModifiedBy>Windows User</cp:lastModifiedBy>
  <cp:revision>20</cp:revision>
  <dcterms:created xsi:type="dcterms:W3CDTF">2021-11-05T13:25:46Z</dcterms:created>
  <dcterms:modified xsi:type="dcterms:W3CDTF">2021-11-05T14:41:01Z</dcterms:modified>
</cp:coreProperties>
</file>