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67" r:id="rId5"/>
    <p:sldId id="259" r:id="rId6"/>
    <p:sldId id="260" r:id="rId7"/>
    <p:sldId id="263" r:id="rId8"/>
    <p:sldId id="266" r:id="rId9"/>
    <p:sldId id="264" r:id="rId10"/>
    <p:sldId id="265"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54007444-A2D6-4615-8EE5-66ABCC8AFC51}" type="datetimeFigureOut">
              <a:rPr lang="en-US" smtClean="0"/>
              <a:t>3/8/2022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167951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07444-A2D6-4615-8EE5-66ABCC8AFC51}"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144296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54007444-A2D6-4615-8EE5-66ABCC8AFC51}" type="datetimeFigureOut">
              <a:rPr lang="en-US" smtClean="0"/>
              <a:t>3/8/2022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310865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07444-A2D6-4615-8EE5-66ABCC8AFC51}"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22222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54007444-A2D6-4615-8EE5-66ABCC8AFC51}" type="datetimeFigureOut">
              <a:rPr lang="en-US" smtClean="0"/>
              <a:t>3/8/2022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279712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54007444-A2D6-4615-8EE5-66ABCC8AFC51}" type="datetimeFigureOut">
              <a:rPr lang="en-US" smtClean="0"/>
              <a:t>3/8/2022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3275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54007444-A2D6-4615-8EE5-66ABCC8AFC51}" type="datetimeFigureOut">
              <a:rPr lang="en-US" smtClean="0"/>
              <a:t>3/8/2022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19357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007444-A2D6-4615-8EE5-66ABCC8AFC51}"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425733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4007444-A2D6-4615-8EE5-66ABCC8AFC51}" type="datetimeFigureOut">
              <a:rPr lang="en-US" smtClean="0"/>
              <a:t>3/8/2022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14680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007444-A2D6-4615-8EE5-66ABCC8AFC51}"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291954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54007444-A2D6-4615-8EE5-66ABCC8AFC51}" type="datetimeFigureOut">
              <a:rPr lang="en-US" smtClean="0"/>
              <a:t>3/8/2022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F9BB7F07-6254-42AE-BA58-DB7E1588AFDC}" type="slidenum">
              <a:rPr lang="en-US" smtClean="0"/>
              <a:t>‹#›</a:t>
            </a:fld>
            <a:endParaRPr lang="en-US"/>
          </a:p>
        </p:txBody>
      </p:sp>
    </p:spTree>
    <p:extLst>
      <p:ext uri="{BB962C8B-B14F-4D97-AF65-F5344CB8AC3E}">
        <p14:creationId xmlns:p14="http://schemas.microsoft.com/office/powerpoint/2010/main" val="428597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4007444-A2D6-4615-8EE5-66ABCC8AFC51}" type="datetimeFigureOut">
              <a:rPr lang="en-US" smtClean="0"/>
              <a:t>3/8/2022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9BB7F07-6254-42AE-BA58-DB7E1588AFDC}" type="slidenum">
              <a:rPr lang="en-US" smtClean="0"/>
              <a:t>‹#›</a:t>
            </a:fld>
            <a:endParaRPr lang="en-US"/>
          </a:p>
        </p:txBody>
      </p:sp>
    </p:spTree>
    <p:extLst>
      <p:ext uri="{BB962C8B-B14F-4D97-AF65-F5344CB8AC3E}">
        <p14:creationId xmlns:p14="http://schemas.microsoft.com/office/powerpoint/2010/main" val="74202257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t>Breast Cancer</a:t>
            </a:r>
          </a:p>
        </p:txBody>
      </p:sp>
      <p:sp>
        <p:nvSpPr>
          <p:cNvPr id="3" name="Subtitle 2"/>
          <p:cNvSpPr>
            <a:spLocks noGrp="1"/>
          </p:cNvSpPr>
          <p:nvPr>
            <p:ph type="subTitle" idx="1"/>
          </p:nvPr>
        </p:nvSpPr>
        <p:spPr/>
        <p:txBody>
          <a:bodyPr/>
          <a:lstStyle/>
          <a:p>
            <a:r>
              <a:rPr lang="en-US" dirty="0"/>
              <a:t>Supervised by prof. Ahmed Said </a:t>
            </a:r>
            <a:r>
              <a:rPr lang="en-US" dirty="0" err="1"/>
              <a:t>Eltarass</a:t>
            </a:r>
            <a:endParaRPr lang="en-US" dirty="0"/>
          </a:p>
        </p:txBody>
      </p:sp>
    </p:spTree>
    <p:extLst>
      <p:ext uri="{BB962C8B-B14F-4D97-AF65-F5344CB8AC3E}">
        <p14:creationId xmlns:p14="http://schemas.microsoft.com/office/powerpoint/2010/main" val="112642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How to use mammogram</a:t>
            </a:r>
          </a:p>
        </p:txBody>
      </p:sp>
      <p:sp>
        <p:nvSpPr>
          <p:cNvPr id="3" name="Content Placeholder 2"/>
          <p:cNvSpPr>
            <a:spLocks noGrp="1"/>
          </p:cNvSpPr>
          <p:nvPr>
            <p:ph idx="1"/>
          </p:nvPr>
        </p:nvSpPr>
        <p:spPr>
          <a:xfrm>
            <a:off x="5009280" y="975359"/>
            <a:ext cx="6215909" cy="2287708"/>
          </a:xfrm>
        </p:spPr>
        <p:txBody>
          <a:bodyPr/>
          <a:lstStyle/>
          <a:p>
            <a:r>
              <a:rPr lang="en-US" dirty="0"/>
              <a:t>Breast tissue is pressed by a plat</a:t>
            </a:r>
          </a:p>
          <a:p>
            <a:r>
              <a:rPr lang="en-US" dirty="0"/>
              <a:t>Penetrate low energy (20-32 </a:t>
            </a:r>
            <a:r>
              <a:rPr lang="en-US" dirty="0" err="1"/>
              <a:t>kVp</a:t>
            </a:r>
            <a:r>
              <a:rPr lang="en-US" dirty="0"/>
              <a:t>) X-ray</a:t>
            </a:r>
          </a:p>
          <a:p>
            <a:r>
              <a:rPr lang="en-US" dirty="0"/>
              <a:t>Radio graphic image is produced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821" y="3352036"/>
            <a:ext cx="5442828" cy="3265697"/>
          </a:xfrm>
          <a:prstGeom prst="rect">
            <a:avLst/>
          </a:prstGeom>
        </p:spPr>
      </p:pic>
    </p:spTree>
    <p:extLst>
      <p:ext uri="{BB962C8B-B14F-4D97-AF65-F5344CB8AC3E}">
        <p14:creationId xmlns:p14="http://schemas.microsoft.com/office/powerpoint/2010/main" val="409224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and Risks of Screening</a:t>
            </a:r>
            <a:endParaRPr lang="en-US" dirty="0"/>
          </a:p>
        </p:txBody>
      </p:sp>
      <p:sp>
        <p:nvSpPr>
          <p:cNvPr id="3" name="Content Placeholder 2"/>
          <p:cNvSpPr>
            <a:spLocks noGrp="1"/>
          </p:cNvSpPr>
          <p:nvPr>
            <p:ph idx="1"/>
          </p:nvPr>
        </p:nvSpPr>
        <p:spPr>
          <a:xfrm>
            <a:off x="4483223" y="0"/>
            <a:ext cx="7708777" cy="6858000"/>
          </a:xfrm>
        </p:spPr>
        <p:txBody>
          <a:bodyPr>
            <a:normAutofit fontScale="25000" lnSpcReduction="20000"/>
          </a:bodyPr>
          <a:lstStyle/>
          <a:p>
            <a:pPr marL="0" indent="0" algn="l">
              <a:buNone/>
            </a:pPr>
            <a:r>
              <a:rPr lang="en-GB" sz="4800" i="0" dirty="0">
                <a:solidFill>
                  <a:srgbClr val="223654"/>
                </a:solidFill>
                <a:effectLst/>
                <a:latin typeface="Open Sans" panose="020B0606030504020204" pitchFamily="34" charset="0"/>
              </a:rPr>
              <a:t> </a:t>
            </a:r>
            <a:r>
              <a:rPr lang="en-GB" sz="4800" i="0" dirty="0">
                <a:solidFill>
                  <a:schemeClr val="accent1"/>
                </a:solidFill>
                <a:effectLst/>
              </a:rPr>
              <a:t>ADVANTAGE</a:t>
            </a:r>
          </a:p>
          <a:p>
            <a:pPr algn="l">
              <a:buFont typeface="Arial" panose="020B0604020202020204" pitchFamily="34" charset="0"/>
              <a:buChar char="•"/>
            </a:pPr>
            <a:r>
              <a:rPr lang="en-GB" sz="4800" b="1" i="0" dirty="0">
                <a:solidFill>
                  <a:srgbClr val="223654"/>
                </a:solidFill>
                <a:effectLst/>
                <a:latin typeface="Open Sans" panose="020B0606030504020204" pitchFamily="34" charset="0"/>
              </a:rPr>
              <a:t>Reduces the risk of dying from breast cancer</a:t>
            </a:r>
            <a:br>
              <a:rPr lang="en-GB" sz="4800" b="0" i="0" dirty="0">
                <a:solidFill>
                  <a:srgbClr val="223654"/>
                </a:solidFill>
                <a:effectLst/>
                <a:latin typeface="Open Sans" panose="020B0606030504020204" pitchFamily="34" charset="0"/>
              </a:rPr>
            </a:br>
            <a:r>
              <a:rPr lang="en-GB" sz="4800" b="0" i="0" dirty="0">
                <a:effectLst/>
                <a:latin typeface="Open Sans" panose="020B0606030504020204" pitchFamily="34" charset="0"/>
              </a:rPr>
              <a:t>Of 1,000 women who have a mammogram every 2 years for 20 years, 7 deaths are prevented</a:t>
            </a:r>
          </a:p>
          <a:p>
            <a:pPr algn="l">
              <a:buFont typeface="Arial" panose="020B0604020202020204" pitchFamily="34" charset="0"/>
              <a:buChar char="•"/>
            </a:pPr>
            <a:r>
              <a:rPr lang="en-GB" sz="4800" b="1" i="0" dirty="0">
                <a:solidFill>
                  <a:srgbClr val="223654"/>
                </a:solidFill>
                <a:effectLst/>
                <a:latin typeface="Open Sans" panose="020B0606030504020204" pitchFamily="34" charset="0"/>
              </a:rPr>
              <a:t>Reduces the risk of having to undergo chemotherapy</a:t>
            </a:r>
            <a:br>
              <a:rPr lang="en-GB" sz="4800" b="0" i="0" dirty="0">
                <a:solidFill>
                  <a:srgbClr val="223654"/>
                </a:solidFill>
                <a:effectLst/>
                <a:latin typeface="Open Sans" panose="020B0606030504020204" pitchFamily="34" charset="0"/>
              </a:rPr>
            </a:br>
            <a:r>
              <a:rPr lang="en-GB" sz="4800" b="0" i="0" dirty="0">
                <a:effectLst/>
                <a:latin typeface="Open Sans" panose="020B0606030504020204" pitchFamily="34" charset="0"/>
              </a:rPr>
              <a:t>Screening often allows for the detection of cancers at an early stage of development. Treatment is then possible without chemotherapy.</a:t>
            </a:r>
          </a:p>
          <a:p>
            <a:pPr algn="l">
              <a:buFont typeface="Arial" panose="020B0604020202020204" pitchFamily="34" charset="0"/>
              <a:buChar char="•"/>
            </a:pPr>
            <a:r>
              <a:rPr lang="en-GB" sz="4800" b="1" i="0" dirty="0">
                <a:solidFill>
                  <a:srgbClr val="223654"/>
                </a:solidFill>
                <a:effectLst/>
                <a:latin typeface="Open Sans" panose="020B0606030504020204" pitchFamily="34" charset="0"/>
              </a:rPr>
              <a:t>Allows women to know the health of their breasts</a:t>
            </a:r>
            <a:br>
              <a:rPr lang="en-GB" sz="4800" b="0" i="0" dirty="0">
                <a:solidFill>
                  <a:srgbClr val="223654"/>
                </a:solidFill>
                <a:effectLst/>
                <a:latin typeface="Open Sans" panose="020B0606030504020204" pitchFamily="34" charset="0"/>
              </a:rPr>
            </a:br>
            <a:r>
              <a:rPr lang="en-GB" sz="4800" b="0" i="0" dirty="0">
                <a:effectLst/>
                <a:latin typeface="Open Sans" panose="020B0606030504020204" pitchFamily="34" charset="0"/>
              </a:rPr>
              <a:t>The vast majority of women (nearly 98 %) will not have breast cancer if their mammograms and additional examinations do not reveal cancers.</a:t>
            </a:r>
          </a:p>
          <a:p>
            <a:pPr marL="457200" lvl="1" indent="0">
              <a:buNone/>
            </a:pPr>
            <a:r>
              <a:rPr lang="en-GB" sz="4800" dirty="0">
                <a:solidFill>
                  <a:schemeClr val="accent1"/>
                </a:solidFill>
              </a:rPr>
              <a:t>DISADVANTAGE</a:t>
            </a:r>
          </a:p>
          <a:p>
            <a:pPr algn="l">
              <a:buFont typeface="Arial" panose="020B0604020202020204" pitchFamily="34" charset="0"/>
              <a:buChar char="•"/>
            </a:pPr>
            <a:r>
              <a:rPr lang="en-GB" sz="4800" b="1" i="0" dirty="0">
                <a:solidFill>
                  <a:srgbClr val="223654"/>
                </a:solidFill>
                <a:effectLst/>
                <a:latin typeface="Open Sans" panose="020B0606030504020204" pitchFamily="34" charset="0"/>
              </a:rPr>
              <a:t>Periods of waiting and anxiety when additional examinations are required</a:t>
            </a:r>
            <a:br>
              <a:rPr lang="en-GB" sz="4800" b="0" i="0" dirty="0">
                <a:solidFill>
                  <a:srgbClr val="223654"/>
                </a:solidFill>
                <a:effectLst/>
                <a:latin typeface="Open Sans" panose="020B0606030504020204" pitchFamily="34" charset="0"/>
              </a:rPr>
            </a:br>
            <a:r>
              <a:rPr lang="en-GB" sz="4800" b="0" i="0" dirty="0">
                <a:effectLst/>
                <a:latin typeface="Open Sans" panose="020B0606030504020204" pitchFamily="34" charset="0"/>
              </a:rPr>
              <a:t>Almost half the women who participate in the screening for 20 years (453 in 1,000) have at least one additional examination. This represents 156 more women than in the 1,000 who do not participate in the screening.</a:t>
            </a:r>
          </a:p>
          <a:p>
            <a:pPr algn="l">
              <a:buFont typeface="Arial" panose="020B0604020202020204" pitchFamily="34" charset="0"/>
              <a:buChar char="•"/>
            </a:pPr>
            <a:r>
              <a:rPr lang="en-GB" sz="4800" b="1" i="0" dirty="0">
                <a:solidFill>
                  <a:srgbClr val="223654"/>
                </a:solidFill>
                <a:effectLst/>
                <a:latin typeface="Open Sans" panose="020B0606030504020204" pitchFamily="34" charset="0"/>
              </a:rPr>
              <a:t>Possible overdiagnosis</a:t>
            </a:r>
            <a:br>
              <a:rPr lang="en-GB" sz="4800" b="0" i="0" dirty="0">
                <a:solidFill>
                  <a:srgbClr val="223654"/>
                </a:solidFill>
                <a:effectLst/>
                <a:latin typeface="Open Sans" panose="020B0606030504020204" pitchFamily="34" charset="0"/>
              </a:rPr>
            </a:br>
            <a:r>
              <a:rPr lang="en-GB" sz="4800" b="0" i="0" dirty="0">
                <a:effectLst/>
                <a:latin typeface="Open Sans" panose="020B0606030504020204" pitchFamily="34" charset="0"/>
              </a:rPr>
              <a:t>Of 77 breast cancer diagnoses, 10 would be cases of overdiagnosis.</a:t>
            </a:r>
          </a:p>
          <a:p>
            <a:pPr algn="l"/>
            <a:r>
              <a:rPr lang="en-GB" sz="4800" b="1" i="0" dirty="0">
                <a:solidFill>
                  <a:srgbClr val="223654"/>
                </a:solidFill>
                <a:effectLst/>
                <a:latin typeface="Open Sans" panose="020B0606030504020204" pitchFamily="34" charset="0"/>
              </a:rPr>
              <a:t>Overdiagnosis</a:t>
            </a:r>
            <a:r>
              <a:rPr lang="en-GB" sz="4800" b="0" i="0" dirty="0">
                <a:solidFill>
                  <a:srgbClr val="223654"/>
                </a:solidFill>
                <a:effectLst/>
                <a:latin typeface="Open Sans" panose="020B0606030504020204" pitchFamily="34" charset="0"/>
              </a:rPr>
              <a:t> </a:t>
            </a:r>
            <a:r>
              <a:rPr lang="en-GB" sz="4800" b="0" i="0" dirty="0">
                <a:effectLst/>
                <a:latin typeface="Open Sans" panose="020B0606030504020204" pitchFamily="34" charset="0"/>
              </a:rPr>
              <a:t>is the discovery of a cancer that would never have been detected without screening. It can happen that a woman receives a diagnosis for cancer that would never have had an effect on her health or consequences on her life – like a cancer that develops very slowly or a benign cancer. This could happen to participants in the screening program because a mammogram detects breast cancer in the early stages of development.</a:t>
            </a:r>
          </a:p>
          <a:p>
            <a:pPr algn="l"/>
            <a:r>
              <a:rPr lang="en-GB" sz="4800" b="0" i="0" dirty="0">
                <a:solidFill>
                  <a:srgbClr val="223654"/>
                </a:solidFill>
                <a:effectLst/>
                <a:latin typeface="Open Sans" panose="020B0606030504020204" pitchFamily="34" charset="0"/>
              </a:rPr>
              <a:t>However, given that it is still impossible to differentiate between harmless cancers and deadly ones, all cancers are treated. As such, women in the screening program could:</a:t>
            </a:r>
          </a:p>
          <a:p>
            <a:pPr algn="l">
              <a:buFont typeface="Arial" panose="020B0604020202020204" pitchFamily="34" charset="0"/>
              <a:buChar char="•"/>
            </a:pPr>
            <a:r>
              <a:rPr lang="en-GB" sz="4800" b="0" i="0" dirty="0">
                <a:solidFill>
                  <a:srgbClr val="223654"/>
                </a:solidFill>
                <a:effectLst/>
                <a:latin typeface="Open Sans" panose="020B0606030504020204" pitchFamily="34" charset="0"/>
              </a:rPr>
              <a:t>Receive treatment that would not be necessary</a:t>
            </a:r>
          </a:p>
          <a:p>
            <a:pPr algn="l">
              <a:buFont typeface="Arial" panose="020B0604020202020204" pitchFamily="34" charset="0"/>
              <a:buChar char="•"/>
            </a:pPr>
            <a:r>
              <a:rPr lang="en-GB" sz="4800" b="0" i="0" dirty="0">
                <a:solidFill>
                  <a:srgbClr val="223654"/>
                </a:solidFill>
                <a:effectLst/>
                <a:latin typeface="Open Sans" panose="020B0606030504020204" pitchFamily="34" charset="0"/>
              </a:rPr>
              <a:t>Suffer the side effects of these treatments</a:t>
            </a:r>
          </a:p>
          <a:p>
            <a:pPr algn="l">
              <a:buFont typeface="Arial" panose="020B0604020202020204" pitchFamily="34" charset="0"/>
              <a:buChar char="•"/>
            </a:pPr>
            <a:r>
              <a:rPr lang="en-GB" sz="4800" b="0" i="0" dirty="0">
                <a:solidFill>
                  <a:srgbClr val="223654"/>
                </a:solidFill>
                <a:effectLst/>
                <a:latin typeface="Open Sans" panose="020B0606030504020204" pitchFamily="34" charset="0"/>
              </a:rPr>
              <a:t>Have to live with the experience of having been diagnosed with cancer</a:t>
            </a:r>
            <a:endParaRPr lang="en-GB" sz="2000" dirty="0"/>
          </a:p>
        </p:txBody>
      </p:sp>
    </p:spTree>
    <p:extLst>
      <p:ext uri="{BB962C8B-B14F-4D97-AF65-F5344CB8AC3E}">
        <p14:creationId xmlns:p14="http://schemas.microsoft.com/office/powerpoint/2010/main" val="35112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benefits of Deep learning</a:t>
            </a:r>
            <a:endParaRPr lang="en-US" dirty="0"/>
          </a:p>
        </p:txBody>
      </p:sp>
      <p:sp>
        <p:nvSpPr>
          <p:cNvPr id="3" name="Content Placeholder 2"/>
          <p:cNvSpPr>
            <a:spLocks noGrp="1"/>
          </p:cNvSpPr>
          <p:nvPr>
            <p:ph idx="1"/>
          </p:nvPr>
        </p:nvSpPr>
        <p:spPr/>
        <p:txBody>
          <a:bodyPr/>
          <a:lstStyle/>
          <a:p>
            <a:r>
              <a:rPr lang="en-GB" dirty="0"/>
              <a:t>As we can see there is a human error in the diagnosis of breast cancer which can lead to a much more problems for the patients. </a:t>
            </a:r>
          </a:p>
          <a:p>
            <a:r>
              <a:rPr lang="en-GB" dirty="0"/>
              <a:t>How can engineering help them to more efficient?</a:t>
            </a:r>
          </a:p>
          <a:p>
            <a:r>
              <a:rPr lang="en-GB" dirty="0"/>
              <a:t>The answer is the use of machine learning and deep learning which can help the doctors and the patients getting a better diagnosis of the breast cancer.</a:t>
            </a:r>
          </a:p>
          <a:p>
            <a:r>
              <a:rPr lang="en-GB" dirty="0"/>
              <a:t>By training a pre-trained model on a set of data of mammograms, it can detect the cancer whether it is malignant or benign and needs treatment right now.</a:t>
            </a:r>
          </a:p>
        </p:txBody>
      </p:sp>
    </p:spTree>
    <p:extLst>
      <p:ext uri="{BB962C8B-B14F-4D97-AF65-F5344CB8AC3E}">
        <p14:creationId xmlns:p14="http://schemas.microsoft.com/office/powerpoint/2010/main" val="336014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Introduction</a:t>
            </a:r>
            <a:endParaRPr lang="en-US" sz="4400" dirty="0"/>
          </a:p>
        </p:txBody>
      </p:sp>
      <p:sp>
        <p:nvSpPr>
          <p:cNvPr id="3" name="Content Placeholder 2"/>
          <p:cNvSpPr>
            <a:spLocks noGrp="1"/>
          </p:cNvSpPr>
          <p:nvPr>
            <p:ph idx="1"/>
          </p:nvPr>
        </p:nvSpPr>
        <p:spPr>
          <a:xfrm>
            <a:off x="5118447" y="385175"/>
            <a:ext cx="6281873" cy="5248622"/>
          </a:xfrm>
        </p:spPr>
        <p:txBody>
          <a:bodyPr/>
          <a:lstStyle/>
          <a:p>
            <a:r>
              <a:rPr lang="en-GB" b="1" i="1" dirty="0"/>
              <a:t>Cancer</a:t>
            </a:r>
            <a:r>
              <a:rPr lang="en-GB" dirty="0"/>
              <a:t> is a disease in which cells in the body grow out of control. </a:t>
            </a:r>
          </a:p>
          <a:p>
            <a:r>
              <a:rPr lang="en-GB" b="1" i="1" dirty="0"/>
              <a:t>Breast cancer</a:t>
            </a:r>
            <a:r>
              <a:rPr lang="en-GB" b="1" dirty="0"/>
              <a:t> </a:t>
            </a:r>
            <a:r>
              <a:rPr lang="en-GB" dirty="0"/>
              <a:t>is the most common cancer in women.</a:t>
            </a:r>
          </a:p>
          <a:p>
            <a:r>
              <a:rPr lang="en-GB" dirty="0"/>
              <a:t>Each year in the United States, about 255,000 cases of breast cancer are diagnosed in women and about 42,000 women in the U.S. die each year from breast cancer. </a:t>
            </a:r>
          </a:p>
          <a:p>
            <a:r>
              <a:rPr lang="en-GB" dirty="0"/>
              <a:t>In Egypt, breast cancer is the most common type of cancer among females.</a:t>
            </a:r>
          </a:p>
          <a:p>
            <a:r>
              <a:rPr lang="en-GB" dirty="0"/>
              <a:t>What is breast cancer? What are its symptoms? What can we do as engineers to help them?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060" y="4868090"/>
            <a:ext cx="6280670" cy="1955074"/>
          </a:xfrm>
          <a:prstGeom prst="rect">
            <a:avLst/>
          </a:prstGeom>
        </p:spPr>
      </p:pic>
    </p:spTree>
    <p:extLst>
      <p:ext uri="{BB962C8B-B14F-4D97-AF65-F5344CB8AC3E}">
        <p14:creationId xmlns:p14="http://schemas.microsoft.com/office/powerpoint/2010/main" val="265369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Breast Cancer?</a:t>
            </a:r>
            <a:endParaRPr lang="en-US" dirty="0"/>
          </a:p>
        </p:txBody>
      </p:sp>
      <p:grpSp>
        <p:nvGrpSpPr>
          <p:cNvPr id="6" name="Group 5"/>
          <p:cNvGrpSpPr/>
          <p:nvPr/>
        </p:nvGrpSpPr>
        <p:grpSpPr>
          <a:xfrm>
            <a:off x="7959634" y="4241075"/>
            <a:ext cx="3966515" cy="2455816"/>
            <a:chOff x="6759867" y="1909130"/>
            <a:chExt cx="5188444" cy="3840916"/>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9867" y="1909130"/>
              <a:ext cx="2594222" cy="38409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4089" y="1909131"/>
              <a:ext cx="2594222" cy="3840915"/>
            </a:xfrm>
            <a:prstGeom prst="rect">
              <a:avLst/>
            </a:prstGeom>
          </p:spPr>
        </p:pic>
      </p:grpSp>
      <p:sp>
        <p:nvSpPr>
          <p:cNvPr id="3" name="Content Placeholder 2"/>
          <p:cNvSpPr>
            <a:spLocks noGrp="1"/>
          </p:cNvSpPr>
          <p:nvPr>
            <p:ph idx="1"/>
          </p:nvPr>
        </p:nvSpPr>
        <p:spPr>
          <a:xfrm>
            <a:off x="4818697" y="359049"/>
            <a:ext cx="6281873" cy="5248622"/>
          </a:xfrm>
        </p:spPr>
        <p:txBody>
          <a:bodyPr/>
          <a:lstStyle/>
          <a:p>
            <a:r>
              <a:rPr lang="en-GB" b="1" i="1" dirty="0"/>
              <a:t>Breast cancer</a:t>
            </a:r>
            <a:r>
              <a:rPr lang="en-GB" dirty="0"/>
              <a:t> is a disease in which cells in the breast grow out of control. </a:t>
            </a:r>
          </a:p>
          <a:p>
            <a:r>
              <a:rPr lang="en-GB" dirty="0"/>
              <a:t>There are different kinds of breast cancer depending on which cells in the breast turn into cancer.</a:t>
            </a:r>
          </a:p>
          <a:p>
            <a:r>
              <a:rPr lang="en-GB" dirty="0"/>
              <a:t>The most common kinds of breast cancer are—</a:t>
            </a:r>
          </a:p>
          <a:p>
            <a:pPr lvl="1"/>
            <a:r>
              <a:rPr lang="en-GB" b="1" dirty="0"/>
              <a:t>Invasive ductal carcinoma.</a:t>
            </a:r>
            <a:r>
              <a:rPr lang="en-GB" dirty="0"/>
              <a:t> The cancer cells begin in the ducts and then grow outside the ducts into other parts of the breast tissue.</a:t>
            </a:r>
          </a:p>
          <a:p>
            <a:pPr lvl="1"/>
            <a:r>
              <a:rPr lang="en-GB" b="1" dirty="0"/>
              <a:t>Invasive lobular carcinoma.</a:t>
            </a:r>
            <a:r>
              <a:rPr lang="en-GB" dirty="0"/>
              <a:t> Cancer cells begin in the lobules and then spread from the lobules to the breast tissues that are close by.</a:t>
            </a:r>
          </a:p>
          <a:p>
            <a:pPr marL="457200" lvl="1" indent="0">
              <a:buNone/>
            </a:pPr>
            <a:endParaRPr lang="en-GB" dirty="0"/>
          </a:p>
          <a:p>
            <a:pPr marL="457200" lvl="1" indent="0">
              <a:buNone/>
            </a:pPr>
            <a:endParaRPr lang="en-GB" dirty="0"/>
          </a:p>
        </p:txBody>
      </p:sp>
    </p:spTree>
    <p:extLst>
      <p:ext uri="{BB962C8B-B14F-4D97-AF65-F5344CB8AC3E}">
        <p14:creationId xmlns:p14="http://schemas.microsoft.com/office/powerpoint/2010/main" val="191447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Tumors</a:t>
            </a:r>
          </a:p>
        </p:txBody>
      </p:sp>
      <p:sp>
        <p:nvSpPr>
          <p:cNvPr id="3" name="Content Placeholder 2"/>
          <p:cNvSpPr>
            <a:spLocks noGrp="1"/>
          </p:cNvSpPr>
          <p:nvPr>
            <p:ph idx="1"/>
          </p:nvPr>
        </p:nvSpPr>
        <p:spPr>
          <a:xfrm>
            <a:off x="5024091" y="330925"/>
            <a:ext cx="6281873" cy="3691786"/>
          </a:xfrm>
        </p:spPr>
        <p:txBody>
          <a:bodyPr>
            <a:normAutofit/>
          </a:bodyPr>
          <a:lstStyle/>
          <a:p>
            <a:r>
              <a:rPr lang="en-US" dirty="0"/>
              <a:t>Cells start to grow uncontrollably. These cells may form a mass called a tumor.</a:t>
            </a:r>
          </a:p>
          <a:p>
            <a:r>
              <a:rPr lang="en-US" dirty="0"/>
              <a:t>A tumor can be :</a:t>
            </a:r>
          </a:p>
          <a:p>
            <a:pPr marL="800100" lvl="1" indent="-342900">
              <a:buFont typeface="+mj-lt"/>
              <a:buAutoNum type="arabicPeriod"/>
            </a:pPr>
            <a:r>
              <a:rPr lang="en-US" dirty="0"/>
              <a:t>Malignant.</a:t>
            </a:r>
          </a:p>
          <a:p>
            <a:pPr marL="800100" lvl="1" indent="-342900">
              <a:buFont typeface="+mj-lt"/>
              <a:buAutoNum type="arabicPeriod"/>
            </a:pPr>
            <a:r>
              <a:rPr lang="en-US" dirty="0"/>
              <a:t>Benign.</a:t>
            </a:r>
          </a:p>
          <a:p>
            <a:r>
              <a:rPr lang="en-US" b="1" dirty="0"/>
              <a:t>A malignant tumor: </a:t>
            </a:r>
            <a:r>
              <a:rPr lang="en-US" dirty="0"/>
              <a:t>means it can grow and spread to other parts of the body.</a:t>
            </a:r>
          </a:p>
          <a:p>
            <a:r>
              <a:rPr lang="en-US" b="1" dirty="0"/>
              <a:t>A benign tumor : </a:t>
            </a:r>
            <a:r>
              <a:rPr lang="en-US" dirty="0"/>
              <a:t>means the tumor can grow but will not spread.</a:t>
            </a:r>
            <a:r>
              <a:rPr lang="en-GB"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091" y="4022711"/>
            <a:ext cx="6281873" cy="2655597"/>
          </a:xfrm>
          <a:prstGeom prst="rect">
            <a:avLst/>
          </a:prstGeom>
        </p:spPr>
      </p:pic>
    </p:spTree>
    <p:extLst>
      <p:ext uri="{BB962C8B-B14F-4D97-AF65-F5344CB8AC3E}">
        <p14:creationId xmlns:p14="http://schemas.microsoft.com/office/powerpoint/2010/main" val="205077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the Symptoms of Breast Cancer?</a:t>
            </a:r>
            <a:endParaRPr lang="en-US" dirty="0"/>
          </a:p>
        </p:txBody>
      </p:sp>
      <p:sp>
        <p:nvSpPr>
          <p:cNvPr id="3" name="Content Placeholder 2"/>
          <p:cNvSpPr>
            <a:spLocks noGrp="1"/>
          </p:cNvSpPr>
          <p:nvPr>
            <p:ph idx="1"/>
          </p:nvPr>
        </p:nvSpPr>
        <p:spPr/>
        <p:txBody>
          <a:bodyPr/>
          <a:lstStyle/>
          <a:p>
            <a:r>
              <a:rPr lang="en-GB" dirty="0"/>
              <a:t>Different people have different symptoms of breast cancer. Some do not have any signs or symptoms at all.</a:t>
            </a:r>
          </a:p>
          <a:p>
            <a:r>
              <a:rPr lang="en-GB" dirty="0"/>
              <a:t>Some warning signs of breast cancer are—</a:t>
            </a:r>
          </a:p>
          <a:p>
            <a:pPr lvl="1"/>
            <a:r>
              <a:rPr lang="en-GB" dirty="0"/>
              <a:t>New lump in the breast or underarm (armpit).</a:t>
            </a:r>
          </a:p>
          <a:p>
            <a:pPr lvl="1"/>
            <a:r>
              <a:rPr lang="en-GB" dirty="0"/>
              <a:t>Thickening or swelling of part of the breast.</a:t>
            </a:r>
          </a:p>
          <a:p>
            <a:pPr lvl="1"/>
            <a:r>
              <a:rPr lang="en-GB" dirty="0"/>
              <a:t>Irritation or dimpling of breast skin.</a:t>
            </a:r>
          </a:p>
          <a:p>
            <a:pPr lvl="1"/>
            <a:r>
              <a:rPr lang="en-GB" dirty="0"/>
              <a:t>Redness or flaky skin in the nipple area or the breast.</a:t>
            </a:r>
          </a:p>
          <a:p>
            <a:pPr lvl="1"/>
            <a:r>
              <a:rPr lang="en-GB" dirty="0"/>
              <a:t>Pulling in of the nipple or pain in the nipple area.</a:t>
            </a:r>
          </a:p>
          <a:p>
            <a:pPr lvl="1"/>
            <a:r>
              <a:rPr lang="en-GB" dirty="0"/>
              <a:t>Nipple discharge other than breast milk, including blood.</a:t>
            </a:r>
          </a:p>
          <a:p>
            <a:pPr lvl="1"/>
            <a:r>
              <a:rPr lang="en-GB" dirty="0"/>
              <a:t>Any change in the size or the shape of the breast.</a:t>
            </a:r>
          </a:p>
          <a:p>
            <a:pPr lvl="1"/>
            <a:r>
              <a:rPr lang="en-GB" dirty="0"/>
              <a:t>Pain in any area of the breast.</a:t>
            </a:r>
          </a:p>
          <a:p>
            <a:endParaRPr lang="en-US" dirty="0"/>
          </a:p>
        </p:txBody>
      </p:sp>
    </p:spTree>
    <p:extLst>
      <p:ext uri="{BB962C8B-B14F-4D97-AF65-F5344CB8AC3E}">
        <p14:creationId xmlns:p14="http://schemas.microsoft.com/office/powerpoint/2010/main" val="45996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5189" y="2995748"/>
            <a:ext cx="2143596" cy="1793201"/>
          </a:xfrm>
          <a:prstGeom prst="rect">
            <a:avLst/>
          </a:prstGeom>
        </p:spPr>
      </p:pic>
      <p:sp>
        <p:nvSpPr>
          <p:cNvPr id="2" name="Title 1"/>
          <p:cNvSpPr>
            <a:spLocks noGrp="1"/>
          </p:cNvSpPr>
          <p:nvPr>
            <p:ph type="title"/>
          </p:nvPr>
        </p:nvSpPr>
        <p:spPr/>
        <p:txBody>
          <a:bodyPr/>
          <a:lstStyle/>
          <a:p>
            <a:r>
              <a:rPr lang="en-GB" dirty="0"/>
              <a:t>What Is Breast Cancer Screening?</a:t>
            </a:r>
            <a:endParaRPr lang="en-US" dirty="0"/>
          </a:p>
        </p:txBody>
      </p:sp>
      <p:sp>
        <p:nvSpPr>
          <p:cNvPr id="3" name="Content Placeholder 2"/>
          <p:cNvSpPr>
            <a:spLocks noGrp="1"/>
          </p:cNvSpPr>
          <p:nvPr>
            <p:ph idx="1"/>
          </p:nvPr>
        </p:nvSpPr>
        <p:spPr>
          <a:xfrm>
            <a:off x="4589418" y="339634"/>
            <a:ext cx="5390606" cy="6008913"/>
          </a:xfrm>
        </p:spPr>
        <p:txBody>
          <a:bodyPr/>
          <a:lstStyle/>
          <a:p>
            <a:pPr algn="justLow"/>
            <a:r>
              <a:rPr lang="en-GB" dirty="0"/>
              <a:t>Breast cancer screening means checking a woman’s breasts for cancer before there are signs or symptoms of the disease.</a:t>
            </a:r>
          </a:p>
          <a:p>
            <a:pPr algn="justLow"/>
            <a:r>
              <a:rPr lang="en-GB" dirty="0"/>
              <a:t>Although breast cancer screening cannot prevent breast cancer, it can help find breast cancer early, when it is easier to treat.</a:t>
            </a:r>
          </a:p>
          <a:p>
            <a:pPr algn="justLow"/>
            <a:r>
              <a:rPr lang="en-GB" dirty="0"/>
              <a:t>There is a lot of screening options for breast cancer but the most common are—</a:t>
            </a:r>
          </a:p>
          <a:p>
            <a:pPr lvl="1" algn="justLow"/>
            <a:r>
              <a:rPr lang="en-GB" b="1" dirty="0"/>
              <a:t>Mammogram </a:t>
            </a:r>
            <a:r>
              <a:rPr lang="en-GB" dirty="0"/>
              <a:t>a</a:t>
            </a:r>
            <a:r>
              <a:rPr lang="en-GB" b="1" dirty="0"/>
              <a:t> </a:t>
            </a:r>
            <a:r>
              <a:rPr lang="en-GB" dirty="0"/>
              <a:t>mammogram is an X-ray of the breast. For many women, mammograms are the best way to find breast cancer early.</a:t>
            </a:r>
          </a:p>
          <a:p>
            <a:pPr lvl="1" algn="justLow"/>
            <a:r>
              <a:rPr lang="en-GB" b="1" dirty="0"/>
              <a:t>Breast Magnetic Resonance Imaging (MRI)</a:t>
            </a:r>
            <a:r>
              <a:rPr lang="en-GB" dirty="0"/>
              <a:t> a breast MRI uses magnets and radio waves to take pictures of the breast.</a:t>
            </a:r>
          </a:p>
        </p:txBody>
      </p:sp>
    </p:spTree>
    <p:extLst>
      <p:ext uri="{BB962C8B-B14F-4D97-AF65-F5344CB8AC3E}">
        <p14:creationId xmlns:p14="http://schemas.microsoft.com/office/powerpoint/2010/main" val="401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 (BI-RADS)</a:t>
            </a:r>
          </a:p>
        </p:txBody>
      </p:sp>
      <p:sp>
        <p:nvSpPr>
          <p:cNvPr id="3" name="Content Placeholder 2"/>
          <p:cNvSpPr>
            <a:spLocks noGrp="1"/>
          </p:cNvSpPr>
          <p:nvPr>
            <p:ph idx="1"/>
          </p:nvPr>
        </p:nvSpPr>
        <p:spPr>
          <a:xfrm>
            <a:off x="5170699" y="383175"/>
            <a:ext cx="6281873" cy="2899307"/>
          </a:xfrm>
        </p:spPr>
        <p:txBody>
          <a:bodyPr/>
          <a:lstStyle/>
          <a:p>
            <a:r>
              <a:rPr lang="en-GB" dirty="0"/>
              <a:t>(BI-RADS) The Breast Imaging Reporting and Data System.</a:t>
            </a:r>
          </a:p>
          <a:p>
            <a:r>
              <a:rPr lang="en-GB" dirty="0"/>
              <a:t>a standardized numerical scale system, ranging from 0 to 6, of reporting breast cancer risk.</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2871544"/>
              </p:ext>
            </p:extLst>
          </p:nvPr>
        </p:nvGraphicFramePr>
        <p:xfrm>
          <a:off x="4760368" y="2489828"/>
          <a:ext cx="7274879" cy="3658412"/>
        </p:xfrm>
        <a:graphic>
          <a:graphicData uri="http://schemas.openxmlformats.org/drawingml/2006/table">
            <a:tbl>
              <a:tblPr>
                <a:tableStyleId>{5C22544A-7EE6-4342-B048-85BDC9FD1C3A}</a:tableStyleId>
              </a:tblPr>
              <a:tblGrid>
                <a:gridCol w="411296">
                  <a:extLst>
                    <a:ext uri="{9D8B030D-6E8A-4147-A177-3AD203B41FA5}">
                      <a16:colId xmlns:a16="http://schemas.microsoft.com/office/drawing/2014/main" val="2637278822"/>
                    </a:ext>
                  </a:extLst>
                </a:gridCol>
                <a:gridCol w="1649248">
                  <a:extLst>
                    <a:ext uri="{9D8B030D-6E8A-4147-A177-3AD203B41FA5}">
                      <a16:colId xmlns:a16="http://schemas.microsoft.com/office/drawing/2014/main" val="807678180"/>
                    </a:ext>
                  </a:extLst>
                </a:gridCol>
                <a:gridCol w="5214335">
                  <a:extLst>
                    <a:ext uri="{9D8B030D-6E8A-4147-A177-3AD203B41FA5}">
                      <a16:colId xmlns:a16="http://schemas.microsoft.com/office/drawing/2014/main" val="2522919784"/>
                    </a:ext>
                  </a:extLst>
                </a:gridCol>
              </a:tblGrid>
              <a:tr h="595506">
                <a:tc>
                  <a:txBody>
                    <a:bodyPr/>
                    <a:lstStyle/>
                    <a:p>
                      <a:pPr fontAlgn="t"/>
                      <a:r>
                        <a:rPr lang="en-US" sz="1400">
                          <a:effectLst/>
                        </a:rPr>
                        <a:t>0</a:t>
                      </a:r>
                      <a:endParaRPr lang="en-US" sz="1400" b="0">
                        <a:effectLst/>
                      </a:endParaRPr>
                    </a:p>
                  </a:txBody>
                  <a:tcPr marL="28108" marR="28108" marT="14054" marB="14054"/>
                </a:tc>
                <a:tc>
                  <a:txBody>
                    <a:bodyPr/>
                    <a:lstStyle/>
                    <a:p>
                      <a:pPr fontAlgn="t"/>
                      <a:r>
                        <a:rPr lang="en-US" sz="1400" dirty="0">
                          <a:effectLst/>
                        </a:rPr>
                        <a:t>Incomplete</a:t>
                      </a:r>
                      <a:endParaRPr lang="en-US" sz="1400" b="0" dirty="0">
                        <a:effectLst/>
                      </a:endParaRPr>
                    </a:p>
                  </a:txBody>
                  <a:tcPr marL="28108" marR="28108" marT="14054" marB="14054"/>
                </a:tc>
                <a:tc>
                  <a:txBody>
                    <a:bodyPr/>
                    <a:lstStyle/>
                    <a:p>
                      <a:pPr fontAlgn="t"/>
                      <a:r>
                        <a:rPr lang="en-GB" sz="1400" dirty="0">
                          <a:effectLst/>
                        </a:rPr>
                        <a:t>Your mammogram didn't give the enough information to make a clear diagnosis; follow-up imaging is necessary.</a:t>
                      </a:r>
                      <a:endParaRPr lang="en-GB" sz="1400" b="0" dirty="0">
                        <a:effectLst/>
                      </a:endParaRPr>
                    </a:p>
                  </a:txBody>
                  <a:tcPr marL="28108" marR="28108" marT="14054" marB="14054"/>
                </a:tc>
                <a:extLst>
                  <a:ext uri="{0D108BD9-81ED-4DB2-BD59-A6C34878D82A}">
                    <a16:rowId xmlns:a16="http://schemas.microsoft.com/office/drawing/2014/main" val="4118193853"/>
                  </a:ext>
                </a:extLst>
              </a:tr>
              <a:tr h="466559">
                <a:tc>
                  <a:txBody>
                    <a:bodyPr/>
                    <a:lstStyle/>
                    <a:p>
                      <a:pPr fontAlgn="t"/>
                      <a:r>
                        <a:rPr lang="en-US" sz="1400">
                          <a:effectLst/>
                        </a:rPr>
                        <a:t>1</a:t>
                      </a:r>
                      <a:endParaRPr lang="en-US" sz="1400" b="0">
                        <a:effectLst/>
                      </a:endParaRPr>
                    </a:p>
                  </a:txBody>
                  <a:tcPr marL="28108" marR="28108" marT="14054" marB="14054"/>
                </a:tc>
                <a:tc>
                  <a:txBody>
                    <a:bodyPr/>
                    <a:lstStyle/>
                    <a:p>
                      <a:pPr fontAlgn="t"/>
                      <a:r>
                        <a:rPr lang="en-US" sz="1400" dirty="0">
                          <a:effectLst/>
                        </a:rPr>
                        <a:t>Negative</a:t>
                      </a:r>
                      <a:endParaRPr lang="en-US" sz="1400" b="0" dirty="0">
                        <a:effectLst/>
                      </a:endParaRPr>
                    </a:p>
                  </a:txBody>
                  <a:tcPr marL="28108" marR="28108" marT="14054" marB="14054"/>
                </a:tc>
                <a:tc>
                  <a:txBody>
                    <a:bodyPr/>
                    <a:lstStyle/>
                    <a:p>
                      <a:pPr fontAlgn="t"/>
                      <a:r>
                        <a:rPr lang="en-GB" sz="1400" dirty="0">
                          <a:effectLst/>
                        </a:rPr>
                        <a:t>There is nothing to comment on; routine screening is recommended.</a:t>
                      </a:r>
                      <a:endParaRPr lang="en-GB" sz="1400" b="0" dirty="0">
                        <a:effectLst/>
                      </a:endParaRPr>
                    </a:p>
                  </a:txBody>
                  <a:tcPr marL="28108" marR="28108" marT="14054" marB="14054"/>
                </a:tc>
                <a:extLst>
                  <a:ext uri="{0D108BD9-81ED-4DB2-BD59-A6C34878D82A}">
                    <a16:rowId xmlns:a16="http://schemas.microsoft.com/office/drawing/2014/main" val="350916984"/>
                  </a:ext>
                </a:extLst>
              </a:tr>
              <a:tr h="258897">
                <a:tc>
                  <a:txBody>
                    <a:bodyPr/>
                    <a:lstStyle/>
                    <a:p>
                      <a:pPr fontAlgn="t"/>
                      <a:r>
                        <a:rPr lang="en-US" sz="1400" dirty="0">
                          <a:effectLst/>
                        </a:rPr>
                        <a:t>2</a:t>
                      </a:r>
                      <a:endParaRPr lang="en-US" sz="1400" b="0" dirty="0">
                        <a:effectLst/>
                      </a:endParaRPr>
                    </a:p>
                  </a:txBody>
                  <a:tcPr marL="28108" marR="28108" marT="14054" marB="14054"/>
                </a:tc>
                <a:tc>
                  <a:txBody>
                    <a:bodyPr/>
                    <a:lstStyle/>
                    <a:p>
                      <a:pPr fontAlgn="t"/>
                      <a:r>
                        <a:rPr lang="en-US" sz="1400">
                          <a:effectLst/>
                        </a:rPr>
                        <a:t>Benign</a:t>
                      </a:r>
                      <a:endParaRPr lang="en-US" sz="1400" b="0">
                        <a:effectLst/>
                      </a:endParaRPr>
                    </a:p>
                  </a:txBody>
                  <a:tcPr marL="28108" marR="28108" marT="14054" marB="14054"/>
                </a:tc>
                <a:tc>
                  <a:txBody>
                    <a:bodyPr/>
                    <a:lstStyle/>
                    <a:p>
                      <a:pPr fontAlgn="t"/>
                      <a:r>
                        <a:rPr lang="en-GB" sz="1400" dirty="0">
                          <a:effectLst/>
                        </a:rPr>
                        <a:t>A definite benign finding; routine screening is recommended.</a:t>
                      </a:r>
                      <a:endParaRPr lang="en-GB" sz="1400" b="0" dirty="0">
                        <a:effectLst/>
                      </a:endParaRPr>
                    </a:p>
                  </a:txBody>
                  <a:tcPr marL="28108" marR="28108" marT="14054" marB="14054"/>
                </a:tc>
                <a:extLst>
                  <a:ext uri="{0D108BD9-81ED-4DB2-BD59-A6C34878D82A}">
                    <a16:rowId xmlns:a16="http://schemas.microsoft.com/office/drawing/2014/main" val="21465798"/>
                  </a:ext>
                </a:extLst>
              </a:tr>
              <a:tr h="483303">
                <a:tc>
                  <a:txBody>
                    <a:bodyPr/>
                    <a:lstStyle/>
                    <a:p>
                      <a:pPr fontAlgn="t"/>
                      <a:r>
                        <a:rPr lang="en-US" sz="1400">
                          <a:effectLst/>
                        </a:rPr>
                        <a:t>3</a:t>
                      </a:r>
                      <a:endParaRPr lang="en-US" sz="1400" b="0">
                        <a:effectLst/>
                      </a:endParaRPr>
                    </a:p>
                  </a:txBody>
                  <a:tcPr marL="28108" marR="28108" marT="14054" marB="14054"/>
                </a:tc>
                <a:tc>
                  <a:txBody>
                    <a:bodyPr/>
                    <a:lstStyle/>
                    <a:p>
                      <a:pPr fontAlgn="t"/>
                      <a:r>
                        <a:rPr lang="en-US" sz="1400" dirty="0">
                          <a:effectLst/>
                        </a:rPr>
                        <a:t>Probably benign</a:t>
                      </a:r>
                      <a:endParaRPr lang="en-US" sz="1400" b="0" dirty="0">
                        <a:effectLst/>
                      </a:endParaRPr>
                    </a:p>
                  </a:txBody>
                  <a:tcPr marL="28108" marR="28108" marT="14054" marB="14054"/>
                </a:tc>
                <a:tc>
                  <a:txBody>
                    <a:bodyPr/>
                    <a:lstStyle/>
                    <a:p>
                      <a:pPr fontAlgn="t"/>
                      <a:r>
                        <a:rPr lang="en-GB" sz="1400" dirty="0">
                          <a:effectLst/>
                        </a:rPr>
                        <a:t>Findings have a high probability of being benign, or noncancerous (&gt;98%); six-month follow-up is recommended.</a:t>
                      </a:r>
                      <a:endParaRPr lang="en-GB" sz="1400" b="0" dirty="0">
                        <a:effectLst/>
                      </a:endParaRPr>
                    </a:p>
                  </a:txBody>
                  <a:tcPr marL="28108" marR="28108" marT="14054" marB="14054"/>
                </a:tc>
                <a:extLst>
                  <a:ext uri="{0D108BD9-81ED-4DB2-BD59-A6C34878D82A}">
                    <a16:rowId xmlns:a16="http://schemas.microsoft.com/office/drawing/2014/main" val="3400350838"/>
                  </a:ext>
                </a:extLst>
              </a:tr>
              <a:tr h="685422">
                <a:tc>
                  <a:txBody>
                    <a:bodyPr/>
                    <a:lstStyle/>
                    <a:p>
                      <a:pPr fontAlgn="t"/>
                      <a:r>
                        <a:rPr lang="en-US" sz="1400">
                          <a:effectLst/>
                        </a:rPr>
                        <a:t>4</a:t>
                      </a:r>
                      <a:endParaRPr lang="en-US" sz="1400" b="0">
                        <a:effectLst/>
                      </a:endParaRPr>
                    </a:p>
                  </a:txBody>
                  <a:tcPr marL="28108" marR="28108" marT="14054" marB="14054"/>
                </a:tc>
                <a:tc>
                  <a:txBody>
                    <a:bodyPr/>
                    <a:lstStyle/>
                    <a:p>
                      <a:pPr fontAlgn="t"/>
                      <a:r>
                        <a:rPr lang="en-US" sz="1400" dirty="0">
                          <a:effectLst/>
                        </a:rPr>
                        <a:t>Suspicious abnormality</a:t>
                      </a:r>
                      <a:endParaRPr lang="en-US" sz="1400" b="0" dirty="0">
                        <a:effectLst/>
                      </a:endParaRPr>
                    </a:p>
                  </a:txBody>
                  <a:tcPr marL="28108" marR="28108" marT="14054" marB="14054"/>
                </a:tc>
                <a:tc>
                  <a:txBody>
                    <a:bodyPr/>
                    <a:lstStyle/>
                    <a:p>
                      <a:pPr fontAlgn="t"/>
                      <a:r>
                        <a:rPr lang="en-GB" sz="1400" dirty="0">
                          <a:effectLst/>
                        </a:rPr>
                        <a:t>Finding is not characteristic of breast cancer, but there is a possibility of malignancy, or cancer (3%–94%); biopsy should be considered.</a:t>
                      </a:r>
                      <a:endParaRPr lang="en-GB" sz="1400" b="0" dirty="0">
                        <a:effectLst/>
                      </a:endParaRPr>
                    </a:p>
                  </a:txBody>
                  <a:tcPr marL="28108" marR="28108" marT="14054" marB="14054"/>
                </a:tc>
                <a:extLst>
                  <a:ext uri="{0D108BD9-81ED-4DB2-BD59-A6C34878D82A}">
                    <a16:rowId xmlns:a16="http://schemas.microsoft.com/office/drawing/2014/main" val="634743409"/>
                  </a:ext>
                </a:extLst>
              </a:tr>
              <a:tr h="685422">
                <a:tc>
                  <a:txBody>
                    <a:bodyPr/>
                    <a:lstStyle/>
                    <a:p>
                      <a:pPr fontAlgn="t"/>
                      <a:r>
                        <a:rPr lang="en-US" sz="1400">
                          <a:effectLst/>
                        </a:rPr>
                        <a:t>5</a:t>
                      </a:r>
                      <a:endParaRPr lang="en-US" sz="1400" b="0">
                        <a:effectLst/>
                      </a:endParaRPr>
                    </a:p>
                  </a:txBody>
                  <a:tcPr marL="28108" marR="28108" marT="14054" marB="14054"/>
                </a:tc>
                <a:tc>
                  <a:txBody>
                    <a:bodyPr/>
                    <a:lstStyle/>
                    <a:p>
                      <a:pPr fontAlgn="t"/>
                      <a:r>
                        <a:rPr lang="en-US" sz="1400">
                          <a:effectLst/>
                        </a:rPr>
                        <a:t>Highly suspicious of malignancy</a:t>
                      </a:r>
                      <a:endParaRPr lang="en-US" sz="1400" b="0">
                        <a:effectLst/>
                      </a:endParaRPr>
                    </a:p>
                  </a:txBody>
                  <a:tcPr marL="28108" marR="28108" marT="14054" marB="14054"/>
                </a:tc>
                <a:tc>
                  <a:txBody>
                    <a:bodyPr/>
                    <a:lstStyle/>
                    <a:p>
                      <a:pPr fontAlgn="t"/>
                      <a:r>
                        <a:rPr lang="en-GB" sz="1400" dirty="0">
                          <a:effectLst/>
                        </a:rPr>
                        <a:t>Lesion that has a high probability of being malignant (&gt;= 95%) is detected; take appropriate action as recommended by your healthcare provider.</a:t>
                      </a:r>
                      <a:endParaRPr lang="en-GB" sz="1400" b="0" dirty="0">
                        <a:effectLst/>
                      </a:endParaRPr>
                    </a:p>
                  </a:txBody>
                  <a:tcPr marL="28108" marR="28108" marT="14054" marB="14054"/>
                </a:tc>
                <a:extLst>
                  <a:ext uri="{0D108BD9-81ED-4DB2-BD59-A6C34878D82A}">
                    <a16:rowId xmlns:a16="http://schemas.microsoft.com/office/drawing/2014/main" val="3140509488"/>
                  </a:ext>
                </a:extLst>
              </a:tr>
              <a:tr h="483303">
                <a:tc>
                  <a:txBody>
                    <a:bodyPr/>
                    <a:lstStyle/>
                    <a:p>
                      <a:pPr fontAlgn="t"/>
                      <a:r>
                        <a:rPr lang="en-US" sz="1400">
                          <a:effectLst/>
                        </a:rPr>
                        <a:t>6</a:t>
                      </a:r>
                      <a:endParaRPr lang="en-US" sz="1400" b="0">
                        <a:effectLst/>
                      </a:endParaRPr>
                    </a:p>
                  </a:txBody>
                  <a:tcPr marL="28108" marR="28108" marT="14054" marB="14054"/>
                </a:tc>
                <a:tc>
                  <a:txBody>
                    <a:bodyPr/>
                    <a:lstStyle/>
                    <a:p>
                      <a:pPr fontAlgn="t"/>
                      <a:r>
                        <a:rPr lang="en-US" sz="1400">
                          <a:effectLst/>
                        </a:rPr>
                        <a:t>Known biopsy proven malignancy</a:t>
                      </a:r>
                      <a:endParaRPr lang="en-US" sz="1400" b="0">
                        <a:effectLst/>
                      </a:endParaRPr>
                    </a:p>
                  </a:txBody>
                  <a:tcPr marL="28108" marR="28108" marT="14054" marB="14054"/>
                </a:tc>
                <a:tc>
                  <a:txBody>
                    <a:bodyPr/>
                    <a:lstStyle/>
                    <a:p>
                      <a:pPr fontAlgn="t"/>
                      <a:r>
                        <a:rPr lang="en-GB" sz="1400" dirty="0">
                          <a:effectLst/>
                        </a:rPr>
                        <a:t>Lesions known to be malignant are being imaged prior to definitive treatment; assure that treatment is completed.</a:t>
                      </a:r>
                      <a:endParaRPr lang="en-GB" sz="1400" b="0" dirty="0">
                        <a:effectLst/>
                      </a:endParaRPr>
                    </a:p>
                  </a:txBody>
                  <a:tcPr marL="28108" marR="28108" marT="14054" marB="14054"/>
                </a:tc>
                <a:extLst>
                  <a:ext uri="{0D108BD9-81ED-4DB2-BD59-A6C34878D82A}">
                    <a16:rowId xmlns:a16="http://schemas.microsoft.com/office/drawing/2014/main" val="1867699987"/>
                  </a:ext>
                </a:extLst>
              </a:tr>
            </a:tbl>
          </a:graphicData>
        </a:graphic>
      </p:graphicFrame>
    </p:spTree>
    <p:extLst>
      <p:ext uri="{BB962C8B-B14F-4D97-AF65-F5344CB8AC3E}">
        <p14:creationId xmlns:p14="http://schemas.microsoft.com/office/powerpoint/2010/main" val="280922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400" dirty="0"/>
              <a:t>Mammography screening</a:t>
            </a:r>
            <a:br>
              <a:rPr lang="en-US" sz="4400" dirty="0"/>
            </a:br>
            <a:endParaRPr lang="en-US" sz="4400" dirty="0"/>
          </a:p>
        </p:txBody>
      </p:sp>
      <p:sp>
        <p:nvSpPr>
          <p:cNvPr id="4" name="Text Placeholder 3"/>
          <p:cNvSpPr>
            <a:spLocks noGrp="1"/>
          </p:cNvSpPr>
          <p:nvPr>
            <p:ph type="body" sz="half" idx="2"/>
          </p:nvPr>
        </p:nvSpPr>
        <p:spPr/>
        <p:txBody>
          <a:bodyPr>
            <a:normAutofit/>
          </a:bodyPr>
          <a:lstStyle/>
          <a:p>
            <a:r>
              <a:rPr lang="en-GB" sz="2400" dirty="0"/>
              <a:t>A mammogram is a 2D image that help to identify suspicious findings</a:t>
            </a:r>
          </a:p>
        </p:txBody>
      </p:sp>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94" t="-39354" r="-909" b="-39845"/>
          <a:stretch/>
        </p:blipFill>
        <p:spPr>
          <a:prstGeom prst="rect">
            <a:avLst/>
          </a:prstGeom>
        </p:spPr>
      </p:pic>
    </p:spTree>
    <p:extLst>
      <p:ext uri="{BB962C8B-B14F-4D97-AF65-F5344CB8AC3E}">
        <p14:creationId xmlns:p14="http://schemas.microsoft.com/office/powerpoint/2010/main" val="297525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Mammography</a:t>
            </a:r>
            <a:br>
              <a:rPr lang="en-US" dirty="0"/>
            </a:br>
            <a:r>
              <a:rPr lang="en-US" dirty="0"/>
              <a:t>abnormalities</a:t>
            </a:r>
          </a:p>
        </p:txBody>
      </p:sp>
      <p:sp>
        <p:nvSpPr>
          <p:cNvPr id="3" name="Content Placeholder 2"/>
          <p:cNvSpPr>
            <a:spLocks noGrp="1"/>
          </p:cNvSpPr>
          <p:nvPr>
            <p:ph idx="1"/>
          </p:nvPr>
        </p:nvSpPr>
        <p:spPr>
          <a:xfrm>
            <a:off x="4674310" y="785768"/>
            <a:ext cx="4504524" cy="5248622"/>
          </a:xfrm>
        </p:spPr>
        <p:txBody>
          <a:bodyPr/>
          <a:lstStyle/>
          <a:p>
            <a:r>
              <a:rPr lang="en-US" b="1" dirty="0"/>
              <a:t>Abnormalities in mammograms:</a:t>
            </a:r>
          </a:p>
          <a:p>
            <a:pPr lvl="1"/>
            <a:r>
              <a:rPr lang="en-US" dirty="0">
                <a:solidFill>
                  <a:srgbClr val="FF0000"/>
                </a:solidFill>
              </a:rPr>
              <a:t>Mass lesions: </a:t>
            </a:r>
            <a:r>
              <a:rPr lang="en-US" dirty="0"/>
              <a:t>they have high ,medium or low density compared to normal fibro-glandular tissue</a:t>
            </a:r>
          </a:p>
          <a:p>
            <a:pPr marL="457200" lvl="1" indent="0">
              <a:buNone/>
            </a:pPr>
            <a:endParaRPr lang="en-GB" dirty="0"/>
          </a:p>
          <a:p>
            <a:pPr marL="457200" lvl="1" indent="0">
              <a:buNone/>
            </a:pPr>
            <a:endParaRPr lang="en-US" dirty="0"/>
          </a:p>
          <a:p>
            <a:pPr lvl="1"/>
            <a:r>
              <a:rPr lang="en-US" dirty="0">
                <a:solidFill>
                  <a:srgbClr val="FF0000"/>
                </a:solidFill>
              </a:rPr>
              <a:t>Micro Calcification</a:t>
            </a:r>
            <a:r>
              <a:rPr lang="en-US" dirty="0"/>
              <a:t>: they are small calcium deposits</a:t>
            </a:r>
          </a:p>
          <a:p>
            <a:pPr marL="457200" lvl="1" indent="0">
              <a:buNone/>
            </a:pPr>
            <a:endParaRPr lang="en-GB" dirty="0"/>
          </a:p>
          <a:p>
            <a:pPr marL="457200" lvl="1" indent="0">
              <a:buNone/>
            </a:pPr>
            <a:endParaRPr lang="en-US" dirty="0"/>
          </a:p>
          <a:p>
            <a:pPr lvl="1"/>
            <a:r>
              <a:rPr lang="en-US" dirty="0">
                <a:solidFill>
                  <a:srgbClr val="FF0000"/>
                </a:solidFill>
              </a:rPr>
              <a:t>Architectural Distortion</a:t>
            </a:r>
            <a:r>
              <a:rPr lang="en-US" dirty="0"/>
              <a:t>: Their appearance increase suspicions that the patient may have breast cancer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9540" y="1029762"/>
            <a:ext cx="1613775" cy="176630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6427" y="2952572"/>
            <a:ext cx="1613774" cy="162546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6819" y="4806367"/>
            <a:ext cx="2983382" cy="1698983"/>
          </a:xfrm>
          <a:prstGeom prst="rect">
            <a:avLst/>
          </a:prstGeom>
        </p:spPr>
      </p:pic>
    </p:spTree>
    <p:extLst>
      <p:ext uri="{BB962C8B-B14F-4D97-AF65-F5344CB8AC3E}">
        <p14:creationId xmlns:p14="http://schemas.microsoft.com/office/powerpoint/2010/main" val="245391034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79</TotalTime>
  <Words>1161</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 Light</vt:lpstr>
      <vt:lpstr>Open Sans</vt:lpstr>
      <vt:lpstr>Rockwell</vt:lpstr>
      <vt:lpstr>Wingdings</vt:lpstr>
      <vt:lpstr>Atlas</vt:lpstr>
      <vt:lpstr>Breast Cancer</vt:lpstr>
      <vt:lpstr>Introduction</vt:lpstr>
      <vt:lpstr>What Is Breast Cancer?</vt:lpstr>
      <vt:lpstr>Tumors</vt:lpstr>
      <vt:lpstr>What Are the Symptoms of Breast Cancer?</vt:lpstr>
      <vt:lpstr>What Is Breast Cancer Screening?</vt:lpstr>
      <vt:lpstr> (BI-RADS)</vt:lpstr>
      <vt:lpstr>Mammography screening </vt:lpstr>
      <vt:lpstr>Mammography abnormalities</vt:lpstr>
      <vt:lpstr>How to use mammogram</vt:lpstr>
      <vt:lpstr>Benefits and Risks of Screening</vt:lpstr>
      <vt:lpstr>The benefits of Deep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dc:title>
  <dc:creator>Bishoy magdy</dc:creator>
  <cp:lastModifiedBy> </cp:lastModifiedBy>
  <cp:revision>11</cp:revision>
  <dcterms:created xsi:type="dcterms:W3CDTF">2022-03-02T09:43:32Z</dcterms:created>
  <dcterms:modified xsi:type="dcterms:W3CDTF">2022-03-07T22:51:58Z</dcterms:modified>
</cp:coreProperties>
</file>