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2D8844-83E6-43B7-A6AE-6C2C137D3F4D}" type="datetimeFigureOut">
              <a:rPr lang="en-GB" smtClean="0"/>
              <a:t>17/12/2021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9C4F13-F2EF-4462-9FB7-773025BD7DA5}" type="slidenum">
              <a:rPr lang="en-GB" smtClean="0"/>
              <a:t>‹#›</a:t>
            </a:fld>
            <a:endParaRPr lang="en-GB"/>
          </a:p>
        </p:txBody>
      </p:sp>
    </p:spTree>
    <p:extLst>
      <p:ext uri="{BB962C8B-B14F-4D97-AF65-F5344CB8AC3E}">
        <p14:creationId xmlns:p14="http://schemas.microsoft.com/office/powerpoint/2010/main" val="305134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D8844-83E6-43B7-A6AE-6C2C137D3F4D}" type="datetimeFigureOut">
              <a:rPr lang="en-GB" smtClean="0"/>
              <a:t>17/12/2021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9C4F13-F2EF-4462-9FB7-773025BD7DA5}" type="slidenum">
              <a:rPr lang="en-GB" smtClean="0"/>
              <a:t>‹#›</a:t>
            </a:fld>
            <a:endParaRPr lang="en-GB"/>
          </a:p>
        </p:txBody>
      </p:sp>
    </p:spTree>
    <p:extLst>
      <p:ext uri="{BB962C8B-B14F-4D97-AF65-F5344CB8AC3E}">
        <p14:creationId xmlns:p14="http://schemas.microsoft.com/office/powerpoint/2010/main" val="389337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D8844-83E6-43B7-A6AE-6C2C137D3F4D}" type="datetimeFigureOut">
              <a:rPr lang="en-GB" smtClean="0"/>
              <a:t>17/12/2021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9C4F13-F2EF-4462-9FB7-773025BD7DA5}"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5536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D8844-83E6-43B7-A6AE-6C2C137D3F4D}" type="datetimeFigureOut">
              <a:rPr lang="en-GB" smtClean="0"/>
              <a:t>17/12/2021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9C4F13-F2EF-4462-9FB7-773025BD7DA5}" type="slidenum">
              <a:rPr lang="en-GB" smtClean="0"/>
              <a:t>‹#›</a:t>
            </a:fld>
            <a:endParaRPr lang="en-GB"/>
          </a:p>
        </p:txBody>
      </p:sp>
    </p:spTree>
    <p:extLst>
      <p:ext uri="{BB962C8B-B14F-4D97-AF65-F5344CB8AC3E}">
        <p14:creationId xmlns:p14="http://schemas.microsoft.com/office/powerpoint/2010/main" val="3446635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D8844-83E6-43B7-A6AE-6C2C137D3F4D}" type="datetimeFigureOut">
              <a:rPr lang="en-GB" smtClean="0"/>
              <a:t>17/12/2021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9C4F13-F2EF-4462-9FB7-773025BD7DA5}"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7281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D8844-83E6-43B7-A6AE-6C2C137D3F4D}" type="datetimeFigureOut">
              <a:rPr lang="en-GB" smtClean="0"/>
              <a:t>17/12/2021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9C4F13-F2EF-4462-9FB7-773025BD7DA5}" type="slidenum">
              <a:rPr lang="en-GB" smtClean="0"/>
              <a:t>‹#›</a:t>
            </a:fld>
            <a:endParaRPr lang="en-GB"/>
          </a:p>
        </p:txBody>
      </p:sp>
    </p:spTree>
    <p:extLst>
      <p:ext uri="{BB962C8B-B14F-4D97-AF65-F5344CB8AC3E}">
        <p14:creationId xmlns:p14="http://schemas.microsoft.com/office/powerpoint/2010/main" val="2782807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D8844-83E6-43B7-A6AE-6C2C137D3F4D}" type="datetimeFigureOut">
              <a:rPr lang="en-GB" smtClean="0"/>
              <a:t>17/12/2021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9C4F13-F2EF-4462-9FB7-773025BD7DA5}" type="slidenum">
              <a:rPr lang="en-GB" smtClean="0"/>
              <a:t>‹#›</a:t>
            </a:fld>
            <a:endParaRPr lang="en-GB"/>
          </a:p>
        </p:txBody>
      </p:sp>
    </p:spTree>
    <p:extLst>
      <p:ext uri="{BB962C8B-B14F-4D97-AF65-F5344CB8AC3E}">
        <p14:creationId xmlns:p14="http://schemas.microsoft.com/office/powerpoint/2010/main" val="450829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D8844-83E6-43B7-A6AE-6C2C137D3F4D}" type="datetimeFigureOut">
              <a:rPr lang="en-GB" smtClean="0"/>
              <a:t>17/12/2021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9C4F13-F2EF-4462-9FB7-773025BD7DA5}" type="slidenum">
              <a:rPr lang="en-GB" smtClean="0"/>
              <a:t>‹#›</a:t>
            </a:fld>
            <a:endParaRPr lang="en-GB"/>
          </a:p>
        </p:txBody>
      </p:sp>
    </p:spTree>
    <p:extLst>
      <p:ext uri="{BB962C8B-B14F-4D97-AF65-F5344CB8AC3E}">
        <p14:creationId xmlns:p14="http://schemas.microsoft.com/office/powerpoint/2010/main" val="1051053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D8844-83E6-43B7-A6AE-6C2C137D3F4D}" type="datetimeFigureOut">
              <a:rPr lang="en-GB" smtClean="0"/>
              <a:t>17/12/2021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9C4F13-F2EF-4462-9FB7-773025BD7DA5}" type="slidenum">
              <a:rPr lang="en-GB" smtClean="0"/>
              <a:t>‹#›</a:t>
            </a:fld>
            <a:endParaRPr lang="en-GB"/>
          </a:p>
        </p:txBody>
      </p:sp>
    </p:spTree>
    <p:extLst>
      <p:ext uri="{BB962C8B-B14F-4D97-AF65-F5344CB8AC3E}">
        <p14:creationId xmlns:p14="http://schemas.microsoft.com/office/powerpoint/2010/main" val="125149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D8844-83E6-43B7-A6AE-6C2C137D3F4D}" type="datetimeFigureOut">
              <a:rPr lang="en-GB" smtClean="0"/>
              <a:t>17/12/2021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9C4F13-F2EF-4462-9FB7-773025BD7DA5}" type="slidenum">
              <a:rPr lang="en-GB" smtClean="0"/>
              <a:t>‹#›</a:t>
            </a:fld>
            <a:endParaRPr lang="en-GB"/>
          </a:p>
        </p:txBody>
      </p:sp>
    </p:spTree>
    <p:extLst>
      <p:ext uri="{BB962C8B-B14F-4D97-AF65-F5344CB8AC3E}">
        <p14:creationId xmlns:p14="http://schemas.microsoft.com/office/powerpoint/2010/main" val="3289319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2D8844-83E6-43B7-A6AE-6C2C137D3F4D}" type="datetimeFigureOut">
              <a:rPr lang="en-GB" smtClean="0"/>
              <a:t>17/12/2021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9C4F13-F2EF-4462-9FB7-773025BD7DA5}" type="slidenum">
              <a:rPr lang="en-GB" smtClean="0"/>
              <a:t>‹#›</a:t>
            </a:fld>
            <a:endParaRPr lang="en-GB"/>
          </a:p>
        </p:txBody>
      </p:sp>
    </p:spTree>
    <p:extLst>
      <p:ext uri="{BB962C8B-B14F-4D97-AF65-F5344CB8AC3E}">
        <p14:creationId xmlns:p14="http://schemas.microsoft.com/office/powerpoint/2010/main" val="51603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2D8844-83E6-43B7-A6AE-6C2C137D3F4D}" type="datetimeFigureOut">
              <a:rPr lang="en-GB" smtClean="0"/>
              <a:t>17/12/2021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9C4F13-F2EF-4462-9FB7-773025BD7DA5}" type="slidenum">
              <a:rPr lang="en-GB" smtClean="0"/>
              <a:t>‹#›</a:t>
            </a:fld>
            <a:endParaRPr lang="en-GB"/>
          </a:p>
        </p:txBody>
      </p:sp>
    </p:spTree>
    <p:extLst>
      <p:ext uri="{BB962C8B-B14F-4D97-AF65-F5344CB8AC3E}">
        <p14:creationId xmlns:p14="http://schemas.microsoft.com/office/powerpoint/2010/main" val="49484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2D8844-83E6-43B7-A6AE-6C2C137D3F4D}" type="datetimeFigureOut">
              <a:rPr lang="en-GB" smtClean="0"/>
              <a:t>17/12/2021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9C4F13-F2EF-4462-9FB7-773025BD7DA5}" type="slidenum">
              <a:rPr lang="en-GB" smtClean="0"/>
              <a:t>‹#›</a:t>
            </a:fld>
            <a:endParaRPr lang="en-GB"/>
          </a:p>
        </p:txBody>
      </p:sp>
    </p:spTree>
    <p:extLst>
      <p:ext uri="{BB962C8B-B14F-4D97-AF65-F5344CB8AC3E}">
        <p14:creationId xmlns:p14="http://schemas.microsoft.com/office/powerpoint/2010/main" val="2857572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D8844-83E6-43B7-A6AE-6C2C137D3F4D}" type="datetimeFigureOut">
              <a:rPr lang="en-GB" smtClean="0"/>
              <a:t>17/12/2021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9C4F13-F2EF-4462-9FB7-773025BD7DA5}" type="slidenum">
              <a:rPr lang="en-GB" smtClean="0"/>
              <a:t>‹#›</a:t>
            </a:fld>
            <a:endParaRPr lang="en-GB"/>
          </a:p>
        </p:txBody>
      </p:sp>
    </p:spTree>
    <p:extLst>
      <p:ext uri="{BB962C8B-B14F-4D97-AF65-F5344CB8AC3E}">
        <p14:creationId xmlns:p14="http://schemas.microsoft.com/office/powerpoint/2010/main" val="296976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D8844-83E6-43B7-A6AE-6C2C137D3F4D}" type="datetimeFigureOut">
              <a:rPr lang="en-GB" smtClean="0"/>
              <a:t>17/12/2021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9C4F13-F2EF-4462-9FB7-773025BD7DA5}" type="slidenum">
              <a:rPr lang="en-GB" smtClean="0"/>
              <a:t>‹#›</a:t>
            </a:fld>
            <a:endParaRPr lang="en-GB"/>
          </a:p>
        </p:txBody>
      </p:sp>
    </p:spTree>
    <p:extLst>
      <p:ext uri="{BB962C8B-B14F-4D97-AF65-F5344CB8AC3E}">
        <p14:creationId xmlns:p14="http://schemas.microsoft.com/office/powerpoint/2010/main" val="2063198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D8844-83E6-43B7-A6AE-6C2C137D3F4D}" type="datetimeFigureOut">
              <a:rPr lang="en-GB" smtClean="0"/>
              <a:t>17/12/2021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9C4F13-F2EF-4462-9FB7-773025BD7DA5}" type="slidenum">
              <a:rPr lang="en-GB" smtClean="0"/>
              <a:t>‹#›</a:t>
            </a:fld>
            <a:endParaRPr lang="en-GB"/>
          </a:p>
        </p:txBody>
      </p:sp>
    </p:spTree>
    <p:extLst>
      <p:ext uri="{BB962C8B-B14F-4D97-AF65-F5344CB8AC3E}">
        <p14:creationId xmlns:p14="http://schemas.microsoft.com/office/powerpoint/2010/main" val="366528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2D8844-83E6-43B7-A6AE-6C2C137D3F4D}" type="datetimeFigureOut">
              <a:rPr lang="en-GB" smtClean="0"/>
              <a:t>17/12/2021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9C4F13-F2EF-4462-9FB7-773025BD7DA5}" type="slidenum">
              <a:rPr lang="en-GB" smtClean="0"/>
              <a:t>‹#›</a:t>
            </a:fld>
            <a:endParaRPr lang="en-GB"/>
          </a:p>
        </p:txBody>
      </p:sp>
    </p:spTree>
    <p:extLst>
      <p:ext uri="{BB962C8B-B14F-4D97-AF65-F5344CB8AC3E}">
        <p14:creationId xmlns:p14="http://schemas.microsoft.com/office/powerpoint/2010/main" val="4291494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2C07-9F45-485B-A69F-02973AEFC8E7}"/>
              </a:ext>
            </a:extLst>
          </p:cNvPr>
          <p:cNvSpPr>
            <a:spLocks noGrp="1"/>
          </p:cNvSpPr>
          <p:nvPr>
            <p:ph type="ctrTitle"/>
          </p:nvPr>
        </p:nvSpPr>
        <p:spPr/>
        <p:txBody>
          <a:bodyPr/>
          <a:lstStyle/>
          <a:p>
            <a:pPr algn="l"/>
            <a:r>
              <a:rPr lang="en-GB" sz="4000" dirty="0"/>
              <a:t>Breast Cancer Dataset</a:t>
            </a:r>
          </a:p>
        </p:txBody>
      </p:sp>
      <p:sp>
        <p:nvSpPr>
          <p:cNvPr id="3" name="Subtitle 2">
            <a:extLst>
              <a:ext uri="{FF2B5EF4-FFF2-40B4-BE49-F238E27FC236}">
                <a16:creationId xmlns:a16="http://schemas.microsoft.com/office/drawing/2014/main" id="{1BDFC5AC-EF82-4332-A7CD-1034E1315949}"/>
              </a:ext>
            </a:extLst>
          </p:cNvPr>
          <p:cNvSpPr>
            <a:spLocks noGrp="1"/>
          </p:cNvSpPr>
          <p:nvPr>
            <p:ph type="subTitle" idx="1"/>
          </p:nvPr>
        </p:nvSpPr>
        <p:spPr/>
        <p:txBody>
          <a:bodyPr/>
          <a:lstStyle/>
          <a:p>
            <a:pPr algn="l"/>
            <a:r>
              <a:rPr lang="en-GB" sz="1800" dirty="0"/>
              <a:t>Supervised by prof. Ahmed</a:t>
            </a:r>
            <a:endParaRPr lang="en-GB" dirty="0"/>
          </a:p>
        </p:txBody>
      </p:sp>
    </p:spTree>
    <p:extLst>
      <p:ext uri="{BB962C8B-B14F-4D97-AF65-F5344CB8AC3E}">
        <p14:creationId xmlns:p14="http://schemas.microsoft.com/office/powerpoint/2010/main" val="110208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225D-1100-4675-9970-CCD6AC0A49D6}"/>
              </a:ext>
            </a:extLst>
          </p:cNvPr>
          <p:cNvSpPr>
            <a:spLocks noGrp="1"/>
          </p:cNvSpPr>
          <p:nvPr>
            <p:ph type="title"/>
          </p:nvPr>
        </p:nvSpPr>
        <p:spPr/>
        <p:txBody>
          <a:bodyPr/>
          <a:lstStyle/>
          <a:p>
            <a:r>
              <a:rPr lang="en-GB" dirty="0"/>
              <a:t>CBIS-DDSM</a:t>
            </a:r>
          </a:p>
        </p:txBody>
      </p:sp>
      <p:sp>
        <p:nvSpPr>
          <p:cNvPr id="3" name="Content Placeholder 2">
            <a:extLst>
              <a:ext uri="{FF2B5EF4-FFF2-40B4-BE49-F238E27FC236}">
                <a16:creationId xmlns:a16="http://schemas.microsoft.com/office/drawing/2014/main" id="{D024B250-9912-4740-9259-9B7E822EE1A6}"/>
              </a:ext>
            </a:extLst>
          </p:cNvPr>
          <p:cNvSpPr>
            <a:spLocks noGrp="1"/>
          </p:cNvSpPr>
          <p:nvPr>
            <p:ph idx="1"/>
          </p:nvPr>
        </p:nvSpPr>
        <p:spPr/>
        <p:txBody>
          <a:bodyPr/>
          <a:lstStyle/>
          <a:p>
            <a:r>
              <a:rPr lang="en-GB" dirty="0"/>
              <a:t>Csv files</a:t>
            </a:r>
          </a:p>
          <a:p>
            <a:pPr lvl="1"/>
            <a:r>
              <a:rPr lang="en-GB" dirty="0"/>
              <a:t>1-calcifications-test</a:t>
            </a:r>
          </a:p>
          <a:p>
            <a:pPr lvl="1"/>
            <a:r>
              <a:rPr lang="en-GB" dirty="0"/>
              <a:t>2-calcifications-train</a:t>
            </a:r>
          </a:p>
          <a:p>
            <a:pPr lvl="1"/>
            <a:r>
              <a:rPr lang="en-GB" dirty="0"/>
              <a:t>3-mass-test</a:t>
            </a:r>
          </a:p>
          <a:p>
            <a:pPr lvl="1"/>
            <a:r>
              <a:rPr lang="en-GB" dirty="0"/>
              <a:t>4-mass-train</a:t>
            </a:r>
          </a:p>
        </p:txBody>
      </p:sp>
    </p:spTree>
    <p:extLst>
      <p:ext uri="{BB962C8B-B14F-4D97-AF65-F5344CB8AC3E}">
        <p14:creationId xmlns:p14="http://schemas.microsoft.com/office/powerpoint/2010/main" val="3178055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F4DD-F776-4007-8C09-13D683455CCA}"/>
              </a:ext>
            </a:extLst>
          </p:cNvPr>
          <p:cNvSpPr>
            <a:spLocks noGrp="1"/>
          </p:cNvSpPr>
          <p:nvPr>
            <p:ph type="title"/>
          </p:nvPr>
        </p:nvSpPr>
        <p:spPr/>
        <p:txBody>
          <a:bodyPr/>
          <a:lstStyle/>
          <a:p>
            <a:r>
              <a:rPr lang="en-GB" dirty="0"/>
              <a:t>CBIS-DDSM</a:t>
            </a:r>
          </a:p>
        </p:txBody>
      </p:sp>
      <p:graphicFrame>
        <p:nvGraphicFramePr>
          <p:cNvPr id="4" name="Table 4">
            <a:extLst>
              <a:ext uri="{FF2B5EF4-FFF2-40B4-BE49-F238E27FC236}">
                <a16:creationId xmlns:a16="http://schemas.microsoft.com/office/drawing/2014/main" id="{0C766378-0535-4A77-924E-B6BAB444D21F}"/>
              </a:ext>
            </a:extLst>
          </p:cNvPr>
          <p:cNvGraphicFramePr>
            <a:graphicFrameLocks noGrp="1"/>
          </p:cNvGraphicFramePr>
          <p:nvPr>
            <p:ph idx="1"/>
            <p:extLst>
              <p:ext uri="{D42A27DB-BD31-4B8C-83A1-F6EECF244321}">
                <p14:modId xmlns:p14="http://schemas.microsoft.com/office/powerpoint/2010/main" val="2144990761"/>
              </p:ext>
            </p:extLst>
          </p:nvPr>
        </p:nvGraphicFramePr>
        <p:xfrm>
          <a:off x="677334" y="1201799"/>
          <a:ext cx="8155419" cy="3388360"/>
        </p:xfrm>
        <a:graphic>
          <a:graphicData uri="http://schemas.openxmlformats.org/drawingml/2006/table">
            <a:tbl>
              <a:tblPr firstRow="1" bandRow="1">
                <a:tableStyleId>{5C22544A-7EE6-4342-B048-85BDC9FD1C3A}</a:tableStyleId>
              </a:tblPr>
              <a:tblGrid>
                <a:gridCol w="943120">
                  <a:extLst>
                    <a:ext uri="{9D8B030D-6E8A-4147-A177-3AD203B41FA5}">
                      <a16:colId xmlns:a16="http://schemas.microsoft.com/office/drawing/2014/main" val="2328655020"/>
                    </a:ext>
                  </a:extLst>
                </a:gridCol>
                <a:gridCol w="943120">
                  <a:extLst>
                    <a:ext uri="{9D8B030D-6E8A-4147-A177-3AD203B41FA5}">
                      <a16:colId xmlns:a16="http://schemas.microsoft.com/office/drawing/2014/main" val="3945384741"/>
                    </a:ext>
                  </a:extLst>
                </a:gridCol>
                <a:gridCol w="693096">
                  <a:extLst>
                    <a:ext uri="{9D8B030D-6E8A-4147-A177-3AD203B41FA5}">
                      <a16:colId xmlns:a16="http://schemas.microsoft.com/office/drawing/2014/main" val="290913403"/>
                    </a:ext>
                  </a:extLst>
                </a:gridCol>
                <a:gridCol w="667183">
                  <a:extLst>
                    <a:ext uri="{9D8B030D-6E8A-4147-A177-3AD203B41FA5}">
                      <a16:colId xmlns:a16="http://schemas.microsoft.com/office/drawing/2014/main" val="3297264905"/>
                    </a:ext>
                  </a:extLst>
                </a:gridCol>
                <a:gridCol w="1227225">
                  <a:extLst>
                    <a:ext uri="{9D8B030D-6E8A-4147-A177-3AD203B41FA5}">
                      <a16:colId xmlns:a16="http://schemas.microsoft.com/office/drawing/2014/main" val="1281891078"/>
                    </a:ext>
                  </a:extLst>
                </a:gridCol>
                <a:gridCol w="1227225">
                  <a:extLst>
                    <a:ext uri="{9D8B030D-6E8A-4147-A177-3AD203B41FA5}">
                      <a16:colId xmlns:a16="http://schemas.microsoft.com/office/drawing/2014/main" val="1387499601"/>
                    </a:ext>
                  </a:extLst>
                </a:gridCol>
                <a:gridCol w="1227225">
                  <a:extLst>
                    <a:ext uri="{9D8B030D-6E8A-4147-A177-3AD203B41FA5}">
                      <a16:colId xmlns:a16="http://schemas.microsoft.com/office/drawing/2014/main" val="2050228620"/>
                    </a:ext>
                  </a:extLst>
                </a:gridCol>
                <a:gridCol w="1227225">
                  <a:extLst>
                    <a:ext uri="{9D8B030D-6E8A-4147-A177-3AD203B41FA5}">
                      <a16:colId xmlns:a16="http://schemas.microsoft.com/office/drawing/2014/main" val="407070271"/>
                    </a:ext>
                  </a:extLst>
                </a:gridCol>
              </a:tblGrid>
              <a:tr h="370840">
                <a:tc>
                  <a:txBody>
                    <a:bodyPr/>
                    <a:lstStyle/>
                    <a:p>
                      <a:endParaRPr lang="en-GB" dirty="0"/>
                    </a:p>
                  </a:txBody>
                  <a:tcPr/>
                </a:tc>
                <a:tc>
                  <a:txBody>
                    <a:bodyPr/>
                    <a:lstStyle/>
                    <a:p>
                      <a:r>
                        <a:rPr lang="en-GB" dirty="0"/>
                        <a:t>Cal-test</a:t>
                      </a:r>
                    </a:p>
                  </a:txBody>
                  <a:tcPr/>
                </a:tc>
                <a:tc>
                  <a:txBody>
                    <a:bodyPr/>
                    <a:lstStyle/>
                    <a:p>
                      <a:r>
                        <a:rPr lang="en-GB" dirty="0"/>
                        <a:t>Cal-train</a:t>
                      </a:r>
                    </a:p>
                  </a:txBody>
                  <a:tcPr/>
                </a:tc>
                <a:tc>
                  <a:txBody>
                    <a:bodyPr/>
                    <a:lstStyle/>
                    <a:p>
                      <a:r>
                        <a:rPr lang="en-GB" dirty="0"/>
                        <a:t>Mass-test</a:t>
                      </a:r>
                    </a:p>
                  </a:txBody>
                  <a:tcPr/>
                </a:tc>
                <a:tc>
                  <a:txBody>
                    <a:bodyPr/>
                    <a:lstStyle/>
                    <a:p>
                      <a:r>
                        <a:rPr lang="en-GB" dirty="0"/>
                        <a:t>Mass-train</a:t>
                      </a:r>
                    </a:p>
                  </a:txBody>
                  <a:tcPr/>
                </a:tc>
                <a:tc>
                  <a:txBody>
                    <a:bodyPr/>
                    <a:lstStyle/>
                    <a:p>
                      <a:r>
                        <a:rPr lang="en-GB" dirty="0"/>
                        <a:t>Total train</a:t>
                      </a:r>
                    </a:p>
                  </a:txBody>
                  <a:tcPr/>
                </a:tc>
                <a:tc>
                  <a:txBody>
                    <a:bodyPr/>
                    <a:lstStyle/>
                    <a:p>
                      <a:r>
                        <a:rPr lang="en-GB" dirty="0"/>
                        <a:t>Total test</a:t>
                      </a:r>
                    </a:p>
                  </a:txBody>
                  <a:tcPr/>
                </a:tc>
                <a:tc>
                  <a:txBody>
                    <a:bodyPr/>
                    <a:lstStyle/>
                    <a:p>
                      <a:r>
                        <a:rPr lang="en-GB" dirty="0"/>
                        <a:t>Total data</a:t>
                      </a:r>
                    </a:p>
                  </a:txBody>
                  <a:tcPr/>
                </a:tc>
                <a:extLst>
                  <a:ext uri="{0D108BD9-81ED-4DB2-BD59-A6C34878D82A}">
                    <a16:rowId xmlns:a16="http://schemas.microsoft.com/office/drawing/2014/main" val="3525777381"/>
                  </a:ext>
                </a:extLst>
              </a:tr>
              <a:tr h="370840">
                <a:tc>
                  <a:txBody>
                    <a:bodyPr/>
                    <a:lstStyle/>
                    <a:p>
                      <a:r>
                        <a:rPr lang="en-GB" dirty="0"/>
                        <a:t>Benign</a:t>
                      </a:r>
                    </a:p>
                  </a:txBody>
                  <a:tcPr/>
                </a:tc>
                <a:tc>
                  <a:txBody>
                    <a:bodyPr/>
                    <a:lstStyle/>
                    <a:p>
                      <a:r>
                        <a:rPr lang="en-GB" dirty="0"/>
                        <a:t>130</a:t>
                      </a:r>
                    </a:p>
                  </a:txBody>
                  <a:tcPr/>
                </a:tc>
                <a:tc>
                  <a:txBody>
                    <a:bodyPr/>
                    <a:lstStyle/>
                    <a:p>
                      <a:r>
                        <a:rPr lang="en-GB" dirty="0"/>
                        <a:t>528</a:t>
                      </a:r>
                    </a:p>
                  </a:txBody>
                  <a:tcPr/>
                </a:tc>
                <a:tc>
                  <a:txBody>
                    <a:bodyPr/>
                    <a:lstStyle/>
                    <a:p>
                      <a:r>
                        <a:rPr lang="en-GB" dirty="0"/>
                        <a:t>194</a:t>
                      </a:r>
                    </a:p>
                  </a:txBody>
                  <a:tcPr/>
                </a:tc>
                <a:tc>
                  <a:txBody>
                    <a:bodyPr/>
                    <a:lstStyle/>
                    <a:p>
                      <a:r>
                        <a:rPr lang="en-GB" dirty="0"/>
                        <a:t>577</a:t>
                      </a:r>
                    </a:p>
                  </a:txBody>
                  <a:tcPr/>
                </a:tc>
                <a:tc>
                  <a:txBody>
                    <a:bodyPr/>
                    <a:lstStyle/>
                    <a:p>
                      <a:r>
                        <a:rPr lang="en-GB" dirty="0"/>
                        <a:t>1105</a:t>
                      </a:r>
                    </a:p>
                  </a:txBody>
                  <a:tcPr/>
                </a:tc>
                <a:tc>
                  <a:txBody>
                    <a:bodyPr/>
                    <a:lstStyle/>
                    <a:p>
                      <a:r>
                        <a:rPr lang="en-GB" dirty="0"/>
                        <a:t>324</a:t>
                      </a:r>
                    </a:p>
                  </a:txBody>
                  <a:tcPr/>
                </a:tc>
                <a:tc>
                  <a:txBody>
                    <a:bodyPr/>
                    <a:lstStyle/>
                    <a:p>
                      <a:r>
                        <a:rPr lang="en-GB" dirty="0"/>
                        <a:t>1429</a:t>
                      </a:r>
                    </a:p>
                  </a:txBody>
                  <a:tcPr/>
                </a:tc>
                <a:extLst>
                  <a:ext uri="{0D108BD9-81ED-4DB2-BD59-A6C34878D82A}">
                    <a16:rowId xmlns:a16="http://schemas.microsoft.com/office/drawing/2014/main" val="2040371780"/>
                  </a:ext>
                </a:extLst>
              </a:tr>
              <a:tr h="370840">
                <a:tc>
                  <a:txBody>
                    <a:bodyPr/>
                    <a:lstStyle/>
                    <a:p>
                      <a:r>
                        <a:rPr lang="en-GB" dirty="0"/>
                        <a:t>Malignant</a:t>
                      </a:r>
                    </a:p>
                  </a:txBody>
                  <a:tcPr/>
                </a:tc>
                <a:tc>
                  <a:txBody>
                    <a:bodyPr/>
                    <a:lstStyle/>
                    <a:p>
                      <a:r>
                        <a:rPr lang="en-GB" dirty="0"/>
                        <a:t>129</a:t>
                      </a:r>
                    </a:p>
                  </a:txBody>
                  <a:tcPr/>
                </a:tc>
                <a:tc>
                  <a:txBody>
                    <a:bodyPr/>
                    <a:lstStyle/>
                    <a:p>
                      <a:r>
                        <a:rPr lang="en-GB" dirty="0"/>
                        <a:t>544</a:t>
                      </a:r>
                    </a:p>
                  </a:txBody>
                  <a:tcPr/>
                </a:tc>
                <a:tc>
                  <a:txBody>
                    <a:bodyPr/>
                    <a:lstStyle/>
                    <a:p>
                      <a:r>
                        <a:rPr lang="en-GB" dirty="0"/>
                        <a:t>147</a:t>
                      </a:r>
                    </a:p>
                  </a:txBody>
                  <a:tcPr/>
                </a:tc>
                <a:tc>
                  <a:txBody>
                    <a:bodyPr/>
                    <a:lstStyle/>
                    <a:p>
                      <a:r>
                        <a:rPr lang="en-GB" dirty="0"/>
                        <a:t>637</a:t>
                      </a:r>
                    </a:p>
                  </a:txBody>
                  <a:tcPr/>
                </a:tc>
                <a:tc>
                  <a:txBody>
                    <a:bodyPr/>
                    <a:lstStyle/>
                    <a:p>
                      <a:r>
                        <a:rPr lang="en-GB" dirty="0"/>
                        <a:t>1181</a:t>
                      </a:r>
                    </a:p>
                  </a:txBody>
                  <a:tcPr/>
                </a:tc>
                <a:tc>
                  <a:txBody>
                    <a:bodyPr/>
                    <a:lstStyle/>
                    <a:p>
                      <a:r>
                        <a:rPr lang="en-GB" dirty="0"/>
                        <a:t>276</a:t>
                      </a:r>
                    </a:p>
                  </a:txBody>
                  <a:tcPr/>
                </a:tc>
                <a:tc>
                  <a:txBody>
                    <a:bodyPr/>
                    <a:lstStyle/>
                    <a:p>
                      <a:r>
                        <a:rPr lang="en-GB" dirty="0"/>
                        <a:t>1457</a:t>
                      </a:r>
                    </a:p>
                  </a:txBody>
                  <a:tcPr/>
                </a:tc>
                <a:extLst>
                  <a:ext uri="{0D108BD9-81ED-4DB2-BD59-A6C34878D82A}">
                    <a16:rowId xmlns:a16="http://schemas.microsoft.com/office/drawing/2014/main" val="4244715496"/>
                  </a:ext>
                </a:extLst>
              </a:tr>
              <a:tr h="370840">
                <a:tc>
                  <a:txBody>
                    <a:bodyPr/>
                    <a:lstStyle/>
                    <a:p>
                      <a:r>
                        <a:rPr lang="en-GB" dirty="0"/>
                        <a:t>Benign without </a:t>
                      </a:r>
                      <a:r>
                        <a:rPr lang="en-GB" dirty="0" err="1"/>
                        <a:t>callback</a:t>
                      </a:r>
                      <a:endParaRPr lang="en-GB" dirty="0"/>
                    </a:p>
                  </a:txBody>
                  <a:tcPr/>
                </a:tc>
                <a:tc>
                  <a:txBody>
                    <a:bodyPr/>
                    <a:lstStyle/>
                    <a:p>
                      <a:r>
                        <a:rPr lang="en-GB" dirty="0"/>
                        <a:t>67</a:t>
                      </a:r>
                    </a:p>
                  </a:txBody>
                  <a:tcPr/>
                </a:tc>
                <a:tc>
                  <a:txBody>
                    <a:bodyPr/>
                    <a:lstStyle/>
                    <a:p>
                      <a:r>
                        <a:rPr lang="en-GB" dirty="0"/>
                        <a:t>474</a:t>
                      </a:r>
                    </a:p>
                  </a:txBody>
                  <a:tcPr/>
                </a:tc>
                <a:tc>
                  <a:txBody>
                    <a:bodyPr/>
                    <a:lstStyle/>
                    <a:p>
                      <a:r>
                        <a:rPr lang="en-GB" dirty="0"/>
                        <a:t>37</a:t>
                      </a:r>
                    </a:p>
                  </a:txBody>
                  <a:tcPr/>
                </a:tc>
                <a:tc>
                  <a:txBody>
                    <a:bodyPr/>
                    <a:lstStyle/>
                    <a:p>
                      <a:r>
                        <a:rPr lang="en-GB" dirty="0"/>
                        <a:t>104</a:t>
                      </a:r>
                    </a:p>
                  </a:txBody>
                  <a:tcPr/>
                </a:tc>
                <a:tc>
                  <a:txBody>
                    <a:bodyPr/>
                    <a:lstStyle/>
                    <a:p>
                      <a:r>
                        <a:rPr lang="en-GB" dirty="0"/>
                        <a:t>578</a:t>
                      </a:r>
                    </a:p>
                  </a:txBody>
                  <a:tcPr/>
                </a:tc>
                <a:tc>
                  <a:txBody>
                    <a:bodyPr/>
                    <a:lstStyle/>
                    <a:p>
                      <a:r>
                        <a:rPr lang="en-GB" dirty="0"/>
                        <a:t>104</a:t>
                      </a:r>
                    </a:p>
                  </a:txBody>
                  <a:tcPr/>
                </a:tc>
                <a:tc>
                  <a:txBody>
                    <a:bodyPr/>
                    <a:lstStyle/>
                    <a:p>
                      <a:r>
                        <a:rPr lang="en-GB" dirty="0"/>
                        <a:t>628</a:t>
                      </a:r>
                    </a:p>
                  </a:txBody>
                  <a:tcPr/>
                </a:tc>
                <a:extLst>
                  <a:ext uri="{0D108BD9-81ED-4DB2-BD59-A6C34878D82A}">
                    <a16:rowId xmlns:a16="http://schemas.microsoft.com/office/drawing/2014/main" val="1962628437"/>
                  </a:ext>
                </a:extLst>
              </a:tr>
            </a:tbl>
          </a:graphicData>
        </a:graphic>
      </p:graphicFrame>
      <p:sp>
        <p:nvSpPr>
          <p:cNvPr id="5" name="TextBox 4">
            <a:extLst>
              <a:ext uri="{FF2B5EF4-FFF2-40B4-BE49-F238E27FC236}">
                <a16:creationId xmlns:a16="http://schemas.microsoft.com/office/drawing/2014/main" id="{B66B2F0D-2461-424D-BC5D-A32E9DBF18DA}"/>
              </a:ext>
            </a:extLst>
          </p:cNvPr>
          <p:cNvSpPr txBox="1"/>
          <p:nvPr/>
        </p:nvSpPr>
        <p:spPr>
          <a:xfrm>
            <a:off x="635804" y="4750679"/>
            <a:ext cx="8238478" cy="1569660"/>
          </a:xfrm>
          <a:prstGeom prst="rect">
            <a:avLst/>
          </a:prstGeom>
          <a:noFill/>
        </p:spPr>
        <p:txBody>
          <a:bodyPr wrap="square" rtlCol="0">
            <a:spAutoFit/>
          </a:bodyPr>
          <a:lstStyle/>
          <a:p>
            <a:r>
              <a:rPr lang="en-GB" sz="2400" dirty="0" err="1">
                <a:solidFill>
                  <a:schemeClr val="accent1"/>
                </a:solidFill>
              </a:rPr>
              <a:t>Npy</a:t>
            </a:r>
            <a:r>
              <a:rPr lang="en-GB" sz="2400" dirty="0">
                <a:solidFill>
                  <a:schemeClr val="accent1"/>
                </a:solidFill>
              </a:rPr>
              <a:t> files </a:t>
            </a:r>
          </a:p>
          <a:p>
            <a:pPr>
              <a:lnSpc>
                <a:spcPct val="200000"/>
              </a:lnSpc>
            </a:pPr>
            <a:r>
              <a:rPr lang="en-GB" dirty="0"/>
              <a:t>Train size: 2676</a:t>
            </a:r>
          </a:p>
          <a:p>
            <a:r>
              <a:rPr lang="en-GB" dirty="0"/>
              <a:t>Test size: 336</a:t>
            </a:r>
          </a:p>
          <a:p>
            <a:endParaRPr lang="en-GB" dirty="0"/>
          </a:p>
        </p:txBody>
      </p:sp>
    </p:spTree>
    <p:extLst>
      <p:ext uri="{BB962C8B-B14F-4D97-AF65-F5344CB8AC3E}">
        <p14:creationId xmlns:p14="http://schemas.microsoft.com/office/powerpoint/2010/main" val="379508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0AEE-3806-4C3D-B2D0-571F0A9DFB94}"/>
              </a:ext>
            </a:extLst>
          </p:cNvPr>
          <p:cNvSpPr>
            <a:spLocks noGrp="1"/>
          </p:cNvSpPr>
          <p:nvPr>
            <p:ph type="title"/>
          </p:nvPr>
        </p:nvSpPr>
        <p:spPr>
          <a:xfrm>
            <a:off x="677334" y="609600"/>
            <a:ext cx="8596668" cy="730928"/>
          </a:xfrm>
        </p:spPr>
        <p:txBody>
          <a:bodyPr/>
          <a:lstStyle/>
          <a:p>
            <a:r>
              <a:rPr lang="en-GB" dirty="0"/>
              <a:t>DDSM and CBIS-DDSM</a:t>
            </a:r>
          </a:p>
        </p:txBody>
      </p:sp>
      <p:sp>
        <p:nvSpPr>
          <p:cNvPr id="3" name="Content Placeholder 2">
            <a:extLst>
              <a:ext uri="{FF2B5EF4-FFF2-40B4-BE49-F238E27FC236}">
                <a16:creationId xmlns:a16="http://schemas.microsoft.com/office/drawing/2014/main" id="{365F339D-603F-4B40-939F-23A371F31FB7}"/>
              </a:ext>
            </a:extLst>
          </p:cNvPr>
          <p:cNvSpPr>
            <a:spLocks noGrp="1"/>
          </p:cNvSpPr>
          <p:nvPr>
            <p:ph idx="1"/>
          </p:nvPr>
        </p:nvSpPr>
        <p:spPr>
          <a:xfrm>
            <a:off x="677334" y="1438183"/>
            <a:ext cx="8596668" cy="4603179"/>
          </a:xfrm>
        </p:spPr>
        <p:txBody>
          <a:bodyPr>
            <a:normAutofit fontScale="92500" lnSpcReduction="20000"/>
          </a:bodyPr>
          <a:lstStyle/>
          <a:p>
            <a:r>
              <a:rPr lang="en-GB" dirty="0">
                <a:solidFill>
                  <a:schemeClr val="accent5"/>
                </a:solidFill>
              </a:rPr>
              <a:t>Download size</a:t>
            </a:r>
            <a:r>
              <a:rPr lang="en-GB" dirty="0"/>
              <a:t>:6 </a:t>
            </a:r>
            <a:r>
              <a:rPr lang="en-GB" dirty="0" err="1"/>
              <a:t>gb</a:t>
            </a:r>
            <a:endParaRPr lang="en-GB" dirty="0"/>
          </a:p>
          <a:p>
            <a:r>
              <a:rPr lang="en-GB" sz="2000" dirty="0">
                <a:solidFill>
                  <a:schemeClr val="accent5"/>
                </a:solidFill>
              </a:rPr>
              <a:t>Train size: </a:t>
            </a:r>
            <a:r>
              <a:rPr lang="en-GB" dirty="0"/>
              <a:t>55885 images divided into train validation ,</a:t>
            </a:r>
            <a:r>
              <a:rPr lang="en-GB" sz="2200" dirty="0">
                <a:solidFill>
                  <a:schemeClr val="accent5"/>
                </a:solidFill>
              </a:rPr>
              <a:t>train</a:t>
            </a:r>
            <a:r>
              <a:rPr lang="en-GB" dirty="0"/>
              <a:t>=11177 </a:t>
            </a:r>
            <a:r>
              <a:rPr lang="en-GB" dirty="0" err="1"/>
              <a:t>images,</a:t>
            </a:r>
            <a:r>
              <a:rPr lang="en-GB" sz="2200" dirty="0" err="1">
                <a:solidFill>
                  <a:schemeClr val="accent5"/>
                </a:solidFill>
              </a:rPr>
              <a:t>validation</a:t>
            </a:r>
            <a:r>
              <a:rPr lang="en-GB" dirty="0"/>
              <a:t>=44708 images</a:t>
            </a:r>
          </a:p>
          <a:p>
            <a:r>
              <a:rPr lang="en-GB" dirty="0">
                <a:solidFill>
                  <a:schemeClr val="accent5"/>
                </a:solidFill>
              </a:rPr>
              <a:t>Test size:</a:t>
            </a:r>
            <a:r>
              <a:rPr lang="en-GB" dirty="0"/>
              <a:t>15364 images</a:t>
            </a:r>
          </a:p>
          <a:p>
            <a:pPr algn="l" fontAlgn="base"/>
            <a:r>
              <a:rPr lang="en-GB" sz="2000" b="0" i="0" dirty="0">
                <a:solidFill>
                  <a:schemeClr val="accent5"/>
                </a:solidFill>
                <a:effectLst/>
                <a:latin typeface="Inter"/>
              </a:rPr>
              <a:t>Summary</a:t>
            </a:r>
          </a:p>
          <a:p>
            <a:pPr algn="l" fontAlgn="base"/>
            <a:r>
              <a:rPr lang="en-GB" b="0" i="0" dirty="0">
                <a:effectLst/>
                <a:latin typeface="Inter"/>
              </a:rPr>
              <a:t>This dataset consists of images from the DDSM [1] and CBIS-DDSM [3] datasets. The images have been pre-processed and converted to 299x299 images by extracting the ROIs. The data is stored as </a:t>
            </a:r>
            <a:r>
              <a:rPr lang="en-GB" b="0" i="0" dirty="0" err="1">
                <a:effectLst/>
                <a:latin typeface="Inter"/>
              </a:rPr>
              <a:t>tfrecords</a:t>
            </a:r>
            <a:r>
              <a:rPr lang="en-GB" b="0" i="0" dirty="0">
                <a:effectLst/>
                <a:latin typeface="Inter"/>
              </a:rPr>
              <a:t> files for TensorFlow.</a:t>
            </a:r>
          </a:p>
          <a:p>
            <a:pPr algn="l" fontAlgn="base"/>
            <a:r>
              <a:rPr lang="en-GB" b="0" i="0" dirty="0">
                <a:effectLst/>
                <a:latin typeface="Inter"/>
              </a:rPr>
              <a:t>The dataset contains 55,890 training examples, of which 14% are positive and the remaining 86% negative, divided into 5 </a:t>
            </a:r>
            <a:r>
              <a:rPr lang="en-GB" b="0" i="0" dirty="0" err="1">
                <a:effectLst/>
                <a:latin typeface="Inter"/>
              </a:rPr>
              <a:t>tfrecords</a:t>
            </a:r>
            <a:r>
              <a:rPr lang="en-GB" b="0" i="0" dirty="0">
                <a:effectLst/>
                <a:latin typeface="Inter"/>
              </a:rPr>
              <a:t> files.</a:t>
            </a:r>
          </a:p>
          <a:p>
            <a:pPr algn="l" fontAlgn="base"/>
            <a:r>
              <a:rPr lang="en-GB" b="0" i="0" dirty="0">
                <a:effectLst/>
                <a:latin typeface="inherit"/>
              </a:rPr>
              <a:t>Note</a:t>
            </a:r>
            <a:r>
              <a:rPr lang="en-GB" b="0" i="0" dirty="0">
                <a:effectLst/>
                <a:latin typeface="Inter"/>
              </a:rPr>
              <a:t> - The data has been separated into training and test as per the division in the CBIS-DDSM dataset. The test files have been divided equally into test and validation data. However the split between test and validation data was done incorrectly, resulted in the test </a:t>
            </a:r>
            <a:r>
              <a:rPr lang="en-GB" b="0" i="0" dirty="0" err="1">
                <a:effectLst/>
                <a:latin typeface="Inter"/>
              </a:rPr>
              <a:t>numpy</a:t>
            </a:r>
            <a:r>
              <a:rPr lang="en-GB" b="0" i="0" dirty="0">
                <a:effectLst/>
                <a:latin typeface="Inter"/>
              </a:rPr>
              <a:t> files containing only masses and the validation files containing only calcifications. These files should be combined in order to have balanced and complete test data.</a:t>
            </a:r>
          </a:p>
          <a:p>
            <a:endParaRPr lang="en-GB" dirty="0"/>
          </a:p>
        </p:txBody>
      </p:sp>
    </p:spTree>
    <p:extLst>
      <p:ext uri="{BB962C8B-B14F-4D97-AF65-F5344CB8AC3E}">
        <p14:creationId xmlns:p14="http://schemas.microsoft.com/office/powerpoint/2010/main" val="30700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C792F75-C8EA-4DE2-B935-A93453F0D7AA}"/>
              </a:ext>
            </a:extLst>
          </p:cNvPr>
          <p:cNvSpPr>
            <a:spLocks noGrp="1"/>
          </p:cNvSpPr>
          <p:nvPr>
            <p:ph idx="1"/>
          </p:nvPr>
        </p:nvSpPr>
        <p:spPr>
          <a:xfrm>
            <a:off x="677863" y="496888"/>
            <a:ext cx="8596312" cy="5545137"/>
          </a:xfrm>
        </p:spPr>
        <p:txBody>
          <a:bodyPr>
            <a:normAutofit fontScale="97500"/>
          </a:bodyPr>
          <a:lstStyle/>
          <a:p>
            <a:pPr algn="l" fontAlgn="base"/>
            <a:r>
              <a:rPr lang="en-GB" sz="2100" b="0" i="0" dirty="0">
                <a:solidFill>
                  <a:schemeClr val="accent5"/>
                </a:solidFill>
                <a:effectLst/>
                <a:latin typeface="Inter"/>
              </a:rPr>
              <a:t>Pre-processing</a:t>
            </a:r>
          </a:p>
          <a:p>
            <a:pPr algn="l" fontAlgn="base"/>
            <a:r>
              <a:rPr lang="en-GB" b="0" i="0" dirty="0">
                <a:effectLst/>
                <a:latin typeface="Inter"/>
              </a:rPr>
              <a:t>The dataset consists of negative images from the DDSM dataset and positive images from the CBIS-DDSM dataset. The data was pre-processed to convert it into 299x299 images.</a:t>
            </a:r>
          </a:p>
          <a:p>
            <a:pPr algn="l" fontAlgn="base"/>
            <a:r>
              <a:rPr lang="en-GB" b="0" i="0" dirty="0">
                <a:effectLst/>
                <a:latin typeface="Inter"/>
              </a:rPr>
              <a:t>The negative (DDSM) images were tiled into 598x598 tiles, which were then resized to 299x299.</a:t>
            </a:r>
          </a:p>
          <a:p>
            <a:pPr algn="l" fontAlgn="base"/>
            <a:r>
              <a:rPr lang="en-GB" b="0" i="0" dirty="0">
                <a:effectLst/>
                <a:latin typeface="Inter"/>
              </a:rPr>
              <a:t>The positive (CBIS-DDSM) images had their ROIs extracted using the masks with a small amount of padding to provide context. Each ROI was then randomly cropped three times into 598x598 images, with random flips and rotations, and then the images were resized down to 299x299.</a:t>
            </a:r>
          </a:p>
          <a:p>
            <a:pPr algn="l" fontAlgn="base"/>
            <a:r>
              <a:rPr lang="en-GB" b="0" i="0" dirty="0">
                <a:effectLst/>
                <a:latin typeface="Inter"/>
              </a:rPr>
              <a:t>The images are </a:t>
            </a:r>
            <a:r>
              <a:rPr lang="en-GB" b="0" i="0" dirty="0" err="1">
                <a:effectLst/>
                <a:latin typeface="Inter"/>
              </a:rPr>
              <a:t>labeled</a:t>
            </a:r>
            <a:r>
              <a:rPr lang="en-GB" b="0" i="0" dirty="0">
                <a:effectLst/>
                <a:latin typeface="Inter"/>
              </a:rPr>
              <a:t> with two labels:</a:t>
            </a:r>
          </a:p>
          <a:p>
            <a:pPr algn="l" fontAlgn="base">
              <a:buFont typeface="+mj-lt"/>
              <a:buAutoNum type="arabicPeriod"/>
            </a:pPr>
            <a:r>
              <a:rPr lang="en-GB" b="0" i="0" dirty="0" err="1">
                <a:effectLst/>
                <a:latin typeface="Inter"/>
              </a:rPr>
              <a:t>label_normal</a:t>
            </a:r>
            <a:r>
              <a:rPr lang="en-GB" b="0" i="0" dirty="0">
                <a:effectLst/>
                <a:latin typeface="Inter"/>
              </a:rPr>
              <a:t> - 0 for negative and 1 for positive</a:t>
            </a:r>
          </a:p>
          <a:p>
            <a:pPr algn="l" fontAlgn="base">
              <a:buFont typeface="+mj-lt"/>
              <a:buAutoNum type="arabicPeriod"/>
            </a:pPr>
            <a:endParaRPr lang="en-GB" dirty="0">
              <a:latin typeface="Inter"/>
            </a:endParaRPr>
          </a:p>
        </p:txBody>
      </p:sp>
    </p:spTree>
    <p:extLst>
      <p:ext uri="{BB962C8B-B14F-4D97-AF65-F5344CB8AC3E}">
        <p14:creationId xmlns:p14="http://schemas.microsoft.com/office/powerpoint/2010/main" val="7402286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TotalTime>
  <Words>360</Words>
  <Application>Microsoft Office PowerPoint</Application>
  <PresentationFormat>Widescreen</PresentationFormat>
  <Paragraphs>57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inherit</vt:lpstr>
      <vt:lpstr>Inter</vt:lpstr>
      <vt:lpstr>Trebuchet MS</vt:lpstr>
      <vt:lpstr>Wingdings 3</vt:lpstr>
      <vt:lpstr>Facet</vt:lpstr>
      <vt:lpstr>Breast Cancer Dataset</vt:lpstr>
      <vt:lpstr>CBIS-DDSM</vt:lpstr>
      <vt:lpstr>CBIS-DDSM</vt:lpstr>
      <vt:lpstr>DDSM and CBIS-DDSM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Dataset</dc:title>
  <dc:creator>eyad ahmed</dc:creator>
  <cp:lastModifiedBy> </cp:lastModifiedBy>
  <cp:revision>10</cp:revision>
  <dcterms:created xsi:type="dcterms:W3CDTF">2021-12-17T14:00:48Z</dcterms:created>
  <dcterms:modified xsi:type="dcterms:W3CDTF">2021-12-17T14:32:05Z</dcterms:modified>
</cp:coreProperties>
</file>