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Lst>
  <p:sldSz cx="12192000" cy="6858000"/>
  <p:notesSz cx="6858000" cy="9144000"/>
  <p:defaultTextStyle>
    <a:defPPr>
      <a:defRPr lang="fr-T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‹N°›</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Tuesday, May 16, 2023</a:t>
            </a:fld>
            <a:endParaRPr lang="en-US" dirty="0"/>
          </a:p>
        </p:txBody>
      </p:sp>
    </p:spTree>
    <p:extLst>
      <p:ext uri="{BB962C8B-B14F-4D97-AF65-F5344CB8AC3E}">
        <p14:creationId xmlns:p14="http://schemas.microsoft.com/office/powerpoint/2010/main" val="1489867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Tuesday, May 16, 2023</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‹N°›</a:t>
            </a:fld>
            <a:endParaRPr lang="en-US"/>
          </a:p>
        </p:txBody>
      </p:sp>
    </p:spTree>
    <p:extLst>
      <p:ext uri="{BB962C8B-B14F-4D97-AF65-F5344CB8AC3E}">
        <p14:creationId xmlns:p14="http://schemas.microsoft.com/office/powerpoint/2010/main" val="171243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Tuesday, May 16, 2023</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‹N°›</a:t>
            </a:fld>
            <a:endParaRPr lang="en-US"/>
          </a:p>
        </p:txBody>
      </p:sp>
    </p:spTree>
    <p:extLst>
      <p:ext uri="{BB962C8B-B14F-4D97-AF65-F5344CB8AC3E}">
        <p14:creationId xmlns:p14="http://schemas.microsoft.com/office/powerpoint/2010/main" val="1158668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‹N°›</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Tuesday, May 16, 2023</a:t>
            </a:fld>
            <a:endParaRPr lang="en-US" dirty="0"/>
          </a:p>
        </p:txBody>
      </p:sp>
    </p:spTree>
    <p:extLst>
      <p:ext uri="{BB962C8B-B14F-4D97-AF65-F5344CB8AC3E}">
        <p14:creationId xmlns:p14="http://schemas.microsoft.com/office/powerpoint/2010/main" val="2650461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Tuesday, May 16, 2023</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‹N°›</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9730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Tuesday, May 16, 2023</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‹N°›</a:t>
            </a:fld>
            <a:endParaRPr lang="en-US"/>
          </a:p>
        </p:txBody>
      </p:sp>
    </p:spTree>
    <p:extLst>
      <p:ext uri="{BB962C8B-B14F-4D97-AF65-F5344CB8AC3E}">
        <p14:creationId xmlns:p14="http://schemas.microsoft.com/office/powerpoint/2010/main" val="807816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Tuesday, May 16, 2023</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‹N°›</a:t>
            </a:fld>
            <a:endParaRPr lang="en-US"/>
          </a:p>
        </p:txBody>
      </p:sp>
    </p:spTree>
    <p:extLst>
      <p:ext uri="{BB962C8B-B14F-4D97-AF65-F5344CB8AC3E}">
        <p14:creationId xmlns:p14="http://schemas.microsoft.com/office/powerpoint/2010/main" val="3220431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Tuesday, May 16, 2023</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‹N°›</a:t>
            </a:fld>
            <a:endParaRPr lang="en-US"/>
          </a:p>
        </p:txBody>
      </p:sp>
    </p:spTree>
    <p:extLst>
      <p:ext uri="{BB962C8B-B14F-4D97-AF65-F5344CB8AC3E}">
        <p14:creationId xmlns:p14="http://schemas.microsoft.com/office/powerpoint/2010/main" val="2757636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Tuesday, May 16, 2023</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‹N°›</a:t>
            </a:fld>
            <a:endParaRPr lang="en-US"/>
          </a:p>
        </p:txBody>
      </p:sp>
    </p:spTree>
    <p:extLst>
      <p:ext uri="{BB962C8B-B14F-4D97-AF65-F5344CB8AC3E}">
        <p14:creationId xmlns:p14="http://schemas.microsoft.com/office/powerpoint/2010/main" val="1905518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Tuesday, May 16, 2023</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‹N°›</a:t>
            </a:fld>
            <a:endParaRPr lang="en-US"/>
          </a:p>
        </p:txBody>
      </p:sp>
    </p:spTree>
    <p:extLst>
      <p:ext uri="{BB962C8B-B14F-4D97-AF65-F5344CB8AC3E}">
        <p14:creationId xmlns:p14="http://schemas.microsoft.com/office/powerpoint/2010/main" val="3485243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Tuesday, May 16, 2023</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‹N°›</a:t>
            </a:fld>
            <a:endParaRPr lang="en-US"/>
          </a:p>
        </p:txBody>
      </p:sp>
    </p:spTree>
    <p:extLst>
      <p:ext uri="{BB962C8B-B14F-4D97-AF65-F5344CB8AC3E}">
        <p14:creationId xmlns:p14="http://schemas.microsoft.com/office/powerpoint/2010/main" val="2552044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‹N°›</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Tuesday, May 16, 2023</a:t>
            </a:fld>
            <a:endParaRPr lang="en-US" dirty="0"/>
          </a:p>
        </p:txBody>
      </p:sp>
    </p:spTree>
    <p:extLst>
      <p:ext uri="{BB962C8B-B14F-4D97-AF65-F5344CB8AC3E}">
        <p14:creationId xmlns:p14="http://schemas.microsoft.com/office/powerpoint/2010/main" val="4138578983"/>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defTabSz="914400" rtl="0" eaLnBrk="1" latinLnBrk="0" hangingPunct="1">
        <a:lnSpc>
          <a:spcPct val="90000"/>
        </a:lnSpc>
        <a:spcBef>
          <a:spcPct val="0"/>
        </a:spcBef>
        <a:buNone/>
        <a:defRPr sz="2800" i="1" kern="1200">
          <a:solidFill>
            <a:schemeClr val="tx2"/>
          </a:solidFill>
          <a:latin typeface="+mj-lt"/>
          <a:ea typeface="+mj-ea"/>
          <a:cs typeface="+mj-cs"/>
        </a:defRPr>
      </a:lvl1pPr>
    </p:titleStyle>
    <p:body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techtarget.com/searchdatamanagement/definition/NoSQL-Not-Only-SQL#:~:text=What%20are%20NoSQL%20databases%3F,%2C%20distributed%2C%20flexible%20and%20scalabl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59D2257-93D3-47EB-D646-57EC9356C434}"/>
              </a:ext>
            </a:extLst>
          </p:cNvPr>
          <p:cNvSpPr>
            <a:spLocks noGrp="1"/>
          </p:cNvSpPr>
          <p:nvPr>
            <p:ph type="ctrTitle"/>
          </p:nvPr>
        </p:nvSpPr>
        <p:spPr>
          <a:xfrm>
            <a:off x="448055" y="655200"/>
            <a:ext cx="5432045" cy="1969200"/>
          </a:xfrm>
        </p:spPr>
        <p:txBody>
          <a:bodyPr anchor="b">
            <a:normAutofit/>
          </a:bodyPr>
          <a:lstStyle/>
          <a:p>
            <a:endParaRPr lang="fr-TN" dirty="0"/>
          </a:p>
        </p:txBody>
      </p:sp>
      <p:sp>
        <p:nvSpPr>
          <p:cNvPr id="3" name="Sous-titre 2">
            <a:extLst>
              <a:ext uri="{FF2B5EF4-FFF2-40B4-BE49-F238E27FC236}">
                <a16:creationId xmlns:a16="http://schemas.microsoft.com/office/drawing/2014/main" id="{B0D441C0-11C4-5F78-118A-A56598B83BB0}"/>
              </a:ext>
            </a:extLst>
          </p:cNvPr>
          <p:cNvSpPr>
            <a:spLocks noGrp="1"/>
          </p:cNvSpPr>
          <p:nvPr>
            <p:ph type="subTitle" idx="1"/>
          </p:nvPr>
        </p:nvSpPr>
        <p:spPr>
          <a:xfrm>
            <a:off x="448055" y="2624400"/>
            <a:ext cx="5432045" cy="3326456"/>
          </a:xfrm>
        </p:spPr>
        <p:txBody>
          <a:bodyPr>
            <a:normAutofit/>
          </a:bodyPr>
          <a:lstStyle/>
          <a:p>
            <a:endParaRPr lang="fr-TN" sz="6400"/>
          </a:p>
        </p:txBody>
      </p:sp>
      <p:cxnSp>
        <p:nvCxnSpPr>
          <p:cNvPr id="11" name="Straight Connector 10">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5432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descr="Arrière-plan abstrait triangulaire">
            <a:extLst>
              <a:ext uri="{FF2B5EF4-FFF2-40B4-BE49-F238E27FC236}">
                <a16:creationId xmlns:a16="http://schemas.microsoft.com/office/drawing/2014/main" id="{3A8E8CB0-2E5B-D6B3-A271-949CFCEBE0CD}"/>
              </a:ext>
            </a:extLst>
          </p:cNvPr>
          <p:cNvPicPr>
            <a:picLocks noChangeAspect="1"/>
          </p:cNvPicPr>
          <p:nvPr/>
        </p:nvPicPr>
        <p:blipFill rotWithShape="1">
          <a:blip r:embed="rId2"/>
          <a:srcRect l="18003" r="24764" b="-1"/>
          <a:stretch/>
        </p:blipFill>
        <p:spPr>
          <a:xfrm>
            <a:off x="6311900" y="10"/>
            <a:ext cx="5880100" cy="6857990"/>
          </a:xfrm>
          <a:prstGeom prst="rect">
            <a:avLst/>
          </a:prstGeom>
        </p:spPr>
      </p:pic>
    </p:spTree>
    <p:extLst>
      <p:ext uri="{BB962C8B-B14F-4D97-AF65-F5344CB8AC3E}">
        <p14:creationId xmlns:p14="http://schemas.microsoft.com/office/powerpoint/2010/main" val="3556163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44FFC7-586E-98DD-9041-76E945BDD9CC}"/>
              </a:ext>
            </a:extLst>
          </p:cNvPr>
          <p:cNvSpPr>
            <a:spLocks noGrp="1"/>
          </p:cNvSpPr>
          <p:nvPr>
            <p:ph type="title"/>
          </p:nvPr>
        </p:nvSpPr>
        <p:spPr>
          <a:xfrm>
            <a:off x="2071427" y="1696489"/>
            <a:ext cx="8901373" cy="3898065"/>
          </a:xfrm>
        </p:spPr>
        <p:txBody>
          <a:bodyPr>
            <a:normAutofit/>
          </a:bodyPr>
          <a:lstStyle/>
          <a:p>
            <a:r>
              <a:rPr lang="en-US" b="1" i="0" u="sng" dirty="0">
                <a:solidFill>
                  <a:schemeClr val="accent2">
                    <a:lumMod val="40000"/>
                    <a:lumOff val="60000"/>
                  </a:schemeClr>
                </a:solidFill>
                <a:effectLst/>
                <a:latin typeface="Arial" panose="020B0604020202020204" pitchFamily="34" charset="0"/>
              </a:rPr>
              <a:t>What is SQL?</a:t>
            </a:r>
            <a:br>
              <a:rPr lang="en-US" b="1" i="0" u="sng" dirty="0">
                <a:solidFill>
                  <a:schemeClr val="accent2">
                    <a:lumMod val="40000"/>
                    <a:lumOff val="60000"/>
                  </a:schemeClr>
                </a:solidFill>
                <a:effectLst/>
                <a:latin typeface="Arial" panose="020B0604020202020204" pitchFamily="34" charset="0"/>
              </a:rPr>
            </a:br>
            <a:br>
              <a:rPr lang="en-US" b="1" i="0" u="sng" dirty="0">
                <a:solidFill>
                  <a:schemeClr val="accent2">
                    <a:lumMod val="40000"/>
                    <a:lumOff val="60000"/>
                  </a:schemeClr>
                </a:solidFill>
                <a:effectLst/>
                <a:latin typeface="Arial" panose="020B0604020202020204" pitchFamily="34" charset="0"/>
              </a:rPr>
            </a:br>
            <a:br>
              <a:rPr lang="en-US" b="1" i="0" dirty="0">
                <a:solidFill>
                  <a:schemeClr val="tx1"/>
                </a:solidFill>
                <a:effectLst/>
                <a:latin typeface="Arial" panose="020B0604020202020204" pitchFamily="34" charset="0"/>
              </a:rPr>
            </a:br>
            <a:r>
              <a:rPr lang="en-US" b="0" i="0" dirty="0">
                <a:solidFill>
                  <a:schemeClr val="tx1"/>
                </a:solidFill>
                <a:effectLst/>
                <a:latin typeface="Arial" panose="020B0604020202020204" pitchFamily="34" charset="0"/>
              </a:rPr>
              <a:t>SQL is a domain-specific language used to query and manage data. It works by allowing users to query, insert, delete, and update records in relational databases. SQL also allows for complex logic to be applied through the use of transactions and embedded procedures such as stored functions or views.</a:t>
            </a:r>
            <a:br>
              <a:rPr lang="en-US" b="0" i="0" dirty="0">
                <a:solidFill>
                  <a:schemeClr val="tx1"/>
                </a:solidFill>
                <a:effectLst/>
                <a:latin typeface="Arial" panose="020B0604020202020204" pitchFamily="34" charset="0"/>
              </a:rPr>
            </a:br>
            <a:endParaRPr lang="fr-TN" dirty="0">
              <a:solidFill>
                <a:schemeClr val="tx1"/>
              </a:solidFill>
            </a:endParaRPr>
          </a:p>
        </p:txBody>
      </p:sp>
    </p:spTree>
    <p:extLst>
      <p:ext uri="{BB962C8B-B14F-4D97-AF65-F5344CB8AC3E}">
        <p14:creationId xmlns:p14="http://schemas.microsoft.com/office/powerpoint/2010/main" val="1303649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D99B3C-F4A3-0DA7-EB51-3267C479EF9F}"/>
              </a:ext>
            </a:extLst>
          </p:cNvPr>
          <p:cNvSpPr>
            <a:spLocks noGrp="1"/>
          </p:cNvSpPr>
          <p:nvPr>
            <p:ph type="title"/>
          </p:nvPr>
        </p:nvSpPr>
        <p:spPr>
          <a:xfrm>
            <a:off x="1932727" y="1342529"/>
            <a:ext cx="8174834" cy="3721084"/>
          </a:xfrm>
        </p:spPr>
        <p:txBody>
          <a:bodyPr>
            <a:normAutofit fontScale="90000"/>
          </a:bodyPr>
          <a:lstStyle/>
          <a:p>
            <a:r>
              <a:rPr lang="en-US" b="1" i="0" u="sng" dirty="0">
                <a:solidFill>
                  <a:schemeClr val="accent2">
                    <a:lumMod val="40000"/>
                    <a:lumOff val="60000"/>
                  </a:schemeClr>
                </a:solidFill>
                <a:effectLst/>
                <a:latin typeface="Arial" panose="020B0604020202020204" pitchFamily="34" charset="0"/>
              </a:rPr>
              <a:t>What is NoSQL?</a:t>
            </a:r>
            <a:br>
              <a:rPr lang="en-US" b="1" i="0" dirty="0">
                <a:solidFill>
                  <a:srgbClr val="4C4C4C"/>
                </a:solidFill>
                <a:effectLst/>
                <a:latin typeface="Arial" panose="020B0604020202020204" pitchFamily="34" charset="0"/>
              </a:rPr>
            </a:br>
            <a:br>
              <a:rPr lang="en-US" b="1" i="0" dirty="0">
                <a:solidFill>
                  <a:schemeClr val="tx1"/>
                </a:solidFill>
                <a:effectLst/>
                <a:latin typeface="Arial" panose="020B0604020202020204" pitchFamily="34" charset="0"/>
              </a:rPr>
            </a:br>
            <a:r>
              <a:rPr lang="en-US" b="0" i="0" dirty="0">
                <a:solidFill>
                  <a:schemeClr val="tx1"/>
                </a:solidFill>
                <a:effectLst/>
                <a:latin typeface="Arial" panose="020B0604020202020204" pitchFamily="34" charset="0"/>
              </a:rPr>
              <a:t>NoSQL stands for Not only SQL. It is a type of database that uses non-relational data structures, such as documents, graph databases, and key-value stores to store and retrieve data. NoSQL systems are designed to be more flexible than traditional relational databases and can scale up or down easily to accommodate changes in usage or load. This makes them ideal for use in applications</a:t>
            </a:r>
            <a:br>
              <a:rPr lang="en-US" b="0" i="0" dirty="0">
                <a:solidFill>
                  <a:srgbClr val="4C4C4C"/>
                </a:solidFill>
                <a:effectLst/>
                <a:latin typeface="Arial" panose="020B0604020202020204" pitchFamily="34" charset="0"/>
              </a:rPr>
            </a:br>
            <a:endParaRPr lang="fr-TN" dirty="0"/>
          </a:p>
        </p:txBody>
      </p:sp>
    </p:spTree>
    <p:extLst>
      <p:ext uri="{BB962C8B-B14F-4D97-AF65-F5344CB8AC3E}">
        <p14:creationId xmlns:p14="http://schemas.microsoft.com/office/powerpoint/2010/main" val="3035959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259EAA66-B838-482C-3D97-6C83C55A24FC}"/>
              </a:ext>
            </a:extLst>
          </p:cNvPr>
          <p:cNvPicPr>
            <a:picLocks noGrp="1" noChangeAspect="1"/>
          </p:cNvPicPr>
          <p:nvPr>
            <p:ph idx="1"/>
          </p:nvPr>
        </p:nvPicPr>
        <p:blipFill>
          <a:blip r:embed="rId2"/>
          <a:stretch>
            <a:fillRect/>
          </a:stretch>
        </p:blipFill>
        <p:spPr>
          <a:xfrm>
            <a:off x="1169596" y="737419"/>
            <a:ext cx="9849633" cy="4780731"/>
          </a:xfrm>
        </p:spPr>
      </p:pic>
    </p:spTree>
    <p:extLst>
      <p:ext uri="{BB962C8B-B14F-4D97-AF65-F5344CB8AC3E}">
        <p14:creationId xmlns:p14="http://schemas.microsoft.com/office/powerpoint/2010/main" val="1938153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77598A9-0DAB-6821-C20A-4020C7DF2703}"/>
              </a:ext>
            </a:extLst>
          </p:cNvPr>
          <p:cNvSpPr>
            <a:spLocks noGrp="1"/>
          </p:cNvSpPr>
          <p:nvPr>
            <p:ph idx="1"/>
          </p:nvPr>
        </p:nvSpPr>
        <p:spPr>
          <a:xfrm>
            <a:off x="449400" y="462116"/>
            <a:ext cx="11293200" cy="5056097"/>
          </a:xfrm>
        </p:spPr>
        <p:txBody>
          <a:bodyPr>
            <a:normAutofit fontScale="92500" lnSpcReduction="20000"/>
          </a:bodyPr>
          <a:lstStyle/>
          <a:p>
            <a:pPr algn="l"/>
            <a:r>
              <a:rPr lang="en-US" sz="3500" b="1" i="0" u="sng" dirty="0">
                <a:solidFill>
                  <a:schemeClr val="accent2">
                    <a:lumMod val="40000"/>
                    <a:lumOff val="60000"/>
                  </a:schemeClr>
                </a:solidFill>
                <a:effectLst/>
                <a:latin typeface="Arial" panose="020B0604020202020204" pitchFamily="34" charset="0"/>
              </a:rPr>
              <a:t>Database Architecture</a:t>
            </a:r>
          </a:p>
          <a:p>
            <a:pPr marL="1944" indent="0" algn="l">
              <a:buNone/>
            </a:pPr>
            <a:r>
              <a:rPr lang="en-US" b="0" i="0" dirty="0">
                <a:solidFill>
                  <a:schemeClr val="tx1"/>
                </a:solidFill>
                <a:effectLst/>
                <a:latin typeface="Arial" panose="020B0604020202020204" pitchFamily="34" charset="0"/>
              </a:rPr>
              <a:t>At the most basic level, the biggest difference between these two technologies is that SQL databases are relational, while NoSQL databases are non-relational. </a:t>
            </a:r>
          </a:p>
          <a:p>
            <a:pPr algn="l"/>
            <a:r>
              <a:rPr lang="en-US" sz="2400" b="1" i="0" u="sng" dirty="0">
                <a:solidFill>
                  <a:schemeClr val="accent2">
                    <a:lumMod val="40000"/>
                    <a:lumOff val="60000"/>
                  </a:schemeClr>
                </a:solidFill>
                <a:effectLst/>
                <a:latin typeface="Arial" panose="020B0604020202020204" pitchFamily="34" charset="0"/>
              </a:rPr>
              <a:t>What are Relational Databases?</a:t>
            </a:r>
          </a:p>
          <a:p>
            <a:pPr marL="1944" indent="0" algn="l">
              <a:buNone/>
            </a:pPr>
            <a:r>
              <a:rPr lang="en-US" b="0" i="0" dirty="0">
                <a:solidFill>
                  <a:schemeClr val="tx1"/>
                </a:solidFill>
                <a:effectLst/>
                <a:latin typeface="Arial" panose="020B0604020202020204" pitchFamily="34" charset="0"/>
              </a:rPr>
              <a:t>Relational databases use Structured Query Language (SQL) to store and retrieve data. </a:t>
            </a:r>
          </a:p>
          <a:p>
            <a:pPr algn="l">
              <a:buFont typeface="Arial" panose="020B0604020202020204" pitchFamily="34" charset="0"/>
              <a:buChar char="•"/>
            </a:pPr>
            <a:r>
              <a:rPr lang="en-US" b="0" i="0" dirty="0">
                <a:solidFill>
                  <a:schemeClr val="tx1"/>
                </a:solidFill>
                <a:effectLst/>
                <a:latin typeface="Arial" panose="020B0604020202020204" pitchFamily="34" charset="0"/>
              </a:rPr>
              <a:t>Relational databases (also called relational database management systems or RDBMSs) store data in rows and tables. These systems connect information from various tables with keys — unique identifiers that the database assigns to rows of data in tables. Primary keys and foreign keys facilitate this process. </a:t>
            </a:r>
          </a:p>
          <a:p>
            <a:pPr algn="l"/>
            <a:r>
              <a:rPr lang="en-US" sz="2100" b="1" i="0" u="sng" dirty="0">
                <a:solidFill>
                  <a:schemeClr val="accent2">
                    <a:lumMod val="40000"/>
                    <a:lumOff val="60000"/>
                  </a:schemeClr>
                </a:solidFill>
                <a:effectLst/>
                <a:latin typeface="Arial" panose="020B0604020202020204" pitchFamily="34" charset="0"/>
              </a:rPr>
              <a:t>What are Non-Relational Databases (NoSQL)?</a:t>
            </a:r>
          </a:p>
          <a:p>
            <a:pPr marL="1944" indent="0" algn="l">
              <a:buNone/>
            </a:pPr>
            <a:r>
              <a:rPr lang="en-US" b="0" i="0" dirty="0">
                <a:solidFill>
                  <a:schemeClr val="tx1"/>
                </a:solidFill>
                <a:effectLst/>
                <a:latin typeface="Arial" panose="020B0604020202020204" pitchFamily="34" charset="0"/>
              </a:rPr>
              <a:t>Non-relational, or NoSQL databases are more flexible and don’t necessarily require the same rigid structure as SQL. </a:t>
            </a:r>
          </a:p>
          <a:p>
            <a:pPr algn="l">
              <a:buFont typeface="Arial" panose="020B0604020202020204" pitchFamily="34" charset="0"/>
              <a:buChar char="•"/>
            </a:pPr>
            <a:r>
              <a:rPr lang="en-US" b="0" i="0" dirty="0">
                <a:solidFill>
                  <a:schemeClr val="tx1"/>
                </a:solidFill>
                <a:effectLst/>
                <a:latin typeface="Arial" panose="020B0604020202020204" pitchFamily="34" charset="0"/>
              </a:rPr>
              <a:t>Non-relational databases store data just like relational databases. However, they don't contain any rows, tables, or keys. This type of database utilizes a </a:t>
            </a:r>
            <a:r>
              <a:rPr lang="en-US" b="0" i="0" u="sng" dirty="0">
                <a:solidFill>
                  <a:schemeClr val="tx1"/>
                </a:solidFill>
                <a:effectLst/>
                <a:latin typeface="Arial" panose="020B0604020202020204" pitchFamily="34" charset="0"/>
                <a:hlinkClick r:id="rId2">
                  <a:extLst>
                    <a:ext uri="{A12FA001-AC4F-418D-AE19-62706E023703}">
                      <ahyp:hlinkClr xmlns:ahyp="http://schemas.microsoft.com/office/drawing/2018/hyperlinkcolor" val="tx"/>
                    </a:ext>
                  </a:extLst>
                </a:hlinkClick>
              </a:rPr>
              <a:t>storage model</a:t>
            </a:r>
            <a:r>
              <a:rPr lang="en-US" b="0" i="0" dirty="0">
                <a:solidFill>
                  <a:schemeClr val="tx1"/>
                </a:solidFill>
                <a:effectLst/>
                <a:latin typeface="Arial" panose="020B0604020202020204" pitchFamily="34" charset="0"/>
              </a:rPr>
              <a:t> based on the type of data it stores</a:t>
            </a:r>
          </a:p>
          <a:p>
            <a:endParaRPr lang="fr-TN" dirty="0">
              <a:solidFill>
                <a:schemeClr val="tx1"/>
              </a:solidFill>
            </a:endParaRPr>
          </a:p>
        </p:txBody>
      </p:sp>
    </p:spTree>
    <p:extLst>
      <p:ext uri="{BB962C8B-B14F-4D97-AF65-F5344CB8AC3E}">
        <p14:creationId xmlns:p14="http://schemas.microsoft.com/office/powerpoint/2010/main" val="1140094455"/>
      </p:ext>
    </p:extLst>
  </p:cSld>
  <p:clrMapOvr>
    <a:masterClrMapping/>
  </p:clrMapOvr>
</p:sld>
</file>

<file path=ppt/theme/theme1.xml><?xml version="1.0" encoding="utf-8"?>
<a:theme xmlns:a="http://schemas.openxmlformats.org/drawingml/2006/main" name="ThinLine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Custom 3">
      <a:majorFont>
        <a:latin typeface="Sagona Book"/>
        <a:ea typeface=""/>
        <a:cs typeface=""/>
      </a:majorFont>
      <a:minorFont>
        <a:latin typeface="Univer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docProps/app.xml><?xml version="1.0" encoding="utf-8"?>
<Properties xmlns="http://schemas.openxmlformats.org/officeDocument/2006/extended-properties" xmlns:vt="http://schemas.openxmlformats.org/officeDocument/2006/docPropsVTypes">
  <TotalTime>6</TotalTime>
  <Words>303</Words>
  <Application>Microsoft Office PowerPoint</Application>
  <PresentationFormat>Grand écran</PresentationFormat>
  <Paragraphs>10</Paragraphs>
  <Slides>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vt:i4>
      </vt:variant>
    </vt:vector>
  </HeadingPairs>
  <TitlesOfParts>
    <vt:vector size="10" baseType="lpstr">
      <vt:lpstr>Arial</vt:lpstr>
      <vt:lpstr>Calibri Light</vt:lpstr>
      <vt:lpstr>Sagona Book</vt:lpstr>
      <vt:lpstr>Univers</vt:lpstr>
      <vt:lpstr>ThinLineVTI</vt:lpstr>
      <vt:lpstr>Présentation PowerPoint</vt:lpstr>
      <vt:lpstr>What is SQL?   SQL is a domain-specific language used to query and manage data. It works by allowing users to query, insert, delete, and update records in relational databases. SQL also allows for complex logic to be applied through the use of transactions and embedded procedures such as stored functions or views. </vt:lpstr>
      <vt:lpstr>What is NoSQL?  NoSQL stands for Not only SQL. It is a type of database that uses non-relational data structures, such as documents, graph databases, and key-value stores to store and retrieve data. NoSQL systems are designed to be more flexible than traditional relational databases and can scale up or down easily to accommodate changes in usage or load. This makes them ideal for use in applications </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eya ezzaier</dc:creator>
  <cp:lastModifiedBy>eya ezzaier</cp:lastModifiedBy>
  <cp:revision>1</cp:revision>
  <dcterms:created xsi:type="dcterms:W3CDTF">2023-05-16T14:13:12Z</dcterms:created>
  <dcterms:modified xsi:type="dcterms:W3CDTF">2023-05-16T14:19:21Z</dcterms:modified>
</cp:coreProperties>
</file>