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3" r:id="rId2"/>
    <p:sldId id="299" r:id="rId3"/>
    <p:sldId id="276" r:id="rId4"/>
    <p:sldId id="314" r:id="rId5"/>
    <p:sldId id="315" r:id="rId6"/>
    <p:sldId id="307" r:id="rId7"/>
    <p:sldId id="318" r:id="rId8"/>
    <p:sldId id="320" r:id="rId9"/>
    <p:sldId id="271" r:id="rId10"/>
    <p:sldId id="319" r:id="rId11"/>
    <p:sldId id="303" r:id="rId12"/>
    <p:sldId id="283" r:id="rId13"/>
    <p:sldId id="321" r:id="rId14"/>
    <p:sldId id="281" r:id="rId15"/>
    <p:sldId id="300" r:id="rId16"/>
    <p:sldId id="304" r:id="rId17"/>
    <p:sldId id="284" r:id="rId18"/>
    <p:sldId id="301" r:id="rId19"/>
    <p:sldId id="288" r:id="rId20"/>
    <p:sldId id="305" r:id="rId21"/>
    <p:sldId id="285" r:id="rId22"/>
    <p:sldId id="311" r:id="rId23"/>
    <p:sldId id="286" r:id="rId24"/>
    <p:sldId id="310" r:id="rId25"/>
    <p:sldId id="316" r:id="rId26"/>
    <p:sldId id="322" r:id="rId27"/>
    <p:sldId id="323" r:id="rId28"/>
    <p:sldId id="306" r:id="rId29"/>
    <p:sldId id="298" r:id="rId30"/>
    <p:sldId id="317"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CC99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69" autoAdjust="0"/>
  </p:normalViewPr>
  <p:slideViewPr>
    <p:cSldViewPr snapToGrid="0">
      <p:cViewPr varScale="1">
        <p:scale>
          <a:sx n="82" d="100"/>
          <a:sy n="82"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a:endParaRPr>
          </a:p>
        </p:txBody>
      </p:sp>
      <p:sp>
        <p:nvSpPr>
          <p:cNvPr id="3" name="Espace réservé de la date 2"/>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61DC8E-7700-4CD0-BE1E-C4F65CE355AA}" type="datetime1">
              <a:rPr lang="fr-FR" sz="1200" b="0" i="0" u="none" strike="noStrike" kern="1200" cap="none" spc="0" baseline="0">
                <a:solidFill>
                  <a:srgbClr val="000000"/>
                </a:solidFill>
                <a:uFillTx/>
                <a:latin typeface="Calibri"/>
              </a:rPr>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t>05/11/2023</a:t>
            </a:fld>
            <a:endParaRPr lang="fr-FR" sz="1200" b="0" i="0" u="none" strike="noStrike" kern="1200" cap="none" spc="0" baseline="0">
              <a:solidFill>
                <a:srgbClr val="000000"/>
              </a:solidFill>
              <a:uFillTx/>
              <a:latin typeface="Calibri"/>
            </a:endParaRPr>
          </a:p>
        </p:txBody>
      </p:sp>
      <p:sp>
        <p:nvSpPr>
          <p:cNvPr id="4" name="Espace réservé du pied de page 3"/>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a:endParaRPr>
          </a:p>
        </p:txBody>
      </p:sp>
      <p:sp>
        <p:nvSpPr>
          <p:cNvPr id="5" name="Espace réservé du numéro de diapositive 4"/>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B737BA-412C-4150-824D-C4FE7E7BACDD}" type="slidenum">
              <a:t>‹N°›</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956797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44323D97-AC60-40C4-90BE-C89F07C101AA}" type="datetime1">
              <a:rPr lang="fr-FR"/>
              <a:pPr lvl="0"/>
              <a:t>05/11/2023</a:t>
            </a:fld>
            <a:endParaRPr lang="fr-FR"/>
          </a:p>
        </p:txBody>
      </p:sp>
      <p:sp>
        <p:nvSpPr>
          <p:cNvPr id="4" name="Espace réservé de l’image des diapositives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Espace réservé des commentaire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1FA3ED51-9A67-4E09-A6A3-8A94B4D18410}" type="slidenum">
              <a:t>‹N°›</a:t>
            </a:fld>
            <a:endParaRPr lang="fr-FR"/>
          </a:p>
        </p:txBody>
      </p:sp>
    </p:spTree>
    <p:extLst>
      <p:ext uri="{BB962C8B-B14F-4D97-AF65-F5344CB8AC3E}">
        <p14:creationId xmlns:p14="http://schemas.microsoft.com/office/powerpoint/2010/main" val="235101995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B88AFCD-F40A-4DB9-B339-54D4B5491735}" type="slidenum">
              <a:t>1</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DFD05D-004D-490B-8D7F-AB6BBA7F2C62}" type="slidenum">
              <a:t>13</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967913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r>
              <a:rPr lang="fr-FR" dirty="0"/>
              <a:t>L'indice de Gini mesure ici l'inégalité des chiffres d'affaires de tous les clients.</a:t>
            </a:r>
          </a:p>
          <a:p>
            <a:endParaRPr lang="fr-FR" dirty="0"/>
          </a:p>
          <a:p>
            <a:r>
              <a:rPr lang="fr-FR" dirty="0"/>
              <a:t>Indice de Gini : chiffre de 0 à 1 mesurant l'aire entre la bissectrice et la courbe de Lorenz</a:t>
            </a:r>
          </a:p>
          <a:p>
            <a:endParaRPr lang="fr-FR" dirty="0"/>
          </a:p>
          <a:p>
            <a:r>
              <a:rPr lang="fr-FR" dirty="0"/>
              <a:t>=&gt; un coefficient de 0 indiquerait une égalité parfaite (tous les points s'aligneraient alors sur la bissectrice, réduisant l'aire à 0)</a:t>
            </a:r>
          </a:p>
          <a:p>
            <a:r>
              <a:rPr lang="fr-FR" dirty="0"/>
              <a:t>=&gt; si l'indice était de 1, un seul client détiendrait la totalité du chiffre d'affaires (l'aire serait égale à celle du triangle prenant la bissectrice comme côté et 1:1 comme angle opposé)</a:t>
            </a:r>
          </a:p>
          <a:p>
            <a:endParaRPr lang="fr-FR" dirty="0"/>
          </a:p>
          <a:p>
            <a:r>
              <a:rPr lang="fr-FR" dirty="0"/>
              <a:t>La courbe de Lorenz montre encore une fois le chiffre d'affaires que les 4 clients (représentés par des croix) représentent à eux-seuls.</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B63F9C8-921F-4F50-8286-8FE8BAE7B80B}" type="slidenum">
              <a:t>14</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B63F9C8-921F-4F50-8286-8FE8BAE7B80B}" type="slidenum">
              <a:t>15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43192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lvl="0"/>
            <a:r>
              <a:rPr lang="en-GB" baseline="0" dirty="0">
                <a:latin typeface="Century Schoolbook"/>
              </a:rPr>
              <a:t>8594 </a:t>
            </a:r>
            <a:r>
              <a:rPr lang="en-GB" baseline="0" dirty="0" err="1">
                <a:latin typeface="Century Schoolbook"/>
              </a:rPr>
              <a:t>particuliers</a:t>
            </a:r>
            <a:r>
              <a:rPr lang="en-GB" baseline="0" dirty="0">
                <a:latin typeface="Century Schoolbook"/>
              </a:rPr>
              <a:t> (entrée 106</a:t>
            </a:r>
            <a:endParaRPr lang="en-GB" dirty="0">
              <a:latin typeface="Century Schoolbook"/>
            </a:endParaRPr>
          </a:p>
          <a:p>
            <a:pPr lvl="0"/>
            <a:endParaRPr lang="en-GB" dirty="0">
              <a:latin typeface="Century Schoolbook"/>
            </a:endParaRPr>
          </a:p>
          <a:p>
            <a:pPr lvl="0"/>
            <a:r>
              <a:rPr lang="en-GB" dirty="0">
                <a:latin typeface="Century Schoolbook"/>
              </a:rPr>
              <a:t>8623 </a:t>
            </a:r>
            <a:r>
              <a:rPr lang="en-GB" dirty="0" err="1">
                <a:latin typeface="Century Schoolbook"/>
              </a:rPr>
              <a:t>lignes</a:t>
            </a:r>
            <a:r>
              <a:rPr lang="en-GB" baseline="0" dirty="0">
                <a:latin typeface="Century Schoolbook"/>
              </a:rPr>
              <a:t> </a:t>
            </a:r>
            <a:r>
              <a:rPr lang="en-GB" baseline="0" dirty="0" err="1">
                <a:latin typeface="Century Schoolbook"/>
              </a:rPr>
              <a:t>dans</a:t>
            </a:r>
            <a:r>
              <a:rPr lang="en-GB" baseline="0" dirty="0">
                <a:latin typeface="Century Schoolbook"/>
              </a:rPr>
              <a:t> </a:t>
            </a:r>
            <a:r>
              <a:rPr lang="en-GB" baseline="0" dirty="0" err="1">
                <a:latin typeface="Century Schoolbook"/>
              </a:rPr>
              <a:t>fichier</a:t>
            </a:r>
            <a:r>
              <a:rPr lang="en-GB" baseline="0" dirty="0">
                <a:latin typeface="Century Schoolbook"/>
              </a:rPr>
              <a:t> clients</a:t>
            </a:r>
          </a:p>
          <a:p>
            <a:pPr marL="171450" lvl="0" indent="-171450">
              <a:buFontTx/>
              <a:buChar char="-"/>
            </a:pPr>
            <a:r>
              <a:rPr lang="en-GB" baseline="0" dirty="0">
                <a:latin typeface="Century Schoolbook"/>
              </a:rPr>
              <a:t>2 clients tests</a:t>
            </a:r>
          </a:p>
          <a:p>
            <a:pPr marL="0" lvl="0" indent="0">
              <a:buFontTx/>
              <a:buNone/>
            </a:pPr>
            <a:r>
              <a:rPr lang="en-GB" baseline="0" dirty="0">
                <a:latin typeface="Century Schoolbook"/>
              </a:rPr>
              <a:t>-------------</a:t>
            </a:r>
          </a:p>
          <a:p>
            <a:pPr marL="0" lvl="0" indent="0">
              <a:buFontTx/>
              <a:buNone/>
            </a:pPr>
            <a:r>
              <a:rPr lang="en-GB" baseline="0" dirty="0">
                <a:latin typeface="Century Schoolbook"/>
              </a:rPr>
              <a:t>8621 </a:t>
            </a:r>
          </a:p>
          <a:p>
            <a:pPr marL="0" lvl="0" indent="0">
              <a:buFontTx/>
              <a:buNone/>
            </a:pPr>
            <a:r>
              <a:rPr lang="en-GB" baseline="0" dirty="0">
                <a:latin typeface="Century Schoolbook"/>
              </a:rPr>
              <a:t>– 23 clients non </a:t>
            </a:r>
            <a:r>
              <a:rPr lang="en-GB" baseline="0" dirty="0" err="1">
                <a:latin typeface="Century Schoolbook"/>
              </a:rPr>
              <a:t>acheteurs</a:t>
            </a:r>
            <a:r>
              <a:rPr lang="en-GB" baseline="0" dirty="0">
                <a:latin typeface="Century Schoolbook"/>
              </a:rPr>
              <a:t> </a:t>
            </a:r>
          </a:p>
          <a:p>
            <a:pPr marL="0" lvl="0" indent="0">
              <a:buFontTx/>
              <a:buNone/>
            </a:pPr>
            <a:r>
              <a:rPr lang="en-GB" baseline="0" dirty="0">
                <a:latin typeface="Century Schoolbook"/>
              </a:rPr>
              <a:t>____________</a:t>
            </a:r>
          </a:p>
          <a:p>
            <a:pPr marL="0" lvl="0" indent="0">
              <a:buFontTx/>
              <a:buNone/>
            </a:pPr>
            <a:r>
              <a:rPr lang="en-GB" baseline="0" dirty="0">
                <a:latin typeface="Century Schoolbook"/>
              </a:rPr>
              <a:t>8598-4 pros = 8594 </a:t>
            </a:r>
            <a:r>
              <a:rPr lang="en-GB" baseline="0" dirty="0" err="1">
                <a:latin typeface="Century Schoolbook"/>
              </a:rPr>
              <a:t>particuliers</a:t>
            </a:r>
            <a:endParaRPr lang="en-GB" dirty="0">
              <a:latin typeface="Century Schoolbook"/>
            </a:endParaRP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316B655-91AB-4D7F-B9E4-5CC5957147DC}" type="slidenum">
              <a:t>17</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lvl="0"/>
            <a:r>
              <a:rPr lang="fr-FR" dirty="0">
                <a:latin typeface="Century Schoolbook"/>
              </a:rPr>
              <a:t>Sur</a:t>
            </a:r>
            <a:r>
              <a:rPr lang="fr-FR" baseline="0" dirty="0">
                <a:latin typeface="Century Schoolbook"/>
              </a:rPr>
              <a:t> un fichier total de 8598 clients, 8623 ont faits des achats en ligne sur les 2 dernières années</a:t>
            </a:r>
            <a:endParaRPr lang="en-GB" dirty="0">
              <a:latin typeface="Century Schoolbook"/>
            </a:endParaRP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316B655-91AB-4D7F-B9E4-5CC5957147DC}" type="slidenum">
              <a:t>18</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5489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DA13B9C-BA3B-403B-8CBA-D55CF11F49A9}" type="slidenum">
              <a:t>19</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lvl="0"/>
            <a:r>
              <a:rPr lang="fr-FR" b="1" u="sng" dirty="0"/>
              <a:t>CHI2 : entre 2</a:t>
            </a:r>
            <a:r>
              <a:rPr lang="fr-FR" b="1" u="sng" baseline="0" dirty="0"/>
              <a:t> valeurs quali</a:t>
            </a:r>
          </a:p>
          <a:p>
            <a:pPr algn="l"/>
            <a:r>
              <a:rPr lang="fr-FR" sz="1200" b="1" dirty="0">
                <a:solidFill>
                  <a:schemeClr val="bg1"/>
                </a:solidFill>
              </a:rPr>
              <a:t>H0 : catégorie achetée et genre du client sont indépendants</a:t>
            </a:r>
          </a:p>
          <a:p>
            <a:pPr algn="l"/>
            <a:r>
              <a:rPr lang="fr-FR" sz="1200" b="1" dirty="0">
                <a:solidFill>
                  <a:schemeClr val="bg1"/>
                </a:solidFill>
              </a:rPr>
              <a:t>H1 : la catégorie et le genre ne sont pas indépendants</a:t>
            </a:r>
          </a:p>
          <a:p>
            <a:pPr algn="l"/>
            <a:r>
              <a:rPr lang="fr-FR" sz="1200" b="1" dirty="0">
                <a:solidFill>
                  <a:schemeClr val="bg1"/>
                </a:solidFill>
              </a:rPr>
              <a:t>si chi2&lt;0,01 alors H0 gardée sinon réfutée</a:t>
            </a:r>
          </a:p>
          <a:p>
            <a:pPr algn="l"/>
            <a:r>
              <a:rPr lang="fr-FR" sz="1200" b="1" dirty="0">
                <a:solidFill>
                  <a:schemeClr val="bg1"/>
                </a:solidFill>
              </a:rPr>
              <a:t>P-value = 0,0042</a:t>
            </a:r>
          </a:p>
          <a:p>
            <a:pPr algn="l"/>
            <a:r>
              <a:rPr lang="fr-FR" sz="1200" b="1" dirty="0">
                <a:solidFill>
                  <a:schemeClr val="bg1"/>
                </a:solidFill>
              </a:rPr>
              <a:t>=&gt; </a:t>
            </a:r>
            <a:r>
              <a:rPr lang="fr-FR" sz="1200" b="1" u="sng" dirty="0">
                <a:solidFill>
                  <a:schemeClr val="bg1"/>
                </a:solidFill>
              </a:rPr>
              <a:t>Catégorie achetée et genre sont indépendants</a:t>
            </a:r>
          </a:p>
          <a:p>
            <a:pPr lvl="0" algn="l"/>
            <a:endParaRPr lang="fr-FR" b="1" u="sng"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753CA7-A5A8-44B1-9E99-CC2EFE2C1B5C}" type="slidenum">
              <a:t>21</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lvl="0"/>
            <a:r>
              <a:rPr lang="fr-FR" b="1" u="sng" dirty="0"/>
              <a:t>CHI2 : entre 2</a:t>
            </a:r>
            <a:r>
              <a:rPr lang="fr-FR" b="1" u="sng" baseline="0" dirty="0"/>
              <a:t> valeurs quali</a:t>
            </a:r>
            <a:endParaRPr lang="fr-FR" b="1" u="sng" dirty="0"/>
          </a:p>
          <a:p>
            <a:pPr lvl="0"/>
            <a:r>
              <a:rPr lang="fr-FR" dirty="0"/>
              <a:t>Les 20-29 ans achètent plutôt des produits</a:t>
            </a:r>
            <a:r>
              <a:rPr lang="fr-FR" baseline="0" dirty="0"/>
              <a:t> de catégorie 2 : des livres spécialisés correspondant à leurs études. D’ailleurs le montant de leur panier moyen est plus élevé </a:t>
            </a:r>
            <a:endParaRPr lang="fr-FR" dirty="0"/>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82309-1563-4403-BBE4-09072CB66CD7}" type="slidenum">
              <a:t>22</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607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lvl="0"/>
            <a:r>
              <a:rPr lang="fr-FR" dirty="0"/>
              <a:t>Hypothèse nulle: la variable suit une distribution Normale</a:t>
            </a:r>
          </a:p>
          <a:p>
            <a:pPr lvl="0"/>
            <a:r>
              <a:rPr lang="fr-FR" dirty="0"/>
              <a:t>On utilise un </a:t>
            </a:r>
            <a:r>
              <a:rPr lang="fr-FR" b="1" u="sng" dirty="0"/>
              <a:t>test d’Anderson Darling </a:t>
            </a:r>
            <a:r>
              <a:rPr lang="fr-FR" dirty="0"/>
              <a:t>qui a l’avantage d’être </a:t>
            </a:r>
            <a:r>
              <a:rPr lang="fr-FR" b="1" dirty="0"/>
              <a:t>non paramétrique </a:t>
            </a:r>
            <a:r>
              <a:rPr lang="fr-FR" dirty="0"/>
              <a:t>et utilisable sur les grands échantillons. Le test de Kolmogorov-Smirnov, lui aussi non paramétrique est moins puissant car il ne prend en compte que les valeurs produisant un écart maximum, AD prend toutes les valeurs en compte.</a:t>
            </a:r>
            <a:br>
              <a:rPr lang="fr-FR" dirty="0"/>
            </a:br>
            <a:r>
              <a:rPr lang="fr-FR" dirty="0"/>
              <a:t>On cherche à limiter le risque de se tromper en obtenant un p-value supérieure à 0,01 (fixation d'alpha= 1% </a:t>
            </a:r>
          </a:p>
          <a:p>
            <a:pPr lvl="0"/>
            <a:r>
              <a:rPr lang="fr-FR" dirty="0"/>
              <a:t>arbitraire), dans tout les cas la statistique obtenue est largement supérieure à la valeur critique pour ce seuil(54 &gt; 1.091), l’hypothèse nulle peut donc être rejetée avec un risque alpha de 1%, H1 est acceptée, </a:t>
            </a:r>
            <a:r>
              <a:rPr lang="fr-FR" b="1" dirty="0"/>
              <a:t>l'âge de nos clients ne semble donc pas suivre une loi Normale.</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82309-1563-4403-BBE4-09072CB66CD7}" type="slidenum">
              <a:t>23</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t>Le coefficient de corrélation linéaire de Pearson : entre 2</a:t>
            </a:r>
            <a:r>
              <a:rPr lang="fr-FR" b="1" u="sng" baseline="0" dirty="0"/>
              <a:t> valeurs quanti</a:t>
            </a:r>
            <a:endParaRPr lang="fr-FR" b="1" u="sng" dirty="0"/>
          </a:p>
          <a:p>
            <a:pPr lvl="0"/>
            <a:endParaRPr lang="fr-FR" dirty="0"/>
          </a:p>
          <a:p>
            <a:pPr lvl="0"/>
            <a:r>
              <a:rPr lang="fr-FR" dirty="0"/>
              <a:t>Les âges ne suivent pas une distribution Normale, le test est forcément non paramétrique, on utilise donc un test de corrélation qui</a:t>
            </a:r>
          </a:p>
          <a:p>
            <a:pPr lvl="0"/>
            <a:r>
              <a:rPr lang="fr-FR" dirty="0"/>
              <a:t>permet d'analyser les relations linéaires :</a:t>
            </a:r>
          </a:p>
          <a:p>
            <a:pPr lvl="0"/>
            <a:r>
              <a:rPr lang="fr-FR" dirty="0"/>
              <a:t>Il permet de mesurer à la fois la force et le sens d'une association. </a:t>
            </a:r>
          </a:p>
          <a:p>
            <a:pPr lvl="0"/>
            <a:r>
              <a:rPr lang="fr-FR" dirty="0"/>
              <a:t>Variant de -1 à +1, il vaut 0 lorsqu'il n'existe pas d'association. </a:t>
            </a:r>
          </a:p>
          <a:p>
            <a:pPr lvl="0"/>
            <a:r>
              <a:rPr lang="fr-FR" dirty="0"/>
              <a:t>Plus ce coefficient est proche de -1 ou +1, plus l'association entre les deux variables est forte, jusqu'à être parfaite</a:t>
            </a:r>
          </a:p>
          <a:p>
            <a:pPr lvl="0"/>
            <a:endParaRPr lang="fr-FR" dirty="0"/>
          </a:p>
          <a:p>
            <a:pPr lvl="0"/>
            <a:r>
              <a:rPr lang="fr-FR" dirty="0"/>
              <a:t>=&gt; calculer le quotient de la covariance des deux variables aléatoires par le produit de leurs écarts-types</a:t>
            </a:r>
          </a:p>
          <a:p>
            <a:pPr lv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t>Le test ANOVA: entre 2</a:t>
            </a:r>
            <a:r>
              <a:rPr lang="fr-FR" b="1" u="sng" baseline="0" dirty="0"/>
              <a:t> quali/quanti</a:t>
            </a:r>
            <a:endParaRPr lang="fr-FR" b="1" u="sng" dirty="0"/>
          </a:p>
          <a:p>
            <a:pPr lvl="0"/>
            <a:endParaRPr lang="fr-FR" dirty="0"/>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82309-1563-4403-BBE4-09072CB66CD7}" type="slidenum">
              <a:t>24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80735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B88AFCD-F40A-4DB9-B339-54D4B5491735}" type="slidenum">
              <a:t>2</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980565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t>Le coefficient de corrélation linéaire de Pearson : entre 2</a:t>
            </a:r>
            <a:r>
              <a:rPr lang="fr-FR" b="1" u="sng" baseline="0" dirty="0"/>
              <a:t> valeurs quanti</a:t>
            </a:r>
            <a:endParaRPr lang="fr-FR" b="1" u="sng" dirty="0"/>
          </a:p>
          <a:p>
            <a:pPr lvl="0"/>
            <a:endParaRPr lang="fr-FR" dirty="0"/>
          </a:p>
          <a:p>
            <a:pPr lvl="0"/>
            <a:r>
              <a:rPr lang="fr-FR" dirty="0"/>
              <a:t>Les âges ne suivent pas une distribution Normale, le test est forcément non paramétrique, on utilise donc un test de corrélation qui</a:t>
            </a:r>
          </a:p>
          <a:p>
            <a:pPr lvl="0"/>
            <a:r>
              <a:rPr lang="fr-FR" dirty="0"/>
              <a:t>permet d'analyser les relations linéaires :</a:t>
            </a:r>
          </a:p>
          <a:p>
            <a:pPr lvl="0"/>
            <a:r>
              <a:rPr lang="fr-FR" dirty="0"/>
              <a:t>Il permet de mesurer à la fois la force et le sens d'une association. </a:t>
            </a:r>
          </a:p>
          <a:p>
            <a:pPr lvl="0"/>
            <a:r>
              <a:rPr lang="fr-FR" dirty="0"/>
              <a:t>Variant de -1 à +1, il vaut 0 lorsqu'il n'existe pas d'association. </a:t>
            </a:r>
          </a:p>
          <a:p>
            <a:pPr lvl="0"/>
            <a:r>
              <a:rPr lang="fr-FR" dirty="0"/>
              <a:t>Plus ce coefficient est proche de -1 ou +1, plus l'association entre les deux variables est forte, jusqu'à être parfaite</a:t>
            </a:r>
          </a:p>
          <a:p>
            <a:pPr lvl="0"/>
            <a:endParaRPr lang="fr-FR" dirty="0"/>
          </a:p>
          <a:p>
            <a:pPr lvl="0"/>
            <a:r>
              <a:rPr lang="fr-FR" dirty="0"/>
              <a:t>=&gt; calculer le quotient de la covariance des deux variables aléatoires par le produit de leurs écarts-types</a:t>
            </a:r>
          </a:p>
          <a:p>
            <a:pPr lv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t>Le test ANOVA: entre 2</a:t>
            </a:r>
            <a:r>
              <a:rPr lang="fr-FR" b="1" u="sng" baseline="0" dirty="0"/>
              <a:t> quali/quanti</a:t>
            </a:r>
            <a:endParaRPr lang="fr-FR" b="1" u="sng" dirty="0"/>
          </a:p>
          <a:p>
            <a:pPr lvl="0"/>
            <a:endParaRPr lang="fr-FR" dirty="0"/>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82309-1563-4403-BBE4-09072CB66CD7}" type="slidenum">
              <a:t>25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6664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DFD05D-004D-490B-8D7F-AB6BBA7F2C62}" type="slidenum">
              <a:t>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3027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DFD05D-004D-490B-8D7F-AB6BBA7F2C62}" type="slidenum">
              <a:t>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4272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BFB603-37BB-47F6-9070-9096285A4EE5}" type="slidenum">
              <a:t>7</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1255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BFB603-37BB-47F6-9070-9096285A4EE5}" type="slidenum">
              <a:t>8</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5231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BFB603-37BB-47F6-9070-9096285A4EE5}" type="slidenum">
              <a:t>9</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BFB603-37BB-47F6-9070-9096285A4EE5}" type="slidenum">
              <a:t>10</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5944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DFD05D-004D-490B-8D7F-AB6BBA7F2C62}" type="slidenum">
              <a:t>12</a:t>
            </a:fld>
            <a:endParaRPr lang="fr-FR"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rgbClr val="353537"/>
        </a:solidFill>
        <a:effectLst/>
      </p:bgPr>
    </p:bg>
    <p:spTree>
      <p:nvGrpSpPr>
        <p:cNvPr id="1" name=""/>
        <p:cNvGrpSpPr/>
        <p:nvPr/>
      </p:nvGrpSpPr>
      <p:grpSpPr>
        <a:xfrm>
          <a:off x="0" y="0"/>
          <a:ext cx="0" cy="0"/>
          <a:chOff x="0" y="0"/>
          <a:chExt cx="0" cy="0"/>
        </a:xfrm>
      </p:grpSpPr>
      <p:sp>
        <p:nvSpPr>
          <p:cNvPr id="2" name="Titre 1"/>
          <p:cNvSpPr txBox="1">
            <a:spLocks noGrp="1"/>
          </p:cNvSpPr>
          <p:nvPr>
            <p:ph type="ctrTitle"/>
          </p:nvPr>
        </p:nvSpPr>
        <p:spPr>
          <a:xfrm>
            <a:off x="1261872" y="758952"/>
            <a:ext cx="9418320" cy="4041648"/>
          </a:xfrm>
        </p:spPr>
        <p:txBody>
          <a:bodyPr/>
          <a:lstStyle>
            <a:lvl1pPr>
              <a:lnSpc>
                <a:spcPct val="85000"/>
              </a:lnSpc>
              <a:defRPr sz="7200">
                <a:solidFill>
                  <a:srgbClr val="FFFFFF"/>
                </a:solidFill>
              </a:defRPr>
            </a:lvl1pPr>
          </a:lstStyle>
          <a:p>
            <a:pPr lvl="0"/>
            <a:r>
              <a:rPr lang="fr-FR"/>
              <a:t>Modifiez le style du titre</a:t>
            </a:r>
          </a:p>
        </p:txBody>
      </p:sp>
      <p:sp>
        <p:nvSpPr>
          <p:cNvPr id="3" name="Sous-titre 2"/>
          <p:cNvSpPr txBox="1">
            <a:spLocks noGrp="1"/>
          </p:cNvSpPr>
          <p:nvPr>
            <p:ph type="subTitle" idx="1"/>
          </p:nvPr>
        </p:nvSpPr>
        <p:spPr>
          <a:xfrm>
            <a:off x="1261872" y="4800600"/>
            <a:ext cx="9418320" cy="1691640"/>
          </a:xfrm>
        </p:spPr>
        <p:txBody>
          <a:bodyPr/>
          <a:lstStyle>
            <a:lvl1pPr marL="0" indent="0">
              <a:buNone/>
              <a:defRPr sz="2200">
                <a:solidFill>
                  <a:srgbClr val="BFBFBF"/>
                </a:solidFill>
              </a:defRPr>
            </a:lvl1pPr>
          </a:lstStyle>
          <a:p>
            <a:pPr lvl="0"/>
            <a:r>
              <a:rPr lang="fr-FR"/>
              <a:t>Modifiez le style des sous-titres du masque</a:t>
            </a:r>
          </a:p>
        </p:txBody>
      </p:sp>
      <p:sp>
        <p:nvSpPr>
          <p:cNvPr id="4" name="Espace réservé de la date 3"/>
          <p:cNvSpPr txBox="1">
            <a:spLocks noGrp="1"/>
          </p:cNvSpPr>
          <p:nvPr>
            <p:ph type="dt" sz="half" idx="7"/>
          </p:nvPr>
        </p:nvSpPr>
        <p:spPr/>
        <p:txBody>
          <a:bodyPr/>
          <a:lstStyle>
            <a:lvl1pPr>
              <a:defRPr>
                <a:solidFill>
                  <a:srgbClr val="7F7F7F"/>
                </a:solidFill>
              </a:defRPr>
            </a:lvl1pPr>
          </a:lstStyle>
          <a:p>
            <a:pPr lvl="0"/>
            <a:fld id="{6276DF99-515C-48A0-BFA5-1EEAF0ED5683}" type="datetime1">
              <a:rPr lang="fr-FR"/>
              <a:pPr lvl="0"/>
              <a:t>05/11/2023</a:t>
            </a:fld>
            <a:endParaRPr lang="fr-FR"/>
          </a:p>
        </p:txBody>
      </p:sp>
      <p:sp>
        <p:nvSpPr>
          <p:cNvPr id="5" name="Espace réservé du pied de page 4"/>
          <p:cNvSpPr txBox="1">
            <a:spLocks noGrp="1"/>
          </p:cNvSpPr>
          <p:nvPr>
            <p:ph type="ftr" sz="quarter" idx="9"/>
          </p:nvPr>
        </p:nvSpPr>
        <p:spPr/>
        <p:txBody>
          <a:bodyPr/>
          <a:lstStyle>
            <a:lvl1pPr>
              <a:defRPr>
                <a:solidFill>
                  <a:srgbClr val="A6A6A6"/>
                </a:solidFill>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solidFill>
                  <a:srgbClr val="A6A6A6"/>
                </a:solidFill>
              </a:defRPr>
            </a:lvl1pPr>
          </a:lstStyle>
          <a:p>
            <a:pPr lvl="0"/>
            <a:fld id="{59097C1F-5C5D-4607-981A-B26EA1DF7EDE}" type="slidenum">
              <a:t>‹N°›</a:t>
            </a:fld>
            <a:endParaRPr lang="fr-FR"/>
          </a:p>
        </p:txBody>
      </p:sp>
      <p:sp>
        <p:nvSpPr>
          <p:cNvPr id="7" name="Rectangle 6"/>
          <p:cNvSpPr/>
          <p:nvPr/>
        </p:nvSpPr>
        <p:spPr>
          <a:xfrm>
            <a:off x="0" y="0"/>
            <a:ext cx="457200" cy="6858000"/>
          </a:xfrm>
          <a:prstGeom prst="rect">
            <a:avLst/>
          </a:prstGeom>
          <a:solidFill>
            <a:srgbClr val="6F6F7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103857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5906F10D-846A-4C47-80E3-932E1548AD24}" type="datetime1">
              <a:rPr lang="fr-FR"/>
              <a:pPr lvl="0"/>
              <a:t>05/11/2023</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2BDA7AA6-47B2-46F9-A1CF-36E89051D858}" type="slidenum">
              <a:t>‹N°›</a:t>
            </a:fld>
            <a:endParaRPr lang="fr-FR"/>
          </a:p>
        </p:txBody>
      </p:sp>
    </p:spTree>
    <p:extLst>
      <p:ext uri="{BB962C8B-B14F-4D97-AF65-F5344CB8AC3E}">
        <p14:creationId xmlns:p14="http://schemas.microsoft.com/office/powerpoint/2010/main" val="34295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txBox="1">
            <a:spLocks noGrp="1"/>
          </p:cNvSpPr>
          <p:nvPr>
            <p:ph type="title" orient="vert"/>
          </p:nvPr>
        </p:nvSpPr>
        <p:spPr>
          <a:xfrm>
            <a:off x="8648696" y="381003"/>
            <a:ext cx="2476496" cy="5897559"/>
          </a:xfrm>
        </p:spPr>
        <p:txBody>
          <a:bodyPr vert="eaVert"/>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a:xfrm>
            <a:off x="761996" y="381003"/>
            <a:ext cx="7734296" cy="5897559"/>
          </a:xfrm>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C4BCC703-45E1-4425-B918-B1EA924F1F77}" type="datetime1">
              <a:rPr lang="fr-FR"/>
              <a:pPr lvl="0"/>
              <a:t>05/11/2023</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C3C3AE62-519F-472F-9CF4-6013A5A91E4B}" type="slidenum">
              <a:t>‹N°›</a:t>
            </a:fld>
            <a:endParaRPr lang="fr-FR"/>
          </a:p>
        </p:txBody>
      </p:sp>
    </p:spTree>
    <p:extLst>
      <p:ext uri="{BB962C8B-B14F-4D97-AF65-F5344CB8AC3E}">
        <p14:creationId xmlns:p14="http://schemas.microsoft.com/office/powerpoint/2010/main" val="100121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p:cNvSpPr txBox="1">
            <a:spLocks noGrp="1"/>
          </p:cNvSpPr>
          <p:nvPr>
            <p:ph idx="1"/>
          </p:nvPr>
        </p:nvSpPr>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F0D5D297-9A68-4F12-B4FF-DD859D87080A}" type="datetime1">
              <a:rPr lang="fr-FR"/>
              <a:pPr lvl="0"/>
              <a:t>05/11/2023</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57091A1C-FDA9-4B7E-B8F3-0DD44910A893}" type="slidenum">
              <a:t>‹N°›</a:t>
            </a:fld>
            <a:endParaRPr lang="fr-FR"/>
          </a:p>
        </p:txBody>
      </p:sp>
    </p:spTree>
    <p:extLst>
      <p:ext uri="{BB962C8B-B14F-4D97-AF65-F5344CB8AC3E}">
        <p14:creationId xmlns:p14="http://schemas.microsoft.com/office/powerpoint/2010/main" val="8573749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 tête de section">
    <p:spTree>
      <p:nvGrpSpPr>
        <p:cNvPr id="1" name=""/>
        <p:cNvGrpSpPr/>
        <p:nvPr/>
      </p:nvGrpSpPr>
      <p:grpSpPr>
        <a:xfrm>
          <a:off x="0" y="0"/>
          <a:ext cx="0" cy="0"/>
          <a:chOff x="0" y="0"/>
          <a:chExt cx="0" cy="0"/>
        </a:xfrm>
      </p:grpSpPr>
      <p:sp>
        <p:nvSpPr>
          <p:cNvPr id="2" name="Titre 1"/>
          <p:cNvSpPr txBox="1">
            <a:spLocks noGrp="1"/>
          </p:cNvSpPr>
          <p:nvPr>
            <p:ph type="title"/>
          </p:nvPr>
        </p:nvSpPr>
        <p:spPr>
          <a:xfrm>
            <a:off x="1261872" y="758952"/>
            <a:ext cx="9418320" cy="4041648"/>
          </a:xfrm>
        </p:spPr>
        <p:txBody>
          <a:bodyPr/>
          <a:lstStyle>
            <a:lvl1pPr>
              <a:lnSpc>
                <a:spcPct val="85000"/>
              </a:lnSpc>
              <a:defRPr sz="7200"/>
            </a:lvl1pPr>
          </a:lstStyle>
          <a:p>
            <a:pPr lvl="0"/>
            <a:r>
              <a:rPr lang="fr-FR"/>
              <a:t>Modifiez le style du titre</a:t>
            </a:r>
          </a:p>
        </p:txBody>
      </p:sp>
      <p:sp>
        <p:nvSpPr>
          <p:cNvPr id="3" name="Espace réservé du texte 2"/>
          <p:cNvSpPr txBox="1">
            <a:spLocks noGrp="1"/>
          </p:cNvSpPr>
          <p:nvPr>
            <p:ph type="body" idx="1"/>
          </p:nvPr>
        </p:nvSpPr>
        <p:spPr>
          <a:xfrm>
            <a:off x="1261872" y="4800600"/>
            <a:ext cx="9418320" cy="1691640"/>
          </a:xfrm>
        </p:spPr>
        <p:txBody>
          <a:bodyPr/>
          <a:lstStyle>
            <a:lvl1pPr marL="0" indent="0">
              <a:buNone/>
              <a:defRPr sz="2200">
                <a:solidFill>
                  <a:srgbClr val="595959"/>
                </a:solidFill>
              </a:defRPr>
            </a:lvl1pPr>
          </a:lstStyle>
          <a:p>
            <a:pPr lvl="0"/>
            <a:r>
              <a:rPr lang="fr-FR"/>
              <a:t>Modifiez les styles du texte du masque</a:t>
            </a:r>
          </a:p>
        </p:txBody>
      </p:sp>
      <p:sp>
        <p:nvSpPr>
          <p:cNvPr id="4" name="Espace réservé de la date 3"/>
          <p:cNvSpPr txBox="1">
            <a:spLocks noGrp="1"/>
          </p:cNvSpPr>
          <p:nvPr>
            <p:ph type="dt" sz="half" idx="7"/>
          </p:nvPr>
        </p:nvSpPr>
        <p:spPr/>
        <p:txBody>
          <a:bodyPr/>
          <a:lstStyle>
            <a:lvl1pPr>
              <a:defRPr/>
            </a:lvl1pPr>
          </a:lstStyle>
          <a:p>
            <a:pPr lvl="0"/>
            <a:fld id="{1EF7435A-3B7B-4C60-88E8-893714B652AC}" type="datetime1">
              <a:rPr lang="fr-FR"/>
              <a:pPr lvl="0"/>
              <a:t>05/11/2023</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03E228AE-9D7C-400F-8CD0-AC69559C82A4}" type="slidenum">
              <a:t>‹N°›</a:t>
            </a:fld>
            <a:endParaRPr lang="fr-FR"/>
          </a:p>
        </p:txBody>
      </p:sp>
      <p:sp>
        <p:nvSpPr>
          <p:cNvPr id="7" name="Rectangle 6"/>
          <p:cNvSpPr/>
          <p:nvPr/>
        </p:nvSpPr>
        <p:spPr>
          <a:xfrm>
            <a:off x="0" y="0"/>
            <a:ext cx="457200" cy="6858000"/>
          </a:xfrm>
          <a:prstGeom prst="rect">
            <a:avLst/>
          </a:prstGeom>
          <a:solidFill>
            <a:srgbClr val="6F6F7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85193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p:cNvSpPr txBox="1">
            <a:spLocks noGrp="1"/>
          </p:cNvSpPr>
          <p:nvPr>
            <p:ph idx="1"/>
          </p:nvPr>
        </p:nvSpPr>
        <p:spPr>
          <a:xfrm>
            <a:off x="1261872" y="1828800"/>
            <a:ext cx="4480560" cy="4351336"/>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txBox="1">
            <a:spLocks noGrp="1"/>
          </p:cNvSpPr>
          <p:nvPr>
            <p:ph idx="2"/>
          </p:nvPr>
        </p:nvSpPr>
        <p:spPr>
          <a:xfrm>
            <a:off x="6126480" y="1828800"/>
            <a:ext cx="4480560" cy="4351336"/>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txBox="1">
            <a:spLocks noGrp="1"/>
          </p:cNvSpPr>
          <p:nvPr>
            <p:ph type="dt" sz="half" idx="7"/>
          </p:nvPr>
        </p:nvSpPr>
        <p:spPr/>
        <p:txBody>
          <a:bodyPr/>
          <a:lstStyle>
            <a:lvl1pPr>
              <a:defRPr/>
            </a:lvl1pPr>
          </a:lstStyle>
          <a:p>
            <a:pPr lvl="0"/>
            <a:fld id="{43797D76-9BC3-4D2D-A341-8C47A1ACB290}" type="datetime1">
              <a:rPr lang="fr-FR"/>
              <a:pPr lvl="0"/>
              <a:t>05/11/2023</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5D274429-46E0-4BDE-A5AC-2E17755A4B16}" type="slidenum">
              <a:t>‹N°›</a:t>
            </a:fld>
            <a:endParaRPr lang="fr-FR"/>
          </a:p>
        </p:txBody>
      </p:sp>
    </p:spTree>
    <p:extLst>
      <p:ext uri="{BB962C8B-B14F-4D97-AF65-F5344CB8AC3E}">
        <p14:creationId xmlns:p14="http://schemas.microsoft.com/office/powerpoint/2010/main" val="362246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9"/>
          <p:cNvSpPr txBox="1">
            <a:spLocks noGrp="1"/>
          </p:cNvSpPr>
          <p:nvPr>
            <p:ph type="title"/>
          </p:nvPr>
        </p:nvSpPr>
        <p:spPr/>
        <p:txBody>
          <a:bodyPr/>
          <a:lstStyle>
            <a:lvl1pPr>
              <a:defRPr/>
            </a:lvl1pPr>
          </a:lstStyle>
          <a:p>
            <a:pPr lvl="0"/>
            <a:r>
              <a:rPr lang="fr-FR"/>
              <a:t>Modifiez le style du titre</a:t>
            </a:r>
          </a:p>
        </p:txBody>
      </p:sp>
      <p:sp>
        <p:nvSpPr>
          <p:cNvPr id="3" name="Espace réservé du texte 2"/>
          <p:cNvSpPr txBox="1">
            <a:spLocks noGrp="1"/>
          </p:cNvSpPr>
          <p:nvPr>
            <p:ph type="body" idx="1"/>
          </p:nvPr>
        </p:nvSpPr>
        <p:spPr>
          <a:xfrm>
            <a:off x="1261872" y="1713658"/>
            <a:ext cx="4480560" cy="731520"/>
          </a:xfrm>
        </p:spPr>
        <p:txBody>
          <a:bodyPr anchor="b"/>
          <a:lstStyle>
            <a:lvl1pPr marL="0" indent="0">
              <a:spcBef>
                <a:spcPts val="0"/>
              </a:spcBef>
              <a:buNone/>
              <a:defRPr sz="2000">
                <a:solidFill>
                  <a:srgbClr val="46464A"/>
                </a:solidFill>
              </a:defRPr>
            </a:lvl1pPr>
          </a:lstStyle>
          <a:p>
            <a:pPr lvl="0"/>
            <a:r>
              <a:rPr lang="fr-FR"/>
              <a:t>Modifiez les styles du texte du masque</a:t>
            </a:r>
          </a:p>
        </p:txBody>
      </p:sp>
      <p:sp>
        <p:nvSpPr>
          <p:cNvPr id="4" name="Espace réservé du contenu 3"/>
          <p:cNvSpPr txBox="1">
            <a:spLocks noGrp="1"/>
          </p:cNvSpPr>
          <p:nvPr>
            <p:ph idx="2"/>
          </p:nvPr>
        </p:nvSpPr>
        <p:spPr>
          <a:xfrm>
            <a:off x="1261872" y="2507549"/>
            <a:ext cx="4480560" cy="3664650"/>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txBox="1">
            <a:spLocks noGrp="1"/>
          </p:cNvSpPr>
          <p:nvPr>
            <p:ph type="body" idx="3"/>
          </p:nvPr>
        </p:nvSpPr>
        <p:spPr>
          <a:xfrm>
            <a:off x="6126480" y="1713658"/>
            <a:ext cx="4480560" cy="731520"/>
          </a:xfrm>
        </p:spPr>
        <p:txBody>
          <a:bodyPr anchor="b"/>
          <a:lstStyle>
            <a:lvl1pPr marL="0" indent="0">
              <a:spcBef>
                <a:spcPts val="0"/>
              </a:spcBef>
              <a:buNone/>
              <a:defRPr sz="2000">
                <a:solidFill>
                  <a:srgbClr val="46464A"/>
                </a:solidFill>
              </a:defRPr>
            </a:lvl1pPr>
          </a:lstStyle>
          <a:p>
            <a:pPr lvl="0"/>
            <a:r>
              <a:rPr lang="fr-FR"/>
              <a:t>Modifiez les styles du texte du masque</a:t>
            </a:r>
          </a:p>
        </p:txBody>
      </p:sp>
      <p:sp>
        <p:nvSpPr>
          <p:cNvPr id="6" name="Espace réservé du contenu 5"/>
          <p:cNvSpPr txBox="1">
            <a:spLocks noGrp="1"/>
          </p:cNvSpPr>
          <p:nvPr>
            <p:ph idx="4"/>
          </p:nvPr>
        </p:nvSpPr>
        <p:spPr>
          <a:xfrm>
            <a:off x="6126480" y="2507549"/>
            <a:ext cx="4480560" cy="3664650"/>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p:txBody>
          <a:bodyPr/>
          <a:lstStyle>
            <a:lvl1pPr>
              <a:defRPr/>
            </a:lvl1pPr>
          </a:lstStyle>
          <a:p>
            <a:pPr lvl="0"/>
            <a:fld id="{E2BB4354-0169-48CC-B5DE-5743670A493F}" type="datetime1">
              <a:rPr lang="fr-FR"/>
              <a:pPr lvl="0"/>
              <a:t>05/11/2023</a:t>
            </a:fld>
            <a:endParaRPr lang="fr-FR"/>
          </a:p>
        </p:txBody>
      </p:sp>
      <p:sp>
        <p:nvSpPr>
          <p:cNvPr id="8" name="Espace réservé du pied de page 7"/>
          <p:cNvSpPr txBox="1">
            <a:spLocks noGrp="1"/>
          </p:cNvSpPr>
          <p:nvPr>
            <p:ph type="ftr" sz="quarter" idx="9"/>
          </p:nvPr>
        </p:nvSpPr>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p:txBody>
          <a:bodyPr/>
          <a:lstStyle>
            <a:lvl1pPr>
              <a:defRPr/>
            </a:lvl1pPr>
          </a:lstStyle>
          <a:p>
            <a:pPr lvl="0"/>
            <a:fld id="{E02F0731-B015-4B38-9229-1CAA267E83FA}" type="slidenum">
              <a:t>‹N°›</a:t>
            </a:fld>
            <a:endParaRPr lang="fr-FR"/>
          </a:p>
        </p:txBody>
      </p:sp>
    </p:spTree>
    <p:extLst>
      <p:ext uri="{BB962C8B-B14F-4D97-AF65-F5344CB8AC3E}">
        <p14:creationId xmlns:p14="http://schemas.microsoft.com/office/powerpoint/2010/main" val="86095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5"/>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p:cNvSpPr txBox="1">
            <a:spLocks noGrp="1"/>
          </p:cNvSpPr>
          <p:nvPr>
            <p:ph type="dt" sz="half" idx="7"/>
          </p:nvPr>
        </p:nvSpPr>
        <p:spPr/>
        <p:txBody>
          <a:bodyPr/>
          <a:lstStyle>
            <a:lvl1pPr>
              <a:defRPr/>
            </a:lvl1pPr>
          </a:lstStyle>
          <a:p>
            <a:pPr lvl="0"/>
            <a:fld id="{92889DA3-29CE-4214-8F50-0A2F97685B7F}" type="datetime1">
              <a:rPr lang="fr-FR"/>
              <a:pPr lvl="0"/>
              <a:t>05/11/2023</a:t>
            </a:fld>
            <a:endParaRPr lang="fr-FR"/>
          </a:p>
        </p:txBody>
      </p:sp>
      <p:sp>
        <p:nvSpPr>
          <p:cNvPr id="4" name="Espace réservé du pied de page 3"/>
          <p:cNvSpPr txBox="1">
            <a:spLocks noGrp="1"/>
          </p:cNvSpPr>
          <p:nvPr>
            <p:ph type="ftr" sz="quarter" idx="9"/>
          </p:nvPr>
        </p:nvSpPr>
        <p:spPr/>
        <p:txBody>
          <a:bodyPr/>
          <a:lstStyle>
            <a:lvl1pPr>
              <a:defRPr/>
            </a:lvl1pPr>
          </a:lstStyle>
          <a:p>
            <a:pPr lvl="0"/>
            <a:endParaRPr lang="fr-FR"/>
          </a:p>
        </p:txBody>
      </p:sp>
      <p:sp>
        <p:nvSpPr>
          <p:cNvPr id="5" name="Espace réservé du numéro de diapositive 4"/>
          <p:cNvSpPr txBox="1">
            <a:spLocks noGrp="1"/>
          </p:cNvSpPr>
          <p:nvPr>
            <p:ph type="sldNum" sz="quarter" idx="8"/>
          </p:nvPr>
        </p:nvSpPr>
        <p:spPr/>
        <p:txBody>
          <a:bodyPr/>
          <a:lstStyle>
            <a:lvl1pPr>
              <a:defRPr/>
            </a:lvl1pPr>
          </a:lstStyle>
          <a:p>
            <a:pPr lvl="0"/>
            <a:fld id="{1EAB8502-75F1-4CF0-8B55-7DB46E33EC3D}" type="slidenum">
              <a:t>‹N°›</a:t>
            </a:fld>
            <a:endParaRPr lang="fr-FR"/>
          </a:p>
        </p:txBody>
      </p:sp>
    </p:spTree>
    <p:extLst>
      <p:ext uri="{BB962C8B-B14F-4D97-AF65-F5344CB8AC3E}">
        <p14:creationId xmlns:p14="http://schemas.microsoft.com/office/powerpoint/2010/main" val="18428419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txBox="1">
            <a:spLocks noGrp="1"/>
          </p:cNvSpPr>
          <p:nvPr>
            <p:ph type="dt" sz="half" idx="7"/>
          </p:nvPr>
        </p:nvSpPr>
        <p:spPr/>
        <p:txBody>
          <a:bodyPr/>
          <a:lstStyle>
            <a:lvl1pPr>
              <a:defRPr/>
            </a:lvl1pPr>
          </a:lstStyle>
          <a:p>
            <a:pPr lvl="0"/>
            <a:fld id="{095A5425-169D-4AEA-92D4-FE792C6A4193}" type="datetime1">
              <a:rPr lang="fr-FR"/>
              <a:pPr lvl="0"/>
              <a:t>05/11/2023</a:t>
            </a:fld>
            <a:endParaRPr lang="fr-FR"/>
          </a:p>
        </p:txBody>
      </p:sp>
      <p:sp>
        <p:nvSpPr>
          <p:cNvPr id="3" name="Espace réservé du pied de page 2"/>
          <p:cNvSpPr txBox="1">
            <a:spLocks noGrp="1"/>
          </p:cNvSpPr>
          <p:nvPr>
            <p:ph type="ftr" sz="quarter" idx="9"/>
          </p:nvPr>
        </p:nvSpPr>
        <p:spPr/>
        <p:txBody>
          <a:bodyPr/>
          <a:lstStyle>
            <a:lvl1pPr>
              <a:defRPr/>
            </a:lvl1pPr>
          </a:lstStyle>
          <a:p>
            <a:pPr lvl="0"/>
            <a:endParaRPr lang="fr-FR"/>
          </a:p>
        </p:txBody>
      </p:sp>
      <p:sp>
        <p:nvSpPr>
          <p:cNvPr id="4" name="Espace réservé du numéro de diapositive 3"/>
          <p:cNvSpPr txBox="1">
            <a:spLocks noGrp="1"/>
          </p:cNvSpPr>
          <p:nvPr>
            <p:ph type="sldNum" sz="quarter" idx="8"/>
          </p:nvPr>
        </p:nvSpPr>
        <p:spPr/>
        <p:txBody>
          <a:bodyPr/>
          <a:lstStyle>
            <a:lvl1pPr>
              <a:defRPr/>
            </a:lvl1pPr>
          </a:lstStyle>
          <a:p>
            <a:pPr lvl="0"/>
            <a:fld id="{B164572E-DE86-4EFA-BD62-7A9054C09908}" type="slidenum">
              <a:t>‹N°›</a:t>
            </a:fld>
            <a:endParaRPr lang="fr-FR"/>
          </a:p>
        </p:txBody>
      </p:sp>
    </p:spTree>
    <p:extLst>
      <p:ext uri="{BB962C8B-B14F-4D97-AF65-F5344CB8AC3E}">
        <p14:creationId xmlns:p14="http://schemas.microsoft.com/office/powerpoint/2010/main" val="18524456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41248" y="457200"/>
            <a:ext cx="3200400" cy="1600200"/>
          </a:xfrm>
        </p:spPr>
        <p:txBody>
          <a:bodyPr/>
          <a:lstStyle>
            <a:lvl1pPr>
              <a:defRPr sz="3200"/>
            </a:lvl1pPr>
          </a:lstStyle>
          <a:p>
            <a:pPr lvl="0"/>
            <a:r>
              <a:rPr lang="fr-FR"/>
              <a:t>Modifiez le style du titre</a:t>
            </a:r>
          </a:p>
        </p:txBody>
      </p:sp>
      <p:sp>
        <p:nvSpPr>
          <p:cNvPr id="3" name="Espace réservé du contenu 2"/>
          <p:cNvSpPr txBox="1">
            <a:spLocks noGrp="1"/>
          </p:cNvSpPr>
          <p:nvPr>
            <p:ph idx="1"/>
          </p:nvPr>
        </p:nvSpPr>
        <p:spPr>
          <a:xfrm>
            <a:off x="4504270" y="685800"/>
            <a:ext cx="6079068" cy="5486400"/>
          </a:xfrm>
        </p:spPr>
        <p:txBody>
          <a:bodyPr/>
          <a:lstStyle>
            <a:lvl1pPr>
              <a:defRPr sz="2000"/>
            </a:lvl1pPr>
            <a:lvl2pPr>
              <a:defRPr sz="1800"/>
            </a:lvl2pPr>
            <a:lvl3pPr>
              <a:defRPr sz="1600"/>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txBox="1">
            <a:spLocks noGrp="1"/>
          </p:cNvSpPr>
          <p:nvPr>
            <p:ph type="body" idx="2"/>
          </p:nvPr>
        </p:nvSpPr>
        <p:spPr>
          <a:xfrm>
            <a:off x="841248" y="2099736"/>
            <a:ext cx="3200400" cy="3810003"/>
          </a:xfrm>
        </p:spPr>
        <p:txBody>
          <a:bodyPr/>
          <a:lstStyle>
            <a:lvl1pPr marL="0" indent="0">
              <a:lnSpc>
                <a:spcPct val="114000"/>
              </a:lnSpc>
              <a:spcBef>
                <a:spcPts val="800"/>
              </a:spcBef>
              <a:buNone/>
              <a:defRPr sz="1300"/>
            </a:lvl1pPr>
          </a:lstStyle>
          <a:p>
            <a:pPr lvl="0"/>
            <a:r>
              <a:rPr lang="fr-FR"/>
              <a:t>Modifiez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0D236F45-3A20-4BBC-9DF2-E28528356842}" type="datetime1">
              <a:rPr lang="fr-FR"/>
              <a:pPr lvl="0"/>
              <a:t>05/11/2023</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604D5CED-C14E-406A-9878-3ACD2A36E110}" type="slidenum">
              <a:t>‹N°›</a:t>
            </a:fld>
            <a:endParaRPr lang="fr-FR"/>
          </a:p>
        </p:txBody>
      </p:sp>
    </p:spTree>
    <p:extLst>
      <p:ext uri="{BB962C8B-B14F-4D97-AF65-F5344CB8AC3E}">
        <p14:creationId xmlns:p14="http://schemas.microsoft.com/office/powerpoint/2010/main" val="133688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Rectangle 7"/>
          <p:cNvSpPr/>
          <p:nvPr/>
        </p:nvSpPr>
        <p:spPr>
          <a:xfrm>
            <a:off x="0" y="5105396"/>
            <a:ext cx="11292840" cy="1752603"/>
          </a:xfrm>
          <a:prstGeom prst="rect">
            <a:avLst/>
          </a:prstGeom>
          <a:solidFill>
            <a:srgbClr val="0000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Titre 1"/>
          <p:cNvSpPr txBox="1">
            <a:spLocks noGrp="1"/>
          </p:cNvSpPr>
          <p:nvPr>
            <p:ph type="title"/>
          </p:nvPr>
        </p:nvSpPr>
        <p:spPr>
          <a:xfrm>
            <a:off x="914400" y="5257800"/>
            <a:ext cx="9982203" cy="914400"/>
          </a:xfrm>
        </p:spPr>
        <p:txBody>
          <a:bodyPr/>
          <a:lstStyle>
            <a:lvl1pPr>
              <a:defRPr sz="2800">
                <a:solidFill>
                  <a:srgbClr val="FFFFFF"/>
                </a:solidFill>
              </a:defRPr>
            </a:lvl1pPr>
          </a:lstStyle>
          <a:p>
            <a:pPr lvl="0"/>
            <a:r>
              <a:rPr lang="fr-FR"/>
              <a:t>Modifiez le style du titre</a:t>
            </a:r>
          </a:p>
        </p:txBody>
      </p:sp>
      <p:sp>
        <p:nvSpPr>
          <p:cNvPr id="4" name="Espace réservé de l’image 2"/>
          <p:cNvSpPr txBox="1">
            <a:spLocks noGrp="1"/>
          </p:cNvSpPr>
          <p:nvPr>
            <p:ph type="pic" idx="1"/>
          </p:nvPr>
        </p:nvSpPr>
        <p:spPr>
          <a:xfrm>
            <a:off x="0" y="0"/>
            <a:ext cx="11292840" cy="5128924"/>
          </a:xfrm>
          <a:solidFill>
            <a:srgbClr val="6F6F74"/>
          </a:solidFill>
        </p:spPr>
        <p:txBody>
          <a:bodyPr/>
          <a:lstStyle>
            <a:lvl1pPr marL="0" indent="0">
              <a:buNone/>
              <a:defRPr sz="3200">
                <a:solidFill>
                  <a:srgbClr val="FFFFFF"/>
                </a:solidFill>
              </a:defRPr>
            </a:lvl1pPr>
          </a:lstStyle>
          <a:p>
            <a:pPr lvl="0"/>
            <a:r>
              <a:rPr lang="fr-FR"/>
              <a:t>Cliquez sur l’icône pour ajouter une image</a:t>
            </a:r>
          </a:p>
        </p:txBody>
      </p:sp>
      <p:sp>
        <p:nvSpPr>
          <p:cNvPr id="5" name="Espace réservé du texte 3"/>
          <p:cNvSpPr txBox="1">
            <a:spLocks noGrp="1"/>
          </p:cNvSpPr>
          <p:nvPr>
            <p:ph type="body" idx="2"/>
          </p:nvPr>
        </p:nvSpPr>
        <p:spPr>
          <a:xfrm>
            <a:off x="914400" y="6108585"/>
            <a:ext cx="9982203" cy="597011"/>
          </a:xfrm>
        </p:spPr>
        <p:txBody>
          <a:bodyPr/>
          <a:lstStyle>
            <a:lvl1pPr marL="0" indent="0">
              <a:lnSpc>
                <a:spcPct val="100000"/>
              </a:lnSpc>
              <a:spcBef>
                <a:spcPts val="800"/>
              </a:spcBef>
              <a:buNone/>
              <a:defRPr sz="1300">
                <a:solidFill>
                  <a:srgbClr val="D9D9D9"/>
                </a:solidFill>
              </a:defRPr>
            </a:lvl1pPr>
          </a:lstStyle>
          <a:p>
            <a:pPr lvl="0"/>
            <a:r>
              <a:rPr lang="fr-FR"/>
              <a:t>Modifiez les styles du texte du masque</a:t>
            </a:r>
          </a:p>
        </p:txBody>
      </p:sp>
      <p:sp>
        <p:nvSpPr>
          <p:cNvPr id="6" name="Espace réservé de la date 4"/>
          <p:cNvSpPr txBox="1">
            <a:spLocks noGrp="1"/>
          </p:cNvSpPr>
          <p:nvPr>
            <p:ph type="dt" sz="half" idx="7"/>
          </p:nvPr>
        </p:nvSpPr>
        <p:spPr/>
        <p:txBody>
          <a:bodyPr/>
          <a:lstStyle>
            <a:lvl1pPr>
              <a:defRPr/>
            </a:lvl1pPr>
          </a:lstStyle>
          <a:p>
            <a:pPr lvl="0"/>
            <a:fld id="{A74A5E30-0A2D-46CD-A50B-04F8F18AAD73}" type="datetime1">
              <a:rPr lang="fr-FR"/>
              <a:pPr lvl="0"/>
              <a:t>05/11/2023</a:t>
            </a:fld>
            <a:endParaRPr lang="fr-FR"/>
          </a:p>
        </p:txBody>
      </p:sp>
      <p:sp>
        <p:nvSpPr>
          <p:cNvPr id="7" name="Espace réservé du pied de page 5"/>
          <p:cNvSpPr txBox="1">
            <a:spLocks noGrp="1"/>
          </p:cNvSpPr>
          <p:nvPr>
            <p:ph type="ftr" sz="quarter" idx="9"/>
          </p:nvPr>
        </p:nvSpPr>
        <p:spPr/>
        <p:txBody>
          <a:bodyPr/>
          <a:lstStyle>
            <a:lvl1pPr>
              <a:defRPr/>
            </a:lvl1pPr>
          </a:lstStyle>
          <a:p>
            <a:pPr lvl="0"/>
            <a:endParaRPr lang="fr-FR"/>
          </a:p>
        </p:txBody>
      </p:sp>
      <p:sp>
        <p:nvSpPr>
          <p:cNvPr id="8" name="Espace réservé du numéro de diapositive 6"/>
          <p:cNvSpPr txBox="1">
            <a:spLocks noGrp="1"/>
          </p:cNvSpPr>
          <p:nvPr>
            <p:ph type="sldNum" sz="quarter" idx="8"/>
          </p:nvPr>
        </p:nvSpPr>
        <p:spPr/>
        <p:txBody>
          <a:bodyPr/>
          <a:lstStyle>
            <a:lvl1pPr>
              <a:defRPr/>
            </a:lvl1pPr>
          </a:lstStyle>
          <a:p>
            <a:pPr lvl="0"/>
            <a:fld id="{DFEFCF23-2460-442F-8B1B-CE9326F9E399}" type="slidenum">
              <a:t>‹N°›</a:t>
            </a:fld>
            <a:endParaRPr lang="fr-FR"/>
          </a:p>
        </p:txBody>
      </p:sp>
    </p:spTree>
    <p:extLst>
      <p:ext uri="{BB962C8B-B14F-4D97-AF65-F5344CB8AC3E}">
        <p14:creationId xmlns:p14="http://schemas.microsoft.com/office/powerpoint/2010/main" val="51534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11292840" y="0"/>
            <a:ext cx="914400" cy="6858000"/>
          </a:xfrm>
          <a:prstGeom prst="rect">
            <a:avLst/>
          </a:prstGeom>
          <a:solidFill>
            <a:srgbClr val="35353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 name="Espace réservé du titre 1"/>
          <p:cNvSpPr txBox="1">
            <a:spLocks noGrp="1"/>
          </p:cNvSpPr>
          <p:nvPr>
            <p:ph type="title"/>
          </p:nvPr>
        </p:nvSpPr>
        <p:spPr>
          <a:xfrm>
            <a:off x="1261872" y="365760"/>
            <a:ext cx="9692640" cy="1325559"/>
          </a:xfrm>
          <a:prstGeom prst="rect">
            <a:avLst/>
          </a:prstGeom>
          <a:noFill/>
          <a:ln>
            <a:noFill/>
          </a:ln>
        </p:spPr>
        <p:txBody>
          <a:bodyPr vert="horz" wrap="square" lIns="91440" tIns="45720" rIns="91440" bIns="45720" anchor="b" anchorCtr="0" compatLnSpc="1">
            <a:normAutofit/>
          </a:bodyPr>
          <a:lstStyle/>
          <a:p>
            <a:pPr lvl="0"/>
            <a:r>
              <a:rPr lang="fr-FR"/>
              <a:t>Modifiez le style du titre</a:t>
            </a:r>
          </a:p>
        </p:txBody>
      </p:sp>
      <p:sp>
        <p:nvSpPr>
          <p:cNvPr id="4" name="Espace réservé du texte 2"/>
          <p:cNvSpPr txBox="1">
            <a:spLocks noGrp="1"/>
          </p:cNvSpPr>
          <p:nvPr>
            <p:ph type="body" idx="1"/>
          </p:nvPr>
        </p:nvSpPr>
        <p:spPr>
          <a:xfrm>
            <a:off x="1261872" y="1828800"/>
            <a:ext cx="8595360" cy="4351336"/>
          </a:xfrm>
          <a:prstGeom prst="rect">
            <a:avLst/>
          </a:prstGeom>
          <a:noFill/>
          <a:ln>
            <a:noFill/>
          </a:ln>
        </p:spPr>
        <p:txBody>
          <a:bodyPr vert="horz" wrap="square" lIns="91440" tIns="45720" rIns="91440" bIns="45720" anchor="t" anchorCtr="0" compatLnSpc="1">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txBox="1">
            <a:spLocks noGrp="1"/>
          </p:cNvSpPr>
          <p:nvPr>
            <p:ph type="dt" sz="half" idx="2"/>
          </p:nvPr>
        </p:nvSpPr>
        <p:spPr>
          <a:xfrm rot="16200004">
            <a:off x="10797602" y="998497"/>
            <a:ext cx="190499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1050" b="0" i="0" u="none" strike="noStrike" kern="1200" cap="none" spc="0" baseline="0">
                <a:solidFill>
                  <a:srgbClr val="D9D9DB"/>
                </a:solidFill>
                <a:uFillTx/>
                <a:latin typeface="Century Schoolbook"/>
              </a:defRPr>
            </a:lvl1pPr>
          </a:lstStyle>
          <a:p>
            <a:pPr lvl="0"/>
            <a:fld id="{B5F38A20-7857-41B6-9EA3-A40F97972CB3}" type="datetime1">
              <a:rPr lang="fr-FR"/>
              <a:pPr lvl="0"/>
              <a:t>05/11/2023</a:t>
            </a:fld>
            <a:endParaRPr lang="fr-FR"/>
          </a:p>
        </p:txBody>
      </p:sp>
      <p:sp>
        <p:nvSpPr>
          <p:cNvPr id="6" name="Espace réservé du pied de page 4"/>
          <p:cNvSpPr txBox="1">
            <a:spLocks noGrp="1"/>
          </p:cNvSpPr>
          <p:nvPr>
            <p:ph type="ftr" sz="quarter" idx="3"/>
          </p:nvPr>
        </p:nvSpPr>
        <p:spPr>
          <a:xfrm rot="16200004">
            <a:off x="9959371" y="4046475"/>
            <a:ext cx="3581403"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fr-FR" sz="1050" b="0" i="0" u="none" strike="noStrike" kern="1200" cap="none" spc="0" baseline="0">
                <a:solidFill>
                  <a:srgbClr val="D9D9DB"/>
                </a:solidFill>
                <a:uFillTx/>
                <a:latin typeface="Century Schoolbook"/>
              </a:defRPr>
            </a:lvl1pPr>
          </a:lstStyle>
          <a:p>
            <a:pPr lvl="0"/>
            <a:endParaRPr lang="fr-FR"/>
          </a:p>
        </p:txBody>
      </p:sp>
      <p:sp>
        <p:nvSpPr>
          <p:cNvPr id="7" name="Espace réservé du numéro de diapositive 5"/>
          <p:cNvSpPr txBox="1">
            <a:spLocks noGrp="1"/>
          </p:cNvSpPr>
          <p:nvPr>
            <p:ph type="sldNum" sz="quarter" idx="4"/>
          </p:nvPr>
        </p:nvSpPr>
        <p:spPr>
          <a:xfrm>
            <a:off x="11292840" y="6172200"/>
            <a:ext cx="914400" cy="593729"/>
          </a:xfrm>
          <a:prstGeom prst="rect">
            <a:avLst/>
          </a:prstGeom>
          <a:noFill/>
          <a:ln>
            <a:noFill/>
          </a:ln>
        </p:spPr>
        <p:txBody>
          <a:bodyPr vert="horz" wrap="square" lIns="45720" tIns="45720" rIns="45720" bIns="45720" anchor="ctr" anchorCtr="1" compatLnSpc="1">
            <a:normAutofit/>
          </a:bodyPr>
          <a:lstStyle>
            <a:lvl1pPr marL="0" marR="0" lvl="0" indent="0" algn="ctr" defTabSz="457200" rtl="0" fontAlgn="auto" hangingPunct="1">
              <a:lnSpc>
                <a:spcPct val="100000"/>
              </a:lnSpc>
              <a:spcBef>
                <a:spcPts val="0"/>
              </a:spcBef>
              <a:spcAft>
                <a:spcPts val="0"/>
              </a:spcAft>
              <a:buNone/>
              <a:tabLst/>
              <a:defRPr lang="fr-FR" sz="3600" b="0" i="0" u="none" strike="noStrike" kern="1200" cap="none" spc="0" baseline="0">
                <a:solidFill>
                  <a:srgbClr val="8E8E94"/>
                </a:solidFill>
                <a:uFillTx/>
                <a:latin typeface="Century Schoolbook"/>
              </a:defRPr>
            </a:lvl1pPr>
          </a:lstStyle>
          <a:p>
            <a:pPr lvl="0"/>
            <a:fld id="{9BE6E3CB-3FD2-4365-8EDA-0FC694CBBB62}"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p:titleStyle>
    <p:bodyStyle>
      <a:lvl1pPr marL="182880" marR="0" lvl="0" indent="-182880" algn="l" defTabSz="914400" rtl="0" fontAlgn="auto" hangingPunct="1">
        <a:lnSpc>
          <a:spcPct val="95000"/>
        </a:lnSpc>
        <a:spcBef>
          <a:spcPts val="1400"/>
        </a:spcBef>
        <a:spcAft>
          <a:spcPts val="200"/>
        </a:spcAft>
        <a:buClr>
          <a:srgbClr val="6F6F74"/>
        </a:buClr>
        <a:buSzPct val="80000"/>
        <a:buFont typeface="Arial" pitchFamily="34"/>
        <a:buChar char="•"/>
        <a:tabLst/>
        <a:defRPr lang="fr-FR" sz="1800" b="0" i="0" u="none" strike="noStrike" kern="1200" cap="none" spc="10" baseline="0">
          <a:solidFill>
            <a:srgbClr val="000000"/>
          </a:solidFill>
          <a:uFillTx/>
          <a:latin typeface="Century Schoolbook"/>
        </a:defRPr>
      </a:lvl1pPr>
      <a:lvl2pPr marL="457200" marR="0" lvl="1"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600" b="0" i="0" u="none" strike="noStrike" kern="1200" cap="none" spc="0" baseline="0">
          <a:solidFill>
            <a:srgbClr val="262626"/>
          </a:solidFill>
          <a:uFillTx/>
          <a:latin typeface="Century Schoolbook"/>
        </a:defRPr>
      </a:lvl2pPr>
      <a:lvl3pPr marL="731520" marR="0" lvl="2"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3pPr>
      <a:lvl4pPr marL="1005840" marR="0" lvl="3"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4pPr>
      <a:lvl5pPr marL="1280160" marR="0" lvl="4"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ocalhost:8888/notebooks/projet_8-Copy2.ipynb#4.5-Corr%C3%A9lations-entre-tranche-d'%C3%A2ge-et-panier-moyen-=%3E-1-variable-qualitative-et-1-variable-quantitative-:-ANO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localhost:8888/notebooks/projet_8-Copy2.ipynb#4.5-Corr%C3%A9lations-entre-tranche-d'%C3%A2ge-et-panier-moyen-=%3E-1-variable-qualitative-et-1-variable-quantitative-:-ANO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0" y="-1"/>
            <a:ext cx="12192000" cy="7258273"/>
          </a:xfrm>
          <a:prstGeom prst="rect">
            <a:avLst/>
          </a:prstGeom>
        </p:spPr>
      </p:pic>
      <p:sp>
        <p:nvSpPr>
          <p:cNvPr id="4" name="Titre 1"/>
          <p:cNvSpPr txBox="1">
            <a:spLocks/>
          </p:cNvSpPr>
          <p:nvPr/>
        </p:nvSpPr>
        <p:spPr>
          <a:xfrm>
            <a:off x="6440125" y="287004"/>
            <a:ext cx="4994306" cy="4041648"/>
          </a:xfrm>
          <a:prstGeom prst="rect">
            <a:avLst/>
          </a:prstGeom>
        </p:spPr>
        <p:txBody>
          <a:bodyPr anchorCtr="1">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4800" b="1" dirty="0"/>
              <a:t>Librairie Lapage</a:t>
            </a:r>
            <a:br>
              <a:rPr lang="fr-FR" sz="4800" b="1" dirty="0"/>
            </a:br>
            <a:br>
              <a:rPr lang="fr-FR" sz="4800" b="1" dirty="0"/>
            </a:br>
            <a:r>
              <a:rPr lang="fr-FR" sz="4800" b="1" dirty="0"/>
              <a:t>Analyse des ventes en ligne</a:t>
            </a:r>
            <a:br>
              <a:rPr lang="fr-FR" sz="4800" b="1" dirty="0"/>
            </a:br>
            <a:r>
              <a:rPr lang="fr-FR" sz="4800" b="1" dirty="0"/>
              <a:t> </a:t>
            </a:r>
          </a:p>
        </p:txBody>
      </p:sp>
      <p:sp>
        <p:nvSpPr>
          <p:cNvPr id="5" name="Sous-titre 2"/>
          <p:cNvSpPr txBox="1">
            <a:spLocks/>
          </p:cNvSpPr>
          <p:nvPr/>
        </p:nvSpPr>
        <p:spPr>
          <a:xfrm>
            <a:off x="7661189" y="5938684"/>
            <a:ext cx="4003259" cy="919316"/>
          </a:xfrm>
          <a:prstGeom prst="rect">
            <a:avLst/>
          </a:prstGeom>
        </p:spPr>
        <p:txBody>
          <a:bodyPr>
            <a:noAutofit/>
          </a:bodyPr>
          <a:lstStyle>
            <a:lvl1pPr marL="182880" marR="0" lvl="0" indent="-182880" algn="l" defTabSz="914400" rtl="0" fontAlgn="auto" hangingPunct="1">
              <a:lnSpc>
                <a:spcPct val="95000"/>
              </a:lnSpc>
              <a:spcBef>
                <a:spcPts val="1400"/>
              </a:spcBef>
              <a:spcAft>
                <a:spcPts val="200"/>
              </a:spcAft>
              <a:buClr>
                <a:srgbClr val="6F6F74"/>
              </a:buClr>
              <a:buSzPct val="80000"/>
              <a:buFont typeface="Arial" pitchFamily="34"/>
              <a:buChar char="•"/>
              <a:tabLst/>
              <a:defRPr lang="fr-FR" sz="1800" b="0" i="0" u="none" strike="noStrike" kern="1200" cap="none" spc="10" baseline="0">
                <a:solidFill>
                  <a:srgbClr val="000000"/>
                </a:solidFill>
                <a:uFillTx/>
                <a:latin typeface="Century Schoolbook"/>
              </a:defRPr>
            </a:lvl1pPr>
            <a:lvl2pPr marL="457200" marR="0" lvl="1"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600" b="0" i="0" u="none" strike="noStrike" kern="1200" cap="none" spc="0" baseline="0">
                <a:solidFill>
                  <a:srgbClr val="262626"/>
                </a:solidFill>
                <a:uFillTx/>
                <a:latin typeface="Century Schoolbook"/>
              </a:defRPr>
            </a:lvl2pPr>
            <a:lvl3pPr marL="731520" marR="0" lvl="2"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3pPr>
            <a:lvl4pPr marL="1005840" marR="0" lvl="3"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4pPr>
            <a:lvl5pPr marL="1280160" marR="0" lvl="4"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buNone/>
            </a:pPr>
            <a:endParaRPr lang="fr-FR" sz="2000" b="1" dirty="0">
              <a:solidFill>
                <a:schemeClr val="tx1"/>
              </a:solidFill>
            </a:endParaRPr>
          </a:p>
          <a:p>
            <a:pPr marL="0" indent="0">
              <a:lnSpc>
                <a:spcPct val="85000"/>
              </a:lnSpc>
              <a:buNone/>
            </a:pPr>
            <a:r>
              <a:rPr lang="fr-FR" sz="2000" b="1" dirty="0">
                <a:solidFill>
                  <a:schemeClr val="tx1"/>
                </a:solidFill>
              </a:rPr>
              <a:t>EYA NGUEMA Jordan</a:t>
            </a:r>
          </a:p>
        </p:txBody>
      </p:sp>
      <p:sp>
        <p:nvSpPr>
          <p:cNvPr id="6" name="Sous-titre 2"/>
          <p:cNvSpPr txBox="1">
            <a:spLocks/>
          </p:cNvSpPr>
          <p:nvPr/>
        </p:nvSpPr>
        <p:spPr>
          <a:xfrm>
            <a:off x="-144802" y="5938684"/>
            <a:ext cx="2857427" cy="919316"/>
          </a:xfrm>
          <a:prstGeom prst="rect">
            <a:avLst/>
          </a:prstGeom>
        </p:spPr>
        <p:txBody>
          <a:bodyPr>
            <a:noAutofit/>
          </a:bodyPr>
          <a:lstStyle>
            <a:lvl1pPr marL="182880" marR="0" lvl="0" indent="-182880" algn="l" defTabSz="914400" rtl="0" fontAlgn="auto" hangingPunct="1">
              <a:lnSpc>
                <a:spcPct val="95000"/>
              </a:lnSpc>
              <a:spcBef>
                <a:spcPts val="1400"/>
              </a:spcBef>
              <a:spcAft>
                <a:spcPts val="200"/>
              </a:spcAft>
              <a:buClr>
                <a:srgbClr val="6F6F74"/>
              </a:buClr>
              <a:buSzPct val="80000"/>
              <a:buFont typeface="Arial" pitchFamily="34"/>
              <a:buChar char="•"/>
              <a:tabLst/>
              <a:defRPr lang="fr-FR" sz="1800" b="0" i="0" u="none" strike="noStrike" kern="1200" cap="none" spc="10" baseline="0">
                <a:solidFill>
                  <a:srgbClr val="000000"/>
                </a:solidFill>
                <a:uFillTx/>
                <a:latin typeface="Century Schoolbook"/>
              </a:defRPr>
            </a:lvl1pPr>
            <a:lvl2pPr marL="457200" marR="0" lvl="1"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600" b="0" i="0" u="none" strike="noStrike" kern="1200" cap="none" spc="0" baseline="0">
                <a:solidFill>
                  <a:srgbClr val="262626"/>
                </a:solidFill>
                <a:uFillTx/>
                <a:latin typeface="Century Schoolbook"/>
              </a:defRPr>
            </a:lvl2pPr>
            <a:lvl3pPr marL="731520" marR="0" lvl="2"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3pPr>
            <a:lvl4pPr marL="1005840" marR="0" lvl="3"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4pPr>
            <a:lvl5pPr marL="1280160" marR="0" lvl="4"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buNone/>
            </a:pPr>
            <a:endParaRPr lang="fr-FR" sz="2000" b="1" dirty="0">
              <a:solidFill>
                <a:schemeClr val="bg1"/>
              </a:solidFill>
            </a:endParaRPr>
          </a:p>
          <a:p>
            <a:pPr>
              <a:lnSpc>
                <a:spcPct val="85000"/>
              </a:lnSpc>
            </a:pPr>
            <a:r>
              <a:rPr lang="fr-FR" sz="2000" b="1" dirty="0">
                <a:solidFill>
                  <a:schemeClr val="bg1"/>
                </a:solidFill>
              </a:rPr>
              <a:t>17/08/2023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11392257" y="295174"/>
            <a:ext cx="745285" cy="6299795"/>
          </a:xfrm>
        </p:spPr>
        <p:txBody>
          <a:bodyPr vert="vert270">
            <a:noAutofit/>
          </a:bodyPr>
          <a:lstStyle/>
          <a:p>
            <a:pPr lvl="0" algn="ctr"/>
            <a:r>
              <a:rPr lang="fr-FR" sz="4000" b="1" dirty="0">
                <a:solidFill>
                  <a:schemeClr val="bg1"/>
                </a:solidFill>
              </a:rPr>
              <a:t>Chiffre d’Affaires</a:t>
            </a:r>
            <a:endParaRPr lang="en-GB" sz="4000" b="1" dirty="0">
              <a:solidFill>
                <a:schemeClr val="bg1"/>
              </a:solidFill>
            </a:endParaRPr>
          </a:p>
        </p:txBody>
      </p:sp>
      <p:sp>
        <p:nvSpPr>
          <p:cNvPr id="16" name="ZoneTexte 15"/>
          <p:cNvSpPr txBox="1"/>
          <p:nvPr/>
        </p:nvSpPr>
        <p:spPr>
          <a:xfrm>
            <a:off x="9729021" y="2504895"/>
            <a:ext cx="924232" cy="276999"/>
          </a:xfrm>
          <a:prstGeom prst="rect">
            <a:avLst/>
          </a:prstGeom>
          <a:solidFill>
            <a:schemeClr val="bg1"/>
          </a:solidFill>
        </p:spPr>
        <p:txBody>
          <a:bodyPr wrap="square" rtlCol="0">
            <a:spAutoFit/>
          </a:bodyPr>
          <a:lstStyle/>
          <a:p>
            <a:endParaRPr lang="fr-FR" sz="1200" dirty="0">
              <a:solidFill>
                <a:schemeClr val="accent6"/>
              </a:solidFill>
            </a:endParaRPr>
          </a:p>
        </p:txBody>
      </p:sp>
      <p:sp>
        <p:nvSpPr>
          <p:cNvPr id="19" name="ZoneTexte 18"/>
          <p:cNvSpPr txBox="1"/>
          <p:nvPr/>
        </p:nvSpPr>
        <p:spPr>
          <a:xfrm>
            <a:off x="8966581" y="605510"/>
            <a:ext cx="216747" cy="190903"/>
          </a:xfrm>
          <a:prstGeom prst="rect">
            <a:avLst/>
          </a:prstGeom>
          <a:solidFill>
            <a:schemeClr val="bg1"/>
          </a:solidFill>
        </p:spPr>
        <p:txBody>
          <a:bodyPr wrap="square" rtlCol="0">
            <a:spAutoFit/>
          </a:bodyPr>
          <a:lstStyle/>
          <a:p>
            <a:endParaRPr lang="fr-FR" dirty="0"/>
          </a:p>
        </p:txBody>
      </p:sp>
      <p:pic>
        <p:nvPicPr>
          <p:cNvPr id="8" name="Image 7">
            <a:extLst>
              <a:ext uri="{FF2B5EF4-FFF2-40B4-BE49-F238E27FC236}">
                <a16:creationId xmlns:a16="http://schemas.microsoft.com/office/drawing/2014/main" id="{E4B9F085-7747-1DE9-EBDB-1E85061F9680}"/>
              </a:ext>
            </a:extLst>
          </p:cNvPr>
          <p:cNvPicPr>
            <a:picLocks noChangeAspect="1"/>
          </p:cNvPicPr>
          <p:nvPr/>
        </p:nvPicPr>
        <p:blipFill>
          <a:blip r:embed="rId3"/>
          <a:stretch>
            <a:fillRect/>
          </a:stretch>
        </p:blipFill>
        <p:spPr>
          <a:xfrm>
            <a:off x="1321707" y="605510"/>
            <a:ext cx="8708702" cy="5563032"/>
          </a:xfrm>
          <a:prstGeom prst="rect">
            <a:avLst/>
          </a:prstGeom>
        </p:spPr>
      </p:pic>
    </p:spTree>
    <p:extLst>
      <p:ext uri="{BB962C8B-B14F-4D97-AF65-F5344CB8AC3E}">
        <p14:creationId xmlns:p14="http://schemas.microsoft.com/office/powerpoint/2010/main" val="381630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1572568" cy="6858000"/>
          </a:xfrm>
          <a:prstGeom prst="rect">
            <a:avLst/>
          </a:prstGeom>
        </p:spPr>
      </p:pic>
      <p:sp>
        <p:nvSpPr>
          <p:cNvPr id="2" name="Titre 1"/>
          <p:cNvSpPr txBox="1">
            <a:spLocks noGrp="1"/>
          </p:cNvSpPr>
          <p:nvPr>
            <p:ph type="ctrTitle"/>
          </p:nvPr>
        </p:nvSpPr>
        <p:spPr>
          <a:xfrm>
            <a:off x="3620631" y="-330462"/>
            <a:ext cx="9418320" cy="4041648"/>
          </a:xfrm>
        </p:spPr>
        <p:txBody>
          <a:bodyPr/>
          <a:lstStyle/>
          <a:p>
            <a:pPr lvl="0"/>
            <a:r>
              <a:rPr lang="fr-FR" dirty="0">
                <a:solidFill>
                  <a:schemeClr val="tx1"/>
                </a:solidFill>
              </a:rPr>
              <a:t>3. Nos produits</a:t>
            </a:r>
            <a:endParaRPr lang="en-GB" dirty="0">
              <a:solidFill>
                <a:schemeClr val="tx1"/>
              </a:solidFill>
            </a:endParaRPr>
          </a:p>
        </p:txBody>
      </p:sp>
    </p:spTree>
    <p:extLst>
      <p:ext uri="{BB962C8B-B14F-4D97-AF65-F5344CB8AC3E}">
        <p14:creationId xmlns:p14="http://schemas.microsoft.com/office/powerpoint/2010/main" val="307973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19" name="ZoneTexte 18"/>
          <p:cNvSpPr txBox="1"/>
          <p:nvPr/>
        </p:nvSpPr>
        <p:spPr>
          <a:xfrm>
            <a:off x="2252539" y="3478502"/>
            <a:ext cx="769290" cy="284268"/>
          </a:xfrm>
          <a:prstGeom prst="rect">
            <a:avLst/>
          </a:prstGeom>
          <a:solidFill>
            <a:schemeClr val="accent1"/>
          </a:solidFill>
        </p:spPr>
        <p:txBody>
          <a:bodyPr wrap="square" rtlCol="0">
            <a:spAutoFit/>
          </a:bodyPr>
          <a:lstStyle/>
          <a:p>
            <a:r>
              <a:rPr lang="fr-FR" sz="1200" dirty="0"/>
              <a:t>Categ_0 </a:t>
            </a:r>
          </a:p>
        </p:txBody>
      </p:sp>
      <p:sp>
        <p:nvSpPr>
          <p:cNvPr id="20" name="ZoneTexte 19"/>
          <p:cNvSpPr txBox="1"/>
          <p:nvPr/>
        </p:nvSpPr>
        <p:spPr>
          <a:xfrm>
            <a:off x="282515" y="3700313"/>
            <a:ext cx="1388424" cy="1138773"/>
          </a:xfrm>
          <a:prstGeom prst="rect">
            <a:avLst/>
          </a:prstGeom>
          <a:solidFill>
            <a:schemeClr val="bg1">
              <a:lumMod val="65000"/>
            </a:schemeClr>
          </a:solidFill>
        </p:spPr>
        <p:txBody>
          <a:bodyPr wrap="square" rtlCol="0">
            <a:spAutoFit/>
          </a:bodyPr>
          <a:lstStyle/>
          <a:p>
            <a:pPr algn="ctr"/>
            <a:r>
              <a:rPr lang="fr-FR" b="1" dirty="0"/>
              <a:t>3 286 PRODUITS</a:t>
            </a:r>
          </a:p>
          <a:p>
            <a:pPr algn="ctr"/>
            <a:r>
              <a:rPr lang="fr-FR" sz="1400" b="1" dirty="0"/>
              <a:t>entre </a:t>
            </a:r>
          </a:p>
          <a:p>
            <a:pPr algn="ctr"/>
            <a:r>
              <a:rPr lang="fr-FR" b="1" dirty="0"/>
              <a:t>0,62 et 300€</a:t>
            </a:r>
          </a:p>
        </p:txBody>
      </p:sp>
      <p:cxnSp>
        <p:nvCxnSpPr>
          <p:cNvPr id="25" name="Connecteur droit avec flèche 24"/>
          <p:cNvCxnSpPr>
            <a:cxnSpLocks/>
          </p:cNvCxnSpPr>
          <p:nvPr/>
        </p:nvCxnSpPr>
        <p:spPr>
          <a:xfrm flipV="1">
            <a:off x="1677494" y="3787035"/>
            <a:ext cx="433622" cy="496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2296136" y="4171485"/>
            <a:ext cx="769291" cy="276999"/>
          </a:xfrm>
          <a:prstGeom prst="rect">
            <a:avLst/>
          </a:prstGeom>
          <a:solidFill>
            <a:schemeClr val="accent2"/>
          </a:solidFill>
        </p:spPr>
        <p:txBody>
          <a:bodyPr wrap="square" rtlCol="0">
            <a:spAutoFit/>
          </a:bodyPr>
          <a:lstStyle/>
          <a:p>
            <a:r>
              <a:rPr lang="fr-FR" sz="1200" dirty="0"/>
              <a:t>Categ_1 </a:t>
            </a:r>
          </a:p>
        </p:txBody>
      </p:sp>
      <p:sp>
        <p:nvSpPr>
          <p:cNvPr id="31" name="ZoneTexte 30"/>
          <p:cNvSpPr txBox="1"/>
          <p:nvPr/>
        </p:nvSpPr>
        <p:spPr>
          <a:xfrm>
            <a:off x="2252539" y="4872039"/>
            <a:ext cx="769291" cy="276999"/>
          </a:xfrm>
          <a:prstGeom prst="rect">
            <a:avLst/>
          </a:prstGeom>
          <a:solidFill>
            <a:schemeClr val="accent6"/>
          </a:solidFill>
        </p:spPr>
        <p:txBody>
          <a:bodyPr wrap="square" rtlCol="0">
            <a:spAutoFit/>
          </a:bodyPr>
          <a:lstStyle/>
          <a:p>
            <a:r>
              <a:rPr lang="fr-FR" sz="1200" dirty="0"/>
              <a:t>Categ_2 </a:t>
            </a:r>
          </a:p>
        </p:txBody>
      </p:sp>
      <p:cxnSp>
        <p:nvCxnSpPr>
          <p:cNvPr id="34" name="Connecteur droit avec flèche 33"/>
          <p:cNvCxnSpPr>
            <a:cxnSpLocks/>
          </p:cNvCxnSpPr>
          <p:nvPr/>
        </p:nvCxnSpPr>
        <p:spPr>
          <a:xfrm flipV="1">
            <a:off x="1670939" y="4283183"/>
            <a:ext cx="542801" cy="38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cxnSpLocks/>
          </p:cNvCxnSpPr>
          <p:nvPr/>
        </p:nvCxnSpPr>
        <p:spPr>
          <a:xfrm>
            <a:off x="1670939" y="4351748"/>
            <a:ext cx="542801" cy="658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332936" y="2590205"/>
            <a:ext cx="690118" cy="314051"/>
          </a:xfrm>
          <a:prstGeom prst="rect">
            <a:avLst/>
          </a:prstGeom>
          <a:solidFill>
            <a:schemeClr val="bg1">
              <a:lumMod val="65000"/>
            </a:schemeClr>
          </a:solidFill>
        </p:spPr>
        <p:txBody>
          <a:bodyPr wrap="square" rtlCol="0">
            <a:spAutoFit/>
          </a:bodyPr>
          <a:lstStyle/>
          <a:p>
            <a:pPr algn="ctr"/>
            <a:r>
              <a:rPr lang="fr-FR" sz="1400" b="1" dirty="0"/>
              <a:t>moyen</a:t>
            </a:r>
          </a:p>
        </p:txBody>
      </p:sp>
      <p:sp>
        <p:nvSpPr>
          <p:cNvPr id="40" name="ZoneTexte 39"/>
          <p:cNvSpPr txBox="1"/>
          <p:nvPr/>
        </p:nvSpPr>
        <p:spPr>
          <a:xfrm>
            <a:off x="4395611" y="2590205"/>
            <a:ext cx="761839" cy="307777"/>
          </a:xfrm>
          <a:prstGeom prst="rect">
            <a:avLst/>
          </a:prstGeom>
          <a:solidFill>
            <a:schemeClr val="bg1">
              <a:lumMod val="65000"/>
            </a:schemeClr>
          </a:solidFill>
        </p:spPr>
        <p:txBody>
          <a:bodyPr wrap="square" rtlCol="0">
            <a:spAutoFit/>
          </a:bodyPr>
          <a:lstStyle/>
          <a:p>
            <a:pPr algn="ctr"/>
            <a:r>
              <a:rPr lang="fr-FR" sz="1400" b="1" dirty="0"/>
              <a:t>médian</a:t>
            </a:r>
          </a:p>
        </p:txBody>
      </p:sp>
      <p:sp>
        <p:nvSpPr>
          <p:cNvPr id="42" name="ZoneTexte 41"/>
          <p:cNvSpPr txBox="1"/>
          <p:nvPr/>
        </p:nvSpPr>
        <p:spPr>
          <a:xfrm>
            <a:off x="3298957" y="3494647"/>
            <a:ext cx="842167" cy="584775"/>
          </a:xfrm>
          <a:prstGeom prst="rect">
            <a:avLst/>
          </a:prstGeom>
          <a:noFill/>
        </p:spPr>
        <p:txBody>
          <a:bodyPr wrap="square" rtlCol="0">
            <a:spAutoFit/>
          </a:bodyPr>
          <a:lstStyle/>
          <a:p>
            <a:r>
              <a:rPr lang="fr-FR" sz="1600" b="1" dirty="0">
                <a:solidFill>
                  <a:schemeClr val="accent5"/>
                </a:solidFill>
              </a:rPr>
              <a:t>11,73€</a:t>
            </a:r>
          </a:p>
          <a:p>
            <a:endParaRPr lang="fr-FR" sz="1600" b="1" dirty="0">
              <a:solidFill>
                <a:schemeClr val="accent5"/>
              </a:solidFill>
            </a:endParaRPr>
          </a:p>
        </p:txBody>
      </p:sp>
      <p:sp>
        <p:nvSpPr>
          <p:cNvPr id="43" name="ZoneTexte 42"/>
          <p:cNvSpPr txBox="1"/>
          <p:nvPr/>
        </p:nvSpPr>
        <p:spPr>
          <a:xfrm>
            <a:off x="4439865" y="3478502"/>
            <a:ext cx="950657" cy="338554"/>
          </a:xfrm>
          <a:prstGeom prst="rect">
            <a:avLst/>
          </a:prstGeom>
          <a:noFill/>
        </p:spPr>
        <p:txBody>
          <a:bodyPr wrap="square" rtlCol="0">
            <a:spAutoFit/>
          </a:bodyPr>
          <a:lstStyle/>
          <a:p>
            <a:r>
              <a:rPr lang="fr-FR" sz="1600" b="1" dirty="0">
                <a:solidFill>
                  <a:schemeClr val="accent5"/>
                </a:solidFill>
              </a:rPr>
              <a:t>10,32€</a:t>
            </a:r>
          </a:p>
        </p:txBody>
      </p:sp>
      <p:sp>
        <p:nvSpPr>
          <p:cNvPr id="44" name="ZoneTexte 43"/>
          <p:cNvSpPr txBox="1"/>
          <p:nvPr/>
        </p:nvSpPr>
        <p:spPr>
          <a:xfrm>
            <a:off x="3326401" y="4156096"/>
            <a:ext cx="878382" cy="584775"/>
          </a:xfrm>
          <a:prstGeom prst="rect">
            <a:avLst/>
          </a:prstGeom>
          <a:noFill/>
        </p:spPr>
        <p:txBody>
          <a:bodyPr wrap="square" rtlCol="0">
            <a:spAutoFit/>
          </a:bodyPr>
          <a:lstStyle/>
          <a:p>
            <a:r>
              <a:rPr lang="fr-FR" sz="1600" b="1" dirty="0">
                <a:solidFill>
                  <a:schemeClr val="accent2"/>
                </a:solidFill>
              </a:rPr>
              <a:t>25,53€</a:t>
            </a:r>
          </a:p>
          <a:p>
            <a:endParaRPr lang="fr-FR" sz="1600" b="1" dirty="0">
              <a:solidFill>
                <a:schemeClr val="accent2"/>
              </a:solidFill>
            </a:endParaRPr>
          </a:p>
        </p:txBody>
      </p:sp>
      <p:sp>
        <p:nvSpPr>
          <p:cNvPr id="45" name="ZoneTexte 44"/>
          <p:cNvSpPr txBox="1"/>
          <p:nvPr/>
        </p:nvSpPr>
        <p:spPr>
          <a:xfrm>
            <a:off x="4355237" y="4113906"/>
            <a:ext cx="1021139" cy="338554"/>
          </a:xfrm>
          <a:prstGeom prst="rect">
            <a:avLst/>
          </a:prstGeom>
          <a:noFill/>
        </p:spPr>
        <p:txBody>
          <a:bodyPr wrap="square" rtlCol="0">
            <a:spAutoFit/>
          </a:bodyPr>
          <a:lstStyle/>
          <a:p>
            <a:r>
              <a:rPr lang="fr-FR" sz="1600" b="1" dirty="0">
                <a:solidFill>
                  <a:schemeClr val="accent2"/>
                </a:solidFill>
              </a:rPr>
              <a:t>22,99€</a:t>
            </a:r>
          </a:p>
        </p:txBody>
      </p:sp>
      <p:sp>
        <p:nvSpPr>
          <p:cNvPr id="46" name="ZoneTexte 45"/>
          <p:cNvSpPr txBox="1"/>
          <p:nvPr/>
        </p:nvSpPr>
        <p:spPr>
          <a:xfrm>
            <a:off x="3278790" y="4872039"/>
            <a:ext cx="950657" cy="338554"/>
          </a:xfrm>
          <a:prstGeom prst="rect">
            <a:avLst/>
          </a:prstGeom>
          <a:noFill/>
        </p:spPr>
        <p:txBody>
          <a:bodyPr wrap="square" rtlCol="0">
            <a:spAutoFit/>
          </a:bodyPr>
          <a:lstStyle/>
          <a:p>
            <a:r>
              <a:rPr lang="fr-FR" sz="1600" b="1" dirty="0">
                <a:solidFill>
                  <a:schemeClr val="accent6"/>
                </a:solidFill>
              </a:rPr>
              <a:t>108,35 €</a:t>
            </a:r>
          </a:p>
        </p:txBody>
      </p:sp>
      <p:sp>
        <p:nvSpPr>
          <p:cNvPr id="47" name="ZoneTexte 46"/>
          <p:cNvSpPr txBox="1"/>
          <p:nvPr/>
        </p:nvSpPr>
        <p:spPr>
          <a:xfrm>
            <a:off x="4395611" y="4872039"/>
            <a:ext cx="950657" cy="338554"/>
          </a:xfrm>
          <a:prstGeom prst="rect">
            <a:avLst/>
          </a:prstGeom>
          <a:noFill/>
        </p:spPr>
        <p:txBody>
          <a:bodyPr wrap="square" rtlCol="0">
            <a:spAutoFit/>
          </a:bodyPr>
          <a:lstStyle/>
          <a:p>
            <a:r>
              <a:rPr lang="fr-FR" sz="1600" b="1" dirty="0">
                <a:solidFill>
                  <a:schemeClr val="accent6"/>
                </a:solidFill>
              </a:rPr>
              <a:t>101,93€</a:t>
            </a:r>
          </a:p>
        </p:txBody>
      </p:sp>
      <p:sp>
        <p:nvSpPr>
          <p:cNvPr id="52" name="ZoneTexte 51"/>
          <p:cNvSpPr txBox="1"/>
          <p:nvPr/>
        </p:nvSpPr>
        <p:spPr>
          <a:xfrm>
            <a:off x="2240327" y="2608122"/>
            <a:ext cx="769291" cy="307777"/>
          </a:xfrm>
          <a:prstGeom prst="rect">
            <a:avLst/>
          </a:prstGeom>
          <a:solidFill>
            <a:schemeClr val="bg1">
              <a:lumMod val="65000"/>
            </a:schemeClr>
          </a:solidFill>
        </p:spPr>
        <p:txBody>
          <a:bodyPr wrap="square" rtlCol="0">
            <a:spAutoFit/>
          </a:bodyPr>
          <a:lstStyle/>
          <a:p>
            <a:pPr algn="ctr"/>
            <a:r>
              <a:rPr lang="fr-FR" sz="1400" b="1" dirty="0"/>
              <a:t>Prix :</a:t>
            </a:r>
          </a:p>
        </p:txBody>
      </p:sp>
      <p:cxnSp>
        <p:nvCxnSpPr>
          <p:cNvPr id="54" name="Connecteur droit 53"/>
          <p:cNvCxnSpPr>
            <a:cxnSpLocks/>
          </p:cNvCxnSpPr>
          <p:nvPr/>
        </p:nvCxnSpPr>
        <p:spPr>
          <a:xfrm>
            <a:off x="4141124" y="2240545"/>
            <a:ext cx="39082" cy="3358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9689587" y="3598759"/>
            <a:ext cx="314632" cy="230832"/>
          </a:xfrm>
          <a:prstGeom prst="rect">
            <a:avLst/>
          </a:prstGeom>
          <a:solidFill>
            <a:schemeClr val="bg1"/>
          </a:solidFill>
        </p:spPr>
        <p:txBody>
          <a:bodyPr wrap="square" rtlCol="0">
            <a:spAutoFit/>
          </a:bodyPr>
          <a:lstStyle/>
          <a:p>
            <a:endParaRPr lang="fr-FR" sz="900" dirty="0"/>
          </a:p>
        </p:txBody>
      </p:sp>
      <p:sp>
        <p:nvSpPr>
          <p:cNvPr id="57" name="ZoneTexte 56"/>
          <p:cNvSpPr txBox="1"/>
          <p:nvPr/>
        </p:nvSpPr>
        <p:spPr>
          <a:xfrm>
            <a:off x="9494606" y="3097389"/>
            <a:ext cx="314632" cy="230832"/>
          </a:xfrm>
          <a:prstGeom prst="rect">
            <a:avLst/>
          </a:prstGeom>
          <a:solidFill>
            <a:schemeClr val="bg1"/>
          </a:solidFill>
        </p:spPr>
        <p:txBody>
          <a:bodyPr wrap="square" rtlCol="0">
            <a:spAutoFit/>
          </a:bodyPr>
          <a:lstStyle/>
          <a:p>
            <a:endParaRPr lang="fr-FR" sz="900" dirty="0"/>
          </a:p>
        </p:txBody>
      </p:sp>
      <p:sp>
        <p:nvSpPr>
          <p:cNvPr id="59" name="ZoneTexte 58"/>
          <p:cNvSpPr txBox="1"/>
          <p:nvPr/>
        </p:nvSpPr>
        <p:spPr>
          <a:xfrm>
            <a:off x="10353161" y="2125129"/>
            <a:ext cx="314632" cy="230832"/>
          </a:xfrm>
          <a:prstGeom prst="rect">
            <a:avLst/>
          </a:prstGeom>
          <a:solidFill>
            <a:schemeClr val="bg1"/>
          </a:solidFill>
        </p:spPr>
        <p:txBody>
          <a:bodyPr wrap="square" rtlCol="0">
            <a:spAutoFit/>
          </a:bodyPr>
          <a:lstStyle/>
          <a:p>
            <a:endParaRPr lang="fr-FR" sz="900" dirty="0"/>
          </a:p>
        </p:txBody>
      </p:sp>
      <p:sp>
        <p:nvSpPr>
          <p:cNvPr id="61" name="Titre 1"/>
          <p:cNvSpPr txBox="1">
            <a:spLocks noGrp="1"/>
          </p:cNvSpPr>
          <p:nvPr>
            <p:ph type="title"/>
          </p:nvPr>
        </p:nvSpPr>
        <p:spPr>
          <a:xfrm>
            <a:off x="11392257" y="295174"/>
            <a:ext cx="745285" cy="6299795"/>
          </a:xfrm>
        </p:spPr>
        <p:txBody>
          <a:bodyPr vert="vert270">
            <a:noAutofit/>
          </a:bodyPr>
          <a:lstStyle/>
          <a:p>
            <a:pPr lvl="0" algn="ctr"/>
            <a:r>
              <a:rPr lang="fr-FR" sz="4000" b="1" dirty="0">
                <a:solidFill>
                  <a:schemeClr val="bg1"/>
                </a:solidFill>
              </a:rPr>
              <a:t>3286 produits</a:t>
            </a:r>
            <a:endParaRPr lang="en-GB" sz="4000" b="1" dirty="0">
              <a:solidFill>
                <a:schemeClr val="bg1"/>
              </a:solidFill>
            </a:endParaRPr>
          </a:p>
        </p:txBody>
      </p:sp>
      <p:pic>
        <p:nvPicPr>
          <p:cNvPr id="10" name="Image 9">
            <a:extLst>
              <a:ext uri="{FF2B5EF4-FFF2-40B4-BE49-F238E27FC236}">
                <a16:creationId xmlns:a16="http://schemas.microsoft.com/office/drawing/2014/main" id="{A9BD211D-BD13-4CE7-1428-97A2D4FA82BA}"/>
              </a:ext>
            </a:extLst>
          </p:cNvPr>
          <p:cNvPicPr>
            <a:picLocks noChangeAspect="1"/>
          </p:cNvPicPr>
          <p:nvPr/>
        </p:nvPicPr>
        <p:blipFill>
          <a:blip r:embed="rId3"/>
          <a:stretch>
            <a:fillRect/>
          </a:stretch>
        </p:blipFill>
        <p:spPr>
          <a:xfrm>
            <a:off x="7034552" y="235390"/>
            <a:ext cx="4034387" cy="33633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a:picLocks noChangeAspect="1"/>
          </p:cNvPicPr>
          <p:nvPr/>
        </p:nvPicPr>
        <p:blipFill>
          <a:blip r:embed="rId3"/>
          <a:stretch>
            <a:fillRect/>
          </a:stretch>
        </p:blipFill>
        <p:spPr>
          <a:xfrm>
            <a:off x="327934" y="565806"/>
            <a:ext cx="10415298" cy="5758529"/>
          </a:xfrm>
          <a:prstGeom prst="rect">
            <a:avLst/>
          </a:prstGeom>
        </p:spPr>
      </p:pic>
      <p:sp>
        <p:nvSpPr>
          <p:cNvPr id="57" name="ZoneTexte 56"/>
          <p:cNvSpPr txBox="1"/>
          <p:nvPr/>
        </p:nvSpPr>
        <p:spPr>
          <a:xfrm>
            <a:off x="9494606" y="3097389"/>
            <a:ext cx="314632" cy="230832"/>
          </a:xfrm>
          <a:prstGeom prst="rect">
            <a:avLst/>
          </a:prstGeom>
          <a:solidFill>
            <a:schemeClr val="bg1"/>
          </a:solidFill>
        </p:spPr>
        <p:txBody>
          <a:bodyPr wrap="square" rtlCol="0">
            <a:spAutoFit/>
          </a:bodyPr>
          <a:lstStyle/>
          <a:p>
            <a:endParaRPr lang="fr-FR" sz="900" dirty="0"/>
          </a:p>
        </p:txBody>
      </p:sp>
      <p:sp>
        <p:nvSpPr>
          <p:cNvPr id="61" name="Titre 1"/>
          <p:cNvSpPr txBox="1">
            <a:spLocks noGrp="1"/>
          </p:cNvSpPr>
          <p:nvPr>
            <p:ph type="title"/>
          </p:nvPr>
        </p:nvSpPr>
        <p:spPr>
          <a:xfrm>
            <a:off x="11392257" y="295174"/>
            <a:ext cx="745285" cy="6299795"/>
          </a:xfrm>
        </p:spPr>
        <p:txBody>
          <a:bodyPr vert="vert270">
            <a:noAutofit/>
          </a:bodyPr>
          <a:lstStyle/>
          <a:p>
            <a:pPr lvl="0" algn="ctr"/>
            <a:r>
              <a:rPr lang="fr-FR" sz="4000" b="1" dirty="0">
                <a:solidFill>
                  <a:schemeClr val="bg1"/>
                </a:solidFill>
              </a:rPr>
              <a:t>3286 produits</a:t>
            </a:r>
            <a:endParaRPr lang="en-GB" sz="4000" b="1" dirty="0">
              <a:solidFill>
                <a:schemeClr val="bg1"/>
              </a:solidFill>
            </a:endParaRPr>
          </a:p>
        </p:txBody>
      </p:sp>
    </p:spTree>
    <p:extLst>
      <p:ext uri="{BB962C8B-B14F-4D97-AF65-F5344CB8AC3E}">
        <p14:creationId xmlns:p14="http://schemas.microsoft.com/office/powerpoint/2010/main" val="99370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3" name="ZoneTexte 21"/>
          <p:cNvSpPr txBox="1"/>
          <p:nvPr/>
        </p:nvSpPr>
        <p:spPr>
          <a:xfrm>
            <a:off x="440974" y="355828"/>
            <a:ext cx="7255718" cy="369335"/>
          </a:xfrm>
          <a:prstGeom prst="rect">
            <a:avLst/>
          </a:prstGeom>
          <a:solidFill>
            <a:schemeClr val="bg1">
              <a:lumMod val="50000"/>
            </a:schemeClr>
          </a:solid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chemeClr val="bg1"/>
                </a:solidFill>
                <a:uFillTx/>
                <a:latin typeface="Calibri"/>
              </a:rPr>
              <a:t>80% de nos produits représentent moins de 20% du chiffre d’affaire</a:t>
            </a:r>
            <a:endParaRPr lang="en-GB" sz="1800" b="1" i="0" u="none" strike="noStrike" kern="1200" cap="none" spc="0" baseline="0" dirty="0">
              <a:solidFill>
                <a:schemeClr val="bg1"/>
              </a:solidFill>
              <a:uFillTx/>
              <a:latin typeface="Calibri"/>
            </a:endParaRPr>
          </a:p>
        </p:txBody>
      </p:sp>
      <p:sp>
        <p:nvSpPr>
          <p:cNvPr id="12" name="Titre 1"/>
          <p:cNvSpPr txBox="1">
            <a:spLocks/>
          </p:cNvSpPr>
          <p:nvPr/>
        </p:nvSpPr>
        <p:spPr>
          <a:xfrm>
            <a:off x="11373580" y="355828"/>
            <a:ext cx="745285" cy="6299795"/>
          </a:xfrm>
          <a:prstGeom prst="rect">
            <a:avLst/>
          </a:prstGeom>
          <a:noFill/>
          <a:ln>
            <a:noFill/>
          </a:ln>
        </p:spPr>
        <p:txBody>
          <a:bodyPr vert="vert270" wrap="square" lIns="91440" tIns="45720" rIns="91440" bIns="45720" anchor="b" anchorCtr="0" compatLnSpc="1">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4000" b="1" dirty="0">
                <a:solidFill>
                  <a:schemeClr val="bg1"/>
                </a:solidFill>
              </a:rPr>
              <a:t>C</a:t>
            </a:r>
            <a:r>
              <a:rPr lang="fr-FR" sz="3600" b="1" dirty="0">
                <a:solidFill>
                  <a:schemeClr val="bg1"/>
                </a:solidFill>
              </a:rPr>
              <a:t>hiffre d’affaires/produits</a:t>
            </a:r>
          </a:p>
        </p:txBody>
      </p:sp>
      <p:pic>
        <p:nvPicPr>
          <p:cNvPr id="7" name="Image 6">
            <a:extLst>
              <a:ext uri="{FF2B5EF4-FFF2-40B4-BE49-F238E27FC236}">
                <a16:creationId xmlns:a16="http://schemas.microsoft.com/office/drawing/2014/main" id="{DDB9E6AB-9D7D-ED83-0EB3-7713B1F26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849" y="1195102"/>
            <a:ext cx="8526528" cy="53829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 26">
            <a:extLst>
              <a:ext uri="{FF2B5EF4-FFF2-40B4-BE49-F238E27FC236}">
                <a16:creationId xmlns:a16="http://schemas.microsoft.com/office/drawing/2014/main" id="{95DE5C22-DCD8-959C-7DC7-3C76032CD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919" y="3377590"/>
            <a:ext cx="2979678" cy="1981372"/>
          </a:xfrm>
          <a:prstGeom prst="rect">
            <a:avLst/>
          </a:prstGeom>
        </p:spPr>
      </p:pic>
      <p:pic>
        <p:nvPicPr>
          <p:cNvPr id="25" name="Image 24">
            <a:extLst>
              <a:ext uri="{FF2B5EF4-FFF2-40B4-BE49-F238E27FC236}">
                <a16:creationId xmlns:a16="http://schemas.microsoft.com/office/drawing/2014/main" id="{1CF08C8B-FF8E-EFBD-25C4-5BFC4D6F2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979" y="1093716"/>
            <a:ext cx="2790825" cy="1848468"/>
          </a:xfrm>
          <a:prstGeom prst="rect">
            <a:avLst/>
          </a:prstGeom>
        </p:spPr>
      </p:pic>
      <p:pic>
        <p:nvPicPr>
          <p:cNvPr id="18" name="Image 17">
            <a:extLst>
              <a:ext uri="{FF2B5EF4-FFF2-40B4-BE49-F238E27FC236}">
                <a16:creationId xmlns:a16="http://schemas.microsoft.com/office/drawing/2014/main" id="{08C8484A-E36E-2656-6E25-F14CE2D153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385" y="3385211"/>
            <a:ext cx="2880610" cy="1966130"/>
          </a:xfrm>
          <a:prstGeom prst="rect">
            <a:avLst/>
          </a:prstGeom>
        </p:spPr>
      </p:pic>
      <p:pic>
        <p:nvPicPr>
          <p:cNvPr id="13" name="Image 12">
            <a:extLst>
              <a:ext uri="{FF2B5EF4-FFF2-40B4-BE49-F238E27FC236}">
                <a16:creationId xmlns:a16="http://schemas.microsoft.com/office/drawing/2014/main" id="{F1F21E94-7AE5-E3CE-0C05-2606009FD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469" y="207670"/>
            <a:ext cx="2790825" cy="2620563"/>
          </a:xfrm>
          <a:prstGeom prst="rect">
            <a:avLst/>
          </a:prstGeom>
        </p:spPr>
      </p:pic>
      <p:sp>
        <p:nvSpPr>
          <p:cNvPr id="3" name="ZoneTexte 21"/>
          <p:cNvSpPr txBox="1"/>
          <p:nvPr/>
        </p:nvSpPr>
        <p:spPr>
          <a:xfrm>
            <a:off x="215724" y="434575"/>
            <a:ext cx="3845890"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70C0"/>
                </a:solidFill>
                <a:uFillTx/>
                <a:latin typeface="Calibri"/>
              </a:rPr>
              <a:t>Classement par CA (Chiffre d’Affaire) :</a:t>
            </a:r>
            <a:endParaRPr lang="en-GB" sz="1800" b="1" i="0" u="none" strike="noStrike" kern="1200" cap="none" spc="0" baseline="0" dirty="0">
              <a:solidFill>
                <a:srgbClr val="0070C0"/>
              </a:solidFill>
              <a:uFillTx/>
              <a:latin typeface="Calibri"/>
            </a:endParaRPr>
          </a:p>
        </p:txBody>
      </p:sp>
      <p:sp>
        <p:nvSpPr>
          <p:cNvPr id="12" name="Titre 1"/>
          <p:cNvSpPr txBox="1">
            <a:spLocks/>
          </p:cNvSpPr>
          <p:nvPr/>
        </p:nvSpPr>
        <p:spPr>
          <a:xfrm>
            <a:off x="11373580" y="355828"/>
            <a:ext cx="745285" cy="6299795"/>
          </a:xfrm>
          <a:prstGeom prst="rect">
            <a:avLst/>
          </a:prstGeom>
          <a:noFill/>
          <a:ln>
            <a:noFill/>
          </a:ln>
        </p:spPr>
        <p:txBody>
          <a:bodyPr vert="vert270" wrap="square" lIns="91440" tIns="45720" rIns="91440" bIns="45720" anchor="b" anchorCtr="0" compatLnSpc="1">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4000" b="1" dirty="0">
                <a:solidFill>
                  <a:schemeClr val="bg1"/>
                </a:solidFill>
              </a:rPr>
              <a:t>Top / Flop</a:t>
            </a:r>
            <a:endParaRPr lang="fr-FR" sz="3600" b="1" dirty="0">
              <a:solidFill>
                <a:schemeClr val="bg1"/>
              </a:solidFill>
            </a:endParaRPr>
          </a:p>
        </p:txBody>
      </p:sp>
      <p:sp>
        <p:nvSpPr>
          <p:cNvPr id="11" name="ZoneTexte 21"/>
          <p:cNvSpPr txBox="1"/>
          <p:nvPr/>
        </p:nvSpPr>
        <p:spPr>
          <a:xfrm>
            <a:off x="4849325" y="434575"/>
            <a:ext cx="3845890"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chemeClr val="accent6"/>
                </a:solidFill>
                <a:uFillTx/>
                <a:latin typeface="Calibri"/>
              </a:rPr>
              <a:t>Classement en</a:t>
            </a:r>
            <a:r>
              <a:rPr lang="fr-FR" sz="1800" b="1" i="0" u="none" strike="noStrike" kern="1200" cap="none" spc="0" dirty="0">
                <a:solidFill>
                  <a:schemeClr val="accent6"/>
                </a:solidFill>
                <a:uFillTx/>
                <a:latin typeface="Calibri"/>
              </a:rPr>
              <a:t> quantités vendues :</a:t>
            </a:r>
            <a:endParaRPr lang="en-GB" sz="1800" b="1" i="0" u="none" strike="noStrike" kern="1200" cap="none" spc="0" baseline="0" dirty="0">
              <a:solidFill>
                <a:schemeClr val="accent6"/>
              </a:solidFill>
              <a:uFillTx/>
              <a:latin typeface="Calibri"/>
            </a:endParaRPr>
          </a:p>
        </p:txBody>
      </p:sp>
      <p:sp>
        <p:nvSpPr>
          <p:cNvPr id="23" name="Rectangle à coins arrondis 22"/>
          <p:cNvSpPr/>
          <p:nvPr/>
        </p:nvSpPr>
        <p:spPr>
          <a:xfrm>
            <a:off x="4992481" y="5896756"/>
            <a:ext cx="2802194" cy="501445"/>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 produits non vendus</a:t>
            </a:r>
          </a:p>
        </p:txBody>
      </p:sp>
    </p:spTree>
    <p:extLst>
      <p:ext uri="{BB962C8B-B14F-4D97-AF65-F5344CB8AC3E}">
        <p14:creationId xmlns:p14="http://schemas.microsoft.com/office/powerpoint/2010/main" val="131057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1572568" cy="6858000"/>
          </a:xfrm>
          <a:prstGeom prst="rect">
            <a:avLst/>
          </a:prstGeom>
        </p:spPr>
      </p:pic>
      <p:sp>
        <p:nvSpPr>
          <p:cNvPr id="2" name="Titre 1"/>
          <p:cNvSpPr txBox="1">
            <a:spLocks noGrp="1"/>
          </p:cNvSpPr>
          <p:nvPr>
            <p:ph type="ctrTitle"/>
          </p:nvPr>
        </p:nvSpPr>
        <p:spPr>
          <a:xfrm>
            <a:off x="4209911" y="-612648"/>
            <a:ext cx="9418320" cy="4041648"/>
          </a:xfrm>
        </p:spPr>
        <p:txBody>
          <a:bodyPr/>
          <a:lstStyle/>
          <a:p>
            <a:pPr lvl="0"/>
            <a:r>
              <a:rPr lang="fr-FR" dirty="0">
                <a:solidFill>
                  <a:schemeClr val="tx1"/>
                </a:solidFill>
              </a:rPr>
              <a:t>4. Nos clients</a:t>
            </a:r>
            <a:endParaRPr lang="en-GB" dirty="0">
              <a:solidFill>
                <a:schemeClr val="tx1"/>
              </a:solidFill>
            </a:endParaRPr>
          </a:p>
        </p:txBody>
      </p:sp>
    </p:spTree>
    <p:extLst>
      <p:ext uri="{BB962C8B-B14F-4D97-AF65-F5344CB8AC3E}">
        <p14:creationId xmlns:p14="http://schemas.microsoft.com/office/powerpoint/2010/main" val="239972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re 1"/>
          <p:cNvSpPr txBox="1">
            <a:spLocks noGrp="1"/>
          </p:cNvSpPr>
          <p:nvPr>
            <p:ph type="title"/>
          </p:nvPr>
        </p:nvSpPr>
        <p:spPr>
          <a:xfrm>
            <a:off x="213094" y="140957"/>
            <a:ext cx="7120767" cy="753693"/>
          </a:xfrm>
        </p:spPr>
        <p:txBody>
          <a:bodyPr/>
          <a:lstStyle/>
          <a:p>
            <a:pPr lvl="0"/>
            <a:r>
              <a:rPr lang="fr-FR" dirty="0"/>
              <a:t>Disparité des 8621clients</a:t>
            </a:r>
            <a:endParaRPr lang="en-GB" dirty="0"/>
          </a:p>
        </p:txBody>
      </p:sp>
      <p:sp>
        <p:nvSpPr>
          <p:cNvPr id="4" name="Accolade fermante 4"/>
          <p:cNvSpPr/>
          <p:nvPr/>
        </p:nvSpPr>
        <p:spPr>
          <a:xfrm>
            <a:off x="4113761" y="2674384"/>
            <a:ext cx="358545" cy="1156118"/>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solidFill>
            <a:srgbClr val="92D050"/>
          </a:solidFill>
          <a:ln w="19046" cap="flat">
            <a:solidFill>
              <a:srgbClr val="6F6F74"/>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entury Schoolbook"/>
            </a:endParaRPr>
          </a:p>
        </p:txBody>
      </p:sp>
      <p:sp>
        <p:nvSpPr>
          <p:cNvPr id="5" name="ZoneTexte 5"/>
          <p:cNvSpPr txBox="1"/>
          <p:nvPr/>
        </p:nvSpPr>
        <p:spPr>
          <a:xfrm>
            <a:off x="7812195" y="2369673"/>
            <a:ext cx="3194911" cy="1200329"/>
          </a:xfrm>
          <a:prstGeom prst="rect">
            <a:avLst/>
          </a:prstGeom>
          <a:solidFill>
            <a:srgbClr val="92D050"/>
          </a:solid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panose="020F0502020204030204" pitchFamily="34" charset="0"/>
                <a:cs typeface="Calibri" panose="020F0502020204030204" pitchFamily="34" charset="0"/>
              </a:rPr>
              <a:t>Les 4 plus gros clients</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panose="020F0502020204030204" pitchFamily="34" charset="0"/>
                <a:cs typeface="Calibri" panose="020F0502020204030204" pitchFamily="34" charset="0"/>
              </a:rPr>
              <a:t>=</a:t>
            </a:r>
          </a:p>
          <a:p>
            <a:pPr lvl="0" algn="ctr" defTabSz="457200">
              <a:defRPr sz="1800" b="0" i="0" u="none" strike="noStrike" kern="0" cap="none" spc="0" baseline="0">
                <a:solidFill>
                  <a:srgbClr val="000000"/>
                </a:solidFill>
                <a:uFillTx/>
              </a:defRPr>
            </a:pPr>
            <a:r>
              <a:rPr lang="en-GB" dirty="0">
                <a:solidFill>
                  <a:srgbClr val="000000"/>
                </a:solidFill>
                <a:latin typeface="Calibri" panose="020F0502020204030204" pitchFamily="34" charset="0"/>
                <a:cs typeface="Calibri" panose="020F0502020204030204" pitchFamily="34" charset="0"/>
              </a:rPr>
              <a:t>7,35% du chiffre d’affaire total</a:t>
            </a:r>
            <a:endParaRPr lang="en-GB" sz="18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panose="020F0502020204030204" pitchFamily="34" charset="0"/>
                <a:cs typeface="Calibri" panose="020F0502020204030204" pitchFamily="34" charset="0"/>
              </a:rPr>
              <a:t>Soit 884 296€ </a:t>
            </a:r>
          </a:p>
        </p:txBody>
      </p:sp>
      <p:sp>
        <p:nvSpPr>
          <p:cNvPr id="8" name="ZoneTexte 5"/>
          <p:cNvSpPr txBox="1"/>
          <p:nvPr/>
        </p:nvSpPr>
        <p:spPr>
          <a:xfrm>
            <a:off x="4571208" y="3059668"/>
            <a:ext cx="3049584" cy="369332"/>
          </a:xfrm>
          <a:prstGeom prst="rect">
            <a:avLst/>
          </a:prstGeom>
          <a:solidFill>
            <a:srgbClr val="92D050"/>
          </a:solid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panose="020F0502020204030204" pitchFamily="34" charset="0"/>
                <a:cs typeface="Calibri" panose="020F0502020204030204" pitchFamily="34" charset="0"/>
              </a:rPr>
              <a:t> 4 CLIENTS PROS</a:t>
            </a:r>
          </a:p>
        </p:txBody>
      </p:sp>
      <p:sp>
        <p:nvSpPr>
          <p:cNvPr id="16" name="Titre 1"/>
          <p:cNvSpPr txBox="1">
            <a:spLocks/>
          </p:cNvSpPr>
          <p:nvPr/>
        </p:nvSpPr>
        <p:spPr>
          <a:xfrm>
            <a:off x="11373580" y="355828"/>
            <a:ext cx="745285" cy="6299795"/>
          </a:xfrm>
          <a:prstGeom prst="rect">
            <a:avLst/>
          </a:prstGeom>
          <a:noFill/>
          <a:ln>
            <a:noFill/>
          </a:ln>
        </p:spPr>
        <p:txBody>
          <a:bodyPr vert="vert270" wrap="square" lIns="91440" tIns="45720" rIns="91440" bIns="45720" anchor="b" anchorCtr="0" compatLnSpc="1">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4000" b="1" dirty="0">
                <a:solidFill>
                  <a:schemeClr val="bg1"/>
                </a:solidFill>
              </a:rPr>
              <a:t>8621 clients</a:t>
            </a:r>
            <a:endParaRPr lang="fr-FR" sz="3600" b="1" dirty="0">
              <a:solidFill>
                <a:schemeClr val="bg1"/>
              </a:solidFill>
            </a:endParaRPr>
          </a:p>
        </p:txBody>
      </p:sp>
      <p:pic>
        <p:nvPicPr>
          <p:cNvPr id="9" name="Image 8">
            <a:extLst>
              <a:ext uri="{FF2B5EF4-FFF2-40B4-BE49-F238E27FC236}">
                <a16:creationId xmlns:a16="http://schemas.microsoft.com/office/drawing/2014/main" id="{A1B93EFF-F96D-095E-3768-A24319D58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7" y="2369673"/>
            <a:ext cx="4030625" cy="35936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0" y="78658"/>
            <a:ext cx="9692640" cy="815122"/>
          </a:xfrm>
        </p:spPr>
        <p:txBody>
          <a:bodyPr>
            <a:normAutofit fontScale="90000"/>
          </a:bodyPr>
          <a:lstStyle/>
          <a:p>
            <a:pPr lvl="0"/>
            <a:r>
              <a:rPr lang="fr-FR" sz="3600" dirty="0"/>
              <a:t> Quels produits achetés par les pros? Qui sont-ils?</a:t>
            </a:r>
            <a:endParaRPr lang="en-GB" sz="3600" dirty="0"/>
          </a:p>
        </p:txBody>
      </p:sp>
      <p:pic>
        <p:nvPicPr>
          <p:cNvPr id="5" name="Image 4"/>
          <p:cNvPicPr>
            <a:picLocks noChangeAspect="1"/>
          </p:cNvPicPr>
          <p:nvPr/>
        </p:nvPicPr>
        <p:blipFill>
          <a:blip r:embed="rId3"/>
          <a:stretch>
            <a:fillRect/>
          </a:stretch>
        </p:blipFill>
        <p:spPr>
          <a:xfrm>
            <a:off x="6913172" y="4704877"/>
            <a:ext cx="3705225" cy="1562100"/>
          </a:xfrm>
          <a:prstGeom prst="rect">
            <a:avLst/>
          </a:prstGeom>
        </p:spPr>
      </p:pic>
      <p:sp>
        <p:nvSpPr>
          <p:cNvPr id="6" name="Titre 1"/>
          <p:cNvSpPr txBox="1">
            <a:spLocks/>
          </p:cNvSpPr>
          <p:nvPr/>
        </p:nvSpPr>
        <p:spPr>
          <a:xfrm>
            <a:off x="11373580" y="355828"/>
            <a:ext cx="745285" cy="6299795"/>
          </a:xfrm>
          <a:prstGeom prst="rect">
            <a:avLst/>
          </a:prstGeom>
          <a:noFill/>
          <a:ln>
            <a:noFill/>
          </a:ln>
        </p:spPr>
        <p:txBody>
          <a:bodyPr vert="vert270" wrap="square" lIns="91440" tIns="45720" rIns="91440" bIns="45720" anchor="b" anchorCtr="0" compatLnSpc="1">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4000" b="1" dirty="0">
                <a:solidFill>
                  <a:schemeClr val="bg1"/>
                </a:solidFill>
              </a:rPr>
              <a:t>Clients pros</a:t>
            </a:r>
            <a:endParaRPr lang="fr-FR" sz="3600" b="1" dirty="0">
              <a:solidFill>
                <a:schemeClr val="bg1"/>
              </a:solidFill>
            </a:endParaRPr>
          </a:p>
        </p:txBody>
      </p:sp>
      <p:sp>
        <p:nvSpPr>
          <p:cNvPr id="8" name="Rectangle à coins arrondis 7"/>
          <p:cNvSpPr/>
          <p:nvPr/>
        </p:nvSpPr>
        <p:spPr>
          <a:xfrm>
            <a:off x="7269758" y="1906475"/>
            <a:ext cx="2802194" cy="501445"/>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Nb d’achats </a:t>
            </a:r>
          </a:p>
        </p:txBody>
      </p:sp>
      <p:pic>
        <p:nvPicPr>
          <p:cNvPr id="9" name="Image 8">
            <a:extLst>
              <a:ext uri="{FF2B5EF4-FFF2-40B4-BE49-F238E27FC236}">
                <a16:creationId xmlns:a16="http://schemas.microsoft.com/office/drawing/2014/main" id="{4AB7EEF0-2D19-39B3-FD64-F433579B9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11" y="1906475"/>
            <a:ext cx="6577374" cy="3439966"/>
          </a:xfrm>
          <a:prstGeom prst="rect">
            <a:avLst/>
          </a:prstGeom>
        </p:spPr>
      </p:pic>
      <p:pic>
        <p:nvPicPr>
          <p:cNvPr id="11" name="Image 10">
            <a:extLst>
              <a:ext uri="{FF2B5EF4-FFF2-40B4-BE49-F238E27FC236}">
                <a16:creationId xmlns:a16="http://schemas.microsoft.com/office/drawing/2014/main" id="{56E39653-4276-8DEF-DD24-A68C6ADDD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068" y="2657543"/>
            <a:ext cx="2261255" cy="1066388"/>
          </a:xfrm>
          <a:prstGeom prst="rect">
            <a:avLst/>
          </a:prstGeom>
        </p:spPr>
      </p:pic>
    </p:spTree>
    <p:extLst>
      <p:ext uri="{BB962C8B-B14F-4D97-AF65-F5344CB8AC3E}">
        <p14:creationId xmlns:p14="http://schemas.microsoft.com/office/powerpoint/2010/main" val="122248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8247A4A-1BE1-6894-916F-CBA0937BE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2" y="1414026"/>
            <a:ext cx="6372243" cy="4539414"/>
          </a:xfrm>
          <a:prstGeom prst="rect">
            <a:avLst/>
          </a:prstGeom>
        </p:spPr>
      </p:pic>
      <p:sp>
        <p:nvSpPr>
          <p:cNvPr id="2" name="Titre 1"/>
          <p:cNvSpPr txBox="1">
            <a:spLocks noGrp="1"/>
          </p:cNvSpPr>
          <p:nvPr>
            <p:ph type="title"/>
          </p:nvPr>
        </p:nvSpPr>
        <p:spPr>
          <a:xfrm>
            <a:off x="550506" y="571442"/>
            <a:ext cx="10599276" cy="571950"/>
          </a:xfrm>
        </p:spPr>
        <p:txBody>
          <a:bodyPr>
            <a:normAutofit fontScale="90000"/>
          </a:bodyPr>
          <a:lstStyle/>
          <a:p>
            <a:pPr lvl="0"/>
            <a:r>
              <a:rPr lang="fr-FR" sz="3600" dirty="0"/>
              <a:t>Répartition du chiffre d’affaire des clients particuliers</a:t>
            </a:r>
            <a:endParaRPr lang="en-GB" sz="3600" dirty="0"/>
          </a:p>
        </p:txBody>
      </p:sp>
      <p:cxnSp>
        <p:nvCxnSpPr>
          <p:cNvPr id="6" name="Connecteur droit 7"/>
          <p:cNvCxnSpPr>
            <a:cxnSpLocks/>
          </p:cNvCxnSpPr>
          <p:nvPr/>
        </p:nvCxnSpPr>
        <p:spPr>
          <a:xfrm>
            <a:off x="886408" y="4393193"/>
            <a:ext cx="2269742" cy="0"/>
          </a:xfrm>
          <a:prstGeom prst="straightConnector1">
            <a:avLst/>
          </a:prstGeom>
          <a:noFill/>
          <a:ln w="38100" cap="flat">
            <a:solidFill>
              <a:schemeClr val="accent2"/>
            </a:solidFill>
            <a:custDash>
              <a:ds d="300063" sp="300063"/>
            </a:custDash>
            <a:round/>
          </a:ln>
        </p:spPr>
      </p:cxnSp>
      <p:cxnSp>
        <p:nvCxnSpPr>
          <p:cNvPr id="7" name="Connecteur droit 9"/>
          <p:cNvCxnSpPr>
            <a:cxnSpLocks/>
          </p:cNvCxnSpPr>
          <p:nvPr/>
        </p:nvCxnSpPr>
        <p:spPr>
          <a:xfrm flipV="1">
            <a:off x="3156150" y="4393193"/>
            <a:ext cx="0" cy="673329"/>
          </a:xfrm>
          <a:prstGeom prst="straightConnector1">
            <a:avLst/>
          </a:prstGeom>
          <a:noFill/>
          <a:ln w="38100" cap="flat">
            <a:solidFill>
              <a:schemeClr val="accent2"/>
            </a:solidFill>
            <a:custDash>
              <a:ds d="300063" sp="300063"/>
            </a:custDash>
            <a:round/>
          </a:ln>
        </p:spPr>
      </p:cxnSp>
      <p:pic>
        <p:nvPicPr>
          <p:cNvPr id="17" name="Image 16"/>
          <p:cNvPicPr>
            <a:picLocks noChangeAspect="1"/>
          </p:cNvPicPr>
          <p:nvPr/>
        </p:nvPicPr>
        <p:blipFill>
          <a:blip r:embed="rId4"/>
          <a:stretch>
            <a:fillRect/>
          </a:stretch>
        </p:blipFill>
        <p:spPr>
          <a:xfrm>
            <a:off x="6978542" y="2933833"/>
            <a:ext cx="1272356" cy="804960"/>
          </a:xfrm>
          <a:prstGeom prst="rect">
            <a:avLst/>
          </a:prstGeom>
        </p:spPr>
      </p:pic>
      <p:sp>
        <p:nvSpPr>
          <p:cNvPr id="18" name="ZoneTexte 17"/>
          <p:cNvSpPr txBox="1"/>
          <p:nvPr/>
        </p:nvSpPr>
        <p:spPr>
          <a:xfrm>
            <a:off x="8701194" y="3037402"/>
            <a:ext cx="2222090" cy="646331"/>
          </a:xfrm>
          <a:prstGeom prst="rect">
            <a:avLst/>
          </a:prstGeom>
          <a:solidFill>
            <a:schemeClr val="tx1"/>
          </a:solidFill>
        </p:spPr>
        <p:txBody>
          <a:bodyPr wrap="square" rtlCol="0">
            <a:spAutoFit/>
          </a:bodyPr>
          <a:lstStyle/>
          <a:p>
            <a:pPr algn="ctr"/>
            <a:r>
              <a:rPr lang="fr-FR" dirty="0">
                <a:solidFill>
                  <a:schemeClr val="bg1"/>
                </a:solidFill>
              </a:rPr>
              <a:t>3 articles par mois</a:t>
            </a:r>
          </a:p>
          <a:p>
            <a:pPr algn="ctr"/>
            <a:r>
              <a:rPr lang="fr-FR" dirty="0">
                <a:solidFill>
                  <a:schemeClr val="bg1"/>
                </a:solidFill>
              </a:rPr>
              <a:t>54€ en moyenne</a:t>
            </a:r>
          </a:p>
        </p:txBody>
      </p:sp>
      <p:sp>
        <p:nvSpPr>
          <p:cNvPr id="9" name="Titre 1"/>
          <p:cNvSpPr txBox="1">
            <a:spLocks/>
          </p:cNvSpPr>
          <p:nvPr/>
        </p:nvSpPr>
        <p:spPr>
          <a:xfrm>
            <a:off x="11373580" y="355828"/>
            <a:ext cx="745285" cy="6299795"/>
          </a:xfrm>
          <a:prstGeom prst="rect">
            <a:avLst/>
          </a:prstGeom>
          <a:noFill/>
          <a:ln>
            <a:noFill/>
          </a:ln>
        </p:spPr>
        <p:txBody>
          <a:bodyPr vert="vert270" wrap="square" lIns="91440" tIns="45720" rIns="91440" bIns="45720" anchor="b" anchorCtr="0" compatLnSpc="1">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4000" b="1" dirty="0">
                <a:solidFill>
                  <a:schemeClr val="bg1"/>
                </a:solidFill>
              </a:rPr>
              <a:t>Clients </a:t>
            </a:r>
            <a:r>
              <a:rPr lang="fr-FR" sz="4000" b="1" dirty="0" err="1">
                <a:solidFill>
                  <a:schemeClr val="bg1"/>
                </a:solidFill>
              </a:rPr>
              <a:t>particulierss</a:t>
            </a:r>
            <a:endParaRPr lang="fr-FR" sz="36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19664" y="0"/>
            <a:ext cx="11346873" cy="6858000"/>
          </a:xfrm>
          <a:prstGeom prst="rect">
            <a:avLst/>
          </a:prstGeom>
        </p:spPr>
      </p:pic>
      <p:sp>
        <p:nvSpPr>
          <p:cNvPr id="4" name="Espace réservé du contenu 2"/>
          <p:cNvSpPr txBox="1">
            <a:spLocks/>
          </p:cNvSpPr>
          <p:nvPr/>
        </p:nvSpPr>
        <p:spPr>
          <a:xfrm>
            <a:off x="2707214" y="2039491"/>
            <a:ext cx="6690637" cy="4351336"/>
          </a:xfrm>
          <a:prstGeom prst="rect">
            <a:avLst/>
          </a:prstGeom>
        </p:spPr>
        <p:txBody>
          <a:bodyPr/>
          <a:lstStyle>
            <a:lvl1pPr marL="182880" marR="0" lvl="0" indent="-182880" algn="l" defTabSz="914400" rtl="0" fontAlgn="auto" hangingPunct="1">
              <a:lnSpc>
                <a:spcPct val="95000"/>
              </a:lnSpc>
              <a:spcBef>
                <a:spcPts val="1400"/>
              </a:spcBef>
              <a:spcAft>
                <a:spcPts val="200"/>
              </a:spcAft>
              <a:buClr>
                <a:srgbClr val="6F6F74"/>
              </a:buClr>
              <a:buSzPct val="80000"/>
              <a:buFont typeface="Arial" pitchFamily="34"/>
              <a:buChar char="•"/>
              <a:tabLst/>
              <a:defRPr lang="fr-FR" sz="1800" b="0" i="0" u="none" strike="noStrike" kern="1200" cap="none" spc="10" baseline="0">
                <a:solidFill>
                  <a:srgbClr val="000000"/>
                </a:solidFill>
                <a:uFillTx/>
                <a:latin typeface="Century Schoolbook"/>
              </a:defRPr>
            </a:lvl1pPr>
            <a:lvl2pPr marL="457200" marR="0" lvl="1"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600" b="0" i="0" u="none" strike="noStrike" kern="1200" cap="none" spc="0" baseline="0">
                <a:solidFill>
                  <a:srgbClr val="262626"/>
                </a:solidFill>
                <a:uFillTx/>
                <a:latin typeface="Century Schoolbook"/>
              </a:defRPr>
            </a:lvl2pPr>
            <a:lvl3pPr marL="731520" marR="0" lvl="2"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3pPr>
            <a:lvl4pPr marL="1005840" marR="0" lvl="3"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4pPr>
            <a:lvl5pPr marL="1280160" marR="0" lvl="4" indent="-182880" algn="l" defTabSz="914400" rtl="0" fontAlgn="auto" hangingPunct="1">
              <a:lnSpc>
                <a:spcPct val="90000"/>
              </a:lnSpc>
              <a:spcBef>
                <a:spcPts val="300"/>
              </a:spcBef>
              <a:spcAft>
                <a:spcPts val="300"/>
              </a:spcAft>
              <a:buClr>
                <a:srgbClr val="6F6F74"/>
              </a:buClr>
              <a:buSzPct val="100000"/>
              <a:buFont typeface="Wingdings 2" pitchFamily="18"/>
              <a:buChar char=""/>
              <a:tabLst/>
              <a:defRPr lang="fr-FR" sz="1400" b="0" i="0" u="none" strike="noStrike" kern="1200" cap="none" spc="0" baseline="0">
                <a:solidFill>
                  <a:srgbClr val="262626"/>
                </a:solidFill>
                <a:uFillTx/>
                <a:latin typeface="Century School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800" b="1" dirty="0">
                <a:solidFill>
                  <a:schemeClr val="tx1"/>
                </a:solidFill>
                <a:latin typeface="Century Schoolbook" panose="02040604050505020304" pitchFamily="18" charset="0"/>
                <a:cs typeface="Calibri" panose="020F0502020204030204" pitchFamily="34" charset="0"/>
              </a:rPr>
              <a:t>1. Préparation des données</a:t>
            </a:r>
          </a:p>
          <a:p>
            <a:pPr marL="0" indent="0">
              <a:buNone/>
            </a:pPr>
            <a:r>
              <a:rPr lang="fr-FR" sz="2800" b="1" dirty="0">
                <a:solidFill>
                  <a:schemeClr val="tx1"/>
                </a:solidFill>
                <a:latin typeface="Century Schoolbook" panose="02040604050505020304" pitchFamily="18" charset="0"/>
                <a:cs typeface="Calibri" panose="020F0502020204030204" pitchFamily="34" charset="0"/>
              </a:rPr>
              <a:t>2. Chiffres d’affaires</a:t>
            </a:r>
          </a:p>
          <a:p>
            <a:pPr marL="0" indent="0">
              <a:buNone/>
            </a:pPr>
            <a:r>
              <a:rPr lang="fr-FR" sz="2800" b="1" dirty="0">
                <a:solidFill>
                  <a:schemeClr val="tx1"/>
                </a:solidFill>
                <a:latin typeface="Century Schoolbook" panose="02040604050505020304" pitchFamily="18" charset="0"/>
                <a:cs typeface="Calibri" panose="020F0502020204030204" pitchFamily="34" charset="0"/>
              </a:rPr>
              <a:t>3. Nos produits</a:t>
            </a:r>
          </a:p>
          <a:p>
            <a:pPr marL="0" indent="0">
              <a:buNone/>
            </a:pPr>
            <a:r>
              <a:rPr lang="fr-FR" sz="2800" b="1" dirty="0">
                <a:solidFill>
                  <a:schemeClr val="tx1"/>
                </a:solidFill>
                <a:latin typeface="Century Schoolbook" panose="02040604050505020304" pitchFamily="18" charset="0"/>
                <a:cs typeface="Calibri" panose="020F0502020204030204" pitchFamily="34" charset="0"/>
              </a:rPr>
              <a:t>4. Nos clients : qui sont-ils ?</a:t>
            </a:r>
          </a:p>
          <a:p>
            <a:pPr marL="0" indent="0">
              <a:buNone/>
            </a:pPr>
            <a:r>
              <a:rPr lang="fr-FR" sz="2800" b="1" dirty="0">
                <a:solidFill>
                  <a:schemeClr val="tx1"/>
                </a:solidFill>
                <a:latin typeface="Century Schoolbook" panose="02040604050505020304" pitchFamily="18" charset="0"/>
                <a:cs typeface="Calibri" panose="020F0502020204030204" pitchFamily="34" charset="0"/>
              </a:rPr>
              <a:t>5. Analyse des corrélations</a:t>
            </a:r>
          </a:p>
        </p:txBody>
      </p:sp>
      <p:sp>
        <p:nvSpPr>
          <p:cNvPr id="6" name="Titre 1"/>
          <p:cNvSpPr txBox="1">
            <a:spLocks/>
          </p:cNvSpPr>
          <p:nvPr/>
        </p:nvSpPr>
        <p:spPr>
          <a:xfrm>
            <a:off x="11392257" y="295174"/>
            <a:ext cx="745285" cy="6299795"/>
          </a:xfrm>
          <a:prstGeom prst="rect">
            <a:avLst/>
          </a:prstGeom>
        </p:spPr>
        <p:txBody>
          <a:bodyPr vert="vert270">
            <a:no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pPr algn="ctr"/>
            <a:r>
              <a:rPr lang="fr-FR" sz="3600" b="1" dirty="0">
                <a:solidFill>
                  <a:schemeClr val="bg1"/>
                </a:solidFill>
              </a:rPr>
              <a:t>Sommaire</a:t>
            </a:r>
          </a:p>
        </p:txBody>
      </p:sp>
    </p:spTree>
    <p:extLst>
      <p:ext uri="{BB962C8B-B14F-4D97-AF65-F5344CB8AC3E}">
        <p14:creationId xmlns:p14="http://schemas.microsoft.com/office/powerpoint/2010/main" val="229917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1572568" cy="6858000"/>
          </a:xfrm>
          <a:prstGeom prst="rect">
            <a:avLst/>
          </a:prstGeom>
        </p:spPr>
      </p:pic>
      <p:sp>
        <p:nvSpPr>
          <p:cNvPr id="2" name="Titre 1"/>
          <p:cNvSpPr txBox="1">
            <a:spLocks noGrp="1"/>
          </p:cNvSpPr>
          <p:nvPr>
            <p:ph type="ctrTitle"/>
          </p:nvPr>
        </p:nvSpPr>
        <p:spPr>
          <a:xfrm>
            <a:off x="4211550" y="-293099"/>
            <a:ext cx="6869405" cy="4041648"/>
          </a:xfrm>
        </p:spPr>
        <p:txBody>
          <a:bodyPr/>
          <a:lstStyle/>
          <a:p>
            <a:pPr lvl="0" algn="ctr"/>
            <a:r>
              <a:rPr lang="fr-FR" dirty="0">
                <a:solidFill>
                  <a:schemeClr val="tx1"/>
                </a:solidFill>
              </a:rPr>
              <a:t>Comportement</a:t>
            </a:r>
            <a:br>
              <a:rPr lang="fr-FR" dirty="0">
                <a:solidFill>
                  <a:schemeClr val="tx1"/>
                </a:solidFill>
              </a:rPr>
            </a:br>
            <a:r>
              <a:rPr lang="fr-FR" dirty="0">
                <a:solidFill>
                  <a:schemeClr val="tx1"/>
                </a:solidFill>
              </a:rPr>
              <a:t>de nos clients</a:t>
            </a:r>
            <a:endParaRPr lang="en-GB" dirty="0">
              <a:solidFill>
                <a:schemeClr val="tx1"/>
              </a:solidFill>
            </a:endParaRPr>
          </a:p>
        </p:txBody>
      </p:sp>
    </p:spTree>
    <p:extLst>
      <p:ext uri="{BB962C8B-B14F-4D97-AF65-F5344CB8AC3E}">
        <p14:creationId xmlns:p14="http://schemas.microsoft.com/office/powerpoint/2010/main" val="45127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pic>
        <p:nvPicPr>
          <p:cNvPr id="14" name="Image 13"/>
          <p:cNvPicPr>
            <a:picLocks noChangeAspect="1"/>
          </p:cNvPicPr>
          <p:nvPr/>
        </p:nvPicPr>
        <p:blipFill>
          <a:blip r:embed="rId3"/>
          <a:stretch>
            <a:fillRect/>
          </a:stretch>
        </p:blipFill>
        <p:spPr>
          <a:xfrm>
            <a:off x="0" y="947989"/>
            <a:ext cx="3126658" cy="2644604"/>
          </a:xfrm>
          <a:prstGeom prst="rect">
            <a:avLst/>
          </a:prstGeom>
        </p:spPr>
      </p:pic>
      <p:pic>
        <p:nvPicPr>
          <p:cNvPr id="15" name="Image 14"/>
          <p:cNvPicPr>
            <a:picLocks noChangeAspect="1"/>
          </p:cNvPicPr>
          <p:nvPr/>
        </p:nvPicPr>
        <p:blipFill>
          <a:blip r:embed="rId4"/>
          <a:stretch>
            <a:fillRect/>
          </a:stretch>
        </p:blipFill>
        <p:spPr>
          <a:xfrm>
            <a:off x="123056" y="3899498"/>
            <a:ext cx="3269976" cy="2876705"/>
          </a:xfrm>
          <a:prstGeom prst="rect">
            <a:avLst/>
          </a:prstGeom>
        </p:spPr>
      </p:pic>
      <p:sp>
        <p:nvSpPr>
          <p:cNvPr id="20" name="ZoneTexte 19"/>
          <p:cNvSpPr txBox="1"/>
          <p:nvPr/>
        </p:nvSpPr>
        <p:spPr>
          <a:xfrm>
            <a:off x="20598" y="3899498"/>
            <a:ext cx="2821858" cy="369332"/>
          </a:xfrm>
          <a:prstGeom prst="rect">
            <a:avLst/>
          </a:prstGeom>
          <a:solidFill>
            <a:schemeClr val="bg1"/>
          </a:solidFill>
        </p:spPr>
        <p:txBody>
          <a:bodyPr wrap="square" rtlCol="0">
            <a:spAutoFit/>
          </a:bodyPr>
          <a:lstStyle/>
          <a:p>
            <a:r>
              <a:rPr lang="fr-FR" dirty="0"/>
              <a:t>Répartition chiffre d’affaires</a:t>
            </a:r>
          </a:p>
        </p:txBody>
      </p:sp>
      <p:sp>
        <p:nvSpPr>
          <p:cNvPr id="2" name="Titre 1"/>
          <p:cNvSpPr txBox="1">
            <a:spLocks noGrp="1"/>
          </p:cNvSpPr>
          <p:nvPr>
            <p:ph type="title"/>
          </p:nvPr>
        </p:nvSpPr>
        <p:spPr>
          <a:xfrm>
            <a:off x="152400" y="-551488"/>
            <a:ext cx="9692640" cy="1325559"/>
          </a:xfrm>
        </p:spPr>
        <p:txBody>
          <a:bodyPr>
            <a:normAutofit/>
          </a:bodyPr>
          <a:lstStyle/>
          <a:p>
            <a:pPr lvl="0"/>
            <a:r>
              <a:rPr lang="fr-FR" sz="3600" dirty="0"/>
              <a:t>Corrélation entre catégorie achetée et genre ?</a:t>
            </a:r>
            <a:endParaRPr lang="en-GB" sz="3600" dirty="0"/>
          </a:p>
        </p:txBody>
      </p:sp>
      <p:sp>
        <p:nvSpPr>
          <p:cNvPr id="17" name="ZoneTexte 16"/>
          <p:cNvSpPr txBox="1"/>
          <p:nvPr/>
        </p:nvSpPr>
        <p:spPr>
          <a:xfrm>
            <a:off x="152400" y="870380"/>
            <a:ext cx="2821858" cy="369332"/>
          </a:xfrm>
          <a:prstGeom prst="rect">
            <a:avLst/>
          </a:prstGeom>
          <a:solidFill>
            <a:schemeClr val="bg1"/>
          </a:solidFill>
        </p:spPr>
        <p:txBody>
          <a:bodyPr wrap="square" rtlCol="0">
            <a:spAutoFit/>
          </a:bodyPr>
          <a:lstStyle/>
          <a:p>
            <a:r>
              <a:rPr lang="fr-FR" dirty="0"/>
              <a:t>Répartition du nb de clients</a:t>
            </a:r>
          </a:p>
        </p:txBody>
      </p:sp>
      <p:sp>
        <p:nvSpPr>
          <p:cNvPr id="21" name="ZoneTexte 20"/>
          <p:cNvSpPr txBox="1"/>
          <p:nvPr/>
        </p:nvSpPr>
        <p:spPr>
          <a:xfrm>
            <a:off x="2793296" y="4200006"/>
            <a:ext cx="1073016" cy="578473"/>
          </a:xfrm>
          <a:prstGeom prst="rect">
            <a:avLst/>
          </a:prstGeom>
          <a:solidFill>
            <a:schemeClr val="bg1"/>
          </a:solidFill>
        </p:spPr>
        <p:txBody>
          <a:bodyPr wrap="square" rtlCol="0">
            <a:spAutoFit/>
          </a:bodyPr>
          <a:lstStyle/>
          <a:p>
            <a:endParaRPr lang="fr-FR" dirty="0"/>
          </a:p>
        </p:txBody>
      </p:sp>
      <p:sp>
        <p:nvSpPr>
          <p:cNvPr id="22" name="ZoneTexte 21"/>
          <p:cNvSpPr txBox="1"/>
          <p:nvPr/>
        </p:nvSpPr>
        <p:spPr>
          <a:xfrm>
            <a:off x="5273041" y="1040988"/>
            <a:ext cx="5852160" cy="369332"/>
          </a:xfrm>
          <a:prstGeom prst="rect">
            <a:avLst/>
          </a:prstGeom>
          <a:solidFill>
            <a:schemeClr val="accent1">
              <a:lumMod val="50000"/>
            </a:schemeClr>
          </a:solidFill>
        </p:spPr>
        <p:txBody>
          <a:bodyPr wrap="square" rtlCol="0">
            <a:spAutoFit/>
          </a:bodyPr>
          <a:lstStyle/>
          <a:p>
            <a:pPr algn="ctr"/>
            <a:r>
              <a:rPr lang="fr-FR" b="1" dirty="0">
                <a:solidFill>
                  <a:schemeClr val="bg1"/>
                </a:solidFill>
              </a:rPr>
              <a:t>Corrélation entre 2 variables qualitatives : heatmap et Chi2</a:t>
            </a:r>
          </a:p>
        </p:txBody>
      </p:sp>
      <p:pic>
        <p:nvPicPr>
          <p:cNvPr id="23" name="Image 22"/>
          <p:cNvPicPr>
            <a:picLocks noChangeAspect="1"/>
          </p:cNvPicPr>
          <p:nvPr/>
        </p:nvPicPr>
        <p:blipFill>
          <a:blip r:embed="rId5"/>
          <a:stretch>
            <a:fillRect/>
          </a:stretch>
        </p:blipFill>
        <p:spPr>
          <a:xfrm>
            <a:off x="6000151" y="1687319"/>
            <a:ext cx="4658032" cy="3517129"/>
          </a:xfrm>
          <a:prstGeom prst="rect">
            <a:avLst/>
          </a:prstGeom>
        </p:spPr>
      </p:pic>
      <p:sp>
        <p:nvSpPr>
          <p:cNvPr id="24" name="ZoneTexte 23"/>
          <p:cNvSpPr txBox="1"/>
          <p:nvPr/>
        </p:nvSpPr>
        <p:spPr>
          <a:xfrm>
            <a:off x="5273040" y="5065949"/>
            <a:ext cx="5933439" cy="1323439"/>
          </a:xfrm>
          <a:prstGeom prst="rect">
            <a:avLst/>
          </a:prstGeom>
          <a:solidFill>
            <a:schemeClr val="accent1">
              <a:lumMod val="50000"/>
            </a:schemeClr>
          </a:solidFill>
        </p:spPr>
        <p:txBody>
          <a:bodyPr wrap="square" rtlCol="0">
            <a:spAutoFit/>
          </a:bodyPr>
          <a:lstStyle/>
          <a:p>
            <a:r>
              <a:rPr lang="fr-FR" sz="1600" b="1" dirty="0">
                <a:solidFill>
                  <a:schemeClr val="bg1"/>
                </a:solidFill>
              </a:rPr>
              <a:t>H0 : le sexe du client et la catégorie de produit achetée sont indépendants</a:t>
            </a:r>
          </a:p>
          <a:p>
            <a:r>
              <a:rPr lang="fr-FR" sz="1600" b="1" dirty="0">
                <a:solidFill>
                  <a:schemeClr val="bg1"/>
                </a:solidFill>
              </a:rPr>
              <a:t>H1 : le sexe du client et la catégorie de produit achetée sont corrélés</a:t>
            </a:r>
          </a:p>
          <a:p>
            <a:r>
              <a:rPr lang="fr-FR" sz="1600" b="1" dirty="0">
                <a:solidFill>
                  <a:schemeClr val="bg1"/>
                </a:solidFill>
              </a:rPr>
              <a:t>            = 158.28 et                   = 0.000</a:t>
            </a:r>
          </a:p>
          <a:p>
            <a:pPr algn="ctr"/>
            <a:endParaRPr lang="fr-FR" sz="1600" b="1" dirty="0">
              <a:solidFill>
                <a:schemeClr val="bg1"/>
              </a:solidFill>
            </a:endParaRPr>
          </a:p>
        </p:txBody>
      </p:sp>
      <p:pic>
        <p:nvPicPr>
          <p:cNvPr id="4" name="Image 3"/>
          <p:cNvPicPr>
            <a:picLocks noChangeAspect="1"/>
          </p:cNvPicPr>
          <p:nvPr/>
        </p:nvPicPr>
        <p:blipFill>
          <a:blip r:embed="rId6"/>
          <a:stretch>
            <a:fillRect/>
          </a:stretch>
        </p:blipFill>
        <p:spPr>
          <a:xfrm>
            <a:off x="5533426" y="5865514"/>
            <a:ext cx="289305" cy="324730"/>
          </a:xfrm>
          <a:prstGeom prst="rect">
            <a:avLst/>
          </a:prstGeom>
        </p:spPr>
      </p:pic>
      <p:pic>
        <p:nvPicPr>
          <p:cNvPr id="5" name="Image 4"/>
          <p:cNvPicPr>
            <a:picLocks noChangeAspect="1"/>
          </p:cNvPicPr>
          <p:nvPr/>
        </p:nvPicPr>
        <p:blipFill>
          <a:blip r:embed="rId7"/>
          <a:stretch>
            <a:fillRect/>
          </a:stretch>
        </p:blipFill>
        <p:spPr>
          <a:xfrm>
            <a:off x="6895770" y="5894528"/>
            <a:ext cx="697043" cy="2957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6352936" y="3264620"/>
            <a:ext cx="4611345" cy="1077218"/>
          </a:xfrm>
          <a:prstGeom prst="rect">
            <a:avLst/>
          </a:prstGeom>
          <a:solidFill>
            <a:schemeClr val="bg1">
              <a:lumMod val="65000"/>
            </a:schemeClr>
          </a:solidFill>
        </p:spPr>
        <p:txBody>
          <a:bodyPr wrap="square" rtlCol="0">
            <a:spAutoFit/>
          </a:bodyPr>
          <a:lstStyle/>
          <a:p>
            <a:pPr lvl="0" algn="ctr"/>
            <a:r>
              <a:rPr lang="fr-FR" sz="1600" dirty="0"/>
              <a:t>Les 20-29 ans achètent plutôt des produits de catégorie 2 : des livres spécialisés correspondant à leurs études. D’ailleurs le montant de leur panier moyen est plus élevé </a:t>
            </a:r>
            <a:endParaRPr lang="fr-FR" sz="1600" b="1" dirty="0">
              <a:solidFill>
                <a:schemeClr val="bg1"/>
              </a:solidFill>
            </a:endParaRPr>
          </a:p>
        </p:txBody>
      </p:sp>
      <p:sp>
        <p:nvSpPr>
          <p:cNvPr id="11" name="Titre 1"/>
          <p:cNvSpPr txBox="1">
            <a:spLocks/>
          </p:cNvSpPr>
          <p:nvPr/>
        </p:nvSpPr>
        <p:spPr>
          <a:xfrm>
            <a:off x="151031" y="-357305"/>
            <a:ext cx="11196320" cy="1325559"/>
          </a:xfrm>
          <a:prstGeom prst="rect">
            <a:avLst/>
          </a:prstGeom>
          <a:noFill/>
          <a:ln>
            <a:noFill/>
          </a:ln>
        </p:spPr>
        <p:txBody>
          <a:bodyPr vert="horz" wrap="square" lIns="91440" tIns="45720" rIns="91440" bIns="45720" anchor="b" anchorCtr="0" compatLnSpc="1">
            <a:normAutofit/>
          </a:bodyPr>
          <a:lstStyle>
            <a:lvl1pPr marL="0" marR="0" lvl="0" indent="0" algn="l" defTabSz="914400" rtl="0" fontAlgn="auto" hangingPunct="1">
              <a:lnSpc>
                <a:spcPct val="90000"/>
              </a:lnSpc>
              <a:spcBef>
                <a:spcPts val="0"/>
              </a:spcBef>
              <a:spcAft>
                <a:spcPts val="0"/>
              </a:spcAft>
              <a:buNone/>
              <a:tabLst/>
              <a:defRPr lang="fr-FR" sz="4400" b="0" i="0" u="none" strike="noStrike" kern="1200" cap="none" spc="-50" baseline="0">
                <a:solidFill>
                  <a:srgbClr val="000000"/>
                </a:solidFill>
                <a:uFillTx/>
                <a:latin typeface="Century Schoolbook"/>
              </a:defRPr>
            </a:lvl1pPr>
          </a:lstStyle>
          <a:p>
            <a:r>
              <a:rPr lang="fr-FR" sz="3600" dirty="0"/>
              <a:t>Corrélation entre catégorie achetée et tranche d’âge ?</a:t>
            </a:r>
          </a:p>
        </p:txBody>
      </p:sp>
      <p:sp>
        <p:nvSpPr>
          <p:cNvPr id="12" name="ZoneTexte 11"/>
          <p:cNvSpPr txBox="1"/>
          <p:nvPr/>
        </p:nvSpPr>
        <p:spPr>
          <a:xfrm>
            <a:off x="6352935" y="2052019"/>
            <a:ext cx="4611345" cy="646331"/>
          </a:xfrm>
          <a:prstGeom prst="rect">
            <a:avLst/>
          </a:prstGeom>
          <a:solidFill>
            <a:schemeClr val="accent1">
              <a:lumMod val="50000"/>
            </a:schemeClr>
          </a:solidFill>
        </p:spPr>
        <p:txBody>
          <a:bodyPr wrap="square" rtlCol="0">
            <a:spAutoFit/>
          </a:bodyPr>
          <a:lstStyle/>
          <a:p>
            <a:pPr algn="ctr"/>
            <a:r>
              <a:rPr lang="fr-FR" b="1" dirty="0">
                <a:solidFill>
                  <a:schemeClr val="bg1"/>
                </a:solidFill>
              </a:rPr>
              <a:t>Corrélation entre 2 variables qualitatives : heatmap et Chi2</a:t>
            </a:r>
          </a:p>
        </p:txBody>
      </p:sp>
      <p:pic>
        <p:nvPicPr>
          <p:cNvPr id="4" name="Image 3">
            <a:extLst>
              <a:ext uri="{FF2B5EF4-FFF2-40B4-BE49-F238E27FC236}">
                <a16:creationId xmlns:a16="http://schemas.microsoft.com/office/drawing/2014/main" id="{5368B8FF-4EFF-E3E5-B192-2157C31BC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8" y="1724559"/>
            <a:ext cx="6340929" cy="4060420"/>
          </a:xfrm>
          <a:prstGeom prst="rect">
            <a:avLst/>
          </a:prstGeom>
        </p:spPr>
      </p:pic>
    </p:spTree>
    <p:extLst>
      <p:ext uri="{BB962C8B-B14F-4D97-AF65-F5344CB8AC3E}">
        <p14:creationId xmlns:p14="http://schemas.microsoft.com/office/powerpoint/2010/main" val="61941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re 1"/>
          <p:cNvSpPr txBox="1">
            <a:spLocks noGrp="1"/>
          </p:cNvSpPr>
          <p:nvPr>
            <p:ph type="title"/>
          </p:nvPr>
        </p:nvSpPr>
        <p:spPr>
          <a:xfrm>
            <a:off x="0" y="-426476"/>
            <a:ext cx="9692640" cy="1325559"/>
          </a:xfrm>
        </p:spPr>
        <p:txBody>
          <a:bodyPr>
            <a:normAutofit/>
          </a:bodyPr>
          <a:lstStyle/>
          <a:p>
            <a:pPr lvl="0"/>
            <a:r>
              <a:rPr lang="fr-FR" sz="3600" dirty="0"/>
              <a:t>Corrélation entre l’âge et le nb de clients?</a:t>
            </a:r>
            <a:endParaRPr lang="en-GB" sz="3600" dirty="0"/>
          </a:p>
        </p:txBody>
      </p:sp>
      <p:sp>
        <p:nvSpPr>
          <p:cNvPr id="7" name="ZoneTexte 6"/>
          <p:cNvSpPr txBox="1"/>
          <p:nvPr/>
        </p:nvSpPr>
        <p:spPr>
          <a:xfrm>
            <a:off x="6539211" y="3861231"/>
            <a:ext cx="4605040" cy="1815882"/>
          </a:xfrm>
          <a:prstGeom prst="rect">
            <a:avLst/>
          </a:prstGeom>
          <a:solidFill>
            <a:schemeClr val="accent1">
              <a:lumMod val="50000"/>
            </a:schemeClr>
          </a:solidFill>
        </p:spPr>
        <p:txBody>
          <a:bodyPr wrap="square" rtlCol="0">
            <a:spAutoFit/>
          </a:bodyPr>
          <a:lstStyle/>
          <a:p>
            <a:pPr algn="ctr"/>
            <a:r>
              <a:rPr lang="fr-FR" sz="1600" b="1" dirty="0">
                <a:solidFill>
                  <a:schemeClr val="bg1"/>
                </a:solidFill>
              </a:rPr>
              <a:t>H0 : la répartition par âge suit une distribution normale (alpha 1%)</a:t>
            </a:r>
          </a:p>
          <a:p>
            <a:pPr algn="ctr"/>
            <a:r>
              <a:rPr lang="fr-FR" sz="1600" b="1" dirty="0">
                <a:solidFill>
                  <a:schemeClr val="bg1"/>
                </a:solidFill>
              </a:rPr>
              <a:t>Test d’ANDERSON  (=54)&gt; valeur critique (=1)</a:t>
            </a:r>
          </a:p>
          <a:p>
            <a:pPr marL="285750" indent="-285750" algn="ctr">
              <a:buFont typeface="Symbol" panose="05050102010706020507" pitchFamily="18" charset="2"/>
              <a:buChar char="Þ"/>
            </a:pPr>
            <a:r>
              <a:rPr lang="fr-FR" sz="1600" b="1" dirty="0">
                <a:solidFill>
                  <a:schemeClr val="bg1"/>
                </a:solidFill>
              </a:rPr>
              <a:t>H0 rejetée</a:t>
            </a:r>
          </a:p>
          <a:p>
            <a:pPr marL="285750" indent="-285750" algn="ctr">
              <a:buFont typeface="Symbol" panose="05050102010706020507" pitchFamily="18" charset="2"/>
              <a:buChar char="Þ"/>
            </a:pPr>
            <a:r>
              <a:rPr lang="fr-FR" sz="1600" b="1" u="sng" dirty="0">
                <a:solidFill>
                  <a:schemeClr val="bg1"/>
                </a:solidFill>
              </a:rPr>
              <a:t>L’âge ne suit pas une distribution normale </a:t>
            </a:r>
            <a:r>
              <a:rPr lang="fr-FR" sz="1600" b="1" dirty="0">
                <a:solidFill>
                  <a:schemeClr val="bg1"/>
                </a:solidFill>
              </a:rPr>
              <a:t>avec risque d’erreur de 1%</a:t>
            </a:r>
          </a:p>
          <a:p>
            <a:pPr algn="ctr"/>
            <a:endParaRPr lang="fr-FR" sz="1600" b="1" dirty="0">
              <a:solidFill>
                <a:schemeClr val="bg1"/>
              </a:solidFill>
            </a:endParaRPr>
          </a:p>
        </p:txBody>
      </p:sp>
      <p:pic>
        <p:nvPicPr>
          <p:cNvPr id="9" name="Espace réservé du contenu 8"/>
          <p:cNvPicPr>
            <a:picLocks noGrp="1" noChangeAspect="1"/>
          </p:cNvPicPr>
          <p:nvPr>
            <p:ph idx="1"/>
          </p:nvPr>
        </p:nvPicPr>
        <p:blipFill>
          <a:blip r:embed="rId3"/>
          <a:stretch>
            <a:fillRect/>
          </a:stretch>
        </p:blipFill>
        <p:spPr>
          <a:xfrm>
            <a:off x="181872" y="1514475"/>
            <a:ext cx="5993744" cy="4693513"/>
          </a:xfrm>
          <a:prstGeom prst="rect">
            <a:avLst/>
          </a:prstGeom>
        </p:spPr>
      </p:pic>
      <p:sp>
        <p:nvSpPr>
          <p:cNvPr id="13" name="ZoneTexte 12"/>
          <p:cNvSpPr txBox="1"/>
          <p:nvPr/>
        </p:nvSpPr>
        <p:spPr>
          <a:xfrm>
            <a:off x="6532906" y="2920588"/>
            <a:ext cx="4611345" cy="646331"/>
          </a:xfrm>
          <a:prstGeom prst="rect">
            <a:avLst/>
          </a:prstGeom>
          <a:solidFill>
            <a:schemeClr val="accent1">
              <a:lumMod val="50000"/>
            </a:schemeClr>
          </a:solidFill>
        </p:spPr>
        <p:txBody>
          <a:bodyPr wrap="square" rtlCol="0">
            <a:spAutoFit/>
          </a:bodyPr>
          <a:lstStyle/>
          <a:p>
            <a:pPr algn="ctr"/>
            <a:r>
              <a:rPr lang="fr-FR" b="1" dirty="0">
                <a:solidFill>
                  <a:schemeClr val="bg1"/>
                </a:solidFill>
              </a:rPr>
              <a:t>Corrélation entre 2 variables quantitatives : test non paramétrique d’Anderson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96836" y="-492021"/>
            <a:ext cx="10347643" cy="911900"/>
          </a:xfrm>
        </p:spPr>
        <p:txBody>
          <a:bodyPr>
            <a:normAutofit/>
          </a:bodyPr>
          <a:lstStyle/>
          <a:p>
            <a:pPr lvl="0"/>
            <a:r>
              <a:rPr lang="fr-FR" sz="2400" dirty="0"/>
              <a:t>Corrélation entre l’âge et le montant des achats?</a:t>
            </a:r>
            <a:endParaRPr lang="en-GB" sz="2400" dirty="0"/>
          </a:p>
        </p:txBody>
      </p:sp>
      <p:sp>
        <p:nvSpPr>
          <p:cNvPr id="11" name="ZoneTexte 10"/>
          <p:cNvSpPr txBox="1"/>
          <p:nvPr/>
        </p:nvSpPr>
        <p:spPr>
          <a:xfrm>
            <a:off x="6320610" y="4958971"/>
            <a:ext cx="4611346" cy="1815882"/>
          </a:xfrm>
          <a:prstGeom prst="rect">
            <a:avLst/>
          </a:prstGeom>
          <a:solidFill>
            <a:schemeClr val="accent1">
              <a:lumMod val="50000"/>
            </a:schemeClr>
          </a:solidFill>
        </p:spPr>
        <p:txBody>
          <a:bodyPr wrap="square" rtlCol="0">
            <a:spAutoFit/>
          </a:bodyPr>
          <a:lstStyle/>
          <a:p>
            <a:pPr algn="ctr"/>
            <a:r>
              <a:rPr lang="fr-FR" sz="1600" b="1" dirty="0">
                <a:solidFill>
                  <a:schemeClr val="bg1"/>
                </a:solidFill>
              </a:rPr>
              <a:t>Coefficient négatif : on peut émettre l'hypothèse que plus les consommateurs sont âgés plus le montant total de leur achat est faible.</a:t>
            </a:r>
          </a:p>
          <a:p>
            <a:pPr algn="ctr"/>
            <a:r>
              <a:rPr lang="fr-FR" sz="1600" b="1" dirty="0">
                <a:solidFill>
                  <a:schemeClr val="bg1"/>
                </a:solidFill>
              </a:rPr>
              <a:t>De plus, le coefficient est  de -0.2 : plus les consommateurs sont âgés plus le montant total de leur achat est faible.</a:t>
            </a:r>
          </a:p>
          <a:p>
            <a:pPr algn="ctr"/>
            <a:r>
              <a:rPr lang="fr-FR" sz="1600" b="1" dirty="0">
                <a:solidFill>
                  <a:schemeClr val="bg1"/>
                </a:solidFill>
              </a:rPr>
              <a:t>(forte corrélation)</a:t>
            </a:r>
          </a:p>
        </p:txBody>
      </p:sp>
      <p:sp>
        <p:nvSpPr>
          <p:cNvPr id="8" name="ZoneTexte 7"/>
          <p:cNvSpPr txBox="1"/>
          <p:nvPr/>
        </p:nvSpPr>
        <p:spPr>
          <a:xfrm>
            <a:off x="96836" y="5431573"/>
            <a:ext cx="4611345" cy="646331"/>
          </a:xfrm>
          <a:prstGeom prst="rect">
            <a:avLst/>
          </a:prstGeom>
          <a:solidFill>
            <a:schemeClr val="accent1">
              <a:lumMod val="50000"/>
            </a:schemeClr>
          </a:solidFill>
        </p:spPr>
        <p:txBody>
          <a:bodyPr wrap="square" rtlCol="0">
            <a:spAutoFit/>
          </a:bodyPr>
          <a:lstStyle/>
          <a:p>
            <a:pPr algn="ctr"/>
            <a:r>
              <a:rPr lang="fr-FR" b="1" dirty="0">
                <a:solidFill>
                  <a:schemeClr val="bg1"/>
                </a:solidFill>
              </a:rPr>
              <a:t>Corrélation entre 2 variables quantitatives : coefficient de corrélation linéaire de Pearson</a:t>
            </a:r>
          </a:p>
        </p:txBody>
      </p:sp>
      <p:sp>
        <p:nvSpPr>
          <p:cNvPr id="12" name="ZoneTexte 11"/>
          <p:cNvSpPr txBox="1"/>
          <p:nvPr/>
        </p:nvSpPr>
        <p:spPr>
          <a:xfrm>
            <a:off x="197635" y="6149210"/>
            <a:ext cx="2907830" cy="338554"/>
          </a:xfrm>
          <a:prstGeom prst="rect">
            <a:avLst/>
          </a:prstGeom>
          <a:solidFill>
            <a:schemeClr val="accent1">
              <a:lumMod val="50000"/>
            </a:schemeClr>
          </a:solidFill>
        </p:spPr>
        <p:txBody>
          <a:bodyPr wrap="square" rtlCol="0">
            <a:spAutoFit/>
          </a:bodyPr>
          <a:lstStyle/>
          <a:p>
            <a:pPr algn="ctr"/>
            <a:r>
              <a:rPr lang="fr-FR" sz="1600" b="1" dirty="0">
                <a:solidFill>
                  <a:schemeClr val="bg1"/>
                </a:solidFill>
              </a:rPr>
              <a:t>Coefficient de Pearson = -0,20</a:t>
            </a:r>
          </a:p>
        </p:txBody>
      </p:sp>
      <p:pic>
        <p:nvPicPr>
          <p:cNvPr id="5" name="Image 4">
            <a:extLst>
              <a:ext uri="{FF2B5EF4-FFF2-40B4-BE49-F238E27FC236}">
                <a16:creationId xmlns:a16="http://schemas.microsoft.com/office/drawing/2014/main" id="{C8C0F053-D5CC-F967-881C-53D544AB585D}"/>
              </a:ext>
            </a:extLst>
          </p:cNvPr>
          <p:cNvPicPr>
            <a:picLocks noChangeAspect="1"/>
          </p:cNvPicPr>
          <p:nvPr/>
        </p:nvPicPr>
        <p:blipFill>
          <a:blip r:embed="rId3"/>
          <a:stretch>
            <a:fillRect/>
          </a:stretch>
        </p:blipFill>
        <p:spPr>
          <a:xfrm>
            <a:off x="550371" y="631098"/>
            <a:ext cx="10170501" cy="4327873"/>
          </a:xfrm>
          <a:prstGeom prst="rect">
            <a:avLst/>
          </a:prstGeom>
        </p:spPr>
      </p:pic>
    </p:spTree>
    <p:extLst>
      <p:ext uri="{BB962C8B-B14F-4D97-AF65-F5344CB8AC3E}">
        <p14:creationId xmlns:p14="http://schemas.microsoft.com/office/powerpoint/2010/main" val="172251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0" y="-795570"/>
            <a:ext cx="10774364" cy="1325559"/>
          </a:xfrm>
        </p:spPr>
        <p:txBody>
          <a:bodyPr>
            <a:normAutofit/>
          </a:bodyPr>
          <a:lstStyle/>
          <a:p>
            <a:pPr lvl="0"/>
            <a:r>
              <a:rPr lang="fr-FR" sz="2000" b="1" dirty="0"/>
              <a:t>Corrélation entre l’âge et la fréquence des achats?</a:t>
            </a:r>
            <a:endParaRPr lang="en-GB" sz="2000" b="1" dirty="0"/>
          </a:p>
        </p:txBody>
      </p:sp>
      <p:sp>
        <p:nvSpPr>
          <p:cNvPr id="11" name="ZoneTexte 10"/>
          <p:cNvSpPr txBox="1"/>
          <p:nvPr/>
        </p:nvSpPr>
        <p:spPr>
          <a:xfrm>
            <a:off x="5750560" y="5381355"/>
            <a:ext cx="4611346" cy="1323439"/>
          </a:xfrm>
          <a:prstGeom prst="rect">
            <a:avLst/>
          </a:prstGeom>
          <a:solidFill>
            <a:schemeClr val="accent1">
              <a:lumMod val="50000"/>
            </a:schemeClr>
          </a:solidFill>
        </p:spPr>
        <p:txBody>
          <a:bodyPr wrap="square" rtlCol="0">
            <a:spAutoFit/>
          </a:bodyPr>
          <a:lstStyle/>
          <a:p>
            <a:pPr algn="ctr"/>
            <a:r>
              <a:rPr lang="fr-FR" sz="1600" b="1" dirty="0">
                <a:solidFill>
                  <a:schemeClr val="bg1"/>
                </a:solidFill>
              </a:rPr>
              <a:t>Corrélation confirmée par le coefficient de Pearson, il existe bien un lien entre l'âge des clients et leur fréquence d'achat. Il semblerait que des groupes de clients se formalisent sur cette corrélation, par exemple entre 18 et 30 ans</a:t>
            </a:r>
          </a:p>
        </p:txBody>
      </p:sp>
      <p:sp>
        <p:nvSpPr>
          <p:cNvPr id="8" name="ZoneTexte 7"/>
          <p:cNvSpPr txBox="1"/>
          <p:nvPr/>
        </p:nvSpPr>
        <p:spPr>
          <a:xfrm>
            <a:off x="145729" y="5405473"/>
            <a:ext cx="4611345" cy="646331"/>
          </a:xfrm>
          <a:prstGeom prst="rect">
            <a:avLst/>
          </a:prstGeom>
          <a:solidFill>
            <a:schemeClr val="accent1">
              <a:lumMod val="50000"/>
            </a:schemeClr>
          </a:solidFill>
        </p:spPr>
        <p:txBody>
          <a:bodyPr wrap="square" rtlCol="0">
            <a:spAutoFit/>
          </a:bodyPr>
          <a:lstStyle/>
          <a:p>
            <a:pPr algn="ctr"/>
            <a:r>
              <a:rPr lang="fr-FR" b="1" dirty="0">
                <a:solidFill>
                  <a:schemeClr val="bg1"/>
                </a:solidFill>
              </a:rPr>
              <a:t>Corrélation entre 2 variables quantitatives : coefficient de corrélation linéaire de Pearson</a:t>
            </a:r>
          </a:p>
        </p:txBody>
      </p:sp>
      <p:sp>
        <p:nvSpPr>
          <p:cNvPr id="12" name="ZoneTexte 11"/>
          <p:cNvSpPr txBox="1"/>
          <p:nvPr/>
        </p:nvSpPr>
        <p:spPr>
          <a:xfrm>
            <a:off x="145729" y="6177914"/>
            <a:ext cx="2907830" cy="338554"/>
          </a:xfrm>
          <a:prstGeom prst="rect">
            <a:avLst/>
          </a:prstGeom>
          <a:solidFill>
            <a:schemeClr val="accent1">
              <a:lumMod val="50000"/>
            </a:schemeClr>
          </a:solidFill>
        </p:spPr>
        <p:txBody>
          <a:bodyPr wrap="square" rtlCol="0">
            <a:spAutoFit/>
          </a:bodyPr>
          <a:lstStyle/>
          <a:p>
            <a:pPr algn="ctr"/>
            <a:r>
              <a:rPr lang="fr-FR" sz="1600" b="1" dirty="0">
                <a:solidFill>
                  <a:schemeClr val="bg1"/>
                </a:solidFill>
              </a:rPr>
              <a:t>Coefficient de Pearson = -0,03</a:t>
            </a:r>
          </a:p>
        </p:txBody>
      </p:sp>
      <p:sp>
        <p:nvSpPr>
          <p:cNvPr id="5" name="Rectangle à coins arrondis 4"/>
          <p:cNvSpPr/>
          <p:nvPr/>
        </p:nvSpPr>
        <p:spPr>
          <a:xfrm>
            <a:off x="1960880" y="1849120"/>
            <a:ext cx="1432560" cy="168656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270000" y="4206240"/>
            <a:ext cx="975360" cy="61976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3122294" y="3715116"/>
            <a:ext cx="2628266" cy="148680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E3336ED1-3383-2ACA-2DAB-1E6104AC2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59" y="529989"/>
            <a:ext cx="9578783" cy="4842022"/>
          </a:xfrm>
          <a:prstGeom prst="rect">
            <a:avLst/>
          </a:prstGeom>
        </p:spPr>
      </p:pic>
    </p:spTree>
    <p:extLst>
      <p:ext uri="{BB962C8B-B14F-4D97-AF65-F5344CB8AC3E}">
        <p14:creationId xmlns:p14="http://schemas.microsoft.com/office/powerpoint/2010/main" val="342440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78084-CA98-5585-4A28-762E18464016}"/>
              </a:ext>
            </a:extLst>
          </p:cNvPr>
          <p:cNvSpPr>
            <a:spLocks noGrp="1"/>
          </p:cNvSpPr>
          <p:nvPr>
            <p:ph type="title"/>
          </p:nvPr>
        </p:nvSpPr>
        <p:spPr>
          <a:xfrm>
            <a:off x="95543" y="979714"/>
            <a:ext cx="11259811" cy="127358"/>
          </a:xfrm>
        </p:spPr>
        <p:txBody>
          <a:bodyPr>
            <a:normAutofit fontScale="90000"/>
          </a:bodyPr>
          <a:lstStyle/>
          <a:p>
            <a:r>
              <a:rPr lang="fr-FR" sz="2000" b="1" i="0" dirty="0">
                <a:solidFill>
                  <a:srgbClr val="000000"/>
                </a:solidFill>
                <a:effectLst/>
                <a:latin typeface="Century Schoolbook" panose="02040604050505020304" pitchFamily="18" charset="0"/>
              </a:rPr>
              <a:t>Corrélations entre groupe d'âge et panier moyen =&gt; 1 variable qualitative et 1 variable quantitative : ANOVA</a:t>
            </a:r>
            <a:r>
              <a:rPr lang="fr-FR" sz="2000" b="1" i="0" u="none" strike="noStrike" dirty="0">
                <a:solidFill>
                  <a:srgbClr val="296EAA"/>
                </a:solidFill>
                <a:effectLst/>
                <a:latin typeface="Century Schoolbook" panose="02040604050505020304" pitchFamily="18" charset="0"/>
                <a:hlinkClick r:id="rId2"/>
              </a:rPr>
              <a:t>¶</a:t>
            </a:r>
            <a:br>
              <a:rPr lang="fr-FR" b="1" i="0" dirty="0">
                <a:solidFill>
                  <a:srgbClr val="000000"/>
                </a:solidFill>
                <a:effectLst/>
                <a:latin typeface="Helvetica Neue"/>
              </a:rPr>
            </a:br>
            <a:endParaRPr lang="fr-FR" dirty="0"/>
          </a:p>
        </p:txBody>
      </p:sp>
      <p:sp>
        <p:nvSpPr>
          <p:cNvPr id="3" name="Espace réservé du contenu 2">
            <a:extLst>
              <a:ext uri="{FF2B5EF4-FFF2-40B4-BE49-F238E27FC236}">
                <a16:creationId xmlns:a16="http://schemas.microsoft.com/office/drawing/2014/main" id="{977132D2-25B6-7884-BF6A-644F376F0E14}"/>
              </a:ext>
            </a:extLst>
          </p:cNvPr>
          <p:cNvSpPr>
            <a:spLocks noGrp="1"/>
          </p:cNvSpPr>
          <p:nvPr>
            <p:ph idx="1"/>
          </p:nvPr>
        </p:nvSpPr>
        <p:spPr>
          <a:xfrm>
            <a:off x="836646" y="979714"/>
            <a:ext cx="6706471" cy="429208"/>
          </a:xfrm>
        </p:spPr>
        <p:txBody>
          <a:bodyPr>
            <a:noAutofit/>
          </a:bodyPr>
          <a:lstStyle/>
          <a:p>
            <a:r>
              <a:rPr lang="fr-FR" sz="2400" b="1" dirty="0">
                <a:solidFill>
                  <a:srgbClr val="0070C0"/>
                </a:solidFill>
              </a:rPr>
              <a:t>Test de levene</a:t>
            </a:r>
          </a:p>
        </p:txBody>
      </p:sp>
      <p:sp>
        <p:nvSpPr>
          <p:cNvPr id="4" name="ZoneTexte 3">
            <a:extLst>
              <a:ext uri="{FF2B5EF4-FFF2-40B4-BE49-F238E27FC236}">
                <a16:creationId xmlns:a16="http://schemas.microsoft.com/office/drawing/2014/main" id="{E8BBE3B0-02DD-094B-3CB1-8343B7FA4BA9}"/>
              </a:ext>
            </a:extLst>
          </p:cNvPr>
          <p:cNvSpPr txBox="1"/>
          <p:nvPr/>
        </p:nvSpPr>
        <p:spPr>
          <a:xfrm>
            <a:off x="205273" y="1632857"/>
            <a:ext cx="7688425" cy="646331"/>
          </a:xfrm>
          <a:prstGeom prst="rect">
            <a:avLst/>
          </a:prstGeom>
          <a:noFill/>
        </p:spPr>
        <p:txBody>
          <a:bodyPr wrap="square" rtlCol="0">
            <a:spAutoFit/>
          </a:bodyPr>
          <a:lstStyle/>
          <a:p>
            <a:r>
              <a:rPr lang="fr-FR" b="1" dirty="0"/>
              <a:t>La p-value est 0.000, donc on rejette l’hypothèse nulle. ( p-value &lt; 0,05)</a:t>
            </a:r>
          </a:p>
          <a:p>
            <a:r>
              <a:rPr lang="fr-FR" b="1" dirty="0"/>
              <a:t>Il y’ a des preuves statistiques que les variances des groupes ne sont pas égales</a:t>
            </a:r>
          </a:p>
        </p:txBody>
      </p:sp>
      <p:sp>
        <p:nvSpPr>
          <p:cNvPr id="9" name="ZoneTexte 8">
            <a:extLst>
              <a:ext uri="{FF2B5EF4-FFF2-40B4-BE49-F238E27FC236}">
                <a16:creationId xmlns:a16="http://schemas.microsoft.com/office/drawing/2014/main" id="{79D419C0-713C-F216-924F-A63142EB1B73}"/>
              </a:ext>
            </a:extLst>
          </p:cNvPr>
          <p:cNvSpPr txBox="1"/>
          <p:nvPr/>
        </p:nvSpPr>
        <p:spPr>
          <a:xfrm>
            <a:off x="746448" y="2973945"/>
            <a:ext cx="4525347" cy="461665"/>
          </a:xfrm>
          <a:prstGeom prst="rect">
            <a:avLst/>
          </a:prstGeom>
          <a:noFill/>
        </p:spPr>
        <p:txBody>
          <a:bodyPr wrap="square" rtlCol="0">
            <a:spAutoFit/>
          </a:bodyPr>
          <a:lstStyle/>
          <a:p>
            <a:pPr marL="285750" indent="-285750">
              <a:buFont typeface="Arial" panose="020B0604020202020204" pitchFamily="34" charset="0"/>
              <a:buChar char="•"/>
            </a:pPr>
            <a:r>
              <a:rPr lang="fr-FR" sz="2400" b="1" dirty="0">
                <a:solidFill>
                  <a:srgbClr val="0070C0"/>
                </a:solidFill>
              </a:rPr>
              <a:t>Test de Kruskal-Wallis</a:t>
            </a:r>
          </a:p>
        </p:txBody>
      </p:sp>
      <p:sp>
        <p:nvSpPr>
          <p:cNvPr id="11" name="ZoneTexte 10">
            <a:extLst>
              <a:ext uri="{FF2B5EF4-FFF2-40B4-BE49-F238E27FC236}">
                <a16:creationId xmlns:a16="http://schemas.microsoft.com/office/drawing/2014/main" id="{9E2B3928-11EA-317C-D847-EDEA45AAA59F}"/>
              </a:ext>
            </a:extLst>
          </p:cNvPr>
          <p:cNvSpPr txBox="1"/>
          <p:nvPr/>
        </p:nvSpPr>
        <p:spPr>
          <a:xfrm>
            <a:off x="746448" y="3844211"/>
            <a:ext cx="7455159"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a:t>La p-value est 0.000, donc on rejette l’hypothèse nulle. (p-value &lt; 0,05) Les groupes sont significativement différents</a:t>
            </a:r>
          </a:p>
          <a:p>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830833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78084-CA98-5585-4A28-762E18464016}"/>
              </a:ext>
            </a:extLst>
          </p:cNvPr>
          <p:cNvSpPr>
            <a:spLocks noGrp="1"/>
          </p:cNvSpPr>
          <p:nvPr>
            <p:ph type="title"/>
          </p:nvPr>
        </p:nvSpPr>
        <p:spPr>
          <a:xfrm>
            <a:off x="95543" y="979714"/>
            <a:ext cx="11259811" cy="127358"/>
          </a:xfrm>
        </p:spPr>
        <p:txBody>
          <a:bodyPr>
            <a:normAutofit fontScale="90000"/>
          </a:bodyPr>
          <a:lstStyle/>
          <a:p>
            <a:r>
              <a:rPr lang="fr-FR" sz="1800" b="1" i="0" dirty="0">
                <a:solidFill>
                  <a:srgbClr val="000000"/>
                </a:solidFill>
                <a:effectLst/>
                <a:latin typeface="Helvetica Neue"/>
              </a:rPr>
              <a:t>Corrélations entre </a:t>
            </a:r>
            <a:r>
              <a:rPr lang="fr-FR" sz="1800" b="1" dirty="0">
                <a:latin typeface="Helvetica Neue"/>
              </a:rPr>
              <a:t>groupe</a:t>
            </a:r>
            <a:r>
              <a:rPr lang="fr-FR" sz="1800" b="1" i="0" dirty="0">
                <a:solidFill>
                  <a:srgbClr val="000000"/>
                </a:solidFill>
                <a:effectLst/>
                <a:latin typeface="Helvetica Neue"/>
              </a:rPr>
              <a:t> d'âge et panier moyen =&gt; 1 variable qualitative et 1 variable quantitative : ANOVA</a:t>
            </a:r>
            <a:r>
              <a:rPr lang="fr-FR" sz="1800" b="1" i="0" u="none" strike="noStrike" dirty="0">
                <a:solidFill>
                  <a:srgbClr val="296EAA"/>
                </a:solidFill>
                <a:effectLst/>
                <a:latin typeface="Helvetica Neue"/>
                <a:hlinkClick r:id="rId2"/>
              </a:rPr>
              <a:t>¶</a:t>
            </a:r>
            <a:br>
              <a:rPr lang="fr-FR" b="1" i="0" dirty="0">
                <a:solidFill>
                  <a:srgbClr val="000000"/>
                </a:solidFill>
                <a:effectLst/>
                <a:latin typeface="Helvetica Neue"/>
              </a:rPr>
            </a:br>
            <a:endParaRPr lang="fr-FR" dirty="0"/>
          </a:p>
        </p:txBody>
      </p:sp>
      <p:sp>
        <p:nvSpPr>
          <p:cNvPr id="3" name="Espace réservé du contenu 2">
            <a:extLst>
              <a:ext uri="{FF2B5EF4-FFF2-40B4-BE49-F238E27FC236}">
                <a16:creationId xmlns:a16="http://schemas.microsoft.com/office/drawing/2014/main" id="{977132D2-25B6-7884-BF6A-644F376F0E14}"/>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6F833166-F1EC-5E70-2E0E-B941A9311418}"/>
              </a:ext>
            </a:extLst>
          </p:cNvPr>
          <p:cNvPicPr>
            <a:picLocks noChangeAspect="1"/>
          </p:cNvPicPr>
          <p:nvPr/>
        </p:nvPicPr>
        <p:blipFill>
          <a:blip r:embed="rId3"/>
          <a:stretch>
            <a:fillRect/>
          </a:stretch>
        </p:blipFill>
        <p:spPr>
          <a:xfrm>
            <a:off x="691418" y="1587663"/>
            <a:ext cx="9736268" cy="4833609"/>
          </a:xfrm>
          <a:prstGeom prst="rect">
            <a:avLst/>
          </a:prstGeom>
        </p:spPr>
      </p:pic>
    </p:spTree>
    <p:extLst>
      <p:ext uri="{BB962C8B-B14F-4D97-AF65-F5344CB8AC3E}">
        <p14:creationId xmlns:p14="http://schemas.microsoft.com/office/powerpoint/2010/main" val="3940108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1572568" cy="6858000"/>
          </a:xfrm>
          <a:prstGeom prst="rect">
            <a:avLst/>
          </a:prstGeom>
        </p:spPr>
      </p:pic>
      <p:sp>
        <p:nvSpPr>
          <p:cNvPr id="2" name="Titre 1"/>
          <p:cNvSpPr txBox="1">
            <a:spLocks noGrp="1"/>
          </p:cNvSpPr>
          <p:nvPr>
            <p:ph type="ctrTitle"/>
          </p:nvPr>
        </p:nvSpPr>
        <p:spPr>
          <a:xfrm>
            <a:off x="1337733" y="-765048"/>
            <a:ext cx="9477751" cy="4041648"/>
          </a:xfrm>
        </p:spPr>
        <p:txBody>
          <a:bodyPr/>
          <a:lstStyle/>
          <a:p>
            <a:pPr lvl="0" algn="ctr"/>
            <a:r>
              <a:rPr lang="fr-FR" dirty="0">
                <a:solidFill>
                  <a:schemeClr val="tx1"/>
                </a:solidFill>
              </a:rPr>
              <a:t>Conclusion</a:t>
            </a:r>
            <a:endParaRPr lang="en-GB" dirty="0">
              <a:solidFill>
                <a:schemeClr val="tx1"/>
              </a:solidFill>
            </a:endParaRPr>
          </a:p>
        </p:txBody>
      </p:sp>
    </p:spTree>
    <p:extLst>
      <p:ext uri="{BB962C8B-B14F-4D97-AF65-F5344CB8AC3E}">
        <p14:creationId xmlns:p14="http://schemas.microsoft.com/office/powerpoint/2010/main" val="182891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Espace réservé du contenu 2"/>
          <p:cNvSpPr txBox="1">
            <a:spLocks noGrp="1"/>
          </p:cNvSpPr>
          <p:nvPr>
            <p:ph idx="1"/>
          </p:nvPr>
        </p:nvSpPr>
        <p:spPr>
          <a:xfrm>
            <a:off x="561971" y="1587297"/>
            <a:ext cx="10353678" cy="3683395"/>
          </a:xfrm>
        </p:spPr>
        <p:txBody>
          <a:bodyPr>
            <a:normAutofit/>
          </a:bodyPr>
          <a:lstStyle/>
          <a:p>
            <a:pPr marL="0" lvl="0" indent="0" algn="just">
              <a:lnSpc>
                <a:spcPct val="100000"/>
              </a:lnSpc>
              <a:spcBef>
                <a:spcPts val="0"/>
              </a:spcBef>
              <a:spcAft>
                <a:spcPts val="0"/>
              </a:spcAft>
              <a:buNone/>
            </a:pPr>
            <a:r>
              <a:rPr lang="fr-FR" kern="0" spc="0" dirty="0">
                <a:latin typeface="Calibri"/>
              </a:rPr>
              <a:t>	</a:t>
            </a:r>
            <a:endParaRPr lang="fr-FR" spc="0" dirty="0">
              <a:latin typeface="Calibri"/>
            </a:endParaRPr>
          </a:p>
        </p:txBody>
      </p:sp>
      <p:sp>
        <p:nvSpPr>
          <p:cNvPr id="4" name="ZoneTexte 3">
            <a:extLst>
              <a:ext uri="{FF2B5EF4-FFF2-40B4-BE49-F238E27FC236}">
                <a16:creationId xmlns:a16="http://schemas.microsoft.com/office/drawing/2014/main" id="{B3F1BDE8-8AF5-F3BB-0A2C-D035D6EB4A6C}"/>
              </a:ext>
            </a:extLst>
          </p:cNvPr>
          <p:cNvSpPr txBox="1"/>
          <p:nvPr/>
        </p:nvSpPr>
        <p:spPr>
          <a:xfrm>
            <a:off x="348757" y="1567096"/>
            <a:ext cx="10780106" cy="3693319"/>
          </a:xfrm>
          <a:prstGeom prst="rect">
            <a:avLst/>
          </a:prstGeom>
          <a:noFill/>
        </p:spPr>
        <p:txBody>
          <a:bodyPr wrap="square">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Depuis la</a:t>
            </a:r>
            <a:r>
              <a:rPr lang="fr-FR" sz="1800" b="0" i="0" u="none" strike="noStrike" kern="1200" cap="none" spc="0" dirty="0">
                <a:solidFill>
                  <a:srgbClr val="000000"/>
                </a:solidFill>
                <a:uFillTx/>
                <a:latin typeface="Calibri"/>
              </a:rPr>
              <a:t> mise en place de notre site en ligne, nous avons réalisé</a:t>
            </a:r>
            <a:r>
              <a:rPr lang="fr-FR" sz="1800" b="0" i="0" u="none" strike="noStrike" kern="0" cap="none" spc="0" baseline="0" dirty="0">
                <a:solidFill>
                  <a:srgbClr val="000000"/>
                </a:solidFill>
                <a:uFillTx/>
                <a:latin typeface="Calibri"/>
              </a:rPr>
              <a:t> un </a:t>
            </a:r>
            <a:r>
              <a:rPr lang="fr-FR" sz="1800" b="0" i="0" u="none" strike="noStrike" kern="1200" cap="none" spc="0" baseline="0" dirty="0">
                <a:solidFill>
                  <a:srgbClr val="000000"/>
                </a:solidFill>
                <a:uFillTx/>
                <a:latin typeface="Calibri"/>
              </a:rPr>
              <a:t>chiffre d'affaire total de :</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 12027663.10€ sur la période du 01/03/2021 et le 28/02/2023.</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	Parmi nos références, </a:t>
            </a:r>
            <a:r>
              <a:rPr lang="fr-FR" dirty="0">
                <a:solidFill>
                  <a:srgbClr val="000000"/>
                </a:solidFill>
                <a:latin typeface="Calibri"/>
              </a:rPr>
              <a:t>la</a:t>
            </a:r>
            <a:r>
              <a:rPr lang="fr-FR" sz="1800" b="0" i="0" u="none" strike="noStrike" kern="1200" cap="none" spc="0" baseline="0" dirty="0">
                <a:solidFill>
                  <a:srgbClr val="000000"/>
                </a:solidFill>
                <a:uFillTx/>
                <a:latin typeface="Calibri"/>
              </a:rPr>
              <a:t> catégorie </a:t>
            </a:r>
            <a:r>
              <a:rPr lang="fr-FR" dirty="0">
                <a:solidFill>
                  <a:srgbClr val="000000"/>
                </a:solidFill>
                <a:latin typeface="Calibri"/>
              </a:rPr>
              <a:t>1</a:t>
            </a:r>
            <a:r>
              <a:rPr lang="fr-FR" sz="1800" b="0" i="0" u="none" strike="noStrike" kern="1200" cap="none" spc="0" baseline="0" dirty="0">
                <a:solidFill>
                  <a:srgbClr val="000000"/>
                </a:solidFill>
                <a:uFillTx/>
                <a:latin typeface="Calibri"/>
              </a:rPr>
              <a:t> </a:t>
            </a:r>
            <a:r>
              <a:rPr lang="fr-FR" dirty="0">
                <a:solidFill>
                  <a:srgbClr val="000000"/>
                </a:solidFill>
                <a:latin typeface="Calibri"/>
              </a:rPr>
              <a:t>se situe en première place selon la part de chiffre d’affaire avec une part de 40,1% talonner par la catégorie 0 avec une part de 36,7%. </a:t>
            </a:r>
            <a:endParaRPr lang="fr-FR" sz="1800" b="0" i="0" u="none" strike="noStrike" kern="1200" cap="none" spc="0" baseline="0" dirty="0">
              <a:solidFill>
                <a:srgbClr val="000000"/>
              </a:solidFill>
              <a:uFillTx/>
              <a:latin typeface="Calibri"/>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	Quatre clients représentent</a:t>
            </a:r>
            <a:r>
              <a:rPr lang="fr-FR" sz="1800" b="0" i="0" u="none" strike="noStrike" kern="1200" cap="none" spc="0" dirty="0">
                <a:solidFill>
                  <a:srgbClr val="000000"/>
                </a:solidFill>
                <a:uFillTx/>
                <a:latin typeface="Calibri"/>
              </a:rPr>
              <a:t> </a:t>
            </a:r>
            <a:r>
              <a:rPr lang="fr-FR" sz="1800" b="0" i="0" u="none" strike="noStrike" kern="1200" cap="none" spc="0" baseline="0" dirty="0">
                <a:solidFill>
                  <a:srgbClr val="000000"/>
                </a:solidFill>
                <a:uFillTx/>
                <a:latin typeface="Calibri"/>
              </a:rPr>
              <a:t>à eux seuls, 7,35% du chiffre d’affaire. Achetant</a:t>
            </a:r>
            <a:r>
              <a:rPr lang="fr-FR" sz="1800" b="0" i="0" u="none" strike="noStrike" kern="1200" cap="none" spc="0" dirty="0">
                <a:solidFill>
                  <a:srgbClr val="000000"/>
                </a:solidFill>
                <a:uFillTx/>
                <a:latin typeface="Calibri"/>
              </a:rPr>
              <a:t> plusieurs fois les mêmes références, </a:t>
            </a:r>
            <a:r>
              <a:rPr lang="fr-FR" dirty="0">
                <a:solidFill>
                  <a:srgbClr val="000000"/>
                </a:solidFill>
                <a:latin typeface="Calibri"/>
              </a:rPr>
              <a:t>il s’agit </a:t>
            </a:r>
            <a:r>
              <a:rPr lang="fr-FR" sz="1800" b="0" i="0" u="none" strike="noStrike" kern="1200" cap="none" spc="0" dirty="0">
                <a:solidFill>
                  <a:srgbClr val="000000"/>
                </a:solidFill>
                <a:uFillTx/>
                <a:latin typeface="Calibri"/>
              </a:rPr>
              <a:t>probablement de </a:t>
            </a:r>
            <a:r>
              <a:rPr lang="fr-FR" sz="1800" b="0" i="0" u="none" strike="noStrike" kern="1200" cap="none" spc="0" baseline="0" dirty="0">
                <a:solidFill>
                  <a:srgbClr val="000000"/>
                </a:solidFill>
                <a:uFillTx/>
                <a:latin typeface="Calibri"/>
              </a:rPr>
              <a:t>libraires ou de revendeurs, donc des professionnels à qui on pourrait proposer un accompagnement spécifique.</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dirty="0">
                <a:solidFill>
                  <a:srgbClr val="000000"/>
                </a:solidFill>
                <a:latin typeface="Calibri"/>
              </a:rPr>
              <a:t>	</a:t>
            </a:r>
            <a:r>
              <a:rPr lang="fr-FR" sz="1800" b="0" i="0" u="none" strike="noStrike" kern="1200" cap="none" spc="0" baseline="0" dirty="0">
                <a:solidFill>
                  <a:srgbClr val="000000"/>
                </a:solidFill>
                <a:uFillTx/>
                <a:latin typeface="Calibri"/>
              </a:rPr>
              <a:t>De manière générale le genre de nos clients n’impacte pas sur leur comportement d’achat contrairement à l'âge : </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dirty="0">
                <a:solidFill>
                  <a:srgbClr val="000000"/>
                </a:solidFill>
                <a:latin typeface="Calibri"/>
              </a:rPr>
              <a:t>Les clients de 20 à 30 ans </a:t>
            </a:r>
            <a:r>
              <a:rPr lang="fr-FR" sz="1800" b="0" i="0" u="none" strike="noStrike" kern="1200" cap="none" spc="0" baseline="0" dirty="0">
                <a:solidFill>
                  <a:srgbClr val="000000"/>
                </a:solidFill>
                <a:uFillTx/>
                <a:latin typeface="Calibri"/>
              </a:rPr>
              <a:t>achètent plus de livres de catégorie 2, et les</a:t>
            </a:r>
            <a:r>
              <a:rPr lang="fr-FR" sz="1800" b="0" i="0" u="none" strike="noStrike" kern="1200" cap="none" spc="0" dirty="0">
                <a:solidFill>
                  <a:srgbClr val="000000"/>
                </a:solidFill>
                <a:uFillTx/>
                <a:latin typeface="Calibri"/>
              </a:rPr>
              <a:t> </a:t>
            </a:r>
            <a:r>
              <a:rPr lang="fr-FR" sz="1800" b="0" i="0" u="none" strike="noStrike" kern="1200" cap="none" spc="0" baseline="0" dirty="0">
                <a:solidFill>
                  <a:srgbClr val="000000"/>
                </a:solidFill>
                <a:uFillTx/>
                <a:latin typeface="Calibri"/>
              </a:rPr>
              <a:t>plus de 40 ans achètent plus en </a:t>
            </a:r>
            <a:r>
              <a:rPr lang="fr-FR" sz="1800" b="0" i="0" u="none" strike="noStrike" kern="1200" cap="none" spc="0" baseline="0" dirty="0">
                <a:uFillTx/>
                <a:latin typeface="Calibri"/>
              </a:rPr>
              <a:t>quantité</a:t>
            </a:r>
            <a:r>
              <a:rPr lang="fr-FR" dirty="0">
                <a:latin typeface="Calibri"/>
              </a:rPr>
              <a:t>.</a:t>
            </a:r>
            <a:endParaRPr lang="en-GB" sz="1800" b="0" i="0" u="none" strike="noStrike" kern="1200" cap="none" spc="0" baseline="0" dirty="0">
              <a:uFillTx/>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1572568" cy="6858000"/>
          </a:xfrm>
          <a:prstGeom prst="rect">
            <a:avLst/>
          </a:prstGeom>
        </p:spPr>
      </p:pic>
      <p:sp>
        <p:nvSpPr>
          <p:cNvPr id="2" name="Titre 1"/>
          <p:cNvSpPr txBox="1">
            <a:spLocks noGrp="1"/>
          </p:cNvSpPr>
          <p:nvPr>
            <p:ph type="ctrTitle"/>
          </p:nvPr>
        </p:nvSpPr>
        <p:spPr>
          <a:xfrm>
            <a:off x="2963746" y="-418684"/>
            <a:ext cx="7718108" cy="4041648"/>
          </a:xfrm>
        </p:spPr>
        <p:txBody>
          <a:bodyPr/>
          <a:lstStyle/>
          <a:p>
            <a:pPr lvl="0" algn="ctr"/>
            <a:r>
              <a:rPr lang="fr-FR" dirty="0">
                <a:solidFill>
                  <a:schemeClr val="tx1"/>
                </a:solidFill>
              </a:rPr>
              <a:t>1.Préparation des données</a:t>
            </a:r>
            <a:endParaRPr lang="en-GB"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noGrp="1"/>
          </p:cNvSpPr>
          <p:nvPr>
            <p:ph idx="1"/>
          </p:nvPr>
        </p:nvSpPr>
        <p:spPr>
          <a:xfrm>
            <a:off x="561971" y="1587297"/>
            <a:ext cx="10353678" cy="3683395"/>
          </a:xfrm>
        </p:spPr>
        <p:txBody>
          <a:bodyPr>
            <a:normAutofit/>
          </a:bodyPr>
          <a:lstStyle/>
          <a:p>
            <a:pPr marL="0" lvl="0" indent="0" algn="just">
              <a:lnSpc>
                <a:spcPct val="100000"/>
              </a:lnSpc>
              <a:spcBef>
                <a:spcPts val="0"/>
              </a:spcBef>
              <a:spcAft>
                <a:spcPts val="0"/>
              </a:spcAft>
              <a:buNone/>
            </a:pPr>
            <a:r>
              <a:rPr lang="fr-FR" kern="0" spc="0" dirty="0">
                <a:latin typeface="Calibri"/>
              </a:rPr>
              <a:t>	Il peut être intéressant de se pencher sur les achats de produits groupés en proposant des offres incitatives ou des bundle. </a:t>
            </a:r>
            <a:r>
              <a:rPr lang="fr-FR" spc="0" dirty="0">
                <a:latin typeface="Calibri"/>
              </a:rPr>
              <a:t>Il faudrait évaluer le bénéfice potentiel d’une augmentation de la proportion de produits de catégorie 2 au catalogue ainsi que cibler plus les moins de 18-30 ans.</a:t>
            </a:r>
          </a:p>
          <a:p>
            <a:pPr marL="0" lvl="0" indent="0" algn="just">
              <a:lnSpc>
                <a:spcPct val="100000"/>
              </a:lnSpc>
              <a:spcBef>
                <a:spcPts val="0"/>
              </a:spcBef>
              <a:spcAft>
                <a:spcPts val="0"/>
              </a:spcAft>
              <a:buNone/>
            </a:pPr>
            <a:endParaRPr lang="fr-FR" kern="0" spc="0" dirty="0">
              <a:latin typeface="Calibri"/>
            </a:endParaRPr>
          </a:p>
          <a:p>
            <a:pPr marL="0" lvl="0" indent="0" algn="just">
              <a:lnSpc>
                <a:spcPct val="100000"/>
              </a:lnSpc>
              <a:spcBef>
                <a:spcPts val="0"/>
              </a:spcBef>
              <a:spcAft>
                <a:spcPts val="0"/>
              </a:spcAft>
              <a:buNone/>
            </a:pPr>
            <a:r>
              <a:rPr lang="fr-FR" spc="0" dirty="0">
                <a:latin typeface="Calibri"/>
              </a:rPr>
              <a:t>	Cependant, il faudrait approfondir l’analyse pour aller plus loin que le chiffre d’affaires, étudier le bénéfice c’est-à-dire si les</a:t>
            </a:r>
            <a:r>
              <a:rPr lang="fr-FR" kern="0" spc="0" dirty="0">
                <a:latin typeface="Calibri"/>
              </a:rPr>
              <a:t> clients génèrent du chiffre d’affaires rentable : coût d’acquisition, durée de vie du produit, score RFM.</a:t>
            </a:r>
            <a:endParaRPr lang="fr-FR" spc="0" dirty="0">
              <a:latin typeface="Calibri"/>
            </a:endParaRPr>
          </a:p>
          <a:p>
            <a:pPr marL="0" lvl="0" indent="0" algn="just">
              <a:lnSpc>
                <a:spcPct val="100000"/>
              </a:lnSpc>
              <a:spcBef>
                <a:spcPts val="0"/>
              </a:spcBef>
              <a:spcAft>
                <a:spcPts val="0"/>
              </a:spcAft>
              <a:buNone/>
            </a:pPr>
            <a:endParaRPr lang="fr-FR" spc="0" dirty="0">
              <a:latin typeface="Calibri"/>
            </a:endParaRPr>
          </a:p>
          <a:p>
            <a:pPr marL="0" lvl="0" indent="0" algn="just">
              <a:lnSpc>
                <a:spcPct val="100000"/>
              </a:lnSpc>
              <a:spcBef>
                <a:spcPts val="0"/>
              </a:spcBef>
              <a:spcAft>
                <a:spcPts val="0"/>
              </a:spcAft>
              <a:buNone/>
            </a:pPr>
            <a:r>
              <a:rPr lang="fr-FR" kern="0" spc="0" dirty="0">
                <a:latin typeface="Calibri"/>
              </a:rPr>
              <a:t>	Enfin, o</a:t>
            </a:r>
            <a:r>
              <a:rPr lang="fr-FR" spc="0" dirty="0">
                <a:latin typeface="Calibri"/>
              </a:rPr>
              <a:t>n pourrait collecter plus d'informations sur les clients (</a:t>
            </a:r>
            <a:r>
              <a:rPr lang="fr-FR" i="1" spc="0" dirty="0">
                <a:latin typeface="Calibri"/>
              </a:rPr>
              <a:t>catégorie socio-professionnelle, zone géographique, date de création de compte</a:t>
            </a:r>
            <a:r>
              <a:rPr lang="fr-FR" spc="0" dirty="0">
                <a:latin typeface="Calibri"/>
              </a:rPr>
              <a:t>), sur les produits (</a:t>
            </a:r>
            <a:r>
              <a:rPr lang="fr-FR" i="1" spc="0" dirty="0">
                <a:latin typeface="Calibri"/>
              </a:rPr>
              <a:t>catégories plus détaillées, date de sortie de l'ouvrage, coût d’achat, liens potentiels (tomes, suites…)</a:t>
            </a:r>
            <a:r>
              <a:rPr lang="fr-FR" spc="0" dirty="0">
                <a:latin typeface="Calibri"/>
              </a:rPr>
              <a:t>). Il faudrait également comparer le comportement d’achats en ligne et hors ligne, en particulier pour les clients utilisant les deux modes d'achats.</a:t>
            </a:r>
          </a:p>
        </p:txBody>
      </p:sp>
    </p:spTree>
    <p:extLst>
      <p:ext uri="{BB962C8B-B14F-4D97-AF65-F5344CB8AC3E}">
        <p14:creationId xmlns:p14="http://schemas.microsoft.com/office/powerpoint/2010/main" val="156473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60587" y="2754278"/>
            <a:ext cx="1388424" cy="369332"/>
          </a:xfrm>
          <a:prstGeom prst="rect">
            <a:avLst/>
          </a:prstGeom>
          <a:solidFill>
            <a:schemeClr val="bg1">
              <a:lumMod val="65000"/>
            </a:schemeClr>
          </a:solidFill>
        </p:spPr>
        <p:txBody>
          <a:bodyPr wrap="square" rtlCol="0">
            <a:spAutoFit/>
          </a:bodyPr>
          <a:lstStyle/>
          <a:p>
            <a:pPr algn="ctr"/>
            <a:r>
              <a:rPr lang="fr-FR" b="1" dirty="0"/>
              <a:t>3 fichiers : </a:t>
            </a:r>
          </a:p>
        </p:txBody>
      </p:sp>
      <p:cxnSp>
        <p:nvCxnSpPr>
          <p:cNvPr id="25" name="Connecteur droit avec flèche 24"/>
          <p:cNvCxnSpPr/>
          <p:nvPr/>
        </p:nvCxnSpPr>
        <p:spPr>
          <a:xfrm flipV="1">
            <a:off x="1880460" y="917493"/>
            <a:ext cx="1689989" cy="20577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cxnSpLocks/>
          </p:cNvCxnSpPr>
          <p:nvPr/>
        </p:nvCxnSpPr>
        <p:spPr>
          <a:xfrm flipV="1">
            <a:off x="1888870" y="2436865"/>
            <a:ext cx="1816329" cy="5258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1888870" y="2962757"/>
            <a:ext cx="1689989" cy="636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3705199" y="700175"/>
            <a:ext cx="1298783" cy="307777"/>
          </a:xfrm>
          <a:prstGeom prst="rect">
            <a:avLst/>
          </a:prstGeom>
          <a:solidFill>
            <a:schemeClr val="bg1">
              <a:lumMod val="65000"/>
            </a:schemeClr>
          </a:solidFill>
        </p:spPr>
        <p:txBody>
          <a:bodyPr wrap="square" rtlCol="0">
            <a:spAutoFit/>
          </a:bodyPr>
          <a:lstStyle/>
          <a:p>
            <a:pPr algn="ctr"/>
            <a:r>
              <a:rPr lang="fr-FR" sz="1400" b="1" dirty="0"/>
              <a:t>Customers</a:t>
            </a:r>
          </a:p>
        </p:txBody>
      </p:sp>
      <p:sp>
        <p:nvSpPr>
          <p:cNvPr id="55" name="ZoneTexte 54"/>
          <p:cNvSpPr txBox="1"/>
          <p:nvPr/>
        </p:nvSpPr>
        <p:spPr>
          <a:xfrm>
            <a:off x="9689587" y="3598759"/>
            <a:ext cx="314632" cy="230832"/>
          </a:xfrm>
          <a:prstGeom prst="rect">
            <a:avLst/>
          </a:prstGeom>
          <a:solidFill>
            <a:schemeClr val="bg1"/>
          </a:solidFill>
        </p:spPr>
        <p:txBody>
          <a:bodyPr wrap="square" rtlCol="0">
            <a:spAutoFit/>
          </a:bodyPr>
          <a:lstStyle/>
          <a:p>
            <a:endParaRPr lang="fr-FR" sz="900" dirty="0"/>
          </a:p>
        </p:txBody>
      </p:sp>
      <p:sp>
        <p:nvSpPr>
          <p:cNvPr id="57" name="ZoneTexte 56"/>
          <p:cNvSpPr txBox="1"/>
          <p:nvPr/>
        </p:nvSpPr>
        <p:spPr>
          <a:xfrm>
            <a:off x="9494606" y="3097389"/>
            <a:ext cx="314632" cy="230832"/>
          </a:xfrm>
          <a:prstGeom prst="rect">
            <a:avLst/>
          </a:prstGeom>
          <a:solidFill>
            <a:schemeClr val="bg1"/>
          </a:solidFill>
        </p:spPr>
        <p:txBody>
          <a:bodyPr wrap="square" rtlCol="0">
            <a:spAutoFit/>
          </a:bodyPr>
          <a:lstStyle/>
          <a:p>
            <a:endParaRPr lang="fr-FR" sz="900" dirty="0"/>
          </a:p>
        </p:txBody>
      </p:sp>
      <p:sp>
        <p:nvSpPr>
          <p:cNvPr id="58" name="ZoneTexte 57"/>
          <p:cNvSpPr txBox="1"/>
          <p:nvPr/>
        </p:nvSpPr>
        <p:spPr>
          <a:xfrm>
            <a:off x="7949270" y="572683"/>
            <a:ext cx="314632" cy="230832"/>
          </a:xfrm>
          <a:prstGeom prst="rect">
            <a:avLst/>
          </a:prstGeom>
          <a:solidFill>
            <a:schemeClr val="bg1"/>
          </a:solidFill>
        </p:spPr>
        <p:txBody>
          <a:bodyPr wrap="square" rtlCol="0">
            <a:spAutoFit/>
          </a:bodyPr>
          <a:lstStyle/>
          <a:p>
            <a:endParaRPr lang="fr-FR" sz="900" dirty="0"/>
          </a:p>
        </p:txBody>
      </p:sp>
      <p:sp>
        <p:nvSpPr>
          <p:cNvPr id="59" name="ZoneTexte 58"/>
          <p:cNvSpPr txBox="1"/>
          <p:nvPr/>
        </p:nvSpPr>
        <p:spPr>
          <a:xfrm>
            <a:off x="10353161" y="2125129"/>
            <a:ext cx="314632" cy="230832"/>
          </a:xfrm>
          <a:prstGeom prst="rect">
            <a:avLst/>
          </a:prstGeom>
          <a:solidFill>
            <a:schemeClr val="bg1"/>
          </a:solidFill>
        </p:spPr>
        <p:txBody>
          <a:bodyPr wrap="square" rtlCol="0">
            <a:spAutoFit/>
          </a:bodyPr>
          <a:lstStyle/>
          <a:p>
            <a:endParaRPr lang="fr-FR" sz="900" dirty="0"/>
          </a:p>
        </p:txBody>
      </p:sp>
      <p:sp>
        <p:nvSpPr>
          <p:cNvPr id="61" name="Titre 1"/>
          <p:cNvSpPr txBox="1">
            <a:spLocks noGrp="1"/>
          </p:cNvSpPr>
          <p:nvPr>
            <p:ph type="title"/>
          </p:nvPr>
        </p:nvSpPr>
        <p:spPr>
          <a:xfrm>
            <a:off x="11392257" y="295174"/>
            <a:ext cx="745285" cy="6299795"/>
          </a:xfrm>
        </p:spPr>
        <p:txBody>
          <a:bodyPr vert="vert270">
            <a:noAutofit/>
          </a:bodyPr>
          <a:lstStyle/>
          <a:p>
            <a:pPr lvl="0" algn="ctr"/>
            <a:r>
              <a:rPr lang="fr-FR" sz="3600" b="1" dirty="0">
                <a:solidFill>
                  <a:schemeClr val="bg1"/>
                </a:solidFill>
              </a:rPr>
              <a:t>Nettoyage et préparation</a:t>
            </a:r>
            <a:endParaRPr lang="en-GB" sz="3600" b="1" dirty="0">
              <a:solidFill>
                <a:schemeClr val="bg1"/>
              </a:solidFill>
            </a:endParaRPr>
          </a:p>
        </p:txBody>
      </p:sp>
      <p:sp>
        <p:nvSpPr>
          <p:cNvPr id="32" name="ZoneTexte 31"/>
          <p:cNvSpPr txBox="1"/>
          <p:nvPr/>
        </p:nvSpPr>
        <p:spPr>
          <a:xfrm>
            <a:off x="3702808" y="3374206"/>
            <a:ext cx="1330607" cy="307777"/>
          </a:xfrm>
          <a:prstGeom prst="rect">
            <a:avLst/>
          </a:prstGeom>
          <a:solidFill>
            <a:schemeClr val="bg1">
              <a:lumMod val="65000"/>
            </a:schemeClr>
          </a:solidFill>
        </p:spPr>
        <p:txBody>
          <a:bodyPr wrap="square" rtlCol="0">
            <a:spAutoFit/>
          </a:bodyPr>
          <a:lstStyle/>
          <a:p>
            <a:pPr algn="ctr"/>
            <a:r>
              <a:rPr lang="fr-FR" sz="1400" b="1" dirty="0"/>
              <a:t>Transactions</a:t>
            </a:r>
          </a:p>
        </p:txBody>
      </p:sp>
      <p:sp>
        <p:nvSpPr>
          <p:cNvPr id="33" name="ZoneTexte 32"/>
          <p:cNvSpPr txBox="1"/>
          <p:nvPr/>
        </p:nvSpPr>
        <p:spPr>
          <a:xfrm>
            <a:off x="3705199" y="2315927"/>
            <a:ext cx="1325827" cy="307777"/>
          </a:xfrm>
          <a:prstGeom prst="rect">
            <a:avLst/>
          </a:prstGeom>
          <a:solidFill>
            <a:schemeClr val="bg1">
              <a:lumMod val="65000"/>
            </a:schemeClr>
          </a:solidFill>
        </p:spPr>
        <p:txBody>
          <a:bodyPr wrap="square" rtlCol="0">
            <a:spAutoFit/>
          </a:bodyPr>
          <a:lstStyle/>
          <a:p>
            <a:pPr algn="ctr"/>
            <a:r>
              <a:rPr lang="fr-FR" sz="1400" b="1" dirty="0"/>
              <a:t>Products</a:t>
            </a:r>
          </a:p>
        </p:txBody>
      </p:sp>
      <p:sp>
        <p:nvSpPr>
          <p:cNvPr id="36" name="ZoneTexte 35"/>
          <p:cNvSpPr txBox="1"/>
          <p:nvPr/>
        </p:nvSpPr>
        <p:spPr>
          <a:xfrm>
            <a:off x="830425" y="4494604"/>
            <a:ext cx="7550862" cy="1477328"/>
          </a:xfrm>
          <a:prstGeom prst="rect">
            <a:avLst/>
          </a:prstGeom>
          <a:noFill/>
        </p:spPr>
        <p:txBody>
          <a:bodyPr wrap="square" rtlCol="0">
            <a:spAutoFit/>
          </a:bodyPr>
          <a:lstStyle/>
          <a:p>
            <a:endParaRPr lang="fr-FR" dirty="0"/>
          </a:p>
          <a:p>
            <a:pPr marL="285750" indent="-285750">
              <a:buFont typeface="Arial" panose="020B0604020202020204" pitchFamily="34" charset="0"/>
              <a:buChar char="•"/>
            </a:pPr>
            <a:r>
              <a:rPr lang="fr-FR" dirty="0"/>
              <a:t>Conversion de la date au format datetime</a:t>
            </a:r>
          </a:p>
          <a:p>
            <a:pPr marL="285750" indent="-285750">
              <a:buFont typeface="Arial" panose="020B0604020202020204" pitchFamily="34" charset="0"/>
              <a:buChar char="•"/>
            </a:pPr>
            <a:r>
              <a:rPr lang="fr-FR" dirty="0"/>
              <a:t>Ajout des 4 COLONNES : année_mois, année, mois, jour</a:t>
            </a:r>
          </a:p>
          <a:p>
            <a:pPr marL="285750" indent="-285750">
              <a:buFont typeface="Arial" panose="020B0604020202020204" pitchFamily="34" charset="0"/>
              <a:buChar char="•"/>
            </a:pPr>
            <a:r>
              <a:rPr lang="fr-FR" dirty="0"/>
              <a:t>Ajout tranche d’âge (Customers)</a:t>
            </a:r>
          </a:p>
          <a:p>
            <a:pPr marL="285750" indent="-285750">
              <a:buFont typeface="Arial" panose="020B0604020202020204" pitchFamily="34" charset="0"/>
              <a:buChar char="•"/>
            </a:pPr>
            <a:endParaRPr lang="fr-FR" dirty="0"/>
          </a:p>
        </p:txBody>
      </p:sp>
      <p:cxnSp>
        <p:nvCxnSpPr>
          <p:cNvPr id="2" name="Connecteur droit avec flèche 1">
            <a:extLst>
              <a:ext uri="{FF2B5EF4-FFF2-40B4-BE49-F238E27FC236}">
                <a16:creationId xmlns:a16="http://schemas.microsoft.com/office/drawing/2014/main" id="{CC16A47B-3982-A5B3-1FD5-5FD9CA4F983A}"/>
              </a:ext>
            </a:extLst>
          </p:cNvPr>
          <p:cNvCxnSpPr>
            <a:cxnSpLocks/>
          </p:cNvCxnSpPr>
          <p:nvPr/>
        </p:nvCxnSpPr>
        <p:spPr>
          <a:xfrm>
            <a:off x="5003982" y="853881"/>
            <a:ext cx="13021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B8DC538-9041-3D4F-0358-32F1E994262F}"/>
              </a:ext>
            </a:extLst>
          </p:cNvPr>
          <p:cNvSpPr txBox="1"/>
          <p:nvPr/>
        </p:nvSpPr>
        <p:spPr>
          <a:xfrm>
            <a:off x="6355578" y="700175"/>
            <a:ext cx="1298783" cy="307777"/>
          </a:xfrm>
          <a:prstGeom prst="rect">
            <a:avLst/>
          </a:prstGeom>
          <a:solidFill>
            <a:schemeClr val="bg1">
              <a:lumMod val="65000"/>
            </a:schemeClr>
          </a:solidFill>
        </p:spPr>
        <p:txBody>
          <a:bodyPr wrap="square" rtlCol="0">
            <a:spAutoFit/>
          </a:bodyPr>
          <a:lstStyle/>
          <a:p>
            <a:pPr algn="ctr"/>
            <a:r>
              <a:rPr lang="fr-FR" sz="1400" b="1" dirty="0"/>
              <a:t>customers</a:t>
            </a:r>
          </a:p>
        </p:txBody>
      </p:sp>
      <p:cxnSp>
        <p:nvCxnSpPr>
          <p:cNvPr id="6" name="Connecteur droit avec flèche 5">
            <a:extLst>
              <a:ext uri="{FF2B5EF4-FFF2-40B4-BE49-F238E27FC236}">
                <a16:creationId xmlns:a16="http://schemas.microsoft.com/office/drawing/2014/main" id="{E3B58B2A-C516-FE3A-B968-FEDC090CEBF6}"/>
              </a:ext>
            </a:extLst>
          </p:cNvPr>
          <p:cNvCxnSpPr>
            <a:cxnSpLocks/>
          </p:cNvCxnSpPr>
          <p:nvPr/>
        </p:nvCxnSpPr>
        <p:spPr>
          <a:xfrm>
            <a:off x="5053466" y="2444770"/>
            <a:ext cx="13021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290F8644-0DBE-5F64-3208-89DEBAB0AB99}"/>
              </a:ext>
            </a:extLst>
          </p:cNvPr>
          <p:cNvCxnSpPr>
            <a:cxnSpLocks/>
          </p:cNvCxnSpPr>
          <p:nvPr/>
        </p:nvCxnSpPr>
        <p:spPr>
          <a:xfrm>
            <a:off x="5119060" y="3528094"/>
            <a:ext cx="13021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90E6607A-0C4B-4AA5-16C8-1F56FB355887}"/>
              </a:ext>
            </a:extLst>
          </p:cNvPr>
          <p:cNvSpPr txBox="1"/>
          <p:nvPr/>
        </p:nvSpPr>
        <p:spPr>
          <a:xfrm>
            <a:off x="6617160" y="3347442"/>
            <a:ext cx="1298783" cy="307777"/>
          </a:xfrm>
          <a:prstGeom prst="rect">
            <a:avLst/>
          </a:prstGeom>
          <a:solidFill>
            <a:schemeClr val="bg1">
              <a:lumMod val="65000"/>
            </a:schemeClr>
          </a:solidFill>
        </p:spPr>
        <p:txBody>
          <a:bodyPr wrap="square" rtlCol="0">
            <a:spAutoFit/>
          </a:bodyPr>
          <a:lstStyle/>
          <a:p>
            <a:pPr algn="ctr"/>
            <a:r>
              <a:rPr lang="fr-FR" sz="1400" b="1" dirty="0"/>
              <a:t>transactions</a:t>
            </a:r>
          </a:p>
        </p:txBody>
      </p:sp>
      <p:sp>
        <p:nvSpPr>
          <p:cNvPr id="10" name="ZoneTexte 9">
            <a:extLst>
              <a:ext uri="{FF2B5EF4-FFF2-40B4-BE49-F238E27FC236}">
                <a16:creationId xmlns:a16="http://schemas.microsoft.com/office/drawing/2014/main" id="{ED909EA3-AF14-A1D3-0944-98C49BB48AB5}"/>
              </a:ext>
            </a:extLst>
          </p:cNvPr>
          <p:cNvSpPr txBox="1"/>
          <p:nvPr/>
        </p:nvSpPr>
        <p:spPr>
          <a:xfrm>
            <a:off x="6639814" y="2282976"/>
            <a:ext cx="1298783" cy="307777"/>
          </a:xfrm>
          <a:prstGeom prst="rect">
            <a:avLst/>
          </a:prstGeom>
          <a:solidFill>
            <a:schemeClr val="bg1">
              <a:lumMod val="65000"/>
            </a:schemeClr>
          </a:solidFill>
        </p:spPr>
        <p:txBody>
          <a:bodyPr wrap="square" rtlCol="0">
            <a:spAutoFit/>
          </a:bodyPr>
          <a:lstStyle/>
          <a:p>
            <a:pPr algn="ctr"/>
            <a:r>
              <a:rPr lang="fr-FR" sz="1400" b="1" dirty="0"/>
              <a:t>products</a:t>
            </a:r>
          </a:p>
        </p:txBody>
      </p:sp>
    </p:spTree>
    <p:extLst>
      <p:ext uri="{BB962C8B-B14F-4D97-AF65-F5344CB8AC3E}">
        <p14:creationId xmlns:p14="http://schemas.microsoft.com/office/powerpoint/2010/main" val="339593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54458" y="1577030"/>
            <a:ext cx="1388424" cy="369332"/>
          </a:xfrm>
          <a:prstGeom prst="rect">
            <a:avLst/>
          </a:prstGeom>
          <a:solidFill>
            <a:schemeClr val="bg1">
              <a:lumMod val="65000"/>
            </a:schemeClr>
          </a:solidFill>
        </p:spPr>
        <p:txBody>
          <a:bodyPr wrap="square" rtlCol="0">
            <a:spAutoFit/>
          </a:bodyPr>
          <a:lstStyle/>
          <a:p>
            <a:pPr algn="ctr"/>
            <a:r>
              <a:rPr lang="fr-FR" b="1" dirty="0"/>
              <a:t>Jointures </a:t>
            </a:r>
          </a:p>
        </p:txBody>
      </p:sp>
      <p:cxnSp>
        <p:nvCxnSpPr>
          <p:cNvPr id="25" name="Connecteur droit avec flèche 24"/>
          <p:cNvCxnSpPr>
            <a:cxnSpLocks/>
            <a:stCxn id="20" idx="3"/>
          </p:cNvCxnSpPr>
          <p:nvPr/>
        </p:nvCxnSpPr>
        <p:spPr>
          <a:xfrm flipV="1">
            <a:off x="1442882" y="917493"/>
            <a:ext cx="2127567" cy="8442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cxnSpLocks/>
            <a:stCxn id="20" idx="3"/>
            <a:endCxn id="33" idx="1"/>
          </p:cNvCxnSpPr>
          <p:nvPr/>
        </p:nvCxnSpPr>
        <p:spPr>
          <a:xfrm>
            <a:off x="1442882" y="1761696"/>
            <a:ext cx="2045101" cy="8348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3705199" y="700175"/>
            <a:ext cx="1298783" cy="307777"/>
          </a:xfrm>
          <a:prstGeom prst="rect">
            <a:avLst/>
          </a:prstGeom>
          <a:solidFill>
            <a:schemeClr val="bg1">
              <a:lumMod val="65000"/>
            </a:schemeClr>
          </a:solidFill>
        </p:spPr>
        <p:txBody>
          <a:bodyPr wrap="square" rtlCol="0">
            <a:spAutoFit/>
          </a:bodyPr>
          <a:lstStyle/>
          <a:p>
            <a:pPr algn="ctr"/>
            <a:r>
              <a:rPr lang="fr-FR" sz="1400" b="1" dirty="0"/>
              <a:t>OUTER</a:t>
            </a:r>
          </a:p>
        </p:txBody>
      </p:sp>
      <p:sp>
        <p:nvSpPr>
          <p:cNvPr id="55" name="ZoneTexte 54"/>
          <p:cNvSpPr txBox="1"/>
          <p:nvPr/>
        </p:nvSpPr>
        <p:spPr>
          <a:xfrm>
            <a:off x="9689587" y="3598759"/>
            <a:ext cx="314632" cy="230832"/>
          </a:xfrm>
          <a:prstGeom prst="rect">
            <a:avLst/>
          </a:prstGeom>
          <a:solidFill>
            <a:schemeClr val="bg1"/>
          </a:solidFill>
        </p:spPr>
        <p:txBody>
          <a:bodyPr wrap="square" rtlCol="0">
            <a:spAutoFit/>
          </a:bodyPr>
          <a:lstStyle/>
          <a:p>
            <a:endParaRPr lang="fr-FR" sz="900" dirty="0"/>
          </a:p>
        </p:txBody>
      </p:sp>
      <p:sp>
        <p:nvSpPr>
          <p:cNvPr id="57" name="ZoneTexte 56"/>
          <p:cNvSpPr txBox="1"/>
          <p:nvPr/>
        </p:nvSpPr>
        <p:spPr>
          <a:xfrm>
            <a:off x="9494606" y="3097389"/>
            <a:ext cx="314632" cy="230832"/>
          </a:xfrm>
          <a:prstGeom prst="rect">
            <a:avLst/>
          </a:prstGeom>
          <a:solidFill>
            <a:schemeClr val="bg1"/>
          </a:solidFill>
        </p:spPr>
        <p:txBody>
          <a:bodyPr wrap="square" rtlCol="0">
            <a:spAutoFit/>
          </a:bodyPr>
          <a:lstStyle/>
          <a:p>
            <a:endParaRPr lang="fr-FR" sz="900" dirty="0"/>
          </a:p>
        </p:txBody>
      </p:sp>
      <p:sp>
        <p:nvSpPr>
          <p:cNvPr id="58" name="ZoneTexte 57"/>
          <p:cNvSpPr txBox="1"/>
          <p:nvPr/>
        </p:nvSpPr>
        <p:spPr>
          <a:xfrm>
            <a:off x="7949270" y="572683"/>
            <a:ext cx="314632" cy="230832"/>
          </a:xfrm>
          <a:prstGeom prst="rect">
            <a:avLst/>
          </a:prstGeom>
          <a:solidFill>
            <a:schemeClr val="bg1"/>
          </a:solidFill>
        </p:spPr>
        <p:txBody>
          <a:bodyPr wrap="square" rtlCol="0">
            <a:spAutoFit/>
          </a:bodyPr>
          <a:lstStyle/>
          <a:p>
            <a:endParaRPr lang="fr-FR" sz="900" dirty="0"/>
          </a:p>
        </p:txBody>
      </p:sp>
      <p:sp>
        <p:nvSpPr>
          <p:cNvPr id="59" name="ZoneTexte 58"/>
          <p:cNvSpPr txBox="1"/>
          <p:nvPr/>
        </p:nvSpPr>
        <p:spPr>
          <a:xfrm>
            <a:off x="10353161" y="2125129"/>
            <a:ext cx="314632" cy="230832"/>
          </a:xfrm>
          <a:prstGeom prst="rect">
            <a:avLst/>
          </a:prstGeom>
          <a:solidFill>
            <a:schemeClr val="bg1"/>
          </a:solidFill>
        </p:spPr>
        <p:txBody>
          <a:bodyPr wrap="square" rtlCol="0">
            <a:spAutoFit/>
          </a:bodyPr>
          <a:lstStyle/>
          <a:p>
            <a:endParaRPr lang="fr-FR" sz="900" dirty="0"/>
          </a:p>
        </p:txBody>
      </p:sp>
      <p:sp>
        <p:nvSpPr>
          <p:cNvPr id="61" name="Titre 1"/>
          <p:cNvSpPr txBox="1">
            <a:spLocks noGrp="1"/>
          </p:cNvSpPr>
          <p:nvPr>
            <p:ph type="title"/>
          </p:nvPr>
        </p:nvSpPr>
        <p:spPr>
          <a:xfrm>
            <a:off x="11392257" y="295174"/>
            <a:ext cx="745285" cy="6299795"/>
          </a:xfrm>
        </p:spPr>
        <p:txBody>
          <a:bodyPr vert="vert270">
            <a:noAutofit/>
          </a:bodyPr>
          <a:lstStyle/>
          <a:p>
            <a:pPr lvl="0" algn="ctr"/>
            <a:r>
              <a:rPr lang="fr-FR" sz="3600" b="1" dirty="0">
                <a:solidFill>
                  <a:schemeClr val="bg1"/>
                </a:solidFill>
              </a:rPr>
              <a:t>Jointures</a:t>
            </a:r>
            <a:endParaRPr lang="en-GB" sz="3600" b="1" dirty="0">
              <a:solidFill>
                <a:schemeClr val="bg1"/>
              </a:solidFill>
            </a:endParaRPr>
          </a:p>
        </p:txBody>
      </p:sp>
      <p:sp>
        <p:nvSpPr>
          <p:cNvPr id="33" name="ZoneTexte 32"/>
          <p:cNvSpPr txBox="1"/>
          <p:nvPr/>
        </p:nvSpPr>
        <p:spPr>
          <a:xfrm>
            <a:off x="3487983" y="2442653"/>
            <a:ext cx="1325827" cy="307777"/>
          </a:xfrm>
          <a:prstGeom prst="rect">
            <a:avLst/>
          </a:prstGeom>
          <a:solidFill>
            <a:schemeClr val="bg1">
              <a:lumMod val="65000"/>
            </a:schemeClr>
          </a:solidFill>
        </p:spPr>
        <p:txBody>
          <a:bodyPr wrap="square" rtlCol="0">
            <a:spAutoFit/>
          </a:bodyPr>
          <a:lstStyle/>
          <a:p>
            <a:pPr algn="ctr"/>
            <a:r>
              <a:rPr lang="fr-FR" sz="1400" b="1" dirty="0"/>
              <a:t>LEFT</a:t>
            </a:r>
          </a:p>
        </p:txBody>
      </p:sp>
      <p:sp>
        <p:nvSpPr>
          <p:cNvPr id="3" name="ZoneTexte 2"/>
          <p:cNvSpPr txBox="1"/>
          <p:nvPr/>
        </p:nvSpPr>
        <p:spPr>
          <a:xfrm>
            <a:off x="5153221" y="530897"/>
            <a:ext cx="5158319" cy="646331"/>
          </a:xfrm>
          <a:prstGeom prst="rect">
            <a:avLst/>
          </a:prstGeom>
          <a:noFill/>
        </p:spPr>
        <p:txBody>
          <a:bodyPr wrap="square" rtlCol="0">
            <a:spAutoFit/>
          </a:bodyPr>
          <a:lstStyle/>
          <a:p>
            <a:pPr marL="285750" indent="-285750">
              <a:buFont typeface="Arial" panose="020B0604020202020204" pitchFamily="34" charset="0"/>
              <a:buChar char="•"/>
            </a:pPr>
            <a:r>
              <a:rPr lang="fr-FR" b="1" dirty="0"/>
              <a:t>Création de la dataframe df1 </a:t>
            </a:r>
          </a:p>
          <a:p>
            <a:pPr marL="285750" indent="-285750">
              <a:buFont typeface="Arial" panose="020B0604020202020204" pitchFamily="34" charset="0"/>
              <a:buChar char="•"/>
            </a:pPr>
            <a:r>
              <a:rPr lang="fr-FR" b="1" dirty="0"/>
              <a:t>21 produits non vendu</a:t>
            </a:r>
          </a:p>
        </p:txBody>
      </p:sp>
      <p:sp>
        <p:nvSpPr>
          <p:cNvPr id="2" name="ZoneTexte 1">
            <a:extLst>
              <a:ext uri="{FF2B5EF4-FFF2-40B4-BE49-F238E27FC236}">
                <a16:creationId xmlns:a16="http://schemas.microsoft.com/office/drawing/2014/main" id="{FE285D6C-EBAC-04E4-8CF4-B92CDD0238E1}"/>
              </a:ext>
            </a:extLst>
          </p:cNvPr>
          <p:cNvSpPr txBox="1"/>
          <p:nvPr/>
        </p:nvSpPr>
        <p:spPr>
          <a:xfrm>
            <a:off x="4953388" y="2236847"/>
            <a:ext cx="5795730" cy="1477328"/>
          </a:xfrm>
          <a:prstGeom prst="rect">
            <a:avLst/>
          </a:prstGeom>
          <a:noFill/>
        </p:spPr>
        <p:txBody>
          <a:bodyPr wrap="square" rtlCol="0">
            <a:spAutoFit/>
          </a:bodyPr>
          <a:lstStyle/>
          <a:p>
            <a:pPr marL="285750" indent="-285750">
              <a:buFont typeface="Arial" panose="020B0604020202020204" pitchFamily="34" charset="0"/>
              <a:buChar char="•"/>
            </a:pPr>
            <a:r>
              <a:rPr lang="fr-FR" b="1" dirty="0"/>
              <a:t>Création de la dataframe transactions_products</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Pour ajouter les caractéristique, ‘prix’, catégorie dans la dataframe transactions</a:t>
            </a:r>
          </a:p>
          <a:p>
            <a:endParaRPr lang="fr-FR" dirty="0"/>
          </a:p>
        </p:txBody>
      </p:sp>
    </p:spTree>
    <p:extLst>
      <p:ext uri="{BB962C8B-B14F-4D97-AF65-F5344CB8AC3E}">
        <p14:creationId xmlns:p14="http://schemas.microsoft.com/office/powerpoint/2010/main" val="353362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1572568" cy="6858000"/>
          </a:xfrm>
          <a:prstGeom prst="rect">
            <a:avLst/>
          </a:prstGeom>
        </p:spPr>
      </p:pic>
      <p:sp>
        <p:nvSpPr>
          <p:cNvPr id="2" name="Titre 1"/>
          <p:cNvSpPr txBox="1">
            <a:spLocks noGrp="1"/>
          </p:cNvSpPr>
          <p:nvPr>
            <p:ph type="ctrTitle"/>
          </p:nvPr>
        </p:nvSpPr>
        <p:spPr>
          <a:xfrm>
            <a:off x="2520401" y="-1069848"/>
            <a:ext cx="9418320" cy="4041648"/>
          </a:xfrm>
        </p:spPr>
        <p:txBody>
          <a:bodyPr/>
          <a:lstStyle/>
          <a:p>
            <a:pPr lvl="0"/>
            <a:r>
              <a:rPr lang="fr-FR" dirty="0">
                <a:solidFill>
                  <a:schemeClr val="tx1"/>
                </a:solidFill>
              </a:rPr>
              <a:t>2. Chiffre d’affaires</a:t>
            </a:r>
            <a:endParaRPr lang="en-GB" dirty="0">
              <a:solidFill>
                <a:schemeClr val="tx1"/>
              </a:solidFill>
            </a:endParaRPr>
          </a:p>
        </p:txBody>
      </p:sp>
    </p:spTree>
    <p:extLst>
      <p:ext uri="{BB962C8B-B14F-4D97-AF65-F5344CB8AC3E}">
        <p14:creationId xmlns:p14="http://schemas.microsoft.com/office/powerpoint/2010/main" val="134979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11392257" y="295174"/>
            <a:ext cx="745285" cy="6299795"/>
          </a:xfrm>
        </p:spPr>
        <p:txBody>
          <a:bodyPr vert="vert270">
            <a:noAutofit/>
          </a:bodyPr>
          <a:lstStyle/>
          <a:p>
            <a:pPr lvl="0" algn="ctr"/>
            <a:r>
              <a:rPr lang="fr-FR" sz="4000" b="1" dirty="0">
                <a:solidFill>
                  <a:schemeClr val="bg1"/>
                </a:solidFill>
              </a:rPr>
              <a:t>Chiffre d’Affaires</a:t>
            </a:r>
            <a:endParaRPr lang="en-GB" sz="4000" b="1" dirty="0">
              <a:solidFill>
                <a:schemeClr val="bg1"/>
              </a:solidFill>
            </a:endParaRPr>
          </a:p>
        </p:txBody>
      </p:sp>
      <p:sp>
        <p:nvSpPr>
          <p:cNvPr id="16" name="ZoneTexte 15"/>
          <p:cNvSpPr txBox="1"/>
          <p:nvPr/>
        </p:nvSpPr>
        <p:spPr>
          <a:xfrm>
            <a:off x="9729021" y="2504895"/>
            <a:ext cx="924232" cy="276999"/>
          </a:xfrm>
          <a:prstGeom prst="rect">
            <a:avLst/>
          </a:prstGeom>
          <a:solidFill>
            <a:schemeClr val="bg1"/>
          </a:solidFill>
        </p:spPr>
        <p:txBody>
          <a:bodyPr wrap="square" rtlCol="0">
            <a:spAutoFit/>
          </a:bodyPr>
          <a:lstStyle/>
          <a:p>
            <a:endParaRPr lang="fr-FR" sz="1200" dirty="0">
              <a:solidFill>
                <a:schemeClr val="accent6"/>
              </a:solidFill>
            </a:endParaRPr>
          </a:p>
        </p:txBody>
      </p:sp>
      <p:sp>
        <p:nvSpPr>
          <p:cNvPr id="19" name="ZoneTexte 18"/>
          <p:cNvSpPr txBox="1"/>
          <p:nvPr/>
        </p:nvSpPr>
        <p:spPr>
          <a:xfrm>
            <a:off x="8966581" y="605510"/>
            <a:ext cx="216747" cy="190903"/>
          </a:xfrm>
          <a:prstGeom prst="rect">
            <a:avLst/>
          </a:prstGeom>
          <a:solidFill>
            <a:schemeClr val="bg1"/>
          </a:solidFill>
        </p:spPr>
        <p:txBody>
          <a:bodyPr wrap="square" rtlCol="0">
            <a:spAutoFit/>
          </a:bodyPr>
          <a:lstStyle/>
          <a:p>
            <a:endParaRPr lang="fr-FR" dirty="0"/>
          </a:p>
        </p:txBody>
      </p:sp>
      <p:pic>
        <p:nvPicPr>
          <p:cNvPr id="9" name="Image 8">
            <a:extLst>
              <a:ext uri="{FF2B5EF4-FFF2-40B4-BE49-F238E27FC236}">
                <a16:creationId xmlns:a16="http://schemas.microsoft.com/office/drawing/2014/main" id="{1DD3455C-C835-D1EA-95C7-0EE35A22771D}"/>
              </a:ext>
            </a:extLst>
          </p:cNvPr>
          <p:cNvPicPr>
            <a:picLocks noChangeAspect="1"/>
          </p:cNvPicPr>
          <p:nvPr/>
        </p:nvPicPr>
        <p:blipFill>
          <a:blip r:embed="rId3"/>
          <a:stretch>
            <a:fillRect/>
          </a:stretch>
        </p:blipFill>
        <p:spPr>
          <a:xfrm>
            <a:off x="1838131" y="177821"/>
            <a:ext cx="7890890" cy="6027539"/>
          </a:xfrm>
          <a:prstGeom prst="rect">
            <a:avLst/>
          </a:prstGeom>
        </p:spPr>
      </p:pic>
    </p:spTree>
    <p:extLst>
      <p:ext uri="{BB962C8B-B14F-4D97-AF65-F5344CB8AC3E}">
        <p14:creationId xmlns:p14="http://schemas.microsoft.com/office/powerpoint/2010/main" val="361836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11392257" y="295174"/>
            <a:ext cx="745285" cy="6299795"/>
          </a:xfrm>
        </p:spPr>
        <p:txBody>
          <a:bodyPr vert="vert270">
            <a:noAutofit/>
          </a:bodyPr>
          <a:lstStyle/>
          <a:p>
            <a:pPr lvl="0" algn="ctr"/>
            <a:r>
              <a:rPr lang="fr-FR" sz="4000" b="1" dirty="0">
                <a:solidFill>
                  <a:schemeClr val="bg1"/>
                </a:solidFill>
              </a:rPr>
              <a:t>Chiffre d’Affaires</a:t>
            </a:r>
            <a:endParaRPr lang="en-GB" sz="4000" b="1" dirty="0">
              <a:solidFill>
                <a:schemeClr val="bg1"/>
              </a:solidFill>
            </a:endParaRPr>
          </a:p>
        </p:txBody>
      </p:sp>
      <p:sp>
        <p:nvSpPr>
          <p:cNvPr id="16" name="ZoneTexte 15"/>
          <p:cNvSpPr txBox="1"/>
          <p:nvPr/>
        </p:nvSpPr>
        <p:spPr>
          <a:xfrm>
            <a:off x="9729021" y="2504895"/>
            <a:ext cx="924232" cy="276999"/>
          </a:xfrm>
          <a:prstGeom prst="rect">
            <a:avLst/>
          </a:prstGeom>
          <a:solidFill>
            <a:schemeClr val="bg1"/>
          </a:solidFill>
        </p:spPr>
        <p:txBody>
          <a:bodyPr wrap="square" rtlCol="0">
            <a:spAutoFit/>
          </a:bodyPr>
          <a:lstStyle/>
          <a:p>
            <a:endParaRPr lang="fr-FR" sz="1200" dirty="0">
              <a:solidFill>
                <a:schemeClr val="accent6"/>
              </a:solidFill>
            </a:endParaRPr>
          </a:p>
        </p:txBody>
      </p:sp>
      <p:sp>
        <p:nvSpPr>
          <p:cNvPr id="19" name="ZoneTexte 18"/>
          <p:cNvSpPr txBox="1"/>
          <p:nvPr/>
        </p:nvSpPr>
        <p:spPr>
          <a:xfrm>
            <a:off x="8966581" y="605510"/>
            <a:ext cx="216747" cy="190903"/>
          </a:xfrm>
          <a:prstGeom prst="rect">
            <a:avLst/>
          </a:prstGeom>
          <a:solidFill>
            <a:schemeClr val="bg1"/>
          </a:solidFill>
        </p:spPr>
        <p:txBody>
          <a:bodyPr wrap="square" rtlCol="0">
            <a:spAutoFit/>
          </a:bodyPr>
          <a:lstStyle/>
          <a:p>
            <a:endParaRPr lang="fr-FR" dirty="0"/>
          </a:p>
        </p:txBody>
      </p:sp>
      <p:pic>
        <p:nvPicPr>
          <p:cNvPr id="5" name="Image 4">
            <a:extLst>
              <a:ext uri="{FF2B5EF4-FFF2-40B4-BE49-F238E27FC236}">
                <a16:creationId xmlns:a16="http://schemas.microsoft.com/office/drawing/2014/main" id="{9C191B18-EE9B-33BF-4098-829BD3E2F9FE}"/>
              </a:ext>
            </a:extLst>
          </p:cNvPr>
          <p:cNvPicPr>
            <a:picLocks noChangeAspect="1"/>
          </p:cNvPicPr>
          <p:nvPr/>
        </p:nvPicPr>
        <p:blipFill>
          <a:blip r:embed="rId3"/>
          <a:stretch>
            <a:fillRect/>
          </a:stretch>
        </p:blipFill>
        <p:spPr>
          <a:xfrm>
            <a:off x="1223120" y="876837"/>
            <a:ext cx="9152521" cy="5196887"/>
          </a:xfrm>
          <a:prstGeom prst="rect">
            <a:avLst/>
          </a:prstGeom>
        </p:spPr>
      </p:pic>
    </p:spTree>
    <p:extLst>
      <p:ext uri="{BB962C8B-B14F-4D97-AF65-F5344CB8AC3E}">
        <p14:creationId xmlns:p14="http://schemas.microsoft.com/office/powerpoint/2010/main" val="75467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re 1"/>
          <p:cNvSpPr txBox="1">
            <a:spLocks noGrp="1"/>
          </p:cNvSpPr>
          <p:nvPr>
            <p:ph type="title"/>
          </p:nvPr>
        </p:nvSpPr>
        <p:spPr>
          <a:xfrm>
            <a:off x="11392257" y="295174"/>
            <a:ext cx="745285" cy="6299795"/>
          </a:xfrm>
        </p:spPr>
        <p:txBody>
          <a:bodyPr vert="vert270">
            <a:noAutofit/>
          </a:bodyPr>
          <a:lstStyle/>
          <a:p>
            <a:pPr lvl="0" algn="ctr"/>
            <a:r>
              <a:rPr lang="fr-FR" sz="4000" b="1" dirty="0">
                <a:solidFill>
                  <a:schemeClr val="bg1"/>
                </a:solidFill>
              </a:rPr>
              <a:t>Chiffre d’Affaires</a:t>
            </a:r>
            <a:endParaRPr lang="en-GB" sz="4000" b="1" dirty="0">
              <a:solidFill>
                <a:schemeClr val="bg1"/>
              </a:solidFill>
            </a:endParaRPr>
          </a:p>
        </p:txBody>
      </p:sp>
      <p:sp>
        <p:nvSpPr>
          <p:cNvPr id="16" name="ZoneTexte 15"/>
          <p:cNvSpPr txBox="1"/>
          <p:nvPr/>
        </p:nvSpPr>
        <p:spPr>
          <a:xfrm>
            <a:off x="9729021" y="2504895"/>
            <a:ext cx="924232" cy="276999"/>
          </a:xfrm>
          <a:prstGeom prst="rect">
            <a:avLst/>
          </a:prstGeom>
          <a:solidFill>
            <a:schemeClr val="bg1"/>
          </a:solidFill>
        </p:spPr>
        <p:txBody>
          <a:bodyPr wrap="square" rtlCol="0">
            <a:spAutoFit/>
          </a:bodyPr>
          <a:lstStyle/>
          <a:p>
            <a:endParaRPr lang="fr-FR" sz="1200" dirty="0">
              <a:solidFill>
                <a:schemeClr val="accent6"/>
              </a:solidFill>
            </a:endParaRPr>
          </a:p>
        </p:txBody>
      </p:sp>
      <p:sp>
        <p:nvSpPr>
          <p:cNvPr id="19" name="ZoneTexte 18"/>
          <p:cNvSpPr txBox="1"/>
          <p:nvPr/>
        </p:nvSpPr>
        <p:spPr>
          <a:xfrm>
            <a:off x="8966581" y="605510"/>
            <a:ext cx="216747" cy="190903"/>
          </a:xfrm>
          <a:prstGeom prst="rect">
            <a:avLst/>
          </a:prstGeom>
          <a:solidFill>
            <a:schemeClr val="bg1"/>
          </a:solidFill>
        </p:spPr>
        <p:txBody>
          <a:bodyPr wrap="square" rtlCol="0">
            <a:spAutoFit/>
          </a:bodyPr>
          <a:lstStyle/>
          <a:p>
            <a:endParaRPr lang="fr-FR" dirty="0"/>
          </a:p>
        </p:txBody>
      </p:sp>
      <p:pic>
        <p:nvPicPr>
          <p:cNvPr id="14" name="Image 13">
            <a:extLst>
              <a:ext uri="{FF2B5EF4-FFF2-40B4-BE49-F238E27FC236}">
                <a16:creationId xmlns:a16="http://schemas.microsoft.com/office/drawing/2014/main" id="{DE76AF56-9BFC-50E2-910F-7A90F9961AE2}"/>
              </a:ext>
            </a:extLst>
          </p:cNvPr>
          <p:cNvPicPr>
            <a:picLocks noChangeAspect="1"/>
          </p:cNvPicPr>
          <p:nvPr/>
        </p:nvPicPr>
        <p:blipFill>
          <a:blip r:embed="rId3"/>
          <a:stretch>
            <a:fillRect/>
          </a:stretch>
        </p:blipFill>
        <p:spPr>
          <a:xfrm>
            <a:off x="1918101" y="796413"/>
            <a:ext cx="8273036" cy="5698505"/>
          </a:xfrm>
          <a:prstGeom prst="rect">
            <a:avLst/>
          </a:prstGeom>
        </p:spPr>
      </p:pic>
    </p:spTree>
  </p:cSld>
  <p:clrMapOvr>
    <a:masterClrMapping/>
  </p:clrMapOvr>
</p:sld>
</file>

<file path=ppt/theme/theme1.xml><?xml version="1.0" encoding="utf-8"?>
<a:theme xmlns:a="http://schemas.openxmlformats.org/drawingml/2006/main" name="Affich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Conception%20Affichage</Template>
  <TotalTime>37220</TotalTime>
  <Words>1650</Words>
  <Application>Microsoft Office PowerPoint</Application>
  <PresentationFormat>Grand écran</PresentationFormat>
  <Paragraphs>198</Paragraphs>
  <Slides>30</Slides>
  <Notes>20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Calibri</vt:lpstr>
      <vt:lpstr>Century Schoolbook</vt:lpstr>
      <vt:lpstr>Helvetica Neue</vt:lpstr>
      <vt:lpstr>Symbol</vt:lpstr>
      <vt:lpstr>Wingdings 2</vt:lpstr>
      <vt:lpstr>Afficher</vt:lpstr>
      <vt:lpstr>Présentation PowerPoint</vt:lpstr>
      <vt:lpstr>Présentation PowerPoint</vt:lpstr>
      <vt:lpstr>1.Préparation des données</vt:lpstr>
      <vt:lpstr>Nettoyage et préparation</vt:lpstr>
      <vt:lpstr>Jointures</vt:lpstr>
      <vt:lpstr>2. Chiffre d’affaires</vt:lpstr>
      <vt:lpstr>Chiffre d’Affaires</vt:lpstr>
      <vt:lpstr>Chiffre d’Affaires</vt:lpstr>
      <vt:lpstr>Chiffre d’Affaires</vt:lpstr>
      <vt:lpstr>Chiffre d’Affaires</vt:lpstr>
      <vt:lpstr>3. Nos produits</vt:lpstr>
      <vt:lpstr>3286 produits</vt:lpstr>
      <vt:lpstr>3286 produits</vt:lpstr>
      <vt:lpstr>Présentation PowerPoint</vt:lpstr>
      <vt:lpstr>Présentation PowerPoint</vt:lpstr>
      <vt:lpstr>4. Nos clients</vt:lpstr>
      <vt:lpstr>Disparité des 8621clients</vt:lpstr>
      <vt:lpstr> Quels produits achetés par les pros? Qui sont-ils?</vt:lpstr>
      <vt:lpstr>Répartition du chiffre d’affaire des clients particuliers</vt:lpstr>
      <vt:lpstr>Comportement de nos clients</vt:lpstr>
      <vt:lpstr>Corrélation entre catégorie achetée et genre ?</vt:lpstr>
      <vt:lpstr>Présentation PowerPoint</vt:lpstr>
      <vt:lpstr>Corrélation entre l’âge et le nb de clients?</vt:lpstr>
      <vt:lpstr>Corrélation entre l’âge et le montant des achats?</vt:lpstr>
      <vt:lpstr>Corrélation entre l’âge et la fréquence des achats?</vt:lpstr>
      <vt:lpstr>Corrélations entre groupe d'âge et panier moyen =&gt; 1 variable qualitative et 1 variable quantitative : ANOVA¶ </vt:lpstr>
      <vt:lpstr>Corrélations entre groupe d'âge et panier moyen =&gt; 1 variable qualitative et 1 variable quantitative : ANOVA¶ </vt:lpstr>
      <vt:lpstr>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ventes en lignes  -  Lapage</dc:title>
  <dc:creator>Nikita Cacace</dc:creator>
  <cp:lastModifiedBy>Jordan Eya nguema</cp:lastModifiedBy>
  <cp:revision>168</cp:revision>
  <dcterms:created xsi:type="dcterms:W3CDTF">2021-11-12T13:55:49Z</dcterms:created>
  <dcterms:modified xsi:type="dcterms:W3CDTF">2023-11-06T09:52:00Z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