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61" r:id="rId6"/>
    <p:sldId id="265" r:id="rId7"/>
    <p:sldId id="264" r:id="rId8"/>
    <p:sldId id="267" r:id="rId9"/>
    <p:sldId id="269" r:id="rId10"/>
    <p:sldId id="272" r:id="rId11"/>
    <p:sldId id="274" r:id="rId12"/>
    <p:sldId id="270" r:id="rId13"/>
    <p:sldId id="273" r:id="rId14"/>
    <p:sldId id="275" r:id="rId15"/>
    <p:sldId id="276" r:id="rId16"/>
    <p:sldId id="271" r:id="rId17"/>
    <p:sldId id="281" r:id="rId18"/>
    <p:sldId id="280" r:id="rId19"/>
    <p:sldId id="279" r:id="rId20"/>
    <p:sldId id="278" r:id="rId21"/>
    <p:sldId id="284" r:id="rId22"/>
    <p:sldId id="283" r:id="rId23"/>
    <p:sldId id="282" r:id="rId24"/>
    <p:sldId id="277" r:id="rId25"/>
    <p:sldId id="268" r:id="rId26"/>
    <p:sldId id="288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830" y="43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06F7FE-3D65-D084-9E15-A9A35289A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MC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6D8CA5-4F25-C260-9931-BADD1EF99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MC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F8867B-2142-B50D-5121-D5B1DB532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7F12-5266-4850-88CC-BEC9CC5681AC}" type="datetimeFigureOut">
              <a:rPr lang="fr-MC" smtClean="0"/>
              <a:t>30/06/2024</a:t>
            </a:fld>
            <a:endParaRPr lang="fr-MC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13A04F-A189-196D-5C71-CD18F978B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C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1FBD0E-68B8-F457-3913-D454ABA3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C2E1-6424-4B9C-9C07-C9EFDAE4B441}" type="slidenum">
              <a:rPr lang="fr-MC" smtClean="0"/>
              <a:t>‹N°›</a:t>
            </a:fld>
            <a:endParaRPr lang="fr-MC"/>
          </a:p>
        </p:txBody>
      </p:sp>
    </p:spTree>
    <p:extLst>
      <p:ext uri="{BB962C8B-B14F-4D97-AF65-F5344CB8AC3E}">
        <p14:creationId xmlns:p14="http://schemas.microsoft.com/office/powerpoint/2010/main" val="300991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58806C-B7F8-E2D6-42C5-4EAA73D9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C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A7BC43-33C7-E0A2-1D27-B57361B11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C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C11115-C11B-D730-EE0B-DEDACC4B3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7F12-5266-4850-88CC-BEC9CC5681AC}" type="datetimeFigureOut">
              <a:rPr lang="fr-MC" smtClean="0"/>
              <a:t>30/06/2024</a:t>
            </a:fld>
            <a:endParaRPr lang="fr-MC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7F44C0-E194-7450-682A-4CD5A846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C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9A560D-316B-7ED6-CA8F-307BB09C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C2E1-6424-4B9C-9C07-C9EFDAE4B441}" type="slidenum">
              <a:rPr lang="fr-MC" smtClean="0"/>
              <a:t>‹N°›</a:t>
            </a:fld>
            <a:endParaRPr lang="fr-MC"/>
          </a:p>
        </p:txBody>
      </p:sp>
    </p:spTree>
    <p:extLst>
      <p:ext uri="{BB962C8B-B14F-4D97-AF65-F5344CB8AC3E}">
        <p14:creationId xmlns:p14="http://schemas.microsoft.com/office/powerpoint/2010/main" val="191075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C342883-7459-D768-8E0A-93B63EABF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MC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22D79B-4E16-667E-9E86-E8A2CD87B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C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9277C1-DF26-06B1-DED1-0B980583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7F12-5266-4850-88CC-BEC9CC5681AC}" type="datetimeFigureOut">
              <a:rPr lang="fr-MC" smtClean="0"/>
              <a:t>30/06/2024</a:t>
            </a:fld>
            <a:endParaRPr lang="fr-MC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C3689-289E-C15D-542A-7B463CCD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C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7BE8F4-F503-6E42-80EE-8E501DEC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C2E1-6424-4B9C-9C07-C9EFDAE4B441}" type="slidenum">
              <a:rPr lang="fr-MC" smtClean="0"/>
              <a:t>‹N°›</a:t>
            </a:fld>
            <a:endParaRPr lang="fr-MC"/>
          </a:p>
        </p:txBody>
      </p:sp>
    </p:spTree>
    <p:extLst>
      <p:ext uri="{BB962C8B-B14F-4D97-AF65-F5344CB8AC3E}">
        <p14:creationId xmlns:p14="http://schemas.microsoft.com/office/powerpoint/2010/main" val="15535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794B9-C58D-CDC3-8FC2-DA02F4A2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C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BA6C26-D61D-52E2-2D9A-8D9AD9A67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C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F721B3-D187-D496-F91E-EE04A725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7F12-5266-4850-88CC-BEC9CC5681AC}" type="datetimeFigureOut">
              <a:rPr lang="fr-MC" smtClean="0"/>
              <a:t>30/06/2024</a:t>
            </a:fld>
            <a:endParaRPr lang="fr-MC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AD2C0D-3673-CB98-E8BD-FD272670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C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A8D469-0DB3-D80D-1E88-D955C1AF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C2E1-6424-4B9C-9C07-C9EFDAE4B441}" type="slidenum">
              <a:rPr lang="fr-MC" smtClean="0"/>
              <a:t>‹N°›</a:t>
            </a:fld>
            <a:endParaRPr lang="fr-MC"/>
          </a:p>
        </p:txBody>
      </p:sp>
    </p:spTree>
    <p:extLst>
      <p:ext uri="{BB962C8B-B14F-4D97-AF65-F5344CB8AC3E}">
        <p14:creationId xmlns:p14="http://schemas.microsoft.com/office/powerpoint/2010/main" val="357544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745378-CB3D-2C95-0377-327951868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MC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B9B385-D7F7-B42A-03C2-E8967C5C5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929CFB-8E65-02CF-E3B6-58CDF28CF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7F12-5266-4850-88CC-BEC9CC5681AC}" type="datetimeFigureOut">
              <a:rPr lang="fr-MC" smtClean="0"/>
              <a:t>30/06/2024</a:t>
            </a:fld>
            <a:endParaRPr lang="fr-MC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886B85-2573-A2DC-F307-6CF062D6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C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320F1D-E6D3-20DB-B329-C396E91F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C2E1-6424-4B9C-9C07-C9EFDAE4B441}" type="slidenum">
              <a:rPr lang="fr-MC" smtClean="0"/>
              <a:t>‹N°›</a:t>
            </a:fld>
            <a:endParaRPr lang="fr-MC"/>
          </a:p>
        </p:txBody>
      </p:sp>
    </p:spTree>
    <p:extLst>
      <p:ext uri="{BB962C8B-B14F-4D97-AF65-F5344CB8AC3E}">
        <p14:creationId xmlns:p14="http://schemas.microsoft.com/office/powerpoint/2010/main" val="282523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87CF3-8694-6DEC-B25C-DCEDBB19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C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823CE1-9D02-FE1D-B227-363537056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C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0AEE1C-3351-7992-B1B4-AEAE83358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C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33DAA9-3811-3F41-D375-CB8173BE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7F12-5266-4850-88CC-BEC9CC5681AC}" type="datetimeFigureOut">
              <a:rPr lang="fr-MC" smtClean="0"/>
              <a:t>30/06/2024</a:t>
            </a:fld>
            <a:endParaRPr lang="fr-MC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D31A41-665E-509A-725F-E9B4C592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C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1FE600-FC60-ADEE-47C4-A90DAD01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C2E1-6424-4B9C-9C07-C9EFDAE4B441}" type="slidenum">
              <a:rPr lang="fr-MC" smtClean="0"/>
              <a:t>‹N°›</a:t>
            </a:fld>
            <a:endParaRPr lang="fr-MC"/>
          </a:p>
        </p:txBody>
      </p:sp>
    </p:spTree>
    <p:extLst>
      <p:ext uri="{BB962C8B-B14F-4D97-AF65-F5344CB8AC3E}">
        <p14:creationId xmlns:p14="http://schemas.microsoft.com/office/powerpoint/2010/main" val="184379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A408D-75E4-9B09-A607-1A7C6AD9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MC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1DF812-59AD-9F04-1DC1-96C68228E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186681-64C2-0A40-28AF-7D24A8398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C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E5AEB75-BD4D-AD1B-F0E3-52A4F59D1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5BC5354-D027-509D-F0A7-A26F9E2C7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C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7CA0A45-45BE-DCF1-5D19-A7BD470BF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7F12-5266-4850-88CC-BEC9CC5681AC}" type="datetimeFigureOut">
              <a:rPr lang="fr-MC" smtClean="0"/>
              <a:t>30/06/2024</a:t>
            </a:fld>
            <a:endParaRPr lang="fr-MC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275190A-DAF2-E13F-985C-06D627EB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C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A1B3871-A461-A53D-03FD-5720312B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C2E1-6424-4B9C-9C07-C9EFDAE4B441}" type="slidenum">
              <a:rPr lang="fr-MC" smtClean="0"/>
              <a:t>‹N°›</a:t>
            </a:fld>
            <a:endParaRPr lang="fr-MC"/>
          </a:p>
        </p:txBody>
      </p:sp>
    </p:spTree>
    <p:extLst>
      <p:ext uri="{BB962C8B-B14F-4D97-AF65-F5344CB8AC3E}">
        <p14:creationId xmlns:p14="http://schemas.microsoft.com/office/powerpoint/2010/main" val="337170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875C15-F104-9542-FF27-C2F246C2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C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3443105-A7B2-8AB6-F176-6D0E9D279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7F12-5266-4850-88CC-BEC9CC5681AC}" type="datetimeFigureOut">
              <a:rPr lang="fr-MC" smtClean="0"/>
              <a:t>30/06/2024</a:t>
            </a:fld>
            <a:endParaRPr lang="fr-MC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44EC9D-DE7E-E1F8-7B27-D999548D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C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D4E358-F0B1-9408-0E7D-757AD2F3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C2E1-6424-4B9C-9C07-C9EFDAE4B441}" type="slidenum">
              <a:rPr lang="fr-MC" smtClean="0"/>
              <a:t>‹N°›</a:t>
            </a:fld>
            <a:endParaRPr lang="fr-MC"/>
          </a:p>
        </p:txBody>
      </p:sp>
    </p:spTree>
    <p:extLst>
      <p:ext uri="{BB962C8B-B14F-4D97-AF65-F5344CB8AC3E}">
        <p14:creationId xmlns:p14="http://schemas.microsoft.com/office/powerpoint/2010/main" val="403450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FE33826-CBB0-B32A-C997-7EBF8AD48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7F12-5266-4850-88CC-BEC9CC5681AC}" type="datetimeFigureOut">
              <a:rPr lang="fr-MC" smtClean="0"/>
              <a:t>30/06/2024</a:t>
            </a:fld>
            <a:endParaRPr lang="fr-MC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C874981-CA01-E84B-7731-656C0E1C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C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EEE938-FD2B-B2C8-13C9-3A6CEE18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C2E1-6424-4B9C-9C07-C9EFDAE4B441}" type="slidenum">
              <a:rPr lang="fr-MC" smtClean="0"/>
              <a:t>‹N°›</a:t>
            </a:fld>
            <a:endParaRPr lang="fr-MC"/>
          </a:p>
        </p:txBody>
      </p:sp>
    </p:spTree>
    <p:extLst>
      <p:ext uri="{BB962C8B-B14F-4D97-AF65-F5344CB8AC3E}">
        <p14:creationId xmlns:p14="http://schemas.microsoft.com/office/powerpoint/2010/main" val="134441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A9CD50-174A-845B-70FD-21FA89F9A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C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D9A634-CC4D-4D5A-3859-F90CF3896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C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BCB7AD-2730-6684-610F-E87555A0E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42C75C-15AE-6009-F4AB-03410D65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7F12-5266-4850-88CC-BEC9CC5681AC}" type="datetimeFigureOut">
              <a:rPr lang="fr-MC" smtClean="0"/>
              <a:t>30/06/2024</a:t>
            </a:fld>
            <a:endParaRPr lang="fr-MC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84C538-A05E-6971-B64E-C4FC123A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C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ACC4D1-2A3B-D145-F2F1-756A53C4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C2E1-6424-4B9C-9C07-C9EFDAE4B441}" type="slidenum">
              <a:rPr lang="fr-MC" smtClean="0"/>
              <a:t>‹N°›</a:t>
            </a:fld>
            <a:endParaRPr lang="fr-MC"/>
          </a:p>
        </p:txBody>
      </p:sp>
    </p:spTree>
    <p:extLst>
      <p:ext uri="{BB962C8B-B14F-4D97-AF65-F5344CB8AC3E}">
        <p14:creationId xmlns:p14="http://schemas.microsoft.com/office/powerpoint/2010/main" val="268563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41B7AD-3C4F-43D2-0BB6-CABB7D8F1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C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2C46492-472A-4076-66FA-A4F30E426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MC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98AF5C9-4918-8B5A-0513-1EE525408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FA6278-9BF9-9A2E-A540-9A36CD99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7F12-5266-4850-88CC-BEC9CC5681AC}" type="datetimeFigureOut">
              <a:rPr lang="fr-MC" smtClean="0"/>
              <a:t>30/06/2024</a:t>
            </a:fld>
            <a:endParaRPr lang="fr-MC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96CFD6-17DC-F610-50AA-E2DF12AA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C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9B2E1A-0A29-2673-3F02-E5DA3173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C2E1-6424-4B9C-9C07-C9EFDAE4B441}" type="slidenum">
              <a:rPr lang="fr-MC" smtClean="0"/>
              <a:t>‹N°›</a:t>
            </a:fld>
            <a:endParaRPr lang="fr-MC"/>
          </a:p>
        </p:txBody>
      </p:sp>
    </p:spTree>
    <p:extLst>
      <p:ext uri="{BB962C8B-B14F-4D97-AF65-F5344CB8AC3E}">
        <p14:creationId xmlns:p14="http://schemas.microsoft.com/office/powerpoint/2010/main" val="393673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B53CD53-6242-3051-0CC1-2A4AD736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MC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8C6C6F-9D51-AF7A-263C-AAB0CEDC9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C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4435BC-5E00-FEBC-30AA-872F75FBA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7F12-5266-4850-88CC-BEC9CC5681AC}" type="datetimeFigureOut">
              <a:rPr lang="fr-MC" smtClean="0"/>
              <a:t>30/06/2024</a:t>
            </a:fld>
            <a:endParaRPr lang="fr-MC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518442-8456-CB12-4DFD-786E9AB5D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MC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2BAB6A-50C5-125E-4057-0DC065339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EC2E1-6424-4B9C-9C07-C9EFDAE4B441}" type="slidenum">
              <a:rPr lang="fr-MC" smtClean="0"/>
              <a:t>‹N°›</a:t>
            </a:fld>
            <a:endParaRPr lang="fr-MC"/>
          </a:p>
        </p:txBody>
      </p:sp>
    </p:spTree>
    <p:extLst>
      <p:ext uri="{BB962C8B-B14F-4D97-AF65-F5344CB8AC3E}">
        <p14:creationId xmlns:p14="http://schemas.microsoft.com/office/powerpoint/2010/main" val="147731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8B31E03-A0BC-E323-EA55-CD9F8A185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4158" y="6380703"/>
            <a:ext cx="1037842" cy="47729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3D625B1-74DE-7D4E-548C-C54239F3E735}"/>
              </a:ext>
            </a:extLst>
          </p:cNvPr>
          <p:cNvSpPr txBox="1"/>
          <p:nvPr/>
        </p:nvSpPr>
        <p:spPr>
          <a:xfrm>
            <a:off x="241159" y="314941"/>
            <a:ext cx="3828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70C0"/>
                </a:solidFill>
              </a:rPr>
              <a:t>Contexte</a:t>
            </a:r>
            <a:endParaRPr lang="fr-MC" sz="3200" dirty="0">
              <a:solidFill>
                <a:srgbClr val="0070C0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643EB49-8537-2453-A5F7-F34A9F133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2" y="1440795"/>
            <a:ext cx="9525838" cy="397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77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8B31E03-A0BC-E323-EA55-CD9F8A185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1557" y="6420897"/>
            <a:ext cx="950443" cy="43710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BF43124-78E9-C104-3321-94FC44270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920"/>
            <a:ext cx="8832542" cy="10391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1E8480B-C411-ABF7-924B-928F3D6C8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0" y="2866498"/>
            <a:ext cx="5094514" cy="387654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46B0501-5546-2706-1717-31B5E95E4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1451" y="1662245"/>
            <a:ext cx="7535507" cy="93023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D9015E0-CB30-67D9-B5F2-45EF7B5C90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1356" y="4857570"/>
            <a:ext cx="5077534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22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8B31E03-A0BC-E323-EA55-CD9F8A185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7937" y="6419232"/>
            <a:ext cx="954063" cy="43876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0B8ECB3-6920-960E-DD66-1FD96421A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0699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99C8AFA-5814-BD4C-F820-FCC6BDC26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05" y="4250454"/>
            <a:ext cx="8445477" cy="216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40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8B31E03-A0BC-E323-EA55-CD9F8A185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897" y="6306540"/>
            <a:ext cx="1199103" cy="55145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EF83A42-86CA-5A61-F726-ABF335D32235}"/>
              </a:ext>
            </a:extLst>
          </p:cNvPr>
          <p:cNvSpPr txBox="1"/>
          <p:nvPr/>
        </p:nvSpPr>
        <p:spPr>
          <a:xfrm>
            <a:off x="0" y="6488668"/>
            <a:ext cx="382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EYA NGUEMA </a:t>
            </a:r>
            <a:r>
              <a:rPr lang="fr-FR" dirty="0">
                <a:solidFill>
                  <a:srgbClr val="0070C0"/>
                </a:solidFill>
              </a:rPr>
              <a:t>Orlyan Jordan</a:t>
            </a:r>
            <a:endParaRPr lang="fr-MC" dirty="0">
              <a:solidFill>
                <a:srgbClr val="0070C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F1A7591-6736-A428-669F-041A63425F50}"/>
              </a:ext>
            </a:extLst>
          </p:cNvPr>
          <p:cNvSpPr txBox="1"/>
          <p:nvPr/>
        </p:nvSpPr>
        <p:spPr>
          <a:xfrm>
            <a:off x="1914211" y="3055927"/>
            <a:ext cx="79834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b="1" dirty="0">
                <a:solidFill>
                  <a:srgbClr val="0070C0"/>
                </a:solidFill>
              </a:rPr>
              <a:t>3 - Analyse descriptives des données</a:t>
            </a:r>
          </a:p>
        </p:txBody>
      </p:sp>
    </p:spTree>
    <p:extLst>
      <p:ext uri="{BB962C8B-B14F-4D97-AF65-F5344CB8AC3E}">
        <p14:creationId xmlns:p14="http://schemas.microsoft.com/office/powerpoint/2010/main" val="883599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8B31E03-A0BC-E323-EA55-CD9F8A185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443" y="6454417"/>
            <a:ext cx="877557" cy="40358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82ACF30-83C7-C950-D355-AA393E83A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435"/>
            <a:ext cx="6132513" cy="53159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01D40E2-84E4-EFB6-F785-4B49AD027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788" y="220979"/>
            <a:ext cx="5799015" cy="388967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91FAA0C-80C9-8A98-FFDC-E92D0B350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10547"/>
            <a:ext cx="5847214" cy="368203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E2F3484-DEBA-3085-0B1F-646ECD379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1844" y="4376540"/>
            <a:ext cx="3048425" cy="2391109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B135492-2BD7-A7F9-8CAF-3B6441963F7B}"/>
              </a:ext>
            </a:extLst>
          </p:cNvPr>
          <p:cNvSpPr txBox="1"/>
          <p:nvPr/>
        </p:nvSpPr>
        <p:spPr>
          <a:xfrm>
            <a:off x="425380" y="5847453"/>
            <a:ext cx="5523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Plus de valeurs manquantes grâce au modèle de prédiction  mis en place</a:t>
            </a:r>
            <a:endParaRPr lang="fr-MC" dirty="0"/>
          </a:p>
        </p:txBody>
      </p:sp>
    </p:spTree>
    <p:extLst>
      <p:ext uri="{BB962C8B-B14F-4D97-AF65-F5344CB8AC3E}">
        <p14:creationId xmlns:p14="http://schemas.microsoft.com/office/powerpoint/2010/main" val="35292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8B31E03-A0BC-E323-EA55-CD9F8A185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802" y="6471138"/>
            <a:ext cx="841198" cy="38686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EA5EB55-E88B-3A41-3A2F-D695659E5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9" y="1124560"/>
            <a:ext cx="5905081" cy="386444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3F244D3-D14C-0329-9559-FB11F043D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427" y="2226713"/>
            <a:ext cx="6146573" cy="200244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4B0FA4B-FF72-3DEC-DB07-767383E5F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13" y="0"/>
            <a:ext cx="5448165" cy="47227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B2FED8E-8480-324D-4519-AA151FCAF7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3" y="5286288"/>
            <a:ext cx="12155487" cy="72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97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8B31E03-A0BC-E323-EA55-CD9F8A185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686" y="6477523"/>
            <a:ext cx="827314" cy="38047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98B1A9A-0658-B81E-D3BC-55CE567AC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625" y="842701"/>
            <a:ext cx="4652138" cy="357721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2C6C071-A506-1EE0-9C3A-09BF17B32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11140"/>
            <a:ext cx="12192000" cy="66638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16763A4-661D-DAFA-9DAA-C945EF2237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33" y="1297406"/>
            <a:ext cx="6632440" cy="4492527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24B4B878-E6E4-6ACA-2365-4F5B7AC4EB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"/>
            <a:ext cx="3848519" cy="394536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2F8F73EB-0775-8811-020F-00410B95EA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533" y="372964"/>
            <a:ext cx="6632440" cy="91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48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8B31E03-A0BC-E323-EA55-CD9F8A185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897" y="6306540"/>
            <a:ext cx="1199103" cy="55145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EF83A42-86CA-5A61-F726-ABF335D32235}"/>
              </a:ext>
            </a:extLst>
          </p:cNvPr>
          <p:cNvSpPr txBox="1"/>
          <p:nvPr/>
        </p:nvSpPr>
        <p:spPr>
          <a:xfrm>
            <a:off x="0" y="6488668"/>
            <a:ext cx="382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EYA NGUEMA </a:t>
            </a:r>
            <a:r>
              <a:rPr lang="fr-FR" dirty="0">
                <a:solidFill>
                  <a:srgbClr val="0070C0"/>
                </a:solidFill>
              </a:rPr>
              <a:t>Orlyan Jordan</a:t>
            </a:r>
            <a:endParaRPr lang="fr-MC" dirty="0">
              <a:solidFill>
                <a:srgbClr val="0070C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CA5CF8E-2A89-7FFE-2600-C68372EE615A}"/>
              </a:ext>
            </a:extLst>
          </p:cNvPr>
          <p:cNvSpPr txBox="1"/>
          <p:nvPr/>
        </p:nvSpPr>
        <p:spPr>
          <a:xfrm>
            <a:off x="1311309" y="2975540"/>
            <a:ext cx="96815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>
                <a:solidFill>
                  <a:srgbClr val="0070C0"/>
                </a:solidFill>
              </a:rPr>
              <a:t>4 - </a:t>
            </a:r>
            <a:r>
              <a:rPr lang="fr-MC" sz="3600" b="1" dirty="0">
                <a:solidFill>
                  <a:srgbClr val="0070C0"/>
                </a:solidFill>
              </a:rPr>
              <a:t> Construction de l’algorithme de détection </a:t>
            </a:r>
            <a:endParaRPr lang="fr-FR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30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8B31E03-A0BC-E323-EA55-CD9F8A185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960" y="6408205"/>
            <a:ext cx="978040" cy="44979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778BFF5-422E-2F9A-C18A-E187839CE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7" y="638043"/>
            <a:ext cx="10731640" cy="44262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4167028-1BD5-BAD2-9C3F-903ABF1598ED}"/>
              </a:ext>
            </a:extLst>
          </p:cNvPr>
          <p:cNvSpPr txBox="1"/>
          <p:nvPr/>
        </p:nvSpPr>
        <p:spPr>
          <a:xfrm>
            <a:off x="13067" y="121808"/>
            <a:ext cx="6119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C" b="1" i="0" dirty="0">
                <a:effectLst/>
                <a:highlight>
                  <a:srgbClr val="FFFFFF"/>
                </a:highlight>
                <a:latin typeface="system-ui"/>
              </a:rPr>
              <a:t>Méthode 1 : Régression logistique</a:t>
            </a:r>
            <a:endParaRPr lang="fr-MC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96AC15C-E61C-4413-FC86-8C0216011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84" y="1593923"/>
            <a:ext cx="11016674" cy="201554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048D860-5FA7-5AC7-83D7-BA0D3761FB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584" y="4305215"/>
            <a:ext cx="2665872" cy="244727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4D16F6B-FB1E-144E-C1F2-6E14D9BDD0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0588" y="3865190"/>
            <a:ext cx="2924583" cy="37152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900561B-9E1A-BF7E-D5D2-FFEFB146B8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5565" y="4170191"/>
            <a:ext cx="2946234" cy="264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28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8B31E03-A0BC-E323-EA55-CD9F8A185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686" y="6477523"/>
            <a:ext cx="827314" cy="38047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A84EA0B-DACB-F584-CC63-4450C0FFB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821"/>
            <a:ext cx="2433248" cy="36933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BF6E1A8-2C64-DD28-EF9D-E06C58131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63" y="562708"/>
            <a:ext cx="9766999" cy="330590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438B8CD-03FE-2EAE-6609-4797D3A759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808" y="3906886"/>
            <a:ext cx="2995099" cy="284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83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8B31E03-A0BC-E323-EA55-CD9F8A185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920" y="6488668"/>
            <a:ext cx="803080" cy="36933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87AC375-7CA5-73B9-372C-21E8C627E734}"/>
              </a:ext>
            </a:extLst>
          </p:cNvPr>
          <p:cNvSpPr txBox="1"/>
          <p:nvPr/>
        </p:nvSpPr>
        <p:spPr>
          <a:xfrm>
            <a:off x="13067" y="0"/>
            <a:ext cx="6119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Méthode 3 : k-nearest neighbors (kNN)</a:t>
            </a:r>
            <a:endParaRPr lang="fr-MC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8581EAB-D975-1530-CB30-235115D44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332"/>
            <a:ext cx="12192000" cy="3780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CA3E0CF-2E1E-D4F6-6035-4D14FA7B1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89" y="2190540"/>
            <a:ext cx="4699909" cy="429812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3CCC9DB-24A3-C6C0-22E8-7E08831D9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408" y="977588"/>
            <a:ext cx="4955934" cy="73063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39CD6E3-4D57-9DC4-831D-C86B63551E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058925"/>
            <a:ext cx="5172797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7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D45E139-7EA6-2AC9-270C-1006401DB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272" y="932394"/>
            <a:ext cx="1220267" cy="102145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8B31E03-A0BC-E323-EA55-CD9F8A185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2897" y="6306540"/>
            <a:ext cx="1199103" cy="55145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CA7BE29-CF77-38DF-948F-336FE35E149C}"/>
              </a:ext>
            </a:extLst>
          </p:cNvPr>
          <p:cNvSpPr txBox="1"/>
          <p:nvPr/>
        </p:nvSpPr>
        <p:spPr>
          <a:xfrm>
            <a:off x="4210259" y="0"/>
            <a:ext cx="5968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>
                <a:solidFill>
                  <a:srgbClr val="0070C0"/>
                </a:solidFill>
              </a:rPr>
              <a:t>I - Les grandes Etapes du projet</a:t>
            </a:r>
            <a:endParaRPr lang="fr-MC" sz="3200" i="1" dirty="0">
              <a:solidFill>
                <a:srgbClr val="0070C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49AD193-1C09-3431-B5D7-5BEFE951D0BF}"/>
              </a:ext>
            </a:extLst>
          </p:cNvPr>
          <p:cNvSpPr txBox="1"/>
          <p:nvPr/>
        </p:nvSpPr>
        <p:spPr>
          <a:xfrm>
            <a:off x="455268" y="1085222"/>
            <a:ext cx="818631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1 - Exploration et nettoyage des données</a:t>
            </a:r>
          </a:p>
          <a:p>
            <a:endParaRPr lang="fr-FR" dirty="0">
              <a:solidFill>
                <a:srgbClr val="0070C0"/>
              </a:solidFill>
            </a:endParaRPr>
          </a:p>
          <a:p>
            <a:endParaRPr lang="fr-FR" dirty="0">
              <a:solidFill>
                <a:srgbClr val="0070C0"/>
              </a:solidFill>
            </a:endParaRPr>
          </a:p>
          <a:p>
            <a:endParaRPr lang="fr-FR" dirty="0"/>
          </a:p>
          <a:p>
            <a:r>
              <a:rPr lang="fr-FR" b="1" dirty="0">
                <a:solidFill>
                  <a:srgbClr val="0070C0"/>
                </a:solidFill>
              </a:rPr>
              <a:t>2 - Enrichissement des données</a:t>
            </a:r>
          </a:p>
          <a:p>
            <a:endParaRPr lang="fr-FR" dirty="0">
              <a:solidFill>
                <a:srgbClr val="0070C0"/>
              </a:solidFill>
            </a:endParaRPr>
          </a:p>
          <a:p>
            <a:endParaRPr lang="fr-FR" dirty="0">
              <a:solidFill>
                <a:srgbClr val="0070C0"/>
              </a:solidFill>
            </a:endParaRPr>
          </a:p>
          <a:p>
            <a:endParaRPr lang="fr-FR" dirty="0"/>
          </a:p>
          <a:p>
            <a:r>
              <a:rPr lang="fr-FR" b="1" dirty="0">
                <a:solidFill>
                  <a:srgbClr val="0070C0"/>
                </a:solidFill>
              </a:rPr>
              <a:t>3 - Analyse descriptives des données</a:t>
            </a:r>
          </a:p>
          <a:p>
            <a:endParaRPr lang="fr-FR" b="1" dirty="0">
              <a:solidFill>
                <a:srgbClr val="0070C0"/>
              </a:solidFill>
            </a:endParaRPr>
          </a:p>
          <a:p>
            <a:endParaRPr lang="fr-FR" b="1" dirty="0">
              <a:solidFill>
                <a:srgbClr val="0070C0"/>
              </a:solidFill>
            </a:endParaRPr>
          </a:p>
          <a:p>
            <a:endParaRPr lang="fr-FR" dirty="0">
              <a:solidFill>
                <a:srgbClr val="0070C0"/>
              </a:solidFill>
            </a:endParaRPr>
          </a:p>
          <a:p>
            <a:r>
              <a:rPr lang="fr-FR" b="1" dirty="0">
                <a:solidFill>
                  <a:srgbClr val="0070C0"/>
                </a:solidFill>
                <a:highlight>
                  <a:srgbClr val="FFFFFF"/>
                </a:highlight>
                <a:latin typeface="system-ui"/>
              </a:rPr>
              <a:t>4</a:t>
            </a:r>
            <a:r>
              <a:rPr lang="fr-FR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ystem-ui"/>
              </a:rPr>
              <a:t> - Construction de l'algorithme de détection</a:t>
            </a:r>
          </a:p>
          <a:p>
            <a:endParaRPr lang="fr-FR" b="1" dirty="0">
              <a:solidFill>
                <a:srgbClr val="0070C0"/>
              </a:solidFill>
              <a:highlight>
                <a:srgbClr val="FFFFFF"/>
              </a:highlight>
              <a:latin typeface="system-ui"/>
            </a:endParaRPr>
          </a:p>
          <a:p>
            <a:endParaRPr lang="fr-FR" b="1" i="0" dirty="0">
              <a:solidFill>
                <a:srgbClr val="0070C0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endParaRPr lang="fr-FR" b="1" dirty="0">
              <a:solidFill>
                <a:srgbClr val="0070C0"/>
              </a:solidFill>
              <a:highlight>
                <a:srgbClr val="FFFFFF"/>
              </a:highlight>
              <a:latin typeface="system-ui"/>
            </a:endParaRPr>
          </a:p>
          <a:p>
            <a:r>
              <a:rPr lang="fr-FR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ystem-ui"/>
              </a:rPr>
              <a:t>5 – Programme de détection de faux billets</a:t>
            </a:r>
          </a:p>
          <a:p>
            <a:endParaRPr lang="fr-FR" b="1" dirty="0">
              <a:solidFill>
                <a:srgbClr val="0070C0"/>
              </a:solidFill>
              <a:highlight>
                <a:srgbClr val="FFFFFF"/>
              </a:highlight>
              <a:latin typeface="system-ui"/>
            </a:endParaRPr>
          </a:p>
          <a:p>
            <a:endParaRPr lang="fr-FR" b="1" i="0" dirty="0">
              <a:solidFill>
                <a:srgbClr val="0070C0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endParaRPr lang="fr-FR" b="1" dirty="0">
              <a:solidFill>
                <a:srgbClr val="0070C0"/>
              </a:solidFill>
              <a:highlight>
                <a:srgbClr val="FFFFFF"/>
              </a:highlight>
              <a:latin typeface="system-ui"/>
            </a:endParaRPr>
          </a:p>
          <a:p>
            <a:endParaRPr lang="fr-FR" b="1" i="0" dirty="0">
              <a:solidFill>
                <a:srgbClr val="0070C0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endParaRPr lang="fr-FR" dirty="0">
              <a:solidFill>
                <a:srgbClr val="0070C0"/>
              </a:solidFill>
            </a:endParaRPr>
          </a:p>
          <a:p>
            <a:endParaRPr lang="fr-FR" dirty="0">
              <a:solidFill>
                <a:srgbClr val="0070C0"/>
              </a:solidFill>
            </a:endParaRPr>
          </a:p>
          <a:p>
            <a:endParaRPr lang="fr-FR" dirty="0">
              <a:solidFill>
                <a:srgbClr val="0070C0"/>
              </a:solidFill>
            </a:endParaRPr>
          </a:p>
          <a:p>
            <a:endParaRPr lang="fr-FR" dirty="0">
              <a:solidFill>
                <a:srgbClr val="0070C0"/>
              </a:solidFill>
            </a:endParaRPr>
          </a:p>
          <a:p>
            <a:endParaRPr lang="fr-MC" dirty="0">
              <a:solidFill>
                <a:srgbClr val="0070C0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9FDA471-A3A2-5F5E-DFA8-A1E931693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807" y="2216215"/>
            <a:ext cx="1107526" cy="97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29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8B31E03-A0BC-E323-EA55-CD9F8A185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6352" y="6501284"/>
            <a:ext cx="775648" cy="35671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842841E-3D93-0CE4-37E1-E25D10C98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29965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6DC147C-AA0F-CF82-8367-C405B1F73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00" y="1236707"/>
            <a:ext cx="6729476" cy="332813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74E3BE9-46E4-764E-FFDC-050E98653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498431"/>
            <a:ext cx="3136009" cy="224572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5D09C11-C020-241C-5211-E8E7E81ED5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0422" y="1170545"/>
            <a:ext cx="3081876" cy="255217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1F15FF1-052A-A993-6539-AF88E3AA50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9749" y="5652854"/>
            <a:ext cx="8958750" cy="4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45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8B31E03-A0BC-E323-EA55-CD9F8A185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6352" y="6501284"/>
            <a:ext cx="775648" cy="35671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F75DDB4-E1A0-9B11-C575-428EC2111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622568" cy="109527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67FF6FF-DB08-255C-769B-900AC8C73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13" y="1796250"/>
            <a:ext cx="6023470" cy="330159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83C75F6-81B1-C04E-F791-1A2B862CE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5001" y="91529"/>
            <a:ext cx="4759175" cy="340944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37A9864-EDC4-BC7C-D2C9-38497B053C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2568" y="3844590"/>
            <a:ext cx="3445674" cy="292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50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8B31E03-A0BC-E323-EA55-CD9F8A185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782" y="6486765"/>
            <a:ext cx="807218" cy="37123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73C8369-44D7-EB37-5D8A-45AB08FE0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7" y="0"/>
            <a:ext cx="9355502" cy="84313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B11E239-4244-8EBB-BE92-A750A88CA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04" y="800593"/>
            <a:ext cx="3748954" cy="26675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2E7EEA7-91BE-5812-54D5-EB2E18516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4739" y="858465"/>
            <a:ext cx="3327306" cy="288773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727448F-5518-A6B2-47F6-3A397232ED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0018" y="3746200"/>
            <a:ext cx="2800741" cy="28579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773F9-17B7-9DEA-1064-23437AB1C1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903" y="4189289"/>
            <a:ext cx="3623309" cy="260831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C5F83FF-ED55-5550-5CF1-F8A332C7D4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7846" y="4114360"/>
            <a:ext cx="2921887" cy="272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92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8B31E03-A0BC-E323-EA55-CD9F8A185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897" y="6306540"/>
            <a:ext cx="1199103" cy="55145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A92C769-0D53-1BFE-6207-751CEA1EE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26503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C198B51-CEA0-CDC1-152D-B6C4A2B81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867" y="1064539"/>
            <a:ext cx="2696278" cy="247518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D0034A2-39CC-EAC1-923D-02AD40A3C5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19558"/>
            <a:ext cx="10008158" cy="93801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153FB32-6C13-EC56-2A2B-3851A7BF92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2643" y="4557574"/>
            <a:ext cx="2579870" cy="230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4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8B31E03-A0BC-E323-EA55-CD9F8A185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361" y="6372518"/>
            <a:ext cx="1055639" cy="48548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06D1E44-0AE0-D53F-1194-4576FC091932}"/>
              </a:ext>
            </a:extLst>
          </p:cNvPr>
          <p:cNvSpPr txBox="1"/>
          <p:nvPr/>
        </p:nvSpPr>
        <p:spPr>
          <a:xfrm>
            <a:off x="874206" y="492369"/>
            <a:ext cx="393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0070C0"/>
                </a:solidFill>
              </a:rPr>
              <a:t>Choix de l’algorithme</a:t>
            </a:r>
            <a:endParaRPr lang="fr-MC" dirty="0">
              <a:solidFill>
                <a:srgbClr val="0070C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2F98B3E-5769-5D2A-37C8-5D1053D10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823" y="938077"/>
            <a:ext cx="6012263" cy="42194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DEBF80B-E84B-0984-1F8A-201FBF841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26558"/>
            <a:ext cx="12192000" cy="48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41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8B31E03-A0BC-E323-EA55-CD9F8A185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897" y="6306540"/>
            <a:ext cx="1199103" cy="55145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EF83A42-86CA-5A61-F726-ABF335D32235}"/>
              </a:ext>
            </a:extLst>
          </p:cNvPr>
          <p:cNvSpPr txBox="1"/>
          <p:nvPr/>
        </p:nvSpPr>
        <p:spPr>
          <a:xfrm>
            <a:off x="0" y="6488668"/>
            <a:ext cx="382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EYA NGUEMA </a:t>
            </a:r>
            <a:r>
              <a:rPr lang="fr-FR" dirty="0">
                <a:solidFill>
                  <a:srgbClr val="0070C0"/>
                </a:solidFill>
              </a:rPr>
              <a:t>Orlyan Jordan</a:t>
            </a:r>
            <a:endParaRPr lang="fr-MC" dirty="0">
              <a:solidFill>
                <a:srgbClr val="0070C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D61CA4-EB56-ACEF-604A-20B8A7659C9E}"/>
              </a:ext>
            </a:extLst>
          </p:cNvPr>
          <p:cNvSpPr txBox="1"/>
          <p:nvPr/>
        </p:nvSpPr>
        <p:spPr>
          <a:xfrm>
            <a:off x="1034981" y="3105834"/>
            <a:ext cx="9741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ystem-ui"/>
              </a:rPr>
              <a:t>5 – </a:t>
            </a:r>
            <a:r>
              <a:rPr lang="fr-FR" sz="3600" b="1" dirty="0">
                <a:solidFill>
                  <a:srgbClr val="0070C0"/>
                </a:solidFill>
                <a:highlight>
                  <a:srgbClr val="FFFFFF"/>
                </a:highlight>
                <a:latin typeface="system-ui"/>
              </a:rPr>
              <a:t>Programme de détection de faux billets</a:t>
            </a:r>
            <a:endParaRPr lang="fr-FR" sz="3600" b="1" i="0" dirty="0">
              <a:solidFill>
                <a:srgbClr val="0070C0"/>
              </a:solidFill>
              <a:effectLst/>
              <a:highlight>
                <a:srgbClr val="FFFFFF"/>
              </a:highlight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733112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 32">
            <a:extLst>
              <a:ext uri="{FF2B5EF4-FFF2-40B4-BE49-F238E27FC236}">
                <a16:creationId xmlns:a16="http://schemas.microsoft.com/office/drawing/2014/main" id="{DF32B1A6-E40B-9DA1-D4B8-C0EB329ED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903" y="4302010"/>
            <a:ext cx="5931152" cy="242109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8B31E03-A0BC-E323-EA55-CD9F8A185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6624" y="6515206"/>
            <a:ext cx="745376" cy="3427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6BCA49-96ED-097D-8AE1-B4419D399C62}"/>
              </a:ext>
            </a:extLst>
          </p:cNvPr>
          <p:cNvSpPr/>
          <p:nvPr/>
        </p:nvSpPr>
        <p:spPr>
          <a:xfrm>
            <a:off x="73852" y="1100650"/>
            <a:ext cx="2183330" cy="864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Importation du model de détection </a:t>
            </a:r>
            <a:endParaRPr lang="fr-MC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D84C95-19F7-BEF8-1BE3-020E2DBC2A31}"/>
              </a:ext>
            </a:extLst>
          </p:cNvPr>
          <p:cNvSpPr/>
          <p:nvPr/>
        </p:nvSpPr>
        <p:spPr>
          <a:xfrm>
            <a:off x="497675" y="2639106"/>
            <a:ext cx="2285718" cy="864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Choix du fichier à analyser</a:t>
            </a:r>
          </a:p>
          <a:p>
            <a:pPr algn="ctr"/>
            <a:r>
              <a:rPr lang="fr-FR" dirty="0"/>
              <a:t>(billets_production)</a:t>
            </a:r>
            <a:endParaRPr lang="fr-MC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5A351B-972F-A375-EE28-F94B0207849F}"/>
              </a:ext>
            </a:extLst>
          </p:cNvPr>
          <p:cNvSpPr/>
          <p:nvPr/>
        </p:nvSpPr>
        <p:spPr>
          <a:xfrm>
            <a:off x="866524" y="4279006"/>
            <a:ext cx="2411602" cy="864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Vérification des données de détection</a:t>
            </a:r>
            <a:endParaRPr lang="fr-MC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6875D1-6673-902C-016A-24B8954AF577}"/>
              </a:ext>
            </a:extLst>
          </p:cNvPr>
          <p:cNvSpPr/>
          <p:nvPr/>
        </p:nvSpPr>
        <p:spPr>
          <a:xfrm>
            <a:off x="1640535" y="5778780"/>
            <a:ext cx="2411602" cy="8643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MC" dirty="0"/>
              <a:t>Affichage des résultats</a:t>
            </a: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D462A123-8B37-65E3-9AB5-EF7BD7B16DFD}"/>
              </a:ext>
            </a:extLst>
          </p:cNvPr>
          <p:cNvSpPr/>
          <p:nvPr/>
        </p:nvSpPr>
        <p:spPr>
          <a:xfrm rot="3152798">
            <a:off x="198612" y="2305793"/>
            <a:ext cx="598126" cy="1192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C"/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5B50E7D7-43B5-7C29-DFA9-425FE7F5A207}"/>
              </a:ext>
            </a:extLst>
          </p:cNvPr>
          <p:cNvSpPr/>
          <p:nvPr/>
        </p:nvSpPr>
        <p:spPr>
          <a:xfrm rot="2922272">
            <a:off x="875196" y="3903283"/>
            <a:ext cx="673322" cy="1630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C" dirty="0"/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4D823D6A-7324-57D5-265A-C77213AE6600}"/>
              </a:ext>
            </a:extLst>
          </p:cNvPr>
          <p:cNvSpPr/>
          <p:nvPr/>
        </p:nvSpPr>
        <p:spPr>
          <a:xfrm rot="2609931">
            <a:off x="1787066" y="5376830"/>
            <a:ext cx="570517" cy="1684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C"/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BCB6B52A-0C8A-7858-9D0F-1EA38479BD8D}"/>
              </a:ext>
            </a:extLst>
          </p:cNvPr>
          <p:cNvSpPr/>
          <p:nvPr/>
        </p:nvSpPr>
        <p:spPr>
          <a:xfrm>
            <a:off x="4638838" y="6109398"/>
            <a:ext cx="1008336" cy="965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C"/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CCFBFDF2-6943-2038-3C46-5AE3A9CFC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5" y="0"/>
            <a:ext cx="8011643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0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8B31E03-A0BC-E323-EA55-CD9F8A185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897" y="6306540"/>
            <a:ext cx="1199103" cy="55145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EF83A42-86CA-5A61-F726-ABF335D32235}"/>
              </a:ext>
            </a:extLst>
          </p:cNvPr>
          <p:cNvSpPr txBox="1"/>
          <p:nvPr/>
        </p:nvSpPr>
        <p:spPr>
          <a:xfrm>
            <a:off x="0" y="6488668"/>
            <a:ext cx="382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EYA NGUEMA </a:t>
            </a:r>
            <a:r>
              <a:rPr lang="fr-FR" dirty="0">
                <a:solidFill>
                  <a:srgbClr val="0070C0"/>
                </a:solidFill>
              </a:rPr>
              <a:t>Orlyan Jordan</a:t>
            </a:r>
            <a:endParaRPr lang="fr-MC" dirty="0">
              <a:solidFill>
                <a:srgbClr val="0070C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1411C03-FF40-951C-A072-C39079AEECB4}"/>
              </a:ext>
            </a:extLst>
          </p:cNvPr>
          <p:cNvSpPr txBox="1"/>
          <p:nvPr/>
        </p:nvSpPr>
        <p:spPr>
          <a:xfrm>
            <a:off x="1045028" y="2659559"/>
            <a:ext cx="124499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dirty="0">
                <a:solidFill>
                  <a:srgbClr val="0070C0"/>
                </a:solidFill>
              </a:rPr>
              <a:t>1 - Exploration et nettoyage des données</a:t>
            </a:r>
          </a:p>
        </p:txBody>
      </p:sp>
    </p:spTree>
    <p:extLst>
      <p:ext uri="{BB962C8B-B14F-4D97-AF65-F5344CB8AC3E}">
        <p14:creationId xmlns:p14="http://schemas.microsoft.com/office/powerpoint/2010/main" val="123541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8B31E03-A0BC-E323-EA55-CD9F8A185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897" y="6306540"/>
            <a:ext cx="1199103" cy="551459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BA9251A7-BB20-9CB9-838D-72BEE51590B1}"/>
              </a:ext>
            </a:extLst>
          </p:cNvPr>
          <p:cNvSpPr txBox="1"/>
          <p:nvPr/>
        </p:nvSpPr>
        <p:spPr>
          <a:xfrm>
            <a:off x="100484" y="572259"/>
            <a:ext cx="5868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1 -  Création du dataframe df_billets</a:t>
            </a:r>
          </a:p>
          <a:p>
            <a:endParaRPr lang="fr-FR" dirty="0">
              <a:solidFill>
                <a:srgbClr val="0070C0"/>
              </a:solidFill>
            </a:endParaRPr>
          </a:p>
          <a:p>
            <a:endParaRPr lang="fr-MC" dirty="0">
              <a:solidFill>
                <a:srgbClr val="0070C0"/>
              </a:solidFill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2B54D044-12FB-6464-B546-4DA694A968BF}"/>
              </a:ext>
            </a:extLst>
          </p:cNvPr>
          <p:cNvCxnSpPr>
            <a:cxnSpLocks/>
          </p:cNvCxnSpPr>
          <p:nvPr/>
        </p:nvCxnSpPr>
        <p:spPr>
          <a:xfrm>
            <a:off x="1356528" y="1142747"/>
            <a:ext cx="0" cy="1087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5DA21588-E64F-9646-7720-B740B0C6BE28}"/>
              </a:ext>
            </a:extLst>
          </p:cNvPr>
          <p:cNvCxnSpPr>
            <a:cxnSpLocks/>
          </p:cNvCxnSpPr>
          <p:nvPr/>
        </p:nvCxnSpPr>
        <p:spPr>
          <a:xfrm>
            <a:off x="7860635" y="3791161"/>
            <a:ext cx="419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Image 45">
            <a:extLst>
              <a:ext uri="{FF2B5EF4-FFF2-40B4-BE49-F238E27FC236}">
                <a16:creationId xmlns:a16="http://schemas.microsoft.com/office/drawing/2014/main" id="{70465135-E8D2-2B8A-E4BA-D7768653A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8661"/>
            <a:ext cx="7611716" cy="2485001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12A7200F-9AF5-C57B-0169-BA71ADA51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760" y="2548661"/>
            <a:ext cx="2962688" cy="1409897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A36DEEE5-3A43-76E3-1AF3-D175C244A1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9760" y="4133948"/>
            <a:ext cx="3181794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3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1BAE491-F739-6CAD-938B-573C53A51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368" y="3299669"/>
            <a:ext cx="3828422" cy="337366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8B31E03-A0BC-E323-EA55-CD9F8A185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2897" y="6306540"/>
            <a:ext cx="1199103" cy="55145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EF83A42-86CA-5A61-F726-ABF335D32235}"/>
              </a:ext>
            </a:extLst>
          </p:cNvPr>
          <p:cNvSpPr txBox="1"/>
          <p:nvPr/>
        </p:nvSpPr>
        <p:spPr>
          <a:xfrm>
            <a:off x="0" y="6488668"/>
            <a:ext cx="382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EYA NGUEMA </a:t>
            </a:r>
            <a:r>
              <a:rPr lang="fr-FR" dirty="0">
                <a:solidFill>
                  <a:srgbClr val="0070C0"/>
                </a:solidFill>
              </a:rPr>
              <a:t>Orlyan Jordan</a:t>
            </a:r>
            <a:endParaRPr lang="fr-MC" dirty="0">
              <a:solidFill>
                <a:srgbClr val="0070C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F92B8D-A756-6D0E-7545-6BE477E66479}"/>
              </a:ext>
            </a:extLst>
          </p:cNvPr>
          <p:cNvSpPr txBox="1"/>
          <p:nvPr/>
        </p:nvSpPr>
        <p:spPr>
          <a:xfrm>
            <a:off x="1320520" y="1706157"/>
            <a:ext cx="97728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5400" b="1" dirty="0">
                <a:solidFill>
                  <a:srgbClr val="0070C0"/>
                </a:solidFill>
              </a:rPr>
              <a:t>2 - Enrichissement des données</a:t>
            </a:r>
          </a:p>
        </p:txBody>
      </p:sp>
    </p:spTree>
    <p:extLst>
      <p:ext uri="{BB962C8B-B14F-4D97-AF65-F5344CB8AC3E}">
        <p14:creationId xmlns:p14="http://schemas.microsoft.com/office/powerpoint/2010/main" val="1025978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43">
            <a:extLst>
              <a:ext uri="{FF2B5EF4-FFF2-40B4-BE49-F238E27FC236}">
                <a16:creationId xmlns:a16="http://schemas.microsoft.com/office/drawing/2014/main" id="{F1E95529-3131-C9BB-1DA9-CD62D418F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533"/>
            <a:ext cx="5858189" cy="96915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8B31E03-A0BC-E323-EA55-CD9F8A185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6624" y="6515206"/>
            <a:ext cx="745376" cy="3427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6BCA49-96ED-097D-8AE1-B4419D399C62}"/>
              </a:ext>
            </a:extLst>
          </p:cNvPr>
          <p:cNvSpPr/>
          <p:nvPr/>
        </p:nvSpPr>
        <p:spPr>
          <a:xfrm>
            <a:off x="0" y="4574092"/>
            <a:ext cx="2514532" cy="7523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Séparation des données </a:t>
            </a:r>
            <a:endParaRPr lang="fr-MC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B38297-34DF-0675-D8DB-B3F85E66DC87}"/>
              </a:ext>
            </a:extLst>
          </p:cNvPr>
          <p:cNvSpPr/>
          <p:nvPr/>
        </p:nvSpPr>
        <p:spPr>
          <a:xfrm>
            <a:off x="2731627" y="2733996"/>
            <a:ext cx="2817184" cy="10859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variable indépendante( length, diagonal…)</a:t>
            </a:r>
            <a:endParaRPr lang="fr-MC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909F5D-3155-8BF6-204B-1CBDB82CBAAA}"/>
              </a:ext>
            </a:extLst>
          </p:cNvPr>
          <p:cNvSpPr/>
          <p:nvPr/>
        </p:nvSpPr>
        <p:spPr>
          <a:xfrm>
            <a:off x="-6928" y="1892866"/>
            <a:ext cx="2092704" cy="1141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données d’entrainements (df_billets_sans_na)</a:t>
            </a:r>
            <a:endParaRPr lang="fr-MC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7BA19E-A172-4D55-B5A0-4ECCBFC3BDC0}"/>
              </a:ext>
            </a:extLst>
          </p:cNvPr>
          <p:cNvSpPr/>
          <p:nvPr/>
        </p:nvSpPr>
        <p:spPr>
          <a:xfrm>
            <a:off x="3068125" y="1241318"/>
            <a:ext cx="2144188" cy="9691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variable dépendante</a:t>
            </a:r>
          </a:p>
          <a:p>
            <a:pPr algn="ctr"/>
            <a:r>
              <a:rPr lang="fr-FR" sz="1600" dirty="0"/>
              <a:t>(margin_low)</a:t>
            </a:r>
            <a:endParaRPr lang="fr-MC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DEECD-50FE-174D-3DFF-96C2A54B64AB}"/>
              </a:ext>
            </a:extLst>
          </p:cNvPr>
          <p:cNvSpPr/>
          <p:nvPr/>
        </p:nvSpPr>
        <p:spPr>
          <a:xfrm>
            <a:off x="7353981" y="2355881"/>
            <a:ext cx="2008747" cy="7460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Entrainement( X, y)</a:t>
            </a:r>
            <a:endParaRPr lang="fr-MC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FE3FCDF-D75E-4411-B7A5-0B27B2A77EAF}"/>
              </a:ext>
            </a:extLst>
          </p:cNvPr>
          <p:cNvSpPr/>
          <p:nvPr/>
        </p:nvSpPr>
        <p:spPr>
          <a:xfrm>
            <a:off x="9125314" y="5303206"/>
            <a:ext cx="2410193" cy="14410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Résultat variable dépendante margin_low</a:t>
            </a:r>
            <a:endParaRPr lang="fr-MC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903511-28E5-4A20-E400-2D3250A9A55C}"/>
              </a:ext>
            </a:extLst>
          </p:cNvPr>
          <p:cNvSpPr/>
          <p:nvPr/>
        </p:nvSpPr>
        <p:spPr>
          <a:xfrm>
            <a:off x="2287381" y="5947404"/>
            <a:ext cx="1961517" cy="7523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données test  (df_billets_na)</a:t>
            </a:r>
            <a:endParaRPr lang="fr-MC" sz="1600" dirty="0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EDB7F5F5-737F-E696-F16C-876FF4FCC6AD}"/>
              </a:ext>
            </a:extLst>
          </p:cNvPr>
          <p:cNvSpPr/>
          <p:nvPr/>
        </p:nvSpPr>
        <p:spPr>
          <a:xfrm rot="17308424">
            <a:off x="-87670" y="3691724"/>
            <a:ext cx="1431147" cy="1073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C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73045E47-E4D9-04FA-9BB8-134CF64DB69B}"/>
              </a:ext>
            </a:extLst>
          </p:cNvPr>
          <p:cNvSpPr/>
          <p:nvPr/>
        </p:nvSpPr>
        <p:spPr>
          <a:xfrm rot="2621664" flipV="1">
            <a:off x="1112828" y="5916630"/>
            <a:ext cx="1146715" cy="782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C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4D73EFCB-ECF5-3FB5-47F7-380D76F5DEBD}"/>
              </a:ext>
            </a:extLst>
          </p:cNvPr>
          <p:cNvSpPr/>
          <p:nvPr/>
        </p:nvSpPr>
        <p:spPr>
          <a:xfrm rot="19731023">
            <a:off x="2035773" y="2160698"/>
            <a:ext cx="1059474" cy="85839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C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A1CDFBED-4D41-E02F-E04C-10955B8D182A}"/>
              </a:ext>
            </a:extLst>
          </p:cNvPr>
          <p:cNvSpPr/>
          <p:nvPr/>
        </p:nvSpPr>
        <p:spPr>
          <a:xfrm rot="2299827">
            <a:off x="2065220" y="3082783"/>
            <a:ext cx="649889" cy="15958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C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3BC88C93-B1C0-D5C8-C508-DC10B98D615F}"/>
              </a:ext>
            </a:extLst>
          </p:cNvPr>
          <p:cNvSpPr/>
          <p:nvPr/>
        </p:nvSpPr>
        <p:spPr>
          <a:xfrm rot="799319" flipV="1">
            <a:off x="5216056" y="2194114"/>
            <a:ext cx="2042904" cy="45719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C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7B4F41DE-3EEF-FA38-8777-C2B9C2D6244C}"/>
              </a:ext>
            </a:extLst>
          </p:cNvPr>
          <p:cNvSpPr/>
          <p:nvPr/>
        </p:nvSpPr>
        <p:spPr>
          <a:xfrm rot="20601637">
            <a:off x="5615173" y="2970251"/>
            <a:ext cx="1568799" cy="6888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C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EED76B9A-20EF-96B6-923B-D741F931DCD2}"/>
              </a:ext>
            </a:extLst>
          </p:cNvPr>
          <p:cNvSpPr/>
          <p:nvPr/>
        </p:nvSpPr>
        <p:spPr>
          <a:xfrm rot="5400000" flipV="1">
            <a:off x="7849061" y="1935440"/>
            <a:ext cx="281772" cy="13514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C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D945A352-E68A-30F3-EE21-9A83FE2C1626}"/>
              </a:ext>
            </a:extLst>
          </p:cNvPr>
          <p:cNvSpPr/>
          <p:nvPr/>
        </p:nvSpPr>
        <p:spPr>
          <a:xfrm flipV="1">
            <a:off x="4452364" y="6341656"/>
            <a:ext cx="1497204" cy="17355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C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A22EC6-19AB-556F-C08C-FE744647194E}"/>
              </a:ext>
            </a:extLst>
          </p:cNvPr>
          <p:cNvSpPr/>
          <p:nvPr/>
        </p:nvSpPr>
        <p:spPr>
          <a:xfrm>
            <a:off x="7236741" y="4099488"/>
            <a:ext cx="1955646" cy="7352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modèle</a:t>
            </a:r>
            <a:endParaRPr lang="fr-MC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A39A2C-5F95-104F-FBD9-98789A6262B0}"/>
              </a:ext>
            </a:extLst>
          </p:cNvPr>
          <p:cNvSpPr/>
          <p:nvPr/>
        </p:nvSpPr>
        <p:spPr>
          <a:xfrm>
            <a:off x="7321072" y="892130"/>
            <a:ext cx="1970743" cy="6112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régression Linéaire</a:t>
            </a:r>
            <a:endParaRPr lang="fr-MC" dirty="0"/>
          </a:p>
        </p:txBody>
      </p:sp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F478C3BD-CFCA-087D-145A-A6DB22BF1616}"/>
              </a:ext>
            </a:extLst>
          </p:cNvPr>
          <p:cNvSpPr/>
          <p:nvPr/>
        </p:nvSpPr>
        <p:spPr>
          <a:xfrm rot="5400000" flipV="1">
            <a:off x="7760964" y="3611538"/>
            <a:ext cx="281772" cy="13514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C"/>
          </a:p>
        </p:txBody>
      </p:sp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8F7D37FF-F77A-E41C-6CFF-A1A5E472B34C}"/>
              </a:ext>
            </a:extLst>
          </p:cNvPr>
          <p:cNvSpPr/>
          <p:nvPr/>
        </p:nvSpPr>
        <p:spPr>
          <a:xfrm rot="5400000" flipV="1">
            <a:off x="7693393" y="5235636"/>
            <a:ext cx="281772" cy="13514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C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7E45182-2917-78FA-1581-3E39F86E2458}"/>
              </a:ext>
            </a:extLst>
          </p:cNvPr>
          <p:cNvSpPr/>
          <p:nvPr/>
        </p:nvSpPr>
        <p:spPr>
          <a:xfrm>
            <a:off x="6153034" y="6099349"/>
            <a:ext cx="2008747" cy="6449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prédiction</a:t>
            </a:r>
            <a:endParaRPr lang="fr-MC" sz="1600" dirty="0"/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A8F37ABF-ED7B-6693-FA9A-A0D63BFA2935}"/>
              </a:ext>
            </a:extLst>
          </p:cNvPr>
          <p:cNvSpPr/>
          <p:nvPr/>
        </p:nvSpPr>
        <p:spPr>
          <a:xfrm flipV="1">
            <a:off x="8217114" y="6323555"/>
            <a:ext cx="748602" cy="17355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C"/>
          </a:p>
        </p:txBody>
      </p:sp>
    </p:spTree>
    <p:extLst>
      <p:ext uri="{BB962C8B-B14F-4D97-AF65-F5344CB8AC3E}">
        <p14:creationId xmlns:p14="http://schemas.microsoft.com/office/powerpoint/2010/main" val="326191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8B31E03-A0BC-E323-EA55-CD9F8A185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897" y="6306540"/>
            <a:ext cx="1199103" cy="55145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26C3DD3-9E25-0ACF-7A0E-553055D1B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61" y="208429"/>
            <a:ext cx="10349802" cy="73142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55AD888-02D4-B66C-B678-198E6560B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37" y="1541612"/>
            <a:ext cx="6722347" cy="510795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8643FAE-A742-3E0F-48BB-34D386366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561" y="5780314"/>
            <a:ext cx="2943636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57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8B31E03-A0BC-E323-EA55-CD9F8A185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4158" y="6380703"/>
            <a:ext cx="1037842" cy="47729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BBED8B6-1430-45F1-BB1D-E6458E174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038"/>
            <a:ext cx="10562896" cy="66407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71B5470-D781-206E-7E0C-F88D4AEB6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33340"/>
            <a:ext cx="5615193" cy="430069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61D58D7-1619-45A8-FBAC-A2C481038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9069" y="1733340"/>
            <a:ext cx="6842931" cy="117063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64D3E98-B36D-3C93-0FCD-4C57794AC0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9069" y="4950282"/>
            <a:ext cx="4896533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02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8B31E03-A0BC-E323-EA55-CD9F8A185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897" y="6306540"/>
            <a:ext cx="1199103" cy="55145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693D1C-7C2B-0184-DC1D-1D8464C44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28" y="572756"/>
            <a:ext cx="11938071" cy="200333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05B49E0-1D77-D9CD-B605-DAA911DD4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70" y="4441372"/>
            <a:ext cx="9396115" cy="94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962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3240</TotalTime>
  <Words>206</Words>
  <Application>Microsoft Office PowerPoint</Application>
  <PresentationFormat>Grand écran</PresentationFormat>
  <Paragraphs>58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system-ui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Eya nguema</dc:creator>
  <cp:lastModifiedBy>Jordan Eya nguema</cp:lastModifiedBy>
  <cp:revision>2</cp:revision>
  <dcterms:created xsi:type="dcterms:W3CDTF">2024-06-30T06:44:32Z</dcterms:created>
  <dcterms:modified xsi:type="dcterms:W3CDTF">2024-07-02T12:45:26Z</dcterms:modified>
</cp:coreProperties>
</file>