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sldIdLst>
    <p:sldId id="256" r:id="rId2"/>
    <p:sldId id="268" r:id="rId3"/>
    <p:sldId id="269" r:id="rId4"/>
    <p:sldId id="272" r:id="rId5"/>
    <p:sldId id="278" r:id="rId6"/>
    <p:sldId id="277" r:id="rId7"/>
    <p:sldId id="279" r:id="rId8"/>
    <p:sldId id="290" r:id="rId9"/>
    <p:sldId id="274" r:id="rId10"/>
    <p:sldId id="305" r:id="rId11"/>
    <p:sldId id="284" r:id="rId12"/>
    <p:sldId id="289" r:id="rId13"/>
    <p:sldId id="288" r:id="rId14"/>
    <p:sldId id="287" r:id="rId15"/>
    <p:sldId id="296" r:id="rId16"/>
    <p:sldId id="286" r:id="rId17"/>
    <p:sldId id="301" r:id="rId18"/>
    <p:sldId id="300" r:id="rId19"/>
    <p:sldId id="303" r:id="rId20"/>
    <p:sldId id="292" r:id="rId21"/>
    <p:sldId id="304" r:id="rId22"/>
    <p:sldId id="302" r:id="rId23"/>
    <p:sldId id="285" r:id="rId24"/>
    <p:sldId id="275" r:id="rId25"/>
    <p:sldId id="273" r:id="rId2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showGuides="1">
      <p:cViewPr varScale="1">
        <p:scale>
          <a:sx n="76" d="100"/>
          <a:sy n="76" d="100"/>
        </p:scale>
        <p:origin x="979" y="48"/>
      </p:cViewPr>
      <p:guideLst>
        <p:guide orient="horz" pos="2183"/>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E5D952-58B3-FFB9-A6C7-6248BDD2BC4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MC"/>
          </a:p>
        </p:txBody>
      </p:sp>
      <p:sp>
        <p:nvSpPr>
          <p:cNvPr id="3" name="Sous-titre 2">
            <a:extLst>
              <a:ext uri="{FF2B5EF4-FFF2-40B4-BE49-F238E27FC236}">
                <a16:creationId xmlns:a16="http://schemas.microsoft.com/office/drawing/2014/main" id="{C929A809-223D-17B1-C53B-20EC226334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MC"/>
          </a:p>
        </p:txBody>
      </p:sp>
      <p:sp>
        <p:nvSpPr>
          <p:cNvPr id="4" name="Espace réservé de la date 3">
            <a:extLst>
              <a:ext uri="{FF2B5EF4-FFF2-40B4-BE49-F238E27FC236}">
                <a16:creationId xmlns:a16="http://schemas.microsoft.com/office/drawing/2014/main" id="{756CAA2D-DD23-AF93-D504-7F15A8E69DF1}"/>
              </a:ext>
            </a:extLst>
          </p:cNvPr>
          <p:cNvSpPr>
            <a:spLocks noGrp="1"/>
          </p:cNvSpPr>
          <p:nvPr>
            <p:ph type="dt" sz="half" idx="10"/>
          </p:nvPr>
        </p:nvSpPr>
        <p:spPr/>
        <p:txBody>
          <a:bodyPr/>
          <a:lstStyle/>
          <a:p>
            <a:fld id="{C29805C7-8EA4-4C98-BC75-3586B08D7BD9}" type="datetimeFigureOut">
              <a:rPr lang="fr-MC" smtClean="0"/>
              <a:t>15/06/2024</a:t>
            </a:fld>
            <a:endParaRPr lang="fr-MC"/>
          </a:p>
        </p:txBody>
      </p:sp>
      <p:sp>
        <p:nvSpPr>
          <p:cNvPr id="5" name="Espace réservé du pied de page 4">
            <a:extLst>
              <a:ext uri="{FF2B5EF4-FFF2-40B4-BE49-F238E27FC236}">
                <a16:creationId xmlns:a16="http://schemas.microsoft.com/office/drawing/2014/main" id="{B6C0F6C6-5887-4C17-051C-53250260593E}"/>
              </a:ext>
            </a:extLst>
          </p:cNvPr>
          <p:cNvSpPr>
            <a:spLocks noGrp="1"/>
          </p:cNvSpPr>
          <p:nvPr>
            <p:ph type="ftr" sz="quarter" idx="11"/>
          </p:nvPr>
        </p:nvSpPr>
        <p:spPr/>
        <p:txBody>
          <a:bodyPr/>
          <a:lstStyle/>
          <a:p>
            <a:endParaRPr lang="fr-MC"/>
          </a:p>
        </p:txBody>
      </p:sp>
      <p:sp>
        <p:nvSpPr>
          <p:cNvPr id="6" name="Espace réservé du numéro de diapositive 5">
            <a:extLst>
              <a:ext uri="{FF2B5EF4-FFF2-40B4-BE49-F238E27FC236}">
                <a16:creationId xmlns:a16="http://schemas.microsoft.com/office/drawing/2014/main" id="{7588DC08-3AE0-CC4A-5900-D6C50D0D76D2}"/>
              </a:ext>
            </a:extLst>
          </p:cNvPr>
          <p:cNvSpPr>
            <a:spLocks noGrp="1"/>
          </p:cNvSpPr>
          <p:nvPr>
            <p:ph type="sldNum" sz="quarter" idx="12"/>
          </p:nvPr>
        </p:nvSpPr>
        <p:spPr/>
        <p:txBody>
          <a:bodyPr/>
          <a:lstStyle/>
          <a:p>
            <a:fld id="{7042F003-F3DC-408B-8868-7DB3C743DC1B}" type="slidenum">
              <a:rPr lang="fr-MC" smtClean="0"/>
              <a:t>‹N°›</a:t>
            </a:fld>
            <a:endParaRPr lang="fr-MC"/>
          </a:p>
        </p:txBody>
      </p:sp>
    </p:spTree>
    <p:extLst>
      <p:ext uri="{BB962C8B-B14F-4D97-AF65-F5344CB8AC3E}">
        <p14:creationId xmlns:p14="http://schemas.microsoft.com/office/powerpoint/2010/main" val="3540311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5D3DF7-4F3E-6061-74E9-9517835B7EDF}"/>
              </a:ext>
            </a:extLst>
          </p:cNvPr>
          <p:cNvSpPr>
            <a:spLocks noGrp="1"/>
          </p:cNvSpPr>
          <p:nvPr>
            <p:ph type="title"/>
          </p:nvPr>
        </p:nvSpPr>
        <p:spPr/>
        <p:txBody>
          <a:bodyPr/>
          <a:lstStyle/>
          <a:p>
            <a:r>
              <a:rPr lang="fr-FR"/>
              <a:t>Modifiez le style du titre</a:t>
            </a:r>
            <a:endParaRPr lang="fr-MC"/>
          </a:p>
        </p:txBody>
      </p:sp>
      <p:sp>
        <p:nvSpPr>
          <p:cNvPr id="3" name="Espace réservé du texte vertical 2">
            <a:extLst>
              <a:ext uri="{FF2B5EF4-FFF2-40B4-BE49-F238E27FC236}">
                <a16:creationId xmlns:a16="http://schemas.microsoft.com/office/drawing/2014/main" id="{36B466F2-E3D8-6C46-F949-B866A933E89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C"/>
          </a:p>
        </p:txBody>
      </p:sp>
      <p:sp>
        <p:nvSpPr>
          <p:cNvPr id="4" name="Espace réservé de la date 3">
            <a:extLst>
              <a:ext uri="{FF2B5EF4-FFF2-40B4-BE49-F238E27FC236}">
                <a16:creationId xmlns:a16="http://schemas.microsoft.com/office/drawing/2014/main" id="{B222ECA6-4368-4C19-CDE1-5D276F875A73}"/>
              </a:ext>
            </a:extLst>
          </p:cNvPr>
          <p:cNvSpPr>
            <a:spLocks noGrp="1"/>
          </p:cNvSpPr>
          <p:nvPr>
            <p:ph type="dt" sz="half" idx="10"/>
          </p:nvPr>
        </p:nvSpPr>
        <p:spPr/>
        <p:txBody>
          <a:bodyPr/>
          <a:lstStyle/>
          <a:p>
            <a:fld id="{C29805C7-8EA4-4C98-BC75-3586B08D7BD9}" type="datetimeFigureOut">
              <a:rPr lang="fr-MC" smtClean="0"/>
              <a:t>15/06/2024</a:t>
            </a:fld>
            <a:endParaRPr lang="fr-MC"/>
          </a:p>
        </p:txBody>
      </p:sp>
      <p:sp>
        <p:nvSpPr>
          <p:cNvPr id="5" name="Espace réservé du pied de page 4">
            <a:extLst>
              <a:ext uri="{FF2B5EF4-FFF2-40B4-BE49-F238E27FC236}">
                <a16:creationId xmlns:a16="http://schemas.microsoft.com/office/drawing/2014/main" id="{7FCEFDF5-5898-5C92-1ABF-BAE6734571E4}"/>
              </a:ext>
            </a:extLst>
          </p:cNvPr>
          <p:cNvSpPr>
            <a:spLocks noGrp="1"/>
          </p:cNvSpPr>
          <p:nvPr>
            <p:ph type="ftr" sz="quarter" idx="11"/>
          </p:nvPr>
        </p:nvSpPr>
        <p:spPr/>
        <p:txBody>
          <a:bodyPr/>
          <a:lstStyle/>
          <a:p>
            <a:endParaRPr lang="fr-MC"/>
          </a:p>
        </p:txBody>
      </p:sp>
      <p:sp>
        <p:nvSpPr>
          <p:cNvPr id="6" name="Espace réservé du numéro de diapositive 5">
            <a:extLst>
              <a:ext uri="{FF2B5EF4-FFF2-40B4-BE49-F238E27FC236}">
                <a16:creationId xmlns:a16="http://schemas.microsoft.com/office/drawing/2014/main" id="{7EC83532-ED8C-1E28-79DF-D2FC8F0E9972}"/>
              </a:ext>
            </a:extLst>
          </p:cNvPr>
          <p:cNvSpPr>
            <a:spLocks noGrp="1"/>
          </p:cNvSpPr>
          <p:nvPr>
            <p:ph type="sldNum" sz="quarter" idx="12"/>
          </p:nvPr>
        </p:nvSpPr>
        <p:spPr/>
        <p:txBody>
          <a:bodyPr/>
          <a:lstStyle/>
          <a:p>
            <a:fld id="{7042F003-F3DC-408B-8868-7DB3C743DC1B}" type="slidenum">
              <a:rPr lang="fr-MC" smtClean="0"/>
              <a:t>‹N°›</a:t>
            </a:fld>
            <a:endParaRPr lang="fr-MC"/>
          </a:p>
        </p:txBody>
      </p:sp>
    </p:spTree>
    <p:extLst>
      <p:ext uri="{BB962C8B-B14F-4D97-AF65-F5344CB8AC3E}">
        <p14:creationId xmlns:p14="http://schemas.microsoft.com/office/powerpoint/2010/main" val="3605098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7516A82-13C3-E169-1261-863ECBE64558}"/>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MC"/>
          </a:p>
        </p:txBody>
      </p:sp>
      <p:sp>
        <p:nvSpPr>
          <p:cNvPr id="3" name="Espace réservé du texte vertical 2">
            <a:extLst>
              <a:ext uri="{FF2B5EF4-FFF2-40B4-BE49-F238E27FC236}">
                <a16:creationId xmlns:a16="http://schemas.microsoft.com/office/drawing/2014/main" id="{799653E0-19BF-E483-10F8-ECE687A6633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C"/>
          </a:p>
        </p:txBody>
      </p:sp>
      <p:sp>
        <p:nvSpPr>
          <p:cNvPr id="4" name="Espace réservé de la date 3">
            <a:extLst>
              <a:ext uri="{FF2B5EF4-FFF2-40B4-BE49-F238E27FC236}">
                <a16:creationId xmlns:a16="http://schemas.microsoft.com/office/drawing/2014/main" id="{95E5036A-6505-5C05-E33D-63DAACE00061}"/>
              </a:ext>
            </a:extLst>
          </p:cNvPr>
          <p:cNvSpPr>
            <a:spLocks noGrp="1"/>
          </p:cNvSpPr>
          <p:nvPr>
            <p:ph type="dt" sz="half" idx="10"/>
          </p:nvPr>
        </p:nvSpPr>
        <p:spPr/>
        <p:txBody>
          <a:bodyPr/>
          <a:lstStyle/>
          <a:p>
            <a:fld id="{C29805C7-8EA4-4C98-BC75-3586B08D7BD9}" type="datetimeFigureOut">
              <a:rPr lang="fr-MC" smtClean="0"/>
              <a:t>15/06/2024</a:t>
            </a:fld>
            <a:endParaRPr lang="fr-MC"/>
          </a:p>
        </p:txBody>
      </p:sp>
      <p:sp>
        <p:nvSpPr>
          <p:cNvPr id="5" name="Espace réservé du pied de page 4">
            <a:extLst>
              <a:ext uri="{FF2B5EF4-FFF2-40B4-BE49-F238E27FC236}">
                <a16:creationId xmlns:a16="http://schemas.microsoft.com/office/drawing/2014/main" id="{A0099FC8-B605-A0C2-99BC-BEB07DB1927F}"/>
              </a:ext>
            </a:extLst>
          </p:cNvPr>
          <p:cNvSpPr>
            <a:spLocks noGrp="1"/>
          </p:cNvSpPr>
          <p:nvPr>
            <p:ph type="ftr" sz="quarter" idx="11"/>
          </p:nvPr>
        </p:nvSpPr>
        <p:spPr/>
        <p:txBody>
          <a:bodyPr/>
          <a:lstStyle/>
          <a:p>
            <a:endParaRPr lang="fr-MC"/>
          </a:p>
        </p:txBody>
      </p:sp>
      <p:sp>
        <p:nvSpPr>
          <p:cNvPr id="6" name="Espace réservé du numéro de diapositive 5">
            <a:extLst>
              <a:ext uri="{FF2B5EF4-FFF2-40B4-BE49-F238E27FC236}">
                <a16:creationId xmlns:a16="http://schemas.microsoft.com/office/drawing/2014/main" id="{3AA7C8F7-1280-1FBC-BA27-256B1ACD84A2}"/>
              </a:ext>
            </a:extLst>
          </p:cNvPr>
          <p:cNvSpPr>
            <a:spLocks noGrp="1"/>
          </p:cNvSpPr>
          <p:nvPr>
            <p:ph type="sldNum" sz="quarter" idx="12"/>
          </p:nvPr>
        </p:nvSpPr>
        <p:spPr/>
        <p:txBody>
          <a:bodyPr/>
          <a:lstStyle/>
          <a:p>
            <a:fld id="{7042F003-F3DC-408B-8868-7DB3C743DC1B}" type="slidenum">
              <a:rPr lang="fr-MC" smtClean="0"/>
              <a:t>‹N°›</a:t>
            </a:fld>
            <a:endParaRPr lang="fr-MC"/>
          </a:p>
        </p:txBody>
      </p:sp>
    </p:spTree>
    <p:extLst>
      <p:ext uri="{BB962C8B-B14F-4D97-AF65-F5344CB8AC3E}">
        <p14:creationId xmlns:p14="http://schemas.microsoft.com/office/powerpoint/2010/main" val="264893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99E59C-C24F-BA30-D85B-1B2A7C5648A7}"/>
              </a:ext>
            </a:extLst>
          </p:cNvPr>
          <p:cNvSpPr>
            <a:spLocks noGrp="1"/>
          </p:cNvSpPr>
          <p:nvPr>
            <p:ph type="title"/>
          </p:nvPr>
        </p:nvSpPr>
        <p:spPr/>
        <p:txBody>
          <a:bodyPr/>
          <a:lstStyle/>
          <a:p>
            <a:r>
              <a:rPr lang="fr-FR"/>
              <a:t>Modifiez le style du titre</a:t>
            </a:r>
            <a:endParaRPr lang="fr-MC"/>
          </a:p>
        </p:txBody>
      </p:sp>
      <p:sp>
        <p:nvSpPr>
          <p:cNvPr id="3" name="Espace réservé du contenu 2">
            <a:extLst>
              <a:ext uri="{FF2B5EF4-FFF2-40B4-BE49-F238E27FC236}">
                <a16:creationId xmlns:a16="http://schemas.microsoft.com/office/drawing/2014/main" id="{B692F728-3BBA-150D-836D-2AA22DE3E5C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C"/>
          </a:p>
        </p:txBody>
      </p:sp>
      <p:sp>
        <p:nvSpPr>
          <p:cNvPr id="4" name="Espace réservé de la date 3">
            <a:extLst>
              <a:ext uri="{FF2B5EF4-FFF2-40B4-BE49-F238E27FC236}">
                <a16:creationId xmlns:a16="http://schemas.microsoft.com/office/drawing/2014/main" id="{275D7408-4950-331E-48AB-33F25A45BA83}"/>
              </a:ext>
            </a:extLst>
          </p:cNvPr>
          <p:cNvSpPr>
            <a:spLocks noGrp="1"/>
          </p:cNvSpPr>
          <p:nvPr>
            <p:ph type="dt" sz="half" idx="10"/>
          </p:nvPr>
        </p:nvSpPr>
        <p:spPr/>
        <p:txBody>
          <a:bodyPr/>
          <a:lstStyle/>
          <a:p>
            <a:fld id="{C29805C7-8EA4-4C98-BC75-3586B08D7BD9}" type="datetimeFigureOut">
              <a:rPr lang="fr-MC" smtClean="0"/>
              <a:t>15/06/2024</a:t>
            </a:fld>
            <a:endParaRPr lang="fr-MC"/>
          </a:p>
        </p:txBody>
      </p:sp>
      <p:sp>
        <p:nvSpPr>
          <p:cNvPr id="5" name="Espace réservé du pied de page 4">
            <a:extLst>
              <a:ext uri="{FF2B5EF4-FFF2-40B4-BE49-F238E27FC236}">
                <a16:creationId xmlns:a16="http://schemas.microsoft.com/office/drawing/2014/main" id="{FBDF552B-739C-CE3F-3B58-B76FE01CC018}"/>
              </a:ext>
            </a:extLst>
          </p:cNvPr>
          <p:cNvSpPr>
            <a:spLocks noGrp="1"/>
          </p:cNvSpPr>
          <p:nvPr>
            <p:ph type="ftr" sz="quarter" idx="11"/>
          </p:nvPr>
        </p:nvSpPr>
        <p:spPr/>
        <p:txBody>
          <a:bodyPr/>
          <a:lstStyle/>
          <a:p>
            <a:endParaRPr lang="fr-MC"/>
          </a:p>
        </p:txBody>
      </p:sp>
      <p:sp>
        <p:nvSpPr>
          <p:cNvPr id="6" name="Espace réservé du numéro de diapositive 5">
            <a:extLst>
              <a:ext uri="{FF2B5EF4-FFF2-40B4-BE49-F238E27FC236}">
                <a16:creationId xmlns:a16="http://schemas.microsoft.com/office/drawing/2014/main" id="{CDE21D12-0315-5ED1-1F76-6D9BA0331764}"/>
              </a:ext>
            </a:extLst>
          </p:cNvPr>
          <p:cNvSpPr>
            <a:spLocks noGrp="1"/>
          </p:cNvSpPr>
          <p:nvPr>
            <p:ph type="sldNum" sz="quarter" idx="12"/>
          </p:nvPr>
        </p:nvSpPr>
        <p:spPr/>
        <p:txBody>
          <a:bodyPr/>
          <a:lstStyle/>
          <a:p>
            <a:fld id="{7042F003-F3DC-408B-8868-7DB3C743DC1B}" type="slidenum">
              <a:rPr lang="fr-MC" smtClean="0"/>
              <a:t>‹N°›</a:t>
            </a:fld>
            <a:endParaRPr lang="fr-MC"/>
          </a:p>
        </p:txBody>
      </p:sp>
    </p:spTree>
    <p:extLst>
      <p:ext uri="{BB962C8B-B14F-4D97-AF65-F5344CB8AC3E}">
        <p14:creationId xmlns:p14="http://schemas.microsoft.com/office/powerpoint/2010/main" val="3433467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784866-FADC-30F6-E730-9D3C2931D8D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MC"/>
          </a:p>
        </p:txBody>
      </p:sp>
      <p:sp>
        <p:nvSpPr>
          <p:cNvPr id="3" name="Espace réservé du texte 2">
            <a:extLst>
              <a:ext uri="{FF2B5EF4-FFF2-40B4-BE49-F238E27FC236}">
                <a16:creationId xmlns:a16="http://schemas.microsoft.com/office/drawing/2014/main" id="{3D7B978E-6902-D084-275C-AAC096EEC8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E4F5ADA-1294-BA31-AB98-5563402BAE87}"/>
              </a:ext>
            </a:extLst>
          </p:cNvPr>
          <p:cNvSpPr>
            <a:spLocks noGrp="1"/>
          </p:cNvSpPr>
          <p:nvPr>
            <p:ph type="dt" sz="half" idx="10"/>
          </p:nvPr>
        </p:nvSpPr>
        <p:spPr/>
        <p:txBody>
          <a:bodyPr/>
          <a:lstStyle/>
          <a:p>
            <a:fld id="{C29805C7-8EA4-4C98-BC75-3586B08D7BD9}" type="datetimeFigureOut">
              <a:rPr lang="fr-MC" smtClean="0"/>
              <a:t>15/06/2024</a:t>
            </a:fld>
            <a:endParaRPr lang="fr-MC"/>
          </a:p>
        </p:txBody>
      </p:sp>
      <p:sp>
        <p:nvSpPr>
          <p:cNvPr id="5" name="Espace réservé du pied de page 4">
            <a:extLst>
              <a:ext uri="{FF2B5EF4-FFF2-40B4-BE49-F238E27FC236}">
                <a16:creationId xmlns:a16="http://schemas.microsoft.com/office/drawing/2014/main" id="{B79B8690-D9C1-9216-B3F8-24B79E66BB13}"/>
              </a:ext>
            </a:extLst>
          </p:cNvPr>
          <p:cNvSpPr>
            <a:spLocks noGrp="1"/>
          </p:cNvSpPr>
          <p:nvPr>
            <p:ph type="ftr" sz="quarter" idx="11"/>
          </p:nvPr>
        </p:nvSpPr>
        <p:spPr/>
        <p:txBody>
          <a:bodyPr/>
          <a:lstStyle/>
          <a:p>
            <a:endParaRPr lang="fr-MC"/>
          </a:p>
        </p:txBody>
      </p:sp>
      <p:sp>
        <p:nvSpPr>
          <p:cNvPr id="6" name="Espace réservé du numéro de diapositive 5">
            <a:extLst>
              <a:ext uri="{FF2B5EF4-FFF2-40B4-BE49-F238E27FC236}">
                <a16:creationId xmlns:a16="http://schemas.microsoft.com/office/drawing/2014/main" id="{C955F21A-9430-0F3E-137D-CC5462636E17}"/>
              </a:ext>
            </a:extLst>
          </p:cNvPr>
          <p:cNvSpPr>
            <a:spLocks noGrp="1"/>
          </p:cNvSpPr>
          <p:nvPr>
            <p:ph type="sldNum" sz="quarter" idx="12"/>
          </p:nvPr>
        </p:nvSpPr>
        <p:spPr/>
        <p:txBody>
          <a:bodyPr/>
          <a:lstStyle/>
          <a:p>
            <a:fld id="{7042F003-F3DC-408B-8868-7DB3C743DC1B}" type="slidenum">
              <a:rPr lang="fr-MC" smtClean="0"/>
              <a:t>‹N°›</a:t>
            </a:fld>
            <a:endParaRPr lang="fr-MC"/>
          </a:p>
        </p:txBody>
      </p:sp>
    </p:spTree>
    <p:extLst>
      <p:ext uri="{BB962C8B-B14F-4D97-AF65-F5344CB8AC3E}">
        <p14:creationId xmlns:p14="http://schemas.microsoft.com/office/powerpoint/2010/main" val="4259135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BDB816-228F-DDCE-FB80-0B0FE95F3340}"/>
              </a:ext>
            </a:extLst>
          </p:cNvPr>
          <p:cNvSpPr>
            <a:spLocks noGrp="1"/>
          </p:cNvSpPr>
          <p:nvPr>
            <p:ph type="title"/>
          </p:nvPr>
        </p:nvSpPr>
        <p:spPr/>
        <p:txBody>
          <a:bodyPr/>
          <a:lstStyle/>
          <a:p>
            <a:r>
              <a:rPr lang="fr-FR"/>
              <a:t>Modifiez le style du titre</a:t>
            </a:r>
            <a:endParaRPr lang="fr-MC"/>
          </a:p>
        </p:txBody>
      </p:sp>
      <p:sp>
        <p:nvSpPr>
          <p:cNvPr id="3" name="Espace réservé du contenu 2">
            <a:extLst>
              <a:ext uri="{FF2B5EF4-FFF2-40B4-BE49-F238E27FC236}">
                <a16:creationId xmlns:a16="http://schemas.microsoft.com/office/drawing/2014/main" id="{8D97C6B9-E127-BCDE-DACA-958C648C62B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C"/>
          </a:p>
        </p:txBody>
      </p:sp>
      <p:sp>
        <p:nvSpPr>
          <p:cNvPr id="4" name="Espace réservé du contenu 3">
            <a:extLst>
              <a:ext uri="{FF2B5EF4-FFF2-40B4-BE49-F238E27FC236}">
                <a16:creationId xmlns:a16="http://schemas.microsoft.com/office/drawing/2014/main" id="{2C75EB48-3405-58C1-00A3-1B489DF5E43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C"/>
          </a:p>
        </p:txBody>
      </p:sp>
      <p:sp>
        <p:nvSpPr>
          <p:cNvPr id="5" name="Espace réservé de la date 4">
            <a:extLst>
              <a:ext uri="{FF2B5EF4-FFF2-40B4-BE49-F238E27FC236}">
                <a16:creationId xmlns:a16="http://schemas.microsoft.com/office/drawing/2014/main" id="{5B28C9E8-0092-5DD5-7CBD-8D04AE66CB43}"/>
              </a:ext>
            </a:extLst>
          </p:cNvPr>
          <p:cNvSpPr>
            <a:spLocks noGrp="1"/>
          </p:cNvSpPr>
          <p:nvPr>
            <p:ph type="dt" sz="half" idx="10"/>
          </p:nvPr>
        </p:nvSpPr>
        <p:spPr/>
        <p:txBody>
          <a:bodyPr/>
          <a:lstStyle/>
          <a:p>
            <a:fld id="{C29805C7-8EA4-4C98-BC75-3586B08D7BD9}" type="datetimeFigureOut">
              <a:rPr lang="fr-MC" smtClean="0"/>
              <a:t>15/06/2024</a:t>
            </a:fld>
            <a:endParaRPr lang="fr-MC"/>
          </a:p>
        </p:txBody>
      </p:sp>
      <p:sp>
        <p:nvSpPr>
          <p:cNvPr id="6" name="Espace réservé du pied de page 5">
            <a:extLst>
              <a:ext uri="{FF2B5EF4-FFF2-40B4-BE49-F238E27FC236}">
                <a16:creationId xmlns:a16="http://schemas.microsoft.com/office/drawing/2014/main" id="{9D6A3643-AF98-B60D-E64F-667A9466BD2F}"/>
              </a:ext>
            </a:extLst>
          </p:cNvPr>
          <p:cNvSpPr>
            <a:spLocks noGrp="1"/>
          </p:cNvSpPr>
          <p:nvPr>
            <p:ph type="ftr" sz="quarter" idx="11"/>
          </p:nvPr>
        </p:nvSpPr>
        <p:spPr/>
        <p:txBody>
          <a:bodyPr/>
          <a:lstStyle/>
          <a:p>
            <a:endParaRPr lang="fr-MC"/>
          </a:p>
        </p:txBody>
      </p:sp>
      <p:sp>
        <p:nvSpPr>
          <p:cNvPr id="7" name="Espace réservé du numéro de diapositive 6">
            <a:extLst>
              <a:ext uri="{FF2B5EF4-FFF2-40B4-BE49-F238E27FC236}">
                <a16:creationId xmlns:a16="http://schemas.microsoft.com/office/drawing/2014/main" id="{C9332C63-3EE8-C8E8-F3CF-0CCF5E944DD6}"/>
              </a:ext>
            </a:extLst>
          </p:cNvPr>
          <p:cNvSpPr>
            <a:spLocks noGrp="1"/>
          </p:cNvSpPr>
          <p:nvPr>
            <p:ph type="sldNum" sz="quarter" idx="12"/>
          </p:nvPr>
        </p:nvSpPr>
        <p:spPr/>
        <p:txBody>
          <a:bodyPr/>
          <a:lstStyle/>
          <a:p>
            <a:fld id="{7042F003-F3DC-408B-8868-7DB3C743DC1B}" type="slidenum">
              <a:rPr lang="fr-MC" smtClean="0"/>
              <a:t>‹N°›</a:t>
            </a:fld>
            <a:endParaRPr lang="fr-MC"/>
          </a:p>
        </p:txBody>
      </p:sp>
    </p:spTree>
    <p:extLst>
      <p:ext uri="{BB962C8B-B14F-4D97-AF65-F5344CB8AC3E}">
        <p14:creationId xmlns:p14="http://schemas.microsoft.com/office/powerpoint/2010/main" val="3816472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B2C99F-3A13-95CE-B198-38388B8581E3}"/>
              </a:ext>
            </a:extLst>
          </p:cNvPr>
          <p:cNvSpPr>
            <a:spLocks noGrp="1"/>
          </p:cNvSpPr>
          <p:nvPr>
            <p:ph type="title"/>
          </p:nvPr>
        </p:nvSpPr>
        <p:spPr>
          <a:xfrm>
            <a:off x="839788" y="365125"/>
            <a:ext cx="10515600" cy="1325563"/>
          </a:xfrm>
        </p:spPr>
        <p:txBody>
          <a:bodyPr/>
          <a:lstStyle/>
          <a:p>
            <a:r>
              <a:rPr lang="fr-FR"/>
              <a:t>Modifiez le style du titre</a:t>
            </a:r>
            <a:endParaRPr lang="fr-MC"/>
          </a:p>
        </p:txBody>
      </p:sp>
      <p:sp>
        <p:nvSpPr>
          <p:cNvPr id="3" name="Espace réservé du texte 2">
            <a:extLst>
              <a:ext uri="{FF2B5EF4-FFF2-40B4-BE49-F238E27FC236}">
                <a16:creationId xmlns:a16="http://schemas.microsoft.com/office/drawing/2014/main" id="{BE39D30C-7AE2-99F6-C0FF-14891249D1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569902E-C420-2FD0-5B3D-4AFF4E785B4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C"/>
          </a:p>
        </p:txBody>
      </p:sp>
      <p:sp>
        <p:nvSpPr>
          <p:cNvPr id="5" name="Espace réservé du texte 4">
            <a:extLst>
              <a:ext uri="{FF2B5EF4-FFF2-40B4-BE49-F238E27FC236}">
                <a16:creationId xmlns:a16="http://schemas.microsoft.com/office/drawing/2014/main" id="{32C3C584-3C80-FB03-7035-DDB1EF9616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8891040-03D7-31E0-3C1E-D0329B6FBF4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C"/>
          </a:p>
        </p:txBody>
      </p:sp>
      <p:sp>
        <p:nvSpPr>
          <p:cNvPr id="7" name="Espace réservé de la date 6">
            <a:extLst>
              <a:ext uri="{FF2B5EF4-FFF2-40B4-BE49-F238E27FC236}">
                <a16:creationId xmlns:a16="http://schemas.microsoft.com/office/drawing/2014/main" id="{5F966482-228C-55C4-4784-7C9D0FFC8540}"/>
              </a:ext>
            </a:extLst>
          </p:cNvPr>
          <p:cNvSpPr>
            <a:spLocks noGrp="1"/>
          </p:cNvSpPr>
          <p:nvPr>
            <p:ph type="dt" sz="half" idx="10"/>
          </p:nvPr>
        </p:nvSpPr>
        <p:spPr/>
        <p:txBody>
          <a:bodyPr/>
          <a:lstStyle/>
          <a:p>
            <a:fld id="{C29805C7-8EA4-4C98-BC75-3586B08D7BD9}" type="datetimeFigureOut">
              <a:rPr lang="fr-MC" smtClean="0"/>
              <a:t>15/06/2024</a:t>
            </a:fld>
            <a:endParaRPr lang="fr-MC"/>
          </a:p>
        </p:txBody>
      </p:sp>
      <p:sp>
        <p:nvSpPr>
          <p:cNvPr id="8" name="Espace réservé du pied de page 7">
            <a:extLst>
              <a:ext uri="{FF2B5EF4-FFF2-40B4-BE49-F238E27FC236}">
                <a16:creationId xmlns:a16="http://schemas.microsoft.com/office/drawing/2014/main" id="{07B970F0-3A43-7C15-933B-0ACE8650C955}"/>
              </a:ext>
            </a:extLst>
          </p:cNvPr>
          <p:cNvSpPr>
            <a:spLocks noGrp="1"/>
          </p:cNvSpPr>
          <p:nvPr>
            <p:ph type="ftr" sz="quarter" idx="11"/>
          </p:nvPr>
        </p:nvSpPr>
        <p:spPr/>
        <p:txBody>
          <a:bodyPr/>
          <a:lstStyle/>
          <a:p>
            <a:endParaRPr lang="fr-MC"/>
          </a:p>
        </p:txBody>
      </p:sp>
      <p:sp>
        <p:nvSpPr>
          <p:cNvPr id="9" name="Espace réservé du numéro de diapositive 8">
            <a:extLst>
              <a:ext uri="{FF2B5EF4-FFF2-40B4-BE49-F238E27FC236}">
                <a16:creationId xmlns:a16="http://schemas.microsoft.com/office/drawing/2014/main" id="{E037C25A-D915-28DA-59D5-5361B85C8332}"/>
              </a:ext>
            </a:extLst>
          </p:cNvPr>
          <p:cNvSpPr>
            <a:spLocks noGrp="1"/>
          </p:cNvSpPr>
          <p:nvPr>
            <p:ph type="sldNum" sz="quarter" idx="12"/>
          </p:nvPr>
        </p:nvSpPr>
        <p:spPr/>
        <p:txBody>
          <a:bodyPr/>
          <a:lstStyle/>
          <a:p>
            <a:fld id="{7042F003-F3DC-408B-8868-7DB3C743DC1B}" type="slidenum">
              <a:rPr lang="fr-MC" smtClean="0"/>
              <a:t>‹N°›</a:t>
            </a:fld>
            <a:endParaRPr lang="fr-MC"/>
          </a:p>
        </p:txBody>
      </p:sp>
    </p:spTree>
    <p:extLst>
      <p:ext uri="{BB962C8B-B14F-4D97-AF65-F5344CB8AC3E}">
        <p14:creationId xmlns:p14="http://schemas.microsoft.com/office/powerpoint/2010/main" val="3866295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A9AFA7-2688-D965-85A4-43513AD405C3}"/>
              </a:ext>
            </a:extLst>
          </p:cNvPr>
          <p:cNvSpPr>
            <a:spLocks noGrp="1"/>
          </p:cNvSpPr>
          <p:nvPr>
            <p:ph type="title"/>
          </p:nvPr>
        </p:nvSpPr>
        <p:spPr/>
        <p:txBody>
          <a:bodyPr/>
          <a:lstStyle/>
          <a:p>
            <a:r>
              <a:rPr lang="fr-FR"/>
              <a:t>Modifiez le style du titre</a:t>
            </a:r>
            <a:endParaRPr lang="fr-MC"/>
          </a:p>
        </p:txBody>
      </p:sp>
      <p:sp>
        <p:nvSpPr>
          <p:cNvPr id="3" name="Espace réservé de la date 2">
            <a:extLst>
              <a:ext uri="{FF2B5EF4-FFF2-40B4-BE49-F238E27FC236}">
                <a16:creationId xmlns:a16="http://schemas.microsoft.com/office/drawing/2014/main" id="{FCAE169C-78BD-491D-EFF8-2B3454D58C80}"/>
              </a:ext>
            </a:extLst>
          </p:cNvPr>
          <p:cNvSpPr>
            <a:spLocks noGrp="1"/>
          </p:cNvSpPr>
          <p:nvPr>
            <p:ph type="dt" sz="half" idx="10"/>
          </p:nvPr>
        </p:nvSpPr>
        <p:spPr/>
        <p:txBody>
          <a:bodyPr/>
          <a:lstStyle/>
          <a:p>
            <a:fld id="{C29805C7-8EA4-4C98-BC75-3586B08D7BD9}" type="datetimeFigureOut">
              <a:rPr lang="fr-MC" smtClean="0"/>
              <a:t>15/06/2024</a:t>
            </a:fld>
            <a:endParaRPr lang="fr-MC"/>
          </a:p>
        </p:txBody>
      </p:sp>
      <p:sp>
        <p:nvSpPr>
          <p:cNvPr id="4" name="Espace réservé du pied de page 3">
            <a:extLst>
              <a:ext uri="{FF2B5EF4-FFF2-40B4-BE49-F238E27FC236}">
                <a16:creationId xmlns:a16="http://schemas.microsoft.com/office/drawing/2014/main" id="{7A3237FE-5F10-6626-18FC-FCC64EBC9E5E}"/>
              </a:ext>
            </a:extLst>
          </p:cNvPr>
          <p:cNvSpPr>
            <a:spLocks noGrp="1"/>
          </p:cNvSpPr>
          <p:nvPr>
            <p:ph type="ftr" sz="quarter" idx="11"/>
          </p:nvPr>
        </p:nvSpPr>
        <p:spPr/>
        <p:txBody>
          <a:bodyPr/>
          <a:lstStyle/>
          <a:p>
            <a:endParaRPr lang="fr-MC"/>
          </a:p>
        </p:txBody>
      </p:sp>
      <p:sp>
        <p:nvSpPr>
          <p:cNvPr id="5" name="Espace réservé du numéro de diapositive 4">
            <a:extLst>
              <a:ext uri="{FF2B5EF4-FFF2-40B4-BE49-F238E27FC236}">
                <a16:creationId xmlns:a16="http://schemas.microsoft.com/office/drawing/2014/main" id="{73F6C3CB-2B32-6E88-9BBC-1D5EB97A6C05}"/>
              </a:ext>
            </a:extLst>
          </p:cNvPr>
          <p:cNvSpPr>
            <a:spLocks noGrp="1"/>
          </p:cNvSpPr>
          <p:nvPr>
            <p:ph type="sldNum" sz="quarter" idx="12"/>
          </p:nvPr>
        </p:nvSpPr>
        <p:spPr/>
        <p:txBody>
          <a:bodyPr/>
          <a:lstStyle/>
          <a:p>
            <a:fld id="{7042F003-F3DC-408B-8868-7DB3C743DC1B}" type="slidenum">
              <a:rPr lang="fr-MC" smtClean="0"/>
              <a:t>‹N°›</a:t>
            </a:fld>
            <a:endParaRPr lang="fr-MC"/>
          </a:p>
        </p:txBody>
      </p:sp>
    </p:spTree>
    <p:extLst>
      <p:ext uri="{BB962C8B-B14F-4D97-AF65-F5344CB8AC3E}">
        <p14:creationId xmlns:p14="http://schemas.microsoft.com/office/powerpoint/2010/main" val="3005660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F45F176-7F9E-04D4-9745-85FAC452E930}"/>
              </a:ext>
            </a:extLst>
          </p:cNvPr>
          <p:cNvSpPr>
            <a:spLocks noGrp="1"/>
          </p:cNvSpPr>
          <p:nvPr>
            <p:ph type="dt" sz="half" idx="10"/>
          </p:nvPr>
        </p:nvSpPr>
        <p:spPr/>
        <p:txBody>
          <a:bodyPr/>
          <a:lstStyle/>
          <a:p>
            <a:fld id="{C29805C7-8EA4-4C98-BC75-3586B08D7BD9}" type="datetimeFigureOut">
              <a:rPr lang="fr-MC" smtClean="0"/>
              <a:t>15/06/2024</a:t>
            </a:fld>
            <a:endParaRPr lang="fr-MC"/>
          </a:p>
        </p:txBody>
      </p:sp>
      <p:sp>
        <p:nvSpPr>
          <p:cNvPr id="3" name="Espace réservé du pied de page 2">
            <a:extLst>
              <a:ext uri="{FF2B5EF4-FFF2-40B4-BE49-F238E27FC236}">
                <a16:creationId xmlns:a16="http://schemas.microsoft.com/office/drawing/2014/main" id="{9364A1B2-17F6-7B2E-CD4E-F0BD4336EBF9}"/>
              </a:ext>
            </a:extLst>
          </p:cNvPr>
          <p:cNvSpPr>
            <a:spLocks noGrp="1"/>
          </p:cNvSpPr>
          <p:nvPr>
            <p:ph type="ftr" sz="quarter" idx="11"/>
          </p:nvPr>
        </p:nvSpPr>
        <p:spPr/>
        <p:txBody>
          <a:bodyPr/>
          <a:lstStyle/>
          <a:p>
            <a:endParaRPr lang="fr-MC"/>
          </a:p>
        </p:txBody>
      </p:sp>
      <p:sp>
        <p:nvSpPr>
          <p:cNvPr id="4" name="Espace réservé du numéro de diapositive 3">
            <a:extLst>
              <a:ext uri="{FF2B5EF4-FFF2-40B4-BE49-F238E27FC236}">
                <a16:creationId xmlns:a16="http://schemas.microsoft.com/office/drawing/2014/main" id="{D5F30295-5887-B4E1-A4C8-7431FBB446E3}"/>
              </a:ext>
            </a:extLst>
          </p:cNvPr>
          <p:cNvSpPr>
            <a:spLocks noGrp="1"/>
          </p:cNvSpPr>
          <p:nvPr>
            <p:ph type="sldNum" sz="quarter" idx="12"/>
          </p:nvPr>
        </p:nvSpPr>
        <p:spPr/>
        <p:txBody>
          <a:bodyPr/>
          <a:lstStyle/>
          <a:p>
            <a:fld id="{7042F003-F3DC-408B-8868-7DB3C743DC1B}" type="slidenum">
              <a:rPr lang="fr-MC" smtClean="0"/>
              <a:t>‹N°›</a:t>
            </a:fld>
            <a:endParaRPr lang="fr-MC"/>
          </a:p>
        </p:txBody>
      </p:sp>
    </p:spTree>
    <p:extLst>
      <p:ext uri="{BB962C8B-B14F-4D97-AF65-F5344CB8AC3E}">
        <p14:creationId xmlns:p14="http://schemas.microsoft.com/office/powerpoint/2010/main" val="24769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0A55FC-4937-5412-02BC-9191CF06EE4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MC"/>
          </a:p>
        </p:txBody>
      </p:sp>
      <p:sp>
        <p:nvSpPr>
          <p:cNvPr id="3" name="Espace réservé du contenu 2">
            <a:extLst>
              <a:ext uri="{FF2B5EF4-FFF2-40B4-BE49-F238E27FC236}">
                <a16:creationId xmlns:a16="http://schemas.microsoft.com/office/drawing/2014/main" id="{F2090192-DA52-C145-0399-99D3F86646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C"/>
          </a:p>
        </p:txBody>
      </p:sp>
      <p:sp>
        <p:nvSpPr>
          <p:cNvPr id="4" name="Espace réservé du texte 3">
            <a:extLst>
              <a:ext uri="{FF2B5EF4-FFF2-40B4-BE49-F238E27FC236}">
                <a16:creationId xmlns:a16="http://schemas.microsoft.com/office/drawing/2014/main" id="{53974BC5-7595-1CA4-72BD-64A2A20FA2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63D7579-8E5E-2843-4C06-5AB2FF19C670}"/>
              </a:ext>
            </a:extLst>
          </p:cNvPr>
          <p:cNvSpPr>
            <a:spLocks noGrp="1"/>
          </p:cNvSpPr>
          <p:nvPr>
            <p:ph type="dt" sz="half" idx="10"/>
          </p:nvPr>
        </p:nvSpPr>
        <p:spPr/>
        <p:txBody>
          <a:bodyPr/>
          <a:lstStyle/>
          <a:p>
            <a:fld id="{C29805C7-8EA4-4C98-BC75-3586B08D7BD9}" type="datetimeFigureOut">
              <a:rPr lang="fr-MC" smtClean="0"/>
              <a:t>15/06/2024</a:t>
            </a:fld>
            <a:endParaRPr lang="fr-MC"/>
          </a:p>
        </p:txBody>
      </p:sp>
      <p:sp>
        <p:nvSpPr>
          <p:cNvPr id="6" name="Espace réservé du pied de page 5">
            <a:extLst>
              <a:ext uri="{FF2B5EF4-FFF2-40B4-BE49-F238E27FC236}">
                <a16:creationId xmlns:a16="http://schemas.microsoft.com/office/drawing/2014/main" id="{36D33796-6693-24BC-F061-37C92A829A82}"/>
              </a:ext>
            </a:extLst>
          </p:cNvPr>
          <p:cNvSpPr>
            <a:spLocks noGrp="1"/>
          </p:cNvSpPr>
          <p:nvPr>
            <p:ph type="ftr" sz="quarter" idx="11"/>
          </p:nvPr>
        </p:nvSpPr>
        <p:spPr/>
        <p:txBody>
          <a:bodyPr/>
          <a:lstStyle/>
          <a:p>
            <a:endParaRPr lang="fr-MC"/>
          </a:p>
        </p:txBody>
      </p:sp>
      <p:sp>
        <p:nvSpPr>
          <p:cNvPr id="7" name="Espace réservé du numéro de diapositive 6">
            <a:extLst>
              <a:ext uri="{FF2B5EF4-FFF2-40B4-BE49-F238E27FC236}">
                <a16:creationId xmlns:a16="http://schemas.microsoft.com/office/drawing/2014/main" id="{6A76F9DC-2AA4-8458-05AB-45821EBFA9DF}"/>
              </a:ext>
            </a:extLst>
          </p:cNvPr>
          <p:cNvSpPr>
            <a:spLocks noGrp="1"/>
          </p:cNvSpPr>
          <p:nvPr>
            <p:ph type="sldNum" sz="quarter" idx="12"/>
          </p:nvPr>
        </p:nvSpPr>
        <p:spPr/>
        <p:txBody>
          <a:bodyPr/>
          <a:lstStyle/>
          <a:p>
            <a:fld id="{7042F003-F3DC-408B-8868-7DB3C743DC1B}" type="slidenum">
              <a:rPr lang="fr-MC" smtClean="0"/>
              <a:t>‹N°›</a:t>
            </a:fld>
            <a:endParaRPr lang="fr-MC"/>
          </a:p>
        </p:txBody>
      </p:sp>
    </p:spTree>
    <p:extLst>
      <p:ext uri="{BB962C8B-B14F-4D97-AF65-F5344CB8AC3E}">
        <p14:creationId xmlns:p14="http://schemas.microsoft.com/office/powerpoint/2010/main" val="509679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F8757E-C313-6B36-010D-D6ADCB5F81D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MC"/>
          </a:p>
        </p:txBody>
      </p:sp>
      <p:sp>
        <p:nvSpPr>
          <p:cNvPr id="3" name="Espace réservé pour une image  2">
            <a:extLst>
              <a:ext uri="{FF2B5EF4-FFF2-40B4-BE49-F238E27FC236}">
                <a16:creationId xmlns:a16="http://schemas.microsoft.com/office/drawing/2014/main" id="{B24634CD-6E8D-4269-0B27-FA3AAD2735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MC"/>
          </a:p>
        </p:txBody>
      </p:sp>
      <p:sp>
        <p:nvSpPr>
          <p:cNvPr id="4" name="Espace réservé du texte 3">
            <a:extLst>
              <a:ext uri="{FF2B5EF4-FFF2-40B4-BE49-F238E27FC236}">
                <a16:creationId xmlns:a16="http://schemas.microsoft.com/office/drawing/2014/main" id="{CE3FF3F8-EB4C-5749-4F45-DAAA8F957B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5B0245F-3C21-4BD1-0C44-C9B41299126B}"/>
              </a:ext>
            </a:extLst>
          </p:cNvPr>
          <p:cNvSpPr>
            <a:spLocks noGrp="1"/>
          </p:cNvSpPr>
          <p:nvPr>
            <p:ph type="dt" sz="half" idx="10"/>
          </p:nvPr>
        </p:nvSpPr>
        <p:spPr/>
        <p:txBody>
          <a:bodyPr/>
          <a:lstStyle/>
          <a:p>
            <a:fld id="{C29805C7-8EA4-4C98-BC75-3586B08D7BD9}" type="datetimeFigureOut">
              <a:rPr lang="fr-MC" smtClean="0"/>
              <a:t>15/06/2024</a:t>
            </a:fld>
            <a:endParaRPr lang="fr-MC"/>
          </a:p>
        </p:txBody>
      </p:sp>
      <p:sp>
        <p:nvSpPr>
          <p:cNvPr id="6" name="Espace réservé du pied de page 5">
            <a:extLst>
              <a:ext uri="{FF2B5EF4-FFF2-40B4-BE49-F238E27FC236}">
                <a16:creationId xmlns:a16="http://schemas.microsoft.com/office/drawing/2014/main" id="{6D9EA281-0DAF-6E76-10FC-9BC16F89270E}"/>
              </a:ext>
            </a:extLst>
          </p:cNvPr>
          <p:cNvSpPr>
            <a:spLocks noGrp="1"/>
          </p:cNvSpPr>
          <p:nvPr>
            <p:ph type="ftr" sz="quarter" idx="11"/>
          </p:nvPr>
        </p:nvSpPr>
        <p:spPr/>
        <p:txBody>
          <a:bodyPr/>
          <a:lstStyle/>
          <a:p>
            <a:endParaRPr lang="fr-MC"/>
          </a:p>
        </p:txBody>
      </p:sp>
      <p:sp>
        <p:nvSpPr>
          <p:cNvPr id="7" name="Espace réservé du numéro de diapositive 6">
            <a:extLst>
              <a:ext uri="{FF2B5EF4-FFF2-40B4-BE49-F238E27FC236}">
                <a16:creationId xmlns:a16="http://schemas.microsoft.com/office/drawing/2014/main" id="{76823AD1-0743-ABA0-8348-FE452E490798}"/>
              </a:ext>
            </a:extLst>
          </p:cNvPr>
          <p:cNvSpPr>
            <a:spLocks noGrp="1"/>
          </p:cNvSpPr>
          <p:nvPr>
            <p:ph type="sldNum" sz="quarter" idx="12"/>
          </p:nvPr>
        </p:nvSpPr>
        <p:spPr/>
        <p:txBody>
          <a:bodyPr/>
          <a:lstStyle/>
          <a:p>
            <a:fld id="{7042F003-F3DC-408B-8868-7DB3C743DC1B}" type="slidenum">
              <a:rPr lang="fr-MC" smtClean="0"/>
              <a:t>‹N°›</a:t>
            </a:fld>
            <a:endParaRPr lang="fr-MC"/>
          </a:p>
        </p:txBody>
      </p:sp>
    </p:spTree>
    <p:extLst>
      <p:ext uri="{BB962C8B-B14F-4D97-AF65-F5344CB8AC3E}">
        <p14:creationId xmlns:p14="http://schemas.microsoft.com/office/powerpoint/2010/main" val="289386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DF54355-D1F7-45D7-8DC9-7ABB2D3C92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MC"/>
          </a:p>
        </p:txBody>
      </p:sp>
      <p:sp>
        <p:nvSpPr>
          <p:cNvPr id="3" name="Espace réservé du texte 2">
            <a:extLst>
              <a:ext uri="{FF2B5EF4-FFF2-40B4-BE49-F238E27FC236}">
                <a16:creationId xmlns:a16="http://schemas.microsoft.com/office/drawing/2014/main" id="{968C45A5-425B-014E-F539-317157A9EF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C"/>
          </a:p>
        </p:txBody>
      </p:sp>
      <p:sp>
        <p:nvSpPr>
          <p:cNvPr id="4" name="Espace réservé de la date 3">
            <a:extLst>
              <a:ext uri="{FF2B5EF4-FFF2-40B4-BE49-F238E27FC236}">
                <a16:creationId xmlns:a16="http://schemas.microsoft.com/office/drawing/2014/main" id="{EBF96EC7-01BA-E646-42DA-2467FBB38E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9805C7-8EA4-4C98-BC75-3586B08D7BD9}" type="datetimeFigureOut">
              <a:rPr lang="fr-MC" smtClean="0"/>
              <a:t>15/06/2024</a:t>
            </a:fld>
            <a:endParaRPr lang="fr-MC"/>
          </a:p>
        </p:txBody>
      </p:sp>
      <p:sp>
        <p:nvSpPr>
          <p:cNvPr id="5" name="Espace réservé du pied de page 4">
            <a:extLst>
              <a:ext uri="{FF2B5EF4-FFF2-40B4-BE49-F238E27FC236}">
                <a16:creationId xmlns:a16="http://schemas.microsoft.com/office/drawing/2014/main" id="{3D8E73D2-A292-F776-B031-C46DC72A58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MC"/>
          </a:p>
        </p:txBody>
      </p:sp>
      <p:sp>
        <p:nvSpPr>
          <p:cNvPr id="6" name="Espace réservé du numéro de diapositive 5">
            <a:extLst>
              <a:ext uri="{FF2B5EF4-FFF2-40B4-BE49-F238E27FC236}">
                <a16:creationId xmlns:a16="http://schemas.microsoft.com/office/drawing/2014/main" id="{34CFFBC6-9254-3AD1-7305-F4FCC7F722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42F003-F3DC-408B-8868-7DB3C743DC1B}" type="slidenum">
              <a:rPr lang="fr-MC" smtClean="0"/>
              <a:t>‹N°›</a:t>
            </a:fld>
            <a:endParaRPr lang="fr-MC"/>
          </a:p>
        </p:txBody>
      </p:sp>
    </p:spTree>
    <p:extLst>
      <p:ext uri="{BB962C8B-B14F-4D97-AF65-F5344CB8AC3E}">
        <p14:creationId xmlns:p14="http://schemas.microsoft.com/office/powerpoint/2010/main" val="469430853"/>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7FB6D3B4-8EBA-EA70-AD91-DF5F6576EC22}"/>
              </a:ext>
            </a:extLst>
          </p:cNvPr>
          <p:cNvPicPr>
            <a:picLocks noChangeAspect="1"/>
          </p:cNvPicPr>
          <p:nvPr/>
        </p:nvPicPr>
        <p:blipFill>
          <a:blip r:embed="rId2"/>
          <a:stretch>
            <a:fillRect/>
          </a:stretch>
        </p:blipFill>
        <p:spPr>
          <a:xfrm>
            <a:off x="2532821" y="1077697"/>
            <a:ext cx="7832688" cy="4458399"/>
          </a:xfrm>
          <a:prstGeom prst="rect">
            <a:avLst/>
          </a:prstGeom>
        </p:spPr>
      </p:pic>
      <p:sp>
        <p:nvSpPr>
          <p:cNvPr id="3" name="Sous-titre 2">
            <a:extLst>
              <a:ext uri="{FF2B5EF4-FFF2-40B4-BE49-F238E27FC236}">
                <a16:creationId xmlns:a16="http://schemas.microsoft.com/office/drawing/2014/main" id="{F85E9263-B21A-8181-12BD-6E549035F8DE}"/>
              </a:ext>
            </a:extLst>
          </p:cNvPr>
          <p:cNvSpPr>
            <a:spLocks noGrp="1"/>
          </p:cNvSpPr>
          <p:nvPr>
            <p:ph type="subTitle" idx="1"/>
          </p:nvPr>
        </p:nvSpPr>
        <p:spPr>
          <a:xfrm>
            <a:off x="2532821" y="161524"/>
            <a:ext cx="7520609" cy="683897"/>
          </a:xfrm>
        </p:spPr>
        <p:txBody>
          <a:bodyPr>
            <a:normAutofit/>
          </a:bodyPr>
          <a:lstStyle/>
          <a:p>
            <a:r>
              <a:rPr lang="fr-FR" sz="3600" b="1" dirty="0">
                <a:solidFill>
                  <a:srgbClr val="FF0000"/>
                </a:solidFill>
              </a:rPr>
              <a:t>Etude de Marché</a:t>
            </a:r>
            <a:endParaRPr lang="fr-MC" sz="3600" b="1" dirty="0">
              <a:solidFill>
                <a:srgbClr val="FF0000"/>
              </a:solidFill>
            </a:endParaRPr>
          </a:p>
        </p:txBody>
      </p:sp>
      <p:pic>
        <p:nvPicPr>
          <p:cNvPr id="5" name="Image 4">
            <a:extLst>
              <a:ext uri="{FF2B5EF4-FFF2-40B4-BE49-F238E27FC236}">
                <a16:creationId xmlns:a16="http://schemas.microsoft.com/office/drawing/2014/main" id="{EE860E26-D831-79FA-DFD1-B58E00266490}"/>
              </a:ext>
            </a:extLst>
          </p:cNvPr>
          <p:cNvPicPr>
            <a:picLocks noChangeAspect="1"/>
          </p:cNvPicPr>
          <p:nvPr/>
        </p:nvPicPr>
        <p:blipFill>
          <a:blip r:embed="rId2"/>
          <a:stretch>
            <a:fillRect/>
          </a:stretch>
        </p:blipFill>
        <p:spPr>
          <a:xfrm>
            <a:off x="10800522" y="6065965"/>
            <a:ext cx="1391478" cy="792035"/>
          </a:xfrm>
          <a:prstGeom prst="rect">
            <a:avLst/>
          </a:prstGeom>
        </p:spPr>
      </p:pic>
      <p:sp>
        <p:nvSpPr>
          <p:cNvPr id="8" name="ZoneTexte 7">
            <a:extLst>
              <a:ext uri="{FF2B5EF4-FFF2-40B4-BE49-F238E27FC236}">
                <a16:creationId xmlns:a16="http://schemas.microsoft.com/office/drawing/2014/main" id="{A96664EF-CCDB-267E-FA75-63575ADED939}"/>
              </a:ext>
            </a:extLst>
          </p:cNvPr>
          <p:cNvSpPr txBox="1"/>
          <p:nvPr/>
        </p:nvSpPr>
        <p:spPr>
          <a:xfrm>
            <a:off x="0" y="6488668"/>
            <a:ext cx="5237922" cy="369332"/>
          </a:xfrm>
          <a:prstGeom prst="rect">
            <a:avLst/>
          </a:prstGeom>
          <a:noFill/>
        </p:spPr>
        <p:txBody>
          <a:bodyPr wrap="square" rtlCol="0">
            <a:spAutoFit/>
          </a:bodyPr>
          <a:lstStyle/>
          <a:p>
            <a:r>
              <a:rPr lang="fr-FR" b="1" dirty="0">
                <a:solidFill>
                  <a:srgbClr val="C00000"/>
                </a:solidFill>
              </a:rPr>
              <a:t>EYA NGUEMA </a:t>
            </a:r>
            <a:r>
              <a:rPr lang="fr-FR" dirty="0">
                <a:solidFill>
                  <a:srgbClr val="C00000"/>
                </a:solidFill>
              </a:rPr>
              <a:t>Orlyan Jordan</a:t>
            </a:r>
            <a:endParaRPr lang="fr-MC" dirty="0">
              <a:solidFill>
                <a:srgbClr val="C00000"/>
              </a:solidFill>
            </a:endParaRPr>
          </a:p>
        </p:txBody>
      </p:sp>
    </p:spTree>
    <p:extLst>
      <p:ext uri="{BB962C8B-B14F-4D97-AF65-F5344CB8AC3E}">
        <p14:creationId xmlns:p14="http://schemas.microsoft.com/office/powerpoint/2010/main" val="72943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E860E26-D831-79FA-DFD1-B58E00266490}"/>
              </a:ext>
            </a:extLst>
          </p:cNvPr>
          <p:cNvPicPr>
            <a:picLocks noChangeAspect="1"/>
          </p:cNvPicPr>
          <p:nvPr/>
        </p:nvPicPr>
        <p:blipFill>
          <a:blip r:embed="rId2"/>
          <a:stretch>
            <a:fillRect/>
          </a:stretch>
        </p:blipFill>
        <p:spPr>
          <a:xfrm>
            <a:off x="11662998" y="6538719"/>
            <a:ext cx="560926" cy="319281"/>
          </a:xfrm>
          <a:prstGeom prst="rect">
            <a:avLst/>
          </a:prstGeom>
        </p:spPr>
      </p:pic>
      <p:sp>
        <p:nvSpPr>
          <p:cNvPr id="2" name="ZoneTexte 1">
            <a:extLst>
              <a:ext uri="{FF2B5EF4-FFF2-40B4-BE49-F238E27FC236}">
                <a16:creationId xmlns:a16="http://schemas.microsoft.com/office/drawing/2014/main" id="{5015B118-3378-0936-DF3F-3D350D4CEEAA}"/>
              </a:ext>
            </a:extLst>
          </p:cNvPr>
          <p:cNvSpPr txBox="1"/>
          <p:nvPr/>
        </p:nvSpPr>
        <p:spPr>
          <a:xfrm>
            <a:off x="0" y="0"/>
            <a:ext cx="4949687" cy="461665"/>
          </a:xfrm>
          <a:prstGeom prst="rect">
            <a:avLst/>
          </a:prstGeom>
          <a:noFill/>
        </p:spPr>
        <p:txBody>
          <a:bodyPr wrap="square" rtlCol="0">
            <a:spAutoFit/>
          </a:bodyPr>
          <a:lstStyle/>
          <a:p>
            <a:pPr marL="285750" indent="-285750">
              <a:buFont typeface="Wingdings" panose="05000000000000000000" pitchFamily="2" charset="2"/>
              <a:buChar char="Ø"/>
            </a:pPr>
            <a:r>
              <a:rPr lang="fr-FR" sz="2400" b="1" dirty="0"/>
              <a:t>Exploration et Analyse de df_final</a:t>
            </a:r>
            <a:endParaRPr lang="fr-MC" sz="2400" b="1" dirty="0"/>
          </a:p>
        </p:txBody>
      </p:sp>
      <p:pic>
        <p:nvPicPr>
          <p:cNvPr id="8" name="Image 7">
            <a:extLst>
              <a:ext uri="{FF2B5EF4-FFF2-40B4-BE49-F238E27FC236}">
                <a16:creationId xmlns:a16="http://schemas.microsoft.com/office/drawing/2014/main" id="{E2DE01F6-2633-7E2B-C881-CC7ED8BBDE11}"/>
              </a:ext>
            </a:extLst>
          </p:cNvPr>
          <p:cNvPicPr>
            <a:picLocks noChangeAspect="1"/>
          </p:cNvPicPr>
          <p:nvPr/>
        </p:nvPicPr>
        <p:blipFill>
          <a:blip r:embed="rId3"/>
          <a:stretch>
            <a:fillRect/>
          </a:stretch>
        </p:blipFill>
        <p:spPr>
          <a:xfrm>
            <a:off x="0" y="1345397"/>
            <a:ext cx="5995512" cy="5115037"/>
          </a:xfrm>
          <a:prstGeom prst="rect">
            <a:avLst/>
          </a:prstGeom>
        </p:spPr>
      </p:pic>
      <p:pic>
        <p:nvPicPr>
          <p:cNvPr id="12" name="Image 11">
            <a:extLst>
              <a:ext uri="{FF2B5EF4-FFF2-40B4-BE49-F238E27FC236}">
                <a16:creationId xmlns:a16="http://schemas.microsoft.com/office/drawing/2014/main" id="{5B986BB7-467F-0959-F880-BE36CA90EC48}"/>
              </a:ext>
            </a:extLst>
          </p:cNvPr>
          <p:cNvPicPr>
            <a:picLocks noChangeAspect="1"/>
          </p:cNvPicPr>
          <p:nvPr/>
        </p:nvPicPr>
        <p:blipFill>
          <a:blip r:embed="rId4"/>
          <a:stretch>
            <a:fillRect/>
          </a:stretch>
        </p:blipFill>
        <p:spPr>
          <a:xfrm>
            <a:off x="6638590" y="0"/>
            <a:ext cx="3822055" cy="831065"/>
          </a:xfrm>
          <a:prstGeom prst="rect">
            <a:avLst/>
          </a:prstGeom>
        </p:spPr>
      </p:pic>
      <p:sp>
        <p:nvSpPr>
          <p:cNvPr id="15" name="ZoneTexte 14">
            <a:extLst>
              <a:ext uri="{FF2B5EF4-FFF2-40B4-BE49-F238E27FC236}">
                <a16:creationId xmlns:a16="http://schemas.microsoft.com/office/drawing/2014/main" id="{AC10258D-5DC7-5504-D376-3BA5B555867F}"/>
              </a:ext>
            </a:extLst>
          </p:cNvPr>
          <p:cNvSpPr txBox="1"/>
          <p:nvPr/>
        </p:nvSpPr>
        <p:spPr>
          <a:xfrm>
            <a:off x="6578693" y="834724"/>
            <a:ext cx="5849558" cy="307777"/>
          </a:xfrm>
          <a:prstGeom prst="rect">
            <a:avLst/>
          </a:prstGeom>
          <a:noFill/>
        </p:spPr>
        <p:txBody>
          <a:bodyPr wrap="square" rtlCol="0">
            <a:spAutoFit/>
          </a:bodyPr>
          <a:lstStyle/>
          <a:p>
            <a:r>
              <a:rPr lang="fr-FR" sz="1400" b="1" dirty="0"/>
              <a:t>Faites l’amour et non la guerre</a:t>
            </a:r>
            <a:endParaRPr lang="fr-MC" sz="1400" b="1" dirty="0"/>
          </a:p>
        </p:txBody>
      </p:sp>
      <p:pic>
        <p:nvPicPr>
          <p:cNvPr id="19" name="Image 18">
            <a:extLst>
              <a:ext uri="{FF2B5EF4-FFF2-40B4-BE49-F238E27FC236}">
                <a16:creationId xmlns:a16="http://schemas.microsoft.com/office/drawing/2014/main" id="{B09729B0-C2A6-6D56-7DF5-694B6675960D}"/>
              </a:ext>
            </a:extLst>
          </p:cNvPr>
          <p:cNvPicPr>
            <a:picLocks noChangeAspect="1"/>
          </p:cNvPicPr>
          <p:nvPr/>
        </p:nvPicPr>
        <p:blipFill>
          <a:blip r:embed="rId5"/>
          <a:stretch>
            <a:fillRect/>
          </a:stretch>
        </p:blipFill>
        <p:spPr>
          <a:xfrm>
            <a:off x="6568955" y="3289652"/>
            <a:ext cx="4814679" cy="1037246"/>
          </a:xfrm>
          <a:prstGeom prst="rect">
            <a:avLst/>
          </a:prstGeom>
        </p:spPr>
      </p:pic>
      <p:sp>
        <p:nvSpPr>
          <p:cNvPr id="20" name="ZoneTexte 19">
            <a:extLst>
              <a:ext uri="{FF2B5EF4-FFF2-40B4-BE49-F238E27FC236}">
                <a16:creationId xmlns:a16="http://schemas.microsoft.com/office/drawing/2014/main" id="{8E43243A-1B8C-B0B8-07D3-375598FACA73}"/>
              </a:ext>
            </a:extLst>
          </p:cNvPr>
          <p:cNvSpPr txBox="1"/>
          <p:nvPr/>
        </p:nvSpPr>
        <p:spPr>
          <a:xfrm>
            <a:off x="6568955" y="4323602"/>
            <a:ext cx="5138531" cy="307777"/>
          </a:xfrm>
          <a:prstGeom prst="rect">
            <a:avLst/>
          </a:prstGeom>
          <a:noFill/>
        </p:spPr>
        <p:txBody>
          <a:bodyPr wrap="square" rtlCol="0">
            <a:spAutoFit/>
          </a:bodyPr>
          <a:lstStyle/>
          <a:p>
            <a:r>
              <a:rPr lang="fr-FR" sz="1400" b="1" dirty="0"/>
              <a:t>Top 3 pays très riche a gros revenu par habitant </a:t>
            </a:r>
            <a:endParaRPr lang="fr-MC" sz="1400" b="1" dirty="0"/>
          </a:p>
        </p:txBody>
      </p:sp>
      <p:pic>
        <p:nvPicPr>
          <p:cNvPr id="22" name="Image 21">
            <a:extLst>
              <a:ext uri="{FF2B5EF4-FFF2-40B4-BE49-F238E27FC236}">
                <a16:creationId xmlns:a16="http://schemas.microsoft.com/office/drawing/2014/main" id="{E472C3D4-67B8-E750-9FA8-E39110B26CC7}"/>
              </a:ext>
            </a:extLst>
          </p:cNvPr>
          <p:cNvPicPr>
            <a:picLocks noChangeAspect="1"/>
          </p:cNvPicPr>
          <p:nvPr/>
        </p:nvPicPr>
        <p:blipFill>
          <a:blip r:embed="rId6"/>
          <a:stretch>
            <a:fillRect/>
          </a:stretch>
        </p:blipFill>
        <p:spPr>
          <a:xfrm>
            <a:off x="6568955" y="1484145"/>
            <a:ext cx="4949492" cy="1145424"/>
          </a:xfrm>
          <a:prstGeom prst="rect">
            <a:avLst/>
          </a:prstGeom>
        </p:spPr>
      </p:pic>
      <p:sp>
        <p:nvSpPr>
          <p:cNvPr id="23" name="ZoneTexte 22">
            <a:extLst>
              <a:ext uri="{FF2B5EF4-FFF2-40B4-BE49-F238E27FC236}">
                <a16:creationId xmlns:a16="http://schemas.microsoft.com/office/drawing/2014/main" id="{4BED4C9A-B914-C988-D18F-ADDF2562EF34}"/>
              </a:ext>
            </a:extLst>
          </p:cNvPr>
          <p:cNvSpPr txBox="1"/>
          <p:nvPr/>
        </p:nvSpPr>
        <p:spPr>
          <a:xfrm>
            <a:off x="6607865" y="2677394"/>
            <a:ext cx="4949492" cy="307777"/>
          </a:xfrm>
          <a:prstGeom prst="rect">
            <a:avLst/>
          </a:prstGeom>
          <a:noFill/>
        </p:spPr>
        <p:txBody>
          <a:bodyPr wrap="square" rtlCol="0">
            <a:spAutoFit/>
          </a:bodyPr>
          <a:lstStyle/>
          <a:p>
            <a:r>
              <a:rPr lang="fr-FR" sz="1400" b="1" dirty="0"/>
              <a:t>Le Gabon n’est pas dans la liste?</a:t>
            </a:r>
            <a:endParaRPr lang="fr-MC" sz="1400" b="1" dirty="0"/>
          </a:p>
        </p:txBody>
      </p:sp>
      <p:pic>
        <p:nvPicPr>
          <p:cNvPr id="25" name="Image 24">
            <a:extLst>
              <a:ext uri="{FF2B5EF4-FFF2-40B4-BE49-F238E27FC236}">
                <a16:creationId xmlns:a16="http://schemas.microsoft.com/office/drawing/2014/main" id="{29E62BC3-C8A0-1D96-3652-C1134BD29803}"/>
              </a:ext>
            </a:extLst>
          </p:cNvPr>
          <p:cNvPicPr>
            <a:picLocks noChangeAspect="1"/>
          </p:cNvPicPr>
          <p:nvPr/>
        </p:nvPicPr>
        <p:blipFill>
          <a:blip r:embed="rId7"/>
          <a:stretch>
            <a:fillRect/>
          </a:stretch>
        </p:blipFill>
        <p:spPr>
          <a:xfrm>
            <a:off x="6568955" y="5031828"/>
            <a:ext cx="3927112" cy="1332797"/>
          </a:xfrm>
          <a:prstGeom prst="rect">
            <a:avLst/>
          </a:prstGeom>
        </p:spPr>
      </p:pic>
      <p:sp>
        <p:nvSpPr>
          <p:cNvPr id="26" name="ZoneTexte 25">
            <a:extLst>
              <a:ext uri="{FF2B5EF4-FFF2-40B4-BE49-F238E27FC236}">
                <a16:creationId xmlns:a16="http://schemas.microsoft.com/office/drawing/2014/main" id="{5D4B9CA2-57D7-123B-ADB4-F5F2D6EF4E28}"/>
              </a:ext>
            </a:extLst>
          </p:cNvPr>
          <p:cNvSpPr txBox="1"/>
          <p:nvPr/>
        </p:nvSpPr>
        <p:spPr>
          <a:xfrm>
            <a:off x="6578693" y="6355905"/>
            <a:ext cx="4135690" cy="307777"/>
          </a:xfrm>
          <a:prstGeom prst="rect">
            <a:avLst/>
          </a:prstGeom>
          <a:noFill/>
        </p:spPr>
        <p:txBody>
          <a:bodyPr wrap="square" rtlCol="0">
            <a:spAutoFit/>
          </a:bodyPr>
          <a:lstStyle/>
          <a:p>
            <a:r>
              <a:rPr lang="fr-FR" sz="1400" b="1" dirty="0"/>
              <a:t>Les Iles sont amoureux de  la volaille</a:t>
            </a:r>
            <a:endParaRPr lang="fr-MC" sz="1400" b="1" dirty="0"/>
          </a:p>
        </p:txBody>
      </p:sp>
      <p:sp>
        <p:nvSpPr>
          <p:cNvPr id="27" name="ZoneTexte 26">
            <a:extLst>
              <a:ext uri="{FF2B5EF4-FFF2-40B4-BE49-F238E27FC236}">
                <a16:creationId xmlns:a16="http://schemas.microsoft.com/office/drawing/2014/main" id="{6B7AC40C-B83D-00B1-5F7B-391519124B04}"/>
              </a:ext>
            </a:extLst>
          </p:cNvPr>
          <p:cNvSpPr txBox="1"/>
          <p:nvPr/>
        </p:nvSpPr>
        <p:spPr>
          <a:xfrm>
            <a:off x="318052" y="715617"/>
            <a:ext cx="3627783" cy="369332"/>
          </a:xfrm>
          <a:prstGeom prst="rect">
            <a:avLst/>
          </a:prstGeom>
          <a:noFill/>
        </p:spPr>
        <p:txBody>
          <a:bodyPr wrap="square" rtlCol="0">
            <a:spAutoFit/>
          </a:bodyPr>
          <a:lstStyle/>
          <a:p>
            <a:pPr marL="285750" indent="-285750">
              <a:buFont typeface="Wingdings" panose="05000000000000000000" pitchFamily="2" charset="2"/>
              <a:buChar char="v"/>
            </a:pPr>
            <a:r>
              <a:rPr lang="fr-FR" b="1" dirty="0"/>
              <a:t>Valeurs aberrantes</a:t>
            </a:r>
            <a:endParaRPr lang="fr-MC" b="1" dirty="0"/>
          </a:p>
        </p:txBody>
      </p:sp>
    </p:spTree>
    <p:extLst>
      <p:ext uri="{BB962C8B-B14F-4D97-AF65-F5344CB8AC3E}">
        <p14:creationId xmlns:p14="http://schemas.microsoft.com/office/powerpoint/2010/main" val="869987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E860E26-D831-79FA-DFD1-B58E00266490}"/>
              </a:ext>
            </a:extLst>
          </p:cNvPr>
          <p:cNvPicPr>
            <a:picLocks noChangeAspect="1"/>
          </p:cNvPicPr>
          <p:nvPr/>
        </p:nvPicPr>
        <p:blipFill>
          <a:blip r:embed="rId2"/>
          <a:stretch>
            <a:fillRect/>
          </a:stretch>
        </p:blipFill>
        <p:spPr>
          <a:xfrm>
            <a:off x="10800522" y="6065965"/>
            <a:ext cx="1391478" cy="792035"/>
          </a:xfrm>
          <a:prstGeom prst="rect">
            <a:avLst/>
          </a:prstGeom>
        </p:spPr>
      </p:pic>
      <p:pic>
        <p:nvPicPr>
          <p:cNvPr id="7" name="Image 6">
            <a:extLst>
              <a:ext uri="{FF2B5EF4-FFF2-40B4-BE49-F238E27FC236}">
                <a16:creationId xmlns:a16="http://schemas.microsoft.com/office/drawing/2014/main" id="{A56AE7CE-3C5A-6C20-98C7-657D0FC4C0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294704" cy="6858000"/>
          </a:xfrm>
          <a:prstGeom prst="rect">
            <a:avLst/>
          </a:prstGeom>
        </p:spPr>
      </p:pic>
      <p:sp>
        <p:nvSpPr>
          <p:cNvPr id="9" name="ZoneTexte 8">
            <a:extLst>
              <a:ext uri="{FF2B5EF4-FFF2-40B4-BE49-F238E27FC236}">
                <a16:creationId xmlns:a16="http://schemas.microsoft.com/office/drawing/2014/main" id="{8AF70EB4-7250-AC11-FC28-483525815E56}"/>
              </a:ext>
            </a:extLst>
          </p:cNvPr>
          <p:cNvSpPr txBox="1"/>
          <p:nvPr/>
        </p:nvSpPr>
        <p:spPr>
          <a:xfrm>
            <a:off x="2584175" y="3050014"/>
            <a:ext cx="8895521" cy="923330"/>
          </a:xfrm>
          <a:prstGeom prst="rect">
            <a:avLst/>
          </a:prstGeom>
          <a:noFill/>
        </p:spPr>
        <p:txBody>
          <a:bodyPr wrap="square" rtlCol="0">
            <a:spAutoFit/>
          </a:bodyPr>
          <a:lstStyle/>
          <a:p>
            <a:r>
              <a:rPr lang="fr-FR" sz="4800" b="1" dirty="0"/>
              <a:t> </a:t>
            </a:r>
            <a:r>
              <a:rPr lang="fr-FR" sz="5400" b="1" dirty="0"/>
              <a:t>C - Analyses des données</a:t>
            </a:r>
            <a:endParaRPr lang="fr-MC" sz="5400" b="1" dirty="0"/>
          </a:p>
        </p:txBody>
      </p:sp>
    </p:spTree>
    <p:extLst>
      <p:ext uri="{BB962C8B-B14F-4D97-AF65-F5344CB8AC3E}">
        <p14:creationId xmlns:p14="http://schemas.microsoft.com/office/powerpoint/2010/main" val="23045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A36CECF1-FCA2-E6C4-E8A0-10D92C0B0322}"/>
              </a:ext>
            </a:extLst>
          </p:cNvPr>
          <p:cNvPicPr>
            <a:picLocks noChangeAspect="1"/>
          </p:cNvPicPr>
          <p:nvPr/>
        </p:nvPicPr>
        <p:blipFill>
          <a:blip r:embed="rId2"/>
          <a:stretch>
            <a:fillRect/>
          </a:stretch>
        </p:blipFill>
        <p:spPr>
          <a:xfrm>
            <a:off x="255312" y="2027443"/>
            <a:ext cx="6122183" cy="4552122"/>
          </a:xfrm>
          <a:prstGeom prst="rect">
            <a:avLst/>
          </a:prstGeom>
        </p:spPr>
      </p:pic>
      <p:pic>
        <p:nvPicPr>
          <p:cNvPr id="5" name="Image 4">
            <a:extLst>
              <a:ext uri="{FF2B5EF4-FFF2-40B4-BE49-F238E27FC236}">
                <a16:creationId xmlns:a16="http://schemas.microsoft.com/office/drawing/2014/main" id="{EE860E26-D831-79FA-DFD1-B58E00266490}"/>
              </a:ext>
            </a:extLst>
          </p:cNvPr>
          <p:cNvPicPr>
            <a:picLocks noChangeAspect="1"/>
          </p:cNvPicPr>
          <p:nvPr/>
        </p:nvPicPr>
        <p:blipFill>
          <a:blip r:embed="rId3"/>
          <a:stretch>
            <a:fillRect/>
          </a:stretch>
        </p:blipFill>
        <p:spPr>
          <a:xfrm>
            <a:off x="11214158" y="6301409"/>
            <a:ext cx="977841" cy="556591"/>
          </a:xfrm>
          <a:prstGeom prst="rect">
            <a:avLst/>
          </a:prstGeom>
        </p:spPr>
      </p:pic>
      <p:sp>
        <p:nvSpPr>
          <p:cNvPr id="4" name="ZoneTexte 3">
            <a:extLst>
              <a:ext uri="{FF2B5EF4-FFF2-40B4-BE49-F238E27FC236}">
                <a16:creationId xmlns:a16="http://schemas.microsoft.com/office/drawing/2014/main" id="{F2106D34-0E87-302E-E816-0AF67802B1A2}"/>
              </a:ext>
            </a:extLst>
          </p:cNvPr>
          <p:cNvSpPr txBox="1"/>
          <p:nvPr/>
        </p:nvSpPr>
        <p:spPr>
          <a:xfrm>
            <a:off x="5496338" y="197839"/>
            <a:ext cx="6092687" cy="3508653"/>
          </a:xfrm>
          <a:prstGeom prst="rect">
            <a:avLst/>
          </a:prstGeom>
          <a:noFill/>
        </p:spPr>
        <p:txBody>
          <a:bodyPr wrap="square" rtlCol="0">
            <a:spAutoFit/>
          </a:bodyPr>
          <a:lstStyle/>
          <a:p>
            <a:pPr marL="342900" indent="-342900">
              <a:buFont typeface="Wingdings" panose="05000000000000000000" pitchFamily="2" charset="2"/>
              <a:buChar char="Ø"/>
            </a:pPr>
            <a:r>
              <a:rPr lang="fr-FR" sz="2000" b="1" dirty="0"/>
              <a:t>Clustering</a:t>
            </a:r>
          </a:p>
          <a:p>
            <a:pPr marL="342900" indent="-342900">
              <a:buFont typeface="Wingdings" panose="05000000000000000000" pitchFamily="2" charset="2"/>
              <a:buChar char="Ø"/>
            </a:pPr>
            <a:endParaRPr lang="fr-FR" sz="2000" b="1" dirty="0"/>
          </a:p>
          <a:p>
            <a:pPr marL="342900" indent="-342900">
              <a:buFont typeface="Wingdings" panose="05000000000000000000" pitchFamily="2" charset="2"/>
              <a:buChar char="Ø"/>
            </a:pPr>
            <a:r>
              <a:rPr lang="fr-FR" b="1" i="1" dirty="0"/>
              <a:t>Analyse des Composantes Principales (ACP)</a:t>
            </a:r>
          </a:p>
          <a:p>
            <a:endParaRPr lang="fr-FR" sz="2000" b="1" dirty="0"/>
          </a:p>
          <a:p>
            <a:pPr marL="285750" indent="-285750">
              <a:buFont typeface="Wingdings" panose="05000000000000000000" pitchFamily="2" charset="2"/>
              <a:buChar char="v"/>
            </a:pPr>
            <a:r>
              <a:rPr lang="fr-FR" dirty="0"/>
              <a:t>Standardisation des données</a:t>
            </a:r>
          </a:p>
          <a:p>
            <a:endParaRPr lang="fr-FR" dirty="0"/>
          </a:p>
          <a:p>
            <a:pPr marL="342900" indent="-342900">
              <a:buFont typeface="Wingdings" panose="05000000000000000000" pitchFamily="2" charset="2"/>
              <a:buChar char="ü"/>
            </a:pPr>
            <a:r>
              <a:rPr lang="fr-FR" dirty="0"/>
              <a:t>Choix des dimensions</a:t>
            </a:r>
          </a:p>
          <a:p>
            <a:pPr marL="342900" indent="-342900">
              <a:buFont typeface="Wingdings" panose="05000000000000000000" pitchFamily="2" charset="2"/>
              <a:buChar char="ü"/>
            </a:pPr>
            <a:endParaRPr lang="fr-FR" dirty="0"/>
          </a:p>
          <a:p>
            <a:pPr marL="342900" indent="-342900">
              <a:buFont typeface="Wingdings" panose="05000000000000000000" pitchFamily="2" charset="2"/>
              <a:buChar char="ü"/>
            </a:pPr>
            <a:endParaRPr lang="fr-FR" dirty="0"/>
          </a:p>
          <a:p>
            <a:endParaRPr lang="fr-FR" sz="2000" b="1" dirty="0"/>
          </a:p>
          <a:p>
            <a:endParaRPr lang="fr-FR" sz="1600" i="1" dirty="0"/>
          </a:p>
          <a:p>
            <a:endParaRPr lang="fr-MC" i="1" dirty="0"/>
          </a:p>
        </p:txBody>
      </p:sp>
      <p:sp>
        <p:nvSpPr>
          <p:cNvPr id="7" name="ZoneTexte 6">
            <a:extLst>
              <a:ext uri="{FF2B5EF4-FFF2-40B4-BE49-F238E27FC236}">
                <a16:creationId xmlns:a16="http://schemas.microsoft.com/office/drawing/2014/main" id="{AE0B35D3-3C6B-7625-704B-1F25891A1520}"/>
              </a:ext>
            </a:extLst>
          </p:cNvPr>
          <p:cNvSpPr txBox="1"/>
          <p:nvPr/>
        </p:nvSpPr>
        <p:spPr>
          <a:xfrm>
            <a:off x="6237966" y="3726370"/>
            <a:ext cx="6172694" cy="646331"/>
          </a:xfrm>
          <a:prstGeom prst="rect">
            <a:avLst/>
          </a:prstGeom>
          <a:noFill/>
        </p:spPr>
        <p:txBody>
          <a:bodyPr wrap="square" rtlCol="0">
            <a:spAutoFit/>
          </a:bodyPr>
          <a:lstStyle/>
          <a:p>
            <a:pPr marL="285750" indent="-285750">
              <a:buFont typeface="Wingdings" panose="05000000000000000000" pitchFamily="2" charset="2"/>
              <a:buChar char="Ø"/>
            </a:pPr>
            <a:r>
              <a:rPr lang="fr-FR" b="1" dirty="0"/>
              <a:t>Nous optons pour 5 dimensions avec un pourcentage de 86% suffisant grâce à  technique de la variance expliquée</a:t>
            </a:r>
            <a:endParaRPr lang="fr-MC" b="1" dirty="0"/>
          </a:p>
        </p:txBody>
      </p:sp>
    </p:spTree>
    <p:extLst>
      <p:ext uri="{BB962C8B-B14F-4D97-AF65-F5344CB8AC3E}">
        <p14:creationId xmlns:p14="http://schemas.microsoft.com/office/powerpoint/2010/main" val="3704795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E860E26-D831-79FA-DFD1-B58E00266490}"/>
              </a:ext>
            </a:extLst>
          </p:cNvPr>
          <p:cNvPicPr>
            <a:picLocks noChangeAspect="1"/>
          </p:cNvPicPr>
          <p:nvPr/>
        </p:nvPicPr>
        <p:blipFill>
          <a:blip r:embed="rId2"/>
          <a:stretch>
            <a:fillRect/>
          </a:stretch>
        </p:blipFill>
        <p:spPr>
          <a:xfrm>
            <a:off x="10800522" y="6065965"/>
            <a:ext cx="1391478" cy="792035"/>
          </a:xfrm>
          <a:prstGeom prst="rect">
            <a:avLst/>
          </a:prstGeom>
        </p:spPr>
      </p:pic>
      <p:sp>
        <p:nvSpPr>
          <p:cNvPr id="4" name="ZoneTexte 3">
            <a:extLst>
              <a:ext uri="{FF2B5EF4-FFF2-40B4-BE49-F238E27FC236}">
                <a16:creationId xmlns:a16="http://schemas.microsoft.com/office/drawing/2014/main" id="{0D45A59B-350A-5972-6440-A3145D09060A}"/>
              </a:ext>
            </a:extLst>
          </p:cNvPr>
          <p:cNvSpPr txBox="1"/>
          <p:nvPr/>
        </p:nvSpPr>
        <p:spPr>
          <a:xfrm>
            <a:off x="0" y="0"/>
            <a:ext cx="10481093" cy="2308324"/>
          </a:xfrm>
          <a:prstGeom prst="rect">
            <a:avLst/>
          </a:prstGeom>
          <a:noFill/>
        </p:spPr>
        <p:txBody>
          <a:bodyPr wrap="square" rtlCol="0">
            <a:spAutoFit/>
          </a:bodyPr>
          <a:lstStyle/>
          <a:p>
            <a:pPr marL="285750" indent="-285750">
              <a:buFont typeface="Wingdings" panose="05000000000000000000" pitchFamily="2" charset="2"/>
              <a:buChar char="Ø"/>
            </a:pPr>
            <a:r>
              <a:rPr lang="fr-FR" b="1" i="1" dirty="0"/>
              <a:t>Cercles de Corrélations</a:t>
            </a:r>
          </a:p>
          <a:p>
            <a:endParaRPr lang="fr-FR" b="1" i="1" dirty="0"/>
          </a:p>
          <a:p>
            <a:endParaRPr lang="fr-FR" b="1" i="1" dirty="0"/>
          </a:p>
          <a:p>
            <a:endParaRPr lang="fr-FR" b="1" i="1" dirty="0"/>
          </a:p>
          <a:p>
            <a:endParaRPr lang="fr-FR" b="1" i="1" dirty="0"/>
          </a:p>
          <a:p>
            <a:endParaRPr lang="fr-FR" b="1" i="1" dirty="0"/>
          </a:p>
          <a:p>
            <a:endParaRPr lang="fr-FR" b="1" i="1" dirty="0"/>
          </a:p>
          <a:p>
            <a:endParaRPr lang="fr-MC" b="1" i="1" dirty="0"/>
          </a:p>
        </p:txBody>
      </p:sp>
      <p:pic>
        <p:nvPicPr>
          <p:cNvPr id="2" name="Image 1">
            <a:extLst>
              <a:ext uri="{FF2B5EF4-FFF2-40B4-BE49-F238E27FC236}">
                <a16:creationId xmlns:a16="http://schemas.microsoft.com/office/drawing/2014/main" id="{E561BB60-8F7D-D5AD-6D7F-1CCC68BE4254}"/>
              </a:ext>
            </a:extLst>
          </p:cNvPr>
          <p:cNvPicPr>
            <a:picLocks noChangeAspect="1"/>
          </p:cNvPicPr>
          <p:nvPr/>
        </p:nvPicPr>
        <p:blipFill>
          <a:blip r:embed="rId3"/>
          <a:stretch>
            <a:fillRect/>
          </a:stretch>
        </p:blipFill>
        <p:spPr>
          <a:xfrm>
            <a:off x="298174" y="269634"/>
            <a:ext cx="4881462" cy="4001577"/>
          </a:xfrm>
          <a:prstGeom prst="rect">
            <a:avLst/>
          </a:prstGeom>
        </p:spPr>
      </p:pic>
      <p:pic>
        <p:nvPicPr>
          <p:cNvPr id="6" name="Image 5">
            <a:extLst>
              <a:ext uri="{FF2B5EF4-FFF2-40B4-BE49-F238E27FC236}">
                <a16:creationId xmlns:a16="http://schemas.microsoft.com/office/drawing/2014/main" id="{6D40C5CF-57AE-203F-D7C3-E844C1BBA10B}"/>
              </a:ext>
            </a:extLst>
          </p:cNvPr>
          <p:cNvPicPr>
            <a:picLocks noChangeAspect="1"/>
          </p:cNvPicPr>
          <p:nvPr/>
        </p:nvPicPr>
        <p:blipFill>
          <a:blip r:embed="rId4"/>
          <a:stretch>
            <a:fillRect/>
          </a:stretch>
        </p:blipFill>
        <p:spPr>
          <a:xfrm>
            <a:off x="6665843" y="17785"/>
            <a:ext cx="5378755" cy="4310104"/>
          </a:xfrm>
          <a:prstGeom prst="rect">
            <a:avLst/>
          </a:prstGeom>
        </p:spPr>
      </p:pic>
      <p:sp>
        <p:nvSpPr>
          <p:cNvPr id="7" name="ZoneTexte 6">
            <a:extLst>
              <a:ext uri="{FF2B5EF4-FFF2-40B4-BE49-F238E27FC236}">
                <a16:creationId xmlns:a16="http://schemas.microsoft.com/office/drawing/2014/main" id="{1174B303-3FF2-3404-A690-65F7794D8A97}"/>
              </a:ext>
            </a:extLst>
          </p:cNvPr>
          <p:cNvSpPr txBox="1"/>
          <p:nvPr/>
        </p:nvSpPr>
        <p:spPr>
          <a:xfrm>
            <a:off x="140497" y="4741707"/>
            <a:ext cx="5039139" cy="1846659"/>
          </a:xfrm>
          <a:prstGeom prst="rect">
            <a:avLst/>
          </a:prstGeom>
          <a:noFill/>
        </p:spPr>
        <p:txBody>
          <a:bodyPr wrap="square" rtlCol="0">
            <a:spAutoFit/>
          </a:bodyPr>
          <a:lstStyle/>
          <a:p>
            <a:pPr algn="l"/>
            <a:r>
              <a:rPr lang="fr-FR" sz="1600" b="0" i="0" dirty="0">
                <a:solidFill>
                  <a:srgbClr val="000000"/>
                </a:solidFill>
                <a:effectLst/>
                <a:highlight>
                  <a:srgbClr val="FFFFFF"/>
                </a:highlight>
                <a:latin typeface="Helvetica Neue"/>
              </a:rPr>
              <a:t>Les variables les plus corrélées à </a:t>
            </a:r>
            <a:r>
              <a:rPr lang="fr-FR" sz="1600" b="1" i="0" dirty="0">
                <a:solidFill>
                  <a:srgbClr val="000000"/>
                </a:solidFill>
                <a:effectLst/>
                <a:highlight>
                  <a:srgbClr val="FFFFFF"/>
                </a:highlight>
                <a:latin typeface="Helvetica Neue"/>
              </a:rPr>
              <a:t>F1</a:t>
            </a:r>
            <a:r>
              <a:rPr lang="fr-FR" sz="1600" b="0" i="0" dirty="0">
                <a:solidFill>
                  <a:srgbClr val="000000"/>
                </a:solidFill>
                <a:effectLst/>
                <a:highlight>
                  <a:srgbClr val="FFFFFF"/>
                </a:highlight>
                <a:latin typeface="Helvetica Neue"/>
              </a:rPr>
              <a:t> sont :</a:t>
            </a:r>
          </a:p>
          <a:p>
            <a:pPr algn="l"/>
            <a:r>
              <a:rPr lang="fr-FR" sz="1600" b="0" i="0" dirty="0">
                <a:solidFill>
                  <a:srgbClr val="000000"/>
                </a:solidFill>
                <a:effectLst/>
                <a:highlight>
                  <a:srgbClr val="FFFFFF"/>
                </a:highlight>
                <a:latin typeface="Helvetica Neue"/>
              </a:rPr>
              <a:t>la disponibilité ; la part de consommation de volaille ; l'indice de stabilité politique ; le revenu par habitant.</a:t>
            </a:r>
          </a:p>
          <a:p>
            <a:pPr algn="l"/>
            <a:br>
              <a:rPr lang="fr-FR" sz="1600" b="0" i="0" dirty="0">
                <a:solidFill>
                  <a:srgbClr val="000000"/>
                </a:solidFill>
                <a:effectLst/>
                <a:highlight>
                  <a:srgbClr val="FFFFFF"/>
                </a:highlight>
                <a:latin typeface="Helvetica Neue"/>
              </a:rPr>
            </a:br>
            <a:r>
              <a:rPr lang="fr-FR" sz="1600" b="0" i="0" dirty="0">
                <a:solidFill>
                  <a:srgbClr val="000000"/>
                </a:solidFill>
                <a:effectLst/>
                <a:highlight>
                  <a:srgbClr val="FFFFFF"/>
                </a:highlight>
                <a:latin typeface="Helvetica Neue"/>
              </a:rPr>
              <a:t>Les variables les plus corrélées à </a:t>
            </a:r>
            <a:r>
              <a:rPr lang="fr-FR" sz="1600" b="1" i="0" dirty="0">
                <a:solidFill>
                  <a:srgbClr val="000000"/>
                </a:solidFill>
                <a:effectLst/>
                <a:highlight>
                  <a:srgbClr val="FFFFFF"/>
                </a:highlight>
                <a:latin typeface="Helvetica Neue"/>
              </a:rPr>
              <a:t>F2</a:t>
            </a:r>
            <a:r>
              <a:rPr lang="fr-FR" sz="1600" b="0" i="0" dirty="0">
                <a:solidFill>
                  <a:srgbClr val="000000"/>
                </a:solidFill>
                <a:effectLst/>
                <a:highlight>
                  <a:srgbClr val="FFFFFF"/>
                </a:highlight>
                <a:latin typeface="Helvetica Neue"/>
              </a:rPr>
              <a:t> sont :</a:t>
            </a:r>
          </a:p>
          <a:p>
            <a:pPr algn="l"/>
            <a:r>
              <a:rPr lang="fr-FR" sz="1600" b="0" i="0" dirty="0">
                <a:solidFill>
                  <a:srgbClr val="000000"/>
                </a:solidFill>
                <a:effectLst/>
                <a:highlight>
                  <a:srgbClr val="FFFFFF"/>
                </a:highlight>
                <a:latin typeface="Helvetica Neue"/>
              </a:rPr>
              <a:t>le taux de croissance ; l'évolution démographique. </a:t>
            </a:r>
          </a:p>
          <a:p>
            <a:endParaRPr lang="fr-MC" dirty="0"/>
          </a:p>
        </p:txBody>
      </p:sp>
      <p:sp>
        <p:nvSpPr>
          <p:cNvPr id="8" name="ZoneTexte 7">
            <a:extLst>
              <a:ext uri="{FF2B5EF4-FFF2-40B4-BE49-F238E27FC236}">
                <a16:creationId xmlns:a16="http://schemas.microsoft.com/office/drawing/2014/main" id="{7F1E2652-8EFE-6E9E-FD32-CE1062ECDEE6}"/>
              </a:ext>
            </a:extLst>
          </p:cNvPr>
          <p:cNvSpPr txBox="1"/>
          <p:nvPr/>
        </p:nvSpPr>
        <p:spPr>
          <a:xfrm>
            <a:off x="6211958" y="4741707"/>
            <a:ext cx="5526156" cy="2092881"/>
          </a:xfrm>
          <a:prstGeom prst="rect">
            <a:avLst/>
          </a:prstGeom>
          <a:noFill/>
        </p:spPr>
        <p:txBody>
          <a:bodyPr wrap="square" rtlCol="0">
            <a:spAutoFit/>
          </a:bodyPr>
          <a:lstStyle/>
          <a:p>
            <a:pPr algn="l"/>
            <a:r>
              <a:rPr lang="fr-FR" sz="1600" b="0" i="0" dirty="0">
                <a:solidFill>
                  <a:srgbClr val="000000"/>
                </a:solidFill>
                <a:effectLst/>
                <a:highlight>
                  <a:srgbClr val="FFFFFF"/>
                </a:highlight>
                <a:latin typeface="Helvetica Neue"/>
              </a:rPr>
              <a:t>Les variables les plus corrélées à </a:t>
            </a:r>
            <a:r>
              <a:rPr lang="fr-FR" sz="1600" b="1" i="0" dirty="0">
                <a:solidFill>
                  <a:srgbClr val="000000"/>
                </a:solidFill>
                <a:effectLst/>
                <a:highlight>
                  <a:srgbClr val="FFFFFF"/>
                </a:highlight>
                <a:latin typeface="Helvetica Neue"/>
              </a:rPr>
              <a:t>F3</a:t>
            </a:r>
            <a:r>
              <a:rPr lang="fr-FR" sz="1600" b="0" i="0" dirty="0">
                <a:solidFill>
                  <a:srgbClr val="000000"/>
                </a:solidFill>
                <a:effectLst/>
                <a:highlight>
                  <a:srgbClr val="FFFFFF"/>
                </a:highlight>
                <a:latin typeface="Helvetica Neue"/>
              </a:rPr>
              <a:t> sont :</a:t>
            </a:r>
          </a:p>
          <a:p>
            <a:pPr algn="l"/>
            <a:r>
              <a:rPr lang="fr-FR" sz="1600" b="0" i="0" dirty="0">
                <a:solidFill>
                  <a:srgbClr val="000000"/>
                </a:solidFill>
                <a:effectLst/>
                <a:highlight>
                  <a:srgbClr val="FFFFFF"/>
                </a:highlight>
                <a:latin typeface="Helvetica Neue"/>
              </a:rPr>
              <a:t>le taux de dépendance aux importations ; la taille de la population ; la part de consommation de volaille ; la disponibilité.</a:t>
            </a:r>
            <a:br>
              <a:rPr lang="fr-FR" sz="1600" b="0" i="0" dirty="0">
                <a:solidFill>
                  <a:srgbClr val="000000"/>
                </a:solidFill>
                <a:effectLst/>
                <a:highlight>
                  <a:srgbClr val="FFFFFF"/>
                </a:highlight>
                <a:latin typeface="Helvetica Neue"/>
              </a:rPr>
            </a:br>
            <a:r>
              <a:rPr lang="fr-FR" sz="1600" b="0" i="0" dirty="0">
                <a:solidFill>
                  <a:srgbClr val="000000"/>
                </a:solidFill>
                <a:effectLst/>
                <a:highlight>
                  <a:srgbClr val="FFFFFF"/>
                </a:highlight>
                <a:latin typeface="Helvetica Neue"/>
              </a:rPr>
              <a:t>Les variables les plus corrélées à </a:t>
            </a:r>
            <a:r>
              <a:rPr lang="fr-FR" sz="1600" b="1" i="0" dirty="0">
                <a:solidFill>
                  <a:srgbClr val="000000"/>
                </a:solidFill>
                <a:effectLst/>
                <a:highlight>
                  <a:srgbClr val="FFFFFF"/>
                </a:highlight>
                <a:latin typeface="Helvetica Neue"/>
              </a:rPr>
              <a:t>F4</a:t>
            </a:r>
            <a:r>
              <a:rPr lang="fr-FR" sz="1600" b="0" i="0" dirty="0">
                <a:solidFill>
                  <a:srgbClr val="000000"/>
                </a:solidFill>
                <a:effectLst/>
                <a:highlight>
                  <a:srgbClr val="FFFFFF"/>
                </a:highlight>
                <a:latin typeface="Helvetica Neue"/>
              </a:rPr>
              <a:t> sont :</a:t>
            </a:r>
          </a:p>
          <a:p>
            <a:pPr algn="l"/>
            <a:r>
              <a:rPr lang="fr-FR" sz="1600" b="0" i="0" dirty="0">
                <a:solidFill>
                  <a:srgbClr val="000000"/>
                </a:solidFill>
                <a:effectLst/>
                <a:highlight>
                  <a:srgbClr val="FFFFFF"/>
                </a:highlight>
                <a:latin typeface="Helvetica Neue"/>
              </a:rPr>
              <a:t>le taux de croissance ; la population ; le revenu par habitant.</a:t>
            </a:r>
          </a:p>
          <a:p>
            <a:endParaRPr lang="fr-MC" dirty="0"/>
          </a:p>
        </p:txBody>
      </p:sp>
    </p:spTree>
    <p:extLst>
      <p:ext uri="{BB962C8B-B14F-4D97-AF65-F5344CB8AC3E}">
        <p14:creationId xmlns:p14="http://schemas.microsoft.com/office/powerpoint/2010/main" val="4241758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E860E26-D831-79FA-DFD1-B58E00266490}"/>
              </a:ext>
            </a:extLst>
          </p:cNvPr>
          <p:cNvPicPr>
            <a:picLocks noChangeAspect="1"/>
          </p:cNvPicPr>
          <p:nvPr/>
        </p:nvPicPr>
        <p:blipFill>
          <a:blip r:embed="rId2"/>
          <a:stretch>
            <a:fillRect/>
          </a:stretch>
        </p:blipFill>
        <p:spPr>
          <a:xfrm>
            <a:off x="10800522" y="6065965"/>
            <a:ext cx="1391478" cy="792035"/>
          </a:xfrm>
          <a:prstGeom prst="rect">
            <a:avLst/>
          </a:prstGeom>
        </p:spPr>
      </p:pic>
      <p:sp>
        <p:nvSpPr>
          <p:cNvPr id="4" name="ZoneTexte 3">
            <a:extLst>
              <a:ext uri="{FF2B5EF4-FFF2-40B4-BE49-F238E27FC236}">
                <a16:creationId xmlns:a16="http://schemas.microsoft.com/office/drawing/2014/main" id="{24C5E63D-F384-6E52-6402-0E1626C21492}"/>
              </a:ext>
            </a:extLst>
          </p:cNvPr>
          <p:cNvSpPr txBox="1"/>
          <p:nvPr/>
        </p:nvSpPr>
        <p:spPr>
          <a:xfrm>
            <a:off x="150675" y="178905"/>
            <a:ext cx="6071221" cy="3262432"/>
          </a:xfrm>
          <a:prstGeom prst="rect">
            <a:avLst/>
          </a:prstGeom>
          <a:noFill/>
        </p:spPr>
        <p:txBody>
          <a:bodyPr wrap="square" rtlCol="0">
            <a:spAutoFit/>
          </a:bodyPr>
          <a:lstStyle/>
          <a:p>
            <a:pPr marL="285750" indent="-285750">
              <a:buFont typeface="Wingdings" panose="05000000000000000000" pitchFamily="2" charset="2"/>
              <a:buChar char="Ø"/>
            </a:pPr>
            <a:r>
              <a:rPr lang="fr-FR" sz="1600" b="1" i="0" dirty="0">
                <a:solidFill>
                  <a:srgbClr val="000000"/>
                </a:solidFill>
                <a:effectLst/>
                <a:highlight>
                  <a:srgbClr val="FFFFFF"/>
                </a:highlight>
                <a:latin typeface="Helvetica Neue"/>
              </a:rPr>
              <a:t>Représentation des pays sur les plans factoriels</a:t>
            </a:r>
          </a:p>
          <a:p>
            <a:pPr marL="285750" indent="-285750">
              <a:buFont typeface="Wingdings" panose="05000000000000000000" pitchFamily="2" charset="2"/>
              <a:buChar char="Ø"/>
            </a:pPr>
            <a:endParaRPr lang="fr-FR" sz="1600" b="1" dirty="0"/>
          </a:p>
          <a:p>
            <a:pPr marL="285750" indent="-285750">
              <a:buFont typeface="Wingdings" panose="05000000000000000000" pitchFamily="2" charset="2"/>
              <a:buChar char="Ø"/>
            </a:pPr>
            <a:endParaRPr lang="fr-FR" sz="1600" b="1" dirty="0"/>
          </a:p>
          <a:p>
            <a:pPr marL="285750" indent="-285750">
              <a:buFont typeface="Wingdings" panose="05000000000000000000" pitchFamily="2" charset="2"/>
              <a:buChar char="Ø"/>
            </a:pPr>
            <a:endParaRPr lang="fr-FR" sz="1600" b="1" dirty="0"/>
          </a:p>
          <a:p>
            <a:endParaRPr lang="fr-FR" b="1" dirty="0"/>
          </a:p>
          <a:p>
            <a:endParaRPr lang="fr-FR" b="1" dirty="0"/>
          </a:p>
          <a:p>
            <a:endParaRPr lang="fr-FR" b="1" dirty="0"/>
          </a:p>
          <a:p>
            <a:endParaRPr lang="fr-FR" b="1" dirty="0"/>
          </a:p>
          <a:p>
            <a:endParaRPr lang="fr-FR" b="1" dirty="0"/>
          </a:p>
          <a:p>
            <a:endParaRPr lang="fr-FR" sz="1600" i="1" dirty="0"/>
          </a:p>
          <a:p>
            <a:endParaRPr lang="fr-FR" sz="1800" b="1" dirty="0"/>
          </a:p>
          <a:p>
            <a:endParaRPr lang="fr-MC" dirty="0"/>
          </a:p>
        </p:txBody>
      </p:sp>
      <p:pic>
        <p:nvPicPr>
          <p:cNvPr id="2" name="Image 1">
            <a:extLst>
              <a:ext uri="{FF2B5EF4-FFF2-40B4-BE49-F238E27FC236}">
                <a16:creationId xmlns:a16="http://schemas.microsoft.com/office/drawing/2014/main" id="{A2C5EAEC-0AE3-2988-77EF-1097EABC253B}"/>
              </a:ext>
            </a:extLst>
          </p:cNvPr>
          <p:cNvPicPr>
            <a:picLocks noChangeAspect="1"/>
          </p:cNvPicPr>
          <p:nvPr/>
        </p:nvPicPr>
        <p:blipFill>
          <a:blip r:embed="rId3"/>
          <a:stretch>
            <a:fillRect/>
          </a:stretch>
        </p:blipFill>
        <p:spPr>
          <a:xfrm>
            <a:off x="0" y="647797"/>
            <a:ext cx="7426583" cy="5587080"/>
          </a:xfrm>
          <a:prstGeom prst="rect">
            <a:avLst/>
          </a:prstGeom>
        </p:spPr>
      </p:pic>
      <p:sp>
        <p:nvSpPr>
          <p:cNvPr id="6" name="ZoneTexte 5">
            <a:extLst>
              <a:ext uri="{FF2B5EF4-FFF2-40B4-BE49-F238E27FC236}">
                <a16:creationId xmlns:a16="http://schemas.microsoft.com/office/drawing/2014/main" id="{D2A2B443-7151-53EB-82A6-DEB2A6944E72}"/>
              </a:ext>
            </a:extLst>
          </p:cNvPr>
          <p:cNvSpPr txBox="1"/>
          <p:nvPr/>
        </p:nvSpPr>
        <p:spPr>
          <a:xfrm>
            <a:off x="7391862" y="58846"/>
            <a:ext cx="4258723" cy="6463308"/>
          </a:xfrm>
          <a:prstGeom prst="rect">
            <a:avLst/>
          </a:prstGeom>
          <a:noFill/>
        </p:spPr>
        <p:txBody>
          <a:bodyPr wrap="square" rtlCol="0">
            <a:spAutoFit/>
          </a:bodyPr>
          <a:lstStyle/>
          <a:p>
            <a:r>
              <a:rPr lang="fr-FR" b="1" i="0" dirty="0">
                <a:solidFill>
                  <a:srgbClr val="000000"/>
                </a:solidFill>
                <a:effectLst/>
                <a:highlight>
                  <a:srgbClr val="FFFFFF"/>
                </a:highlight>
                <a:latin typeface="Helvetica Neue"/>
              </a:rPr>
              <a:t>On choisi de projeter nos pays sur un plan composé de F1 et de F3. En effet :</a:t>
            </a:r>
          </a:p>
          <a:p>
            <a:endParaRPr lang="fr-FR" b="1" dirty="0">
              <a:solidFill>
                <a:srgbClr val="000000"/>
              </a:solidFill>
              <a:highlight>
                <a:srgbClr val="FFFFFF"/>
              </a:highlight>
              <a:latin typeface="Helvetica Neue"/>
            </a:endParaRPr>
          </a:p>
          <a:p>
            <a:endParaRPr lang="fr-FR" i="1" dirty="0">
              <a:solidFill>
                <a:srgbClr val="000000"/>
              </a:solidFill>
              <a:effectLst/>
              <a:highlight>
                <a:srgbClr val="FFFFFF"/>
              </a:highlight>
              <a:latin typeface="Helvetica Neue"/>
            </a:endParaRPr>
          </a:p>
          <a:p>
            <a:r>
              <a:rPr lang="fr-FR" b="1" i="1" dirty="0">
                <a:solidFill>
                  <a:srgbClr val="000000"/>
                </a:solidFill>
                <a:effectLst/>
                <a:highlight>
                  <a:srgbClr val="FFFFFF"/>
                </a:highlight>
                <a:latin typeface="Helvetica Neue"/>
              </a:rPr>
              <a:t>plus un pays aura une valeur élevée sur F1,</a:t>
            </a:r>
            <a:br>
              <a:rPr lang="fr-FR" i="1" dirty="0">
                <a:solidFill>
                  <a:srgbClr val="000000"/>
                </a:solidFill>
                <a:effectLst/>
                <a:highlight>
                  <a:srgbClr val="FFFFFF"/>
                </a:highlight>
                <a:latin typeface="Helvetica Neue"/>
              </a:rPr>
            </a:br>
            <a:endParaRPr lang="fr-FR" i="1" dirty="0">
              <a:solidFill>
                <a:srgbClr val="000000"/>
              </a:solidFill>
              <a:effectLst/>
              <a:highlight>
                <a:srgbClr val="FFFFFF"/>
              </a:highlight>
              <a:latin typeface="Helvetica Neue"/>
            </a:endParaRPr>
          </a:p>
          <a:p>
            <a:r>
              <a:rPr lang="fr-FR" i="1" dirty="0">
                <a:solidFill>
                  <a:srgbClr val="000000"/>
                </a:solidFill>
                <a:effectLst/>
                <a:highlight>
                  <a:srgbClr val="FFFFFF"/>
                </a:highlight>
                <a:latin typeface="Helvetica Neue"/>
              </a:rPr>
              <a:t>plus il aura une appétence pour le poulet tout en étant économiquement développé et fiable ; </a:t>
            </a:r>
          </a:p>
          <a:p>
            <a:endParaRPr lang="fr-FR" i="1" dirty="0">
              <a:solidFill>
                <a:srgbClr val="000000"/>
              </a:solidFill>
              <a:highlight>
                <a:srgbClr val="FFFFFF"/>
              </a:highlight>
              <a:latin typeface="Helvetica Neue"/>
            </a:endParaRPr>
          </a:p>
          <a:p>
            <a:endParaRPr lang="fr-FR" i="1" dirty="0">
              <a:solidFill>
                <a:srgbClr val="000000"/>
              </a:solidFill>
              <a:effectLst/>
              <a:highlight>
                <a:srgbClr val="FFFFFF"/>
              </a:highlight>
              <a:latin typeface="Helvetica Neue"/>
            </a:endParaRPr>
          </a:p>
          <a:p>
            <a:endParaRPr lang="fr-FR" i="1" dirty="0">
              <a:solidFill>
                <a:srgbClr val="000000"/>
              </a:solidFill>
              <a:effectLst/>
              <a:highlight>
                <a:srgbClr val="FFFFFF"/>
              </a:highlight>
              <a:latin typeface="Helvetica Neue"/>
            </a:endParaRPr>
          </a:p>
          <a:p>
            <a:r>
              <a:rPr lang="fr-FR" b="1" i="1" dirty="0">
                <a:solidFill>
                  <a:srgbClr val="000000"/>
                </a:solidFill>
                <a:effectLst/>
                <a:highlight>
                  <a:srgbClr val="FFFFFF"/>
                </a:highlight>
                <a:latin typeface="Helvetica Neue"/>
              </a:rPr>
              <a:t>plus un pays aura faible valeur sur F3</a:t>
            </a:r>
            <a:r>
              <a:rPr lang="fr-FR" i="1" dirty="0">
                <a:solidFill>
                  <a:srgbClr val="000000"/>
                </a:solidFill>
                <a:effectLst/>
                <a:highlight>
                  <a:srgbClr val="FFFFFF"/>
                </a:highlight>
                <a:latin typeface="Helvetica Neue"/>
              </a:rPr>
              <a:t>,</a:t>
            </a:r>
            <a:br>
              <a:rPr lang="fr-FR" i="1" dirty="0">
                <a:solidFill>
                  <a:srgbClr val="000000"/>
                </a:solidFill>
                <a:effectLst/>
                <a:highlight>
                  <a:srgbClr val="FFFFFF"/>
                </a:highlight>
                <a:latin typeface="Helvetica Neue"/>
              </a:rPr>
            </a:br>
            <a:endParaRPr lang="fr-FR" i="1" dirty="0">
              <a:solidFill>
                <a:srgbClr val="000000"/>
              </a:solidFill>
              <a:effectLst/>
              <a:highlight>
                <a:srgbClr val="FFFFFF"/>
              </a:highlight>
              <a:latin typeface="Helvetica Neue"/>
            </a:endParaRPr>
          </a:p>
          <a:p>
            <a:endParaRPr lang="fr-FR" i="1" dirty="0">
              <a:solidFill>
                <a:srgbClr val="000000"/>
              </a:solidFill>
              <a:highlight>
                <a:srgbClr val="FFFFFF"/>
              </a:highlight>
              <a:latin typeface="Helvetica Neue"/>
            </a:endParaRPr>
          </a:p>
          <a:p>
            <a:endParaRPr lang="fr-FR" i="1" dirty="0">
              <a:solidFill>
                <a:srgbClr val="000000"/>
              </a:solidFill>
              <a:effectLst/>
              <a:highlight>
                <a:srgbClr val="FFFFFF"/>
              </a:highlight>
              <a:latin typeface="Helvetica Neue"/>
            </a:endParaRPr>
          </a:p>
          <a:p>
            <a:r>
              <a:rPr lang="fr-FR" i="1" dirty="0">
                <a:solidFill>
                  <a:srgbClr val="000000"/>
                </a:solidFill>
                <a:effectLst/>
                <a:highlight>
                  <a:srgbClr val="FFFFFF"/>
                </a:highlight>
                <a:latin typeface="Helvetica Neue"/>
              </a:rPr>
              <a:t>plus on aura besoin d'importer pour satisfaire ses besoins. Cela devrait donc nous permettre d'identifier des pays intéressants pour notre objectif.</a:t>
            </a:r>
            <a:endParaRPr lang="fr-MC" i="1" dirty="0"/>
          </a:p>
        </p:txBody>
      </p:sp>
    </p:spTree>
    <p:extLst>
      <p:ext uri="{BB962C8B-B14F-4D97-AF65-F5344CB8AC3E}">
        <p14:creationId xmlns:p14="http://schemas.microsoft.com/office/powerpoint/2010/main" val="1540359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E860E26-D831-79FA-DFD1-B58E00266490}"/>
              </a:ext>
            </a:extLst>
          </p:cNvPr>
          <p:cNvPicPr>
            <a:picLocks noChangeAspect="1"/>
          </p:cNvPicPr>
          <p:nvPr/>
        </p:nvPicPr>
        <p:blipFill>
          <a:blip r:embed="rId2"/>
          <a:stretch>
            <a:fillRect/>
          </a:stretch>
        </p:blipFill>
        <p:spPr>
          <a:xfrm>
            <a:off x="10800522" y="6065965"/>
            <a:ext cx="1391478" cy="792035"/>
          </a:xfrm>
          <a:prstGeom prst="rect">
            <a:avLst/>
          </a:prstGeom>
        </p:spPr>
      </p:pic>
      <p:sp>
        <p:nvSpPr>
          <p:cNvPr id="2" name="ZoneTexte 1">
            <a:extLst>
              <a:ext uri="{FF2B5EF4-FFF2-40B4-BE49-F238E27FC236}">
                <a16:creationId xmlns:a16="http://schemas.microsoft.com/office/drawing/2014/main" id="{33512359-9C2F-F5BA-2EB6-F8AAF0EC8F4B}"/>
              </a:ext>
            </a:extLst>
          </p:cNvPr>
          <p:cNvSpPr txBox="1"/>
          <p:nvPr/>
        </p:nvSpPr>
        <p:spPr>
          <a:xfrm>
            <a:off x="0" y="149087"/>
            <a:ext cx="5774635" cy="1323439"/>
          </a:xfrm>
          <a:prstGeom prst="rect">
            <a:avLst/>
          </a:prstGeom>
          <a:noFill/>
        </p:spPr>
        <p:txBody>
          <a:bodyPr wrap="square" rtlCol="0">
            <a:spAutoFit/>
          </a:bodyPr>
          <a:lstStyle/>
          <a:p>
            <a:pPr marL="285750" indent="-285750">
              <a:buFont typeface="Wingdings" panose="05000000000000000000" pitchFamily="2" charset="2"/>
              <a:buChar char="Ø"/>
            </a:pPr>
            <a:r>
              <a:rPr lang="fr-FR" sz="2000" b="1" dirty="0"/>
              <a:t>Classification Ascendante Hiérarchique (CAH)</a:t>
            </a:r>
          </a:p>
          <a:p>
            <a:pPr marL="285750" indent="-285750">
              <a:buFont typeface="Wingdings" panose="05000000000000000000" pitchFamily="2" charset="2"/>
              <a:buChar char="Ø"/>
            </a:pPr>
            <a:endParaRPr lang="fr-FR" sz="2000" b="1" dirty="0"/>
          </a:p>
          <a:p>
            <a:endParaRPr lang="fr-FR" sz="2000" b="1" dirty="0"/>
          </a:p>
          <a:p>
            <a:r>
              <a:rPr lang="fr-FR" sz="2000" b="1" dirty="0"/>
              <a:t>1 – </a:t>
            </a:r>
            <a:r>
              <a:rPr lang="fr-FR" b="1" dirty="0"/>
              <a:t>Dendrogramme CAH</a:t>
            </a:r>
            <a:endParaRPr lang="fr-MC" b="1" dirty="0"/>
          </a:p>
        </p:txBody>
      </p:sp>
      <p:pic>
        <p:nvPicPr>
          <p:cNvPr id="7" name="Image 6">
            <a:extLst>
              <a:ext uri="{FF2B5EF4-FFF2-40B4-BE49-F238E27FC236}">
                <a16:creationId xmlns:a16="http://schemas.microsoft.com/office/drawing/2014/main" id="{EDDC4827-574B-95E3-8EFE-A28BB472F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31659"/>
            <a:ext cx="8020878" cy="4507995"/>
          </a:xfrm>
          <a:prstGeom prst="rect">
            <a:avLst/>
          </a:prstGeom>
        </p:spPr>
      </p:pic>
      <p:sp>
        <p:nvSpPr>
          <p:cNvPr id="8" name="ZoneTexte 7">
            <a:extLst>
              <a:ext uri="{FF2B5EF4-FFF2-40B4-BE49-F238E27FC236}">
                <a16:creationId xmlns:a16="http://schemas.microsoft.com/office/drawing/2014/main" id="{90B8E6F1-919A-DF2B-DE1C-30E7F7E6EB50}"/>
              </a:ext>
            </a:extLst>
          </p:cNvPr>
          <p:cNvSpPr txBox="1"/>
          <p:nvPr/>
        </p:nvSpPr>
        <p:spPr>
          <a:xfrm>
            <a:off x="8020878" y="1226616"/>
            <a:ext cx="3985591" cy="3693319"/>
          </a:xfrm>
          <a:prstGeom prst="rect">
            <a:avLst/>
          </a:prstGeom>
          <a:noFill/>
        </p:spPr>
        <p:txBody>
          <a:bodyPr wrap="square" rtlCol="0">
            <a:spAutoFit/>
          </a:bodyPr>
          <a:lstStyle/>
          <a:p>
            <a:r>
              <a:rPr lang="fr-FR" b="1" dirty="0"/>
              <a:t>Nous Identifions 5 Clusters</a:t>
            </a:r>
          </a:p>
          <a:p>
            <a:endParaRPr lang="fr-FR" b="1" dirty="0"/>
          </a:p>
          <a:p>
            <a:r>
              <a:rPr lang="fr-FR" b="1" dirty="0"/>
              <a:t>De la gauche vers la droite:</a:t>
            </a:r>
          </a:p>
          <a:p>
            <a:endParaRPr lang="fr-FR" b="1" dirty="0"/>
          </a:p>
          <a:p>
            <a:r>
              <a:rPr lang="fr-FR" i="1" dirty="0"/>
              <a:t>Le troisième est constitué de deux pays </a:t>
            </a:r>
          </a:p>
          <a:p>
            <a:endParaRPr lang="fr-FR" b="1" dirty="0"/>
          </a:p>
          <a:p>
            <a:r>
              <a:rPr lang="fr-FR" i="1" dirty="0"/>
              <a:t>Le dernier concentre à lui seul 50% des pays </a:t>
            </a:r>
          </a:p>
          <a:p>
            <a:endParaRPr lang="fr-FR" b="1" dirty="0"/>
          </a:p>
          <a:p>
            <a:r>
              <a:rPr lang="fr-FR" i="1" dirty="0"/>
              <a:t>Le premier dispose de 18 pays </a:t>
            </a:r>
          </a:p>
          <a:p>
            <a:endParaRPr lang="fr-FR" b="1" dirty="0"/>
          </a:p>
          <a:p>
            <a:r>
              <a:rPr lang="fr-FR" i="1" dirty="0"/>
              <a:t>Le deuxième dispose de 20 % de l’effectif des pays </a:t>
            </a:r>
            <a:endParaRPr lang="fr-MC" i="1" dirty="0"/>
          </a:p>
        </p:txBody>
      </p:sp>
    </p:spTree>
    <p:extLst>
      <p:ext uri="{BB962C8B-B14F-4D97-AF65-F5344CB8AC3E}">
        <p14:creationId xmlns:p14="http://schemas.microsoft.com/office/powerpoint/2010/main" val="2789370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E860E26-D831-79FA-DFD1-B58E00266490}"/>
              </a:ext>
            </a:extLst>
          </p:cNvPr>
          <p:cNvPicPr>
            <a:picLocks noChangeAspect="1"/>
          </p:cNvPicPr>
          <p:nvPr/>
        </p:nvPicPr>
        <p:blipFill>
          <a:blip r:embed="rId2"/>
          <a:stretch>
            <a:fillRect/>
          </a:stretch>
        </p:blipFill>
        <p:spPr>
          <a:xfrm>
            <a:off x="10800522" y="6065965"/>
            <a:ext cx="1391478" cy="792035"/>
          </a:xfrm>
          <a:prstGeom prst="rect">
            <a:avLst/>
          </a:prstGeom>
        </p:spPr>
      </p:pic>
      <p:sp>
        <p:nvSpPr>
          <p:cNvPr id="2" name="ZoneTexte 1">
            <a:extLst>
              <a:ext uri="{FF2B5EF4-FFF2-40B4-BE49-F238E27FC236}">
                <a16:creationId xmlns:a16="http://schemas.microsoft.com/office/drawing/2014/main" id="{E79CEA0D-A5C0-AAC7-5CA0-85B05E902F54}"/>
              </a:ext>
            </a:extLst>
          </p:cNvPr>
          <p:cNvSpPr txBox="1"/>
          <p:nvPr/>
        </p:nvSpPr>
        <p:spPr>
          <a:xfrm>
            <a:off x="0" y="69574"/>
            <a:ext cx="12191999" cy="7201972"/>
          </a:xfrm>
          <a:prstGeom prst="rect">
            <a:avLst/>
          </a:prstGeom>
          <a:noFill/>
        </p:spPr>
        <p:txBody>
          <a:bodyPr wrap="square" rtlCol="0">
            <a:spAutoFit/>
          </a:bodyPr>
          <a:lstStyle/>
          <a:p>
            <a:pPr marL="342900" indent="-342900">
              <a:buFont typeface="Wingdings" panose="05000000000000000000" pitchFamily="2" charset="2"/>
              <a:buChar char="Ø"/>
            </a:pPr>
            <a:r>
              <a:rPr lang="fr-FR" sz="3200" b="1" dirty="0"/>
              <a:t>Composition  des clusters (CAH)</a:t>
            </a:r>
          </a:p>
          <a:p>
            <a:pPr marL="342900" indent="-342900">
              <a:buFont typeface="Wingdings" panose="05000000000000000000" pitchFamily="2" charset="2"/>
              <a:buChar char="Ø"/>
            </a:pPr>
            <a:endParaRPr lang="fr-FR" sz="2400" b="1" dirty="0"/>
          </a:p>
          <a:p>
            <a:r>
              <a:rPr lang="fr-FR" sz="2400" b="1" dirty="0"/>
              <a:t>Le groupe 1 : </a:t>
            </a:r>
            <a:r>
              <a:rPr lang="fr-FR" sz="2400" i="1" dirty="0"/>
              <a:t>Comporte 18 pays en majorité des Iles </a:t>
            </a:r>
          </a:p>
          <a:p>
            <a:r>
              <a:rPr lang="fr-FR" i="1" dirty="0"/>
              <a:t>(Arabie –Saoudite, Barbade, Bahamas, Samoa… )</a:t>
            </a:r>
          </a:p>
          <a:p>
            <a:endParaRPr lang="fr-FR" sz="2400" b="1" dirty="0"/>
          </a:p>
          <a:p>
            <a:r>
              <a:rPr lang="fr-FR" sz="2400" b="1" dirty="0"/>
              <a:t>Le groupe 2 : </a:t>
            </a:r>
            <a:r>
              <a:rPr lang="fr-FR" sz="2400" i="1" dirty="0"/>
              <a:t>à un effectif de 23 pays regroupant en majeur partie les pays les plus industrialisés du monde</a:t>
            </a:r>
          </a:p>
          <a:p>
            <a:r>
              <a:rPr lang="fr-FR" i="1" dirty="0"/>
              <a:t>(Etats-Unis d’Amérique, Canada, Chine, Finlande… ) </a:t>
            </a:r>
          </a:p>
          <a:p>
            <a:endParaRPr lang="fr-FR" sz="2400" b="1" dirty="0"/>
          </a:p>
          <a:p>
            <a:r>
              <a:rPr lang="fr-FR" sz="2400" b="1" dirty="0"/>
              <a:t>Le groupe 3 : </a:t>
            </a:r>
            <a:r>
              <a:rPr lang="fr-FR" sz="2400" i="1" dirty="0"/>
              <a:t>Comporte les deux pays les plus peuplés du monde, La Chine et l’Inde</a:t>
            </a:r>
          </a:p>
          <a:p>
            <a:r>
              <a:rPr lang="fr-FR" sz="2000" i="1" dirty="0"/>
              <a:t>(La chine et la l’Inde)</a:t>
            </a:r>
          </a:p>
          <a:p>
            <a:endParaRPr lang="fr-FR" sz="2400" b="1" dirty="0"/>
          </a:p>
          <a:p>
            <a:r>
              <a:rPr lang="fr-FR" sz="2400" b="1" dirty="0"/>
              <a:t>Le groupe 4 : </a:t>
            </a:r>
            <a:r>
              <a:rPr lang="fr-FR" sz="2400" i="1" dirty="0"/>
              <a:t>Comporte 44 pays Constitués majoritairement des pays d’Afrique</a:t>
            </a:r>
          </a:p>
          <a:p>
            <a:r>
              <a:rPr lang="fr-FR" i="1" dirty="0"/>
              <a:t>(Gabon, Bénin, Congo, Venezuela… )</a:t>
            </a:r>
          </a:p>
          <a:p>
            <a:endParaRPr lang="fr-FR" sz="2400" b="1" dirty="0"/>
          </a:p>
          <a:p>
            <a:endParaRPr lang="fr-FR" sz="2400" b="1" dirty="0"/>
          </a:p>
          <a:p>
            <a:r>
              <a:rPr lang="fr-FR" sz="2400" b="1" dirty="0"/>
              <a:t>Le Groupe 5 : </a:t>
            </a:r>
            <a:r>
              <a:rPr lang="fr-FR" sz="2400" i="1" dirty="0"/>
              <a:t>Comporte un mixte des pays de tous les continents</a:t>
            </a:r>
          </a:p>
          <a:p>
            <a:r>
              <a:rPr lang="fr-FR" sz="2000" i="1" dirty="0"/>
              <a:t>(Albanie, Angola, Népal, Chili, Fidji, Fédération de Russie… )</a:t>
            </a:r>
          </a:p>
          <a:p>
            <a:endParaRPr lang="fr-FR" sz="2400" i="1" dirty="0"/>
          </a:p>
          <a:p>
            <a:endParaRPr lang="fr-MC" sz="2400" b="1" dirty="0"/>
          </a:p>
        </p:txBody>
      </p:sp>
    </p:spTree>
    <p:extLst>
      <p:ext uri="{BB962C8B-B14F-4D97-AF65-F5344CB8AC3E}">
        <p14:creationId xmlns:p14="http://schemas.microsoft.com/office/powerpoint/2010/main" val="2875146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E860E26-D831-79FA-DFD1-B58E00266490}"/>
              </a:ext>
            </a:extLst>
          </p:cNvPr>
          <p:cNvPicPr>
            <a:picLocks noChangeAspect="1"/>
          </p:cNvPicPr>
          <p:nvPr/>
        </p:nvPicPr>
        <p:blipFill>
          <a:blip r:embed="rId2"/>
          <a:stretch>
            <a:fillRect/>
          </a:stretch>
        </p:blipFill>
        <p:spPr>
          <a:xfrm>
            <a:off x="10800522" y="6065965"/>
            <a:ext cx="1391478" cy="792035"/>
          </a:xfrm>
          <a:prstGeom prst="rect">
            <a:avLst/>
          </a:prstGeom>
        </p:spPr>
      </p:pic>
      <p:sp>
        <p:nvSpPr>
          <p:cNvPr id="2" name="ZoneTexte 1">
            <a:extLst>
              <a:ext uri="{FF2B5EF4-FFF2-40B4-BE49-F238E27FC236}">
                <a16:creationId xmlns:a16="http://schemas.microsoft.com/office/drawing/2014/main" id="{B05B9A3F-4432-52DA-0BE1-8088AAEA342F}"/>
              </a:ext>
            </a:extLst>
          </p:cNvPr>
          <p:cNvSpPr txBox="1"/>
          <p:nvPr/>
        </p:nvSpPr>
        <p:spPr>
          <a:xfrm>
            <a:off x="0" y="159025"/>
            <a:ext cx="8169965" cy="400110"/>
          </a:xfrm>
          <a:prstGeom prst="rect">
            <a:avLst/>
          </a:prstGeom>
          <a:noFill/>
        </p:spPr>
        <p:txBody>
          <a:bodyPr wrap="square" rtlCol="0">
            <a:spAutoFit/>
          </a:bodyPr>
          <a:lstStyle/>
          <a:p>
            <a:r>
              <a:rPr lang="fr-FR" sz="2000" b="1" dirty="0"/>
              <a:t>4 - Interprétation des dispersions des indicateurs avec les </a:t>
            </a:r>
            <a:r>
              <a:rPr lang="fr-FR" sz="2000" b="1" dirty="0" err="1"/>
              <a:t>boxplots</a:t>
            </a:r>
            <a:r>
              <a:rPr lang="fr-FR" sz="2000" b="1" dirty="0"/>
              <a:t> </a:t>
            </a:r>
            <a:endParaRPr lang="fr-MC" sz="2000" b="1" dirty="0"/>
          </a:p>
        </p:txBody>
      </p:sp>
      <p:pic>
        <p:nvPicPr>
          <p:cNvPr id="7" name="Image 6">
            <a:extLst>
              <a:ext uri="{FF2B5EF4-FFF2-40B4-BE49-F238E27FC236}">
                <a16:creationId xmlns:a16="http://schemas.microsoft.com/office/drawing/2014/main" id="{3175936D-DBD1-5E3A-53CF-734215872DEB}"/>
              </a:ext>
            </a:extLst>
          </p:cNvPr>
          <p:cNvPicPr>
            <a:picLocks noChangeAspect="1"/>
          </p:cNvPicPr>
          <p:nvPr/>
        </p:nvPicPr>
        <p:blipFill>
          <a:blip r:embed="rId3"/>
          <a:stretch>
            <a:fillRect/>
          </a:stretch>
        </p:blipFill>
        <p:spPr>
          <a:xfrm>
            <a:off x="135233" y="805070"/>
            <a:ext cx="7837637" cy="5893905"/>
          </a:xfrm>
          <a:prstGeom prst="rect">
            <a:avLst/>
          </a:prstGeom>
        </p:spPr>
      </p:pic>
      <p:sp>
        <p:nvSpPr>
          <p:cNvPr id="8" name="ZoneTexte 7">
            <a:extLst>
              <a:ext uri="{FF2B5EF4-FFF2-40B4-BE49-F238E27FC236}">
                <a16:creationId xmlns:a16="http://schemas.microsoft.com/office/drawing/2014/main" id="{0501BEC5-3F3A-8F1C-3AC8-4981E55FDEB6}"/>
              </a:ext>
            </a:extLst>
          </p:cNvPr>
          <p:cNvSpPr txBox="1"/>
          <p:nvPr/>
        </p:nvSpPr>
        <p:spPr>
          <a:xfrm>
            <a:off x="8004208" y="43458"/>
            <a:ext cx="3922858" cy="6771084"/>
          </a:xfrm>
          <a:prstGeom prst="rect">
            <a:avLst/>
          </a:prstGeom>
          <a:noFill/>
        </p:spPr>
        <p:txBody>
          <a:bodyPr wrap="square" rtlCol="0">
            <a:spAutoFit/>
          </a:bodyPr>
          <a:lstStyle/>
          <a:p>
            <a:r>
              <a:rPr lang="fr-FR" b="1" i="1" dirty="0"/>
              <a:t>1 - </a:t>
            </a:r>
            <a:r>
              <a:rPr lang="fr-FR" sz="1600" b="1" i="1" dirty="0"/>
              <a:t> </a:t>
            </a:r>
            <a:r>
              <a:rPr lang="fr-FR" sz="1600" i="1" dirty="0"/>
              <a:t>consommation poulet moyenne et stabilité très élevé , bon pct moyen </a:t>
            </a:r>
            <a:r>
              <a:rPr lang="fr-FR" sz="1600" i="1" dirty="0">
                <a:solidFill>
                  <a:srgbClr val="FF0000"/>
                </a:solidFill>
              </a:rPr>
              <a:t>cout</a:t>
            </a:r>
            <a:r>
              <a:rPr lang="fr-FR" sz="1600" i="1" dirty="0"/>
              <a:t> </a:t>
            </a:r>
            <a:r>
              <a:rPr lang="fr-FR" sz="1600" i="1" dirty="0">
                <a:solidFill>
                  <a:srgbClr val="FF0000"/>
                </a:solidFill>
              </a:rPr>
              <a:t>supplémentaire possible position géographique (</a:t>
            </a:r>
            <a:r>
              <a:rPr lang="fr-FR" sz="1600" i="1" dirty="0" err="1">
                <a:solidFill>
                  <a:srgbClr val="FF0000"/>
                </a:solidFill>
              </a:rPr>
              <a:t>reduire</a:t>
            </a:r>
            <a:r>
              <a:rPr lang="fr-FR" sz="1600" i="1" dirty="0">
                <a:solidFill>
                  <a:srgbClr val="FF0000"/>
                </a:solidFill>
              </a:rPr>
              <a:t> la police)</a:t>
            </a:r>
          </a:p>
          <a:p>
            <a:endParaRPr lang="fr-FR" sz="1600" i="1" dirty="0"/>
          </a:p>
          <a:p>
            <a:r>
              <a:rPr lang="fr-FR" sz="1600" b="1" i="1" dirty="0">
                <a:solidFill>
                  <a:schemeClr val="accent2">
                    <a:lumMod val="60000"/>
                    <a:lumOff val="40000"/>
                  </a:schemeClr>
                </a:solidFill>
              </a:rPr>
              <a:t>2 – </a:t>
            </a:r>
            <a:r>
              <a:rPr lang="fr-FR" sz="1600" i="1" dirty="0">
                <a:solidFill>
                  <a:schemeClr val="accent2">
                    <a:lumMod val="60000"/>
                    <a:lumOff val="40000"/>
                  </a:schemeClr>
                </a:solidFill>
              </a:rPr>
              <a:t>meilleur stabilité politique moyenne, meilleur revenu moyen par habitant très bon pct moyen deuxième meilleur taux consommation moyenne de volaille et de la disponibilite_kg_p_an</a:t>
            </a:r>
          </a:p>
          <a:p>
            <a:endParaRPr lang="fr-FR" sz="1600" i="1" dirty="0">
              <a:solidFill>
                <a:schemeClr val="accent2">
                  <a:lumMod val="60000"/>
                  <a:lumOff val="40000"/>
                </a:schemeClr>
              </a:solidFill>
            </a:endParaRPr>
          </a:p>
          <a:p>
            <a:r>
              <a:rPr lang="fr-FR" sz="1600" b="1" i="1" dirty="0"/>
              <a:t>3 – </a:t>
            </a:r>
            <a:r>
              <a:rPr lang="fr-FR" sz="1600" i="1" dirty="0"/>
              <a:t>meilleur population moyenne, revenu moyenne par habitant très bas dernière place  taux moyen tdi_pct également </a:t>
            </a:r>
          </a:p>
          <a:p>
            <a:endParaRPr lang="fr-FR" sz="1600" i="1" dirty="0"/>
          </a:p>
          <a:p>
            <a:endParaRPr lang="fr-FR" sz="1600" i="1" dirty="0"/>
          </a:p>
          <a:p>
            <a:r>
              <a:rPr lang="fr-FR" sz="1600" b="1" i="1" dirty="0"/>
              <a:t>4 – </a:t>
            </a:r>
            <a:r>
              <a:rPr lang="fr-FR" sz="1600" i="1" dirty="0"/>
              <a:t>meilleur Evolution population moyenne tdi_pct moyen en deuxième position par contre </a:t>
            </a:r>
            <a:r>
              <a:rPr lang="fr-FR" sz="1600" i="1" dirty="0">
                <a:solidFill>
                  <a:srgbClr val="FF0000"/>
                </a:solidFill>
              </a:rPr>
              <a:t>revenu par habitant les plus bas  </a:t>
            </a:r>
            <a:r>
              <a:rPr lang="fr-FR" sz="1600" i="1" dirty="0"/>
              <a:t>et indice de stabilité politique moyenne le plus bas </a:t>
            </a:r>
          </a:p>
          <a:p>
            <a:endParaRPr lang="fr-FR" sz="1600" i="1" dirty="0"/>
          </a:p>
          <a:p>
            <a:r>
              <a:rPr lang="fr-FR" sz="1600" b="1" i="1" dirty="0"/>
              <a:t>5 – </a:t>
            </a:r>
            <a:r>
              <a:rPr lang="fr-FR" sz="1600" i="1" dirty="0"/>
              <a:t>indice de stabilité politique moyenne </a:t>
            </a:r>
            <a:r>
              <a:rPr lang="fr-FR" sz="1600" i="1" dirty="0">
                <a:solidFill>
                  <a:srgbClr val="FF0000"/>
                </a:solidFill>
              </a:rPr>
              <a:t>négative</a:t>
            </a:r>
            <a:r>
              <a:rPr lang="fr-FR" sz="1600" i="1" dirty="0"/>
              <a:t>, faible revenu moyen par habitant</a:t>
            </a:r>
          </a:p>
          <a:p>
            <a:r>
              <a:rPr lang="fr-FR" sz="1600" i="1" dirty="0"/>
              <a:t>tdi_pct moyen faible avant dernière place</a:t>
            </a:r>
          </a:p>
          <a:p>
            <a:endParaRPr lang="fr-FR" sz="1600" i="1" dirty="0"/>
          </a:p>
          <a:p>
            <a:endParaRPr lang="fr-MC" sz="1600" i="1" dirty="0"/>
          </a:p>
        </p:txBody>
      </p:sp>
    </p:spTree>
    <p:extLst>
      <p:ext uri="{BB962C8B-B14F-4D97-AF65-F5344CB8AC3E}">
        <p14:creationId xmlns:p14="http://schemas.microsoft.com/office/powerpoint/2010/main" val="1163462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9A6ACA2F-BC24-A6CD-11FD-9803CFFEE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2342"/>
            <a:ext cx="8030817" cy="4583799"/>
          </a:xfrm>
          <a:prstGeom prst="rect">
            <a:avLst/>
          </a:prstGeom>
        </p:spPr>
      </p:pic>
      <p:pic>
        <p:nvPicPr>
          <p:cNvPr id="5" name="Image 4">
            <a:extLst>
              <a:ext uri="{FF2B5EF4-FFF2-40B4-BE49-F238E27FC236}">
                <a16:creationId xmlns:a16="http://schemas.microsoft.com/office/drawing/2014/main" id="{EE860E26-D831-79FA-DFD1-B58E00266490}"/>
              </a:ext>
            </a:extLst>
          </p:cNvPr>
          <p:cNvPicPr>
            <a:picLocks noChangeAspect="1"/>
          </p:cNvPicPr>
          <p:nvPr/>
        </p:nvPicPr>
        <p:blipFill>
          <a:blip r:embed="rId3"/>
          <a:stretch>
            <a:fillRect/>
          </a:stretch>
        </p:blipFill>
        <p:spPr>
          <a:xfrm>
            <a:off x="10800522" y="6065965"/>
            <a:ext cx="1391478" cy="792035"/>
          </a:xfrm>
          <a:prstGeom prst="rect">
            <a:avLst/>
          </a:prstGeom>
        </p:spPr>
      </p:pic>
      <p:sp>
        <p:nvSpPr>
          <p:cNvPr id="4" name="ZoneTexte 3">
            <a:extLst>
              <a:ext uri="{FF2B5EF4-FFF2-40B4-BE49-F238E27FC236}">
                <a16:creationId xmlns:a16="http://schemas.microsoft.com/office/drawing/2014/main" id="{5441B49F-8732-689E-B20F-999479993553}"/>
              </a:ext>
            </a:extLst>
          </p:cNvPr>
          <p:cNvSpPr txBox="1"/>
          <p:nvPr/>
        </p:nvSpPr>
        <p:spPr>
          <a:xfrm>
            <a:off x="4214191" y="330370"/>
            <a:ext cx="4581939" cy="461665"/>
          </a:xfrm>
          <a:prstGeom prst="rect">
            <a:avLst/>
          </a:prstGeom>
          <a:noFill/>
        </p:spPr>
        <p:txBody>
          <a:bodyPr wrap="square" rtlCol="0">
            <a:spAutoFit/>
          </a:bodyPr>
          <a:lstStyle/>
          <a:p>
            <a:pPr marL="285750" indent="-285750">
              <a:buFont typeface="Wingdings" panose="05000000000000000000" pitchFamily="2" charset="2"/>
              <a:buChar char="Ø"/>
            </a:pPr>
            <a:r>
              <a:rPr lang="fr-FR" sz="2400" b="1" dirty="0"/>
              <a:t>Classification K - Means</a:t>
            </a:r>
            <a:endParaRPr lang="fr-MC" sz="2400" b="1" dirty="0"/>
          </a:p>
        </p:txBody>
      </p:sp>
      <p:sp>
        <p:nvSpPr>
          <p:cNvPr id="6" name="ZoneTexte 5">
            <a:extLst>
              <a:ext uri="{FF2B5EF4-FFF2-40B4-BE49-F238E27FC236}">
                <a16:creationId xmlns:a16="http://schemas.microsoft.com/office/drawing/2014/main" id="{A5E90FC1-2DC6-9CB3-8676-06135E09A549}"/>
              </a:ext>
            </a:extLst>
          </p:cNvPr>
          <p:cNvSpPr txBox="1"/>
          <p:nvPr/>
        </p:nvSpPr>
        <p:spPr>
          <a:xfrm>
            <a:off x="0" y="607369"/>
            <a:ext cx="3965713" cy="369332"/>
          </a:xfrm>
          <a:prstGeom prst="rect">
            <a:avLst/>
          </a:prstGeom>
          <a:noFill/>
        </p:spPr>
        <p:txBody>
          <a:bodyPr wrap="square" rtlCol="0">
            <a:spAutoFit/>
          </a:bodyPr>
          <a:lstStyle/>
          <a:p>
            <a:r>
              <a:rPr lang="fr-FR" b="1" dirty="0"/>
              <a:t>1 -  Méthode du coude</a:t>
            </a:r>
            <a:endParaRPr lang="fr-MC" b="1" dirty="0"/>
          </a:p>
        </p:txBody>
      </p:sp>
      <p:sp>
        <p:nvSpPr>
          <p:cNvPr id="9" name="ZoneTexte 8">
            <a:extLst>
              <a:ext uri="{FF2B5EF4-FFF2-40B4-BE49-F238E27FC236}">
                <a16:creationId xmlns:a16="http://schemas.microsoft.com/office/drawing/2014/main" id="{CF7D1642-50D4-0EB5-B54C-6FAD292E2E7C}"/>
              </a:ext>
            </a:extLst>
          </p:cNvPr>
          <p:cNvSpPr txBox="1"/>
          <p:nvPr/>
        </p:nvSpPr>
        <p:spPr>
          <a:xfrm>
            <a:off x="7451034" y="2274838"/>
            <a:ext cx="4581940" cy="2308324"/>
          </a:xfrm>
          <a:prstGeom prst="rect">
            <a:avLst/>
          </a:prstGeom>
          <a:noFill/>
        </p:spPr>
        <p:txBody>
          <a:bodyPr wrap="square" rtlCol="0">
            <a:spAutoFit/>
          </a:bodyPr>
          <a:lstStyle/>
          <a:p>
            <a:r>
              <a:rPr lang="fr-FR" i="1" dirty="0"/>
              <a:t>Le coude de la courbe est le point où l'ajout d'un cluster supplémentaire n'améliore plus beaucoup l'inertie. Cela signifie que ce point indique un bon compromis entre le nombre de clusters et la réduction de l'inertie.</a:t>
            </a:r>
          </a:p>
          <a:p>
            <a:endParaRPr lang="fr-FR" i="1" dirty="0"/>
          </a:p>
          <a:p>
            <a:r>
              <a:rPr lang="fr-FR" i="1" dirty="0"/>
              <a:t>Et ici sur notre courbe il correspond au point 5 après projection. Nous choisirons 5 Clusters</a:t>
            </a:r>
            <a:endParaRPr lang="fr-MC" i="1" dirty="0"/>
          </a:p>
        </p:txBody>
      </p:sp>
    </p:spTree>
    <p:extLst>
      <p:ext uri="{BB962C8B-B14F-4D97-AF65-F5344CB8AC3E}">
        <p14:creationId xmlns:p14="http://schemas.microsoft.com/office/powerpoint/2010/main" val="1299479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E860E26-D831-79FA-DFD1-B58E00266490}"/>
              </a:ext>
            </a:extLst>
          </p:cNvPr>
          <p:cNvPicPr>
            <a:picLocks noChangeAspect="1"/>
          </p:cNvPicPr>
          <p:nvPr/>
        </p:nvPicPr>
        <p:blipFill>
          <a:blip r:embed="rId2"/>
          <a:stretch>
            <a:fillRect/>
          </a:stretch>
        </p:blipFill>
        <p:spPr>
          <a:xfrm>
            <a:off x="10800522" y="6065965"/>
            <a:ext cx="1391478" cy="792035"/>
          </a:xfrm>
          <a:prstGeom prst="rect">
            <a:avLst/>
          </a:prstGeom>
        </p:spPr>
      </p:pic>
      <p:sp>
        <p:nvSpPr>
          <p:cNvPr id="2" name="ZoneTexte 1">
            <a:extLst>
              <a:ext uri="{FF2B5EF4-FFF2-40B4-BE49-F238E27FC236}">
                <a16:creationId xmlns:a16="http://schemas.microsoft.com/office/drawing/2014/main" id="{E79CEA0D-A5C0-AAC7-5CA0-85B05E902F54}"/>
              </a:ext>
            </a:extLst>
          </p:cNvPr>
          <p:cNvSpPr txBox="1"/>
          <p:nvPr/>
        </p:nvSpPr>
        <p:spPr>
          <a:xfrm>
            <a:off x="-1" y="188844"/>
            <a:ext cx="11966714" cy="7509748"/>
          </a:xfrm>
          <a:prstGeom prst="rect">
            <a:avLst/>
          </a:prstGeom>
          <a:noFill/>
        </p:spPr>
        <p:txBody>
          <a:bodyPr wrap="square" rtlCol="0">
            <a:spAutoFit/>
          </a:bodyPr>
          <a:lstStyle/>
          <a:p>
            <a:pPr marL="342900" indent="-342900">
              <a:buFont typeface="Wingdings" panose="05000000000000000000" pitchFamily="2" charset="2"/>
              <a:buChar char="Ø"/>
            </a:pPr>
            <a:r>
              <a:rPr lang="fr-FR" sz="3200" b="1" dirty="0"/>
              <a:t>Composition  des clusters (K-Means)</a:t>
            </a:r>
          </a:p>
          <a:p>
            <a:pPr marL="342900" indent="-342900">
              <a:buFont typeface="Wingdings" panose="05000000000000000000" pitchFamily="2" charset="2"/>
              <a:buChar char="Ø"/>
            </a:pPr>
            <a:endParaRPr lang="fr-FR" sz="2400" b="1" dirty="0"/>
          </a:p>
          <a:p>
            <a:r>
              <a:rPr lang="fr-FR" sz="2400" b="1" dirty="0"/>
              <a:t>Le groupe 1 : </a:t>
            </a:r>
            <a:r>
              <a:rPr lang="fr-FR" sz="2400" i="1" dirty="0"/>
              <a:t>Comporte 66 pays Constitués majoritairement des pays d’Afrique </a:t>
            </a:r>
          </a:p>
          <a:p>
            <a:r>
              <a:rPr lang="fr-FR" i="1" dirty="0"/>
              <a:t>(Niger, Mali, Ouganda, Turquie… )</a:t>
            </a:r>
          </a:p>
          <a:p>
            <a:endParaRPr lang="fr-FR" sz="2400" i="1" dirty="0"/>
          </a:p>
          <a:p>
            <a:r>
              <a:rPr lang="fr-FR" sz="2400" b="1" dirty="0"/>
              <a:t>Le groupe 2 : </a:t>
            </a:r>
            <a:r>
              <a:rPr lang="fr-FR" sz="2400" i="1" dirty="0"/>
              <a:t>Comporte 19 pays en majorité des Iles</a:t>
            </a:r>
          </a:p>
          <a:p>
            <a:r>
              <a:rPr lang="fr-FR" i="1" dirty="0"/>
              <a:t>(Israël,  Antigua-et-Barbuda,  Sainte-Lucie, Trinité-et-Tobago… )</a:t>
            </a:r>
          </a:p>
          <a:p>
            <a:endParaRPr lang="fr-FR" sz="2400" i="1" dirty="0"/>
          </a:p>
          <a:p>
            <a:endParaRPr lang="fr-FR" sz="2400" b="1" dirty="0"/>
          </a:p>
          <a:p>
            <a:r>
              <a:rPr lang="fr-FR" sz="2400" b="1" dirty="0"/>
              <a:t>Le groupe 3 : </a:t>
            </a:r>
            <a:r>
              <a:rPr lang="fr-FR" sz="2400" i="1" dirty="0"/>
              <a:t>Comporte 63 pays constitué un mixte de pays de tous les continents</a:t>
            </a:r>
          </a:p>
          <a:p>
            <a:r>
              <a:rPr lang="fr-FR" i="1" dirty="0"/>
              <a:t>(Ukraine, Thaïlande, Pérou, Afrique du Sud, Iran… )</a:t>
            </a:r>
          </a:p>
          <a:p>
            <a:endParaRPr lang="fr-FR" sz="2400" i="1" dirty="0"/>
          </a:p>
          <a:p>
            <a:r>
              <a:rPr lang="fr-FR" sz="2400" b="1" dirty="0"/>
              <a:t>Le groupe 4 : </a:t>
            </a:r>
            <a:r>
              <a:rPr lang="fr-FR" sz="2400" i="1" dirty="0"/>
              <a:t>à un effectif de 20 pays regroupant les pays les plus industrialisés du monde  </a:t>
            </a:r>
          </a:p>
          <a:p>
            <a:r>
              <a:rPr lang="fr-FR" i="1" dirty="0"/>
              <a:t>(Japon, Allemagne, Nouvelle-Zélande, Australie… )</a:t>
            </a:r>
          </a:p>
          <a:p>
            <a:endParaRPr lang="fr-FR" sz="2400" b="1" dirty="0"/>
          </a:p>
          <a:p>
            <a:r>
              <a:rPr lang="fr-FR" sz="2400" b="1" dirty="0"/>
              <a:t>Le groupe 5 : </a:t>
            </a:r>
            <a:r>
              <a:rPr lang="fr-FR" sz="2400" i="1" dirty="0"/>
              <a:t>Comporte les deux pays les plus peuplés du monde</a:t>
            </a:r>
          </a:p>
          <a:p>
            <a:r>
              <a:rPr lang="fr-FR" i="1" dirty="0"/>
              <a:t>(la chine et l’Inde)</a:t>
            </a:r>
          </a:p>
          <a:p>
            <a:endParaRPr lang="fr-FR" sz="2400" i="1" dirty="0"/>
          </a:p>
          <a:p>
            <a:endParaRPr lang="fr-FR" sz="2400" b="1" dirty="0"/>
          </a:p>
          <a:p>
            <a:endParaRPr lang="fr-FR" sz="2400" i="1" dirty="0"/>
          </a:p>
          <a:p>
            <a:endParaRPr lang="fr-MC" sz="2400" b="1" dirty="0"/>
          </a:p>
        </p:txBody>
      </p:sp>
    </p:spTree>
    <p:extLst>
      <p:ext uri="{BB962C8B-B14F-4D97-AF65-F5344CB8AC3E}">
        <p14:creationId xmlns:p14="http://schemas.microsoft.com/office/powerpoint/2010/main" val="2746530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DE2CAA71-E3B9-4ABF-1F74-56DEFF4AD2F8}"/>
              </a:ext>
            </a:extLst>
          </p:cNvPr>
          <p:cNvPicPr>
            <a:picLocks noChangeAspect="1"/>
          </p:cNvPicPr>
          <p:nvPr/>
        </p:nvPicPr>
        <p:blipFill>
          <a:blip r:embed="rId2"/>
          <a:stretch>
            <a:fillRect/>
          </a:stretch>
        </p:blipFill>
        <p:spPr>
          <a:xfrm>
            <a:off x="0" y="1540249"/>
            <a:ext cx="12192000" cy="5317750"/>
          </a:xfrm>
          <a:prstGeom prst="rect">
            <a:avLst/>
          </a:prstGeom>
        </p:spPr>
      </p:pic>
      <p:pic>
        <p:nvPicPr>
          <p:cNvPr id="5" name="Image 4">
            <a:extLst>
              <a:ext uri="{FF2B5EF4-FFF2-40B4-BE49-F238E27FC236}">
                <a16:creationId xmlns:a16="http://schemas.microsoft.com/office/drawing/2014/main" id="{EE860E26-D831-79FA-DFD1-B58E00266490}"/>
              </a:ext>
            </a:extLst>
          </p:cNvPr>
          <p:cNvPicPr>
            <a:picLocks noChangeAspect="1"/>
          </p:cNvPicPr>
          <p:nvPr/>
        </p:nvPicPr>
        <p:blipFill>
          <a:blip r:embed="rId3"/>
          <a:stretch>
            <a:fillRect/>
          </a:stretch>
        </p:blipFill>
        <p:spPr>
          <a:xfrm>
            <a:off x="10864930" y="6102626"/>
            <a:ext cx="1327070" cy="755373"/>
          </a:xfrm>
          <a:prstGeom prst="rect">
            <a:avLst/>
          </a:prstGeom>
        </p:spPr>
      </p:pic>
      <p:sp>
        <p:nvSpPr>
          <p:cNvPr id="11" name="ZoneTexte 10">
            <a:extLst>
              <a:ext uri="{FF2B5EF4-FFF2-40B4-BE49-F238E27FC236}">
                <a16:creationId xmlns:a16="http://schemas.microsoft.com/office/drawing/2014/main" id="{0671BDD5-D20E-7934-9322-063546E97D39}"/>
              </a:ext>
            </a:extLst>
          </p:cNvPr>
          <p:cNvSpPr txBox="1"/>
          <p:nvPr/>
        </p:nvSpPr>
        <p:spPr>
          <a:xfrm>
            <a:off x="1610139" y="40029"/>
            <a:ext cx="3667540" cy="1200329"/>
          </a:xfrm>
          <a:prstGeom prst="rect">
            <a:avLst/>
          </a:prstGeom>
          <a:noFill/>
        </p:spPr>
        <p:txBody>
          <a:bodyPr wrap="square" rtlCol="0">
            <a:spAutoFit/>
          </a:bodyPr>
          <a:lstStyle/>
          <a:p>
            <a:r>
              <a:rPr lang="fr-FR" b="1" dirty="0"/>
              <a:t>Objectifs</a:t>
            </a:r>
            <a:r>
              <a:rPr lang="fr-FR" b="1" dirty="0">
                <a:solidFill>
                  <a:srgbClr val="FF0000"/>
                </a:solidFill>
              </a:rPr>
              <a:t> </a:t>
            </a:r>
            <a:r>
              <a:rPr lang="fr-FR" b="1" dirty="0"/>
              <a:t>de</a:t>
            </a:r>
            <a:r>
              <a:rPr lang="fr-FR" b="1" dirty="0">
                <a:solidFill>
                  <a:srgbClr val="FF0000"/>
                </a:solidFill>
              </a:rPr>
              <a:t> </a:t>
            </a:r>
            <a:r>
              <a:rPr lang="fr-FR" b="1" dirty="0"/>
              <a:t>l’entreprise</a:t>
            </a:r>
          </a:p>
          <a:p>
            <a:pPr marL="285750" indent="-285750">
              <a:buFont typeface="Wingdings" panose="05000000000000000000" pitchFamily="2" charset="2"/>
              <a:buChar char="Ø"/>
            </a:pPr>
            <a:endParaRPr lang="fr-FR" dirty="0">
              <a:solidFill>
                <a:srgbClr val="FF0000"/>
              </a:solidFill>
            </a:endParaRPr>
          </a:p>
          <a:p>
            <a:pPr marL="285750" indent="-285750">
              <a:buFont typeface="Wingdings" panose="05000000000000000000" pitchFamily="2" charset="2"/>
              <a:buChar char="Ø"/>
            </a:pPr>
            <a:r>
              <a:rPr lang="fr-FR" dirty="0"/>
              <a:t>Exporter</a:t>
            </a:r>
            <a:r>
              <a:rPr lang="fr-FR" dirty="0">
                <a:solidFill>
                  <a:srgbClr val="FF0000"/>
                </a:solidFill>
              </a:rPr>
              <a:t> </a:t>
            </a:r>
            <a:r>
              <a:rPr lang="fr-FR" dirty="0"/>
              <a:t>à</a:t>
            </a:r>
            <a:r>
              <a:rPr lang="fr-FR" dirty="0">
                <a:solidFill>
                  <a:srgbClr val="FF0000"/>
                </a:solidFill>
              </a:rPr>
              <a:t> </a:t>
            </a:r>
            <a:r>
              <a:rPr lang="fr-FR" dirty="0"/>
              <a:t>l’international</a:t>
            </a:r>
          </a:p>
          <a:p>
            <a:pPr marL="285750" indent="-285750">
              <a:buFont typeface="Wingdings" panose="05000000000000000000" pitchFamily="2" charset="2"/>
              <a:buChar char="Ø"/>
            </a:pPr>
            <a:endParaRPr lang="fr-MC" dirty="0">
              <a:solidFill>
                <a:srgbClr val="FF0000"/>
              </a:solidFill>
            </a:endParaRPr>
          </a:p>
        </p:txBody>
      </p:sp>
      <p:sp>
        <p:nvSpPr>
          <p:cNvPr id="12" name="ZoneTexte 11">
            <a:extLst>
              <a:ext uri="{FF2B5EF4-FFF2-40B4-BE49-F238E27FC236}">
                <a16:creationId xmlns:a16="http://schemas.microsoft.com/office/drawing/2014/main" id="{6022098F-96DF-F575-17D3-8730180DE7B4}"/>
              </a:ext>
            </a:extLst>
          </p:cNvPr>
          <p:cNvSpPr txBox="1"/>
          <p:nvPr/>
        </p:nvSpPr>
        <p:spPr>
          <a:xfrm>
            <a:off x="7152862" y="62921"/>
            <a:ext cx="4913243" cy="1477328"/>
          </a:xfrm>
          <a:prstGeom prst="rect">
            <a:avLst/>
          </a:prstGeom>
          <a:noFill/>
        </p:spPr>
        <p:txBody>
          <a:bodyPr wrap="square" rtlCol="0">
            <a:spAutoFit/>
          </a:bodyPr>
          <a:lstStyle/>
          <a:p>
            <a:r>
              <a:rPr lang="fr-FR" b="1" dirty="0"/>
              <a:t>Ma mission</a:t>
            </a:r>
          </a:p>
          <a:p>
            <a:endParaRPr lang="fr-FR" dirty="0">
              <a:solidFill>
                <a:srgbClr val="FF0000"/>
              </a:solidFill>
            </a:endParaRPr>
          </a:p>
          <a:p>
            <a:pPr marL="285750" indent="-285750">
              <a:buFont typeface="Wingdings" panose="05000000000000000000" pitchFamily="2" charset="2"/>
              <a:buChar char="Ø"/>
            </a:pPr>
            <a:r>
              <a:rPr lang="fr-FR" dirty="0"/>
              <a:t>Trouver les Pays les plus propices à cet Objectif</a:t>
            </a:r>
          </a:p>
          <a:p>
            <a:pPr marL="285750" indent="-285750">
              <a:buFont typeface="Wingdings" panose="05000000000000000000" pitchFamily="2" charset="2"/>
              <a:buChar char="Ø"/>
            </a:pPr>
            <a:endParaRPr lang="fr-FR" dirty="0">
              <a:solidFill>
                <a:srgbClr val="FF0000"/>
              </a:solidFill>
            </a:endParaRPr>
          </a:p>
          <a:p>
            <a:pPr marL="285750" indent="-285750">
              <a:buFont typeface="Wingdings" panose="05000000000000000000" pitchFamily="2" charset="2"/>
              <a:buChar char="Ø"/>
            </a:pPr>
            <a:endParaRPr lang="fr-MC" dirty="0">
              <a:solidFill>
                <a:srgbClr val="FF0000"/>
              </a:solidFill>
            </a:endParaRPr>
          </a:p>
        </p:txBody>
      </p:sp>
    </p:spTree>
    <p:extLst>
      <p:ext uri="{BB962C8B-B14F-4D97-AF65-F5344CB8AC3E}">
        <p14:creationId xmlns:p14="http://schemas.microsoft.com/office/powerpoint/2010/main" val="1650386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E860E26-D831-79FA-DFD1-B58E00266490}"/>
              </a:ext>
            </a:extLst>
          </p:cNvPr>
          <p:cNvPicPr>
            <a:picLocks noChangeAspect="1"/>
          </p:cNvPicPr>
          <p:nvPr/>
        </p:nvPicPr>
        <p:blipFill>
          <a:blip r:embed="rId2"/>
          <a:stretch>
            <a:fillRect/>
          </a:stretch>
        </p:blipFill>
        <p:spPr>
          <a:xfrm>
            <a:off x="10800522" y="6065965"/>
            <a:ext cx="1391478" cy="792035"/>
          </a:xfrm>
          <a:prstGeom prst="rect">
            <a:avLst/>
          </a:prstGeom>
        </p:spPr>
      </p:pic>
      <p:pic>
        <p:nvPicPr>
          <p:cNvPr id="3" name="Image 2">
            <a:extLst>
              <a:ext uri="{FF2B5EF4-FFF2-40B4-BE49-F238E27FC236}">
                <a16:creationId xmlns:a16="http://schemas.microsoft.com/office/drawing/2014/main" id="{80FC4986-4E52-5D9B-CF35-B57BAB91C337}"/>
              </a:ext>
            </a:extLst>
          </p:cNvPr>
          <p:cNvPicPr>
            <a:picLocks noChangeAspect="1"/>
          </p:cNvPicPr>
          <p:nvPr/>
        </p:nvPicPr>
        <p:blipFill>
          <a:blip r:embed="rId3"/>
          <a:stretch>
            <a:fillRect/>
          </a:stretch>
        </p:blipFill>
        <p:spPr>
          <a:xfrm>
            <a:off x="0" y="1033477"/>
            <a:ext cx="7106478" cy="5750257"/>
          </a:xfrm>
          <a:prstGeom prst="rect">
            <a:avLst/>
          </a:prstGeom>
        </p:spPr>
      </p:pic>
      <p:sp>
        <p:nvSpPr>
          <p:cNvPr id="4" name="ZoneTexte 3">
            <a:extLst>
              <a:ext uri="{FF2B5EF4-FFF2-40B4-BE49-F238E27FC236}">
                <a16:creationId xmlns:a16="http://schemas.microsoft.com/office/drawing/2014/main" id="{1A954DE4-90B9-F65B-1D4D-5DA64501BAE2}"/>
              </a:ext>
            </a:extLst>
          </p:cNvPr>
          <p:cNvSpPr txBox="1"/>
          <p:nvPr/>
        </p:nvSpPr>
        <p:spPr>
          <a:xfrm>
            <a:off x="397565" y="258417"/>
            <a:ext cx="6450496" cy="369332"/>
          </a:xfrm>
          <a:prstGeom prst="rect">
            <a:avLst/>
          </a:prstGeom>
          <a:noFill/>
        </p:spPr>
        <p:txBody>
          <a:bodyPr wrap="square" rtlCol="0">
            <a:spAutoFit/>
          </a:bodyPr>
          <a:lstStyle/>
          <a:p>
            <a:r>
              <a:rPr lang="fr-FR" sz="1800" b="1" dirty="0"/>
              <a:t>Interprétation des dispersions des indicateurs avec les boxplot</a:t>
            </a:r>
            <a:endParaRPr lang="fr-MC" dirty="0"/>
          </a:p>
        </p:txBody>
      </p:sp>
      <p:sp>
        <p:nvSpPr>
          <p:cNvPr id="6" name="ZoneTexte 5">
            <a:extLst>
              <a:ext uri="{FF2B5EF4-FFF2-40B4-BE49-F238E27FC236}">
                <a16:creationId xmlns:a16="http://schemas.microsoft.com/office/drawing/2014/main" id="{27BA72FD-ADF6-99B2-E49E-A2B68C1DBD7F}"/>
              </a:ext>
            </a:extLst>
          </p:cNvPr>
          <p:cNvSpPr txBox="1"/>
          <p:nvPr/>
        </p:nvSpPr>
        <p:spPr>
          <a:xfrm>
            <a:off x="6987209" y="151179"/>
            <a:ext cx="5009322" cy="7048083"/>
          </a:xfrm>
          <a:prstGeom prst="rect">
            <a:avLst/>
          </a:prstGeom>
          <a:noFill/>
        </p:spPr>
        <p:txBody>
          <a:bodyPr wrap="square" rtlCol="0">
            <a:spAutoFit/>
          </a:bodyPr>
          <a:lstStyle/>
          <a:p>
            <a:r>
              <a:rPr lang="fr-FR" sz="1600" b="1" i="1" dirty="0"/>
              <a:t>1 -</a:t>
            </a:r>
            <a:r>
              <a:rPr lang="fr-FR" sz="1600" i="1" dirty="0"/>
              <a:t> meilleur Evolution population moyenne tdi_pct moyen en deuxième position par contre revenu par habitant les plus bas  et indice de stabilité politique moyenne le plus bas dans le négatif autour de </a:t>
            </a:r>
            <a:r>
              <a:rPr lang="fr-FR" sz="1600" i="1" dirty="0">
                <a:solidFill>
                  <a:srgbClr val="FF0000"/>
                </a:solidFill>
              </a:rPr>
              <a:t>-0,5  </a:t>
            </a:r>
            <a:r>
              <a:rPr lang="fr-FR" sz="1600" i="1" dirty="0"/>
              <a:t>consommation de volaille moyen le plus bas</a:t>
            </a:r>
          </a:p>
          <a:p>
            <a:endParaRPr lang="fr-FR" sz="1600" i="1" dirty="0"/>
          </a:p>
          <a:p>
            <a:r>
              <a:rPr lang="fr-FR" sz="1600" b="1" i="1" dirty="0"/>
              <a:t>2 -  </a:t>
            </a:r>
            <a:r>
              <a:rPr lang="fr-FR" sz="1600" i="1" dirty="0"/>
              <a:t>consommation poulet moyenne et stabilité très élevé , bon pct moyen </a:t>
            </a:r>
            <a:r>
              <a:rPr lang="fr-FR" sz="1600" i="1" dirty="0">
                <a:solidFill>
                  <a:srgbClr val="FF0000"/>
                </a:solidFill>
              </a:rPr>
              <a:t>cout</a:t>
            </a:r>
            <a:r>
              <a:rPr lang="fr-FR" sz="1600" i="1" dirty="0"/>
              <a:t> </a:t>
            </a:r>
            <a:r>
              <a:rPr lang="fr-FR" sz="1600" i="1" dirty="0">
                <a:solidFill>
                  <a:srgbClr val="FF0000"/>
                </a:solidFill>
              </a:rPr>
              <a:t>supplémentaire possible position géographique </a:t>
            </a:r>
            <a:r>
              <a:rPr lang="fr-FR" sz="1600" i="1" dirty="0"/>
              <a:t>et population la moyenne la plus basse</a:t>
            </a:r>
          </a:p>
          <a:p>
            <a:endParaRPr lang="fr-FR" sz="1600" i="1" dirty="0"/>
          </a:p>
          <a:p>
            <a:endParaRPr lang="fr-FR" sz="1600" b="1" i="1" dirty="0"/>
          </a:p>
          <a:p>
            <a:r>
              <a:rPr lang="fr-FR" sz="1600" b="1" i="1" dirty="0"/>
              <a:t>3 - </a:t>
            </a:r>
            <a:r>
              <a:rPr lang="fr-FR" sz="1600" i="1" dirty="0"/>
              <a:t>indice de stabilité politique moyenne autour de 0, faible revenu moyen par habitant</a:t>
            </a:r>
          </a:p>
          <a:p>
            <a:r>
              <a:rPr lang="fr-FR" sz="1600" i="1" dirty="0"/>
              <a:t>tdi_pct moyen faible avant dernière place</a:t>
            </a:r>
          </a:p>
          <a:p>
            <a:endParaRPr lang="fr-FR" sz="1600" i="1" dirty="0"/>
          </a:p>
          <a:p>
            <a:endParaRPr lang="fr-FR" sz="1600" i="1" dirty="0">
              <a:solidFill>
                <a:schemeClr val="accent2">
                  <a:lumMod val="60000"/>
                  <a:lumOff val="40000"/>
                </a:schemeClr>
              </a:solidFill>
            </a:endParaRPr>
          </a:p>
          <a:p>
            <a:r>
              <a:rPr lang="fr-FR" sz="1600" i="1" dirty="0">
                <a:solidFill>
                  <a:schemeClr val="accent2">
                    <a:lumMod val="60000"/>
                    <a:lumOff val="40000"/>
                  </a:schemeClr>
                </a:solidFill>
              </a:rPr>
              <a:t>4 - meilleur stabilité politique moyenne , meilleur revenu moyen par habitant très bon pct moyen troisième meilleur taux consommation moyenne et deuxième meilleur taux moyen volaille et de la disponibilite_kg_p_an</a:t>
            </a:r>
          </a:p>
          <a:p>
            <a:endParaRPr lang="fr-FR" sz="1600" i="1" dirty="0">
              <a:solidFill>
                <a:srgbClr val="000000"/>
              </a:solidFill>
              <a:highlight>
                <a:srgbClr val="FFFFFF"/>
              </a:highlight>
              <a:latin typeface="Helvetica Neue"/>
            </a:endParaRPr>
          </a:p>
          <a:p>
            <a:endParaRPr lang="fr-FR" sz="1600" b="1" i="1" dirty="0">
              <a:solidFill>
                <a:srgbClr val="000000"/>
              </a:solidFill>
              <a:highlight>
                <a:srgbClr val="FFFFFF"/>
              </a:highlight>
              <a:latin typeface="Helvetica Neue"/>
            </a:endParaRPr>
          </a:p>
          <a:p>
            <a:r>
              <a:rPr lang="fr-FR" sz="1600" b="1" i="1" dirty="0">
                <a:solidFill>
                  <a:srgbClr val="000000"/>
                </a:solidFill>
                <a:highlight>
                  <a:srgbClr val="FFFFFF"/>
                </a:highlight>
                <a:latin typeface="Helvetica Neue"/>
              </a:rPr>
              <a:t>5 </a:t>
            </a:r>
            <a:r>
              <a:rPr lang="fr-FR" sz="1600" b="1" i="1" dirty="0"/>
              <a:t>– </a:t>
            </a:r>
            <a:r>
              <a:rPr lang="fr-FR" sz="1600" i="1" dirty="0"/>
              <a:t>meilleur population moyenne, revenu moyenne par habitant très bas dernière place, que taux moyen tdi_pct très bas et indice de stabilité politique moyen en dernière place négatif autour de </a:t>
            </a:r>
            <a:r>
              <a:rPr lang="fr-FR" sz="1600" i="1" dirty="0">
                <a:solidFill>
                  <a:srgbClr val="FF0000"/>
                </a:solidFill>
              </a:rPr>
              <a:t>– 0,5</a:t>
            </a:r>
          </a:p>
          <a:p>
            <a:endParaRPr lang="fr-FR" sz="1800" i="1" dirty="0"/>
          </a:p>
          <a:p>
            <a:endParaRPr lang="fr-FR" i="1" dirty="0">
              <a:solidFill>
                <a:srgbClr val="000000"/>
              </a:solidFill>
              <a:highlight>
                <a:srgbClr val="FFFFFF"/>
              </a:highlight>
              <a:latin typeface="Helvetica Neue"/>
            </a:endParaRPr>
          </a:p>
        </p:txBody>
      </p:sp>
    </p:spTree>
    <p:extLst>
      <p:ext uri="{BB962C8B-B14F-4D97-AF65-F5344CB8AC3E}">
        <p14:creationId xmlns:p14="http://schemas.microsoft.com/office/powerpoint/2010/main" val="590220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E860E26-D831-79FA-DFD1-B58E00266490}"/>
              </a:ext>
            </a:extLst>
          </p:cNvPr>
          <p:cNvPicPr>
            <a:picLocks noChangeAspect="1"/>
          </p:cNvPicPr>
          <p:nvPr/>
        </p:nvPicPr>
        <p:blipFill>
          <a:blip r:embed="rId2"/>
          <a:stretch>
            <a:fillRect/>
          </a:stretch>
        </p:blipFill>
        <p:spPr>
          <a:xfrm>
            <a:off x="10800522" y="6065965"/>
            <a:ext cx="1391478" cy="792035"/>
          </a:xfrm>
          <a:prstGeom prst="rect">
            <a:avLst/>
          </a:prstGeom>
        </p:spPr>
      </p:pic>
      <p:sp>
        <p:nvSpPr>
          <p:cNvPr id="4" name="ZoneTexte 3">
            <a:extLst>
              <a:ext uri="{FF2B5EF4-FFF2-40B4-BE49-F238E27FC236}">
                <a16:creationId xmlns:a16="http://schemas.microsoft.com/office/drawing/2014/main" id="{1A954DE4-90B9-F65B-1D4D-5DA64501BAE2}"/>
              </a:ext>
            </a:extLst>
          </p:cNvPr>
          <p:cNvSpPr txBox="1"/>
          <p:nvPr/>
        </p:nvSpPr>
        <p:spPr>
          <a:xfrm>
            <a:off x="178905" y="0"/>
            <a:ext cx="11400183" cy="276999"/>
          </a:xfrm>
          <a:prstGeom prst="rect">
            <a:avLst/>
          </a:prstGeom>
          <a:noFill/>
        </p:spPr>
        <p:txBody>
          <a:bodyPr wrap="square" rtlCol="0">
            <a:spAutoFit/>
          </a:bodyPr>
          <a:lstStyle/>
          <a:p>
            <a:pPr marL="285750" indent="-285750">
              <a:buFont typeface="Wingdings" panose="05000000000000000000" pitchFamily="2" charset="2"/>
              <a:buChar char="Ø"/>
            </a:pPr>
            <a:r>
              <a:rPr lang="fr-FR" sz="1200" b="1" i="0" dirty="0">
                <a:solidFill>
                  <a:srgbClr val="000000"/>
                </a:solidFill>
                <a:effectLst/>
                <a:highlight>
                  <a:srgbClr val="FFFFFF"/>
                </a:highlight>
                <a:latin typeface="Helvetica Neue"/>
              </a:rPr>
              <a:t>On projette nos groupes sur les dimensions F1 et F3 pour les deux méthodes de classification</a:t>
            </a:r>
            <a:endParaRPr lang="fr-MC" sz="1200" b="1" dirty="0"/>
          </a:p>
        </p:txBody>
      </p:sp>
      <p:sp>
        <p:nvSpPr>
          <p:cNvPr id="2" name="ZoneTexte 1">
            <a:extLst>
              <a:ext uri="{FF2B5EF4-FFF2-40B4-BE49-F238E27FC236}">
                <a16:creationId xmlns:a16="http://schemas.microsoft.com/office/drawing/2014/main" id="{17FEE4B9-046C-130E-229B-021BF0F7D665}"/>
              </a:ext>
            </a:extLst>
          </p:cNvPr>
          <p:cNvSpPr txBox="1"/>
          <p:nvPr/>
        </p:nvSpPr>
        <p:spPr>
          <a:xfrm>
            <a:off x="0" y="5984870"/>
            <a:ext cx="10800522" cy="1200329"/>
          </a:xfrm>
          <a:prstGeom prst="rect">
            <a:avLst/>
          </a:prstGeom>
          <a:noFill/>
        </p:spPr>
        <p:txBody>
          <a:bodyPr wrap="square" rtlCol="0">
            <a:spAutoFit/>
          </a:bodyPr>
          <a:lstStyle/>
          <a:p>
            <a:pPr marL="285750" indent="-285750">
              <a:buFont typeface="Wingdings" panose="05000000000000000000" pitchFamily="2" charset="2"/>
              <a:buChar char="§"/>
            </a:pPr>
            <a:r>
              <a:rPr lang="fr-FR" dirty="0"/>
              <a:t>Nous constatons que les nuage de points sont très  étalés sur Clusters CAH et  moins sur K-</a:t>
            </a:r>
            <a:r>
              <a:rPr lang="fr-FR" dirty="0" err="1"/>
              <a:t>means</a:t>
            </a:r>
            <a:r>
              <a:rPr lang="fr-FR" dirty="0"/>
              <a:t> </a:t>
            </a:r>
          </a:p>
          <a:p>
            <a:pPr marL="285750" indent="-285750">
              <a:buFont typeface="Wingdings" panose="05000000000000000000" pitchFamily="2" charset="2"/>
              <a:buChar char="§"/>
            </a:pPr>
            <a:r>
              <a:rPr lang="fr-FR" dirty="0"/>
              <a:t>On distingue les 5 clusters</a:t>
            </a:r>
          </a:p>
          <a:p>
            <a:pPr marL="285750" indent="-285750">
              <a:buFont typeface="Wingdings" panose="05000000000000000000" pitchFamily="2" charset="2"/>
              <a:buChar char="§"/>
            </a:pPr>
            <a:r>
              <a:rPr lang="fr-FR" dirty="0"/>
              <a:t> La majeur partie des points sont situées autour des centroïdes </a:t>
            </a:r>
          </a:p>
          <a:p>
            <a:endParaRPr lang="fr-MC" dirty="0"/>
          </a:p>
        </p:txBody>
      </p:sp>
      <p:pic>
        <p:nvPicPr>
          <p:cNvPr id="6" name="Image 5">
            <a:extLst>
              <a:ext uri="{FF2B5EF4-FFF2-40B4-BE49-F238E27FC236}">
                <a16:creationId xmlns:a16="http://schemas.microsoft.com/office/drawing/2014/main" id="{FCCD2F4A-8848-8C14-5D5C-865FCFFD213E}"/>
              </a:ext>
            </a:extLst>
          </p:cNvPr>
          <p:cNvPicPr>
            <a:picLocks noChangeAspect="1"/>
          </p:cNvPicPr>
          <p:nvPr/>
        </p:nvPicPr>
        <p:blipFill>
          <a:blip r:embed="rId3"/>
          <a:stretch>
            <a:fillRect/>
          </a:stretch>
        </p:blipFill>
        <p:spPr>
          <a:xfrm>
            <a:off x="6377683" y="786637"/>
            <a:ext cx="5812884" cy="4684561"/>
          </a:xfrm>
          <a:prstGeom prst="rect">
            <a:avLst/>
          </a:prstGeom>
        </p:spPr>
      </p:pic>
      <p:pic>
        <p:nvPicPr>
          <p:cNvPr id="10" name="Image 9">
            <a:extLst>
              <a:ext uri="{FF2B5EF4-FFF2-40B4-BE49-F238E27FC236}">
                <a16:creationId xmlns:a16="http://schemas.microsoft.com/office/drawing/2014/main" id="{0D909676-1C90-FD97-D618-EC2957BD8BE7}"/>
              </a:ext>
            </a:extLst>
          </p:cNvPr>
          <p:cNvPicPr>
            <a:picLocks noChangeAspect="1"/>
          </p:cNvPicPr>
          <p:nvPr/>
        </p:nvPicPr>
        <p:blipFill>
          <a:blip r:embed="rId4"/>
          <a:stretch>
            <a:fillRect/>
          </a:stretch>
        </p:blipFill>
        <p:spPr>
          <a:xfrm>
            <a:off x="207221" y="681259"/>
            <a:ext cx="6039441" cy="5102273"/>
          </a:xfrm>
          <a:prstGeom prst="rect">
            <a:avLst/>
          </a:prstGeom>
        </p:spPr>
      </p:pic>
      <p:sp>
        <p:nvSpPr>
          <p:cNvPr id="12" name="ZoneTexte 11">
            <a:extLst>
              <a:ext uri="{FF2B5EF4-FFF2-40B4-BE49-F238E27FC236}">
                <a16:creationId xmlns:a16="http://schemas.microsoft.com/office/drawing/2014/main" id="{A6A09CB8-E75E-CFA0-77B1-E9E0C216B346}"/>
              </a:ext>
            </a:extLst>
          </p:cNvPr>
          <p:cNvSpPr txBox="1"/>
          <p:nvPr/>
        </p:nvSpPr>
        <p:spPr>
          <a:xfrm>
            <a:off x="458429" y="703387"/>
            <a:ext cx="1671821" cy="380886"/>
          </a:xfrm>
          <a:prstGeom prst="rect">
            <a:avLst/>
          </a:prstGeom>
          <a:noFill/>
        </p:spPr>
        <p:txBody>
          <a:bodyPr wrap="square" rtlCol="0">
            <a:spAutoFit/>
          </a:bodyPr>
          <a:lstStyle/>
          <a:p>
            <a:r>
              <a:rPr lang="fr-FR" dirty="0"/>
              <a:t>K-</a:t>
            </a:r>
            <a:r>
              <a:rPr lang="fr-FR" dirty="0" err="1"/>
              <a:t>means</a:t>
            </a:r>
            <a:endParaRPr lang="fr-MC" dirty="0"/>
          </a:p>
        </p:txBody>
      </p:sp>
      <p:sp>
        <p:nvSpPr>
          <p:cNvPr id="13" name="ZoneTexte 12">
            <a:extLst>
              <a:ext uri="{FF2B5EF4-FFF2-40B4-BE49-F238E27FC236}">
                <a16:creationId xmlns:a16="http://schemas.microsoft.com/office/drawing/2014/main" id="{A38C4F43-3729-7678-B829-6886EC041336}"/>
              </a:ext>
            </a:extLst>
          </p:cNvPr>
          <p:cNvSpPr txBox="1"/>
          <p:nvPr/>
        </p:nvSpPr>
        <p:spPr>
          <a:xfrm>
            <a:off x="10636369" y="615135"/>
            <a:ext cx="1685219" cy="369332"/>
          </a:xfrm>
          <a:prstGeom prst="rect">
            <a:avLst/>
          </a:prstGeom>
          <a:noFill/>
        </p:spPr>
        <p:txBody>
          <a:bodyPr wrap="square" rtlCol="0">
            <a:spAutoFit/>
          </a:bodyPr>
          <a:lstStyle/>
          <a:p>
            <a:r>
              <a:rPr lang="fr-FR" dirty="0"/>
              <a:t>CAH</a:t>
            </a:r>
            <a:endParaRPr lang="fr-MC" dirty="0"/>
          </a:p>
        </p:txBody>
      </p:sp>
    </p:spTree>
    <p:extLst>
      <p:ext uri="{BB962C8B-B14F-4D97-AF65-F5344CB8AC3E}">
        <p14:creationId xmlns:p14="http://schemas.microsoft.com/office/powerpoint/2010/main" val="2168205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E860E26-D831-79FA-DFD1-B58E00266490}"/>
              </a:ext>
            </a:extLst>
          </p:cNvPr>
          <p:cNvPicPr>
            <a:picLocks noChangeAspect="1"/>
          </p:cNvPicPr>
          <p:nvPr/>
        </p:nvPicPr>
        <p:blipFill>
          <a:blip r:embed="rId2"/>
          <a:stretch>
            <a:fillRect/>
          </a:stretch>
        </p:blipFill>
        <p:spPr>
          <a:xfrm>
            <a:off x="10800522" y="6065965"/>
            <a:ext cx="1391478" cy="792035"/>
          </a:xfrm>
          <a:prstGeom prst="rect">
            <a:avLst/>
          </a:prstGeom>
        </p:spPr>
      </p:pic>
      <p:pic>
        <p:nvPicPr>
          <p:cNvPr id="3" name="Image 2">
            <a:extLst>
              <a:ext uri="{FF2B5EF4-FFF2-40B4-BE49-F238E27FC236}">
                <a16:creationId xmlns:a16="http://schemas.microsoft.com/office/drawing/2014/main" id="{C0521742-ABC3-2BC8-F30B-D1F68D1B58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96844"/>
            <a:ext cx="12284765" cy="8189844"/>
          </a:xfrm>
          <a:prstGeom prst="rect">
            <a:avLst/>
          </a:prstGeom>
        </p:spPr>
      </p:pic>
      <p:sp>
        <p:nvSpPr>
          <p:cNvPr id="4" name="ZoneTexte 3">
            <a:extLst>
              <a:ext uri="{FF2B5EF4-FFF2-40B4-BE49-F238E27FC236}">
                <a16:creationId xmlns:a16="http://schemas.microsoft.com/office/drawing/2014/main" id="{E41B5AD1-CFCA-04DB-3A2C-B5845B776C71}"/>
              </a:ext>
            </a:extLst>
          </p:cNvPr>
          <p:cNvSpPr txBox="1"/>
          <p:nvPr/>
        </p:nvSpPr>
        <p:spPr>
          <a:xfrm>
            <a:off x="2643809" y="3050014"/>
            <a:ext cx="7311818" cy="923330"/>
          </a:xfrm>
          <a:prstGeom prst="rect">
            <a:avLst/>
          </a:prstGeom>
          <a:noFill/>
        </p:spPr>
        <p:txBody>
          <a:bodyPr wrap="square" rtlCol="0">
            <a:spAutoFit/>
          </a:bodyPr>
          <a:lstStyle/>
          <a:p>
            <a:r>
              <a:rPr lang="fr-FR" sz="4800" b="1" dirty="0"/>
              <a:t>D - </a:t>
            </a:r>
            <a:r>
              <a:rPr lang="fr-FR" sz="5400" b="1" dirty="0"/>
              <a:t>Recommandations</a:t>
            </a:r>
            <a:endParaRPr lang="fr-MC" sz="5400" b="1" dirty="0"/>
          </a:p>
        </p:txBody>
      </p:sp>
    </p:spTree>
    <p:extLst>
      <p:ext uri="{BB962C8B-B14F-4D97-AF65-F5344CB8AC3E}">
        <p14:creationId xmlns:p14="http://schemas.microsoft.com/office/powerpoint/2010/main" val="2770700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E860E26-D831-79FA-DFD1-B58E00266490}"/>
              </a:ext>
            </a:extLst>
          </p:cNvPr>
          <p:cNvPicPr>
            <a:picLocks noChangeAspect="1"/>
          </p:cNvPicPr>
          <p:nvPr/>
        </p:nvPicPr>
        <p:blipFill>
          <a:blip r:embed="rId2"/>
          <a:stretch>
            <a:fillRect/>
          </a:stretch>
        </p:blipFill>
        <p:spPr>
          <a:xfrm>
            <a:off x="10800522" y="6065965"/>
            <a:ext cx="1391478" cy="792035"/>
          </a:xfrm>
          <a:prstGeom prst="rect">
            <a:avLst/>
          </a:prstGeom>
        </p:spPr>
      </p:pic>
      <p:sp>
        <p:nvSpPr>
          <p:cNvPr id="2" name="ZoneTexte 1">
            <a:extLst>
              <a:ext uri="{FF2B5EF4-FFF2-40B4-BE49-F238E27FC236}">
                <a16:creationId xmlns:a16="http://schemas.microsoft.com/office/drawing/2014/main" id="{99530229-AAA8-73F6-E70A-FCB1F705ABC7}"/>
              </a:ext>
            </a:extLst>
          </p:cNvPr>
          <p:cNvSpPr txBox="1"/>
          <p:nvPr/>
        </p:nvSpPr>
        <p:spPr>
          <a:xfrm>
            <a:off x="149086" y="149087"/>
            <a:ext cx="10227365" cy="2923877"/>
          </a:xfrm>
          <a:prstGeom prst="rect">
            <a:avLst/>
          </a:prstGeom>
          <a:noFill/>
        </p:spPr>
        <p:txBody>
          <a:bodyPr wrap="square" rtlCol="0">
            <a:spAutoFit/>
          </a:bodyPr>
          <a:lstStyle/>
          <a:p>
            <a:pPr marL="342900" indent="-342900">
              <a:buFont typeface="Wingdings" panose="05000000000000000000" pitchFamily="2" charset="2"/>
              <a:buChar char="Ø"/>
            </a:pPr>
            <a:r>
              <a:rPr lang="fr-FR" sz="2400" b="1" dirty="0"/>
              <a:t>Recommandations</a:t>
            </a:r>
          </a:p>
          <a:p>
            <a:pPr marL="285750" indent="-285750">
              <a:buFont typeface="Wingdings" panose="05000000000000000000" pitchFamily="2" charset="2"/>
              <a:buChar char="Ø"/>
            </a:pPr>
            <a:endParaRPr lang="fr-FR" sz="2000" b="1" dirty="0"/>
          </a:p>
          <a:p>
            <a:r>
              <a:rPr lang="fr-MC" sz="2000" b="1" dirty="0"/>
              <a:t> 1 – </a:t>
            </a:r>
          </a:p>
          <a:p>
            <a:endParaRPr lang="fr-MC" sz="2000" b="1" dirty="0"/>
          </a:p>
          <a:p>
            <a:endParaRPr lang="fr-MC" sz="2000" b="1" dirty="0"/>
          </a:p>
          <a:p>
            <a:r>
              <a:rPr lang="fr-MC" sz="2000" b="1" dirty="0"/>
              <a:t>2 – </a:t>
            </a:r>
            <a:r>
              <a:rPr lang="fr-MC" sz="2000" dirty="0"/>
              <a:t>Recommandations générales basées sur les pays retenus par nos deux méthodes</a:t>
            </a:r>
          </a:p>
          <a:p>
            <a:pPr marL="342900" indent="-342900">
              <a:buFont typeface="Wingdings" panose="05000000000000000000" pitchFamily="2" charset="2"/>
              <a:buChar char="v"/>
            </a:pPr>
            <a:r>
              <a:rPr lang="fr-MC" sz="2000" dirty="0"/>
              <a:t>            Création d’une liste pays_retenus</a:t>
            </a:r>
          </a:p>
          <a:p>
            <a:r>
              <a:rPr lang="fr-MC" sz="2000" dirty="0"/>
              <a:t>Les pays qui apparaissent dans les deux listes </a:t>
            </a:r>
          </a:p>
          <a:p>
            <a:r>
              <a:rPr lang="fr-MC" sz="2000" dirty="0"/>
              <a:t> </a:t>
            </a:r>
          </a:p>
        </p:txBody>
      </p:sp>
      <p:pic>
        <p:nvPicPr>
          <p:cNvPr id="7" name="Image 6">
            <a:extLst>
              <a:ext uri="{FF2B5EF4-FFF2-40B4-BE49-F238E27FC236}">
                <a16:creationId xmlns:a16="http://schemas.microsoft.com/office/drawing/2014/main" id="{71B7C950-736D-4300-6803-8A26B66C24DB}"/>
              </a:ext>
            </a:extLst>
          </p:cNvPr>
          <p:cNvPicPr>
            <a:picLocks noChangeAspect="1"/>
          </p:cNvPicPr>
          <p:nvPr/>
        </p:nvPicPr>
        <p:blipFill>
          <a:blip r:embed="rId3"/>
          <a:stretch>
            <a:fillRect/>
          </a:stretch>
        </p:blipFill>
        <p:spPr>
          <a:xfrm>
            <a:off x="149086" y="3581186"/>
            <a:ext cx="11123841" cy="2548370"/>
          </a:xfrm>
          <a:prstGeom prst="rect">
            <a:avLst/>
          </a:prstGeom>
        </p:spPr>
      </p:pic>
      <p:pic>
        <p:nvPicPr>
          <p:cNvPr id="6" name="Image 5">
            <a:extLst>
              <a:ext uri="{FF2B5EF4-FFF2-40B4-BE49-F238E27FC236}">
                <a16:creationId xmlns:a16="http://schemas.microsoft.com/office/drawing/2014/main" id="{8CFD2B00-9314-A503-0219-5156E8CE32D7}"/>
              </a:ext>
            </a:extLst>
          </p:cNvPr>
          <p:cNvPicPr>
            <a:picLocks noChangeAspect="1"/>
          </p:cNvPicPr>
          <p:nvPr/>
        </p:nvPicPr>
        <p:blipFill>
          <a:blip r:embed="rId4"/>
          <a:stretch>
            <a:fillRect/>
          </a:stretch>
        </p:blipFill>
        <p:spPr>
          <a:xfrm>
            <a:off x="719786" y="728444"/>
            <a:ext cx="2778788" cy="795415"/>
          </a:xfrm>
          <a:prstGeom prst="rect">
            <a:avLst/>
          </a:prstGeom>
        </p:spPr>
      </p:pic>
    </p:spTree>
    <p:extLst>
      <p:ext uri="{BB962C8B-B14F-4D97-AF65-F5344CB8AC3E}">
        <p14:creationId xmlns:p14="http://schemas.microsoft.com/office/powerpoint/2010/main" val="1573223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E860E26-D831-79FA-DFD1-B58E00266490}"/>
              </a:ext>
            </a:extLst>
          </p:cNvPr>
          <p:cNvPicPr>
            <a:picLocks noChangeAspect="1"/>
          </p:cNvPicPr>
          <p:nvPr/>
        </p:nvPicPr>
        <p:blipFill>
          <a:blip r:embed="rId2"/>
          <a:stretch>
            <a:fillRect/>
          </a:stretch>
        </p:blipFill>
        <p:spPr>
          <a:xfrm>
            <a:off x="10800522" y="6065965"/>
            <a:ext cx="1391478" cy="792035"/>
          </a:xfrm>
          <a:prstGeom prst="rect">
            <a:avLst/>
          </a:prstGeom>
        </p:spPr>
      </p:pic>
      <p:sp>
        <p:nvSpPr>
          <p:cNvPr id="2" name="ZoneTexte 1">
            <a:extLst>
              <a:ext uri="{FF2B5EF4-FFF2-40B4-BE49-F238E27FC236}">
                <a16:creationId xmlns:a16="http://schemas.microsoft.com/office/drawing/2014/main" id="{D0E9C121-766C-F6C0-72D3-EFCFDA64C592}"/>
              </a:ext>
            </a:extLst>
          </p:cNvPr>
          <p:cNvSpPr txBox="1"/>
          <p:nvPr/>
        </p:nvSpPr>
        <p:spPr>
          <a:xfrm>
            <a:off x="56253" y="109331"/>
            <a:ext cx="6003235" cy="1200329"/>
          </a:xfrm>
          <a:prstGeom prst="rect">
            <a:avLst/>
          </a:prstGeom>
          <a:noFill/>
        </p:spPr>
        <p:txBody>
          <a:bodyPr wrap="square" rtlCol="0">
            <a:spAutoFit/>
          </a:bodyPr>
          <a:lstStyle/>
          <a:p>
            <a:r>
              <a:rPr lang="fr-FR" sz="2400" b="1" dirty="0"/>
              <a:t>Recommandation Ciblées</a:t>
            </a:r>
          </a:p>
          <a:p>
            <a:endParaRPr lang="fr-FR" sz="2400" b="1" dirty="0"/>
          </a:p>
          <a:p>
            <a:r>
              <a:rPr lang="fr-FR" sz="2400" b="1" dirty="0"/>
              <a:t>1 – </a:t>
            </a:r>
            <a:r>
              <a:rPr lang="fr-FR" b="1" dirty="0"/>
              <a:t>Création d’une liste pays a supprimer</a:t>
            </a:r>
            <a:endParaRPr lang="fr-MC" b="1" dirty="0"/>
          </a:p>
        </p:txBody>
      </p:sp>
      <p:pic>
        <p:nvPicPr>
          <p:cNvPr id="4" name="Image 3">
            <a:extLst>
              <a:ext uri="{FF2B5EF4-FFF2-40B4-BE49-F238E27FC236}">
                <a16:creationId xmlns:a16="http://schemas.microsoft.com/office/drawing/2014/main" id="{C92CDA30-8519-639C-B6D9-BF151AF0592F}"/>
              </a:ext>
            </a:extLst>
          </p:cNvPr>
          <p:cNvPicPr>
            <a:picLocks noChangeAspect="1"/>
          </p:cNvPicPr>
          <p:nvPr/>
        </p:nvPicPr>
        <p:blipFill>
          <a:blip r:embed="rId3"/>
          <a:stretch>
            <a:fillRect/>
          </a:stretch>
        </p:blipFill>
        <p:spPr>
          <a:xfrm>
            <a:off x="56253" y="1548542"/>
            <a:ext cx="10408286" cy="1015754"/>
          </a:xfrm>
          <a:prstGeom prst="rect">
            <a:avLst/>
          </a:prstGeom>
        </p:spPr>
      </p:pic>
      <p:pic>
        <p:nvPicPr>
          <p:cNvPr id="7" name="Image 6">
            <a:extLst>
              <a:ext uri="{FF2B5EF4-FFF2-40B4-BE49-F238E27FC236}">
                <a16:creationId xmlns:a16="http://schemas.microsoft.com/office/drawing/2014/main" id="{58BDA82B-6EFA-33B7-A345-6833519A6710}"/>
              </a:ext>
            </a:extLst>
          </p:cNvPr>
          <p:cNvPicPr>
            <a:picLocks noChangeAspect="1"/>
          </p:cNvPicPr>
          <p:nvPr/>
        </p:nvPicPr>
        <p:blipFill>
          <a:blip r:embed="rId4"/>
          <a:stretch>
            <a:fillRect/>
          </a:stretch>
        </p:blipFill>
        <p:spPr>
          <a:xfrm>
            <a:off x="366706" y="3091070"/>
            <a:ext cx="9559685" cy="3481097"/>
          </a:xfrm>
          <a:prstGeom prst="rect">
            <a:avLst/>
          </a:prstGeom>
        </p:spPr>
      </p:pic>
      <p:pic>
        <p:nvPicPr>
          <p:cNvPr id="9" name="Image 8">
            <a:extLst>
              <a:ext uri="{FF2B5EF4-FFF2-40B4-BE49-F238E27FC236}">
                <a16:creationId xmlns:a16="http://schemas.microsoft.com/office/drawing/2014/main" id="{2C8F042B-2F4A-F193-25BE-BF8EBB97F127}"/>
              </a:ext>
            </a:extLst>
          </p:cNvPr>
          <p:cNvPicPr>
            <a:picLocks noChangeAspect="1"/>
          </p:cNvPicPr>
          <p:nvPr/>
        </p:nvPicPr>
        <p:blipFill>
          <a:blip r:embed="rId5"/>
          <a:stretch>
            <a:fillRect/>
          </a:stretch>
        </p:blipFill>
        <p:spPr>
          <a:xfrm>
            <a:off x="9424723" y="3011558"/>
            <a:ext cx="2767277" cy="3560610"/>
          </a:xfrm>
          <a:prstGeom prst="rect">
            <a:avLst/>
          </a:prstGeom>
        </p:spPr>
      </p:pic>
    </p:spTree>
    <p:extLst>
      <p:ext uri="{BB962C8B-B14F-4D97-AF65-F5344CB8AC3E}">
        <p14:creationId xmlns:p14="http://schemas.microsoft.com/office/powerpoint/2010/main" val="1186954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1E7908AF-6975-4BF5-499F-F38688A0F6E3}"/>
              </a:ext>
            </a:extLst>
          </p:cNvPr>
          <p:cNvPicPr>
            <a:picLocks noChangeAspect="1"/>
          </p:cNvPicPr>
          <p:nvPr/>
        </p:nvPicPr>
        <p:blipFill>
          <a:blip r:embed="rId2"/>
          <a:stretch>
            <a:fillRect/>
          </a:stretch>
        </p:blipFill>
        <p:spPr>
          <a:xfrm>
            <a:off x="421725" y="1450031"/>
            <a:ext cx="11348550" cy="3449959"/>
          </a:xfrm>
          <a:prstGeom prst="rect">
            <a:avLst/>
          </a:prstGeom>
        </p:spPr>
      </p:pic>
    </p:spTree>
    <p:extLst>
      <p:ext uri="{BB962C8B-B14F-4D97-AF65-F5344CB8AC3E}">
        <p14:creationId xmlns:p14="http://schemas.microsoft.com/office/powerpoint/2010/main" val="194967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5FC9C5EC-DBB7-2BAE-F7AC-858EC7632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3199" y="5546473"/>
            <a:ext cx="1524236" cy="1278429"/>
          </a:xfrm>
          <a:prstGeom prst="rect">
            <a:avLst/>
          </a:prstGeom>
        </p:spPr>
      </p:pic>
      <p:pic>
        <p:nvPicPr>
          <p:cNvPr id="21" name="Image 20">
            <a:extLst>
              <a:ext uri="{FF2B5EF4-FFF2-40B4-BE49-F238E27FC236}">
                <a16:creationId xmlns:a16="http://schemas.microsoft.com/office/drawing/2014/main" id="{A6477A63-C59C-CA73-FE3E-8B22B2AB8FAA}"/>
              </a:ext>
            </a:extLst>
          </p:cNvPr>
          <p:cNvPicPr>
            <a:picLocks noChangeAspect="1"/>
          </p:cNvPicPr>
          <p:nvPr/>
        </p:nvPicPr>
        <p:blipFill>
          <a:blip r:embed="rId3"/>
          <a:stretch>
            <a:fillRect/>
          </a:stretch>
        </p:blipFill>
        <p:spPr>
          <a:xfrm>
            <a:off x="3238566" y="2096458"/>
            <a:ext cx="1550506" cy="1297895"/>
          </a:xfrm>
          <a:prstGeom prst="rect">
            <a:avLst/>
          </a:prstGeom>
        </p:spPr>
      </p:pic>
      <p:pic>
        <p:nvPicPr>
          <p:cNvPr id="19" name="Image 18">
            <a:extLst>
              <a:ext uri="{FF2B5EF4-FFF2-40B4-BE49-F238E27FC236}">
                <a16:creationId xmlns:a16="http://schemas.microsoft.com/office/drawing/2014/main" id="{AB4DF0E4-8F41-FB86-7B49-5689ED2B75DA}"/>
              </a:ext>
            </a:extLst>
          </p:cNvPr>
          <p:cNvPicPr>
            <a:picLocks noChangeAspect="1"/>
          </p:cNvPicPr>
          <p:nvPr/>
        </p:nvPicPr>
        <p:blipFill>
          <a:blip r:embed="rId4"/>
          <a:stretch>
            <a:fillRect/>
          </a:stretch>
        </p:blipFill>
        <p:spPr>
          <a:xfrm>
            <a:off x="3070719" y="3568112"/>
            <a:ext cx="2458593" cy="1982736"/>
          </a:xfrm>
          <a:prstGeom prst="rect">
            <a:avLst/>
          </a:prstGeom>
        </p:spPr>
      </p:pic>
      <p:pic>
        <p:nvPicPr>
          <p:cNvPr id="5" name="Image 4">
            <a:extLst>
              <a:ext uri="{FF2B5EF4-FFF2-40B4-BE49-F238E27FC236}">
                <a16:creationId xmlns:a16="http://schemas.microsoft.com/office/drawing/2014/main" id="{EE860E26-D831-79FA-DFD1-B58E00266490}"/>
              </a:ext>
            </a:extLst>
          </p:cNvPr>
          <p:cNvPicPr>
            <a:picLocks noChangeAspect="1"/>
          </p:cNvPicPr>
          <p:nvPr/>
        </p:nvPicPr>
        <p:blipFill>
          <a:blip r:embed="rId5"/>
          <a:stretch>
            <a:fillRect/>
          </a:stretch>
        </p:blipFill>
        <p:spPr>
          <a:xfrm>
            <a:off x="10939335" y="6111880"/>
            <a:ext cx="1252665" cy="713022"/>
          </a:xfrm>
          <a:prstGeom prst="rect">
            <a:avLst/>
          </a:prstGeom>
        </p:spPr>
      </p:pic>
      <p:sp>
        <p:nvSpPr>
          <p:cNvPr id="10" name="ZoneTexte 9">
            <a:extLst>
              <a:ext uri="{FF2B5EF4-FFF2-40B4-BE49-F238E27FC236}">
                <a16:creationId xmlns:a16="http://schemas.microsoft.com/office/drawing/2014/main" id="{FCD8E79C-0C41-479C-E8BB-CCCBB1B51F2C}"/>
              </a:ext>
            </a:extLst>
          </p:cNvPr>
          <p:cNvSpPr txBox="1"/>
          <p:nvPr/>
        </p:nvSpPr>
        <p:spPr>
          <a:xfrm>
            <a:off x="4140743" y="-80795"/>
            <a:ext cx="6673031" cy="646331"/>
          </a:xfrm>
          <a:prstGeom prst="rect">
            <a:avLst/>
          </a:prstGeom>
          <a:noFill/>
        </p:spPr>
        <p:txBody>
          <a:bodyPr wrap="square" rtlCol="0">
            <a:spAutoFit/>
          </a:bodyPr>
          <a:lstStyle/>
          <a:p>
            <a:r>
              <a:rPr lang="fr-FR" sz="3600" b="1" i="1" dirty="0"/>
              <a:t>Les grandes Etapes du Projet</a:t>
            </a:r>
            <a:endParaRPr lang="fr-MC" sz="3600" b="1" i="1" dirty="0"/>
          </a:p>
        </p:txBody>
      </p:sp>
      <p:sp>
        <p:nvSpPr>
          <p:cNvPr id="12" name="ZoneTexte 11">
            <a:extLst>
              <a:ext uri="{FF2B5EF4-FFF2-40B4-BE49-F238E27FC236}">
                <a16:creationId xmlns:a16="http://schemas.microsoft.com/office/drawing/2014/main" id="{2D836C61-E0CC-53B6-9796-26E440891510}"/>
              </a:ext>
            </a:extLst>
          </p:cNvPr>
          <p:cNvSpPr txBox="1"/>
          <p:nvPr/>
        </p:nvSpPr>
        <p:spPr>
          <a:xfrm>
            <a:off x="-51284" y="483184"/>
            <a:ext cx="11877261" cy="1138773"/>
          </a:xfrm>
          <a:prstGeom prst="rect">
            <a:avLst/>
          </a:prstGeom>
          <a:noFill/>
        </p:spPr>
        <p:txBody>
          <a:bodyPr wrap="square" rtlCol="0">
            <a:spAutoFit/>
          </a:bodyPr>
          <a:lstStyle/>
          <a:p>
            <a:r>
              <a:rPr lang="fr-FR" b="1" dirty="0"/>
              <a:t>A - Choix des Données</a:t>
            </a:r>
          </a:p>
          <a:p>
            <a:pPr marL="285750" indent="-285750">
              <a:buFont typeface="Wingdings" panose="05000000000000000000" pitchFamily="2" charset="2"/>
              <a:buChar char="Ø"/>
            </a:pPr>
            <a:endParaRPr lang="fr-FR" b="1" dirty="0"/>
          </a:p>
          <a:p>
            <a:pPr marL="285750" indent="-285750">
              <a:buFont typeface="Wingdings" panose="05000000000000000000" pitchFamily="2" charset="2"/>
              <a:buChar char="Ø"/>
            </a:pPr>
            <a:r>
              <a:rPr lang="fr-FR" sz="1600" i="1" dirty="0"/>
              <a:t>Dataset initial </a:t>
            </a:r>
          </a:p>
          <a:p>
            <a:pPr marL="285750" indent="-285750">
              <a:buFont typeface="Wingdings" panose="05000000000000000000" pitchFamily="2" charset="2"/>
              <a:buChar char="Ø"/>
            </a:pPr>
            <a:r>
              <a:rPr lang="fr-FR" sz="1600" i="1" dirty="0"/>
              <a:t>Enrichissement des  données sur le site FAO </a:t>
            </a:r>
            <a:endParaRPr lang="fr-MC" sz="1600" i="1" dirty="0"/>
          </a:p>
        </p:txBody>
      </p:sp>
      <p:sp>
        <p:nvSpPr>
          <p:cNvPr id="13" name="ZoneTexte 12">
            <a:extLst>
              <a:ext uri="{FF2B5EF4-FFF2-40B4-BE49-F238E27FC236}">
                <a16:creationId xmlns:a16="http://schemas.microsoft.com/office/drawing/2014/main" id="{3CE2BAF8-91D4-F5E4-F2A3-CBCDBD276169}"/>
              </a:ext>
            </a:extLst>
          </p:cNvPr>
          <p:cNvSpPr txBox="1"/>
          <p:nvPr/>
        </p:nvSpPr>
        <p:spPr>
          <a:xfrm>
            <a:off x="-51284" y="1763359"/>
            <a:ext cx="4514022" cy="2246769"/>
          </a:xfrm>
          <a:prstGeom prst="rect">
            <a:avLst/>
          </a:prstGeom>
          <a:noFill/>
        </p:spPr>
        <p:txBody>
          <a:bodyPr wrap="square" rtlCol="0">
            <a:spAutoFit/>
          </a:bodyPr>
          <a:lstStyle/>
          <a:p>
            <a:r>
              <a:rPr lang="fr-FR" b="1" dirty="0"/>
              <a:t>B -  Nettoyage et Analyse Exploratoire</a:t>
            </a:r>
          </a:p>
          <a:p>
            <a:endParaRPr lang="fr-FR" b="1" dirty="0"/>
          </a:p>
          <a:p>
            <a:pPr marL="285750" indent="-285750">
              <a:buFont typeface="Wingdings" panose="05000000000000000000" pitchFamily="2" charset="2"/>
              <a:buChar char="Ø"/>
            </a:pPr>
            <a:r>
              <a:rPr lang="fr-FR" i="1" dirty="0"/>
              <a:t> </a:t>
            </a:r>
            <a:r>
              <a:rPr lang="fr-FR" sz="1600" i="1" dirty="0"/>
              <a:t>Création de df_final finale</a:t>
            </a:r>
          </a:p>
          <a:p>
            <a:pPr marL="342900" indent="-342900">
              <a:buFont typeface="Wingdings" panose="05000000000000000000" pitchFamily="2" charset="2"/>
              <a:buChar char="Ø"/>
            </a:pPr>
            <a:r>
              <a:rPr lang="fr-FR" sz="1600" i="1" dirty="0"/>
              <a:t>Choix des variables </a:t>
            </a:r>
          </a:p>
          <a:p>
            <a:pPr marL="342900" indent="-342900">
              <a:buFont typeface="Wingdings" panose="05000000000000000000" pitchFamily="2" charset="2"/>
              <a:buChar char="Ø"/>
            </a:pPr>
            <a:r>
              <a:rPr lang="fr-FR" sz="1600" i="1" dirty="0"/>
              <a:t>Vérification de df_final</a:t>
            </a:r>
          </a:p>
          <a:p>
            <a:pPr marL="342900" indent="-342900">
              <a:buFont typeface="Wingdings" panose="05000000000000000000" pitchFamily="2" charset="2"/>
              <a:buChar char="Ø"/>
            </a:pPr>
            <a:endParaRPr lang="fr-FR" i="1" dirty="0"/>
          </a:p>
          <a:p>
            <a:pPr marL="342900" indent="-342900">
              <a:buFont typeface="Wingdings" panose="05000000000000000000" pitchFamily="2" charset="2"/>
              <a:buChar char="Ø"/>
            </a:pPr>
            <a:endParaRPr lang="fr-FR" i="1" dirty="0"/>
          </a:p>
          <a:p>
            <a:pPr marL="342900" indent="-342900">
              <a:buFont typeface="Wingdings" panose="05000000000000000000" pitchFamily="2" charset="2"/>
              <a:buChar char="Ø"/>
            </a:pPr>
            <a:endParaRPr lang="fr-MC" i="1" dirty="0"/>
          </a:p>
        </p:txBody>
      </p:sp>
      <p:sp>
        <p:nvSpPr>
          <p:cNvPr id="15" name="ZoneTexte 14">
            <a:extLst>
              <a:ext uri="{FF2B5EF4-FFF2-40B4-BE49-F238E27FC236}">
                <a16:creationId xmlns:a16="http://schemas.microsoft.com/office/drawing/2014/main" id="{B179227C-C9A2-59D0-8A2A-0BD3B14430D1}"/>
              </a:ext>
            </a:extLst>
          </p:cNvPr>
          <p:cNvSpPr txBox="1"/>
          <p:nvPr/>
        </p:nvSpPr>
        <p:spPr>
          <a:xfrm>
            <a:off x="-48354" y="5852949"/>
            <a:ext cx="4388127" cy="892552"/>
          </a:xfrm>
          <a:prstGeom prst="rect">
            <a:avLst/>
          </a:prstGeom>
          <a:noFill/>
        </p:spPr>
        <p:txBody>
          <a:bodyPr wrap="square" rtlCol="0">
            <a:spAutoFit/>
          </a:bodyPr>
          <a:lstStyle/>
          <a:p>
            <a:r>
              <a:rPr lang="fr-FR" b="1" dirty="0"/>
              <a:t>D - Choix des groupes et recommandations</a:t>
            </a:r>
          </a:p>
          <a:p>
            <a:endParaRPr lang="fr-FR" b="1" dirty="0"/>
          </a:p>
          <a:p>
            <a:pPr marL="285750" indent="-285750">
              <a:buFont typeface="Wingdings" panose="05000000000000000000" pitchFamily="2" charset="2"/>
              <a:buChar char="Ø"/>
            </a:pPr>
            <a:r>
              <a:rPr lang="fr-FR" sz="1600" i="1" dirty="0"/>
              <a:t>Identification des pays favorables à l’objectif</a:t>
            </a:r>
            <a:endParaRPr lang="fr-MC" sz="1600" i="1" dirty="0"/>
          </a:p>
        </p:txBody>
      </p:sp>
      <p:sp>
        <p:nvSpPr>
          <p:cNvPr id="14" name="ZoneTexte 13">
            <a:extLst>
              <a:ext uri="{FF2B5EF4-FFF2-40B4-BE49-F238E27FC236}">
                <a16:creationId xmlns:a16="http://schemas.microsoft.com/office/drawing/2014/main" id="{577D4849-A795-CB52-88BA-C09F3B596728}"/>
              </a:ext>
            </a:extLst>
          </p:cNvPr>
          <p:cNvSpPr txBox="1"/>
          <p:nvPr/>
        </p:nvSpPr>
        <p:spPr>
          <a:xfrm>
            <a:off x="-51284" y="3606180"/>
            <a:ext cx="4840356" cy="1384995"/>
          </a:xfrm>
          <a:prstGeom prst="rect">
            <a:avLst/>
          </a:prstGeom>
          <a:noFill/>
        </p:spPr>
        <p:txBody>
          <a:bodyPr wrap="square" rtlCol="0">
            <a:spAutoFit/>
          </a:bodyPr>
          <a:lstStyle/>
          <a:p>
            <a:r>
              <a:rPr lang="fr-FR" b="1" dirty="0"/>
              <a:t>C - Clustering</a:t>
            </a:r>
          </a:p>
          <a:p>
            <a:endParaRPr lang="fr-FR" b="1" dirty="0"/>
          </a:p>
          <a:p>
            <a:pPr marL="285750" indent="-285750">
              <a:buFont typeface="Wingdings" panose="05000000000000000000" pitchFamily="2" charset="2"/>
              <a:buChar char="Ø"/>
            </a:pPr>
            <a:r>
              <a:rPr lang="fr-FR" sz="1600" i="1" dirty="0"/>
              <a:t>Analyse des Composantes Principales </a:t>
            </a:r>
            <a:r>
              <a:rPr lang="fr-FR" sz="1600" b="1" i="1" dirty="0"/>
              <a:t>(ACP)</a:t>
            </a:r>
          </a:p>
          <a:p>
            <a:pPr marL="285750" indent="-285750">
              <a:buFont typeface="Wingdings" panose="05000000000000000000" pitchFamily="2" charset="2"/>
              <a:buChar char="Ø"/>
            </a:pPr>
            <a:r>
              <a:rPr lang="fr-FR" sz="1600" i="1" dirty="0"/>
              <a:t>Classification  Ascendante Hiérarchique </a:t>
            </a:r>
            <a:r>
              <a:rPr lang="fr-FR" sz="1600" b="1" i="1" dirty="0"/>
              <a:t>(CAH)</a:t>
            </a:r>
          </a:p>
          <a:p>
            <a:pPr marL="285750" indent="-285750">
              <a:buFont typeface="Wingdings" panose="05000000000000000000" pitchFamily="2" charset="2"/>
              <a:buChar char="Ø"/>
            </a:pPr>
            <a:r>
              <a:rPr lang="fr-FR" sz="1600" i="1" dirty="0"/>
              <a:t>K- Means</a:t>
            </a:r>
            <a:endParaRPr lang="fr-MC" sz="1600" i="1" dirty="0"/>
          </a:p>
        </p:txBody>
      </p:sp>
    </p:spTree>
    <p:extLst>
      <p:ext uri="{BB962C8B-B14F-4D97-AF65-F5344CB8AC3E}">
        <p14:creationId xmlns:p14="http://schemas.microsoft.com/office/powerpoint/2010/main" val="4125034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18D2067A-7C26-E387-728D-7FFBEE722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4452"/>
            <a:ext cx="12192000" cy="8128000"/>
          </a:xfrm>
          <a:prstGeom prst="rect">
            <a:avLst/>
          </a:prstGeom>
        </p:spPr>
      </p:pic>
      <p:pic>
        <p:nvPicPr>
          <p:cNvPr id="5" name="Image 4">
            <a:extLst>
              <a:ext uri="{FF2B5EF4-FFF2-40B4-BE49-F238E27FC236}">
                <a16:creationId xmlns:a16="http://schemas.microsoft.com/office/drawing/2014/main" id="{EE860E26-D831-79FA-DFD1-B58E00266490}"/>
              </a:ext>
            </a:extLst>
          </p:cNvPr>
          <p:cNvPicPr>
            <a:picLocks noChangeAspect="1"/>
          </p:cNvPicPr>
          <p:nvPr/>
        </p:nvPicPr>
        <p:blipFill>
          <a:blip r:embed="rId3"/>
          <a:stretch>
            <a:fillRect/>
          </a:stretch>
        </p:blipFill>
        <p:spPr>
          <a:xfrm>
            <a:off x="10724322" y="6172201"/>
            <a:ext cx="1467678" cy="843862"/>
          </a:xfrm>
          <a:prstGeom prst="rect">
            <a:avLst/>
          </a:prstGeom>
        </p:spPr>
      </p:pic>
      <p:sp>
        <p:nvSpPr>
          <p:cNvPr id="7" name="ZoneTexte 6">
            <a:extLst>
              <a:ext uri="{FF2B5EF4-FFF2-40B4-BE49-F238E27FC236}">
                <a16:creationId xmlns:a16="http://schemas.microsoft.com/office/drawing/2014/main" id="{80C28D84-8DE1-DFC5-B454-6735287A405C}"/>
              </a:ext>
            </a:extLst>
          </p:cNvPr>
          <p:cNvSpPr txBox="1"/>
          <p:nvPr/>
        </p:nvSpPr>
        <p:spPr>
          <a:xfrm>
            <a:off x="1093304" y="3059668"/>
            <a:ext cx="8229600" cy="830997"/>
          </a:xfrm>
          <a:prstGeom prst="rect">
            <a:avLst/>
          </a:prstGeom>
          <a:noFill/>
        </p:spPr>
        <p:txBody>
          <a:bodyPr wrap="square" rtlCol="0">
            <a:spAutoFit/>
          </a:bodyPr>
          <a:lstStyle/>
          <a:p>
            <a:r>
              <a:rPr lang="fr-FR" sz="4800" b="1" dirty="0"/>
              <a:t>A - Choix des Données</a:t>
            </a:r>
            <a:endParaRPr lang="fr-MC" sz="4800" b="1" dirty="0"/>
          </a:p>
        </p:txBody>
      </p:sp>
    </p:spTree>
    <p:extLst>
      <p:ext uri="{BB962C8B-B14F-4D97-AF65-F5344CB8AC3E}">
        <p14:creationId xmlns:p14="http://schemas.microsoft.com/office/powerpoint/2010/main" val="1607898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E860E26-D831-79FA-DFD1-B58E00266490}"/>
              </a:ext>
            </a:extLst>
          </p:cNvPr>
          <p:cNvPicPr>
            <a:picLocks noChangeAspect="1"/>
          </p:cNvPicPr>
          <p:nvPr/>
        </p:nvPicPr>
        <p:blipFill>
          <a:blip r:embed="rId2"/>
          <a:stretch>
            <a:fillRect/>
          </a:stretch>
        </p:blipFill>
        <p:spPr>
          <a:xfrm>
            <a:off x="10691190" y="6003733"/>
            <a:ext cx="1500810" cy="854267"/>
          </a:xfrm>
          <a:prstGeom prst="rect">
            <a:avLst/>
          </a:prstGeom>
        </p:spPr>
      </p:pic>
      <p:pic>
        <p:nvPicPr>
          <p:cNvPr id="4" name="Image 3">
            <a:extLst>
              <a:ext uri="{FF2B5EF4-FFF2-40B4-BE49-F238E27FC236}">
                <a16:creationId xmlns:a16="http://schemas.microsoft.com/office/drawing/2014/main" id="{2AFFC37C-D6DB-D589-C7D6-763493F20950}"/>
              </a:ext>
            </a:extLst>
          </p:cNvPr>
          <p:cNvPicPr>
            <a:picLocks noChangeAspect="1"/>
          </p:cNvPicPr>
          <p:nvPr/>
        </p:nvPicPr>
        <p:blipFill>
          <a:blip r:embed="rId3"/>
          <a:stretch>
            <a:fillRect/>
          </a:stretch>
        </p:blipFill>
        <p:spPr>
          <a:xfrm>
            <a:off x="3796328" y="1160112"/>
            <a:ext cx="1699187" cy="492224"/>
          </a:xfrm>
          <a:prstGeom prst="rect">
            <a:avLst/>
          </a:prstGeom>
        </p:spPr>
      </p:pic>
      <p:sp>
        <p:nvSpPr>
          <p:cNvPr id="6" name="ZoneTexte 5">
            <a:extLst>
              <a:ext uri="{FF2B5EF4-FFF2-40B4-BE49-F238E27FC236}">
                <a16:creationId xmlns:a16="http://schemas.microsoft.com/office/drawing/2014/main" id="{ABBDDEC4-E453-1B8C-AF05-06BE834CB92E}"/>
              </a:ext>
            </a:extLst>
          </p:cNvPr>
          <p:cNvSpPr txBox="1"/>
          <p:nvPr/>
        </p:nvSpPr>
        <p:spPr>
          <a:xfrm>
            <a:off x="0" y="673153"/>
            <a:ext cx="3419061" cy="1292662"/>
          </a:xfrm>
          <a:prstGeom prst="rect">
            <a:avLst/>
          </a:prstGeom>
          <a:noFill/>
        </p:spPr>
        <p:txBody>
          <a:bodyPr wrap="square" rtlCol="0">
            <a:spAutoFit/>
          </a:bodyPr>
          <a:lstStyle/>
          <a:p>
            <a:pPr marL="342900" indent="-342900">
              <a:buFont typeface="Wingdings" panose="05000000000000000000" pitchFamily="2" charset="2"/>
              <a:buChar char="Ø"/>
            </a:pPr>
            <a:r>
              <a:rPr lang="fr-FR" sz="2400" dirty="0"/>
              <a:t>Dataset Initial</a:t>
            </a:r>
          </a:p>
          <a:p>
            <a:pPr marL="285750" indent="-285750">
              <a:buFont typeface="Wingdings" panose="05000000000000000000" pitchFamily="2" charset="2"/>
              <a:buChar char="Ø"/>
            </a:pPr>
            <a:endParaRPr lang="fr-FR" dirty="0"/>
          </a:p>
          <a:p>
            <a:pPr marL="285750" indent="-285750">
              <a:buFont typeface="Wingdings" panose="05000000000000000000" pitchFamily="2" charset="2"/>
              <a:buChar char="ü"/>
            </a:pPr>
            <a:r>
              <a:rPr lang="fr-FR" i="1" dirty="0"/>
              <a:t>Disponibilité alimentaire 2017</a:t>
            </a:r>
          </a:p>
          <a:p>
            <a:pPr marL="285750" indent="-285750">
              <a:buFont typeface="Wingdings" panose="05000000000000000000" pitchFamily="2" charset="2"/>
              <a:buChar char="ü"/>
            </a:pPr>
            <a:r>
              <a:rPr lang="fr-FR" i="1" dirty="0"/>
              <a:t>Population 2000 à 2018</a:t>
            </a:r>
            <a:endParaRPr lang="fr-MC" i="1" dirty="0"/>
          </a:p>
        </p:txBody>
      </p:sp>
      <p:sp>
        <p:nvSpPr>
          <p:cNvPr id="7" name="ZoneTexte 6">
            <a:extLst>
              <a:ext uri="{FF2B5EF4-FFF2-40B4-BE49-F238E27FC236}">
                <a16:creationId xmlns:a16="http://schemas.microsoft.com/office/drawing/2014/main" id="{2CBF2D70-82BF-F8D9-E770-D2E838ABCF1C}"/>
              </a:ext>
            </a:extLst>
          </p:cNvPr>
          <p:cNvSpPr txBox="1"/>
          <p:nvPr/>
        </p:nvSpPr>
        <p:spPr>
          <a:xfrm>
            <a:off x="3316603" y="153337"/>
            <a:ext cx="4831452" cy="461665"/>
          </a:xfrm>
          <a:prstGeom prst="rect">
            <a:avLst/>
          </a:prstGeom>
          <a:noFill/>
        </p:spPr>
        <p:txBody>
          <a:bodyPr wrap="square" rtlCol="0">
            <a:spAutoFit/>
          </a:bodyPr>
          <a:lstStyle/>
          <a:p>
            <a:pPr marL="285750" indent="-285750">
              <a:buFont typeface="Wingdings" panose="05000000000000000000" pitchFamily="2" charset="2"/>
              <a:buChar char="Ø"/>
            </a:pPr>
            <a:r>
              <a:rPr lang="fr-FR" sz="2400" b="1" i="1" dirty="0"/>
              <a:t>Enrichissement des données </a:t>
            </a:r>
            <a:endParaRPr lang="fr-MC" sz="2400" b="1" i="1" dirty="0"/>
          </a:p>
        </p:txBody>
      </p:sp>
      <p:sp>
        <p:nvSpPr>
          <p:cNvPr id="9" name="Signe Plus 8">
            <a:extLst>
              <a:ext uri="{FF2B5EF4-FFF2-40B4-BE49-F238E27FC236}">
                <a16:creationId xmlns:a16="http://schemas.microsoft.com/office/drawing/2014/main" id="{FC1DEFAF-AA27-A258-E9A8-3AA90C1E4EB6}"/>
              </a:ext>
            </a:extLst>
          </p:cNvPr>
          <p:cNvSpPr/>
          <p:nvPr/>
        </p:nvSpPr>
        <p:spPr>
          <a:xfrm>
            <a:off x="3455705" y="1310391"/>
            <a:ext cx="288234" cy="227240"/>
          </a:xfrm>
          <a:prstGeom prst="mathPlu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C" b="1" dirty="0">
              <a:ln w="22225">
                <a:solidFill>
                  <a:schemeClr val="accent2"/>
                </a:solidFill>
                <a:prstDash val="solid"/>
              </a:ln>
              <a:solidFill>
                <a:schemeClr val="bg1"/>
              </a:solidFill>
            </a:endParaRPr>
          </a:p>
        </p:txBody>
      </p:sp>
      <p:sp>
        <p:nvSpPr>
          <p:cNvPr id="10" name="ZoneTexte 9">
            <a:extLst>
              <a:ext uri="{FF2B5EF4-FFF2-40B4-BE49-F238E27FC236}">
                <a16:creationId xmlns:a16="http://schemas.microsoft.com/office/drawing/2014/main" id="{00ECFCEC-E5F4-E8FE-8B96-9BA5BD32599A}"/>
              </a:ext>
            </a:extLst>
          </p:cNvPr>
          <p:cNvSpPr txBox="1"/>
          <p:nvPr/>
        </p:nvSpPr>
        <p:spPr>
          <a:xfrm>
            <a:off x="2047461" y="3500438"/>
            <a:ext cx="4012027" cy="646331"/>
          </a:xfrm>
          <a:prstGeom prst="rect">
            <a:avLst/>
          </a:prstGeom>
          <a:noFill/>
        </p:spPr>
        <p:txBody>
          <a:bodyPr wrap="square" rtlCol="0">
            <a:spAutoFit/>
          </a:bodyPr>
          <a:lstStyle/>
          <a:p>
            <a:pPr marL="285750" indent="-285750">
              <a:buFont typeface="Wingdings" panose="05000000000000000000" pitchFamily="2" charset="2"/>
              <a:buChar char="ü"/>
            </a:pPr>
            <a:r>
              <a:rPr lang="fr-FR" i="1" dirty="0"/>
              <a:t>Sécurité alimentaire et nutrition 2017</a:t>
            </a:r>
          </a:p>
          <a:p>
            <a:pPr marL="285750" indent="-285750">
              <a:buFont typeface="Wingdings" panose="05000000000000000000" pitchFamily="2" charset="2"/>
              <a:buChar char="ü"/>
            </a:pPr>
            <a:r>
              <a:rPr lang="fr-FR" i="1" dirty="0"/>
              <a:t>Indicateurs Macroéconomique 2017</a:t>
            </a:r>
            <a:endParaRPr lang="fr-MC" i="1" dirty="0"/>
          </a:p>
        </p:txBody>
      </p:sp>
      <p:sp>
        <p:nvSpPr>
          <p:cNvPr id="12" name="Flèche : bas 11">
            <a:extLst>
              <a:ext uri="{FF2B5EF4-FFF2-40B4-BE49-F238E27FC236}">
                <a16:creationId xmlns:a16="http://schemas.microsoft.com/office/drawing/2014/main" id="{8CFD18DE-BF9A-020A-8B7F-F84DC81991AA}"/>
              </a:ext>
            </a:extLst>
          </p:cNvPr>
          <p:cNvSpPr/>
          <p:nvPr/>
        </p:nvSpPr>
        <p:spPr>
          <a:xfrm>
            <a:off x="3792344" y="2392704"/>
            <a:ext cx="298289" cy="923330"/>
          </a:xfrm>
          <a:prstGeom prst="downArrow">
            <a:avLst/>
          </a:prstGeom>
          <a:solidFill>
            <a:schemeClr val="accent5">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fr-MC" dirty="0"/>
          </a:p>
        </p:txBody>
      </p:sp>
      <p:sp>
        <p:nvSpPr>
          <p:cNvPr id="13" name="ZoneTexte 12">
            <a:extLst>
              <a:ext uri="{FF2B5EF4-FFF2-40B4-BE49-F238E27FC236}">
                <a16:creationId xmlns:a16="http://schemas.microsoft.com/office/drawing/2014/main" id="{85AAFB3F-8AFE-AD3F-32F2-73B3B98D0A8A}"/>
              </a:ext>
            </a:extLst>
          </p:cNvPr>
          <p:cNvSpPr txBox="1"/>
          <p:nvPr/>
        </p:nvSpPr>
        <p:spPr>
          <a:xfrm>
            <a:off x="8552616" y="3024511"/>
            <a:ext cx="2062375" cy="461665"/>
          </a:xfrm>
          <a:prstGeom prst="rect">
            <a:avLst/>
          </a:prstGeom>
          <a:noFill/>
        </p:spPr>
        <p:txBody>
          <a:bodyPr wrap="square" rtlCol="0">
            <a:spAutoFit/>
          </a:bodyPr>
          <a:lstStyle/>
          <a:p>
            <a:r>
              <a:rPr lang="fr-FR" sz="2400" dirty="0"/>
              <a:t>Dataset Final</a:t>
            </a:r>
          </a:p>
        </p:txBody>
      </p:sp>
      <p:sp>
        <p:nvSpPr>
          <p:cNvPr id="14" name="Flèche : bas 13">
            <a:extLst>
              <a:ext uri="{FF2B5EF4-FFF2-40B4-BE49-F238E27FC236}">
                <a16:creationId xmlns:a16="http://schemas.microsoft.com/office/drawing/2014/main" id="{A8B80A80-C0D9-D104-A772-12BA75313CC9}"/>
              </a:ext>
            </a:extLst>
          </p:cNvPr>
          <p:cNvSpPr/>
          <p:nvPr/>
        </p:nvSpPr>
        <p:spPr>
          <a:xfrm rot="16200000">
            <a:off x="6448903" y="3505960"/>
            <a:ext cx="280708" cy="835660"/>
          </a:xfrm>
          <a:prstGeom prst="downArrow">
            <a:avLst/>
          </a:prstGeom>
          <a:solidFill>
            <a:schemeClr val="accent1">
              <a:lumMod val="60000"/>
              <a:lumOff val="4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fr-MC" dirty="0"/>
          </a:p>
        </p:txBody>
      </p:sp>
      <p:sp>
        <p:nvSpPr>
          <p:cNvPr id="15" name="ZoneTexte 14">
            <a:extLst>
              <a:ext uri="{FF2B5EF4-FFF2-40B4-BE49-F238E27FC236}">
                <a16:creationId xmlns:a16="http://schemas.microsoft.com/office/drawing/2014/main" id="{2DF2F0B7-32F4-0389-BD6D-65BF0041E68C}"/>
              </a:ext>
            </a:extLst>
          </p:cNvPr>
          <p:cNvSpPr txBox="1"/>
          <p:nvPr/>
        </p:nvSpPr>
        <p:spPr>
          <a:xfrm>
            <a:off x="7315201" y="4064144"/>
            <a:ext cx="4706454" cy="1323439"/>
          </a:xfrm>
          <a:prstGeom prst="rect">
            <a:avLst/>
          </a:prstGeom>
          <a:noFill/>
        </p:spPr>
        <p:txBody>
          <a:bodyPr wrap="square" rtlCol="0">
            <a:spAutoFit/>
          </a:bodyPr>
          <a:lstStyle/>
          <a:p>
            <a:pPr marL="457200" indent="-457200">
              <a:buFont typeface="+mj-lt"/>
              <a:buAutoNum type="arabicPeriod"/>
            </a:pPr>
            <a:r>
              <a:rPr lang="fr-FR" sz="2000" b="1" i="1" dirty="0"/>
              <a:t>Disponibilité alimentaire 2017</a:t>
            </a:r>
          </a:p>
          <a:p>
            <a:pPr marL="457200" indent="-457200">
              <a:buFont typeface="+mj-lt"/>
              <a:buAutoNum type="arabicPeriod"/>
            </a:pPr>
            <a:r>
              <a:rPr lang="fr-FR" sz="2000" b="1" i="1" dirty="0"/>
              <a:t>Population 2000 à 2018</a:t>
            </a:r>
            <a:endParaRPr lang="fr-MC" sz="2000" b="1" i="1" dirty="0"/>
          </a:p>
          <a:p>
            <a:pPr marL="457200" indent="-457200">
              <a:buFont typeface="+mj-lt"/>
              <a:buAutoNum type="arabicPeriod"/>
            </a:pPr>
            <a:r>
              <a:rPr lang="fr-FR" sz="2000" b="1" i="1" dirty="0"/>
              <a:t>Sécurité alimentaire et nutrition 2017</a:t>
            </a:r>
          </a:p>
          <a:p>
            <a:pPr marL="457200" indent="-457200">
              <a:buFont typeface="+mj-lt"/>
              <a:buAutoNum type="arabicPeriod"/>
            </a:pPr>
            <a:r>
              <a:rPr lang="fr-FR" sz="2000" b="1" i="1" dirty="0"/>
              <a:t>Indicateurs Macroéconomique 2017</a:t>
            </a:r>
            <a:endParaRPr lang="fr-MC" sz="2000" b="1" dirty="0"/>
          </a:p>
        </p:txBody>
      </p:sp>
      <p:sp>
        <p:nvSpPr>
          <p:cNvPr id="19" name="ZoneTexte 18">
            <a:extLst>
              <a:ext uri="{FF2B5EF4-FFF2-40B4-BE49-F238E27FC236}">
                <a16:creationId xmlns:a16="http://schemas.microsoft.com/office/drawing/2014/main" id="{C7A3A342-4DDC-5D88-1831-23BF47448D50}"/>
              </a:ext>
            </a:extLst>
          </p:cNvPr>
          <p:cNvSpPr txBox="1"/>
          <p:nvPr/>
        </p:nvSpPr>
        <p:spPr>
          <a:xfrm>
            <a:off x="3743939" y="1672780"/>
            <a:ext cx="4404116" cy="584775"/>
          </a:xfrm>
          <a:prstGeom prst="rect">
            <a:avLst/>
          </a:prstGeom>
          <a:noFill/>
        </p:spPr>
        <p:txBody>
          <a:bodyPr wrap="square" rtlCol="0">
            <a:spAutoFit/>
          </a:bodyPr>
          <a:lstStyle/>
          <a:p>
            <a:r>
              <a:rPr lang="fr-FR" sz="1600" i="1" dirty="0"/>
              <a:t>Organisation des Nation Unies pour l’alimentation et l’agriculture</a:t>
            </a:r>
            <a:endParaRPr lang="fr-MC" sz="1600" i="1" dirty="0"/>
          </a:p>
        </p:txBody>
      </p:sp>
    </p:spTree>
    <p:extLst>
      <p:ext uri="{BB962C8B-B14F-4D97-AF65-F5344CB8AC3E}">
        <p14:creationId xmlns:p14="http://schemas.microsoft.com/office/powerpoint/2010/main" val="321376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A339A990-D847-00BA-9DA1-16F2BC6FA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5000"/>
            <a:ext cx="12192000" cy="8128000"/>
          </a:xfrm>
          <a:prstGeom prst="rect">
            <a:avLst/>
          </a:prstGeom>
        </p:spPr>
      </p:pic>
      <p:pic>
        <p:nvPicPr>
          <p:cNvPr id="5" name="Image 4">
            <a:extLst>
              <a:ext uri="{FF2B5EF4-FFF2-40B4-BE49-F238E27FC236}">
                <a16:creationId xmlns:a16="http://schemas.microsoft.com/office/drawing/2014/main" id="{EE860E26-D831-79FA-DFD1-B58E00266490}"/>
              </a:ext>
            </a:extLst>
          </p:cNvPr>
          <p:cNvPicPr>
            <a:picLocks noChangeAspect="1"/>
          </p:cNvPicPr>
          <p:nvPr/>
        </p:nvPicPr>
        <p:blipFill>
          <a:blip r:embed="rId3"/>
          <a:stretch>
            <a:fillRect/>
          </a:stretch>
        </p:blipFill>
        <p:spPr>
          <a:xfrm>
            <a:off x="10996454" y="6341164"/>
            <a:ext cx="1195546" cy="680509"/>
          </a:xfrm>
          <a:prstGeom prst="rect">
            <a:avLst/>
          </a:prstGeom>
        </p:spPr>
      </p:pic>
      <p:sp>
        <p:nvSpPr>
          <p:cNvPr id="7" name="ZoneTexte 6">
            <a:extLst>
              <a:ext uri="{FF2B5EF4-FFF2-40B4-BE49-F238E27FC236}">
                <a16:creationId xmlns:a16="http://schemas.microsoft.com/office/drawing/2014/main" id="{82966D65-6925-2EA0-71B4-BD19095E347E}"/>
              </a:ext>
            </a:extLst>
          </p:cNvPr>
          <p:cNvSpPr txBox="1"/>
          <p:nvPr/>
        </p:nvSpPr>
        <p:spPr>
          <a:xfrm>
            <a:off x="612914" y="2496072"/>
            <a:ext cx="11191460" cy="830997"/>
          </a:xfrm>
          <a:prstGeom prst="rect">
            <a:avLst/>
          </a:prstGeom>
          <a:noFill/>
        </p:spPr>
        <p:txBody>
          <a:bodyPr wrap="square" rtlCol="0">
            <a:spAutoFit/>
          </a:bodyPr>
          <a:lstStyle/>
          <a:p>
            <a:r>
              <a:rPr lang="fr-FR" sz="4800" b="1" dirty="0"/>
              <a:t>B  –  Nettoyage et Analyse Exploratoire</a:t>
            </a:r>
            <a:endParaRPr lang="fr-MC" sz="4800" b="1" dirty="0"/>
          </a:p>
        </p:txBody>
      </p:sp>
    </p:spTree>
    <p:extLst>
      <p:ext uri="{BB962C8B-B14F-4D97-AF65-F5344CB8AC3E}">
        <p14:creationId xmlns:p14="http://schemas.microsoft.com/office/powerpoint/2010/main" val="1591322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E860E26-D831-79FA-DFD1-B58E00266490}"/>
              </a:ext>
            </a:extLst>
          </p:cNvPr>
          <p:cNvPicPr>
            <a:picLocks noChangeAspect="1"/>
          </p:cNvPicPr>
          <p:nvPr/>
        </p:nvPicPr>
        <p:blipFill>
          <a:blip r:embed="rId2"/>
          <a:stretch>
            <a:fillRect/>
          </a:stretch>
        </p:blipFill>
        <p:spPr>
          <a:xfrm>
            <a:off x="10883348" y="6113110"/>
            <a:ext cx="1308651" cy="744890"/>
          </a:xfrm>
          <a:prstGeom prst="rect">
            <a:avLst/>
          </a:prstGeom>
        </p:spPr>
      </p:pic>
      <p:sp>
        <p:nvSpPr>
          <p:cNvPr id="8" name="ZoneTexte 7">
            <a:extLst>
              <a:ext uri="{FF2B5EF4-FFF2-40B4-BE49-F238E27FC236}">
                <a16:creationId xmlns:a16="http://schemas.microsoft.com/office/drawing/2014/main" id="{96F4C7F8-36E3-4778-60E2-CD423C041094}"/>
              </a:ext>
            </a:extLst>
          </p:cNvPr>
          <p:cNvSpPr txBox="1"/>
          <p:nvPr/>
        </p:nvSpPr>
        <p:spPr>
          <a:xfrm>
            <a:off x="4451074" y="2753855"/>
            <a:ext cx="2312504" cy="1754326"/>
          </a:xfrm>
          <a:prstGeom prst="rect">
            <a:avLst/>
          </a:prstGeom>
          <a:noFill/>
        </p:spPr>
        <p:txBody>
          <a:bodyPr wrap="square" rtlCol="0">
            <a:spAutoFit/>
          </a:bodyPr>
          <a:lstStyle/>
          <a:p>
            <a:r>
              <a:rPr lang="fr-FR" b="1" dirty="0"/>
              <a:t>Dataframes : </a:t>
            </a:r>
          </a:p>
          <a:p>
            <a:endParaRPr lang="fr-FR" b="1" dirty="0"/>
          </a:p>
          <a:p>
            <a:r>
              <a:rPr lang="fr-FR" b="1" dirty="0"/>
              <a:t>df_disponibilite</a:t>
            </a:r>
          </a:p>
          <a:p>
            <a:r>
              <a:rPr lang="fr-FR" b="1" dirty="0"/>
              <a:t>df_population</a:t>
            </a:r>
          </a:p>
          <a:p>
            <a:r>
              <a:rPr lang="fr-FR" b="1" dirty="0"/>
              <a:t>df_macro</a:t>
            </a:r>
          </a:p>
          <a:p>
            <a:r>
              <a:rPr lang="fr-FR" b="1" dirty="0"/>
              <a:t>df_securite</a:t>
            </a:r>
            <a:endParaRPr lang="fr-MC" b="1" dirty="0"/>
          </a:p>
        </p:txBody>
      </p:sp>
      <p:sp>
        <p:nvSpPr>
          <p:cNvPr id="9" name="ZoneTexte 8">
            <a:extLst>
              <a:ext uri="{FF2B5EF4-FFF2-40B4-BE49-F238E27FC236}">
                <a16:creationId xmlns:a16="http://schemas.microsoft.com/office/drawing/2014/main" id="{31F6CD82-C33C-9A99-FB85-483927B8DC94}"/>
              </a:ext>
            </a:extLst>
          </p:cNvPr>
          <p:cNvSpPr txBox="1"/>
          <p:nvPr/>
        </p:nvSpPr>
        <p:spPr>
          <a:xfrm>
            <a:off x="2826026" y="420203"/>
            <a:ext cx="6539947" cy="584775"/>
          </a:xfrm>
          <a:prstGeom prst="rect">
            <a:avLst/>
          </a:prstGeom>
          <a:noFill/>
        </p:spPr>
        <p:txBody>
          <a:bodyPr wrap="square" rtlCol="0">
            <a:spAutoFit/>
          </a:bodyPr>
          <a:lstStyle/>
          <a:p>
            <a:pPr marL="457200" indent="-457200">
              <a:buFont typeface="Wingdings" panose="05000000000000000000" pitchFamily="2" charset="2"/>
              <a:buChar char="Ø"/>
            </a:pPr>
            <a:r>
              <a:rPr lang="fr-FR" sz="3200" b="1" dirty="0"/>
              <a:t>Créations des dataframes</a:t>
            </a:r>
            <a:endParaRPr lang="fr-MC" sz="3200" b="1" dirty="0"/>
          </a:p>
        </p:txBody>
      </p:sp>
      <p:sp>
        <p:nvSpPr>
          <p:cNvPr id="11" name="ZoneTexte 10">
            <a:extLst>
              <a:ext uri="{FF2B5EF4-FFF2-40B4-BE49-F238E27FC236}">
                <a16:creationId xmlns:a16="http://schemas.microsoft.com/office/drawing/2014/main" id="{E8F76D91-28C1-266A-8E1A-9D0CEC5B59A4}"/>
              </a:ext>
            </a:extLst>
          </p:cNvPr>
          <p:cNvSpPr txBox="1"/>
          <p:nvPr/>
        </p:nvSpPr>
        <p:spPr>
          <a:xfrm>
            <a:off x="0" y="1319917"/>
            <a:ext cx="4164497" cy="2867877"/>
          </a:xfrm>
          <a:prstGeom prst="rect">
            <a:avLst/>
          </a:prstGeom>
          <a:noFill/>
        </p:spPr>
        <p:txBody>
          <a:bodyPr wrap="square" rtlCol="0">
            <a:spAutoFit/>
          </a:bodyPr>
          <a:lstStyle/>
          <a:p>
            <a:r>
              <a:rPr lang="fr-FR" b="1" dirty="0"/>
              <a:t>Données :</a:t>
            </a:r>
          </a:p>
          <a:p>
            <a:pPr marL="285750" indent="-285750">
              <a:buFont typeface="Wingdings" panose="05000000000000000000" pitchFamily="2" charset="2"/>
              <a:buChar char="ü"/>
            </a:pPr>
            <a:endParaRPr lang="fr-FR" b="1" dirty="0"/>
          </a:p>
          <a:p>
            <a:pPr marL="285750" indent="-285750">
              <a:buFont typeface="Wingdings" panose="05000000000000000000" pitchFamily="2" charset="2"/>
              <a:buChar char="ü"/>
            </a:pPr>
            <a:r>
              <a:rPr lang="fr-FR" i="1" dirty="0"/>
              <a:t>Disponibilité alimentaire 2017</a:t>
            </a:r>
          </a:p>
          <a:p>
            <a:pPr marL="285750" indent="-285750">
              <a:buFont typeface="Wingdings" panose="05000000000000000000" pitchFamily="2" charset="2"/>
              <a:buChar char="ü"/>
            </a:pPr>
            <a:r>
              <a:rPr lang="fr-FR" i="1" dirty="0"/>
              <a:t>population 2000 à 2018</a:t>
            </a:r>
          </a:p>
          <a:p>
            <a:pPr marL="285750" indent="-285750">
              <a:buFont typeface="Wingdings" panose="05000000000000000000" pitchFamily="2" charset="2"/>
              <a:buChar char="ü"/>
            </a:pPr>
            <a:r>
              <a:rPr lang="fr-FR" i="1" dirty="0"/>
              <a:t>macroéconomique 2017</a:t>
            </a:r>
          </a:p>
          <a:p>
            <a:pPr marL="285750" indent="-285750">
              <a:buFont typeface="Wingdings" panose="05000000000000000000" pitchFamily="2" charset="2"/>
              <a:buChar char="ü"/>
            </a:pPr>
            <a:r>
              <a:rPr lang="fr-FR" i="1" dirty="0"/>
              <a:t>Sécurité 2017</a:t>
            </a:r>
          </a:p>
          <a:p>
            <a:pPr marL="285750" indent="-285750">
              <a:buFont typeface="Wingdings" panose="05000000000000000000" pitchFamily="2" charset="2"/>
              <a:buChar char="ü"/>
            </a:pPr>
            <a:endParaRPr lang="fr-FR" i="1" dirty="0"/>
          </a:p>
          <a:p>
            <a:endParaRPr lang="fr-FR" i="1" dirty="0"/>
          </a:p>
          <a:p>
            <a:endParaRPr lang="fr-FR" i="1" dirty="0"/>
          </a:p>
          <a:p>
            <a:endParaRPr lang="fr-FR" b="1" dirty="0"/>
          </a:p>
        </p:txBody>
      </p:sp>
      <p:sp>
        <p:nvSpPr>
          <p:cNvPr id="2" name="Flèche : droite 1">
            <a:extLst>
              <a:ext uri="{FF2B5EF4-FFF2-40B4-BE49-F238E27FC236}">
                <a16:creationId xmlns:a16="http://schemas.microsoft.com/office/drawing/2014/main" id="{2FD21007-5C77-E2AE-2364-AEE88A511BFB}"/>
              </a:ext>
            </a:extLst>
          </p:cNvPr>
          <p:cNvSpPr/>
          <p:nvPr/>
        </p:nvSpPr>
        <p:spPr>
          <a:xfrm>
            <a:off x="3309730" y="3440569"/>
            <a:ext cx="685801" cy="233293"/>
          </a:xfrm>
          <a:prstGeom prst="right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C"/>
          </a:p>
        </p:txBody>
      </p:sp>
      <p:sp>
        <p:nvSpPr>
          <p:cNvPr id="4" name="ZoneTexte 3">
            <a:extLst>
              <a:ext uri="{FF2B5EF4-FFF2-40B4-BE49-F238E27FC236}">
                <a16:creationId xmlns:a16="http://schemas.microsoft.com/office/drawing/2014/main" id="{BE844D31-E5DD-BDFD-4203-992B5426EDA6}"/>
              </a:ext>
            </a:extLst>
          </p:cNvPr>
          <p:cNvSpPr txBox="1"/>
          <p:nvPr/>
        </p:nvSpPr>
        <p:spPr>
          <a:xfrm>
            <a:off x="8395252" y="4092401"/>
            <a:ext cx="2713383" cy="1754326"/>
          </a:xfrm>
          <a:prstGeom prst="rect">
            <a:avLst/>
          </a:prstGeom>
          <a:noFill/>
        </p:spPr>
        <p:txBody>
          <a:bodyPr wrap="square" rtlCol="0">
            <a:spAutoFit/>
          </a:bodyPr>
          <a:lstStyle/>
          <a:p>
            <a:r>
              <a:rPr lang="fr-FR" b="1" dirty="0"/>
              <a:t>Explorations :</a:t>
            </a:r>
          </a:p>
          <a:p>
            <a:endParaRPr lang="fr-FR" b="1" i="1" dirty="0"/>
          </a:p>
          <a:p>
            <a:pPr marL="285750" indent="-285750">
              <a:buFont typeface="Wingdings" panose="05000000000000000000" pitchFamily="2" charset="2"/>
              <a:buChar char="ü"/>
            </a:pPr>
            <a:r>
              <a:rPr lang="fr-FR" i="1" dirty="0"/>
              <a:t>données manquantes</a:t>
            </a:r>
          </a:p>
          <a:p>
            <a:pPr marL="285750" indent="-285750">
              <a:buFont typeface="Wingdings" panose="05000000000000000000" pitchFamily="2" charset="2"/>
              <a:buChar char="ü"/>
            </a:pPr>
            <a:r>
              <a:rPr lang="fr-FR" i="1" dirty="0"/>
              <a:t>Nombre de pays</a:t>
            </a:r>
          </a:p>
          <a:p>
            <a:pPr marL="285750" indent="-285750">
              <a:buFont typeface="Wingdings" panose="05000000000000000000" pitchFamily="2" charset="2"/>
              <a:buChar char="ü"/>
            </a:pPr>
            <a:r>
              <a:rPr lang="fr-FR" i="1" dirty="0"/>
              <a:t>Types de données</a:t>
            </a:r>
          </a:p>
          <a:p>
            <a:endParaRPr lang="fr-MC" dirty="0"/>
          </a:p>
        </p:txBody>
      </p:sp>
      <p:sp>
        <p:nvSpPr>
          <p:cNvPr id="7" name="Flèche : droite 6">
            <a:extLst>
              <a:ext uri="{FF2B5EF4-FFF2-40B4-BE49-F238E27FC236}">
                <a16:creationId xmlns:a16="http://schemas.microsoft.com/office/drawing/2014/main" id="{F12636AF-4784-903D-09F0-33F017B497B0}"/>
              </a:ext>
            </a:extLst>
          </p:cNvPr>
          <p:cNvSpPr/>
          <p:nvPr/>
        </p:nvSpPr>
        <p:spPr>
          <a:xfrm>
            <a:off x="7007087" y="4651513"/>
            <a:ext cx="1192696" cy="21866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C"/>
          </a:p>
        </p:txBody>
      </p:sp>
    </p:spTree>
    <p:extLst>
      <p:ext uri="{BB962C8B-B14F-4D97-AF65-F5344CB8AC3E}">
        <p14:creationId xmlns:p14="http://schemas.microsoft.com/office/powerpoint/2010/main" val="3526691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E860E26-D831-79FA-DFD1-B58E00266490}"/>
              </a:ext>
            </a:extLst>
          </p:cNvPr>
          <p:cNvPicPr>
            <a:picLocks noChangeAspect="1"/>
          </p:cNvPicPr>
          <p:nvPr/>
        </p:nvPicPr>
        <p:blipFill>
          <a:blip r:embed="rId2"/>
          <a:stretch>
            <a:fillRect/>
          </a:stretch>
        </p:blipFill>
        <p:spPr>
          <a:xfrm>
            <a:off x="10253778" y="5754757"/>
            <a:ext cx="1938222" cy="1103244"/>
          </a:xfrm>
          <a:prstGeom prst="rect">
            <a:avLst/>
          </a:prstGeom>
        </p:spPr>
      </p:pic>
      <p:sp>
        <p:nvSpPr>
          <p:cNvPr id="2" name="ZoneTexte 1">
            <a:extLst>
              <a:ext uri="{FF2B5EF4-FFF2-40B4-BE49-F238E27FC236}">
                <a16:creationId xmlns:a16="http://schemas.microsoft.com/office/drawing/2014/main" id="{71CEC430-59EE-D616-AF3B-CB339714A0B6}"/>
              </a:ext>
            </a:extLst>
          </p:cNvPr>
          <p:cNvSpPr txBox="1"/>
          <p:nvPr/>
        </p:nvSpPr>
        <p:spPr>
          <a:xfrm>
            <a:off x="0" y="147151"/>
            <a:ext cx="10306878" cy="523220"/>
          </a:xfrm>
          <a:prstGeom prst="rect">
            <a:avLst/>
          </a:prstGeom>
          <a:noFill/>
        </p:spPr>
        <p:txBody>
          <a:bodyPr wrap="square" rtlCol="0">
            <a:spAutoFit/>
          </a:bodyPr>
          <a:lstStyle/>
          <a:p>
            <a:pPr marL="457200" indent="-457200">
              <a:buFont typeface="Wingdings" panose="05000000000000000000" pitchFamily="2" charset="2"/>
              <a:buChar char="Ø"/>
            </a:pPr>
            <a:r>
              <a:rPr lang="fr-FR" sz="2800" b="1" i="1" dirty="0"/>
              <a:t>Constitution du dataframe df_final </a:t>
            </a:r>
            <a:endParaRPr lang="fr-MC" sz="2800" b="1" i="1" dirty="0"/>
          </a:p>
        </p:txBody>
      </p:sp>
      <p:sp>
        <p:nvSpPr>
          <p:cNvPr id="11" name="ZoneTexte 10">
            <a:extLst>
              <a:ext uri="{FF2B5EF4-FFF2-40B4-BE49-F238E27FC236}">
                <a16:creationId xmlns:a16="http://schemas.microsoft.com/office/drawing/2014/main" id="{8C5CCEF9-37E2-4508-1E53-3DC6F8027404}"/>
              </a:ext>
            </a:extLst>
          </p:cNvPr>
          <p:cNvSpPr txBox="1"/>
          <p:nvPr/>
        </p:nvSpPr>
        <p:spPr>
          <a:xfrm>
            <a:off x="3264282" y="1463058"/>
            <a:ext cx="5764602" cy="677108"/>
          </a:xfrm>
          <a:prstGeom prst="rect">
            <a:avLst/>
          </a:prstGeom>
          <a:noFill/>
        </p:spPr>
        <p:txBody>
          <a:bodyPr wrap="square" rtlCol="0">
            <a:spAutoFit/>
          </a:bodyPr>
          <a:lstStyle/>
          <a:p>
            <a:r>
              <a:rPr lang="fr-FR" sz="2000" i="1" dirty="0"/>
              <a:t>Actions menées à partir de df_population réduit</a:t>
            </a:r>
          </a:p>
          <a:p>
            <a:endParaRPr lang="fr-MC" dirty="0"/>
          </a:p>
        </p:txBody>
      </p:sp>
      <p:sp>
        <p:nvSpPr>
          <p:cNvPr id="13" name="Flèche : courbe vers le haut 12">
            <a:extLst>
              <a:ext uri="{FF2B5EF4-FFF2-40B4-BE49-F238E27FC236}">
                <a16:creationId xmlns:a16="http://schemas.microsoft.com/office/drawing/2014/main" id="{ED86CD9E-B6BF-7A11-B3CC-378FC548DECF}"/>
              </a:ext>
            </a:extLst>
          </p:cNvPr>
          <p:cNvSpPr/>
          <p:nvPr/>
        </p:nvSpPr>
        <p:spPr>
          <a:xfrm rot="16200000">
            <a:off x="8665599" y="1440792"/>
            <a:ext cx="1152939" cy="593328"/>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C" dirty="0">
              <a:solidFill>
                <a:schemeClr val="tx1"/>
              </a:solidFill>
            </a:endParaRPr>
          </a:p>
        </p:txBody>
      </p:sp>
      <p:sp>
        <p:nvSpPr>
          <p:cNvPr id="14" name="Flèche : courbe vers le bas 13">
            <a:extLst>
              <a:ext uri="{FF2B5EF4-FFF2-40B4-BE49-F238E27FC236}">
                <a16:creationId xmlns:a16="http://schemas.microsoft.com/office/drawing/2014/main" id="{36A00176-8703-47F1-10F6-1B36EB453343}"/>
              </a:ext>
            </a:extLst>
          </p:cNvPr>
          <p:cNvSpPr/>
          <p:nvPr/>
        </p:nvSpPr>
        <p:spPr>
          <a:xfrm rot="16200000">
            <a:off x="2048825" y="1429198"/>
            <a:ext cx="1129748" cy="59332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C">
              <a:solidFill>
                <a:schemeClr val="tx1"/>
              </a:solidFill>
            </a:endParaRPr>
          </a:p>
        </p:txBody>
      </p:sp>
      <p:sp>
        <p:nvSpPr>
          <p:cNvPr id="15" name="ZoneTexte 14">
            <a:extLst>
              <a:ext uri="{FF2B5EF4-FFF2-40B4-BE49-F238E27FC236}">
                <a16:creationId xmlns:a16="http://schemas.microsoft.com/office/drawing/2014/main" id="{E4C80B2C-1D3A-3BAB-722F-0F9292AE91EA}"/>
              </a:ext>
            </a:extLst>
          </p:cNvPr>
          <p:cNvSpPr txBox="1"/>
          <p:nvPr/>
        </p:nvSpPr>
        <p:spPr>
          <a:xfrm>
            <a:off x="0" y="3217605"/>
            <a:ext cx="4323723" cy="646331"/>
          </a:xfrm>
          <a:prstGeom prst="rect">
            <a:avLst/>
          </a:prstGeom>
          <a:noFill/>
        </p:spPr>
        <p:txBody>
          <a:bodyPr wrap="square" rtlCol="0">
            <a:spAutoFit/>
          </a:bodyPr>
          <a:lstStyle/>
          <a:p>
            <a:pPr marL="285750" indent="-285750">
              <a:buFont typeface="Wingdings" panose="05000000000000000000" pitchFamily="2" charset="2"/>
              <a:buChar char="v"/>
            </a:pPr>
            <a:r>
              <a:rPr lang="fr-FR" b="1" dirty="0"/>
              <a:t>Filtrages</a:t>
            </a:r>
          </a:p>
          <a:p>
            <a:r>
              <a:rPr lang="fr-FR" dirty="0"/>
              <a:t>df_population : année         </a:t>
            </a:r>
            <a:r>
              <a:rPr lang="fr-FR" b="1" dirty="0"/>
              <a:t>2017 </a:t>
            </a:r>
            <a:endParaRPr lang="fr-MC" b="1" dirty="0"/>
          </a:p>
        </p:txBody>
      </p:sp>
      <p:sp>
        <p:nvSpPr>
          <p:cNvPr id="16" name="ZoneTexte 15">
            <a:extLst>
              <a:ext uri="{FF2B5EF4-FFF2-40B4-BE49-F238E27FC236}">
                <a16:creationId xmlns:a16="http://schemas.microsoft.com/office/drawing/2014/main" id="{EB29FB99-A362-0D78-54FA-D796A5E31C11}"/>
              </a:ext>
            </a:extLst>
          </p:cNvPr>
          <p:cNvSpPr txBox="1"/>
          <p:nvPr/>
        </p:nvSpPr>
        <p:spPr>
          <a:xfrm>
            <a:off x="0" y="2456088"/>
            <a:ext cx="7060242" cy="923330"/>
          </a:xfrm>
          <a:prstGeom prst="rect">
            <a:avLst/>
          </a:prstGeom>
          <a:noFill/>
        </p:spPr>
        <p:txBody>
          <a:bodyPr wrap="square" rtlCol="0">
            <a:spAutoFit/>
          </a:bodyPr>
          <a:lstStyle/>
          <a:p>
            <a:pPr marL="285750" indent="-285750">
              <a:buFont typeface="Wingdings" panose="05000000000000000000" pitchFamily="2" charset="2"/>
              <a:buChar char="v"/>
            </a:pPr>
            <a:r>
              <a:rPr lang="fr-FR" b="1" dirty="0"/>
              <a:t>Renommages</a:t>
            </a:r>
          </a:p>
          <a:p>
            <a:r>
              <a:rPr lang="fr-FR" dirty="0"/>
              <a:t>df_population : valeur         </a:t>
            </a:r>
            <a:r>
              <a:rPr lang="fr-MC" sz="1600" b="1" i="0" dirty="0">
                <a:solidFill>
                  <a:srgbClr val="000000"/>
                </a:solidFill>
                <a:effectLst/>
                <a:highlight>
                  <a:srgbClr val="FFFFFF"/>
                </a:highlight>
                <a:latin typeface="Helvetica Neue"/>
              </a:rPr>
              <a:t>population_milliers_hab</a:t>
            </a:r>
            <a:r>
              <a:rPr lang="fr-FR" sz="1600" dirty="0"/>
              <a:t>     </a:t>
            </a:r>
          </a:p>
          <a:p>
            <a:endParaRPr lang="fr-FR" dirty="0"/>
          </a:p>
        </p:txBody>
      </p:sp>
      <p:sp>
        <p:nvSpPr>
          <p:cNvPr id="17" name="ZoneTexte 16">
            <a:extLst>
              <a:ext uri="{FF2B5EF4-FFF2-40B4-BE49-F238E27FC236}">
                <a16:creationId xmlns:a16="http://schemas.microsoft.com/office/drawing/2014/main" id="{B2ED2F8D-BBC1-A038-DE0C-BF892118B3BD}"/>
              </a:ext>
            </a:extLst>
          </p:cNvPr>
          <p:cNvSpPr txBox="1"/>
          <p:nvPr/>
        </p:nvSpPr>
        <p:spPr>
          <a:xfrm>
            <a:off x="-42342" y="4053631"/>
            <a:ext cx="7705412" cy="646331"/>
          </a:xfrm>
          <a:prstGeom prst="rect">
            <a:avLst/>
          </a:prstGeom>
          <a:noFill/>
        </p:spPr>
        <p:txBody>
          <a:bodyPr wrap="square" rtlCol="0">
            <a:spAutoFit/>
          </a:bodyPr>
          <a:lstStyle/>
          <a:p>
            <a:pPr marL="285750" indent="-285750">
              <a:buFont typeface="Wingdings" panose="05000000000000000000" pitchFamily="2" charset="2"/>
              <a:buChar char="v"/>
            </a:pPr>
            <a:r>
              <a:rPr lang="fr-FR" b="1" dirty="0"/>
              <a:t>Ajouts  de nouvelles colonnes </a:t>
            </a:r>
            <a:r>
              <a:rPr lang="fr-FR" i="1" dirty="0"/>
              <a:t>(calculs et filtrages)</a:t>
            </a:r>
          </a:p>
          <a:p>
            <a:r>
              <a:rPr lang="fr-FR" dirty="0"/>
              <a:t>df_disponibilite </a:t>
            </a:r>
            <a:r>
              <a:rPr lang="fr-FR" b="1" dirty="0"/>
              <a:t>: </a:t>
            </a:r>
            <a:r>
              <a:rPr lang="fr-MC" b="1" i="0" dirty="0">
                <a:solidFill>
                  <a:srgbClr val="000000"/>
                </a:solidFill>
                <a:effectLst/>
                <a:highlight>
                  <a:srgbClr val="FFFFFF"/>
                </a:highlight>
                <a:latin typeface="Helvetica Neue"/>
              </a:rPr>
              <a:t>tdi_pct</a:t>
            </a:r>
            <a:r>
              <a:rPr lang="fr-FR" i="1" dirty="0">
                <a:solidFill>
                  <a:srgbClr val="000000"/>
                </a:solidFill>
                <a:effectLst/>
                <a:highlight>
                  <a:srgbClr val="FFFFFF"/>
                </a:highlight>
                <a:latin typeface="Helvetica Neue"/>
              </a:rPr>
              <a:t>( taux de dépendance aux importations)</a:t>
            </a:r>
            <a:endParaRPr lang="fr-MC" i="1" dirty="0"/>
          </a:p>
        </p:txBody>
      </p:sp>
      <p:sp>
        <p:nvSpPr>
          <p:cNvPr id="18" name="ZoneTexte 17">
            <a:extLst>
              <a:ext uri="{FF2B5EF4-FFF2-40B4-BE49-F238E27FC236}">
                <a16:creationId xmlns:a16="http://schemas.microsoft.com/office/drawing/2014/main" id="{2AEA729E-72C7-0F89-AC11-477BADCF7AE0}"/>
              </a:ext>
            </a:extLst>
          </p:cNvPr>
          <p:cNvSpPr txBox="1"/>
          <p:nvPr/>
        </p:nvSpPr>
        <p:spPr>
          <a:xfrm>
            <a:off x="-1" y="4962299"/>
            <a:ext cx="7386731" cy="923330"/>
          </a:xfrm>
          <a:prstGeom prst="rect">
            <a:avLst/>
          </a:prstGeom>
          <a:noFill/>
        </p:spPr>
        <p:txBody>
          <a:bodyPr wrap="square" rtlCol="0">
            <a:spAutoFit/>
          </a:bodyPr>
          <a:lstStyle/>
          <a:p>
            <a:pPr marL="285750" indent="-285750">
              <a:buFont typeface="Wingdings" panose="05000000000000000000" pitchFamily="2" charset="2"/>
              <a:buChar char="v"/>
            </a:pPr>
            <a:r>
              <a:rPr lang="fr-FR" b="1" dirty="0"/>
              <a:t>Jointures</a:t>
            </a:r>
          </a:p>
          <a:p>
            <a:r>
              <a:rPr lang="fr-FR" i="1" dirty="0"/>
              <a:t>Pour regrouper tous les colonnes  choisies,  renommées et crées sur le df_population réduit  </a:t>
            </a:r>
            <a:endParaRPr lang="fr-MC" i="1" dirty="0"/>
          </a:p>
        </p:txBody>
      </p:sp>
      <p:sp>
        <p:nvSpPr>
          <p:cNvPr id="19" name="Flèche : chevron 18">
            <a:extLst>
              <a:ext uri="{FF2B5EF4-FFF2-40B4-BE49-F238E27FC236}">
                <a16:creationId xmlns:a16="http://schemas.microsoft.com/office/drawing/2014/main" id="{E8312814-42D4-61F1-210B-E2FD8E8BF1A6}"/>
              </a:ext>
            </a:extLst>
          </p:cNvPr>
          <p:cNvSpPr/>
          <p:nvPr/>
        </p:nvSpPr>
        <p:spPr>
          <a:xfrm>
            <a:off x="7719550" y="5375395"/>
            <a:ext cx="357662" cy="4572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C">
              <a:solidFill>
                <a:schemeClr val="tx1"/>
              </a:solidFill>
            </a:endParaRPr>
          </a:p>
        </p:txBody>
      </p:sp>
      <p:sp>
        <p:nvSpPr>
          <p:cNvPr id="20" name="Flèche : chevron 19">
            <a:extLst>
              <a:ext uri="{FF2B5EF4-FFF2-40B4-BE49-F238E27FC236}">
                <a16:creationId xmlns:a16="http://schemas.microsoft.com/office/drawing/2014/main" id="{FD2BC5A0-7359-8A73-468A-EAB04D36D8C0}"/>
              </a:ext>
            </a:extLst>
          </p:cNvPr>
          <p:cNvSpPr/>
          <p:nvPr/>
        </p:nvSpPr>
        <p:spPr>
          <a:xfrm>
            <a:off x="8190980" y="5383660"/>
            <a:ext cx="357662" cy="4572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C">
              <a:solidFill>
                <a:schemeClr val="tx1"/>
              </a:solidFill>
            </a:endParaRPr>
          </a:p>
        </p:txBody>
      </p:sp>
      <p:sp>
        <p:nvSpPr>
          <p:cNvPr id="21" name="Flèche : chevron 20">
            <a:extLst>
              <a:ext uri="{FF2B5EF4-FFF2-40B4-BE49-F238E27FC236}">
                <a16:creationId xmlns:a16="http://schemas.microsoft.com/office/drawing/2014/main" id="{DDF14CFA-1132-9D9F-D00A-217EB81CD9A6}"/>
              </a:ext>
            </a:extLst>
          </p:cNvPr>
          <p:cNvSpPr/>
          <p:nvPr/>
        </p:nvSpPr>
        <p:spPr>
          <a:xfrm>
            <a:off x="8646760" y="5383991"/>
            <a:ext cx="357662" cy="4572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C">
              <a:solidFill>
                <a:schemeClr val="tx1"/>
              </a:solidFill>
            </a:endParaRPr>
          </a:p>
        </p:txBody>
      </p:sp>
      <p:sp>
        <p:nvSpPr>
          <p:cNvPr id="22" name="Flèche : chevron 21">
            <a:extLst>
              <a:ext uri="{FF2B5EF4-FFF2-40B4-BE49-F238E27FC236}">
                <a16:creationId xmlns:a16="http://schemas.microsoft.com/office/drawing/2014/main" id="{B8EF6B8C-40CE-0F5F-0B54-D6077F2B6F33}"/>
              </a:ext>
            </a:extLst>
          </p:cNvPr>
          <p:cNvSpPr/>
          <p:nvPr/>
        </p:nvSpPr>
        <p:spPr>
          <a:xfrm>
            <a:off x="9028884" y="5394942"/>
            <a:ext cx="357662" cy="4572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C">
              <a:solidFill>
                <a:schemeClr val="tx1"/>
              </a:solidFill>
            </a:endParaRPr>
          </a:p>
        </p:txBody>
      </p:sp>
      <p:sp>
        <p:nvSpPr>
          <p:cNvPr id="23" name="Flèche : chevron 22">
            <a:extLst>
              <a:ext uri="{FF2B5EF4-FFF2-40B4-BE49-F238E27FC236}">
                <a16:creationId xmlns:a16="http://schemas.microsoft.com/office/drawing/2014/main" id="{B3D8D26D-2E14-9812-BFC7-11C949825A8A}"/>
              </a:ext>
            </a:extLst>
          </p:cNvPr>
          <p:cNvSpPr/>
          <p:nvPr/>
        </p:nvSpPr>
        <p:spPr>
          <a:xfrm>
            <a:off x="9411008" y="5385871"/>
            <a:ext cx="357662" cy="4572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C">
              <a:solidFill>
                <a:schemeClr val="tx1"/>
              </a:solidFill>
            </a:endParaRPr>
          </a:p>
        </p:txBody>
      </p:sp>
      <p:sp>
        <p:nvSpPr>
          <p:cNvPr id="24" name="ZoneTexte 23">
            <a:extLst>
              <a:ext uri="{FF2B5EF4-FFF2-40B4-BE49-F238E27FC236}">
                <a16:creationId xmlns:a16="http://schemas.microsoft.com/office/drawing/2014/main" id="{768248F7-AABE-8FFA-E689-F908D5A137FF}"/>
              </a:ext>
            </a:extLst>
          </p:cNvPr>
          <p:cNvSpPr txBox="1"/>
          <p:nvPr/>
        </p:nvSpPr>
        <p:spPr>
          <a:xfrm>
            <a:off x="10101489" y="5250052"/>
            <a:ext cx="4181021" cy="707885"/>
          </a:xfrm>
          <a:prstGeom prst="rect">
            <a:avLst/>
          </a:prstGeom>
          <a:noFill/>
        </p:spPr>
        <p:txBody>
          <a:bodyPr wrap="square" rtlCol="0">
            <a:spAutoFit/>
          </a:bodyPr>
          <a:lstStyle/>
          <a:p>
            <a:r>
              <a:rPr lang="fr-FR" sz="4000" b="1" dirty="0"/>
              <a:t>df_final</a:t>
            </a:r>
            <a:endParaRPr lang="fr-MC" sz="4000" b="1" dirty="0"/>
          </a:p>
        </p:txBody>
      </p:sp>
      <p:sp>
        <p:nvSpPr>
          <p:cNvPr id="25" name="Flèche : droite 24">
            <a:extLst>
              <a:ext uri="{FF2B5EF4-FFF2-40B4-BE49-F238E27FC236}">
                <a16:creationId xmlns:a16="http://schemas.microsoft.com/office/drawing/2014/main" id="{D0681ACC-A0E8-2C8F-C2E0-7D66AD33F6D9}"/>
              </a:ext>
            </a:extLst>
          </p:cNvPr>
          <p:cNvSpPr/>
          <p:nvPr/>
        </p:nvSpPr>
        <p:spPr>
          <a:xfrm>
            <a:off x="2230140" y="2903536"/>
            <a:ext cx="173789"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C"/>
          </a:p>
        </p:txBody>
      </p:sp>
      <p:sp>
        <p:nvSpPr>
          <p:cNvPr id="27" name="Flèche : droite 26">
            <a:extLst>
              <a:ext uri="{FF2B5EF4-FFF2-40B4-BE49-F238E27FC236}">
                <a16:creationId xmlns:a16="http://schemas.microsoft.com/office/drawing/2014/main" id="{0691229C-B530-4D74-BD27-44611FF9CB8D}"/>
              </a:ext>
            </a:extLst>
          </p:cNvPr>
          <p:cNvSpPr/>
          <p:nvPr/>
        </p:nvSpPr>
        <p:spPr>
          <a:xfrm>
            <a:off x="2230139" y="3647749"/>
            <a:ext cx="173789"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C"/>
          </a:p>
        </p:txBody>
      </p:sp>
    </p:spTree>
    <p:extLst>
      <p:ext uri="{BB962C8B-B14F-4D97-AF65-F5344CB8AC3E}">
        <p14:creationId xmlns:p14="http://schemas.microsoft.com/office/powerpoint/2010/main" val="722648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E860E26-D831-79FA-DFD1-B58E00266490}"/>
              </a:ext>
            </a:extLst>
          </p:cNvPr>
          <p:cNvPicPr>
            <a:picLocks noChangeAspect="1"/>
          </p:cNvPicPr>
          <p:nvPr/>
        </p:nvPicPr>
        <p:blipFill>
          <a:blip r:embed="rId2"/>
          <a:stretch>
            <a:fillRect/>
          </a:stretch>
        </p:blipFill>
        <p:spPr>
          <a:xfrm>
            <a:off x="10800522" y="6065965"/>
            <a:ext cx="1391478" cy="792035"/>
          </a:xfrm>
          <a:prstGeom prst="rect">
            <a:avLst/>
          </a:prstGeom>
        </p:spPr>
      </p:pic>
      <p:sp>
        <p:nvSpPr>
          <p:cNvPr id="2" name="ZoneTexte 1">
            <a:extLst>
              <a:ext uri="{FF2B5EF4-FFF2-40B4-BE49-F238E27FC236}">
                <a16:creationId xmlns:a16="http://schemas.microsoft.com/office/drawing/2014/main" id="{5015B118-3378-0936-DF3F-3D350D4CEEAA}"/>
              </a:ext>
            </a:extLst>
          </p:cNvPr>
          <p:cNvSpPr txBox="1"/>
          <p:nvPr/>
        </p:nvSpPr>
        <p:spPr>
          <a:xfrm>
            <a:off x="2763078" y="386042"/>
            <a:ext cx="5645425" cy="461665"/>
          </a:xfrm>
          <a:prstGeom prst="rect">
            <a:avLst/>
          </a:prstGeom>
          <a:noFill/>
        </p:spPr>
        <p:txBody>
          <a:bodyPr wrap="square" rtlCol="0">
            <a:spAutoFit/>
          </a:bodyPr>
          <a:lstStyle/>
          <a:p>
            <a:pPr marL="285750" indent="-285750">
              <a:buFont typeface="Wingdings" panose="05000000000000000000" pitchFamily="2" charset="2"/>
              <a:buChar char="Ø"/>
            </a:pPr>
            <a:r>
              <a:rPr lang="fr-FR" sz="2400" b="1" dirty="0"/>
              <a:t>Exploration et Analyse de df_final</a:t>
            </a:r>
            <a:endParaRPr lang="fr-MC" sz="2400" b="1" dirty="0"/>
          </a:p>
        </p:txBody>
      </p:sp>
      <p:sp>
        <p:nvSpPr>
          <p:cNvPr id="3" name="ZoneTexte 2">
            <a:extLst>
              <a:ext uri="{FF2B5EF4-FFF2-40B4-BE49-F238E27FC236}">
                <a16:creationId xmlns:a16="http://schemas.microsoft.com/office/drawing/2014/main" id="{97D77004-D03F-F0CD-C5D8-5FCCA208E835}"/>
              </a:ext>
            </a:extLst>
          </p:cNvPr>
          <p:cNvSpPr txBox="1"/>
          <p:nvPr/>
        </p:nvSpPr>
        <p:spPr>
          <a:xfrm>
            <a:off x="56323" y="1023730"/>
            <a:ext cx="10744199" cy="7632859"/>
          </a:xfrm>
          <a:prstGeom prst="rect">
            <a:avLst/>
          </a:prstGeom>
          <a:noFill/>
        </p:spPr>
        <p:txBody>
          <a:bodyPr wrap="square" rtlCol="0">
            <a:spAutoFit/>
          </a:bodyPr>
          <a:lstStyle/>
          <a:p>
            <a:pPr marL="285750" indent="-285750">
              <a:buFont typeface="Wingdings" panose="05000000000000000000" pitchFamily="2" charset="2"/>
              <a:buChar char="v"/>
            </a:pPr>
            <a:r>
              <a:rPr lang="fr-FR" dirty="0"/>
              <a:t> </a:t>
            </a:r>
            <a:r>
              <a:rPr lang="fr-FR" b="1" dirty="0"/>
              <a:t>Valeur Manquantes, doublons, types de variables</a:t>
            </a:r>
          </a:p>
          <a:p>
            <a:endParaRPr lang="fr-FR" b="1" dirty="0"/>
          </a:p>
          <a:p>
            <a:endParaRPr lang="fr-FR" b="1" dirty="0"/>
          </a:p>
          <a:p>
            <a:pPr marL="285750" indent="-285750">
              <a:buFont typeface="Wingdings" panose="05000000000000000000" pitchFamily="2" charset="2"/>
              <a:buChar char="v"/>
            </a:pPr>
            <a:r>
              <a:rPr lang="fr-FR" b="1" dirty="0"/>
              <a:t>Suppressions de 66 pays  ne disposant de données  sur : </a:t>
            </a:r>
          </a:p>
          <a:p>
            <a:pPr marL="285750" indent="-285750">
              <a:buFont typeface="Wingdings" panose="05000000000000000000" pitchFamily="2" charset="2"/>
              <a:buChar char="ü"/>
            </a:pPr>
            <a:r>
              <a:rPr lang="fr-FR" dirty="0"/>
              <a:t> disponibilité alimentaire</a:t>
            </a:r>
          </a:p>
          <a:p>
            <a:pPr marL="285750" indent="-285750">
              <a:buFont typeface="Wingdings" panose="05000000000000000000" pitchFamily="2" charset="2"/>
              <a:buChar char="ü"/>
            </a:pPr>
            <a:r>
              <a:rPr lang="fr-FR" dirty="0"/>
              <a:t>Taux de dépendance aux importations</a:t>
            </a:r>
          </a:p>
          <a:p>
            <a:pPr marL="285750" indent="-285750">
              <a:buFont typeface="Wingdings" panose="05000000000000000000" pitchFamily="2" charset="2"/>
              <a:buChar char="ü"/>
            </a:pPr>
            <a:r>
              <a:rPr lang="fr-FR" dirty="0"/>
              <a:t>Consommations</a:t>
            </a:r>
          </a:p>
          <a:p>
            <a:endParaRPr lang="fr-FR" dirty="0"/>
          </a:p>
          <a:p>
            <a:pPr marL="285750" indent="-285750">
              <a:buFont typeface="Wingdings" panose="05000000000000000000" pitchFamily="2" charset="2"/>
              <a:buChar char="ü"/>
            </a:pPr>
            <a:endParaRPr lang="fr-FR" dirty="0"/>
          </a:p>
          <a:p>
            <a:pPr marL="285750" indent="-285750">
              <a:buFont typeface="Wingdings" panose="05000000000000000000" pitchFamily="2" charset="2"/>
              <a:buChar char="v"/>
            </a:pPr>
            <a:r>
              <a:rPr lang="fr-FR" b="1" dirty="0"/>
              <a:t>Création de la liste des 170 pays retenues pour notre étude</a:t>
            </a:r>
          </a:p>
          <a:p>
            <a:endParaRPr lang="fr-FR" b="1" dirty="0"/>
          </a:p>
          <a:p>
            <a:pPr marL="285750" indent="-285750">
              <a:buFont typeface="Wingdings" panose="05000000000000000000" pitchFamily="2" charset="2"/>
              <a:buChar char="v"/>
            </a:pPr>
            <a:endParaRPr lang="fr-FR" b="1" dirty="0"/>
          </a:p>
          <a:p>
            <a:pPr marL="285750" indent="-285750">
              <a:buFont typeface="Wingdings" panose="05000000000000000000" pitchFamily="2" charset="2"/>
              <a:buChar char="v"/>
            </a:pPr>
            <a:r>
              <a:rPr lang="fr-FR" b="1" dirty="0"/>
              <a:t>Création de la liste des indicateurs</a:t>
            </a:r>
          </a:p>
          <a:p>
            <a:endParaRPr lang="fr-FR" b="1" dirty="0"/>
          </a:p>
          <a:p>
            <a:pPr marL="285750" indent="-285750">
              <a:buFont typeface="Wingdings" panose="05000000000000000000" pitchFamily="2" charset="2"/>
              <a:buChar char="ü"/>
            </a:pPr>
            <a:r>
              <a:rPr lang="fr-MC" sz="1400" i="0" dirty="0">
                <a:solidFill>
                  <a:srgbClr val="000000"/>
                </a:solidFill>
                <a:effectLst/>
                <a:highlight>
                  <a:srgbClr val="FFFFFF"/>
                </a:highlight>
                <a:latin typeface="Helvetica Neue"/>
              </a:rPr>
              <a:t>indice_stabilite_politique</a:t>
            </a:r>
          </a:p>
          <a:p>
            <a:pPr marL="285750" indent="-285750">
              <a:buFont typeface="Wingdings" panose="05000000000000000000" pitchFamily="2" charset="2"/>
              <a:buChar char="ü"/>
            </a:pPr>
            <a:r>
              <a:rPr lang="fr-MC" sz="1400" i="0" dirty="0">
                <a:solidFill>
                  <a:srgbClr val="000000"/>
                </a:solidFill>
                <a:effectLst/>
                <a:highlight>
                  <a:srgbClr val="FFFFFF"/>
                </a:highlight>
                <a:latin typeface="Helvetica Neue"/>
              </a:rPr>
              <a:t>revenu_par_habitant_usd</a:t>
            </a:r>
          </a:p>
          <a:p>
            <a:pPr marL="285750" indent="-285750">
              <a:buFont typeface="Wingdings" panose="05000000000000000000" pitchFamily="2" charset="2"/>
              <a:buChar char="ü"/>
            </a:pPr>
            <a:r>
              <a:rPr lang="fr-MC" sz="1400" i="0" dirty="0">
                <a:solidFill>
                  <a:srgbClr val="000000"/>
                </a:solidFill>
                <a:effectLst/>
                <a:highlight>
                  <a:srgbClr val="FFFFFF"/>
                </a:highlight>
                <a:latin typeface="Helvetica Neue"/>
              </a:rPr>
              <a:t>taux_croissance_pct</a:t>
            </a:r>
            <a:endParaRPr lang="fr-MC" sz="1400" dirty="0">
              <a:solidFill>
                <a:srgbClr val="000000"/>
              </a:solidFill>
              <a:highlight>
                <a:srgbClr val="FFFFFF"/>
              </a:highlight>
              <a:latin typeface="Helvetica Neue"/>
            </a:endParaRPr>
          </a:p>
          <a:p>
            <a:pPr marL="285750" indent="-285750">
              <a:buFont typeface="Wingdings" panose="05000000000000000000" pitchFamily="2" charset="2"/>
              <a:buChar char="ü"/>
            </a:pPr>
            <a:r>
              <a:rPr lang="fr-MC" sz="1400" i="0" dirty="0">
                <a:solidFill>
                  <a:srgbClr val="000000"/>
                </a:solidFill>
                <a:effectLst/>
                <a:highlight>
                  <a:srgbClr val="FFFFFF"/>
                </a:highlight>
                <a:latin typeface="Helvetica Neue"/>
              </a:rPr>
              <a:t>disponibilite_kg_p_an</a:t>
            </a:r>
          </a:p>
          <a:p>
            <a:pPr marL="285750" indent="-285750">
              <a:buFont typeface="Wingdings" panose="05000000000000000000" pitchFamily="2" charset="2"/>
              <a:buChar char="ü"/>
            </a:pPr>
            <a:r>
              <a:rPr lang="fr-MC" sz="1400" i="0" dirty="0">
                <a:solidFill>
                  <a:srgbClr val="000000"/>
                </a:solidFill>
                <a:effectLst/>
                <a:highlight>
                  <a:srgbClr val="FFFFFF"/>
                </a:highlight>
                <a:latin typeface="Helvetica Neue"/>
              </a:rPr>
              <a:t>tdi_pct</a:t>
            </a:r>
            <a:endParaRPr lang="fr-MC" sz="1400" dirty="0">
              <a:solidFill>
                <a:srgbClr val="000000"/>
              </a:solidFill>
              <a:highlight>
                <a:srgbClr val="FFFFFF"/>
              </a:highlight>
              <a:latin typeface="Helvetica Neue"/>
            </a:endParaRPr>
          </a:p>
          <a:p>
            <a:pPr marL="285750" indent="-285750">
              <a:buFont typeface="Wingdings" panose="05000000000000000000" pitchFamily="2" charset="2"/>
              <a:buChar char="ü"/>
            </a:pPr>
            <a:r>
              <a:rPr lang="fr-MC" sz="1400" i="0" dirty="0">
                <a:solidFill>
                  <a:srgbClr val="000000"/>
                </a:solidFill>
                <a:effectLst/>
                <a:highlight>
                  <a:srgbClr val="FFFFFF"/>
                </a:highlight>
                <a:latin typeface="Helvetica Neue"/>
              </a:rPr>
              <a:t>consommation_volaille_pct</a:t>
            </a:r>
          </a:p>
          <a:p>
            <a:pPr marL="285750" indent="-285750">
              <a:buFont typeface="Wingdings" panose="05000000000000000000" pitchFamily="2" charset="2"/>
              <a:buChar char="ü"/>
            </a:pPr>
            <a:r>
              <a:rPr lang="fr-MC" sz="1400" i="0" dirty="0">
                <a:solidFill>
                  <a:srgbClr val="000000"/>
                </a:solidFill>
                <a:effectLst/>
                <a:highlight>
                  <a:srgbClr val="FFFFFF"/>
                </a:highlight>
                <a:latin typeface="Helvetica Neue"/>
              </a:rPr>
              <a:t>evolution_moyenne_population_pct</a:t>
            </a:r>
          </a:p>
          <a:p>
            <a:pPr marL="285750" indent="-285750">
              <a:buFont typeface="Wingdings" panose="05000000000000000000" pitchFamily="2" charset="2"/>
              <a:buChar char="ü"/>
            </a:pPr>
            <a:r>
              <a:rPr lang="fr-MC" sz="1400" i="0" dirty="0">
                <a:solidFill>
                  <a:srgbClr val="000000"/>
                </a:solidFill>
                <a:effectLst/>
                <a:highlight>
                  <a:srgbClr val="FFFFFF"/>
                </a:highlight>
                <a:latin typeface="Helvetica Neue"/>
              </a:rPr>
              <a:t>population_milliers_hab</a:t>
            </a:r>
            <a:endParaRPr lang="fr-MC" sz="1400" dirty="0">
              <a:solidFill>
                <a:srgbClr val="000000"/>
              </a:solidFill>
              <a:highlight>
                <a:srgbClr val="FFFFFF"/>
              </a:highlight>
              <a:latin typeface="Helvetica Neue"/>
            </a:endParaRPr>
          </a:p>
          <a:p>
            <a:pPr marL="285750" indent="-285750">
              <a:buFont typeface="Wingdings" panose="05000000000000000000" pitchFamily="2" charset="2"/>
              <a:buChar char="ü"/>
            </a:pPr>
            <a:endParaRPr lang="fr-FR" b="1" dirty="0"/>
          </a:p>
          <a:p>
            <a:endParaRPr lang="fr-FR" b="1" dirty="0"/>
          </a:p>
          <a:p>
            <a:endParaRPr lang="fr-FR" b="1" dirty="0"/>
          </a:p>
          <a:p>
            <a:pPr marL="285750" indent="-285750">
              <a:buFont typeface="Wingdings" panose="05000000000000000000" pitchFamily="2" charset="2"/>
              <a:buChar char="v"/>
            </a:pPr>
            <a:endParaRPr lang="fr-FR" b="1" dirty="0"/>
          </a:p>
          <a:p>
            <a:endParaRPr lang="fr-FR" b="1" dirty="0"/>
          </a:p>
          <a:p>
            <a:endParaRPr lang="fr-MC" b="1" dirty="0"/>
          </a:p>
        </p:txBody>
      </p:sp>
    </p:spTree>
    <p:extLst>
      <p:ext uri="{BB962C8B-B14F-4D97-AF65-F5344CB8AC3E}">
        <p14:creationId xmlns:p14="http://schemas.microsoft.com/office/powerpoint/2010/main" val="89936768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33594</TotalTime>
  <Words>1424</Words>
  <Application>Microsoft Office PowerPoint</Application>
  <PresentationFormat>Grand écran</PresentationFormat>
  <Paragraphs>254</Paragraphs>
  <Slides>25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25</vt:i4>
      </vt:variant>
    </vt:vector>
  </HeadingPairs>
  <TitlesOfParts>
    <vt:vector size="31" baseType="lpstr">
      <vt:lpstr>Arial</vt:lpstr>
      <vt:lpstr>Calibri</vt:lpstr>
      <vt:lpstr>Calibri Light</vt:lpstr>
      <vt:lpstr>Helvetica Neue</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Jordan Eya nguema</dc:creator>
  <cp:lastModifiedBy>Jordan Eya nguema</cp:lastModifiedBy>
  <cp:revision>99</cp:revision>
  <dcterms:created xsi:type="dcterms:W3CDTF">2024-05-09T07:14:27Z</dcterms:created>
  <dcterms:modified xsi:type="dcterms:W3CDTF">2024-06-15T17:41:44Z</dcterms:modified>
</cp:coreProperties>
</file>