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625" r:id="rId2"/>
    <p:sldId id="627" r:id="rId3"/>
    <p:sldId id="633" r:id="rId4"/>
    <p:sldId id="634" r:id="rId5"/>
    <p:sldId id="646" r:id="rId6"/>
    <p:sldId id="647" r:id="rId7"/>
    <p:sldId id="636" r:id="rId8"/>
    <p:sldId id="640" r:id="rId9"/>
    <p:sldId id="629" r:id="rId10"/>
    <p:sldId id="628" r:id="rId11"/>
    <p:sldId id="641" r:id="rId12"/>
    <p:sldId id="638" r:id="rId13"/>
    <p:sldId id="643" r:id="rId14"/>
    <p:sldId id="648" r:id="rId15"/>
    <p:sldId id="64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C2C923"/>
    <a:srgbClr val="FCB414"/>
    <a:srgbClr val="007A7D"/>
    <a:srgbClr val="FF9933"/>
    <a:srgbClr val="282F39"/>
    <a:srgbClr val="CB1B4A"/>
    <a:srgbClr val="074D67"/>
    <a:srgbClr val="42AF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22" autoAdjust="0"/>
    <p:restoredTop sz="94669" autoAdjust="0"/>
  </p:normalViewPr>
  <p:slideViewPr>
    <p:cSldViewPr snapToGrid="0">
      <p:cViewPr>
        <p:scale>
          <a:sx n="100" d="100"/>
          <a:sy n="100" d="100"/>
        </p:scale>
        <p:origin x="58" y="-230"/>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D82BC7-4CF8-4534-92EF-5F667660546C}" type="datetimeFigureOut">
              <a:rPr lang="fr-FR" smtClean="0"/>
              <a:t>22/11/2023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0DA89-B29E-4448-A86F-F92FD03D8399}" type="slidenum">
              <a:rPr lang="fr-FR" smtClean="0"/>
              <a:t>‹N°›</a:t>
            </a:fld>
            <a:endParaRPr lang="fr-FR"/>
          </a:p>
        </p:txBody>
      </p:sp>
    </p:spTree>
    <p:extLst>
      <p:ext uri="{BB962C8B-B14F-4D97-AF65-F5344CB8AC3E}">
        <p14:creationId xmlns:p14="http://schemas.microsoft.com/office/powerpoint/2010/main" val="189749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0BF8-6686-4F02-AB36-9614142B3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3B406FE-1165-421C-8D35-96F0CFEA6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A7B22AA-13F6-430C-B5C3-3ED6A1325F28}"/>
              </a:ext>
            </a:extLst>
          </p:cNvPr>
          <p:cNvSpPr>
            <a:spLocks noGrp="1"/>
          </p:cNvSpPr>
          <p:nvPr>
            <p:ph type="dt" sz="half" idx="10"/>
          </p:nvPr>
        </p:nvSpPr>
        <p:spPr/>
        <p:txBody>
          <a:bodyPr/>
          <a:lstStyle/>
          <a:p>
            <a:fld id="{6BCF77B3-9A72-44BC-86D9-6BA83FF87D52}" type="datetime1">
              <a:rPr lang="en-GB" smtClean="0"/>
              <a:t>22/11/2023</a:t>
            </a:fld>
            <a:endParaRPr lang="en-GB"/>
          </a:p>
        </p:txBody>
      </p:sp>
      <p:sp>
        <p:nvSpPr>
          <p:cNvPr id="5" name="Footer Placeholder 4">
            <a:extLst>
              <a:ext uri="{FF2B5EF4-FFF2-40B4-BE49-F238E27FC236}">
                <a16:creationId xmlns:a16="http://schemas.microsoft.com/office/drawing/2014/main" id="{12FB799C-1B8A-42C0-AD53-6DBEF2EC7E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8C035E-958A-44D5-9920-E77375E90336}"/>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237274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3A36-A7B5-4AED-90CE-DAABE341C7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6DD818-2AC6-4AD8-ADB0-757AE6DE1F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B561BE-2670-413D-B85D-350DC6A08AAC}"/>
              </a:ext>
            </a:extLst>
          </p:cNvPr>
          <p:cNvSpPr>
            <a:spLocks noGrp="1"/>
          </p:cNvSpPr>
          <p:nvPr>
            <p:ph type="dt" sz="half" idx="10"/>
          </p:nvPr>
        </p:nvSpPr>
        <p:spPr/>
        <p:txBody>
          <a:bodyPr/>
          <a:lstStyle/>
          <a:p>
            <a:fld id="{BD6FF799-5C77-426A-AF0D-87D9FCC3407F}" type="datetime1">
              <a:rPr lang="en-GB" smtClean="0"/>
              <a:t>22/11/2023</a:t>
            </a:fld>
            <a:endParaRPr lang="en-GB"/>
          </a:p>
        </p:txBody>
      </p:sp>
      <p:sp>
        <p:nvSpPr>
          <p:cNvPr id="5" name="Footer Placeholder 4">
            <a:extLst>
              <a:ext uri="{FF2B5EF4-FFF2-40B4-BE49-F238E27FC236}">
                <a16:creationId xmlns:a16="http://schemas.microsoft.com/office/drawing/2014/main" id="{8A7469BC-9B02-4F1D-9332-C52CAA6CD6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F37A4D-841D-4B35-BD23-CCB82FC1C5BF}"/>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463148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4028CB-78B2-414A-9948-C32EA4A46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2AA2E1-9030-407F-A8FB-98BCFFFDF7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722082-BED4-46DC-B1C0-9696140EF480}"/>
              </a:ext>
            </a:extLst>
          </p:cNvPr>
          <p:cNvSpPr>
            <a:spLocks noGrp="1"/>
          </p:cNvSpPr>
          <p:nvPr>
            <p:ph type="dt" sz="half" idx="10"/>
          </p:nvPr>
        </p:nvSpPr>
        <p:spPr/>
        <p:txBody>
          <a:bodyPr/>
          <a:lstStyle/>
          <a:p>
            <a:fld id="{66B0D711-7DA9-42E1-9CD9-6C3277F03779}" type="datetime1">
              <a:rPr lang="en-GB" smtClean="0"/>
              <a:t>22/11/2023</a:t>
            </a:fld>
            <a:endParaRPr lang="en-GB"/>
          </a:p>
        </p:txBody>
      </p:sp>
      <p:sp>
        <p:nvSpPr>
          <p:cNvPr id="5" name="Footer Placeholder 4">
            <a:extLst>
              <a:ext uri="{FF2B5EF4-FFF2-40B4-BE49-F238E27FC236}">
                <a16:creationId xmlns:a16="http://schemas.microsoft.com/office/drawing/2014/main" id="{F9485038-E165-45A4-8C75-C8A3CA8177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9D7943-C606-446E-B743-3AB1AE587BA9}"/>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76930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8C7A-67F3-4CAD-9852-569FF656AD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1E717F-25DD-4AF6-8E4C-C3F0B72587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B9BF79-C6C8-4A28-B317-36AB52011BBD}"/>
              </a:ext>
            </a:extLst>
          </p:cNvPr>
          <p:cNvSpPr>
            <a:spLocks noGrp="1"/>
          </p:cNvSpPr>
          <p:nvPr>
            <p:ph type="dt" sz="half" idx="10"/>
          </p:nvPr>
        </p:nvSpPr>
        <p:spPr/>
        <p:txBody>
          <a:bodyPr/>
          <a:lstStyle/>
          <a:p>
            <a:fld id="{CEC64CE6-06B7-492C-901B-D821E6C6220A}" type="datetime1">
              <a:rPr lang="en-GB" smtClean="0"/>
              <a:t>22/11/2023</a:t>
            </a:fld>
            <a:endParaRPr lang="en-GB"/>
          </a:p>
        </p:txBody>
      </p:sp>
      <p:sp>
        <p:nvSpPr>
          <p:cNvPr id="5" name="Footer Placeholder 4">
            <a:extLst>
              <a:ext uri="{FF2B5EF4-FFF2-40B4-BE49-F238E27FC236}">
                <a16:creationId xmlns:a16="http://schemas.microsoft.com/office/drawing/2014/main" id="{A052C1D1-F1BF-42DD-A7C6-2ED272DF8A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5916BF-016F-4056-985B-466516E68445}"/>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260515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FAECB-6827-4D91-8EB5-800DD8EA2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3CEBD6D-8344-4937-9A0D-E2DBE531B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598055-7F4B-4E57-92A1-C43CE07ED7D1}"/>
              </a:ext>
            </a:extLst>
          </p:cNvPr>
          <p:cNvSpPr>
            <a:spLocks noGrp="1"/>
          </p:cNvSpPr>
          <p:nvPr>
            <p:ph type="dt" sz="half" idx="10"/>
          </p:nvPr>
        </p:nvSpPr>
        <p:spPr/>
        <p:txBody>
          <a:bodyPr/>
          <a:lstStyle/>
          <a:p>
            <a:fld id="{7B86373B-0222-4C2A-8A90-D0C4F7AA3E20}" type="datetime1">
              <a:rPr lang="en-GB" smtClean="0"/>
              <a:t>22/11/2023</a:t>
            </a:fld>
            <a:endParaRPr lang="en-GB"/>
          </a:p>
        </p:txBody>
      </p:sp>
      <p:sp>
        <p:nvSpPr>
          <p:cNvPr id="5" name="Footer Placeholder 4">
            <a:extLst>
              <a:ext uri="{FF2B5EF4-FFF2-40B4-BE49-F238E27FC236}">
                <a16:creationId xmlns:a16="http://schemas.microsoft.com/office/drawing/2014/main" id="{0BC8293C-337A-46B9-801C-405BA28F91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FE3A87-6EF6-4E32-958D-D3BDE968EC61}"/>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726121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1E4F-8411-4152-A040-45E4E38D46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93C882-D441-40BC-AAB7-FB3EF79F6F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80FF742-A50B-4EB6-86AE-E67F120A5B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ACB9172-F4DE-4657-A074-EF8778EE7E7D}"/>
              </a:ext>
            </a:extLst>
          </p:cNvPr>
          <p:cNvSpPr>
            <a:spLocks noGrp="1"/>
          </p:cNvSpPr>
          <p:nvPr>
            <p:ph type="dt" sz="half" idx="10"/>
          </p:nvPr>
        </p:nvSpPr>
        <p:spPr/>
        <p:txBody>
          <a:bodyPr/>
          <a:lstStyle/>
          <a:p>
            <a:fld id="{DF5B7D55-9929-4FD7-A3E7-7EDDFB111B4A}" type="datetime1">
              <a:rPr lang="en-GB" smtClean="0"/>
              <a:t>22/11/2023</a:t>
            </a:fld>
            <a:endParaRPr lang="en-GB"/>
          </a:p>
        </p:txBody>
      </p:sp>
      <p:sp>
        <p:nvSpPr>
          <p:cNvPr id="6" name="Footer Placeholder 5">
            <a:extLst>
              <a:ext uri="{FF2B5EF4-FFF2-40B4-BE49-F238E27FC236}">
                <a16:creationId xmlns:a16="http://schemas.microsoft.com/office/drawing/2014/main" id="{77507DBE-C8F7-423C-9124-EE7B3D22E3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81AC0B-71D5-43A5-AD86-9668B4D92263}"/>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91300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04D3-549C-4770-B620-7E3D4678A9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306D22-9474-474E-A4DD-36D304E57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9ED9F3-E75B-4CB6-9C20-44656AF015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AB8604-4E78-4EF6-AF81-B832751C75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C7266C-4F95-4B63-B8A4-5D430A6FCB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DA605C0-AC58-49C3-BFDA-E7ADCFC7B8CA}"/>
              </a:ext>
            </a:extLst>
          </p:cNvPr>
          <p:cNvSpPr>
            <a:spLocks noGrp="1"/>
          </p:cNvSpPr>
          <p:nvPr>
            <p:ph type="dt" sz="half" idx="10"/>
          </p:nvPr>
        </p:nvSpPr>
        <p:spPr/>
        <p:txBody>
          <a:bodyPr/>
          <a:lstStyle/>
          <a:p>
            <a:fld id="{C27F8315-916A-4442-8930-DEE167FFF571}" type="datetime1">
              <a:rPr lang="en-GB" smtClean="0"/>
              <a:t>22/11/2023</a:t>
            </a:fld>
            <a:endParaRPr lang="en-GB"/>
          </a:p>
        </p:txBody>
      </p:sp>
      <p:sp>
        <p:nvSpPr>
          <p:cNvPr id="8" name="Footer Placeholder 7">
            <a:extLst>
              <a:ext uri="{FF2B5EF4-FFF2-40B4-BE49-F238E27FC236}">
                <a16:creationId xmlns:a16="http://schemas.microsoft.com/office/drawing/2014/main" id="{A8CDB99B-8E2F-47DA-B6C3-50842D8C3D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0ACA83-753D-4AEE-B568-755DCF5ED7F7}"/>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48266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8EDC-8D44-427B-90E0-FBD0FBAC96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8AE544B-A36F-473A-86AF-50F02429182D}"/>
              </a:ext>
            </a:extLst>
          </p:cNvPr>
          <p:cNvSpPr>
            <a:spLocks noGrp="1"/>
          </p:cNvSpPr>
          <p:nvPr>
            <p:ph type="dt" sz="half" idx="10"/>
          </p:nvPr>
        </p:nvSpPr>
        <p:spPr/>
        <p:txBody>
          <a:bodyPr/>
          <a:lstStyle/>
          <a:p>
            <a:fld id="{CB2C2F30-F9CF-42DA-B5E7-0EF0134BCABB}" type="datetime1">
              <a:rPr lang="en-GB" smtClean="0"/>
              <a:t>22/11/2023</a:t>
            </a:fld>
            <a:endParaRPr lang="en-GB"/>
          </a:p>
        </p:txBody>
      </p:sp>
      <p:sp>
        <p:nvSpPr>
          <p:cNvPr id="4" name="Footer Placeholder 3">
            <a:extLst>
              <a:ext uri="{FF2B5EF4-FFF2-40B4-BE49-F238E27FC236}">
                <a16:creationId xmlns:a16="http://schemas.microsoft.com/office/drawing/2014/main" id="{3E6F2748-531A-4318-A370-27EDE490E8C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5AD6E57-F20B-43D2-A268-2449E7D4ADF8}"/>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58875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C2F6E-BB8D-4A07-B873-A379FEAE4F53}"/>
              </a:ext>
            </a:extLst>
          </p:cNvPr>
          <p:cNvSpPr>
            <a:spLocks noGrp="1"/>
          </p:cNvSpPr>
          <p:nvPr>
            <p:ph type="dt" sz="half" idx="10"/>
          </p:nvPr>
        </p:nvSpPr>
        <p:spPr/>
        <p:txBody>
          <a:bodyPr/>
          <a:lstStyle/>
          <a:p>
            <a:fld id="{CB2932AB-B175-4596-8BC5-25D9CDB7394A}" type="datetime1">
              <a:rPr lang="en-GB" smtClean="0"/>
              <a:t>22/11/2023</a:t>
            </a:fld>
            <a:endParaRPr lang="en-GB"/>
          </a:p>
        </p:txBody>
      </p:sp>
      <p:sp>
        <p:nvSpPr>
          <p:cNvPr id="3" name="Footer Placeholder 2">
            <a:extLst>
              <a:ext uri="{FF2B5EF4-FFF2-40B4-BE49-F238E27FC236}">
                <a16:creationId xmlns:a16="http://schemas.microsoft.com/office/drawing/2014/main" id="{29C64672-2E28-45BB-AB1E-9CA10E9088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33CCF35-5028-4E4D-8F6E-2E2DF0FB4299}"/>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1736410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471D-7A64-4A50-B9A6-0F3A78088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16427B1-871E-4C56-AF97-3F78ADBFA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CF52702-EC0A-4FBA-9939-DCF10E412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EDDBB8-93FE-4585-A97D-0E391EE246F7}"/>
              </a:ext>
            </a:extLst>
          </p:cNvPr>
          <p:cNvSpPr>
            <a:spLocks noGrp="1"/>
          </p:cNvSpPr>
          <p:nvPr>
            <p:ph type="dt" sz="half" idx="10"/>
          </p:nvPr>
        </p:nvSpPr>
        <p:spPr/>
        <p:txBody>
          <a:bodyPr/>
          <a:lstStyle/>
          <a:p>
            <a:fld id="{9E259050-99C0-4177-8633-036A14D214EC}" type="datetime1">
              <a:rPr lang="en-GB" smtClean="0"/>
              <a:t>22/11/2023</a:t>
            </a:fld>
            <a:endParaRPr lang="en-GB"/>
          </a:p>
        </p:txBody>
      </p:sp>
      <p:sp>
        <p:nvSpPr>
          <p:cNvPr id="6" name="Footer Placeholder 5">
            <a:extLst>
              <a:ext uri="{FF2B5EF4-FFF2-40B4-BE49-F238E27FC236}">
                <a16:creationId xmlns:a16="http://schemas.microsoft.com/office/drawing/2014/main" id="{2CB77A2A-D97D-4B06-A029-77A3A88DA3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F4E011-48A8-486A-BF53-E7C085173F29}"/>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139089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2B76-0D50-4AE7-8E70-B69B2F112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00288-1A1C-45A8-B99A-68E661D70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8D19D42-4449-4938-BE9F-F8A026382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5CB693-3AD5-4FB5-9BD7-DDA6EA895AA0}"/>
              </a:ext>
            </a:extLst>
          </p:cNvPr>
          <p:cNvSpPr>
            <a:spLocks noGrp="1"/>
          </p:cNvSpPr>
          <p:nvPr>
            <p:ph type="dt" sz="half" idx="10"/>
          </p:nvPr>
        </p:nvSpPr>
        <p:spPr/>
        <p:txBody>
          <a:bodyPr/>
          <a:lstStyle/>
          <a:p>
            <a:fld id="{ADD06D4E-A9D0-474D-9741-AC5686C8B6BF}" type="datetime1">
              <a:rPr lang="en-GB" smtClean="0"/>
              <a:t>22/11/2023</a:t>
            </a:fld>
            <a:endParaRPr lang="en-GB"/>
          </a:p>
        </p:txBody>
      </p:sp>
      <p:sp>
        <p:nvSpPr>
          <p:cNvPr id="6" name="Footer Placeholder 5">
            <a:extLst>
              <a:ext uri="{FF2B5EF4-FFF2-40B4-BE49-F238E27FC236}">
                <a16:creationId xmlns:a16="http://schemas.microsoft.com/office/drawing/2014/main" id="{BB28CAAB-378F-4646-836D-6723AF2269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8A5F22-2F00-4B7E-95E3-D4E37EE6F9BD}"/>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5573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3493B-E27E-4DC0-A41A-7E254FDDD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619A8B-408B-4DCB-AC39-AC640BF85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A87CC5-FBB1-4FE5-893F-7BD071C75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135A2-EAAA-4D2D-9A33-6BDF708B3029}" type="datetime1">
              <a:rPr lang="en-GB" smtClean="0"/>
              <a:t>22/11/2023</a:t>
            </a:fld>
            <a:endParaRPr lang="en-GB"/>
          </a:p>
        </p:txBody>
      </p:sp>
      <p:sp>
        <p:nvSpPr>
          <p:cNvPr id="5" name="Footer Placeholder 4">
            <a:extLst>
              <a:ext uri="{FF2B5EF4-FFF2-40B4-BE49-F238E27FC236}">
                <a16:creationId xmlns:a16="http://schemas.microsoft.com/office/drawing/2014/main" id="{068E1BCB-E2F2-4D1B-BCFC-521169C8EA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111173B-B48E-4DCF-8715-580539054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t>‹N°›</a:t>
            </a:fld>
            <a:endParaRPr lang="en-GB"/>
          </a:p>
        </p:txBody>
      </p:sp>
    </p:spTree>
    <p:extLst>
      <p:ext uri="{BB962C8B-B14F-4D97-AF65-F5344CB8AC3E}">
        <p14:creationId xmlns:p14="http://schemas.microsoft.com/office/powerpoint/2010/main" val="138541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0A9C50-B290-4C30-A65A-9D7AB111D154}"/>
              </a:ext>
            </a:extLst>
          </p:cNvPr>
          <p:cNvSpPr txBox="1"/>
          <p:nvPr/>
        </p:nvSpPr>
        <p:spPr>
          <a:xfrm>
            <a:off x="7185660" y="1653227"/>
            <a:ext cx="4777740" cy="355481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500" dirty="0">
                <a:solidFill>
                  <a:srgbClr val="FFFFFF"/>
                </a:solidFill>
                <a:latin typeface="Noto Sans" panose="020B0502040504020204" pitchFamily="34"/>
                <a:ea typeface="Noto Sans" panose="020B0502040504020204" pitchFamily="34"/>
                <a:cs typeface="Noto Sans" panose="020B0502040504020204" pitchFamily="34"/>
              </a:rPr>
              <a:t>Indicateurs  égalité </a:t>
            </a:r>
            <a:r>
              <a:rPr lang="en-US" sz="4500" dirty="0">
                <a:solidFill>
                  <a:srgbClr val="0070C0"/>
                </a:solidFill>
                <a:latin typeface="Noto Sans" panose="020B0502040504020204" pitchFamily="34"/>
                <a:ea typeface="Noto Sans" panose="020B0502040504020204" pitchFamily="34"/>
                <a:cs typeface="Noto Sans" panose="020B0502040504020204" pitchFamily="34"/>
              </a:rPr>
              <a:t>femme</a:t>
            </a:r>
            <a:r>
              <a:rPr lang="en-US" sz="4500" dirty="0">
                <a:solidFill>
                  <a:srgbClr val="FFFFFF"/>
                </a:solidFill>
                <a:latin typeface="Noto Sans" panose="020B0502040504020204" pitchFamily="34"/>
                <a:ea typeface="Noto Sans" panose="020B0502040504020204" pitchFamily="34"/>
                <a:cs typeface="Noto Sans" panose="020B0502040504020204" pitchFamily="34"/>
              </a:rPr>
              <a:t>/</a:t>
            </a:r>
            <a:r>
              <a:rPr lang="en-US" sz="4500" dirty="0">
                <a:solidFill>
                  <a:srgbClr val="FCB414"/>
                </a:solidFill>
                <a:latin typeface="Noto Sans" panose="020B0502040504020204" pitchFamily="34"/>
                <a:ea typeface="Noto Sans" panose="020B0502040504020204" pitchFamily="34"/>
                <a:cs typeface="Noto Sans" panose="020B0502040504020204" pitchFamily="34"/>
              </a:rPr>
              <a:t>homme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4500" dirty="0">
                <a:solidFill>
                  <a:srgbClr val="FFFFFF"/>
                </a:solidFill>
                <a:latin typeface="Noto Sans" panose="020B0502040504020204" pitchFamily="34"/>
                <a:ea typeface="Noto Sans" panose="020B0502040504020204" pitchFamily="34"/>
                <a:cs typeface="Noto Sans" panose="020B0502040504020204" pitchFamily="34"/>
              </a:rPr>
              <a:t>avec</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4500" dirty="0">
                <a:solidFill>
                  <a:srgbClr val="FFFFFF"/>
                </a:solidFill>
                <a:latin typeface="Noto Sans" panose="020B0502040504020204" pitchFamily="34"/>
                <a:ea typeface="Noto Sans" panose="020B0502040504020204" pitchFamily="34"/>
                <a:cs typeface="Noto Sans" panose="020B0502040504020204" pitchFamily="34"/>
              </a:rPr>
              <a:t>Knime</a:t>
            </a:r>
            <a:endParaRPr kumimoji="0" lang="en-GB" sz="45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5" name="TextBox 14">
            <a:extLst>
              <a:ext uri="{FF2B5EF4-FFF2-40B4-BE49-F238E27FC236}">
                <a16:creationId xmlns:a16="http://schemas.microsoft.com/office/drawing/2014/main" id="{8016977A-112F-4154-95F5-0608714FBFEE}"/>
              </a:ext>
            </a:extLst>
          </p:cNvPr>
          <p:cNvSpPr txBox="1"/>
          <p:nvPr/>
        </p:nvSpPr>
        <p:spPr>
          <a:xfrm>
            <a:off x="7400631" y="5385125"/>
            <a:ext cx="4347797" cy="553998"/>
          </a:xfrm>
          <a:prstGeom prst="rect">
            <a:avLst/>
          </a:prstGeom>
          <a:solidFill>
            <a:schemeClr val="bg1">
              <a:lumMod val="9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solidFill>
                  <a:schemeClr val="tx2">
                    <a:lumMod val="65000"/>
                    <a:lumOff val="35000"/>
                  </a:schemeClr>
                </a:solidFill>
                <a:latin typeface="Open Sans" panose="020B0606030504020204" pitchFamily="34" charset="0"/>
              </a:rPr>
              <a:t>EYA NGUEMA Jordan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dirty="0">
              <a:ln>
                <a:noFill/>
              </a:ln>
              <a:solidFill>
                <a:schemeClr val="tx2">
                  <a:lumMod val="65000"/>
                  <a:lumOff val="35000"/>
                </a:schemeClr>
              </a:solidFill>
              <a:effectLst/>
              <a:uLnTx/>
              <a:uFillTx/>
              <a:latin typeface="Noto Sans" panose="020B0502040504020204" pitchFamily="34"/>
              <a:ea typeface="Noto Sans" panose="020B0502040504020204" pitchFamily="34"/>
              <a:cs typeface="Noto Sans" panose="020B0502040504020204" pitchFamily="34"/>
            </a:endParaRPr>
          </a:p>
        </p:txBody>
      </p:sp>
      <p:pic>
        <p:nvPicPr>
          <p:cNvPr id="3" name="Image 2"/>
          <p:cNvPicPr>
            <a:picLocks noChangeAspect="1"/>
          </p:cNvPicPr>
          <p:nvPr/>
        </p:nvPicPr>
        <p:blipFill>
          <a:blip r:embed="rId2"/>
          <a:stretch>
            <a:fillRect/>
          </a:stretch>
        </p:blipFill>
        <p:spPr>
          <a:xfrm>
            <a:off x="547476" y="1056889"/>
            <a:ext cx="5955632" cy="4512637"/>
          </a:xfrm>
          <a:prstGeom prst="rect">
            <a:avLst/>
          </a:prstGeom>
        </p:spPr>
      </p:pic>
      <p:sp>
        <p:nvSpPr>
          <p:cNvPr id="4" name="Espace réservé du numéro de diapositive 3"/>
          <p:cNvSpPr>
            <a:spLocks noGrp="1"/>
          </p:cNvSpPr>
          <p:nvPr>
            <p:ph type="sldNum" sz="quarter" idx="12"/>
          </p:nvPr>
        </p:nvSpPr>
        <p:spPr/>
        <p:txBody>
          <a:bodyPr/>
          <a:lstStyle/>
          <a:p>
            <a:fld id="{6983841B-0DB4-4C99-B5E5-79625F01DBF7}" type="slidenum">
              <a:rPr lang="en-GB" smtClean="0"/>
              <a:t>1</a:t>
            </a:fld>
            <a:endParaRPr lang="en-GB"/>
          </a:p>
        </p:txBody>
      </p:sp>
    </p:spTree>
    <p:extLst>
      <p:ext uri="{BB962C8B-B14F-4D97-AF65-F5344CB8AC3E}">
        <p14:creationId xmlns:p14="http://schemas.microsoft.com/office/powerpoint/2010/main" val="400208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6983841B-0DB4-4C99-B5E5-79625F01DBF7}" type="slidenum">
              <a:rPr lang="en-GB" smtClean="0"/>
              <a:t>10</a:t>
            </a:fld>
            <a:endParaRPr lang="en-GB"/>
          </a:p>
        </p:txBody>
      </p:sp>
      <p:sp>
        <p:nvSpPr>
          <p:cNvPr id="9" name="TextBox 1">
            <a:extLst>
              <a:ext uri="{FF2B5EF4-FFF2-40B4-BE49-F238E27FC236}">
                <a16:creationId xmlns:a16="http://schemas.microsoft.com/office/drawing/2014/main" id="{DB0A9C50-B290-4C30-A65A-9D7AB111D154}"/>
              </a:ext>
            </a:extLst>
          </p:cNvPr>
          <p:cNvSpPr txBox="1"/>
          <p:nvPr/>
        </p:nvSpPr>
        <p:spPr>
          <a:xfrm rot="16200000">
            <a:off x="8497449" y="3163449"/>
            <a:ext cx="6865882" cy="523220"/>
          </a:xfrm>
          <a:prstGeom prst="rect">
            <a:avLst/>
          </a:prstGeom>
          <a:solidFill>
            <a:schemeClr val="bg1">
              <a:lumMod val="5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solidFill>
                  <a:schemeClr val="bg2"/>
                </a:solidFill>
                <a:latin typeface="Noto Sans" panose="020B0502040504020204" pitchFamily="34"/>
                <a:ea typeface="Noto Sans" panose="020B0502040504020204" pitchFamily="34"/>
                <a:cs typeface="Noto Sans" panose="020B0502040504020204" pitchFamily="34"/>
              </a:rPr>
              <a:t>QUALIFICATION</a:t>
            </a:r>
            <a:endParaRPr kumimoji="0" lang="en-GB" sz="2800" b="0" i="0" u="none" strike="noStrike" kern="1200" cap="none" spc="0" normalizeH="0" baseline="0" noProof="0" dirty="0">
              <a:ln>
                <a:noFill/>
              </a:ln>
              <a:solidFill>
                <a:schemeClr val="bg2"/>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0" name="TextBox 12">
            <a:extLst>
              <a:ext uri="{FF2B5EF4-FFF2-40B4-BE49-F238E27FC236}">
                <a16:creationId xmlns:a16="http://schemas.microsoft.com/office/drawing/2014/main" id="{8016977A-112F-4154-95F5-0608714FBFEE}"/>
              </a:ext>
            </a:extLst>
          </p:cNvPr>
          <p:cNvSpPr txBox="1"/>
          <p:nvPr/>
        </p:nvSpPr>
        <p:spPr>
          <a:xfrm>
            <a:off x="462447" y="350646"/>
            <a:ext cx="5816763" cy="400110"/>
          </a:xfrm>
          <a:prstGeom prst="rect">
            <a:avLst/>
          </a:prstGeom>
          <a:solidFill>
            <a:schemeClr val="bg1">
              <a:lumMod val="50000"/>
            </a:schemeClr>
          </a:solid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Répartition des effectifs</a:t>
            </a:r>
            <a:r>
              <a:rPr kumimoji="0" lang="en-GB" sz="2000" b="0" i="0" u="none" strike="noStrike" kern="1200" cap="none" spc="0" normalizeH="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par service</a:t>
            </a:r>
            <a:endParaRPr kumimoji="0" lang="en-GB" sz="2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1" name="TextBox 12">
            <a:extLst>
              <a:ext uri="{FF2B5EF4-FFF2-40B4-BE49-F238E27FC236}">
                <a16:creationId xmlns:a16="http://schemas.microsoft.com/office/drawing/2014/main" id="{8016977A-112F-4154-95F5-0608714FBFEE}"/>
              </a:ext>
            </a:extLst>
          </p:cNvPr>
          <p:cNvSpPr txBox="1"/>
          <p:nvPr/>
        </p:nvSpPr>
        <p:spPr>
          <a:xfrm>
            <a:off x="462447" y="1313952"/>
            <a:ext cx="3615031" cy="412420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endParaRPr lang="en-US" baseline="0" dirty="0">
              <a:solidFill>
                <a:srgbClr val="FFFFFF"/>
              </a:solidFill>
              <a:latin typeface="Calibri" panose="020F0502020204030204" pitchFamily="34" charset="0"/>
              <a:ea typeface="Noto Sans" panose="020B0502040504020204" pitchFamily="34"/>
              <a:cs typeface="Calibri" panose="020F0502020204030204"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sz="2800" i="1" dirty="0">
                <a:solidFill>
                  <a:schemeClr val="accent5"/>
                </a:solidFill>
                <a:latin typeface="Calibri" panose="020F0502020204030204" pitchFamily="34" charset="0"/>
                <a:ea typeface="Noto Sans" panose="020B0502040504020204" pitchFamily="34"/>
                <a:cs typeface="Calibri" panose="020F0502020204030204" pitchFamily="34" charset="0"/>
              </a:rPr>
              <a:t>6 services. </a:t>
            </a:r>
          </a:p>
          <a:p>
            <a:pPr marL="0" marR="0" lvl="0" indent="0" defTabSz="9144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Calibri" panose="020F0502020204030204" pitchFamily="34" charset="0"/>
              <a:ea typeface="Noto Sans" panose="020B0502040504020204" pitchFamily="34"/>
              <a:cs typeface="Calibri" panose="020F0502020204030204"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Calibri" panose="020F0502020204030204" pitchFamily="34" charset="0"/>
                <a:ea typeface="Noto Sans" panose="020B0502040504020204" pitchFamily="34"/>
                <a:cs typeface="Calibri" panose="020F0502020204030204" pitchFamily="34" charset="0"/>
              </a:rPr>
              <a:t>Les femmes sont majoritaires </a:t>
            </a:r>
          </a:p>
          <a:p>
            <a:pPr marL="285750" marR="0" lvl="0" indent="-285750"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dirty="0">
                <a:solidFill>
                  <a:srgbClr val="FFFFFF"/>
                </a:solidFill>
                <a:latin typeface="Calibri" panose="020F0502020204030204" pitchFamily="34" charset="0"/>
                <a:ea typeface="Noto Sans" panose="020B0502040504020204" pitchFamily="34"/>
                <a:cs typeface="Calibri" panose="020F0502020204030204" pitchFamily="34" charset="0"/>
              </a:rPr>
              <a:t>compta/finances </a:t>
            </a:r>
            <a:r>
              <a:rPr lang="en-US" dirty="0">
                <a:solidFill>
                  <a:srgbClr val="00B050"/>
                </a:solidFill>
                <a:latin typeface="Calibri" panose="020F0502020204030204" pitchFamily="34" charset="0"/>
                <a:ea typeface="Noto Sans" panose="020B0502040504020204" pitchFamily="34"/>
                <a:cs typeface="Calibri" panose="020F0502020204030204" pitchFamily="34" charset="0"/>
              </a:rPr>
              <a:t>58,5%</a:t>
            </a:r>
          </a:p>
          <a:p>
            <a:pPr marL="285750" marR="0" lvl="0" indent="-285750"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dirty="0">
                <a:solidFill>
                  <a:srgbClr val="FFFFFF"/>
                </a:solidFill>
                <a:latin typeface="Calibri" panose="020F0502020204030204" pitchFamily="34" charset="0"/>
                <a:ea typeface="Noto Sans" panose="020B0502040504020204" pitchFamily="34"/>
                <a:cs typeface="Calibri" panose="020F0502020204030204" pitchFamily="34" charset="0"/>
              </a:rPr>
              <a:t>commercial </a:t>
            </a:r>
            <a:r>
              <a:rPr lang="en-US" dirty="0">
                <a:solidFill>
                  <a:srgbClr val="00B050"/>
                </a:solidFill>
                <a:latin typeface="Calibri" panose="020F0502020204030204" pitchFamily="34" charset="0"/>
                <a:ea typeface="Noto Sans" panose="020B0502040504020204" pitchFamily="34"/>
                <a:cs typeface="Calibri" panose="020F0502020204030204" pitchFamily="34" charset="0"/>
              </a:rPr>
              <a:t>56%</a:t>
            </a:r>
          </a:p>
          <a:p>
            <a:pPr marL="285750" marR="0" lvl="0" indent="-285750"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dirty="0">
                <a:solidFill>
                  <a:srgbClr val="FFFFFF"/>
                </a:solidFill>
                <a:latin typeface="Calibri" panose="020F0502020204030204" pitchFamily="34" charset="0"/>
                <a:ea typeface="Noto Sans" panose="020B0502040504020204" pitchFamily="34"/>
                <a:cs typeface="Calibri" panose="020F0502020204030204" pitchFamily="34" charset="0"/>
              </a:rPr>
              <a:t>et en ressources humaines </a:t>
            </a:r>
            <a:r>
              <a:rPr lang="en-US" dirty="0">
                <a:solidFill>
                  <a:srgbClr val="00B050"/>
                </a:solidFill>
                <a:latin typeface="Calibri" panose="020F0502020204030204" pitchFamily="34" charset="0"/>
                <a:ea typeface="Noto Sans" panose="020B0502040504020204" pitchFamily="34"/>
                <a:cs typeface="Calibri" panose="020F0502020204030204" pitchFamily="34" charset="0"/>
              </a:rPr>
              <a:t>56%</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srgbClr val="FFFFFF"/>
              </a:solidFill>
              <a:effectLst/>
              <a:uLnTx/>
              <a:uFillTx/>
              <a:latin typeface="Calibri" panose="020F0502020204030204" pitchFamily="34" charset="0"/>
              <a:ea typeface="Noto Sans" panose="020B0502040504020204" pitchFamily="34"/>
              <a:cs typeface="Calibri" panose="020F0502020204030204"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Calibri" panose="020F0502020204030204" pitchFamily="34" charset="0"/>
              <a:ea typeface="Noto Sans" panose="020B0502040504020204" pitchFamily="34"/>
              <a:cs typeface="Calibri" panose="020F0502020204030204"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noProof="0" dirty="0">
              <a:ln>
                <a:noFill/>
              </a:ln>
              <a:solidFill>
                <a:srgbClr val="FFFFFF"/>
              </a:solidFill>
              <a:effectLst/>
              <a:uLnTx/>
              <a:uFillTx/>
              <a:latin typeface="Calibri" panose="020F0502020204030204" pitchFamily="34" charset="0"/>
              <a:ea typeface="Noto Sans" panose="020B0502040504020204" pitchFamily="34"/>
              <a:cs typeface="Calibri" panose="020F0502020204030204"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noProof="0" dirty="0">
                <a:ln>
                  <a:noFill/>
                </a:ln>
                <a:solidFill>
                  <a:srgbClr val="FFFFFF"/>
                </a:solidFill>
                <a:effectLst/>
                <a:uLnTx/>
                <a:uFillTx/>
                <a:latin typeface="Calibri" panose="020F0502020204030204" pitchFamily="34" charset="0"/>
                <a:ea typeface="Noto Sans" panose="020B0502040504020204" pitchFamily="34"/>
                <a:cs typeface="Calibri" panose="020F0502020204030204" pitchFamily="34" charset="0"/>
              </a:rPr>
              <a:t> </a:t>
            </a:r>
            <a:r>
              <a:rPr lang="en-US" dirty="0">
                <a:solidFill>
                  <a:srgbClr val="FFFFFF"/>
                </a:solidFill>
                <a:latin typeface="Calibri" panose="020F0502020204030204" pitchFamily="34" charset="0"/>
                <a:ea typeface="Noto Sans" panose="020B0502040504020204" pitchFamily="34"/>
                <a:cs typeface="Calibri" panose="020F0502020204030204" pitchFamily="34" charset="0"/>
              </a:rPr>
              <a:t>M</a:t>
            </a:r>
            <a:r>
              <a:rPr kumimoji="0" lang="en-US" b="0" i="0" u="none" strike="noStrike" kern="1200" cap="none" spc="0" normalizeH="0" noProof="0" dirty="0" err="1">
                <a:ln>
                  <a:noFill/>
                </a:ln>
                <a:solidFill>
                  <a:srgbClr val="FFFFFF"/>
                </a:solidFill>
                <a:effectLst/>
                <a:uLnTx/>
                <a:uFillTx/>
                <a:latin typeface="Calibri" panose="020F0502020204030204" pitchFamily="34" charset="0"/>
                <a:ea typeface="Noto Sans" panose="020B0502040504020204" pitchFamily="34"/>
                <a:cs typeface="Calibri" panose="020F0502020204030204" pitchFamily="34" charset="0"/>
              </a:rPr>
              <a:t>oins</a:t>
            </a:r>
            <a:r>
              <a:rPr kumimoji="0" lang="en-US" b="0" i="0" u="none" strike="noStrike" kern="1200" cap="none" spc="0" normalizeH="0" noProof="0" dirty="0">
                <a:ln>
                  <a:noFill/>
                </a:ln>
                <a:solidFill>
                  <a:srgbClr val="FFFFFF"/>
                </a:solidFill>
                <a:effectLst/>
                <a:uLnTx/>
                <a:uFillTx/>
                <a:latin typeface="Calibri" panose="020F0502020204030204" pitchFamily="34" charset="0"/>
                <a:ea typeface="Noto Sans" panose="020B0502040504020204" pitchFamily="34"/>
                <a:cs typeface="Calibri" panose="020F0502020204030204" pitchFamily="34" charset="0"/>
              </a:rPr>
              <a:t> représentées au niveau :</a:t>
            </a:r>
          </a:p>
          <a:p>
            <a:pPr marL="285750" marR="0" lvl="0" indent="-285750"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aseline="0" dirty="0">
                <a:solidFill>
                  <a:srgbClr val="FFFFFF"/>
                </a:solidFill>
                <a:latin typeface="Calibri" panose="020F0502020204030204" pitchFamily="34" charset="0"/>
                <a:ea typeface="Noto Sans" panose="020B0502040504020204" pitchFamily="34"/>
                <a:cs typeface="Calibri" panose="020F0502020204030204" pitchFamily="34" charset="0"/>
              </a:rPr>
              <a:t>Consulting </a:t>
            </a:r>
            <a:r>
              <a:rPr lang="en-US" baseline="0" dirty="0">
                <a:solidFill>
                  <a:schemeClr val="accent4">
                    <a:lumMod val="20000"/>
                    <a:lumOff val="80000"/>
                  </a:schemeClr>
                </a:solidFill>
                <a:latin typeface="Calibri" panose="020F0502020204030204" pitchFamily="34" charset="0"/>
                <a:ea typeface="Noto Sans" panose="020B0502040504020204" pitchFamily="34"/>
                <a:cs typeface="Calibri" panose="020F0502020204030204" pitchFamily="34" charset="0"/>
              </a:rPr>
              <a:t>43%</a:t>
            </a:r>
          </a:p>
          <a:p>
            <a:pPr marL="285750" marR="0" lvl="0" indent="-285750"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b="0" i="0" u="none" strike="noStrike" kern="1200" cap="none" spc="0" normalizeH="0" noProof="0" dirty="0">
                <a:ln>
                  <a:noFill/>
                </a:ln>
                <a:solidFill>
                  <a:srgbClr val="FFFFFF"/>
                </a:solidFill>
                <a:effectLst/>
                <a:uLnTx/>
                <a:uFillTx/>
                <a:latin typeface="Calibri" panose="020F0502020204030204" pitchFamily="34" charset="0"/>
                <a:ea typeface="Noto Sans" panose="020B0502040504020204" pitchFamily="34"/>
                <a:cs typeface="Calibri" panose="020F0502020204030204" pitchFamily="34" charset="0"/>
              </a:rPr>
              <a:t>Marketing </a:t>
            </a:r>
            <a:r>
              <a:rPr kumimoji="0" lang="en-US" b="0" i="0" u="none" strike="noStrike" kern="1200" cap="none" spc="0" normalizeH="0" noProof="0" dirty="0">
                <a:ln>
                  <a:noFill/>
                </a:ln>
                <a:solidFill>
                  <a:srgbClr val="FF0000"/>
                </a:solidFill>
                <a:effectLst/>
                <a:uLnTx/>
                <a:uFillTx/>
                <a:latin typeface="Calibri" panose="020F0502020204030204" pitchFamily="34" charset="0"/>
                <a:ea typeface="Noto Sans" panose="020B0502040504020204" pitchFamily="34"/>
                <a:cs typeface="Calibri" panose="020F0502020204030204" pitchFamily="34" charset="0"/>
              </a:rPr>
              <a:t>42%</a:t>
            </a:r>
          </a:p>
          <a:p>
            <a:pPr marL="285750" marR="0" lvl="0" indent="-285750"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aseline="0" dirty="0">
                <a:solidFill>
                  <a:srgbClr val="FFFFFF"/>
                </a:solidFill>
                <a:latin typeface="Calibri" panose="020F0502020204030204" pitchFamily="34" charset="0"/>
                <a:ea typeface="Noto Sans" panose="020B0502040504020204" pitchFamily="34"/>
                <a:cs typeface="Calibri" panose="020F0502020204030204" pitchFamily="34" charset="0"/>
              </a:rPr>
              <a:t>R&amp;D </a:t>
            </a:r>
            <a:r>
              <a:rPr lang="en-US" baseline="0" dirty="0">
                <a:solidFill>
                  <a:schemeClr val="accent4">
                    <a:lumMod val="50000"/>
                  </a:schemeClr>
                </a:solidFill>
                <a:latin typeface="Calibri" panose="020F0502020204030204" pitchFamily="34" charset="0"/>
                <a:ea typeface="Noto Sans" panose="020B0502040504020204" pitchFamily="34"/>
                <a:cs typeface="Calibri" panose="020F0502020204030204" pitchFamily="34" charset="0"/>
              </a:rPr>
              <a:t>20%</a:t>
            </a:r>
            <a:endParaRPr kumimoji="0" lang="en-GB" b="0" i="0" u="none" strike="noStrike" kern="1200" cap="none" spc="0" normalizeH="0" baseline="0" noProof="0" dirty="0">
              <a:ln>
                <a:noFill/>
              </a:ln>
              <a:solidFill>
                <a:schemeClr val="accent4">
                  <a:lumMod val="50000"/>
                </a:schemeClr>
              </a:solidFill>
              <a:effectLst/>
              <a:uLnTx/>
              <a:uFillTx/>
              <a:latin typeface="Calibri" panose="020F0502020204030204" pitchFamily="34" charset="0"/>
              <a:ea typeface="Noto Sans" panose="020B0502040504020204" pitchFamily="34"/>
              <a:cs typeface="Calibri" panose="020F0502020204030204" pitchFamily="34" charset="0"/>
            </a:endParaRPr>
          </a:p>
        </p:txBody>
      </p:sp>
      <p:pic>
        <p:nvPicPr>
          <p:cNvPr id="12" name="Image 11"/>
          <p:cNvPicPr>
            <a:picLocks noChangeAspect="1"/>
          </p:cNvPicPr>
          <p:nvPr/>
        </p:nvPicPr>
        <p:blipFill>
          <a:blip r:embed="rId2"/>
          <a:stretch>
            <a:fillRect/>
          </a:stretch>
        </p:blipFill>
        <p:spPr>
          <a:xfrm>
            <a:off x="4446329" y="1500711"/>
            <a:ext cx="6526471" cy="4410561"/>
          </a:xfrm>
          <a:prstGeom prst="rect">
            <a:avLst/>
          </a:prstGeom>
        </p:spPr>
      </p:pic>
      <p:sp>
        <p:nvSpPr>
          <p:cNvPr id="14" name="Rectangle à coins arrondis 13"/>
          <p:cNvSpPr/>
          <p:nvPr/>
        </p:nvSpPr>
        <p:spPr>
          <a:xfrm>
            <a:off x="8948891" y="1634717"/>
            <a:ext cx="808344" cy="28259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Femmes</a:t>
            </a:r>
          </a:p>
        </p:txBody>
      </p:sp>
      <p:sp>
        <p:nvSpPr>
          <p:cNvPr id="15" name="Rectangle à coins arrondis 14"/>
          <p:cNvSpPr/>
          <p:nvPr/>
        </p:nvSpPr>
        <p:spPr>
          <a:xfrm>
            <a:off x="9960845" y="1634717"/>
            <a:ext cx="808344" cy="282593"/>
          </a:xfrm>
          <a:prstGeom prst="round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Hommes</a:t>
            </a:r>
          </a:p>
        </p:txBody>
      </p:sp>
    </p:spTree>
    <p:extLst>
      <p:ext uri="{BB962C8B-B14F-4D97-AF65-F5344CB8AC3E}">
        <p14:creationId xmlns:p14="http://schemas.microsoft.com/office/powerpoint/2010/main" val="1137831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à coins arrondis 7"/>
          <p:cNvSpPr/>
          <p:nvPr/>
        </p:nvSpPr>
        <p:spPr>
          <a:xfrm>
            <a:off x="8457964" y="1112513"/>
            <a:ext cx="2829199" cy="36899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5146763" y="1505652"/>
            <a:ext cx="808344" cy="28259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Femmes</a:t>
            </a:r>
          </a:p>
        </p:txBody>
      </p:sp>
      <p:sp>
        <p:nvSpPr>
          <p:cNvPr id="21" name="Rectangle à coins arrondis 20"/>
          <p:cNvSpPr/>
          <p:nvPr/>
        </p:nvSpPr>
        <p:spPr>
          <a:xfrm>
            <a:off x="6080236" y="1505652"/>
            <a:ext cx="808344" cy="282593"/>
          </a:xfrm>
          <a:prstGeom prst="round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Hommes</a:t>
            </a:r>
          </a:p>
        </p:txBody>
      </p:sp>
      <p:sp>
        <p:nvSpPr>
          <p:cNvPr id="3" name="Espace réservé du numéro de diapositive 2"/>
          <p:cNvSpPr>
            <a:spLocks noGrp="1"/>
          </p:cNvSpPr>
          <p:nvPr>
            <p:ph type="sldNum" sz="quarter" idx="12"/>
          </p:nvPr>
        </p:nvSpPr>
        <p:spPr/>
        <p:txBody>
          <a:bodyPr/>
          <a:lstStyle/>
          <a:p>
            <a:fld id="{6983841B-0DB4-4C99-B5E5-79625F01DBF7}" type="slidenum">
              <a:rPr lang="en-GB" smtClean="0"/>
              <a:t>11</a:t>
            </a:fld>
            <a:endParaRPr lang="en-GB"/>
          </a:p>
        </p:txBody>
      </p:sp>
      <p:sp>
        <p:nvSpPr>
          <p:cNvPr id="9" name="TextBox 1">
            <a:extLst>
              <a:ext uri="{FF2B5EF4-FFF2-40B4-BE49-F238E27FC236}">
                <a16:creationId xmlns:a16="http://schemas.microsoft.com/office/drawing/2014/main" id="{DB0A9C50-B290-4C30-A65A-9D7AB111D154}"/>
              </a:ext>
            </a:extLst>
          </p:cNvPr>
          <p:cNvSpPr txBox="1"/>
          <p:nvPr/>
        </p:nvSpPr>
        <p:spPr>
          <a:xfrm rot="16200000">
            <a:off x="8497449" y="3163449"/>
            <a:ext cx="6865882" cy="523220"/>
          </a:xfrm>
          <a:prstGeom prst="rect">
            <a:avLst/>
          </a:prstGeom>
          <a:solidFill>
            <a:schemeClr val="bg1">
              <a:lumMod val="5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solidFill>
                  <a:schemeClr val="bg2"/>
                </a:solidFill>
                <a:latin typeface="Noto Sans" panose="020B0502040504020204" pitchFamily="34"/>
                <a:ea typeface="Noto Sans" panose="020B0502040504020204" pitchFamily="34"/>
                <a:cs typeface="Noto Sans" panose="020B0502040504020204" pitchFamily="34"/>
              </a:rPr>
              <a:t>PROMOTIONS</a:t>
            </a:r>
            <a:endParaRPr kumimoji="0" lang="en-GB" sz="2800" b="0" i="0" u="none" strike="noStrike" kern="1200" cap="none" spc="0" normalizeH="0" baseline="0" noProof="0" dirty="0">
              <a:ln>
                <a:noFill/>
              </a:ln>
              <a:solidFill>
                <a:schemeClr val="bg2"/>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1" name="Rectangle à coins arrondis 10"/>
          <p:cNvSpPr/>
          <p:nvPr/>
        </p:nvSpPr>
        <p:spPr>
          <a:xfrm>
            <a:off x="2511791" y="2125078"/>
            <a:ext cx="1700851" cy="25881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Femmes : 12,11 ans</a:t>
            </a:r>
          </a:p>
        </p:txBody>
      </p:sp>
      <p:sp>
        <p:nvSpPr>
          <p:cNvPr id="12" name="Rectangle à coins arrondis 11"/>
          <p:cNvSpPr/>
          <p:nvPr/>
        </p:nvSpPr>
        <p:spPr>
          <a:xfrm>
            <a:off x="2606118" y="1017003"/>
            <a:ext cx="1585152" cy="258815"/>
          </a:xfrm>
          <a:prstGeom prst="roundRect">
            <a:avLst/>
          </a:prstGeom>
          <a:solidFill>
            <a:srgbClr val="33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Hommes :  14,16 ans</a:t>
            </a:r>
          </a:p>
        </p:txBody>
      </p:sp>
      <p:sp>
        <p:nvSpPr>
          <p:cNvPr id="13" name="TextBox 12">
            <a:extLst>
              <a:ext uri="{FF2B5EF4-FFF2-40B4-BE49-F238E27FC236}">
                <a16:creationId xmlns:a16="http://schemas.microsoft.com/office/drawing/2014/main" id="{8016977A-112F-4154-95F5-0608714FBFEE}"/>
              </a:ext>
            </a:extLst>
          </p:cNvPr>
          <p:cNvSpPr txBox="1"/>
          <p:nvPr/>
        </p:nvSpPr>
        <p:spPr>
          <a:xfrm>
            <a:off x="101393" y="1266397"/>
            <a:ext cx="1652762"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rgbClr val="FFFFFF"/>
                </a:solidFill>
                <a:latin typeface="Noto Sans" panose="020B0502040504020204" pitchFamily="34"/>
                <a:ea typeface="Noto Sans" panose="020B0502040504020204" pitchFamily="34"/>
                <a:cs typeface="Noto Sans" panose="020B0502040504020204" pitchFamily="34"/>
              </a:rPr>
              <a:t>Ancienneté</a:t>
            </a:r>
            <a:r>
              <a:rPr kumimoji="0" lang="en-GB" b="0" i="0" u="none" strike="noStrike" kern="1200" cap="none" spc="0" normalizeH="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moyenne :</a:t>
            </a:r>
            <a:endParaRPr kumimoji="0" lang="en-GB"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7" name="TextBox 12">
            <a:extLst>
              <a:ext uri="{FF2B5EF4-FFF2-40B4-BE49-F238E27FC236}">
                <a16:creationId xmlns:a16="http://schemas.microsoft.com/office/drawing/2014/main" id="{8016977A-112F-4154-95F5-0608714FBFEE}"/>
              </a:ext>
            </a:extLst>
          </p:cNvPr>
          <p:cNvSpPr txBox="1"/>
          <p:nvPr/>
        </p:nvSpPr>
        <p:spPr>
          <a:xfrm>
            <a:off x="234963" y="3233153"/>
            <a:ext cx="3501874" cy="707886"/>
          </a:xfrm>
          <a:prstGeom prst="rect">
            <a:avLst/>
          </a:prstGeom>
          <a:solidFill>
            <a:schemeClr val="bg1">
              <a:lumMod val="50000"/>
            </a:schemeClr>
          </a:solid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Répartition des promotions</a:t>
            </a:r>
            <a:r>
              <a:rPr kumimoji="0" lang="en-GB" sz="2000" b="0" i="0" u="none" strike="noStrike" kern="1200" cap="none" spc="0" normalizeH="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internes</a:t>
            </a:r>
            <a:endParaRPr kumimoji="0" lang="en-GB" sz="2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8" name="Rectangle à coins arrondis 17"/>
          <p:cNvSpPr/>
          <p:nvPr/>
        </p:nvSpPr>
        <p:spPr>
          <a:xfrm>
            <a:off x="2500371" y="4624402"/>
            <a:ext cx="808344" cy="73878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62</a:t>
            </a:r>
          </a:p>
          <a:p>
            <a:pPr algn="ctr"/>
            <a:r>
              <a:rPr lang="fr-FR" sz="1200" dirty="0"/>
              <a:t>Promos</a:t>
            </a:r>
          </a:p>
          <a:p>
            <a:pPr algn="ctr"/>
            <a:r>
              <a:rPr lang="fr-FR" sz="1200" dirty="0"/>
              <a:t>Femmes</a:t>
            </a:r>
          </a:p>
        </p:txBody>
      </p:sp>
      <p:sp>
        <p:nvSpPr>
          <p:cNvPr id="19" name="Rectangle à coins arrondis 18"/>
          <p:cNvSpPr/>
          <p:nvPr/>
        </p:nvSpPr>
        <p:spPr>
          <a:xfrm>
            <a:off x="792575" y="4606596"/>
            <a:ext cx="847039" cy="738786"/>
          </a:xfrm>
          <a:prstGeom prst="roundRect">
            <a:avLst>
              <a:gd name="adj" fmla="val 13573"/>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63</a:t>
            </a:r>
          </a:p>
          <a:p>
            <a:pPr algn="ctr"/>
            <a:r>
              <a:rPr lang="fr-FR" sz="1200" dirty="0"/>
              <a:t>Promos Hommes</a:t>
            </a:r>
          </a:p>
        </p:txBody>
      </p:sp>
      <p:sp>
        <p:nvSpPr>
          <p:cNvPr id="22" name="TextBox 12">
            <a:extLst>
              <a:ext uri="{FF2B5EF4-FFF2-40B4-BE49-F238E27FC236}">
                <a16:creationId xmlns:a16="http://schemas.microsoft.com/office/drawing/2014/main" id="{8016977A-112F-4154-95F5-0608714FBFEE}"/>
              </a:ext>
            </a:extLst>
          </p:cNvPr>
          <p:cNvSpPr txBox="1"/>
          <p:nvPr/>
        </p:nvSpPr>
        <p:spPr>
          <a:xfrm>
            <a:off x="8014" y="54244"/>
            <a:ext cx="3728823" cy="707886"/>
          </a:xfrm>
          <a:prstGeom prst="rect">
            <a:avLst/>
          </a:prstGeom>
          <a:solidFill>
            <a:schemeClr val="bg1">
              <a:lumMod val="50000"/>
            </a:schemeClr>
          </a:solid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Répartition des effectifs</a:t>
            </a:r>
            <a:r>
              <a:rPr kumimoji="0" lang="en-GB" sz="2000" b="0" i="0" u="none" strike="noStrike" kern="1200" cap="none" spc="0" normalizeH="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par Ancienneté</a:t>
            </a:r>
            <a:endParaRPr kumimoji="0" lang="en-GB" sz="2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 name="Isosceles Triangle 80">
            <a:extLst>
              <a:ext uri="{FF2B5EF4-FFF2-40B4-BE49-F238E27FC236}">
                <a16:creationId xmlns:a16="http://schemas.microsoft.com/office/drawing/2014/main" id="{6E637F2D-CAD8-5D9E-839E-4D7DA5BD56F6}"/>
              </a:ext>
            </a:extLst>
          </p:cNvPr>
          <p:cNvSpPr/>
          <p:nvPr/>
        </p:nvSpPr>
        <p:spPr>
          <a:xfrm rot="3859102">
            <a:off x="2061395" y="837097"/>
            <a:ext cx="45719" cy="952586"/>
          </a:xfrm>
          <a:prstGeom prst="triangle">
            <a:avLst>
              <a:gd name="adj" fmla="val 705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6" name="Isosceles Triangle 80">
            <a:extLst>
              <a:ext uri="{FF2B5EF4-FFF2-40B4-BE49-F238E27FC236}">
                <a16:creationId xmlns:a16="http://schemas.microsoft.com/office/drawing/2014/main" id="{D0C705EA-EBA5-D7C0-1BDA-F5E65162F22F}"/>
              </a:ext>
            </a:extLst>
          </p:cNvPr>
          <p:cNvSpPr/>
          <p:nvPr/>
        </p:nvSpPr>
        <p:spPr>
          <a:xfrm rot="7289368">
            <a:off x="1959021" y="1590259"/>
            <a:ext cx="45719" cy="859941"/>
          </a:xfrm>
          <a:prstGeom prst="triangle">
            <a:avLst>
              <a:gd name="adj" fmla="val 705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10" name="Image 9">
            <a:extLst>
              <a:ext uri="{FF2B5EF4-FFF2-40B4-BE49-F238E27FC236}">
                <a16:creationId xmlns:a16="http://schemas.microsoft.com/office/drawing/2014/main" id="{F3852B26-89AA-8470-7FE0-396A8F1E793A}"/>
              </a:ext>
            </a:extLst>
          </p:cNvPr>
          <p:cNvPicPr>
            <a:picLocks noChangeAspect="1"/>
          </p:cNvPicPr>
          <p:nvPr/>
        </p:nvPicPr>
        <p:blipFill>
          <a:blip r:embed="rId2"/>
          <a:stretch>
            <a:fillRect/>
          </a:stretch>
        </p:blipFill>
        <p:spPr>
          <a:xfrm>
            <a:off x="4640794" y="66606"/>
            <a:ext cx="6908070" cy="5296582"/>
          </a:xfrm>
          <a:prstGeom prst="rect">
            <a:avLst/>
          </a:prstGeom>
        </p:spPr>
      </p:pic>
    </p:spTree>
    <p:extLst>
      <p:ext uri="{BB962C8B-B14F-4D97-AF65-F5344CB8AC3E}">
        <p14:creationId xmlns:p14="http://schemas.microsoft.com/office/powerpoint/2010/main" val="1964471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à coins arrondis 6"/>
          <p:cNvSpPr/>
          <p:nvPr/>
        </p:nvSpPr>
        <p:spPr>
          <a:xfrm>
            <a:off x="6199364" y="186628"/>
            <a:ext cx="808344" cy="28259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Femmes</a:t>
            </a:r>
          </a:p>
        </p:txBody>
      </p:sp>
      <p:sp>
        <p:nvSpPr>
          <p:cNvPr id="21" name="Rectangle à coins arrondis 20"/>
          <p:cNvSpPr/>
          <p:nvPr/>
        </p:nvSpPr>
        <p:spPr>
          <a:xfrm>
            <a:off x="8529900" y="186628"/>
            <a:ext cx="808344" cy="282593"/>
          </a:xfrm>
          <a:prstGeom prst="round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Hommes</a:t>
            </a:r>
          </a:p>
        </p:txBody>
      </p:sp>
      <p:sp>
        <p:nvSpPr>
          <p:cNvPr id="5" name="Espace réservé du numéro de diapositive 4"/>
          <p:cNvSpPr>
            <a:spLocks noGrp="1"/>
          </p:cNvSpPr>
          <p:nvPr>
            <p:ph type="sldNum" sz="quarter" idx="12"/>
          </p:nvPr>
        </p:nvSpPr>
        <p:spPr/>
        <p:txBody>
          <a:bodyPr/>
          <a:lstStyle/>
          <a:p>
            <a:fld id="{6983841B-0DB4-4C99-B5E5-79625F01DBF7}" type="slidenum">
              <a:rPr lang="en-GB" smtClean="0"/>
              <a:t>12</a:t>
            </a:fld>
            <a:endParaRPr lang="en-GB"/>
          </a:p>
        </p:txBody>
      </p:sp>
      <p:sp>
        <p:nvSpPr>
          <p:cNvPr id="9" name="TextBox 1">
            <a:extLst>
              <a:ext uri="{FF2B5EF4-FFF2-40B4-BE49-F238E27FC236}">
                <a16:creationId xmlns:a16="http://schemas.microsoft.com/office/drawing/2014/main" id="{DB0A9C50-B290-4C30-A65A-9D7AB111D154}"/>
              </a:ext>
            </a:extLst>
          </p:cNvPr>
          <p:cNvSpPr txBox="1"/>
          <p:nvPr/>
        </p:nvSpPr>
        <p:spPr>
          <a:xfrm rot="16200000">
            <a:off x="8497449" y="3163449"/>
            <a:ext cx="6865882" cy="523220"/>
          </a:xfrm>
          <a:prstGeom prst="rect">
            <a:avLst/>
          </a:prstGeom>
          <a:solidFill>
            <a:schemeClr val="bg1">
              <a:lumMod val="5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noProof="0" dirty="0">
                <a:solidFill>
                  <a:schemeClr val="bg2"/>
                </a:solidFill>
                <a:latin typeface="Noto Sans" panose="020B0502040504020204" pitchFamily="34"/>
                <a:ea typeface="Noto Sans" panose="020B0502040504020204" pitchFamily="34"/>
                <a:cs typeface="Noto Sans" panose="020B0502040504020204" pitchFamily="34"/>
              </a:rPr>
              <a:t>REMUNERATION</a:t>
            </a:r>
            <a:endParaRPr kumimoji="0" lang="en-GB" sz="2800" b="0" i="0" u="none" strike="noStrike" kern="1200" cap="none" spc="0" normalizeH="0" baseline="0" noProof="0" dirty="0">
              <a:ln>
                <a:noFill/>
              </a:ln>
              <a:solidFill>
                <a:schemeClr val="bg2"/>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2" name="TextBox 12">
            <a:extLst>
              <a:ext uri="{FF2B5EF4-FFF2-40B4-BE49-F238E27FC236}">
                <a16:creationId xmlns:a16="http://schemas.microsoft.com/office/drawing/2014/main" id="{8016977A-112F-4154-95F5-0608714FBFEE}"/>
              </a:ext>
            </a:extLst>
          </p:cNvPr>
          <p:cNvSpPr txBox="1"/>
          <p:nvPr/>
        </p:nvSpPr>
        <p:spPr>
          <a:xfrm>
            <a:off x="149291" y="232051"/>
            <a:ext cx="3904550" cy="400110"/>
          </a:xfrm>
          <a:prstGeom prst="rect">
            <a:avLst/>
          </a:prstGeom>
          <a:solidFill>
            <a:schemeClr val="bg1">
              <a:lumMod val="50000"/>
            </a:schemeClr>
          </a:solid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Rémunération</a:t>
            </a:r>
            <a:r>
              <a:rPr kumimoji="0" lang="en-GB" sz="2000" b="0" i="0" u="none" strike="noStrike" kern="1200" cap="none" spc="0" normalizeH="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annuelle </a:t>
            </a:r>
            <a:r>
              <a:rPr kumimoji="0" lang="en-GB" sz="2000" b="0" i="0" u="none" strike="noStrike" kern="1200" cap="none" spc="0" normalizeH="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totale</a:t>
            </a:r>
            <a:endParaRPr kumimoji="0" lang="en-GB" sz="2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4" name="Rectangle à coins arrondis 13"/>
          <p:cNvSpPr/>
          <p:nvPr/>
        </p:nvSpPr>
        <p:spPr>
          <a:xfrm>
            <a:off x="2324190" y="1094211"/>
            <a:ext cx="1585152" cy="24448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Femmes :   75567</a:t>
            </a:r>
          </a:p>
        </p:txBody>
      </p:sp>
      <p:sp>
        <p:nvSpPr>
          <p:cNvPr id="15" name="Rectangle à coins arrondis 14"/>
          <p:cNvSpPr/>
          <p:nvPr/>
        </p:nvSpPr>
        <p:spPr>
          <a:xfrm>
            <a:off x="2324190" y="1474953"/>
            <a:ext cx="1585152" cy="258815"/>
          </a:xfrm>
          <a:prstGeom prst="round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Hommes :  77841</a:t>
            </a:r>
          </a:p>
        </p:txBody>
      </p:sp>
      <p:sp>
        <p:nvSpPr>
          <p:cNvPr id="16" name="TextBox 12">
            <a:extLst>
              <a:ext uri="{FF2B5EF4-FFF2-40B4-BE49-F238E27FC236}">
                <a16:creationId xmlns:a16="http://schemas.microsoft.com/office/drawing/2014/main" id="{8016977A-112F-4154-95F5-0608714FBFEE}"/>
              </a:ext>
            </a:extLst>
          </p:cNvPr>
          <p:cNvSpPr txBox="1"/>
          <p:nvPr/>
        </p:nvSpPr>
        <p:spPr>
          <a:xfrm>
            <a:off x="149290" y="1058291"/>
            <a:ext cx="21749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noProof="0" dirty="0">
                <a:solidFill>
                  <a:srgbClr val="FFFFFF"/>
                </a:solidFill>
                <a:latin typeface="Noto Sans" panose="020B0502040504020204" pitchFamily="34"/>
                <a:ea typeface="Noto Sans" panose="020B0502040504020204" pitchFamily="34"/>
                <a:cs typeface="Noto Sans" panose="020B0502040504020204" pitchFamily="34"/>
              </a:rPr>
              <a:t>Rémunération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moyenne :</a:t>
            </a:r>
            <a:endParaRPr kumimoji="0" lang="en-GB" sz="2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7" name="ZoneTexte 16"/>
          <p:cNvSpPr txBox="1"/>
          <p:nvPr/>
        </p:nvSpPr>
        <p:spPr>
          <a:xfrm>
            <a:off x="462447" y="2618437"/>
            <a:ext cx="3500582" cy="2862322"/>
          </a:xfrm>
          <a:prstGeom prst="rect">
            <a:avLst/>
          </a:prstGeom>
          <a:noFill/>
        </p:spPr>
        <p:txBody>
          <a:bodyPr wrap="square" rtlCol="0">
            <a:spAutoFit/>
          </a:bodyPr>
          <a:lstStyle/>
          <a:p>
            <a:r>
              <a:rPr lang="fr-FR" b="1" dirty="0">
                <a:solidFill>
                  <a:schemeClr val="bg2"/>
                </a:solidFill>
              </a:rPr>
              <a:t>Salaire moyen des femmes </a:t>
            </a:r>
          </a:p>
          <a:p>
            <a:endParaRPr lang="fr-FR" dirty="0">
              <a:solidFill>
                <a:schemeClr val="bg2"/>
              </a:solidFill>
            </a:endParaRPr>
          </a:p>
          <a:p>
            <a:r>
              <a:rPr lang="fr-FR" dirty="0">
                <a:solidFill>
                  <a:schemeClr val="bg2"/>
                </a:solidFill>
              </a:rPr>
              <a:t>               </a:t>
            </a:r>
          </a:p>
          <a:p>
            <a:r>
              <a:rPr lang="fr-FR" dirty="0">
                <a:solidFill>
                  <a:schemeClr val="bg2"/>
                </a:solidFill>
              </a:rPr>
              <a:t>                     2274€ </a:t>
            </a:r>
          </a:p>
          <a:p>
            <a:endParaRPr lang="fr-FR" dirty="0">
              <a:solidFill>
                <a:schemeClr val="bg2"/>
              </a:solidFill>
            </a:endParaRPr>
          </a:p>
          <a:p>
            <a:endParaRPr lang="fr-FR" dirty="0">
              <a:solidFill>
                <a:schemeClr val="bg2"/>
              </a:solidFill>
            </a:endParaRPr>
          </a:p>
          <a:p>
            <a:endParaRPr lang="fr-FR" dirty="0">
              <a:solidFill>
                <a:schemeClr val="bg2"/>
              </a:solidFill>
            </a:endParaRPr>
          </a:p>
          <a:p>
            <a:endParaRPr lang="fr-FR" dirty="0">
              <a:solidFill>
                <a:schemeClr val="bg2"/>
              </a:solidFill>
            </a:endParaRPr>
          </a:p>
          <a:p>
            <a:endParaRPr lang="fr-FR" dirty="0">
              <a:solidFill>
                <a:schemeClr val="bg2"/>
              </a:solidFill>
            </a:endParaRPr>
          </a:p>
          <a:p>
            <a:endParaRPr lang="fr-FR" dirty="0">
              <a:solidFill>
                <a:schemeClr val="bg2"/>
              </a:solidFill>
            </a:endParaRPr>
          </a:p>
        </p:txBody>
      </p:sp>
      <p:pic>
        <p:nvPicPr>
          <p:cNvPr id="3" name="Image 2">
            <a:extLst>
              <a:ext uri="{FF2B5EF4-FFF2-40B4-BE49-F238E27FC236}">
                <a16:creationId xmlns:a16="http://schemas.microsoft.com/office/drawing/2014/main" id="{000B58ED-353B-E610-F1E1-14234A7AEAF1}"/>
              </a:ext>
            </a:extLst>
          </p:cNvPr>
          <p:cNvPicPr>
            <a:picLocks noChangeAspect="1"/>
          </p:cNvPicPr>
          <p:nvPr/>
        </p:nvPicPr>
        <p:blipFill>
          <a:blip r:embed="rId2"/>
          <a:stretch>
            <a:fillRect/>
          </a:stretch>
        </p:blipFill>
        <p:spPr>
          <a:xfrm>
            <a:off x="4470119" y="632161"/>
            <a:ext cx="6637883" cy="4838717"/>
          </a:xfrm>
          <a:prstGeom prst="rect">
            <a:avLst/>
          </a:prstGeom>
        </p:spPr>
      </p:pic>
      <p:sp>
        <p:nvSpPr>
          <p:cNvPr id="4" name="Flèche : bas 3">
            <a:extLst>
              <a:ext uri="{FF2B5EF4-FFF2-40B4-BE49-F238E27FC236}">
                <a16:creationId xmlns:a16="http://schemas.microsoft.com/office/drawing/2014/main" id="{23BB59E0-6409-CBE8-28E9-931C1312F30D}"/>
              </a:ext>
            </a:extLst>
          </p:cNvPr>
          <p:cNvSpPr/>
          <p:nvPr/>
        </p:nvSpPr>
        <p:spPr>
          <a:xfrm>
            <a:off x="1855906" y="2955063"/>
            <a:ext cx="82202" cy="469996"/>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99996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Oval 12">
            <a:extLst>
              <a:ext uri="{FF2B5EF4-FFF2-40B4-BE49-F238E27FC236}">
                <a16:creationId xmlns:a16="http://schemas.microsoft.com/office/drawing/2014/main" id="{1504DF71-1CBC-47AE-B330-1440CF7E44DE}"/>
              </a:ext>
            </a:extLst>
          </p:cNvPr>
          <p:cNvSpPr/>
          <p:nvPr/>
        </p:nvSpPr>
        <p:spPr>
          <a:xfrm>
            <a:off x="4292600" y="1900388"/>
            <a:ext cx="3416300" cy="3416300"/>
          </a:xfrm>
          <a:prstGeom prst="ellipse">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Espace réservé du numéro de diapositive 1"/>
          <p:cNvSpPr>
            <a:spLocks noGrp="1"/>
          </p:cNvSpPr>
          <p:nvPr>
            <p:ph type="sldNum" sz="quarter" idx="12"/>
          </p:nvPr>
        </p:nvSpPr>
        <p:spPr/>
        <p:txBody>
          <a:bodyPr/>
          <a:lstStyle/>
          <a:p>
            <a:fld id="{6983841B-0DB4-4C99-B5E5-79625F01DBF7}" type="slidenum">
              <a:rPr lang="en-GB" smtClean="0"/>
              <a:t>13</a:t>
            </a:fld>
            <a:endParaRPr lang="en-GB"/>
          </a:p>
        </p:txBody>
      </p:sp>
      <p:sp>
        <p:nvSpPr>
          <p:cNvPr id="3" name="Rectangle: Rounded Corners 1">
            <a:extLst>
              <a:ext uri="{FF2B5EF4-FFF2-40B4-BE49-F238E27FC236}">
                <a16:creationId xmlns:a16="http://schemas.microsoft.com/office/drawing/2014/main" id="{D6D7BE34-1DA0-42CC-3595-DDE34AF014A0}"/>
              </a:ext>
            </a:extLst>
          </p:cNvPr>
          <p:cNvSpPr/>
          <p:nvPr/>
        </p:nvSpPr>
        <p:spPr>
          <a:xfrm>
            <a:off x="4788032" y="2353154"/>
            <a:ext cx="2686050" cy="125538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rPr>
              <a:t>Conclusion</a:t>
            </a:r>
          </a:p>
        </p:txBody>
      </p:sp>
    </p:spTree>
    <p:extLst>
      <p:ext uri="{BB962C8B-B14F-4D97-AF65-F5344CB8AC3E}">
        <p14:creationId xmlns:p14="http://schemas.microsoft.com/office/powerpoint/2010/main" val="402305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Oval 12">
            <a:extLst>
              <a:ext uri="{FF2B5EF4-FFF2-40B4-BE49-F238E27FC236}">
                <a16:creationId xmlns:a16="http://schemas.microsoft.com/office/drawing/2014/main" id="{1504DF71-1CBC-47AE-B330-1440CF7E44DE}"/>
              </a:ext>
            </a:extLst>
          </p:cNvPr>
          <p:cNvSpPr/>
          <p:nvPr/>
        </p:nvSpPr>
        <p:spPr>
          <a:xfrm>
            <a:off x="4292600" y="1900388"/>
            <a:ext cx="3416300" cy="3416300"/>
          </a:xfrm>
          <a:prstGeom prst="ellipse">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1" name="Rectangle: Rounded Corners 1">
            <a:extLst>
              <a:ext uri="{FF2B5EF4-FFF2-40B4-BE49-F238E27FC236}">
                <a16:creationId xmlns:a16="http://schemas.microsoft.com/office/drawing/2014/main" id="{3821C87F-D089-4900-9B9E-D7920FDFDCAE}"/>
              </a:ext>
            </a:extLst>
          </p:cNvPr>
          <p:cNvSpPr/>
          <p:nvPr/>
        </p:nvSpPr>
        <p:spPr>
          <a:xfrm>
            <a:off x="4788032" y="2353154"/>
            <a:ext cx="2686050" cy="125538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TextBox 70">
            <a:extLst>
              <a:ext uri="{FF2B5EF4-FFF2-40B4-BE49-F238E27FC236}">
                <a16:creationId xmlns:a16="http://schemas.microsoft.com/office/drawing/2014/main" id="{3AB0BC29-3C86-436A-BA37-871EAACC46D1}"/>
              </a:ext>
            </a:extLst>
          </p:cNvPr>
          <p:cNvSpPr txBox="1"/>
          <p:nvPr/>
        </p:nvSpPr>
        <p:spPr>
          <a:xfrm>
            <a:off x="5189535" y="2812422"/>
            <a:ext cx="206700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solidFill>
                  <a:srgbClr val="FFFFFF"/>
                </a:solidFill>
                <a:latin typeface="Open Sans" panose="020B0606030504020204" pitchFamily="34" charset="0"/>
              </a:rPr>
              <a:t>Annexes</a:t>
            </a:r>
            <a:endParaRPr kumimoji="0" lang="en-GB" sz="22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 name="Espace réservé du numéro de diapositive 1"/>
          <p:cNvSpPr>
            <a:spLocks noGrp="1"/>
          </p:cNvSpPr>
          <p:nvPr>
            <p:ph type="sldNum" sz="quarter" idx="12"/>
          </p:nvPr>
        </p:nvSpPr>
        <p:spPr/>
        <p:txBody>
          <a:bodyPr/>
          <a:lstStyle/>
          <a:p>
            <a:fld id="{6983841B-0DB4-4C99-B5E5-79625F01DBF7}" type="slidenum">
              <a:rPr lang="en-GB" smtClean="0"/>
              <a:t>14</a:t>
            </a:fld>
            <a:endParaRPr lang="en-GB"/>
          </a:p>
        </p:txBody>
      </p:sp>
    </p:spTree>
    <p:extLst>
      <p:ext uri="{BB962C8B-B14F-4D97-AF65-F5344CB8AC3E}">
        <p14:creationId xmlns:p14="http://schemas.microsoft.com/office/powerpoint/2010/main" val="1922659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Isosceles Triangle 79">
            <a:extLst>
              <a:ext uri="{FF2B5EF4-FFF2-40B4-BE49-F238E27FC236}">
                <a16:creationId xmlns:a16="http://schemas.microsoft.com/office/drawing/2014/main" id="{58D32251-7912-4CDD-9259-D8AEDE66BEFC}"/>
              </a:ext>
            </a:extLst>
          </p:cNvPr>
          <p:cNvSpPr/>
          <p:nvPr/>
        </p:nvSpPr>
        <p:spPr>
          <a:xfrm rot="6351626">
            <a:off x="3364698" y="691532"/>
            <a:ext cx="330200" cy="870123"/>
          </a:xfrm>
          <a:prstGeom prst="triangle">
            <a:avLst>
              <a:gd name="adj" fmla="val 705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 name="Oval 12">
            <a:extLst>
              <a:ext uri="{FF2B5EF4-FFF2-40B4-BE49-F238E27FC236}">
                <a16:creationId xmlns:a16="http://schemas.microsoft.com/office/drawing/2014/main" id="{1504DF71-1CBC-47AE-B330-1440CF7E44DE}"/>
              </a:ext>
            </a:extLst>
          </p:cNvPr>
          <p:cNvSpPr/>
          <p:nvPr/>
        </p:nvSpPr>
        <p:spPr>
          <a:xfrm>
            <a:off x="4292600" y="1900388"/>
            <a:ext cx="3416300" cy="3416300"/>
          </a:xfrm>
          <a:prstGeom prst="ellipse">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1" name="Rectangle: Rounded Corners 1">
            <a:extLst>
              <a:ext uri="{FF2B5EF4-FFF2-40B4-BE49-F238E27FC236}">
                <a16:creationId xmlns:a16="http://schemas.microsoft.com/office/drawing/2014/main" id="{3821C87F-D089-4900-9B9E-D7920FDFDCAE}"/>
              </a:ext>
            </a:extLst>
          </p:cNvPr>
          <p:cNvSpPr/>
          <p:nvPr/>
        </p:nvSpPr>
        <p:spPr>
          <a:xfrm>
            <a:off x="513618" y="322484"/>
            <a:ext cx="2686050" cy="125538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TextBox 70">
            <a:extLst>
              <a:ext uri="{FF2B5EF4-FFF2-40B4-BE49-F238E27FC236}">
                <a16:creationId xmlns:a16="http://schemas.microsoft.com/office/drawing/2014/main" id="{3AB0BC29-3C86-436A-BA37-871EAACC46D1}"/>
              </a:ext>
            </a:extLst>
          </p:cNvPr>
          <p:cNvSpPr txBox="1"/>
          <p:nvPr/>
        </p:nvSpPr>
        <p:spPr>
          <a:xfrm>
            <a:off x="823139" y="734732"/>
            <a:ext cx="206700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solidFill>
                  <a:srgbClr val="FFFFFF"/>
                </a:solidFill>
                <a:latin typeface="Open Sans" panose="020B0606030504020204" pitchFamily="34" charset="0"/>
              </a:rPr>
              <a:t>Annexes</a:t>
            </a:r>
            <a:endParaRPr kumimoji="0" lang="en-GB" sz="22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 name="Espace réservé du numéro de diapositive 1"/>
          <p:cNvSpPr>
            <a:spLocks noGrp="1"/>
          </p:cNvSpPr>
          <p:nvPr>
            <p:ph type="sldNum" sz="quarter" idx="12"/>
          </p:nvPr>
        </p:nvSpPr>
        <p:spPr/>
        <p:txBody>
          <a:bodyPr/>
          <a:lstStyle/>
          <a:p>
            <a:fld id="{6983841B-0DB4-4C99-B5E5-79625F01DBF7}" type="slidenum">
              <a:rPr lang="en-GB" smtClean="0"/>
              <a:t>15</a:t>
            </a:fld>
            <a:endParaRPr lang="en-GB"/>
          </a:p>
        </p:txBody>
      </p:sp>
      <p:pic>
        <p:nvPicPr>
          <p:cNvPr id="7" name="Image 6"/>
          <p:cNvPicPr>
            <a:picLocks noChangeAspect="1"/>
          </p:cNvPicPr>
          <p:nvPr/>
        </p:nvPicPr>
        <p:blipFill>
          <a:blip r:embed="rId2"/>
          <a:stretch>
            <a:fillRect/>
          </a:stretch>
        </p:blipFill>
        <p:spPr>
          <a:xfrm>
            <a:off x="3993418" y="211047"/>
            <a:ext cx="6151232" cy="6510428"/>
          </a:xfrm>
          <a:prstGeom prst="rect">
            <a:avLst/>
          </a:prstGeom>
        </p:spPr>
      </p:pic>
    </p:spTree>
    <p:extLst>
      <p:ext uri="{BB962C8B-B14F-4D97-AF65-F5344CB8AC3E}">
        <p14:creationId xmlns:p14="http://schemas.microsoft.com/office/powerpoint/2010/main" val="236052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Isosceles Triangle 80">
            <a:extLst>
              <a:ext uri="{FF2B5EF4-FFF2-40B4-BE49-F238E27FC236}">
                <a16:creationId xmlns:a16="http://schemas.microsoft.com/office/drawing/2014/main" id="{72E3224A-48F0-4040-8D92-2C7BE95BB758}"/>
              </a:ext>
            </a:extLst>
          </p:cNvPr>
          <p:cNvSpPr/>
          <p:nvPr/>
        </p:nvSpPr>
        <p:spPr>
          <a:xfrm rot="16605391">
            <a:off x="6740821" y="2701712"/>
            <a:ext cx="330200" cy="870123"/>
          </a:xfrm>
          <a:prstGeom prst="triangle">
            <a:avLst>
              <a:gd name="adj" fmla="val 705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Isosceles Triangle 78">
            <a:extLst>
              <a:ext uri="{FF2B5EF4-FFF2-40B4-BE49-F238E27FC236}">
                <a16:creationId xmlns:a16="http://schemas.microsoft.com/office/drawing/2014/main" id="{BD5BBCC8-5D0D-4FD7-A9A5-E5EDAAF07937}"/>
              </a:ext>
            </a:extLst>
          </p:cNvPr>
          <p:cNvSpPr/>
          <p:nvPr/>
        </p:nvSpPr>
        <p:spPr>
          <a:xfrm rot="14613923">
            <a:off x="6735723" y="1050638"/>
            <a:ext cx="330200" cy="856983"/>
          </a:xfrm>
          <a:prstGeom prst="triangle">
            <a:avLst>
              <a:gd name="adj" fmla="val 7058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Rounded Corners 5">
            <a:extLst>
              <a:ext uri="{FF2B5EF4-FFF2-40B4-BE49-F238E27FC236}">
                <a16:creationId xmlns:a16="http://schemas.microsoft.com/office/drawing/2014/main" id="{ED2CA71B-2ACA-4DEE-95FD-5C8AA6931574}"/>
              </a:ext>
            </a:extLst>
          </p:cNvPr>
          <p:cNvSpPr/>
          <p:nvPr/>
        </p:nvSpPr>
        <p:spPr>
          <a:xfrm>
            <a:off x="7152871" y="2442592"/>
            <a:ext cx="2709225" cy="125538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Rectangle: Rounded Corners 6">
            <a:extLst>
              <a:ext uri="{FF2B5EF4-FFF2-40B4-BE49-F238E27FC236}">
                <a16:creationId xmlns:a16="http://schemas.microsoft.com/office/drawing/2014/main" id="{99F2D68C-917F-4D0C-8E8B-8B0D0321F1DF}"/>
              </a:ext>
            </a:extLst>
          </p:cNvPr>
          <p:cNvSpPr/>
          <p:nvPr/>
        </p:nvSpPr>
        <p:spPr>
          <a:xfrm>
            <a:off x="7165223" y="635995"/>
            <a:ext cx="2686050" cy="1255384"/>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Rectangle: Rounded Corners 9">
            <a:extLst>
              <a:ext uri="{FF2B5EF4-FFF2-40B4-BE49-F238E27FC236}">
                <a16:creationId xmlns:a16="http://schemas.microsoft.com/office/drawing/2014/main" id="{9AA9A457-8529-486D-B09C-806683258232}"/>
              </a:ext>
            </a:extLst>
          </p:cNvPr>
          <p:cNvSpPr/>
          <p:nvPr/>
        </p:nvSpPr>
        <p:spPr>
          <a:xfrm>
            <a:off x="7159812" y="4376015"/>
            <a:ext cx="2686050" cy="1255384"/>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TextBox 69">
            <a:extLst>
              <a:ext uri="{FF2B5EF4-FFF2-40B4-BE49-F238E27FC236}">
                <a16:creationId xmlns:a16="http://schemas.microsoft.com/office/drawing/2014/main" id="{8DC2CBB4-83C8-4663-8CE9-A945B2A34681}"/>
              </a:ext>
            </a:extLst>
          </p:cNvPr>
          <p:cNvSpPr txBox="1"/>
          <p:nvPr/>
        </p:nvSpPr>
        <p:spPr>
          <a:xfrm>
            <a:off x="7548123" y="2854840"/>
            <a:ext cx="2084841" cy="43088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dirty="0">
                <a:solidFill>
                  <a:srgbClr val="FFFFFF"/>
                </a:solidFill>
                <a:latin typeface="Open Sans" panose="020B0606030504020204" pitchFamily="34" charset="0"/>
              </a:rPr>
              <a:t>Workflow Knime</a:t>
            </a:r>
            <a:endParaRPr kumimoji="0" lang="en-GB" sz="22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1" name="TextBox 71">
            <a:extLst>
              <a:ext uri="{FF2B5EF4-FFF2-40B4-BE49-F238E27FC236}">
                <a16:creationId xmlns:a16="http://schemas.microsoft.com/office/drawing/2014/main" id="{750AD01D-4CD0-4E97-86C6-9210FF300D58}"/>
              </a:ext>
            </a:extLst>
          </p:cNvPr>
          <p:cNvSpPr txBox="1"/>
          <p:nvPr/>
        </p:nvSpPr>
        <p:spPr>
          <a:xfrm>
            <a:off x="7577016" y="1048243"/>
            <a:ext cx="206700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RGPD</a:t>
            </a:r>
            <a:endParaRPr kumimoji="0" lang="en-GB" sz="22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3" name="TextBox 73">
            <a:extLst>
              <a:ext uri="{FF2B5EF4-FFF2-40B4-BE49-F238E27FC236}">
                <a16:creationId xmlns:a16="http://schemas.microsoft.com/office/drawing/2014/main" id="{42D56978-6706-4B76-ADC3-CCB84BA10F0C}"/>
              </a:ext>
            </a:extLst>
          </p:cNvPr>
          <p:cNvSpPr txBox="1"/>
          <p:nvPr/>
        </p:nvSpPr>
        <p:spPr>
          <a:xfrm>
            <a:off x="7842669" y="4788263"/>
            <a:ext cx="2067007" cy="43088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dirty="0">
                <a:solidFill>
                  <a:srgbClr val="FFFFFF"/>
                </a:solidFill>
                <a:latin typeface="Open Sans" panose="020B0606030504020204" pitchFamily="34" charset="0"/>
              </a:rPr>
              <a:t>INDICATEURS</a:t>
            </a:r>
            <a:endParaRPr kumimoji="0" lang="en-GB" sz="22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6" name="Isosceles Triangle 82">
            <a:extLst>
              <a:ext uri="{FF2B5EF4-FFF2-40B4-BE49-F238E27FC236}">
                <a16:creationId xmlns:a16="http://schemas.microsoft.com/office/drawing/2014/main" id="{74679F57-1F08-46E3-B260-02B357B1EF27}"/>
              </a:ext>
            </a:extLst>
          </p:cNvPr>
          <p:cNvSpPr/>
          <p:nvPr/>
        </p:nvSpPr>
        <p:spPr>
          <a:xfrm rot="17717909">
            <a:off x="6781308" y="4423979"/>
            <a:ext cx="330200" cy="1000658"/>
          </a:xfrm>
          <a:prstGeom prst="triangle">
            <a:avLst>
              <a:gd name="adj" fmla="val 7058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Image 3"/>
          <p:cNvPicPr>
            <a:picLocks noChangeAspect="1"/>
          </p:cNvPicPr>
          <p:nvPr/>
        </p:nvPicPr>
        <p:blipFill>
          <a:blip r:embed="rId2"/>
          <a:stretch>
            <a:fillRect/>
          </a:stretch>
        </p:blipFill>
        <p:spPr>
          <a:xfrm>
            <a:off x="2782761" y="1848221"/>
            <a:ext cx="2510166" cy="2577104"/>
          </a:xfrm>
          <a:prstGeom prst="rect">
            <a:avLst/>
          </a:prstGeom>
        </p:spPr>
      </p:pic>
      <p:sp>
        <p:nvSpPr>
          <p:cNvPr id="2" name="Espace réservé du numéro de diapositive 1"/>
          <p:cNvSpPr>
            <a:spLocks noGrp="1"/>
          </p:cNvSpPr>
          <p:nvPr>
            <p:ph type="sldNum" sz="quarter" idx="12"/>
          </p:nvPr>
        </p:nvSpPr>
        <p:spPr/>
        <p:txBody>
          <a:bodyPr/>
          <a:lstStyle/>
          <a:p>
            <a:fld id="{6983841B-0DB4-4C99-B5E5-79625F01DBF7}" type="slidenum">
              <a:rPr lang="en-GB" smtClean="0"/>
              <a:t>2</a:t>
            </a:fld>
            <a:endParaRPr lang="en-GB" dirty="0"/>
          </a:p>
        </p:txBody>
      </p:sp>
    </p:spTree>
    <p:extLst>
      <p:ext uri="{BB962C8B-B14F-4D97-AF65-F5344CB8AC3E}">
        <p14:creationId xmlns:p14="http://schemas.microsoft.com/office/powerpoint/2010/main" val="225954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Rounded Corners 1">
            <a:extLst>
              <a:ext uri="{FF2B5EF4-FFF2-40B4-BE49-F238E27FC236}">
                <a16:creationId xmlns:a16="http://schemas.microsoft.com/office/drawing/2014/main" id="{3821C87F-D089-4900-9B9E-D7920FDFDCAE}"/>
              </a:ext>
            </a:extLst>
          </p:cNvPr>
          <p:cNvSpPr/>
          <p:nvPr/>
        </p:nvSpPr>
        <p:spPr>
          <a:xfrm>
            <a:off x="6537171" y="271524"/>
            <a:ext cx="2686050" cy="125538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Isosceles Triangle 78">
            <a:extLst>
              <a:ext uri="{FF2B5EF4-FFF2-40B4-BE49-F238E27FC236}">
                <a16:creationId xmlns:a16="http://schemas.microsoft.com/office/drawing/2014/main" id="{BD5BBCC8-5D0D-4FD7-A9A5-E5EDAAF07937}"/>
              </a:ext>
            </a:extLst>
          </p:cNvPr>
          <p:cNvSpPr/>
          <p:nvPr/>
        </p:nvSpPr>
        <p:spPr>
          <a:xfrm rot="6556496">
            <a:off x="3254918" y="689972"/>
            <a:ext cx="330200" cy="856983"/>
          </a:xfrm>
          <a:prstGeom prst="triangle">
            <a:avLst>
              <a:gd name="adj" fmla="val 7058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Rectangle: Rounded Corners 6">
            <a:extLst>
              <a:ext uri="{FF2B5EF4-FFF2-40B4-BE49-F238E27FC236}">
                <a16:creationId xmlns:a16="http://schemas.microsoft.com/office/drawing/2014/main" id="{99F2D68C-917F-4D0C-8E8B-8B0D0321F1DF}"/>
              </a:ext>
            </a:extLst>
          </p:cNvPr>
          <p:cNvSpPr/>
          <p:nvPr/>
        </p:nvSpPr>
        <p:spPr>
          <a:xfrm>
            <a:off x="456911" y="314020"/>
            <a:ext cx="2686050" cy="1255384"/>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TextBox 71">
            <a:extLst>
              <a:ext uri="{FF2B5EF4-FFF2-40B4-BE49-F238E27FC236}">
                <a16:creationId xmlns:a16="http://schemas.microsoft.com/office/drawing/2014/main" id="{750AD01D-4CD0-4E97-86C6-9210FF300D58}"/>
              </a:ext>
            </a:extLst>
          </p:cNvPr>
          <p:cNvSpPr txBox="1"/>
          <p:nvPr/>
        </p:nvSpPr>
        <p:spPr>
          <a:xfrm>
            <a:off x="6730221" y="664621"/>
            <a:ext cx="206700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solidFill>
                  <a:srgbClr val="FFFFFF"/>
                </a:solidFill>
                <a:latin typeface="Open Sans" panose="020B0606030504020204" pitchFamily="34" charset="0"/>
              </a:rPr>
              <a:t>En pratique :</a:t>
            </a:r>
            <a:endParaRPr kumimoji="0" lang="en-GB" sz="22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5" name="Espace réservé du contenu 2">
            <a:extLst>
              <a:ext uri="{FF2B5EF4-FFF2-40B4-BE49-F238E27FC236}">
                <a16:creationId xmlns:a16="http://schemas.microsoft.com/office/drawing/2014/main" id="{E28B8684-9FA1-4273-9992-AD95186747C9}"/>
              </a:ext>
            </a:extLst>
          </p:cNvPr>
          <p:cNvSpPr txBox="1">
            <a:spLocks/>
          </p:cNvSpPr>
          <p:nvPr/>
        </p:nvSpPr>
        <p:spPr>
          <a:xfrm>
            <a:off x="250565" y="2067695"/>
            <a:ext cx="5241246" cy="441153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fr-FR" sz="1200" dirty="0">
                <a:solidFill>
                  <a:schemeClr val="bg1"/>
                </a:solidFill>
              </a:rPr>
              <a:t>Le RGPD encadre le traitement des données personnelles sur le territoire de l’Union européenne, en harmonisant le cadre juridique Européen. Il complète et renforce la loi Française Informatique et Libertés de 1978 en renforçant le contrôle par les usagers de l’utilisation qui peut être faite des données les concernant.</a:t>
            </a:r>
          </a:p>
          <a:p>
            <a:pPr algn="just"/>
            <a:r>
              <a:rPr lang="fr-FR" sz="1200" dirty="0">
                <a:solidFill>
                  <a:schemeClr val="bg1"/>
                </a:solidFill>
              </a:rPr>
              <a:t>Il s’appuie sur 5 principes :</a:t>
            </a:r>
          </a:p>
          <a:p>
            <a:pPr marL="285750" indent="-285750" algn="l">
              <a:buFont typeface="Courier New" panose="02070309020205020404" pitchFamily="49" charset="0"/>
              <a:buChar char="o"/>
            </a:pPr>
            <a:r>
              <a:rPr lang="fr-FR" sz="1200" b="1" u="sng" dirty="0">
                <a:solidFill>
                  <a:schemeClr val="bg1"/>
                </a:solidFill>
              </a:rPr>
              <a:t>Finalité</a:t>
            </a:r>
            <a:r>
              <a:rPr lang="fr-FR" sz="1200" b="1" dirty="0">
                <a:solidFill>
                  <a:schemeClr val="bg1"/>
                </a:solidFill>
              </a:rPr>
              <a:t> </a:t>
            </a:r>
            <a:r>
              <a:rPr lang="fr-FR" sz="1200" dirty="0">
                <a:solidFill>
                  <a:schemeClr val="bg1"/>
                </a:solidFill>
              </a:rPr>
              <a:t>: le responsable d'un fichier ne peut enregistrer et utiliser des informations sur des personnes physiques que dans un but bien précis, légal et légitime.</a:t>
            </a:r>
          </a:p>
          <a:p>
            <a:pPr marL="285750" indent="-285750" algn="l">
              <a:buFont typeface="Courier New" panose="02070309020205020404" pitchFamily="49" charset="0"/>
              <a:buChar char="o"/>
            </a:pPr>
            <a:r>
              <a:rPr lang="fr-FR" sz="1200" b="1" u="sng" dirty="0">
                <a:solidFill>
                  <a:schemeClr val="bg1"/>
                </a:solidFill>
              </a:rPr>
              <a:t>Proportionnalité et pertinence </a:t>
            </a:r>
            <a:r>
              <a:rPr lang="fr-FR" sz="1200" dirty="0">
                <a:solidFill>
                  <a:schemeClr val="bg1"/>
                </a:solidFill>
              </a:rPr>
              <a:t>: les informations enregistrées doivent être pertinentes et strictement nécessaires au regard de la finalité du fichier.</a:t>
            </a:r>
          </a:p>
          <a:p>
            <a:pPr marL="285750" indent="-285750" algn="l">
              <a:buFont typeface="Courier New" panose="02070309020205020404" pitchFamily="49" charset="0"/>
              <a:buChar char="o"/>
            </a:pPr>
            <a:r>
              <a:rPr lang="fr-FR" sz="1200" b="1" u="sng" dirty="0">
                <a:solidFill>
                  <a:schemeClr val="bg1"/>
                </a:solidFill>
              </a:rPr>
              <a:t>Durée de conservation limitée </a:t>
            </a:r>
            <a:r>
              <a:rPr lang="fr-FR" sz="1200" dirty="0">
                <a:solidFill>
                  <a:schemeClr val="bg1"/>
                </a:solidFill>
              </a:rPr>
              <a:t>: il n'est pas possible de conserver des informations sur des personnes physiques dans un fichier pour une durée indéfinie. Une durée de conservation précise doit être fixée, en fonction du type d'information enregistrée et de la finalité du fichier</a:t>
            </a:r>
          </a:p>
          <a:p>
            <a:pPr marL="285750" indent="-285750" algn="l">
              <a:buFont typeface="Courier New" panose="02070309020205020404" pitchFamily="49" charset="0"/>
              <a:buChar char="o"/>
            </a:pPr>
            <a:r>
              <a:rPr lang="fr-FR" sz="1200" b="1" u="sng" dirty="0">
                <a:solidFill>
                  <a:schemeClr val="bg1"/>
                </a:solidFill>
              </a:rPr>
              <a:t>Sécurité et confidentialité </a:t>
            </a:r>
            <a:r>
              <a:rPr lang="fr-FR" sz="1200" dirty="0">
                <a:solidFill>
                  <a:schemeClr val="bg1"/>
                </a:solidFill>
              </a:rPr>
              <a:t>: le responsable du fichier doit garantir la sécurité et la confidentialité des informations qu'il détient. Il doit en particulier veiller à ce que seules les personnes autorisées aient accès à ces informations </a:t>
            </a:r>
          </a:p>
          <a:p>
            <a:pPr marL="285750" indent="-285750" algn="l">
              <a:buFont typeface="Courier New" panose="02070309020205020404" pitchFamily="49" charset="0"/>
              <a:buChar char="o"/>
            </a:pPr>
            <a:r>
              <a:rPr lang="fr-FR" sz="1200" b="1" u="sng" dirty="0">
                <a:solidFill>
                  <a:schemeClr val="bg1"/>
                </a:solidFill>
              </a:rPr>
              <a:t>Droit des personnes </a:t>
            </a:r>
            <a:r>
              <a:rPr lang="fr-FR" sz="1200" b="1" dirty="0">
                <a:solidFill>
                  <a:schemeClr val="bg1"/>
                </a:solidFill>
              </a:rPr>
              <a:t>sur ses données </a:t>
            </a:r>
            <a:r>
              <a:rPr lang="fr-FR" sz="1200" dirty="0">
                <a:solidFill>
                  <a:schemeClr val="bg1"/>
                </a:solidFill>
              </a:rPr>
              <a:t>: accès, rectification, suppression, etc…</a:t>
            </a:r>
          </a:p>
        </p:txBody>
      </p:sp>
      <p:sp>
        <p:nvSpPr>
          <p:cNvPr id="2" name="ZoneTexte 1"/>
          <p:cNvSpPr txBox="1"/>
          <p:nvPr/>
        </p:nvSpPr>
        <p:spPr>
          <a:xfrm>
            <a:off x="85389" y="1633883"/>
            <a:ext cx="5104795" cy="369332"/>
          </a:xfrm>
          <a:prstGeom prst="rect">
            <a:avLst/>
          </a:prstGeom>
          <a:noFill/>
        </p:spPr>
        <p:txBody>
          <a:bodyPr wrap="none" rtlCol="0">
            <a:spAutoFit/>
          </a:bodyPr>
          <a:lstStyle/>
          <a:p>
            <a:r>
              <a:rPr lang="fr-FR" dirty="0">
                <a:solidFill>
                  <a:schemeClr val="bg1"/>
                </a:solidFill>
              </a:rPr>
              <a:t>Le Règlement Général sur la Protection des Données</a:t>
            </a:r>
          </a:p>
        </p:txBody>
      </p:sp>
      <p:sp>
        <p:nvSpPr>
          <p:cNvPr id="3" name="Espace réservé du numéro de diapositive 2"/>
          <p:cNvSpPr>
            <a:spLocks noGrp="1"/>
          </p:cNvSpPr>
          <p:nvPr>
            <p:ph type="sldNum" sz="quarter" idx="12"/>
          </p:nvPr>
        </p:nvSpPr>
        <p:spPr/>
        <p:txBody>
          <a:bodyPr/>
          <a:lstStyle/>
          <a:p>
            <a:fld id="{6983841B-0DB4-4C99-B5E5-79625F01DBF7}" type="slidenum">
              <a:rPr lang="en-GB" smtClean="0"/>
              <a:t>3</a:t>
            </a:fld>
            <a:endParaRPr lang="en-GB"/>
          </a:p>
        </p:txBody>
      </p:sp>
      <p:sp>
        <p:nvSpPr>
          <p:cNvPr id="4" name="Flèche droite 3"/>
          <p:cNvSpPr/>
          <p:nvPr/>
        </p:nvSpPr>
        <p:spPr>
          <a:xfrm>
            <a:off x="5491811" y="3462817"/>
            <a:ext cx="892757" cy="51942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6655099" y="2108013"/>
            <a:ext cx="5242922" cy="4708981"/>
          </a:xfrm>
          <a:prstGeom prst="rect">
            <a:avLst/>
          </a:prstGeom>
          <a:noFill/>
        </p:spPr>
        <p:txBody>
          <a:bodyPr wrap="square" rtlCol="0">
            <a:spAutoFit/>
          </a:bodyPr>
          <a:lstStyle/>
          <a:p>
            <a:r>
              <a:rPr lang="fr-FR" sz="1200" b="1" dirty="0">
                <a:solidFill>
                  <a:srgbClr val="92D050"/>
                </a:solidFill>
              </a:rPr>
              <a:t>Suppression des données non utilisées :</a:t>
            </a:r>
          </a:p>
          <a:p>
            <a:r>
              <a:rPr lang="fr-FR" sz="1200" dirty="0">
                <a:solidFill>
                  <a:schemeClr val="bg1"/>
                </a:solidFill>
              </a:rPr>
              <a:t>Id salarié</a:t>
            </a:r>
          </a:p>
          <a:p>
            <a:r>
              <a:rPr lang="fr-FR" sz="1200" dirty="0">
                <a:solidFill>
                  <a:schemeClr val="bg1"/>
                </a:solidFill>
              </a:rPr>
              <a:t>Prénom/nom</a:t>
            </a:r>
          </a:p>
          <a:p>
            <a:r>
              <a:rPr lang="fr-FR" sz="1200" dirty="0">
                <a:solidFill>
                  <a:schemeClr val="bg1"/>
                </a:solidFill>
              </a:rPr>
              <a:t>Téléphone</a:t>
            </a:r>
          </a:p>
          <a:p>
            <a:r>
              <a:rPr lang="fr-FR" sz="1200" dirty="0">
                <a:solidFill>
                  <a:schemeClr val="bg1"/>
                </a:solidFill>
              </a:rPr>
              <a:t>Etat civil</a:t>
            </a:r>
          </a:p>
          <a:p>
            <a:r>
              <a:rPr lang="fr-FR" sz="1200" dirty="0">
                <a:solidFill>
                  <a:schemeClr val="bg1"/>
                </a:solidFill>
              </a:rPr>
              <a:t>Enfants</a:t>
            </a:r>
          </a:p>
          <a:p>
            <a:r>
              <a:rPr lang="fr-FR" sz="1200" dirty="0">
                <a:solidFill>
                  <a:schemeClr val="bg1"/>
                </a:solidFill>
              </a:rPr>
              <a:t>Distance domicile/travail</a:t>
            </a:r>
          </a:p>
          <a:p>
            <a:r>
              <a:rPr lang="fr-FR" sz="1200" dirty="0">
                <a:solidFill>
                  <a:schemeClr val="bg1"/>
                </a:solidFill>
              </a:rPr>
              <a:t>Niveau de satisfaction</a:t>
            </a:r>
          </a:p>
          <a:p>
            <a:r>
              <a:rPr lang="fr-FR" sz="1200" dirty="0">
                <a:solidFill>
                  <a:schemeClr val="bg1"/>
                </a:solidFill>
              </a:rPr>
              <a:t>Augmentation</a:t>
            </a:r>
          </a:p>
          <a:p>
            <a:r>
              <a:rPr lang="fr-FR" sz="1200" dirty="0">
                <a:solidFill>
                  <a:schemeClr val="bg1"/>
                </a:solidFill>
              </a:rPr>
              <a:t>Work accident</a:t>
            </a:r>
          </a:p>
          <a:p>
            <a:r>
              <a:rPr lang="fr-FR" sz="1200" dirty="0">
                <a:solidFill>
                  <a:schemeClr val="bg1"/>
                </a:solidFill>
              </a:rPr>
              <a:t>Date de naissance (après avoir calculé l’âge)</a:t>
            </a:r>
          </a:p>
          <a:p>
            <a:endParaRPr lang="fr-FR" sz="1200" dirty="0">
              <a:solidFill>
                <a:schemeClr val="bg1"/>
              </a:solidFill>
            </a:endParaRPr>
          </a:p>
          <a:p>
            <a:endParaRPr lang="fr-FR" sz="1200" dirty="0">
              <a:solidFill>
                <a:schemeClr val="bg1"/>
              </a:solidFill>
            </a:endParaRPr>
          </a:p>
          <a:p>
            <a:r>
              <a:rPr lang="fr-FR" sz="1200" b="1" dirty="0">
                <a:solidFill>
                  <a:srgbClr val="92D050"/>
                </a:solidFill>
              </a:rPr>
              <a:t>Données calculées :</a:t>
            </a:r>
          </a:p>
          <a:p>
            <a:pPr marL="171450" indent="-171450">
              <a:buFont typeface="Arial" panose="020B0604020202020204" pitchFamily="34" charset="0"/>
              <a:buChar char="•"/>
            </a:pPr>
            <a:r>
              <a:rPr lang="fr-FR" sz="1200" dirty="0">
                <a:solidFill>
                  <a:schemeClr val="bg1"/>
                </a:solidFill>
              </a:rPr>
              <a:t>Age (année de naissance 6 année en cours)</a:t>
            </a:r>
          </a:p>
          <a:p>
            <a:pPr marL="171450" indent="-171450">
              <a:buFont typeface="Arial" panose="020B0604020202020204" pitchFamily="34" charset="0"/>
              <a:buChar char="•"/>
            </a:pPr>
            <a:r>
              <a:rPr lang="fr-FR" sz="1200" dirty="0">
                <a:solidFill>
                  <a:schemeClr val="bg1"/>
                </a:solidFill>
              </a:rPr>
              <a:t>Montant du variable en € (à partir du salaire de base mensuel et du %de variable)</a:t>
            </a:r>
          </a:p>
          <a:p>
            <a:pPr marL="171450" indent="-171450">
              <a:buFont typeface="Arial" panose="020B0604020202020204" pitchFamily="34" charset="0"/>
              <a:buChar char="•"/>
            </a:pPr>
            <a:r>
              <a:rPr lang="fr-FR" sz="1200" dirty="0">
                <a:solidFill>
                  <a:schemeClr val="bg1"/>
                </a:solidFill>
              </a:rPr>
              <a:t>Rémunération annuelle totale (Montant du variable +salaire de base*12)</a:t>
            </a:r>
          </a:p>
          <a:p>
            <a:endParaRPr lang="fr-FR" sz="1200" dirty="0">
              <a:solidFill>
                <a:schemeClr val="bg1"/>
              </a:solidFill>
            </a:endParaRPr>
          </a:p>
          <a:p>
            <a:r>
              <a:rPr lang="fr-FR" sz="1200" dirty="0">
                <a:solidFill>
                  <a:schemeClr val="bg1"/>
                </a:solidFill>
              </a:rPr>
              <a:t>=&gt; </a:t>
            </a:r>
            <a:r>
              <a:rPr lang="fr-FR" sz="1200" b="1" dirty="0">
                <a:solidFill>
                  <a:srgbClr val="C2C923"/>
                </a:solidFill>
              </a:rPr>
              <a:t>Données gardées par salarié : l’âge, la rémunération totale annuelle et l’ancienneté pour calculer la moyenne par sexe</a:t>
            </a:r>
            <a:r>
              <a:rPr lang="fr-FR" sz="1200" dirty="0">
                <a:solidFill>
                  <a:schemeClr val="bg1"/>
                </a:solidFill>
              </a:rPr>
              <a:t>. </a:t>
            </a:r>
            <a:r>
              <a:rPr lang="fr-FR" sz="1200" b="1" dirty="0">
                <a:solidFill>
                  <a:srgbClr val="C2C923"/>
                </a:solidFill>
              </a:rPr>
              <a:t>Cependant dans le CSV final, </a:t>
            </a:r>
            <a:r>
              <a:rPr lang="fr-FR" sz="1200" dirty="0">
                <a:solidFill>
                  <a:schemeClr val="bg1"/>
                </a:solidFill>
              </a:rPr>
              <a:t>ces 3 infos qui pourraient permettre d’identifier le salarié concerné </a:t>
            </a:r>
            <a:r>
              <a:rPr lang="fr-FR" sz="1200" b="1" dirty="0">
                <a:solidFill>
                  <a:srgbClr val="C2C923"/>
                </a:solidFill>
              </a:rPr>
              <a:t>sont supprimées et remplacées par des tranches</a:t>
            </a:r>
          </a:p>
          <a:p>
            <a:endParaRPr lang="fr-FR" sz="1200" dirty="0">
              <a:solidFill>
                <a:schemeClr val="bg1"/>
              </a:solidFill>
            </a:endParaRPr>
          </a:p>
          <a:p>
            <a:endParaRPr lang="fr-FR" sz="1200" dirty="0">
              <a:solidFill>
                <a:schemeClr val="bg1"/>
              </a:solidFill>
            </a:endParaRPr>
          </a:p>
        </p:txBody>
      </p:sp>
      <p:sp>
        <p:nvSpPr>
          <p:cNvPr id="10" name="Isosceles Triangle 79">
            <a:extLst>
              <a:ext uri="{FF2B5EF4-FFF2-40B4-BE49-F238E27FC236}">
                <a16:creationId xmlns:a16="http://schemas.microsoft.com/office/drawing/2014/main" id="{58D32251-7912-4CDD-9259-D8AEDE66BEFC}"/>
              </a:ext>
            </a:extLst>
          </p:cNvPr>
          <p:cNvSpPr/>
          <p:nvPr/>
        </p:nvSpPr>
        <p:spPr>
          <a:xfrm rot="5920242">
            <a:off x="9280157" y="458361"/>
            <a:ext cx="330200" cy="870123"/>
          </a:xfrm>
          <a:prstGeom prst="triangle">
            <a:avLst>
              <a:gd name="adj" fmla="val 705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TextBox 71">
            <a:extLst>
              <a:ext uri="{FF2B5EF4-FFF2-40B4-BE49-F238E27FC236}">
                <a16:creationId xmlns:a16="http://schemas.microsoft.com/office/drawing/2014/main" id="{750AD01D-4CD0-4E97-86C6-9210FF300D58}"/>
              </a:ext>
            </a:extLst>
          </p:cNvPr>
          <p:cNvSpPr txBox="1"/>
          <p:nvPr/>
        </p:nvSpPr>
        <p:spPr>
          <a:xfrm>
            <a:off x="570780" y="716383"/>
            <a:ext cx="206700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RGPD :</a:t>
            </a:r>
            <a:endParaRPr kumimoji="0" lang="en-GB" sz="22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1280890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Isosceles Triangle 80">
            <a:extLst>
              <a:ext uri="{FF2B5EF4-FFF2-40B4-BE49-F238E27FC236}">
                <a16:creationId xmlns:a16="http://schemas.microsoft.com/office/drawing/2014/main" id="{72E3224A-48F0-4040-8D92-2C7BE95BB758}"/>
              </a:ext>
            </a:extLst>
          </p:cNvPr>
          <p:cNvSpPr/>
          <p:nvPr/>
        </p:nvSpPr>
        <p:spPr>
          <a:xfrm rot="6792023">
            <a:off x="2735990" y="881554"/>
            <a:ext cx="330200" cy="870123"/>
          </a:xfrm>
          <a:prstGeom prst="triangle">
            <a:avLst>
              <a:gd name="adj" fmla="val 705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Rounded Corners 5">
            <a:extLst>
              <a:ext uri="{FF2B5EF4-FFF2-40B4-BE49-F238E27FC236}">
                <a16:creationId xmlns:a16="http://schemas.microsoft.com/office/drawing/2014/main" id="{ED2CA71B-2ACA-4DEE-95FD-5C8AA6931574}"/>
              </a:ext>
            </a:extLst>
          </p:cNvPr>
          <p:cNvSpPr/>
          <p:nvPr/>
        </p:nvSpPr>
        <p:spPr>
          <a:xfrm>
            <a:off x="215679" y="354562"/>
            <a:ext cx="2375890" cy="110101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TextBox 69">
            <a:extLst>
              <a:ext uri="{FF2B5EF4-FFF2-40B4-BE49-F238E27FC236}">
                <a16:creationId xmlns:a16="http://schemas.microsoft.com/office/drawing/2014/main" id="{8DC2CBB4-83C8-4663-8CE9-A945B2A34681}"/>
              </a:ext>
            </a:extLst>
          </p:cNvPr>
          <p:cNvSpPr txBox="1"/>
          <p:nvPr/>
        </p:nvSpPr>
        <p:spPr>
          <a:xfrm>
            <a:off x="525200" y="563304"/>
            <a:ext cx="2067007" cy="43088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dirty="0">
                <a:solidFill>
                  <a:srgbClr val="FFFFFF"/>
                </a:solidFill>
                <a:latin typeface="Open Sans" panose="020B0606030504020204" pitchFamily="34" charset="0"/>
              </a:rPr>
              <a:t>Workflow Knime</a:t>
            </a:r>
            <a:endParaRPr kumimoji="0" lang="en-GB" sz="22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 name="Espace réservé du numéro de diapositive 1"/>
          <p:cNvSpPr>
            <a:spLocks noGrp="1"/>
          </p:cNvSpPr>
          <p:nvPr>
            <p:ph type="sldNum" sz="quarter" idx="12"/>
          </p:nvPr>
        </p:nvSpPr>
        <p:spPr/>
        <p:txBody>
          <a:bodyPr/>
          <a:lstStyle/>
          <a:p>
            <a:fld id="{6983841B-0DB4-4C99-B5E5-79625F01DBF7}" type="slidenum">
              <a:rPr lang="en-GB" smtClean="0"/>
              <a:t>4</a:t>
            </a:fld>
            <a:endParaRPr lang="en-GB"/>
          </a:p>
        </p:txBody>
      </p:sp>
      <p:pic>
        <p:nvPicPr>
          <p:cNvPr id="11" name="Image 10"/>
          <p:cNvPicPr>
            <a:picLocks noChangeAspect="1"/>
          </p:cNvPicPr>
          <p:nvPr/>
        </p:nvPicPr>
        <p:blipFill>
          <a:blip r:embed="rId2"/>
          <a:stretch>
            <a:fillRect/>
          </a:stretch>
        </p:blipFill>
        <p:spPr>
          <a:xfrm>
            <a:off x="4705738" y="793102"/>
            <a:ext cx="3904862" cy="5859244"/>
          </a:xfrm>
          <a:prstGeom prst="rect">
            <a:avLst/>
          </a:prstGeom>
        </p:spPr>
      </p:pic>
      <p:sp>
        <p:nvSpPr>
          <p:cNvPr id="13" name="Rectangle: Rounded Corners 5">
            <a:extLst>
              <a:ext uri="{FF2B5EF4-FFF2-40B4-BE49-F238E27FC236}">
                <a16:creationId xmlns:a16="http://schemas.microsoft.com/office/drawing/2014/main" id="{ED2CA71B-2ACA-4DEE-95FD-5C8AA6931574}"/>
              </a:ext>
            </a:extLst>
          </p:cNvPr>
          <p:cNvSpPr/>
          <p:nvPr/>
        </p:nvSpPr>
        <p:spPr>
          <a:xfrm>
            <a:off x="9448798" y="2716102"/>
            <a:ext cx="2743201" cy="81122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TextBox 69">
            <a:extLst>
              <a:ext uri="{FF2B5EF4-FFF2-40B4-BE49-F238E27FC236}">
                <a16:creationId xmlns:a16="http://schemas.microsoft.com/office/drawing/2014/main" id="{8DC2CBB4-83C8-4663-8CE9-A945B2A34681}"/>
              </a:ext>
            </a:extLst>
          </p:cNvPr>
          <p:cNvSpPr txBox="1"/>
          <p:nvPr/>
        </p:nvSpPr>
        <p:spPr>
          <a:xfrm>
            <a:off x="9604147" y="2696328"/>
            <a:ext cx="2223629" cy="83099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noProof="0" dirty="0">
                <a:solidFill>
                  <a:srgbClr val="FFFFFF"/>
                </a:solidFill>
                <a:latin typeface="Calibri" panose="020F0502020204030204" pitchFamily="34" charset="0"/>
                <a:cs typeface="Calibri" panose="020F0502020204030204" pitchFamily="34" charset="0"/>
              </a:rPr>
              <a:t>Import des 3 fichiers et 2 jointures pour 1 seul fichier complet</a:t>
            </a:r>
            <a:endParaRPr kumimoji="0" lang="en-GB" sz="1600" b="0" i="0" u="none" strike="noStrike" kern="1200" cap="none" spc="0" normalizeH="0" baseline="0" noProof="0" dirty="0">
              <a:ln>
                <a:noFill/>
              </a:ln>
              <a:solidFill>
                <a:srgbClr val="FFFFFF"/>
              </a:solidFill>
              <a:effectLst/>
              <a:uLnTx/>
              <a:uFillTx/>
              <a:latin typeface="Calibri" panose="020F0502020204030204" pitchFamily="34" charset="0"/>
              <a:ea typeface="Noto Sans" panose="020B0502040504020204" pitchFamily="34"/>
              <a:cs typeface="Calibri" panose="020F0502020204030204" pitchFamily="34" charset="0"/>
            </a:endParaRPr>
          </a:p>
        </p:txBody>
      </p:sp>
    </p:spTree>
    <p:extLst>
      <p:ext uri="{BB962C8B-B14F-4D97-AF65-F5344CB8AC3E}">
        <p14:creationId xmlns:p14="http://schemas.microsoft.com/office/powerpoint/2010/main" val="2829312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Isosceles Triangle 80">
            <a:extLst>
              <a:ext uri="{FF2B5EF4-FFF2-40B4-BE49-F238E27FC236}">
                <a16:creationId xmlns:a16="http://schemas.microsoft.com/office/drawing/2014/main" id="{72E3224A-48F0-4040-8D92-2C7BE95BB758}"/>
              </a:ext>
            </a:extLst>
          </p:cNvPr>
          <p:cNvSpPr/>
          <p:nvPr/>
        </p:nvSpPr>
        <p:spPr>
          <a:xfrm rot="6792023">
            <a:off x="3662252" y="1346442"/>
            <a:ext cx="330200" cy="870123"/>
          </a:xfrm>
          <a:prstGeom prst="triangle">
            <a:avLst>
              <a:gd name="adj" fmla="val 705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Rounded Corners 5">
            <a:extLst>
              <a:ext uri="{FF2B5EF4-FFF2-40B4-BE49-F238E27FC236}">
                <a16:creationId xmlns:a16="http://schemas.microsoft.com/office/drawing/2014/main" id="{ED2CA71B-2ACA-4DEE-95FD-5C8AA6931574}"/>
              </a:ext>
            </a:extLst>
          </p:cNvPr>
          <p:cNvSpPr/>
          <p:nvPr/>
        </p:nvSpPr>
        <p:spPr>
          <a:xfrm>
            <a:off x="801403" y="794868"/>
            <a:ext cx="2686050" cy="125538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TextBox 69">
            <a:extLst>
              <a:ext uri="{FF2B5EF4-FFF2-40B4-BE49-F238E27FC236}">
                <a16:creationId xmlns:a16="http://schemas.microsoft.com/office/drawing/2014/main" id="{8DC2CBB4-83C8-4663-8CE9-A945B2A34681}"/>
              </a:ext>
            </a:extLst>
          </p:cNvPr>
          <p:cNvSpPr txBox="1"/>
          <p:nvPr/>
        </p:nvSpPr>
        <p:spPr>
          <a:xfrm>
            <a:off x="1420446" y="1207116"/>
            <a:ext cx="2067007" cy="43088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dirty="0">
                <a:solidFill>
                  <a:srgbClr val="FFFFFF"/>
                </a:solidFill>
                <a:latin typeface="Open Sans" panose="020B0606030504020204" pitchFamily="34" charset="0"/>
              </a:rPr>
              <a:t>Workflow Knime</a:t>
            </a:r>
            <a:endParaRPr kumimoji="0" lang="en-GB" sz="22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 name="Espace réservé du numéro de diapositive 1"/>
          <p:cNvSpPr>
            <a:spLocks noGrp="1"/>
          </p:cNvSpPr>
          <p:nvPr>
            <p:ph type="sldNum" sz="quarter" idx="12"/>
          </p:nvPr>
        </p:nvSpPr>
        <p:spPr/>
        <p:txBody>
          <a:bodyPr/>
          <a:lstStyle/>
          <a:p>
            <a:fld id="{6983841B-0DB4-4C99-B5E5-79625F01DBF7}" type="slidenum">
              <a:rPr lang="en-GB" smtClean="0"/>
              <a:t>5</a:t>
            </a:fld>
            <a:endParaRPr lang="en-GB"/>
          </a:p>
        </p:txBody>
      </p:sp>
      <p:sp>
        <p:nvSpPr>
          <p:cNvPr id="13" name="Rectangle: Rounded Corners 5">
            <a:extLst>
              <a:ext uri="{FF2B5EF4-FFF2-40B4-BE49-F238E27FC236}">
                <a16:creationId xmlns:a16="http://schemas.microsoft.com/office/drawing/2014/main" id="{ED2CA71B-2ACA-4DEE-95FD-5C8AA6931574}"/>
              </a:ext>
            </a:extLst>
          </p:cNvPr>
          <p:cNvSpPr/>
          <p:nvPr/>
        </p:nvSpPr>
        <p:spPr>
          <a:xfrm>
            <a:off x="4849092" y="5261231"/>
            <a:ext cx="6733308" cy="83772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TextBox 69">
            <a:extLst>
              <a:ext uri="{FF2B5EF4-FFF2-40B4-BE49-F238E27FC236}">
                <a16:creationId xmlns:a16="http://schemas.microsoft.com/office/drawing/2014/main" id="{8DC2CBB4-83C8-4663-8CE9-A945B2A34681}"/>
              </a:ext>
            </a:extLst>
          </p:cNvPr>
          <p:cNvSpPr txBox="1"/>
          <p:nvPr/>
        </p:nvSpPr>
        <p:spPr>
          <a:xfrm>
            <a:off x="5046519" y="5477430"/>
            <a:ext cx="6338454" cy="58477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solidFill>
                  <a:srgbClr val="FFFFFF"/>
                </a:solidFill>
                <a:latin typeface="Calibri" panose="020F0502020204030204" pitchFamily="34" charset="0"/>
                <a:cs typeface="Calibri" panose="020F0502020204030204" pitchFamily="34" charset="0"/>
              </a:rPr>
              <a:t>Supprimer les données inutile, transformer des données en tranches et calculer les données necessaires</a:t>
            </a:r>
            <a:endParaRPr kumimoji="0" lang="en-GB" sz="1600" b="0" i="0" u="none" strike="noStrike" kern="1200" cap="none" spc="0" normalizeH="0" baseline="0" noProof="0" dirty="0">
              <a:ln>
                <a:noFill/>
              </a:ln>
              <a:solidFill>
                <a:srgbClr val="FFFFFF"/>
              </a:solidFill>
              <a:effectLst/>
              <a:uLnTx/>
              <a:uFillTx/>
              <a:latin typeface="Calibri" panose="020F0502020204030204" pitchFamily="34" charset="0"/>
              <a:ea typeface="Noto Sans" panose="020B0502040504020204" pitchFamily="34"/>
              <a:cs typeface="Calibri" panose="020F0502020204030204" pitchFamily="34" charset="0"/>
            </a:endParaRPr>
          </a:p>
        </p:txBody>
      </p:sp>
      <p:pic>
        <p:nvPicPr>
          <p:cNvPr id="4" name="Image 3">
            <a:extLst>
              <a:ext uri="{FF2B5EF4-FFF2-40B4-BE49-F238E27FC236}">
                <a16:creationId xmlns:a16="http://schemas.microsoft.com/office/drawing/2014/main" id="{0FA9B4E4-4B16-17FF-83DA-3EF7B2020C98}"/>
              </a:ext>
            </a:extLst>
          </p:cNvPr>
          <p:cNvPicPr>
            <a:picLocks noChangeAspect="1"/>
          </p:cNvPicPr>
          <p:nvPr/>
        </p:nvPicPr>
        <p:blipFill>
          <a:blip r:embed="rId2"/>
          <a:stretch>
            <a:fillRect/>
          </a:stretch>
        </p:blipFill>
        <p:spPr>
          <a:xfrm>
            <a:off x="4477395" y="1207116"/>
            <a:ext cx="7437798" cy="1621396"/>
          </a:xfrm>
          <a:prstGeom prst="rect">
            <a:avLst/>
          </a:prstGeom>
        </p:spPr>
      </p:pic>
      <p:pic>
        <p:nvPicPr>
          <p:cNvPr id="5" name="Image 4">
            <a:extLst>
              <a:ext uri="{FF2B5EF4-FFF2-40B4-BE49-F238E27FC236}">
                <a16:creationId xmlns:a16="http://schemas.microsoft.com/office/drawing/2014/main" id="{EDF8B118-F9DD-17EA-05EE-17574FCA320F}"/>
              </a:ext>
            </a:extLst>
          </p:cNvPr>
          <p:cNvPicPr>
            <a:picLocks noChangeAspect="1"/>
          </p:cNvPicPr>
          <p:nvPr/>
        </p:nvPicPr>
        <p:blipFill>
          <a:blip r:embed="rId3"/>
          <a:stretch>
            <a:fillRect/>
          </a:stretch>
        </p:blipFill>
        <p:spPr>
          <a:xfrm>
            <a:off x="801403" y="3079759"/>
            <a:ext cx="8707065" cy="1762371"/>
          </a:xfrm>
          <a:prstGeom prst="rect">
            <a:avLst/>
          </a:prstGeom>
        </p:spPr>
      </p:pic>
    </p:spTree>
    <p:extLst>
      <p:ext uri="{BB962C8B-B14F-4D97-AF65-F5344CB8AC3E}">
        <p14:creationId xmlns:p14="http://schemas.microsoft.com/office/powerpoint/2010/main" val="1863169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Isosceles Triangle 80">
            <a:extLst>
              <a:ext uri="{FF2B5EF4-FFF2-40B4-BE49-F238E27FC236}">
                <a16:creationId xmlns:a16="http://schemas.microsoft.com/office/drawing/2014/main" id="{72E3224A-48F0-4040-8D92-2C7BE95BB758}"/>
              </a:ext>
            </a:extLst>
          </p:cNvPr>
          <p:cNvSpPr/>
          <p:nvPr/>
        </p:nvSpPr>
        <p:spPr>
          <a:xfrm rot="6792023">
            <a:off x="1896057" y="518410"/>
            <a:ext cx="245514" cy="601279"/>
          </a:xfrm>
          <a:prstGeom prst="triangle">
            <a:avLst>
              <a:gd name="adj" fmla="val 705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Rounded Corners 5">
            <a:extLst>
              <a:ext uri="{FF2B5EF4-FFF2-40B4-BE49-F238E27FC236}">
                <a16:creationId xmlns:a16="http://schemas.microsoft.com/office/drawing/2014/main" id="{ED2CA71B-2ACA-4DEE-95FD-5C8AA6931574}"/>
              </a:ext>
            </a:extLst>
          </p:cNvPr>
          <p:cNvSpPr/>
          <p:nvPr/>
        </p:nvSpPr>
        <p:spPr>
          <a:xfrm>
            <a:off x="0" y="162804"/>
            <a:ext cx="1828800" cy="76092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TextBox 69">
            <a:extLst>
              <a:ext uri="{FF2B5EF4-FFF2-40B4-BE49-F238E27FC236}">
                <a16:creationId xmlns:a16="http://schemas.microsoft.com/office/drawing/2014/main" id="{8DC2CBB4-83C8-4663-8CE9-A945B2A34681}"/>
              </a:ext>
            </a:extLst>
          </p:cNvPr>
          <p:cNvSpPr txBox="1"/>
          <p:nvPr/>
        </p:nvSpPr>
        <p:spPr>
          <a:xfrm>
            <a:off x="124474" y="410606"/>
            <a:ext cx="2067007" cy="30777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solidFill>
                  <a:srgbClr val="FFFFFF"/>
                </a:solidFill>
                <a:latin typeface="Open Sans" panose="020B0606030504020204" pitchFamily="34" charset="0"/>
              </a:rPr>
              <a:t>Workflow Knime</a:t>
            </a:r>
            <a:endParaRPr kumimoji="0" lang="en-GB" sz="14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 name="Espace réservé du numéro de diapositive 1"/>
          <p:cNvSpPr>
            <a:spLocks noGrp="1"/>
          </p:cNvSpPr>
          <p:nvPr>
            <p:ph type="sldNum" sz="quarter" idx="12"/>
          </p:nvPr>
        </p:nvSpPr>
        <p:spPr/>
        <p:txBody>
          <a:bodyPr/>
          <a:lstStyle/>
          <a:p>
            <a:fld id="{6983841B-0DB4-4C99-B5E5-79625F01DBF7}" type="slidenum">
              <a:rPr lang="en-GB" smtClean="0"/>
              <a:t>6</a:t>
            </a:fld>
            <a:endParaRPr lang="en-GB" dirty="0"/>
          </a:p>
        </p:txBody>
      </p:sp>
      <p:sp>
        <p:nvSpPr>
          <p:cNvPr id="13" name="Rectangle: Rounded Corners 5">
            <a:extLst>
              <a:ext uri="{FF2B5EF4-FFF2-40B4-BE49-F238E27FC236}">
                <a16:creationId xmlns:a16="http://schemas.microsoft.com/office/drawing/2014/main" id="{ED2CA71B-2ACA-4DEE-95FD-5C8AA6931574}"/>
              </a:ext>
            </a:extLst>
          </p:cNvPr>
          <p:cNvSpPr/>
          <p:nvPr/>
        </p:nvSpPr>
        <p:spPr>
          <a:xfrm>
            <a:off x="8938726" y="6316406"/>
            <a:ext cx="2825171" cy="44501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TextBox 69">
            <a:extLst>
              <a:ext uri="{FF2B5EF4-FFF2-40B4-BE49-F238E27FC236}">
                <a16:creationId xmlns:a16="http://schemas.microsoft.com/office/drawing/2014/main" id="{8DC2CBB4-83C8-4663-8CE9-A945B2A34681}"/>
              </a:ext>
            </a:extLst>
          </p:cNvPr>
          <p:cNvSpPr txBox="1"/>
          <p:nvPr/>
        </p:nvSpPr>
        <p:spPr>
          <a:xfrm>
            <a:off x="9405870" y="6402893"/>
            <a:ext cx="2422236" cy="33855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noProof="0" dirty="0">
                <a:solidFill>
                  <a:srgbClr val="FFFFFF"/>
                </a:solidFill>
                <a:latin typeface="Calibri" panose="020F0502020204030204" pitchFamily="34" charset="0"/>
                <a:cs typeface="Calibri" panose="020F0502020204030204" pitchFamily="34" charset="0"/>
              </a:rPr>
              <a:t>Indicateurs Égalité F/H</a:t>
            </a:r>
            <a:endParaRPr kumimoji="0" lang="en-GB" sz="1600" b="0" i="0" u="none" strike="noStrike" kern="1200" cap="none" spc="0" normalizeH="0" baseline="0" noProof="0" dirty="0">
              <a:ln>
                <a:noFill/>
              </a:ln>
              <a:solidFill>
                <a:srgbClr val="FFFFFF"/>
              </a:solidFill>
              <a:effectLst/>
              <a:uLnTx/>
              <a:uFillTx/>
              <a:latin typeface="Calibri" panose="020F0502020204030204" pitchFamily="34" charset="0"/>
              <a:ea typeface="Noto Sans" panose="020B0502040504020204" pitchFamily="34"/>
              <a:cs typeface="Calibri" panose="020F0502020204030204" pitchFamily="34" charset="0"/>
            </a:endParaRPr>
          </a:p>
        </p:txBody>
      </p:sp>
      <p:pic>
        <p:nvPicPr>
          <p:cNvPr id="4" name="Image 3">
            <a:extLst>
              <a:ext uri="{FF2B5EF4-FFF2-40B4-BE49-F238E27FC236}">
                <a16:creationId xmlns:a16="http://schemas.microsoft.com/office/drawing/2014/main" id="{01B698A6-CD7F-D0D2-C274-67790C7A11FC}"/>
              </a:ext>
            </a:extLst>
          </p:cNvPr>
          <p:cNvPicPr>
            <a:picLocks noChangeAspect="1"/>
          </p:cNvPicPr>
          <p:nvPr/>
        </p:nvPicPr>
        <p:blipFill>
          <a:blip r:embed="rId2"/>
          <a:stretch>
            <a:fillRect/>
          </a:stretch>
        </p:blipFill>
        <p:spPr>
          <a:xfrm>
            <a:off x="1615947" y="1112871"/>
            <a:ext cx="10212159" cy="4551317"/>
          </a:xfrm>
          <a:prstGeom prst="rect">
            <a:avLst/>
          </a:prstGeom>
        </p:spPr>
      </p:pic>
    </p:spTree>
    <p:extLst>
      <p:ext uri="{BB962C8B-B14F-4D97-AF65-F5344CB8AC3E}">
        <p14:creationId xmlns:p14="http://schemas.microsoft.com/office/powerpoint/2010/main" val="2110528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Rounded Corners 8">
            <a:extLst>
              <a:ext uri="{FF2B5EF4-FFF2-40B4-BE49-F238E27FC236}">
                <a16:creationId xmlns:a16="http://schemas.microsoft.com/office/drawing/2014/main" id="{F0F7D4B2-5C42-4B8D-9B44-D6FFCE779411}"/>
              </a:ext>
            </a:extLst>
          </p:cNvPr>
          <p:cNvSpPr/>
          <p:nvPr/>
        </p:nvSpPr>
        <p:spPr>
          <a:xfrm>
            <a:off x="1642188" y="3107094"/>
            <a:ext cx="3106177" cy="961053"/>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ZoneTexte 1"/>
          <p:cNvSpPr txBox="1"/>
          <p:nvPr/>
        </p:nvSpPr>
        <p:spPr>
          <a:xfrm>
            <a:off x="241670" y="1550455"/>
            <a:ext cx="5564605" cy="707886"/>
          </a:xfrm>
          <a:prstGeom prst="rect">
            <a:avLst/>
          </a:prstGeom>
          <a:noFill/>
        </p:spPr>
        <p:txBody>
          <a:bodyPr wrap="square" rtlCol="0">
            <a:spAutoFit/>
          </a:bodyPr>
          <a:lstStyle/>
          <a:p>
            <a:pPr algn="ctr"/>
            <a:r>
              <a:rPr lang="fr-FR" sz="2000" dirty="0">
                <a:solidFill>
                  <a:schemeClr val="bg1"/>
                </a:solidFill>
              </a:rPr>
              <a:t>Analyse </a:t>
            </a:r>
          </a:p>
          <a:p>
            <a:pPr algn="ctr"/>
            <a:r>
              <a:rPr lang="fr-FR" sz="2000" dirty="0">
                <a:solidFill>
                  <a:schemeClr val="bg1"/>
                </a:solidFill>
              </a:rPr>
              <a:t>des indicateurs d’égalité femme/homme</a:t>
            </a:r>
          </a:p>
        </p:txBody>
      </p:sp>
      <p:sp>
        <p:nvSpPr>
          <p:cNvPr id="3" name="Espace réservé du numéro de diapositive 2"/>
          <p:cNvSpPr>
            <a:spLocks noGrp="1"/>
          </p:cNvSpPr>
          <p:nvPr>
            <p:ph type="sldNum" sz="quarter" idx="12"/>
          </p:nvPr>
        </p:nvSpPr>
        <p:spPr/>
        <p:txBody>
          <a:bodyPr/>
          <a:lstStyle/>
          <a:p>
            <a:fld id="{6983841B-0DB4-4C99-B5E5-79625F01DBF7}" type="slidenum">
              <a:rPr lang="en-GB" smtClean="0"/>
              <a:t>7</a:t>
            </a:fld>
            <a:endParaRPr lang="en-GB"/>
          </a:p>
        </p:txBody>
      </p:sp>
      <p:sp>
        <p:nvSpPr>
          <p:cNvPr id="7" name="ZoneTexte 6"/>
          <p:cNvSpPr txBox="1"/>
          <p:nvPr/>
        </p:nvSpPr>
        <p:spPr>
          <a:xfrm>
            <a:off x="1816689" y="3211298"/>
            <a:ext cx="2669308" cy="707886"/>
          </a:xfrm>
          <a:prstGeom prst="rect">
            <a:avLst/>
          </a:prstGeom>
          <a:noFill/>
        </p:spPr>
        <p:txBody>
          <a:bodyPr wrap="square" rtlCol="0">
            <a:spAutoFit/>
          </a:bodyPr>
          <a:lstStyle/>
          <a:p>
            <a:pPr algn="ctr"/>
            <a:r>
              <a:rPr lang="fr-FR" sz="2000" dirty="0">
                <a:solidFill>
                  <a:schemeClr val="bg1"/>
                </a:solidFill>
              </a:rPr>
              <a:t>Ecarts F/H analysés sur 4  soit 7 indicateurs</a:t>
            </a:r>
          </a:p>
        </p:txBody>
      </p:sp>
      <p:sp>
        <p:nvSpPr>
          <p:cNvPr id="19" name="Isosceles Triangle 79">
            <a:extLst>
              <a:ext uri="{FF2B5EF4-FFF2-40B4-BE49-F238E27FC236}">
                <a16:creationId xmlns:a16="http://schemas.microsoft.com/office/drawing/2014/main" id="{58D32251-7912-4CDD-9259-D8AEDE66BEFC}"/>
              </a:ext>
            </a:extLst>
          </p:cNvPr>
          <p:cNvSpPr/>
          <p:nvPr/>
        </p:nvSpPr>
        <p:spPr>
          <a:xfrm rot="5247443">
            <a:off x="6513753" y="189224"/>
            <a:ext cx="312070" cy="575584"/>
          </a:xfrm>
          <a:prstGeom prst="triangle">
            <a:avLst>
              <a:gd name="adj" fmla="val 70581"/>
            </a:avLst>
          </a:pr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Isosceles Triangle 79">
            <a:extLst>
              <a:ext uri="{FF2B5EF4-FFF2-40B4-BE49-F238E27FC236}">
                <a16:creationId xmlns:a16="http://schemas.microsoft.com/office/drawing/2014/main" id="{58D32251-7912-4CDD-9259-D8AEDE66BEFC}"/>
              </a:ext>
            </a:extLst>
          </p:cNvPr>
          <p:cNvSpPr/>
          <p:nvPr/>
        </p:nvSpPr>
        <p:spPr>
          <a:xfrm rot="5247443">
            <a:off x="6513753" y="1458240"/>
            <a:ext cx="312070" cy="575584"/>
          </a:xfrm>
          <a:prstGeom prst="triangle">
            <a:avLst>
              <a:gd name="adj" fmla="val 70581"/>
            </a:avLst>
          </a:pr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Isosceles Triangle 79">
            <a:extLst>
              <a:ext uri="{FF2B5EF4-FFF2-40B4-BE49-F238E27FC236}">
                <a16:creationId xmlns:a16="http://schemas.microsoft.com/office/drawing/2014/main" id="{58D32251-7912-4CDD-9259-D8AEDE66BEFC}"/>
              </a:ext>
            </a:extLst>
          </p:cNvPr>
          <p:cNvSpPr/>
          <p:nvPr/>
        </p:nvSpPr>
        <p:spPr>
          <a:xfrm rot="5247443">
            <a:off x="6513752" y="3141207"/>
            <a:ext cx="312070" cy="575584"/>
          </a:xfrm>
          <a:prstGeom prst="triangle">
            <a:avLst>
              <a:gd name="adj" fmla="val 70581"/>
            </a:avLst>
          </a:pr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Isosceles Triangle 79">
            <a:extLst>
              <a:ext uri="{FF2B5EF4-FFF2-40B4-BE49-F238E27FC236}">
                <a16:creationId xmlns:a16="http://schemas.microsoft.com/office/drawing/2014/main" id="{58D32251-7912-4CDD-9259-D8AEDE66BEFC}"/>
              </a:ext>
            </a:extLst>
          </p:cNvPr>
          <p:cNvSpPr/>
          <p:nvPr/>
        </p:nvSpPr>
        <p:spPr>
          <a:xfrm rot="5247443">
            <a:off x="6513752" y="5072303"/>
            <a:ext cx="312070" cy="575584"/>
          </a:xfrm>
          <a:prstGeom prst="triangle">
            <a:avLst>
              <a:gd name="adj" fmla="val 70581"/>
            </a:avLst>
          </a:pr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Isosceles Triangle 79">
            <a:extLst>
              <a:ext uri="{FF2B5EF4-FFF2-40B4-BE49-F238E27FC236}">
                <a16:creationId xmlns:a16="http://schemas.microsoft.com/office/drawing/2014/main" id="{58D32251-7912-4CDD-9259-D8AEDE66BEFC}"/>
              </a:ext>
            </a:extLst>
          </p:cNvPr>
          <p:cNvSpPr/>
          <p:nvPr/>
        </p:nvSpPr>
        <p:spPr>
          <a:xfrm rot="6010113">
            <a:off x="4709639" y="3321802"/>
            <a:ext cx="426452" cy="658716"/>
          </a:xfrm>
          <a:prstGeom prst="triangle">
            <a:avLst>
              <a:gd name="adj" fmla="val 0"/>
            </a:avLst>
          </a:pr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Image 5">
            <a:extLst>
              <a:ext uri="{FF2B5EF4-FFF2-40B4-BE49-F238E27FC236}">
                <a16:creationId xmlns:a16="http://schemas.microsoft.com/office/drawing/2014/main" id="{0D60534A-C162-C072-6AEC-CC8D6C6973BC}"/>
              </a:ext>
            </a:extLst>
          </p:cNvPr>
          <p:cNvPicPr>
            <a:picLocks noChangeAspect="1"/>
          </p:cNvPicPr>
          <p:nvPr/>
        </p:nvPicPr>
        <p:blipFill>
          <a:blip r:embed="rId2"/>
          <a:stretch>
            <a:fillRect/>
          </a:stretch>
        </p:blipFill>
        <p:spPr>
          <a:xfrm>
            <a:off x="0" y="0"/>
            <a:ext cx="4549621" cy="1363302"/>
          </a:xfrm>
          <a:prstGeom prst="rect">
            <a:avLst/>
          </a:prstGeom>
        </p:spPr>
      </p:pic>
      <p:sp>
        <p:nvSpPr>
          <p:cNvPr id="8" name="TextBox 72">
            <a:extLst>
              <a:ext uri="{FF2B5EF4-FFF2-40B4-BE49-F238E27FC236}">
                <a16:creationId xmlns:a16="http://schemas.microsoft.com/office/drawing/2014/main" id="{B5ADBC4B-3992-E77D-F659-0C8BB44C4E15}"/>
              </a:ext>
            </a:extLst>
          </p:cNvPr>
          <p:cNvSpPr txBox="1"/>
          <p:nvPr/>
        </p:nvSpPr>
        <p:spPr>
          <a:xfrm>
            <a:off x="7027432" y="240804"/>
            <a:ext cx="4875929" cy="6340197"/>
          </a:xfrm>
          <a:prstGeom prst="rect">
            <a:avLst/>
          </a:prstGeom>
          <a:solidFill>
            <a:srgbClr val="FFC000"/>
          </a:solidFill>
          <a:ln w="38100">
            <a:solidFill>
              <a:schemeClr val="tx1"/>
            </a:solidFill>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1" i="0" strike="noStrike" kern="1200" cap="none" spc="0" normalizeH="0" baseline="0" noProof="0" dirty="0">
                <a:ln>
                  <a:noFill/>
                </a:ln>
                <a:solidFill>
                  <a:schemeClr val="accent2">
                    <a:lumMod val="75000"/>
                  </a:schemeClr>
                </a:solidFill>
                <a:effectLst/>
                <a:uLnTx/>
                <a:uFillTx/>
                <a:latin typeface="Open Sans" panose="020B0606030504020204" pitchFamily="34" charset="0"/>
                <a:ea typeface="+mn-ea"/>
                <a:cs typeface="+mn-cs"/>
              </a:rPr>
              <a:t>EMBAUCHE</a:t>
            </a:r>
            <a:r>
              <a:rPr kumimoji="0" lang="en-US" sz="2200" b="0" i="0" strike="noStrike" kern="1200" cap="none" spc="0" normalizeH="0" baseline="0" noProof="0" dirty="0">
                <a:ln>
                  <a:noFill/>
                </a:ln>
                <a:solidFill>
                  <a:schemeClr val="accent2">
                    <a:lumMod val="75000"/>
                  </a:schemeClr>
                </a:solidFill>
                <a:effectLst/>
                <a:uLnTx/>
                <a:uFillTx/>
                <a:latin typeface="Open Sans" panose="020B0606030504020204" pitchFamily="34" charset="0"/>
                <a:ea typeface="+mn-ea"/>
                <a:cs typeface="+mn-cs"/>
              </a:rPr>
              <a:t> </a:t>
            </a:r>
          </a:p>
          <a:p>
            <a:pPr marL="800100" lvl="1" indent="-342900" algn="just">
              <a:buFont typeface="Symbol" panose="05050102010706020507" pitchFamily="18" charset="2"/>
              <a:buChar char="Þ"/>
              <a:defRPr/>
            </a:pPr>
            <a:r>
              <a:rPr lang="en-US" sz="2200" dirty="0">
                <a:solidFill>
                  <a:schemeClr val="accent2">
                    <a:lumMod val="75000"/>
                  </a:schemeClr>
                </a:solidFill>
                <a:latin typeface="Open Sans" panose="020B0606030504020204" pitchFamily="34" charset="0"/>
              </a:rPr>
              <a:t>E</a:t>
            </a:r>
            <a:r>
              <a:rPr kumimoji="0" lang="en-US" sz="2200" b="0" i="0" u="none" strike="noStrike" kern="1200" cap="none" spc="0" normalizeH="0" baseline="0" noProof="0" dirty="0" err="1">
                <a:ln>
                  <a:noFill/>
                </a:ln>
                <a:solidFill>
                  <a:schemeClr val="accent2">
                    <a:lumMod val="75000"/>
                  </a:schemeClr>
                </a:solidFill>
                <a:effectLst/>
                <a:uLnTx/>
                <a:uFillTx/>
                <a:latin typeface="Open Sans" panose="020B0606030504020204" pitchFamily="34" charset="0"/>
                <a:ea typeface="+mn-ea"/>
                <a:cs typeface="+mn-cs"/>
              </a:rPr>
              <a:t>ffectifs</a:t>
            </a:r>
            <a:r>
              <a:rPr kumimoji="0" lang="en-US" sz="2200" b="0" i="0" u="none" strike="noStrike" kern="1200" cap="none" spc="0" normalizeH="0" noProof="0" dirty="0">
                <a:ln>
                  <a:noFill/>
                </a:ln>
                <a:solidFill>
                  <a:schemeClr val="accent2">
                    <a:lumMod val="75000"/>
                  </a:schemeClr>
                </a:solidFill>
                <a:effectLst/>
                <a:uLnTx/>
                <a:uFillTx/>
                <a:latin typeface="Open Sans" panose="020B0606030504020204" pitchFamily="34" charset="0"/>
                <a:ea typeface="+mn-ea"/>
                <a:cs typeface="+mn-cs"/>
              </a:rPr>
              <a:t> selon age moyen </a:t>
            </a:r>
          </a:p>
          <a:p>
            <a:pPr marL="800100" lvl="1" indent="-342900" algn="just">
              <a:buFont typeface="Symbol" panose="05050102010706020507" pitchFamily="18" charset="2"/>
              <a:buChar char="Þ"/>
              <a:defRPr/>
            </a:pPr>
            <a:r>
              <a:rPr lang="en-US" sz="2200" dirty="0">
                <a:solidFill>
                  <a:schemeClr val="accent2">
                    <a:lumMod val="75000"/>
                  </a:schemeClr>
                </a:solidFill>
                <a:latin typeface="Open Sans" panose="020B0606030504020204" pitchFamily="34" charset="0"/>
              </a:rPr>
              <a:t>E</a:t>
            </a:r>
            <a:r>
              <a:rPr kumimoji="0" lang="en-US" sz="2200" b="0" i="0" u="none" strike="noStrike" kern="1200" cap="none" spc="0" normalizeH="0" noProof="0" dirty="0" err="1">
                <a:ln>
                  <a:noFill/>
                </a:ln>
                <a:solidFill>
                  <a:schemeClr val="accent2">
                    <a:lumMod val="75000"/>
                  </a:schemeClr>
                </a:solidFill>
                <a:effectLst/>
                <a:uLnTx/>
                <a:uFillTx/>
                <a:latin typeface="Open Sans" panose="020B0606030504020204" pitchFamily="34" charset="0"/>
                <a:ea typeface="+mn-ea"/>
                <a:cs typeface="+mn-cs"/>
              </a:rPr>
              <a:t>ffectifs</a:t>
            </a:r>
            <a:r>
              <a:rPr kumimoji="0" lang="en-US" sz="2200" b="0" i="0" u="none" strike="noStrike" kern="1200" cap="none" spc="0" normalizeH="0" noProof="0" dirty="0">
                <a:ln>
                  <a:noFill/>
                </a:ln>
                <a:solidFill>
                  <a:schemeClr val="accent2">
                    <a:lumMod val="75000"/>
                  </a:schemeClr>
                </a:solidFill>
                <a:effectLst/>
                <a:uLnTx/>
                <a:uFillTx/>
                <a:latin typeface="Open Sans" panose="020B0606030504020204" pitchFamily="34" charset="0"/>
                <a:ea typeface="+mn-ea"/>
                <a:cs typeface="+mn-cs"/>
              </a:rPr>
              <a:t> par type de </a:t>
            </a:r>
            <a:r>
              <a:rPr kumimoji="0" lang="en-US" sz="2200" b="0" i="0" u="none" strike="noStrike" kern="1200" cap="none" spc="0" normalizeH="0" noProof="0" dirty="0" err="1">
                <a:ln>
                  <a:noFill/>
                </a:ln>
                <a:solidFill>
                  <a:schemeClr val="accent2">
                    <a:lumMod val="75000"/>
                  </a:schemeClr>
                </a:solidFill>
                <a:effectLst/>
                <a:uLnTx/>
                <a:uFillTx/>
                <a:latin typeface="Open Sans" panose="020B0606030504020204" pitchFamily="34" charset="0"/>
                <a:ea typeface="+mn-ea"/>
                <a:cs typeface="+mn-cs"/>
              </a:rPr>
              <a:t>contrat</a:t>
            </a:r>
            <a:endParaRPr kumimoji="0" lang="en-US" sz="2200" b="0" i="0" u="none" strike="noStrike" kern="1200" cap="none" spc="0" normalizeH="0" baseline="0" noProof="0" dirty="0">
              <a:ln>
                <a:noFill/>
              </a:ln>
              <a:solidFill>
                <a:schemeClr val="accent2">
                  <a:lumMod val="75000"/>
                </a:schemeClr>
              </a:solidFill>
              <a:effectLst/>
              <a:uLnTx/>
              <a:uFillTx/>
              <a:latin typeface="Open Sans" panose="020B060603050402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dirty="0">
                <a:solidFill>
                  <a:srgbClr val="FFFFFF"/>
                </a:solidFill>
                <a:latin typeface="Open Sans" panose="020B0606030504020204" pitchFamily="34" charset="0"/>
              </a:rPr>
              <a:t>FORMATION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1" i="0" strike="noStrike" kern="1200" cap="none" spc="0" normalizeH="0" baseline="0" noProof="0" dirty="0">
                <a:ln>
                  <a:noFill/>
                </a:ln>
                <a:solidFill>
                  <a:schemeClr val="accent2">
                    <a:lumMod val="75000"/>
                  </a:schemeClr>
                </a:solidFill>
                <a:effectLst/>
                <a:uLnTx/>
                <a:uFillTx/>
                <a:latin typeface="Open Sans" panose="020B0606030504020204" pitchFamily="34" charset="0"/>
                <a:ea typeface="Noto Sans" panose="020B0502040504020204" pitchFamily="34"/>
                <a:cs typeface="Noto Sans" panose="020B0502040504020204" pitchFamily="34"/>
              </a:rPr>
              <a:t>PROMOTION </a:t>
            </a:r>
          </a:p>
          <a:p>
            <a:pPr marL="800100" lvl="1" indent="-342900" algn="just">
              <a:buFont typeface="Symbol" panose="05050102010706020507" pitchFamily="18" charset="2"/>
              <a:buChar char="Þ"/>
              <a:defRPr/>
            </a:pPr>
            <a:r>
              <a:rPr kumimoji="0" lang="en-US" sz="2200" b="0" i="0" u="none" strike="noStrike" kern="1200" cap="none" spc="0" normalizeH="0" baseline="0" noProof="0" dirty="0">
                <a:ln>
                  <a:noFill/>
                </a:ln>
                <a:solidFill>
                  <a:schemeClr val="accent2">
                    <a:lumMod val="75000"/>
                  </a:schemeClr>
                </a:solidFill>
                <a:effectLst/>
                <a:uLnTx/>
                <a:uFillTx/>
                <a:latin typeface="Open Sans" panose="020B0606030504020204" pitchFamily="34" charset="0"/>
                <a:ea typeface="Noto Sans" panose="020B0502040504020204" pitchFamily="34"/>
                <a:cs typeface="Noto Sans" panose="020B0502040504020204" pitchFamily="34"/>
              </a:rPr>
              <a:t>Répartition des promotions internes</a:t>
            </a:r>
          </a:p>
          <a:p>
            <a:pPr marL="800100" lvl="1" indent="-342900">
              <a:buFont typeface="Symbol" panose="05050102010706020507" pitchFamily="18" charset="2"/>
              <a:buChar char="Þ"/>
              <a:defRPr/>
            </a:pPr>
            <a:r>
              <a:rPr lang="en-US" sz="2200" dirty="0">
                <a:solidFill>
                  <a:schemeClr val="accent2">
                    <a:lumMod val="75000"/>
                  </a:schemeClr>
                </a:solidFill>
                <a:latin typeface="Open Sans" panose="020B0606030504020204" pitchFamily="34" charset="0"/>
                <a:ea typeface="Noto Sans" panose="020B0502040504020204" pitchFamily="34"/>
                <a:cs typeface="Noto Sans" panose="020B0502040504020204" pitchFamily="34"/>
              </a:rPr>
              <a:t>Répartition des effectifs selon l’ancienneté moyenne</a:t>
            </a:r>
            <a:endParaRPr kumimoji="0" lang="en-US" sz="2200" b="0" i="0" u="none" strike="noStrike" kern="1200" cap="none" spc="0" normalizeH="0" baseline="0" noProof="0" dirty="0">
              <a:ln>
                <a:noFill/>
              </a:ln>
              <a:solidFill>
                <a:schemeClr val="accent2">
                  <a:lumMod val="75000"/>
                </a:schemeClr>
              </a:solidFill>
              <a:effectLst/>
              <a:uLnTx/>
              <a:uFillTx/>
              <a:latin typeface="Open Sans" panose="020B0606030504020204" pitchFamily="34" charset="0"/>
              <a:ea typeface="Noto Sans" panose="020B0502040504020204" pitchFamily="34"/>
              <a:cs typeface="Noto Sans" panose="020B0502040504020204" pitchFamily="34"/>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b="1" dirty="0">
                <a:solidFill>
                  <a:srgbClr val="007A7D"/>
                </a:solidFill>
                <a:latin typeface="Open Sans" panose="020B0606030504020204" pitchFamily="34" charset="0"/>
                <a:ea typeface="Noto Sans" panose="020B0502040504020204" pitchFamily="34"/>
                <a:cs typeface="Noto Sans" panose="020B0502040504020204" pitchFamily="34"/>
              </a:rPr>
              <a:t>QUALIFICATION</a:t>
            </a:r>
          </a:p>
          <a:p>
            <a:pPr marL="800100" lvl="1" indent="-342900" algn="just">
              <a:buFont typeface="Symbol" panose="05050102010706020507" pitchFamily="18" charset="2"/>
              <a:buChar char="Þ"/>
              <a:defRPr/>
            </a:pPr>
            <a:r>
              <a:rPr lang="en-US" sz="2200" dirty="0">
                <a:solidFill>
                  <a:srgbClr val="007A7D"/>
                </a:solidFill>
                <a:latin typeface="Open Sans" panose="020B0606030504020204" pitchFamily="34" charset="0"/>
                <a:ea typeface="Noto Sans" panose="020B0502040504020204" pitchFamily="34"/>
                <a:cs typeface="Noto Sans" panose="020B0502040504020204" pitchFamily="34"/>
              </a:rPr>
              <a:t>Répartition des effectifs par service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Open Sans" panose="020B0606030504020204" pitchFamily="34" charset="0"/>
                <a:ea typeface="Noto Sans" panose="020B0502040504020204" pitchFamily="34"/>
                <a:cs typeface="Noto Sans" panose="020B0502040504020204" pitchFamily="34"/>
              </a:rPr>
              <a:t>CLASSIFICATION</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dirty="0">
                <a:solidFill>
                  <a:schemeClr val="bg1"/>
                </a:solidFill>
                <a:latin typeface="Open Sans" panose="020B0606030504020204" pitchFamily="34" charset="0"/>
                <a:ea typeface="Noto Sans" panose="020B0502040504020204" pitchFamily="34"/>
                <a:cs typeface="Noto Sans" panose="020B0502040504020204" pitchFamily="34"/>
              </a:rPr>
              <a:t>CONDITIONS DE TRAVAIL</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Open Sans" panose="020B0606030504020204" pitchFamily="34" charset="0"/>
                <a:ea typeface="Noto Sans" panose="020B0502040504020204" pitchFamily="34"/>
                <a:cs typeface="Noto Sans" panose="020B0502040504020204" pitchFamily="34"/>
              </a:rPr>
              <a:t>SANTE SECURITE AU TRAVAIL</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b="1" dirty="0">
                <a:solidFill>
                  <a:schemeClr val="accent2">
                    <a:lumMod val="75000"/>
                  </a:schemeClr>
                </a:solidFill>
                <a:latin typeface="Open Sans" panose="020B0606030504020204" pitchFamily="34" charset="0"/>
                <a:ea typeface="Noto Sans" panose="020B0502040504020204" pitchFamily="34"/>
                <a:cs typeface="Noto Sans" panose="020B0502040504020204" pitchFamily="34"/>
              </a:rPr>
              <a:t>REMUNERATION</a:t>
            </a:r>
          </a:p>
          <a:p>
            <a:pPr marL="800100" lvl="1" indent="-342900" algn="just">
              <a:buFont typeface="Symbol" panose="05050102010706020507" pitchFamily="18" charset="2"/>
              <a:buChar char="Þ"/>
              <a:defRPr/>
            </a:pPr>
            <a:r>
              <a:rPr lang="en-US" dirty="0">
                <a:solidFill>
                  <a:schemeClr val="accent2">
                    <a:lumMod val="75000"/>
                  </a:schemeClr>
                </a:solidFill>
                <a:latin typeface="Open Sans" panose="020B0606030504020204" pitchFamily="34" charset="0"/>
                <a:ea typeface="Noto Sans" panose="020B0502040504020204" pitchFamily="34"/>
                <a:cs typeface="Noto Sans" panose="020B0502040504020204" pitchFamily="34"/>
              </a:rPr>
              <a:t>Rémunération médiane</a:t>
            </a:r>
          </a:p>
          <a:p>
            <a:pPr marL="800100" lvl="1" indent="-342900" algn="just">
              <a:buFont typeface="Symbol" panose="05050102010706020507" pitchFamily="18" charset="2"/>
              <a:buChar char="Þ"/>
              <a:defRPr/>
            </a:pPr>
            <a:r>
              <a:rPr lang="en-US" dirty="0">
                <a:solidFill>
                  <a:schemeClr val="accent2">
                    <a:lumMod val="75000"/>
                  </a:schemeClr>
                </a:solidFill>
                <a:latin typeface="Open Sans" panose="020B0606030504020204" pitchFamily="34" charset="0"/>
                <a:ea typeface="Noto Sans" panose="020B0502040504020204" pitchFamily="34"/>
                <a:cs typeface="Noto Sans" panose="020B0502040504020204" pitchFamily="34"/>
              </a:rPr>
              <a:t>Répartition des numérations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FFFFFF"/>
                </a:solidFill>
                <a:effectLst/>
                <a:uLnTx/>
                <a:uFillTx/>
                <a:latin typeface="Open Sans" panose="020B0606030504020204" pitchFamily="34" charset="0"/>
                <a:ea typeface="Noto Sans" panose="020B0502040504020204" pitchFamily="34"/>
                <a:cs typeface="Noto Sans" panose="020B0502040504020204" pitchFamily="34"/>
              </a:rPr>
              <a:t>ARTICULATION DES TEMPS</a:t>
            </a:r>
            <a:endParaRPr kumimoji="0" lang="en-GB"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3712489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TextBox 12">
            <a:extLst>
              <a:ext uri="{FF2B5EF4-FFF2-40B4-BE49-F238E27FC236}">
                <a16:creationId xmlns:a16="http://schemas.microsoft.com/office/drawing/2014/main" id="{8016977A-112F-4154-95F5-0608714FBFEE}"/>
              </a:ext>
            </a:extLst>
          </p:cNvPr>
          <p:cNvSpPr txBox="1"/>
          <p:nvPr/>
        </p:nvSpPr>
        <p:spPr>
          <a:xfrm>
            <a:off x="-211911" y="1115069"/>
            <a:ext cx="11472471" cy="646331"/>
          </a:xfrm>
          <a:prstGeom prst="rect">
            <a:avLst/>
          </a:prstGeom>
          <a:noFill/>
        </p:spPr>
        <p:txBody>
          <a:bodyPr wrap="square" rtlCol="0">
            <a:spAutoFit/>
          </a:bodyPr>
          <a:lstStyle/>
          <a:p>
            <a:pPr algn="ctr">
              <a:defRPr/>
            </a:pPr>
            <a:r>
              <a:rPr lang="en-US" dirty="0">
                <a:solidFill>
                  <a:srgbClr val="FFFFFF"/>
                </a:solidFill>
                <a:latin typeface="Calibri" panose="020F0502020204030204" pitchFamily="34" charset="0"/>
                <a:cs typeface="Calibri" panose="020F0502020204030204" pitchFamily="34" charset="0"/>
              </a:rPr>
              <a:t>L’entreprise compte 256 salaries dont </a:t>
            </a:r>
            <a:r>
              <a:rPr lang="en-US" dirty="0">
                <a:solidFill>
                  <a:srgbClr val="FFFFFF"/>
                </a:solidFill>
                <a:latin typeface="Calibri" panose="020F0502020204030204" pitchFamily="34" charset="0"/>
                <a:ea typeface="Noto Sans" panose="020B0502040504020204" pitchFamily="34"/>
                <a:cs typeface="Calibri" panose="020F0502020204030204" pitchFamily="34" charset="0"/>
              </a:rPr>
              <a:t>125 femmes  (~49%) et </a:t>
            </a:r>
            <a:r>
              <a:rPr lang="en-US" dirty="0">
                <a:solidFill>
                  <a:srgbClr val="FFFFFF"/>
                </a:solidFill>
                <a:latin typeface="Calibri" panose="020F0502020204030204" pitchFamily="34" charset="0"/>
                <a:cs typeface="Calibri" panose="020F0502020204030204" pitchFamily="34" charset="0"/>
              </a:rPr>
              <a:t>131 hommes </a:t>
            </a:r>
            <a:r>
              <a:rPr lang="en-US" dirty="0">
                <a:solidFill>
                  <a:srgbClr val="FFFFFF"/>
                </a:solidFill>
                <a:latin typeface="Calibri" panose="020F0502020204030204" pitchFamily="34" charset="0"/>
                <a:ea typeface="Noto Sans" panose="020B0502040504020204" pitchFamily="34"/>
                <a:cs typeface="Calibri" panose="020F0502020204030204" pitchFamily="34" charset="0"/>
              </a:rPr>
              <a:t>(~51%)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6,25% des</a:t>
            </a:r>
            <a:r>
              <a:rPr kumimoji="0" lang="en-US" b="0" i="0" u="none" strike="noStrike" kern="1200" cap="none" spc="0" normalizeH="0" noProof="0" dirty="0">
                <a:ln>
                  <a:noFill/>
                </a:ln>
                <a:solidFill>
                  <a:srgbClr val="FFFFFF"/>
                </a:solidFill>
                <a:effectLst/>
                <a:uLnTx/>
                <a:uFillTx/>
                <a:latin typeface="Calibri" panose="020F0502020204030204" pitchFamily="34" charset="0"/>
                <a:cs typeface="Calibri" panose="020F0502020204030204" pitchFamily="34" charset="0"/>
              </a:rPr>
              <a:t> effectifs sont en CDD avec </a:t>
            </a:r>
            <a:r>
              <a:rPr lang="en-US" noProof="0" dirty="0">
                <a:solidFill>
                  <a:srgbClr val="FFFFFF"/>
                </a:solidFill>
                <a:latin typeface="Calibri" panose="020F0502020204030204" pitchFamily="34" charset="0"/>
                <a:cs typeface="Calibri" panose="020F0502020204030204" pitchFamily="34" charset="0"/>
              </a:rPr>
              <a:t>plus du double de femmes </a:t>
            </a:r>
            <a:r>
              <a:rPr kumimoji="0" lang="en-US" b="0" i="0" u="none" strike="noStrike" kern="1200" cap="none" spc="0" normalizeH="0" noProof="0" dirty="0">
                <a:ln>
                  <a:noFill/>
                </a:ln>
                <a:solidFill>
                  <a:srgbClr val="FFFFFF"/>
                </a:solidFill>
                <a:effectLst/>
                <a:uLnTx/>
                <a:uFillTx/>
                <a:latin typeface="Calibri" panose="020F0502020204030204" pitchFamily="34" charset="0"/>
                <a:cs typeface="Calibri" panose="020F0502020204030204" pitchFamily="34" charset="0"/>
              </a:rPr>
              <a:t>: </a:t>
            </a:r>
            <a:r>
              <a:rPr lang="en-US" baseline="0" dirty="0">
                <a:solidFill>
                  <a:srgbClr val="FFFFFF"/>
                </a:solidFill>
                <a:latin typeface="Calibri" panose="020F0502020204030204" pitchFamily="34" charset="0"/>
                <a:cs typeface="Calibri" panose="020F0502020204030204" pitchFamily="34" charset="0"/>
              </a:rPr>
              <a:t>11</a:t>
            </a:r>
            <a:r>
              <a:rPr lang="en-US" dirty="0">
                <a:solidFill>
                  <a:srgbClr val="FFFFFF"/>
                </a:solidFill>
                <a:latin typeface="Calibri" panose="020F0502020204030204" pitchFamily="34" charset="0"/>
                <a:cs typeface="Calibri" panose="020F0502020204030204" pitchFamily="34" charset="0"/>
              </a:rPr>
              <a:t> CDD femmes et </a:t>
            </a:r>
            <a:r>
              <a:rPr kumimoji="0" lang="en-US" b="0" i="0" u="none" strike="noStrike" kern="1200" cap="none" spc="0" normalizeH="0" baseline="0" noProof="0" dirty="0">
                <a:ln>
                  <a:noFill/>
                </a:ln>
                <a:solidFill>
                  <a:srgbClr val="FFFFFF"/>
                </a:solidFill>
                <a:effectLst/>
                <a:uLnTx/>
                <a:uFillTx/>
                <a:latin typeface="Calibri" panose="020F0502020204030204" pitchFamily="34" charset="0"/>
                <a:ea typeface="Noto Sans" panose="020B0502040504020204" pitchFamily="34"/>
                <a:cs typeface="Calibri" panose="020F0502020204030204" pitchFamily="34" charset="0"/>
              </a:rPr>
              <a:t>5</a:t>
            </a:r>
            <a:r>
              <a:rPr kumimoji="0" lang="en-US" b="0" i="0" u="none" strike="noStrike" kern="1200" cap="none" spc="0" normalizeH="0" noProof="0" dirty="0">
                <a:ln>
                  <a:noFill/>
                </a:ln>
                <a:solidFill>
                  <a:srgbClr val="FFFFFF"/>
                </a:solidFill>
                <a:effectLst/>
                <a:uLnTx/>
                <a:uFillTx/>
                <a:latin typeface="Calibri" panose="020F0502020204030204" pitchFamily="34" charset="0"/>
                <a:ea typeface="Noto Sans" panose="020B0502040504020204" pitchFamily="34"/>
                <a:cs typeface="Calibri" panose="020F0502020204030204" pitchFamily="34" charset="0"/>
              </a:rPr>
              <a:t> CDD hommes</a:t>
            </a:r>
            <a:endParaRPr kumimoji="0" lang="en-GB" b="0" i="0" u="none" strike="noStrike" kern="1200" cap="none" spc="0" normalizeH="0" baseline="0" noProof="0" dirty="0">
              <a:ln>
                <a:noFill/>
              </a:ln>
              <a:solidFill>
                <a:srgbClr val="FFFFFF"/>
              </a:solidFill>
              <a:effectLst/>
              <a:uLnTx/>
              <a:uFillTx/>
              <a:latin typeface="Calibri" panose="020F0502020204030204" pitchFamily="34" charset="0"/>
              <a:ea typeface="Noto Sans" panose="020B0502040504020204" pitchFamily="34"/>
              <a:cs typeface="Calibri" panose="020F0502020204030204" pitchFamily="34" charset="0"/>
            </a:endParaRPr>
          </a:p>
        </p:txBody>
      </p:sp>
      <p:sp>
        <p:nvSpPr>
          <p:cNvPr id="2" name="TextBox 1">
            <a:extLst>
              <a:ext uri="{FF2B5EF4-FFF2-40B4-BE49-F238E27FC236}">
                <a16:creationId xmlns:a16="http://schemas.microsoft.com/office/drawing/2014/main" id="{DB0A9C50-B290-4C30-A65A-9D7AB111D154}"/>
              </a:ext>
            </a:extLst>
          </p:cNvPr>
          <p:cNvSpPr txBox="1"/>
          <p:nvPr/>
        </p:nvSpPr>
        <p:spPr>
          <a:xfrm rot="16200000">
            <a:off x="8497451" y="3163448"/>
            <a:ext cx="6865882" cy="523220"/>
          </a:xfrm>
          <a:prstGeom prst="rect">
            <a:avLst/>
          </a:prstGeom>
          <a:solidFill>
            <a:schemeClr val="bg1">
              <a:lumMod val="5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noProof="0" dirty="0">
                <a:solidFill>
                  <a:schemeClr val="bg2"/>
                </a:solidFill>
                <a:latin typeface="Noto Sans" panose="020B0502040504020204" pitchFamily="34"/>
                <a:ea typeface="Noto Sans" panose="020B0502040504020204" pitchFamily="34"/>
                <a:cs typeface="Noto Sans" panose="020B0502040504020204" pitchFamily="34"/>
              </a:rPr>
              <a:t>EMBAUCHE</a:t>
            </a:r>
            <a:endParaRPr kumimoji="0" lang="en-GB" sz="2800" b="0" i="0" u="none" strike="noStrike" kern="1200" cap="none" spc="0" normalizeH="0" baseline="0" noProof="0" dirty="0">
              <a:ln>
                <a:noFill/>
              </a:ln>
              <a:solidFill>
                <a:schemeClr val="bg2"/>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3" name="TextBox 12">
            <a:extLst>
              <a:ext uri="{FF2B5EF4-FFF2-40B4-BE49-F238E27FC236}">
                <a16:creationId xmlns:a16="http://schemas.microsoft.com/office/drawing/2014/main" id="{8016977A-112F-4154-95F5-0608714FBFEE}"/>
              </a:ext>
            </a:extLst>
          </p:cNvPr>
          <p:cNvSpPr txBox="1"/>
          <p:nvPr/>
        </p:nvSpPr>
        <p:spPr>
          <a:xfrm>
            <a:off x="438938" y="433773"/>
            <a:ext cx="7725348" cy="400110"/>
          </a:xfrm>
          <a:prstGeom prst="rect">
            <a:avLst/>
          </a:prstGeom>
          <a:solidFill>
            <a:schemeClr val="bg1">
              <a:lumMod val="50000"/>
            </a:schemeClr>
          </a:solid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Repartition des effectives par</a:t>
            </a:r>
            <a:r>
              <a:rPr kumimoji="0" lang="en-GB" sz="2000" b="0" i="0" u="none" strike="noStrike" kern="1200" cap="none" spc="0" normalizeH="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type de contracts et sexes</a:t>
            </a:r>
            <a:endParaRPr kumimoji="0" lang="en-GB" sz="2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 name="Espace réservé du numéro de diapositive 4"/>
          <p:cNvSpPr>
            <a:spLocks noGrp="1"/>
          </p:cNvSpPr>
          <p:nvPr>
            <p:ph type="sldNum" sz="quarter" idx="12"/>
          </p:nvPr>
        </p:nvSpPr>
        <p:spPr/>
        <p:txBody>
          <a:bodyPr/>
          <a:lstStyle/>
          <a:p>
            <a:fld id="{6983841B-0DB4-4C99-B5E5-79625F01DBF7}" type="slidenum">
              <a:rPr lang="en-GB" smtClean="0"/>
              <a:t>8</a:t>
            </a:fld>
            <a:endParaRPr lang="en-GB" dirty="0"/>
          </a:p>
        </p:txBody>
      </p:sp>
      <p:pic>
        <p:nvPicPr>
          <p:cNvPr id="7" name="Image 6">
            <a:extLst>
              <a:ext uri="{FF2B5EF4-FFF2-40B4-BE49-F238E27FC236}">
                <a16:creationId xmlns:a16="http://schemas.microsoft.com/office/drawing/2014/main" id="{C1304F5B-B0B3-16FD-3BE3-65F508CF60C2}"/>
              </a:ext>
            </a:extLst>
          </p:cNvPr>
          <p:cNvPicPr>
            <a:picLocks noChangeAspect="1"/>
          </p:cNvPicPr>
          <p:nvPr/>
        </p:nvPicPr>
        <p:blipFill>
          <a:blip r:embed="rId2"/>
          <a:stretch>
            <a:fillRect/>
          </a:stretch>
        </p:blipFill>
        <p:spPr>
          <a:xfrm>
            <a:off x="5579402" y="2203674"/>
            <a:ext cx="6026391" cy="4379942"/>
          </a:xfrm>
          <a:prstGeom prst="rect">
            <a:avLst/>
          </a:prstGeom>
        </p:spPr>
      </p:pic>
      <p:pic>
        <p:nvPicPr>
          <p:cNvPr id="4" name="Image 3">
            <a:extLst>
              <a:ext uri="{FF2B5EF4-FFF2-40B4-BE49-F238E27FC236}">
                <a16:creationId xmlns:a16="http://schemas.microsoft.com/office/drawing/2014/main" id="{2D4C2306-D15A-DB79-594D-29B09265AFFD}"/>
              </a:ext>
            </a:extLst>
          </p:cNvPr>
          <p:cNvPicPr>
            <a:picLocks noChangeAspect="1"/>
          </p:cNvPicPr>
          <p:nvPr/>
        </p:nvPicPr>
        <p:blipFill>
          <a:blip r:embed="rId3"/>
          <a:stretch>
            <a:fillRect/>
          </a:stretch>
        </p:blipFill>
        <p:spPr>
          <a:xfrm>
            <a:off x="438938" y="2042586"/>
            <a:ext cx="4732242" cy="4524366"/>
          </a:xfrm>
          <a:prstGeom prst="rect">
            <a:avLst/>
          </a:prstGeom>
        </p:spPr>
      </p:pic>
    </p:spTree>
    <p:extLst>
      <p:ext uri="{BB962C8B-B14F-4D97-AF65-F5344CB8AC3E}">
        <p14:creationId xmlns:p14="http://schemas.microsoft.com/office/powerpoint/2010/main" val="1783513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0A9C50-B290-4C30-A65A-9D7AB111D154}"/>
              </a:ext>
            </a:extLst>
          </p:cNvPr>
          <p:cNvSpPr txBox="1"/>
          <p:nvPr/>
        </p:nvSpPr>
        <p:spPr>
          <a:xfrm rot="16200000">
            <a:off x="8497451" y="3163448"/>
            <a:ext cx="6865882" cy="523220"/>
          </a:xfrm>
          <a:prstGeom prst="rect">
            <a:avLst/>
          </a:prstGeom>
          <a:solidFill>
            <a:schemeClr val="bg1">
              <a:lumMod val="5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noProof="0" dirty="0">
                <a:solidFill>
                  <a:schemeClr val="bg2"/>
                </a:solidFill>
                <a:latin typeface="Noto Sans" panose="020B0502040504020204" pitchFamily="34"/>
                <a:ea typeface="Noto Sans" panose="020B0502040504020204" pitchFamily="34"/>
                <a:cs typeface="Noto Sans" panose="020B0502040504020204" pitchFamily="34"/>
              </a:rPr>
              <a:t>EMBAUCHE</a:t>
            </a:r>
            <a:endParaRPr kumimoji="0" lang="en-GB" sz="2800" b="0" i="0" u="none" strike="noStrike" kern="1200" cap="none" spc="0" normalizeH="0" baseline="0" noProof="0" dirty="0">
              <a:ln>
                <a:noFill/>
              </a:ln>
              <a:solidFill>
                <a:schemeClr val="bg2"/>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3" name="TextBox 12">
            <a:extLst>
              <a:ext uri="{FF2B5EF4-FFF2-40B4-BE49-F238E27FC236}">
                <a16:creationId xmlns:a16="http://schemas.microsoft.com/office/drawing/2014/main" id="{8016977A-112F-4154-95F5-0608714FBFEE}"/>
              </a:ext>
            </a:extLst>
          </p:cNvPr>
          <p:cNvSpPr txBox="1"/>
          <p:nvPr/>
        </p:nvSpPr>
        <p:spPr>
          <a:xfrm>
            <a:off x="221507" y="424463"/>
            <a:ext cx="5420686" cy="400110"/>
          </a:xfrm>
          <a:prstGeom prst="rect">
            <a:avLst/>
          </a:prstGeom>
          <a:solidFill>
            <a:schemeClr val="bg1">
              <a:lumMod val="50000"/>
            </a:schemeClr>
          </a:solid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Repartition des effectifs selon l’âge</a:t>
            </a:r>
            <a:r>
              <a:rPr kumimoji="0" lang="en-GB" sz="2000" b="0" i="0" u="none" strike="noStrike" kern="1200" cap="none" spc="0" normalizeH="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moyen</a:t>
            </a:r>
            <a:endParaRPr kumimoji="0" lang="en-GB" sz="2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 name="Espace réservé du numéro de diapositive 4"/>
          <p:cNvSpPr>
            <a:spLocks noGrp="1"/>
          </p:cNvSpPr>
          <p:nvPr>
            <p:ph type="sldNum" sz="quarter" idx="12"/>
          </p:nvPr>
        </p:nvSpPr>
        <p:spPr/>
        <p:txBody>
          <a:bodyPr/>
          <a:lstStyle/>
          <a:p>
            <a:fld id="{6983841B-0DB4-4C99-B5E5-79625F01DBF7}" type="slidenum">
              <a:rPr lang="en-GB" smtClean="0"/>
              <a:t>9</a:t>
            </a:fld>
            <a:endParaRPr lang="en-GB"/>
          </a:p>
        </p:txBody>
      </p:sp>
      <p:sp>
        <p:nvSpPr>
          <p:cNvPr id="11" name="Rectangle à coins arrondis 10"/>
          <p:cNvSpPr/>
          <p:nvPr/>
        </p:nvSpPr>
        <p:spPr>
          <a:xfrm>
            <a:off x="1633237" y="1769023"/>
            <a:ext cx="1860585" cy="35736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Femmes : 52,424 ans</a:t>
            </a:r>
          </a:p>
        </p:txBody>
      </p:sp>
      <p:sp>
        <p:nvSpPr>
          <p:cNvPr id="12" name="Rectangle à coins arrondis 11"/>
          <p:cNvSpPr/>
          <p:nvPr/>
        </p:nvSpPr>
        <p:spPr>
          <a:xfrm>
            <a:off x="1707502" y="4932543"/>
            <a:ext cx="1794113" cy="357366"/>
          </a:xfrm>
          <a:prstGeom prst="round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Hommes : 52,420 ans</a:t>
            </a:r>
          </a:p>
        </p:txBody>
      </p:sp>
      <p:sp>
        <p:nvSpPr>
          <p:cNvPr id="14" name="TextBox 12">
            <a:extLst>
              <a:ext uri="{FF2B5EF4-FFF2-40B4-BE49-F238E27FC236}">
                <a16:creationId xmlns:a16="http://schemas.microsoft.com/office/drawing/2014/main" id="{8016977A-112F-4154-95F5-0608714FBFEE}"/>
              </a:ext>
            </a:extLst>
          </p:cNvPr>
          <p:cNvSpPr txBox="1"/>
          <p:nvPr/>
        </p:nvSpPr>
        <p:spPr>
          <a:xfrm>
            <a:off x="154700" y="3292779"/>
            <a:ext cx="2205945" cy="40011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2000" dirty="0">
                <a:solidFill>
                  <a:schemeClr val="accent5"/>
                </a:solidFill>
                <a:latin typeface="Noto Sans" panose="020B0502040504020204" pitchFamily="34"/>
                <a:ea typeface="Noto Sans" panose="020B0502040504020204" pitchFamily="34"/>
                <a:cs typeface="Noto Sans" panose="020B0502040504020204" pitchFamily="34"/>
              </a:rPr>
              <a:t>A</a:t>
            </a:r>
            <a:r>
              <a:rPr kumimoji="0" lang="en-GB" sz="2000" b="0" i="0" u="none" strike="noStrike" kern="1200" cap="none" spc="0" normalizeH="0" baseline="0" noProof="0" dirty="0" err="1">
                <a:ln>
                  <a:noFill/>
                </a:ln>
                <a:solidFill>
                  <a:schemeClr val="accent5"/>
                </a:solidFill>
                <a:effectLst/>
                <a:uLnTx/>
                <a:uFillTx/>
                <a:latin typeface="Noto Sans" panose="020B0502040504020204" pitchFamily="34"/>
                <a:ea typeface="Noto Sans" panose="020B0502040504020204" pitchFamily="34"/>
                <a:cs typeface="Noto Sans" panose="020B0502040504020204" pitchFamily="34"/>
              </a:rPr>
              <a:t>ge</a:t>
            </a:r>
            <a:r>
              <a:rPr kumimoji="0" lang="en-GB" sz="2000" b="0" i="0" u="none" strike="noStrike" kern="1200" cap="none" spc="0" normalizeH="0" noProof="0" dirty="0">
                <a:ln>
                  <a:noFill/>
                </a:ln>
                <a:solidFill>
                  <a:schemeClr val="accent5"/>
                </a:solidFill>
                <a:effectLst/>
                <a:uLnTx/>
                <a:uFillTx/>
                <a:latin typeface="Noto Sans" panose="020B0502040504020204" pitchFamily="34"/>
                <a:ea typeface="Noto Sans" panose="020B0502040504020204" pitchFamily="34"/>
                <a:cs typeface="Noto Sans" panose="020B0502040504020204" pitchFamily="34"/>
              </a:rPr>
              <a:t> moyen </a:t>
            </a:r>
            <a:endParaRPr kumimoji="0" lang="en-GB" sz="2000" b="0" i="0" u="none" strike="noStrike" kern="1200" cap="none" spc="0" normalizeH="0" baseline="0" noProof="0" dirty="0">
              <a:ln>
                <a:noFill/>
              </a:ln>
              <a:solidFill>
                <a:schemeClr val="accent5"/>
              </a:solidFill>
              <a:effectLst/>
              <a:uLnTx/>
              <a:uFillTx/>
              <a:latin typeface="Noto Sans" panose="020B0502040504020204" pitchFamily="34"/>
              <a:ea typeface="Noto Sans" panose="020B0502040504020204" pitchFamily="34"/>
              <a:cs typeface="Noto Sans" panose="020B0502040504020204" pitchFamily="34"/>
            </a:endParaRPr>
          </a:p>
        </p:txBody>
      </p:sp>
      <p:pic>
        <p:nvPicPr>
          <p:cNvPr id="16" name="Image 15">
            <a:extLst>
              <a:ext uri="{FF2B5EF4-FFF2-40B4-BE49-F238E27FC236}">
                <a16:creationId xmlns:a16="http://schemas.microsoft.com/office/drawing/2014/main" id="{456870FB-82A7-CF18-3005-1416F1DADAB2}"/>
              </a:ext>
            </a:extLst>
          </p:cNvPr>
          <p:cNvPicPr>
            <a:picLocks noChangeAspect="1"/>
          </p:cNvPicPr>
          <p:nvPr/>
        </p:nvPicPr>
        <p:blipFill>
          <a:blip r:embed="rId2"/>
          <a:stretch>
            <a:fillRect/>
          </a:stretch>
        </p:blipFill>
        <p:spPr>
          <a:xfrm>
            <a:off x="3571681" y="961883"/>
            <a:ext cx="8099642" cy="5606867"/>
          </a:xfrm>
          <a:prstGeom prst="rect">
            <a:avLst/>
          </a:prstGeom>
        </p:spPr>
      </p:pic>
      <p:sp>
        <p:nvSpPr>
          <p:cNvPr id="18" name="Isosceles Triangle 80">
            <a:extLst>
              <a:ext uri="{FF2B5EF4-FFF2-40B4-BE49-F238E27FC236}">
                <a16:creationId xmlns:a16="http://schemas.microsoft.com/office/drawing/2014/main" id="{300B0390-0CE7-4CE2-5E60-EEA13A1AD306}"/>
              </a:ext>
            </a:extLst>
          </p:cNvPr>
          <p:cNvSpPr/>
          <p:nvPr/>
        </p:nvSpPr>
        <p:spPr>
          <a:xfrm rot="7733314">
            <a:off x="2185871" y="3514649"/>
            <a:ext cx="45719" cy="1504774"/>
          </a:xfrm>
          <a:prstGeom prst="triangle">
            <a:avLst>
              <a:gd name="adj" fmla="val 705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9" name="Isosceles Triangle 80">
            <a:extLst>
              <a:ext uri="{FF2B5EF4-FFF2-40B4-BE49-F238E27FC236}">
                <a16:creationId xmlns:a16="http://schemas.microsoft.com/office/drawing/2014/main" id="{632A1712-38D4-EA99-7114-5CFE86A343AF}"/>
              </a:ext>
            </a:extLst>
          </p:cNvPr>
          <p:cNvSpPr/>
          <p:nvPr/>
        </p:nvSpPr>
        <p:spPr>
          <a:xfrm rot="2986885">
            <a:off x="2069493" y="2134034"/>
            <a:ext cx="76893" cy="1372527"/>
          </a:xfrm>
          <a:prstGeom prst="triangle">
            <a:avLst>
              <a:gd name="adj" fmla="val 705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0213710"/>
      </p:ext>
    </p:extLst>
  </p:cSld>
  <p:clrMapOvr>
    <a:masterClrMapping/>
  </p:clrMapOvr>
</p:sld>
</file>

<file path=ppt/theme/theme1.xml><?xml version="1.0" encoding="utf-8"?>
<a:theme xmlns:a="http://schemas.openxmlformats.org/drawingml/2006/main" name="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30150</TotalTime>
  <Words>637</Words>
  <Application>Microsoft Office PowerPoint</Application>
  <PresentationFormat>Grand écran</PresentationFormat>
  <Paragraphs>135</Paragraphs>
  <Slides>15</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15</vt:i4>
      </vt:variant>
    </vt:vector>
  </HeadingPairs>
  <TitlesOfParts>
    <vt:vector size="23" baseType="lpstr">
      <vt:lpstr>Arial</vt:lpstr>
      <vt:lpstr>Calibri</vt:lpstr>
      <vt:lpstr>Calibri Light</vt:lpstr>
      <vt:lpstr>Courier New</vt:lpstr>
      <vt:lpstr>Noto Sans</vt:lpstr>
      <vt:lpstr>Open Sans</vt:lpstr>
      <vt:lpstr>Symbol</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dc:creator>
  <cp:lastModifiedBy>Jordan Eya nguema</cp:lastModifiedBy>
  <cp:revision>1083</cp:revision>
  <dcterms:created xsi:type="dcterms:W3CDTF">2017-12-05T16:25:52Z</dcterms:created>
  <dcterms:modified xsi:type="dcterms:W3CDTF">2023-11-30T16:14:45Z</dcterms:modified>
</cp:coreProperties>
</file>