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3" r:id="rId2"/>
    <p:sldId id="302" r:id="rId3"/>
    <p:sldId id="299" r:id="rId4"/>
    <p:sldId id="276" r:id="rId5"/>
    <p:sldId id="314" r:id="rId6"/>
    <p:sldId id="321" r:id="rId7"/>
    <p:sldId id="317" r:id="rId8"/>
    <p:sldId id="320" r:id="rId9"/>
    <p:sldId id="322" r:id="rId10"/>
    <p:sldId id="328" r:id="rId11"/>
    <p:sldId id="323" r:id="rId12"/>
    <p:sldId id="324" r:id="rId13"/>
    <p:sldId id="307" r:id="rId14"/>
    <p:sldId id="326" r:id="rId15"/>
    <p:sldId id="325" r:id="rId16"/>
    <p:sldId id="32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D0BEE90-5240-4C45-B6BB-BE5F6C76D1AA}">
          <p14:sldIdLst>
            <p14:sldId id="293"/>
            <p14:sldId id="302"/>
            <p14:sldId id="299"/>
            <p14:sldId id="276"/>
            <p14:sldId id="314"/>
            <p14:sldId id="321"/>
            <p14:sldId id="317"/>
            <p14:sldId id="320"/>
            <p14:sldId id="322"/>
            <p14:sldId id="328"/>
            <p14:sldId id="323"/>
            <p14:sldId id="324"/>
            <p14:sldId id="307"/>
            <p14:sldId id="326"/>
            <p14:sldId id="325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CC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77" autoAdjust="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1DC8E-7700-4CD0-BE1E-C4F65CE355AA}" type="datetime1"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07/06/2023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B737BA-412C-4150-824D-C4FE7E7BACDD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797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4323D97-AC60-40C4-90BE-C89F07C101AA}" type="datetime1">
              <a:rPr lang="fr-FR"/>
              <a:pPr lvl="0"/>
              <a:t>07/06/2023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commentaires 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FA3ED51-9A67-4E09-A6A3-8A94B4D184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01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88AFCD-F40A-4DB9-B339-54D4B5491735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DFD05D-004D-490B-8D7F-AB6BBA7F2C62}" type="slidenum">
              <a:t>11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30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DFD05D-004D-490B-8D7F-AB6BBA7F2C62}" type="slidenum">
              <a:t>12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11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88AFCD-F40A-4DB9-B339-54D4B5491735}" type="slidenum">
              <a:t>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08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88AFCD-F40A-4DB9-B339-54D4B5491735}" type="slidenum">
              <a:t>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56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DFD05D-004D-490B-8D7F-AB6BBA7F2C62}" type="slidenum">
              <a:t>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7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DFD05D-004D-490B-8D7F-AB6BBA7F2C62}" type="slidenum">
              <a:t>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61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DFD05D-004D-490B-8D7F-AB6BBA7F2C62}" type="slidenum">
              <a:t>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47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DFD05D-004D-490B-8D7F-AB6BBA7F2C62}" type="slidenum">
              <a:t>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591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DFD05D-004D-490B-8D7F-AB6BBA7F2C62}" type="slidenum">
              <a:t>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25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DFD05D-004D-490B-8D7F-AB6BBA7F2C62}" type="slidenum">
              <a:t>10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57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276DF99-515C-48A0-BFA5-1EEAF0ED568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59097C1F-5C5D-4607-981A-B26EA1DF7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9797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5F38A20-7857-41B6-9EA3-A40F97972CB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9BE6E3CB-3FD2-4365-8EDA-0FC694CBB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8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5F38A20-7857-41B6-9EA3-A40F97972CB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9BE6E3CB-3FD2-4365-8EDA-0FC694CBBB6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3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5F38A20-7857-41B6-9EA3-A40F97972CB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9BE6E3CB-3FD2-4365-8EDA-0FC694CBB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5F38A20-7857-41B6-9EA3-A40F97972CB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9BE6E3CB-3FD2-4365-8EDA-0FC694CBBB6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43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5F38A20-7857-41B6-9EA3-A40F97972CB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9BE6E3CB-3FD2-4365-8EDA-0FC694CBB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0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906F10D-846A-4C47-80E3-932E1548AD24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DA7AA6-47B2-46F9-A1CF-36E89051D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89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CC703-45E1-4425-B918-B1EA924F1F77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C3AE62-519F-472F-9CF4-6013A5A91E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D5D297-9A68-4F12-B4FF-DD859D87080A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091A1C-FDA9-4B7E-B8F3-0DD44910A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7075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5F38A20-7857-41B6-9EA3-A40F97972CB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9BE6E3CB-3FD2-4365-8EDA-0FC694CBB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3797D76-9BC3-4D2D-A341-8C47A1ACB290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5D274429-46E0-4BDE-A5AC-2E17755A4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4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BB4354-0169-48CC-B5DE-5743670A493F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E02F0731-B015-4B38-9229-1CAA267E8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5F38A20-7857-41B6-9EA3-A40F97972CB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E6E3CB-3FD2-4365-8EDA-0FC694CBB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3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5A5425-169D-4AEA-92D4-FE792C6A419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4572E-DE86-4EFA-BD62-7A9054C09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7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D236F45-3A20-4BBC-9DF2-E28528356842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4D5CED-C14E-406A-9878-3ACD2A36E1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4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74A5E30-0A2D-46CD-A50B-04F8F18AAD7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DFEFCF23-2460-442F-8B1B-CE9326F9E3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0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5F38A20-7857-41B6-9EA3-A40F97972CB3}" type="datetime1">
              <a:rPr lang="fr-FR" smtClean="0"/>
              <a:pPr lvl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9BE6E3CB-3FD2-4365-8EDA-0FC694CBB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6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05B8BD2E-0648-E9F7-ECBA-298065B5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214" cy="6832306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86173" y="0"/>
            <a:ext cx="12019653" cy="4262319"/>
          </a:xfrm>
          <a:prstGeom prst="rect">
            <a:avLst/>
          </a:prstGeom>
        </p:spPr>
        <p:txBody>
          <a:bodyPr anchorCtr="1">
            <a:no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4400" b="0" i="0" u="none" strike="noStrike" kern="1200" cap="none" spc="-50" baseline="0">
                <a:solidFill>
                  <a:srgbClr val="000000"/>
                </a:solidFill>
                <a:uFillTx/>
                <a:latin typeface="Century Schoolbook"/>
              </a:defRPr>
            </a:lvl1pPr>
          </a:lstStyle>
          <a:p>
            <a:pPr algn="ctr"/>
            <a:r>
              <a:rPr lang="fr-FR" sz="3600" b="1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Réalisez une étude de santé publique avec  Python</a:t>
            </a:r>
          </a:p>
          <a:p>
            <a:pPr algn="ctr"/>
            <a:br>
              <a:rPr lang="fr-FR" sz="4800" b="1" dirty="0"/>
            </a:br>
            <a:br>
              <a:rPr lang="fr-FR" sz="4800" b="1" dirty="0"/>
            </a:br>
            <a:r>
              <a:rPr lang="fr-FR" sz="4800" b="1" dirty="0"/>
              <a:t>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260081" y="5938684"/>
            <a:ext cx="3404368" cy="919316"/>
          </a:xfrm>
          <a:prstGeom prst="rect">
            <a:avLst/>
          </a:prstGeom>
        </p:spPr>
        <p:txBody>
          <a:bodyPr>
            <a:noAutofit/>
          </a:bodyPr>
          <a:lstStyle>
            <a:lvl1pPr marL="182880" marR="0" lvl="0" indent="-182880" algn="l" defTabSz="914400" rtl="0" fontAlgn="auto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/>
              <a:buChar char="•"/>
              <a:tabLst/>
              <a:defRPr lang="fr-FR" sz="1800" b="0" i="0" u="none" strike="noStrike" kern="1200" cap="none" spc="10" baseline="0">
                <a:solidFill>
                  <a:srgbClr val="000000"/>
                </a:solidFill>
                <a:uFillTx/>
                <a:latin typeface="Century Schoolbook"/>
              </a:defRPr>
            </a:lvl1pPr>
            <a:lvl2pPr marL="457200" marR="0" lvl="1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6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2pPr>
            <a:lvl3pPr marL="731520" marR="0" lvl="2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4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3pPr>
            <a:lvl4pPr marL="1005840" marR="0" lvl="3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4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4pPr>
            <a:lvl5pPr marL="1280160" marR="0" lvl="4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4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endParaRPr lang="fr-FR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fr-FR" sz="2000" b="1" dirty="0">
                <a:solidFill>
                  <a:schemeClr val="tx1"/>
                </a:solidFill>
              </a:rPr>
              <a:t>EYA NGUEMA Jordan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-144802" y="5938684"/>
            <a:ext cx="2857427" cy="919316"/>
          </a:xfrm>
          <a:prstGeom prst="rect">
            <a:avLst/>
          </a:prstGeom>
        </p:spPr>
        <p:txBody>
          <a:bodyPr>
            <a:noAutofit/>
          </a:bodyPr>
          <a:lstStyle>
            <a:lvl1pPr marL="182880" marR="0" lvl="0" indent="-182880" algn="l" defTabSz="914400" rtl="0" fontAlgn="auto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/>
              <a:buChar char="•"/>
              <a:tabLst/>
              <a:defRPr lang="fr-FR" sz="1800" b="0" i="0" u="none" strike="noStrike" kern="1200" cap="none" spc="10" baseline="0">
                <a:solidFill>
                  <a:srgbClr val="000000"/>
                </a:solidFill>
                <a:uFillTx/>
                <a:latin typeface="Century Schoolbook"/>
              </a:defRPr>
            </a:lvl1pPr>
            <a:lvl2pPr marL="457200" marR="0" lvl="1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6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2pPr>
            <a:lvl3pPr marL="731520" marR="0" lvl="2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4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3pPr>
            <a:lvl4pPr marL="1005840" marR="0" lvl="3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4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4pPr>
            <a:lvl5pPr marL="1280160" marR="0" lvl="4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4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endParaRPr lang="fr-FR" sz="2000" b="1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r>
              <a:rPr lang="fr-FR" sz="2000" b="1" dirty="0">
                <a:solidFill>
                  <a:schemeClr val="tx1"/>
                </a:solidFill>
              </a:rPr>
              <a:t>01/05/2023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CB92B4-42A5-FDFD-2375-8A9C633CD842}"/>
              </a:ext>
            </a:extLst>
          </p:cNvPr>
          <p:cNvSpPr txBox="1"/>
          <p:nvPr/>
        </p:nvSpPr>
        <p:spPr>
          <a:xfrm>
            <a:off x="1111385" y="49480"/>
            <a:ext cx="1094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entury Schoolbook" panose="02040604050505020304" pitchFamily="18" charset="0"/>
                <a:cs typeface="Calibri" panose="020F0502020204030204" pitchFamily="34" charset="0"/>
              </a:rPr>
              <a:t>V- </a:t>
            </a:r>
            <a:r>
              <a:rPr lang="fr-FR" dirty="0"/>
              <a:t> </a:t>
            </a:r>
            <a:r>
              <a:rPr lang="fr-FR" b="1" dirty="0"/>
              <a:t>Part de l’utilisation des principales céréales entre l’alimentation humaine et animale</a:t>
            </a:r>
            <a:endParaRPr lang="fr-FR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CD953AE3-B41C-4A15-AF51-38899FE2EDB2}"/>
              </a:ext>
            </a:extLst>
          </p:cNvPr>
          <p:cNvSpPr/>
          <p:nvPr/>
        </p:nvSpPr>
        <p:spPr>
          <a:xfrm>
            <a:off x="0" y="2310717"/>
            <a:ext cx="2637656" cy="36933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data frame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DD4AE94-EDE3-BCE8-CAB9-95DEEEB8B8D7}"/>
              </a:ext>
            </a:extLst>
          </p:cNvPr>
          <p:cNvSpPr/>
          <p:nvPr/>
        </p:nvSpPr>
        <p:spPr>
          <a:xfrm flipV="1">
            <a:off x="2772035" y="2452699"/>
            <a:ext cx="409090" cy="147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 arrondi 8">
            <a:extLst>
              <a:ext uri="{FF2B5EF4-FFF2-40B4-BE49-F238E27FC236}">
                <a16:creationId xmlns:a16="http://schemas.microsoft.com/office/drawing/2014/main" id="{47A05BC2-5870-4CFE-6601-55DF9FA4FC93}"/>
              </a:ext>
            </a:extLst>
          </p:cNvPr>
          <p:cNvSpPr/>
          <p:nvPr/>
        </p:nvSpPr>
        <p:spPr>
          <a:xfrm>
            <a:off x="3427865" y="2284634"/>
            <a:ext cx="3703322" cy="362386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céréales</a:t>
            </a:r>
          </a:p>
        </p:txBody>
      </p:sp>
      <p:sp>
        <p:nvSpPr>
          <p:cNvPr id="2" name="Rectangle : avec coin arrondi 1">
            <a:extLst>
              <a:ext uri="{FF2B5EF4-FFF2-40B4-BE49-F238E27FC236}">
                <a16:creationId xmlns:a16="http://schemas.microsoft.com/office/drawing/2014/main" id="{F3BD0BAA-E5C6-12CC-8B24-ACC8BE303D0B}"/>
              </a:ext>
            </a:extLst>
          </p:cNvPr>
          <p:cNvSpPr/>
          <p:nvPr/>
        </p:nvSpPr>
        <p:spPr>
          <a:xfrm>
            <a:off x="0" y="705115"/>
            <a:ext cx="2271895" cy="81772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Liste Céréales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83CA1B-FBD5-A7BA-6137-2F7E605D2A60}"/>
              </a:ext>
            </a:extLst>
          </p:cNvPr>
          <p:cNvSpPr txBox="1"/>
          <p:nvPr/>
        </p:nvSpPr>
        <p:spPr>
          <a:xfrm>
            <a:off x="2934805" y="982391"/>
            <a:ext cx="8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Blé, Riz (Eq Blanchi), Orge, Maïs, Seigle, Avoine, Millet, Sorgho, Céréales, Autres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16E19DA-B8F8-5A6F-3EF1-0FCB8A333546}"/>
              </a:ext>
            </a:extLst>
          </p:cNvPr>
          <p:cNvSpPr/>
          <p:nvPr/>
        </p:nvSpPr>
        <p:spPr>
          <a:xfrm flipV="1">
            <a:off x="2398805" y="1113976"/>
            <a:ext cx="409090" cy="1265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6D3A4-D9EC-FFFB-DE2D-4E4926BB69BA}"/>
              </a:ext>
            </a:extLst>
          </p:cNvPr>
          <p:cNvSpPr/>
          <p:nvPr/>
        </p:nvSpPr>
        <p:spPr>
          <a:xfrm>
            <a:off x="207145" y="3579931"/>
            <a:ext cx="3220720" cy="523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Aliments pour animaux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57C1E47-6C20-4329-8095-9E624C4B22B3}"/>
              </a:ext>
            </a:extLst>
          </p:cNvPr>
          <p:cNvSpPr/>
          <p:nvPr/>
        </p:nvSpPr>
        <p:spPr>
          <a:xfrm flipV="1">
            <a:off x="3605155" y="3767911"/>
            <a:ext cx="409090" cy="147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FD2E92-C4EF-1FBB-99D9-E67C0EBF8602}"/>
              </a:ext>
            </a:extLst>
          </p:cNvPr>
          <p:cNvSpPr txBox="1"/>
          <p:nvPr/>
        </p:nvSpPr>
        <p:spPr>
          <a:xfrm>
            <a:off x="4191535" y="3519026"/>
            <a:ext cx="185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36.29%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5182FE-687D-295A-B731-D2CB6E753905}"/>
              </a:ext>
            </a:extLst>
          </p:cNvPr>
          <p:cNvSpPr/>
          <p:nvPr/>
        </p:nvSpPr>
        <p:spPr>
          <a:xfrm>
            <a:off x="284481" y="4643120"/>
            <a:ext cx="3058160" cy="3762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Nourriture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6D3ED17-A0E0-6640-BCC3-0C8D54911072}"/>
              </a:ext>
            </a:extLst>
          </p:cNvPr>
          <p:cNvSpPr/>
          <p:nvPr/>
        </p:nvSpPr>
        <p:spPr>
          <a:xfrm flipV="1">
            <a:off x="3553010" y="4757145"/>
            <a:ext cx="409090" cy="147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FAFA62-55DE-DC18-1DBA-033ECF2BD867}"/>
              </a:ext>
            </a:extLst>
          </p:cNvPr>
          <p:cNvSpPr txBox="1"/>
          <p:nvPr/>
        </p:nvSpPr>
        <p:spPr>
          <a:xfrm>
            <a:off x="4172469" y="4538711"/>
            <a:ext cx="168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42,75%</a:t>
            </a:r>
          </a:p>
        </p:txBody>
      </p:sp>
    </p:spTree>
    <p:extLst>
      <p:ext uri="{BB962C8B-B14F-4D97-AF65-F5344CB8AC3E}">
        <p14:creationId xmlns:p14="http://schemas.microsoft.com/office/powerpoint/2010/main" val="2973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9" grpId="0" animBg="1"/>
      <p:bldP spid="2" grpId="0" animBg="1"/>
      <p:bldP spid="8" grpId="0" animBg="1"/>
      <p:bldP spid="7" grpId="0" animBg="1"/>
      <p:bldP spid="10" grpId="0" animBg="1"/>
      <p:bldP spid="11" grpId="0"/>
      <p:bldP spid="12" grpId="0" animBg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CB92B4-42A5-FDFD-2375-8A9C633CD842}"/>
              </a:ext>
            </a:extLst>
          </p:cNvPr>
          <p:cNvSpPr txBox="1"/>
          <p:nvPr/>
        </p:nvSpPr>
        <p:spPr>
          <a:xfrm>
            <a:off x="166505" y="-43515"/>
            <a:ext cx="1094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3- Questions de Mélanie</a:t>
            </a:r>
          </a:p>
          <a:p>
            <a:pPr marL="0" indent="0">
              <a:buNone/>
            </a:pPr>
            <a:endParaRPr lang="fr-FR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 – les dix pays avec la plus forte proportion de personnes en sous nutrition  en 2017</a:t>
            </a:r>
          </a:p>
          <a:p>
            <a:pPr marL="0" indent="0">
              <a:buNone/>
            </a:pPr>
            <a:endParaRPr lang="fr-FR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CD953AE3-B41C-4A15-AF51-38899FE2EDB2}"/>
              </a:ext>
            </a:extLst>
          </p:cNvPr>
          <p:cNvSpPr/>
          <p:nvPr/>
        </p:nvSpPr>
        <p:spPr>
          <a:xfrm>
            <a:off x="166505" y="1657944"/>
            <a:ext cx="2637656" cy="36933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data frame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DD4AE94-EDE3-BCE8-CAB9-95DEEEB8B8D7}"/>
              </a:ext>
            </a:extLst>
          </p:cNvPr>
          <p:cNvSpPr/>
          <p:nvPr/>
        </p:nvSpPr>
        <p:spPr>
          <a:xfrm rot="19608177" flipV="1">
            <a:off x="2830675" y="1672588"/>
            <a:ext cx="409090" cy="1265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 arrondi 8">
            <a:extLst>
              <a:ext uri="{FF2B5EF4-FFF2-40B4-BE49-F238E27FC236}">
                <a16:creationId xmlns:a16="http://schemas.microsoft.com/office/drawing/2014/main" id="{47A05BC2-5870-4CFE-6601-55DF9FA4FC93}"/>
              </a:ext>
            </a:extLst>
          </p:cNvPr>
          <p:cNvSpPr/>
          <p:nvPr/>
        </p:nvSpPr>
        <p:spPr>
          <a:xfrm>
            <a:off x="3347718" y="1304942"/>
            <a:ext cx="3561082" cy="452738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pays_forte_sous_nutrition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C6510E6E-7446-952F-8FEA-1A10614E7E84}"/>
              </a:ext>
            </a:extLst>
          </p:cNvPr>
          <p:cNvSpPr/>
          <p:nvPr/>
        </p:nvSpPr>
        <p:spPr>
          <a:xfrm rot="5400000" flipV="1">
            <a:off x="1064810" y="2260562"/>
            <a:ext cx="409090" cy="1265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avec coin arrondi 15">
            <a:extLst>
              <a:ext uri="{FF2B5EF4-FFF2-40B4-BE49-F238E27FC236}">
                <a16:creationId xmlns:a16="http://schemas.microsoft.com/office/drawing/2014/main" id="{3C131EB2-FAC1-E9C0-FF58-098618C7D71E}"/>
              </a:ext>
            </a:extLst>
          </p:cNvPr>
          <p:cNvSpPr/>
          <p:nvPr/>
        </p:nvSpPr>
        <p:spPr>
          <a:xfrm>
            <a:off x="254000" y="2743200"/>
            <a:ext cx="4890905" cy="452737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df = pays_forte_sous_nutrition.head(10)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7129F6A-AE59-690C-28E7-FC5A10EB2155}"/>
              </a:ext>
            </a:extLst>
          </p:cNvPr>
          <p:cNvSpPr/>
          <p:nvPr/>
        </p:nvSpPr>
        <p:spPr>
          <a:xfrm rot="5400000" flipV="1">
            <a:off x="1344088" y="3394220"/>
            <a:ext cx="409090" cy="1265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avec coin arrondi 17">
            <a:extLst>
              <a:ext uri="{FF2B5EF4-FFF2-40B4-BE49-F238E27FC236}">
                <a16:creationId xmlns:a16="http://schemas.microsoft.com/office/drawing/2014/main" id="{07CA0FBE-DCF2-C43F-A4C8-8E41D8C733CB}"/>
              </a:ext>
            </a:extLst>
          </p:cNvPr>
          <p:cNvSpPr/>
          <p:nvPr/>
        </p:nvSpPr>
        <p:spPr>
          <a:xfrm>
            <a:off x="166505" y="3758888"/>
            <a:ext cx="4978400" cy="558800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classement décroissant colonnes [‘%pop_sous_nutrition’]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FFD7724-3072-7A49-08DE-1EB3BE304939}"/>
              </a:ext>
            </a:extLst>
          </p:cNvPr>
          <p:cNvSpPr/>
          <p:nvPr/>
        </p:nvSpPr>
        <p:spPr>
          <a:xfrm flipV="1">
            <a:off x="5181616" y="4083684"/>
            <a:ext cx="409090" cy="61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5A80713-E944-AF8E-CEBC-6B32806D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417" y="1985760"/>
            <a:ext cx="6564583" cy="48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6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CB92B4-42A5-FDFD-2375-8A9C633CD842}"/>
              </a:ext>
            </a:extLst>
          </p:cNvPr>
          <p:cNvSpPr txBox="1"/>
          <p:nvPr/>
        </p:nvSpPr>
        <p:spPr>
          <a:xfrm>
            <a:off x="166505" y="-43515"/>
            <a:ext cx="1094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Questions de Mélanie</a:t>
            </a:r>
          </a:p>
          <a:p>
            <a:pPr marL="0" indent="0">
              <a:buNone/>
            </a:pPr>
            <a:endParaRPr lang="fr-FR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II – </a:t>
            </a:r>
            <a:r>
              <a:rPr lang="fr-FR" sz="1800" b="1" dirty="0"/>
              <a:t>Liste des 10 pays qui ont le plus bénéficié de l’aide alimentaire entre 2013 et 2016</a:t>
            </a:r>
            <a:endParaRPr lang="fr-FR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CD953AE3-B41C-4A15-AF51-38899FE2EDB2}"/>
              </a:ext>
            </a:extLst>
          </p:cNvPr>
          <p:cNvSpPr/>
          <p:nvPr/>
        </p:nvSpPr>
        <p:spPr>
          <a:xfrm>
            <a:off x="166505" y="1657944"/>
            <a:ext cx="2637656" cy="36933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data frame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DD4AE94-EDE3-BCE8-CAB9-95DEEEB8B8D7}"/>
              </a:ext>
            </a:extLst>
          </p:cNvPr>
          <p:cNvSpPr/>
          <p:nvPr/>
        </p:nvSpPr>
        <p:spPr>
          <a:xfrm rot="5400000" flipV="1">
            <a:off x="1486608" y="2260562"/>
            <a:ext cx="409090" cy="1265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 arrondi 8">
            <a:extLst>
              <a:ext uri="{FF2B5EF4-FFF2-40B4-BE49-F238E27FC236}">
                <a16:creationId xmlns:a16="http://schemas.microsoft.com/office/drawing/2014/main" id="{47A05BC2-5870-4CFE-6601-55DF9FA4FC93}"/>
              </a:ext>
            </a:extLst>
          </p:cNvPr>
          <p:cNvSpPr/>
          <p:nvPr/>
        </p:nvSpPr>
        <p:spPr>
          <a:xfrm>
            <a:off x="140618" y="2620447"/>
            <a:ext cx="3561082" cy="452738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aide_alimentaire_2013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6750B8C-3545-3509-FB64-F93EC67523F8}"/>
              </a:ext>
            </a:extLst>
          </p:cNvPr>
          <p:cNvSpPr/>
          <p:nvPr/>
        </p:nvSpPr>
        <p:spPr>
          <a:xfrm rot="5400000" flipV="1">
            <a:off x="1549908" y="3306471"/>
            <a:ext cx="409090" cy="1265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avec coin arrondi 7">
            <a:extLst>
              <a:ext uri="{FF2B5EF4-FFF2-40B4-BE49-F238E27FC236}">
                <a16:creationId xmlns:a16="http://schemas.microsoft.com/office/drawing/2014/main" id="{98F47E13-9ACA-FDA5-0D90-347C63083F93}"/>
              </a:ext>
            </a:extLst>
          </p:cNvPr>
          <p:cNvSpPr/>
          <p:nvPr/>
        </p:nvSpPr>
        <p:spPr>
          <a:xfrm>
            <a:off x="182881" y="3666356"/>
            <a:ext cx="5242560" cy="731520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Classement par ordre décroissante colonne [‘aide_en_kg’]</a:t>
            </a:r>
          </a:p>
        </p:txBody>
      </p:sp>
      <p:sp>
        <p:nvSpPr>
          <p:cNvPr id="11" name="Rectangle : avec coin arrondi 10">
            <a:extLst>
              <a:ext uri="{FF2B5EF4-FFF2-40B4-BE49-F238E27FC236}">
                <a16:creationId xmlns:a16="http://schemas.microsoft.com/office/drawing/2014/main" id="{2B0F9E03-25C0-18DC-B4A7-8CC2AC1FBC05}"/>
              </a:ext>
            </a:extLst>
          </p:cNvPr>
          <p:cNvSpPr/>
          <p:nvPr/>
        </p:nvSpPr>
        <p:spPr>
          <a:xfrm>
            <a:off x="140618" y="4833403"/>
            <a:ext cx="3821782" cy="452738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data frame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9C0A5C1-3BD1-492C-C698-FCB315AF2C5C}"/>
              </a:ext>
            </a:extLst>
          </p:cNvPr>
          <p:cNvSpPr/>
          <p:nvPr/>
        </p:nvSpPr>
        <p:spPr>
          <a:xfrm rot="5400000" flipV="1">
            <a:off x="1303110" y="5401392"/>
            <a:ext cx="270150" cy="925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avec coin arrondi 12">
            <a:extLst>
              <a:ext uri="{FF2B5EF4-FFF2-40B4-BE49-F238E27FC236}">
                <a16:creationId xmlns:a16="http://schemas.microsoft.com/office/drawing/2014/main" id="{FFD6E2B6-06E6-87F6-DA4E-BF5B830EF02E}"/>
              </a:ext>
            </a:extLst>
          </p:cNvPr>
          <p:cNvSpPr/>
          <p:nvPr/>
        </p:nvSpPr>
        <p:spPr>
          <a:xfrm>
            <a:off x="182880" y="5644396"/>
            <a:ext cx="5019039" cy="452738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df_1 = aide_alimentaire_2017.head(10)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BBDF14-EF2C-CABE-E4F4-E6CFBB49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93" y="1119643"/>
            <a:ext cx="6309907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362FDAD-AAD1-4963-C6A7-440A7CD0635A}"/>
              </a:ext>
            </a:extLst>
          </p:cNvPr>
          <p:cNvSpPr txBox="1"/>
          <p:nvPr/>
        </p:nvSpPr>
        <p:spPr>
          <a:xfrm>
            <a:off x="162560" y="0"/>
            <a:ext cx="10292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Question Mélanie</a:t>
            </a:r>
          </a:p>
          <a:p>
            <a:endParaRPr lang="fr-FR" b="1" dirty="0"/>
          </a:p>
          <a:p>
            <a:r>
              <a:rPr lang="fr-FR" b="1" dirty="0"/>
              <a:t>III- Liste des 10 Pays avec la plus forte disponibilité  alimentaire par habitant</a:t>
            </a:r>
          </a:p>
        </p:txBody>
      </p:sp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5D77916F-9FEA-80AA-51F2-203B0F0221ED}"/>
              </a:ext>
            </a:extLst>
          </p:cNvPr>
          <p:cNvSpPr/>
          <p:nvPr/>
        </p:nvSpPr>
        <p:spPr>
          <a:xfrm>
            <a:off x="314960" y="982540"/>
            <a:ext cx="4328160" cy="1584960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Classement par ordre décroissant de la colonne[‘Disponibilité alimentaire (Kcal/personne/jour)’] de la data frame dispo_alimentaire_zone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6FDBA6-300D-9324-E4FB-E7E99C23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437" y="1775020"/>
            <a:ext cx="6035563" cy="5082980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693254F8-BA1C-C519-FCF8-1C4F56A050AE}"/>
              </a:ext>
            </a:extLst>
          </p:cNvPr>
          <p:cNvSpPr/>
          <p:nvPr/>
        </p:nvSpPr>
        <p:spPr>
          <a:xfrm>
            <a:off x="2326640" y="2682240"/>
            <a:ext cx="45719" cy="4064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07EB53-2B41-2157-7A3D-F17B890FEB1A}"/>
              </a:ext>
            </a:extLst>
          </p:cNvPr>
          <p:cNvSpPr/>
          <p:nvPr/>
        </p:nvSpPr>
        <p:spPr>
          <a:xfrm>
            <a:off x="162560" y="3203380"/>
            <a:ext cx="5628640" cy="8320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de la data frame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df_2 = dispo_alimentaire_zone.head(10)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362FDAD-AAD1-4963-C6A7-440A7CD0635A}"/>
              </a:ext>
            </a:extLst>
          </p:cNvPr>
          <p:cNvSpPr txBox="1"/>
          <p:nvPr/>
        </p:nvSpPr>
        <p:spPr>
          <a:xfrm>
            <a:off x="162560" y="0"/>
            <a:ext cx="10292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Question Mélanie</a:t>
            </a:r>
          </a:p>
          <a:p>
            <a:endParaRPr lang="fr-FR" b="1" dirty="0"/>
          </a:p>
          <a:p>
            <a:r>
              <a:rPr lang="fr-FR" b="1" dirty="0"/>
              <a:t>IV- Liste des 10 Pays avec la plus faible disponibilité  alimentaire par habitant</a:t>
            </a:r>
          </a:p>
        </p:txBody>
      </p:sp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5D77916F-9FEA-80AA-51F2-203B0F0221ED}"/>
              </a:ext>
            </a:extLst>
          </p:cNvPr>
          <p:cNvSpPr/>
          <p:nvPr/>
        </p:nvSpPr>
        <p:spPr>
          <a:xfrm>
            <a:off x="314960" y="982540"/>
            <a:ext cx="4328160" cy="1584960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Classement par ordre croissant de la colonne[‘Disponibilité alimentaire (Kcal/personne/jour)’] de la data frame dispo_alimentaire_zone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693254F8-BA1C-C519-FCF8-1C4F56A050AE}"/>
              </a:ext>
            </a:extLst>
          </p:cNvPr>
          <p:cNvSpPr/>
          <p:nvPr/>
        </p:nvSpPr>
        <p:spPr>
          <a:xfrm>
            <a:off x="2326640" y="2682240"/>
            <a:ext cx="45719" cy="4064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07EB53-2B41-2157-7A3D-F17B890FEB1A}"/>
              </a:ext>
            </a:extLst>
          </p:cNvPr>
          <p:cNvSpPr/>
          <p:nvPr/>
        </p:nvSpPr>
        <p:spPr>
          <a:xfrm>
            <a:off x="162560" y="3203380"/>
            <a:ext cx="5628640" cy="8320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de la data frame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df_3 = dispo_alimentaire_zone.head(10)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A94A7-110B-6CD9-11A7-C9BAE3E9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641" y="998010"/>
            <a:ext cx="6182360" cy="58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290320" y="172720"/>
            <a:ext cx="9733280" cy="629920"/>
          </a:xfrm>
        </p:spPr>
        <p:txBody>
          <a:bodyPr>
            <a:normAutofit fontScale="90000"/>
          </a:bodyPr>
          <a:lstStyle/>
          <a:p>
            <a:pPr lvl="0"/>
            <a:r>
              <a:rPr lang="fr-FR" sz="4000" b="1" dirty="0">
                <a:solidFill>
                  <a:schemeClr val="tx1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4- </a:t>
            </a:r>
            <a:r>
              <a:rPr lang="fr-FR" sz="3100" b="1" dirty="0">
                <a:solidFill>
                  <a:schemeClr val="tx1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Etude sur le manioc en Thaïlande</a:t>
            </a:r>
            <a:endParaRPr lang="en-GB" sz="3100" dirty="0">
              <a:solidFill>
                <a:schemeClr val="tx1"/>
              </a:solidFill>
            </a:endParaRPr>
          </a:p>
        </p:txBody>
      </p:sp>
      <p:sp>
        <p:nvSpPr>
          <p:cNvPr id="3" name="Rectangle : avec coin arrondi 2">
            <a:extLst>
              <a:ext uri="{FF2B5EF4-FFF2-40B4-BE49-F238E27FC236}">
                <a16:creationId xmlns:a16="http://schemas.microsoft.com/office/drawing/2014/main" id="{AAFB60D1-41A4-DAC6-BE02-38022C2AAF08}"/>
              </a:ext>
            </a:extLst>
          </p:cNvPr>
          <p:cNvSpPr/>
          <p:nvPr/>
        </p:nvSpPr>
        <p:spPr>
          <a:xfrm>
            <a:off x="172720" y="2382520"/>
            <a:ext cx="3901440" cy="543560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de data frame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sous_nutrition_thailande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4AF0B-4C99-9E2E-31D4-756BDAEF6760}"/>
              </a:ext>
            </a:extLst>
          </p:cNvPr>
          <p:cNvSpPr/>
          <p:nvPr/>
        </p:nvSpPr>
        <p:spPr>
          <a:xfrm>
            <a:off x="172720" y="1005840"/>
            <a:ext cx="4876802" cy="701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Filtrage sur colonne zone de la data frame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fusion_sous_nutrition_pop_2017 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DCBBE213-5078-F7F6-C4ED-2B23F978DBD0}"/>
              </a:ext>
            </a:extLst>
          </p:cNvPr>
          <p:cNvSpPr/>
          <p:nvPr/>
        </p:nvSpPr>
        <p:spPr>
          <a:xfrm>
            <a:off x="1960880" y="1838960"/>
            <a:ext cx="45719" cy="37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794ECAD2-CAA7-FC36-B765-DF62ADFA8DCC}"/>
              </a:ext>
            </a:extLst>
          </p:cNvPr>
          <p:cNvSpPr/>
          <p:nvPr/>
        </p:nvSpPr>
        <p:spPr>
          <a:xfrm rot="16200000" flipH="1">
            <a:off x="4392929" y="2500631"/>
            <a:ext cx="68581" cy="37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FB06C1-F2F9-FE0F-C243-5FC43ACF38EB}"/>
              </a:ext>
            </a:extLst>
          </p:cNvPr>
          <p:cNvSpPr txBox="1"/>
          <p:nvPr/>
        </p:nvSpPr>
        <p:spPr>
          <a:xfrm>
            <a:off x="4795522" y="2457451"/>
            <a:ext cx="202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8,96 %</a:t>
            </a:r>
          </a:p>
        </p:txBody>
      </p:sp>
      <p:sp>
        <p:nvSpPr>
          <p:cNvPr id="8" name="Rectangle : avec coin arrondi 7">
            <a:extLst>
              <a:ext uri="{FF2B5EF4-FFF2-40B4-BE49-F238E27FC236}">
                <a16:creationId xmlns:a16="http://schemas.microsoft.com/office/drawing/2014/main" id="{A54B0CDA-90D8-2D48-39D4-280F937BE3B4}"/>
              </a:ext>
            </a:extLst>
          </p:cNvPr>
          <p:cNvSpPr/>
          <p:nvPr/>
        </p:nvSpPr>
        <p:spPr>
          <a:xfrm>
            <a:off x="186691" y="3454398"/>
            <a:ext cx="4724400" cy="680721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Filtrage sur les colonnes Produit et Zone de la  data frames dispo_alimentaire  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EF52107A-828A-46AD-8577-51C064A50A48}"/>
              </a:ext>
            </a:extLst>
          </p:cNvPr>
          <p:cNvSpPr/>
          <p:nvPr/>
        </p:nvSpPr>
        <p:spPr>
          <a:xfrm rot="16200000">
            <a:off x="5140961" y="3536950"/>
            <a:ext cx="45719" cy="37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avec coins arrondis en haut 9">
            <a:extLst>
              <a:ext uri="{FF2B5EF4-FFF2-40B4-BE49-F238E27FC236}">
                <a16:creationId xmlns:a16="http://schemas.microsoft.com/office/drawing/2014/main" id="{397F4D25-F8D3-536E-212B-F30E2AAFA58A}"/>
              </a:ext>
            </a:extLst>
          </p:cNvPr>
          <p:cNvSpPr/>
          <p:nvPr/>
        </p:nvSpPr>
        <p:spPr>
          <a:xfrm>
            <a:off x="5521959" y="3434080"/>
            <a:ext cx="3957321" cy="680721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de la data frame Thailande_manioc</a:t>
            </a:r>
          </a:p>
        </p:txBody>
      </p:sp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644035ED-468E-EDAB-509F-B93E9D9654C7}"/>
              </a:ext>
            </a:extLst>
          </p:cNvPr>
          <p:cNvSpPr/>
          <p:nvPr/>
        </p:nvSpPr>
        <p:spPr>
          <a:xfrm>
            <a:off x="0" y="4614383"/>
            <a:ext cx="5049522" cy="7348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Filtrage sur la colonne Zone de la data frame fusion_sous_nutrition_pop_2017 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A1A813D6-0044-0C29-0260-8EC68B910590}"/>
              </a:ext>
            </a:extLst>
          </p:cNvPr>
          <p:cNvSpPr/>
          <p:nvPr/>
        </p:nvSpPr>
        <p:spPr>
          <a:xfrm rot="16200000">
            <a:off x="5311140" y="4908269"/>
            <a:ext cx="45719" cy="37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avec coins arrondis en haut 13">
            <a:extLst>
              <a:ext uri="{FF2B5EF4-FFF2-40B4-BE49-F238E27FC236}">
                <a16:creationId xmlns:a16="http://schemas.microsoft.com/office/drawing/2014/main" id="{F177EA9A-87A6-B97E-4732-26728678291F}"/>
              </a:ext>
            </a:extLst>
          </p:cNvPr>
          <p:cNvSpPr/>
          <p:nvPr/>
        </p:nvSpPr>
        <p:spPr>
          <a:xfrm>
            <a:off x="5687058" y="4730468"/>
            <a:ext cx="4300222" cy="680721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de la data frame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dispo_alimentaire_thailande</a:t>
            </a:r>
          </a:p>
        </p:txBody>
      </p:sp>
      <p:sp>
        <p:nvSpPr>
          <p:cNvPr id="15" name="Rectangle : avec coins arrondis en haut 14">
            <a:extLst>
              <a:ext uri="{FF2B5EF4-FFF2-40B4-BE49-F238E27FC236}">
                <a16:creationId xmlns:a16="http://schemas.microsoft.com/office/drawing/2014/main" id="{175D701C-FC23-C09B-0A6F-69C2F2500B17}"/>
              </a:ext>
            </a:extLst>
          </p:cNvPr>
          <p:cNvSpPr/>
          <p:nvPr/>
        </p:nvSpPr>
        <p:spPr>
          <a:xfrm>
            <a:off x="172720" y="5922158"/>
            <a:ext cx="5750560" cy="521688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Suppression  des colonnes inutiles et calcul du taux d’exportation </a:t>
            </a:r>
          </a:p>
        </p:txBody>
      </p:sp>
    </p:spTree>
    <p:extLst>
      <p:ext uri="{BB962C8B-B14F-4D97-AF65-F5344CB8AC3E}">
        <p14:creationId xmlns:p14="http://schemas.microsoft.com/office/powerpoint/2010/main" val="157224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290320" y="172720"/>
            <a:ext cx="9733280" cy="629920"/>
          </a:xfrm>
        </p:spPr>
        <p:txBody>
          <a:bodyPr>
            <a:normAutofit fontScale="90000"/>
          </a:bodyPr>
          <a:lstStyle/>
          <a:p>
            <a:pPr lvl="0"/>
            <a:r>
              <a:rPr lang="fr-FR" sz="4000" b="1" dirty="0">
                <a:solidFill>
                  <a:schemeClr val="tx1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4- </a:t>
            </a:r>
            <a:r>
              <a:rPr lang="fr-FR" sz="3100" b="1" dirty="0">
                <a:solidFill>
                  <a:schemeClr val="tx1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Etude sur le manioc en Thaïlande</a:t>
            </a:r>
            <a:endParaRPr lang="en-GB" sz="3100" dirty="0">
              <a:solidFill>
                <a:schemeClr val="tx1"/>
              </a:solidFill>
            </a:endParaRPr>
          </a:p>
        </p:txBody>
      </p:sp>
      <p:sp>
        <p:nvSpPr>
          <p:cNvPr id="8" name="Rectangle : avec coin arrondi 7">
            <a:extLst>
              <a:ext uri="{FF2B5EF4-FFF2-40B4-BE49-F238E27FC236}">
                <a16:creationId xmlns:a16="http://schemas.microsoft.com/office/drawing/2014/main" id="{A54B0CDA-90D8-2D48-39D4-280F937BE3B4}"/>
              </a:ext>
            </a:extLst>
          </p:cNvPr>
          <p:cNvSpPr/>
          <p:nvPr/>
        </p:nvSpPr>
        <p:spPr>
          <a:xfrm>
            <a:off x="162561" y="1542574"/>
            <a:ext cx="4724400" cy="680721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Taux  exportation du manioc de Thaïlande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EF52107A-828A-46AD-8577-51C064A50A48}"/>
              </a:ext>
            </a:extLst>
          </p:cNvPr>
          <p:cNvSpPr/>
          <p:nvPr/>
        </p:nvSpPr>
        <p:spPr>
          <a:xfrm rot="16200000" flipH="1">
            <a:off x="5097897" y="1749943"/>
            <a:ext cx="96286" cy="37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59B775-CC5D-A8D2-36A6-79B8D31B20FF}"/>
              </a:ext>
            </a:extLst>
          </p:cNvPr>
          <p:cNvSpPr txBox="1"/>
          <p:nvPr/>
        </p:nvSpPr>
        <p:spPr>
          <a:xfrm>
            <a:off x="254000" y="3310415"/>
            <a:ext cx="1128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Il est paradoxal de constater que la Thaïlande, ayant un taux de sous-nutrition de 8,96%, exporte 83,4% de sa production de Manioc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41E4B72-C4BF-6039-948A-14AF47F60D08}"/>
              </a:ext>
            </a:extLst>
          </p:cNvPr>
          <p:cNvSpPr txBox="1"/>
          <p:nvPr/>
        </p:nvSpPr>
        <p:spPr>
          <a:xfrm>
            <a:off x="5516880" y="1705094"/>
            <a:ext cx="15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83,4 %</a:t>
            </a:r>
          </a:p>
        </p:txBody>
      </p:sp>
    </p:spTree>
    <p:extLst>
      <p:ext uri="{BB962C8B-B14F-4D97-AF65-F5344CB8AC3E}">
        <p14:creationId xmlns:p14="http://schemas.microsoft.com/office/powerpoint/2010/main" val="4326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82325" y="4347020"/>
            <a:ext cx="10541275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271A38"/>
                </a:solidFill>
                <a:latin typeface="Inter"/>
              </a:rPr>
              <a:t>L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a réalisation d’une 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étude de grande ampleur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 sur le thème de l’alimentation et plus particulièrement sur la sous-nutrition dans le monde.</a:t>
            </a:r>
            <a:endParaRPr lang="en-GB" sz="1800" b="0" i="0" u="none" strike="noStrike" kern="1200" cap="none" spc="0" baseline="0" dirty="0">
              <a:uFillTx/>
              <a:latin typeface="Calibri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 rot="5400000">
            <a:off x="5723357" y="-2671546"/>
            <a:ext cx="745285" cy="6299795"/>
          </a:xfrm>
          <a:prstGeom prst="rect">
            <a:avLst/>
          </a:prstGeom>
        </p:spPr>
        <p:txBody>
          <a:bodyPr vert="vert270">
            <a:no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4400" b="0" i="0" u="none" strike="noStrike" kern="1200" cap="none" spc="-50" baseline="0">
                <a:solidFill>
                  <a:srgbClr val="000000"/>
                </a:solidFill>
                <a:uFillTx/>
                <a:latin typeface="Century Schoolbook"/>
              </a:defRPr>
            </a:lvl1pPr>
          </a:lstStyle>
          <a:p>
            <a:pPr algn="ctr"/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algn="ctr"/>
            <a:endParaRPr lang="fr-FR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7C188-43FF-48DC-DF57-44EB063C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53" y="1701773"/>
            <a:ext cx="4619831" cy="18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EBAD9D99-E6CD-0A01-F0E4-DE6BC35B8BBC}"/>
              </a:ext>
            </a:extLst>
          </p:cNvPr>
          <p:cNvSpPr/>
          <p:nvPr/>
        </p:nvSpPr>
        <p:spPr>
          <a:xfrm>
            <a:off x="995382" y="1310651"/>
            <a:ext cx="1950720" cy="304789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Mission</a:t>
            </a:r>
          </a:p>
        </p:txBody>
      </p:sp>
    </p:spTree>
    <p:extLst>
      <p:ext uri="{BB962C8B-B14F-4D97-AF65-F5344CB8AC3E}">
        <p14:creationId xmlns:p14="http://schemas.microsoft.com/office/powerpoint/2010/main" val="39879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2214880" y="1148080"/>
            <a:ext cx="8625840" cy="5242747"/>
          </a:xfrm>
          <a:prstGeom prst="rect">
            <a:avLst/>
          </a:prstGeom>
        </p:spPr>
        <p:txBody>
          <a:bodyPr/>
          <a:lstStyle>
            <a:lvl1pPr marL="182880" marR="0" lvl="0" indent="-182880" algn="l" defTabSz="914400" rtl="0" fontAlgn="auto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/>
              <a:buChar char="•"/>
              <a:tabLst/>
              <a:defRPr lang="fr-FR" sz="1800" b="0" i="0" u="none" strike="noStrike" kern="1200" cap="none" spc="10" baseline="0">
                <a:solidFill>
                  <a:srgbClr val="000000"/>
                </a:solidFill>
                <a:uFillTx/>
                <a:latin typeface="Century Schoolbook"/>
              </a:defRPr>
            </a:lvl1pPr>
            <a:lvl2pPr marL="457200" marR="0" lvl="1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6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2pPr>
            <a:lvl3pPr marL="731520" marR="0" lvl="2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4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3pPr>
            <a:lvl4pPr marL="1005840" marR="0" lvl="3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4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4pPr>
            <a:lvl5pPr marL="1280160" marR="0" lvl="4" indent="-182880" algn="l" defTabSz="914400" rtl="0" fontAlgn="auto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Pct val="100000"/>
              <a:buFont typeface="Wingdings 2" pitchFamily="18"/>
              <a:buChar char=""/>
              <a:tabLst/>
              <a:defRPr lang="fr-FR" sz="1400" b="0" i="0" u="none" strike="noStrike" kern="1200" cap="none" spc="0" baseline="0">
                <a:solidFill>
                  <a:srgbClr val="262626"/>
                </a:solidFill>
                <a:uFillTx/>
                <a:latin typeface="Century School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1.Préparation des données</a:t>
            </a:r>
          </a:p>
          <a:p>
            <a:pPr marL="0" indent="0">
              <a:buNone/>
            </a:pPr>
            <a:endParaRPr lang="fr-FR" sz="2800" b="1" dirty="0">
              <a:solidFill>
                <a:schemeClr val="tx1"/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2. Questions de Marc</a:t>
            </a:r>
          </a:p>
          <a:p>
            <a:pPr marL="0" indent="0">
              <a:buNone/>
            </a:pPr>
            <a:endParaRPr lang="fr-FR" sz="2800" b="1" dirty="0">
              <a:solidFill>
                <a:schemeClr val="tx1"/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3. Questions de Mélanie</a:t>
            </a:r>
          </a:p>
          <a:p>
            <a:pPr marL="0" indent="0">
              <a:buNone/>
            </a:pPr>
            <a:endParaRPr lang="fr-FR" sz="2800" b="1" dirty="0">
              <a:solidFill>
                <a:schemeClr val="tx1"/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4. Etude sur le manioc en </a:t>
            </a:r>
            <a:r>
              <a:rPr lang="fr-FR" sz="2800" b="1" dirty="0" err="1">
                <a:solidFill>
                  <a:schemeClr val="tx1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Thailande</a:t>
            </a:r>
            <a:endParaRPr lang="fr-FR" sz="2800" b="1" dirty="0">
              <a:solidFill>
                <a:schemeClr val="tx1"/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 rot="5400000">
            <a:off x="5708117" y="-2777255"/>
            <a:ext cx="745285" cy="6299795"/>
          </a:xfrm>
          <a:prstGeom prst="rect">
            <a:avLst/>
          </a:prstGeom>
        </p:spPr>
        <p:txBody>
          <a:bodyPr vert="vert270">
            <a:no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4400" b="0" i="0" u="none" strike="noStrike" kern="1200" cap="none" spc="-50" baseline="0">
                <a:solidFill>
                  <a:srgbClr val="000000"/>
                </a:solidFill>
                <a:uFillTx/>
                <a:latin typeface="Century Schoolbook"/>
              </a:defRPr>
            </a:lvl1pPr>
          </a:lstStyle>
          <a:p>
            <a:pPr algn="ctr"/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2991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188720" y="548640"/>
            <a:ext cx="9489440" cy="609600"/>
          </a:xfrm>
        </p:spPr>
        <p:txBody>
          <a:bodyPr>
            <a:normAutofit fontScale="90000"/>
          </a:bodyPr>
          <a:lstStyle/>
          <a:p>
            <a:pPr lvl="0" algn="ctr"/>
            <a:r>
              <a:rPr lang="fr-FR" dirty="0">
                <a:solidFill>
                  <a:schemeClr val="bg2"/>
                </a:solidFill>
              </a:rPr>
              <a:t>1.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Préparation des données</a:t>
            </a:r>
            <a:endParaRPr lang="en-GB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356C0E-A0C3-C409-4158-D91755BD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40" y="1977264"/>
            <a:ext cx="7163360" cy="3559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77551" y="3046835"/>
            <a:ext cx="1713587" cy="184665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 fichiers csv </a:t>
            </a:r>
            <a:r>
              <a:rPr lang="fr-FR" b="1" dirty="0"/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/>
              <a:t>population	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/>
              <a:t>dispo_alimentaire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/>
              <a:t>sous_nutrition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200" b="1" dirty="0"/>
              <a:t>aide_alimentaire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fr-FR" sz="1200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cxnSp>
        <p:nvCxnSpPr>
          <p:cNvPr id="25" name="Connecteur droit avec flèche 24"/>
          <p:cNvCxnSpPr>
            <a:cxnSpLocks/>
          </p:cNvCxnSpPr>
          <p:nvPr/>
        </p:nvCxnSpPr>
        <p:spPr>
          <a:xfrm flipV="1">
            <a:off x="426080" y="1428681"/>
            <a:ext cx="953015" cy="161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cxnSpLocks/>
            <a:endCxn id="32" idx="1"/>
          </p:cNvCxnSpPr>
          <p:nvPr/>
        </p:nvCxnSpPr>
        <p:spPr>
          <a:xfrm flipV="1">
            <a:off x="1478992" y="2697315"/>
            <a:ext cx="443277" cy="349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  <a:stCxn id="20" idx="3"/>
          </p:cNvCxnSpPr>
          <p:nvPr/>
        </p:nvCxnSpPr>
        <p:spPr>
          <a:xfrm>
            <a:off x="1791138" y="3970165"/>
            <a:ext cx="193878" cy="14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403302" y="1086278"/>
            <a:ext cx="265977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population_2017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9689587" y="3598759"/>
            <a:ext cx="3146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sp>
        <p:nvSpPr>
          <p:cNvPr id="57" name="ZoneTexte 56"/>
          <p:cNvSpPr txBox="1"/>
          <p:nvPr/>
        </p:nvSpPr>
        <p:spPr>
          <a:xfrm>
            <a:off x="9494606" y="3097389"/>
            <a:ext cx="3146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949270" y="572683"/>
            <a:ext cx="3146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0353161" y="2125129"/>
            <a:ext cx="3146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sp>
        <p:nvSpPr>
          <p:cNvPr id="61" name="Titre 1"/>
          <p:cNvSpPr txBox="1">
            <a:spLocks noGrp="1"/>
          </p:cNvSpPr>
          <p:nvPr>
            <p:ph type="title"/>
          </p:nvPr>
        </p:nvSpPr>
        <p:spPr>
          <a:xfrm rot="5400000">
            <a:off x="8662628" y="-2799212"/>
            <a:ext cx="758949" cy="6299795"/>
          </a:xfrm>
        </p:spPr>
        <p:txBody>
          <a:bodyPr vert="vert270">
            <a:noAutofit/>
          </a:bodyPr>
          <a:lstStyle/>
          <a:p>
            <a:pPr lvl="0" algn="ctr"/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Nettoyage et préparation</a:t>
            </a:r>
            <a:endParaRPr lang="en-GB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922269" y="2543426"/>
            <a:ext cx="208977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dispo_alimentaire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013933" y="3882798"/>
            <a:ext cx="196707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sous_nutrition_2017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384030" y="594804"/>
            <a:ext cx="5922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Affichage , taille , type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Filtrage, conversion, renommage </a:t>
            </a:r>
          </a:p>
          <a:p>
            <a:r>
              <a:rPr lang="fr-FR" sz="1600" b="1" dirty="0"/>
              <a:t> </a:t>
            </a:r>
          </a:p>
          <a:p>
            <a:endParaRPr lang="fr-F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4179507" y="5005687"/>
            <a:ext cx="7886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Affichage , taille , type</a:t>
            </a:r>
          </a:p>
          <a:p>
            <a:endParaRPr lang="fr-FR" sz="1800" dirty="0"/>
          </a:p>
          <a:p>
            <a:r>
              <a:rPr lang="fr-FR" sz="1800" dirty="0"/>
              <a:t>filtrage , Conversion, renommage , groupage</a:t>
            </a:r>
          </a:p>
          <a:p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533175" y="2198484"/>
            <a:ext cx="76588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Affichage , taille , type</a:t>
            </a:r>
          </a:p>
          <a:p>
            <a:endParaRPr lang="fr-FR" sz="1600" dirty="0"/>
          </a:p>
          <a:p>
            <a:r>
              <a:rPr lang="fr-FR" sz="1600" dirty="0"/>
              <a:t>Remplacer les valeurs manquantes, Groupage, Calcul des différentes  composantes 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Affichage, taille ,type</a:t>
            </a:r>
          </a:p>
          <a:p>
            <a:endParaRPr lang="fr-FR" sz="1600" dirty="0"/>
          </a:p>
          <a:p>
            <a:r>
              <a:rPr lang="fr-FR" sz="1600" dirty="0"/>
              <a:t>Filtrage, Conversion, Renommage, Remplacement des valeurs manquantes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54828A9-EE77-47A5-BC7D-5B040356A40C}"/>
              </a:ext>
            </a:extLst>
          </p:cNvPr>
          <p:cNvCxnSpPr>
            <a:cxnSpLocks/>
          </p:cNvCxnSpPr>
          <p:nvPr/>
        </p:nvCxnSpPr>
        <p:spPr>
          <a:xfrm>
            <a:off x="1791138" y="4799014"/>
            <a:ext cx="290456" cy="375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BD76255-92B9-1D01-D40A-0B051A82F979}"/>
              </a:ext>
            </a:extLst>
          </p:cNvPr>
          <p:cNvSpPr txBox="1"/>
          <p:nvPr/>
        </p:nvSpPr>
        <p:spPr>
          <a:xfrm>
            <a:off x="1075732" y="5178984"/>
            <a:ext cx="255160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aide_alimentaire_2017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E7522B5-E27A-66A9-1DCB-FC22F167A133}"/>
              </a:ext>
            </a:extLst>
          </p:cNvPr>
          <p:cNvSpPr txBox="1"/>
          <p:nvPr/>
        </p:nvSpPr>
        <p:spPr>
          <a:xfrm>
            <a:off x="1435243" y="237986"/>
            <a:ext cx="2646190" cy="30777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Créations des data frames</a:t>
            </a:r>
          </a:p>
        </p:txBody>
      </p:sp>
      <p:sp>
        <p:nvSpPr>
          <p:cNvPr id="65" name="Flèche : bas 64">
            <a:extLst>
              <a:ext uri="{FF2B5EF4-FFF2-40B4-BE49-F238E27FC236}">
                <a16:creationId xmlns:a16="http://schemas.microsoft.com/office/drawing/2014/main" id="{8965DA95-D15F-18A3-9EF7-96CA3F2EBEEF}"/>
              </a:ext>
            </a:extLst>
          </p:cNvPr>
          <p:cNvSpPr/>
          <p:nvPr/>
        </p:nvSpPr>
        <p:spPr>
          <a:xfrm flipH="1">
            <a:off x="2740202" y="594802"/>
            <a:ext cx="45719" cy="23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E111B9B5-410C-41B0-B1E6-4410AEA8429D}"/>
              </a:ext>
            </a:extLst>
          </p:cNvPr>
          <p:cNvSpPr/>
          <p:nvPr/>
        </p:nvSpPr>
        <p:spPr>
          <a:xfrm rot="19111753" flipV="1">
            <a:off x="3993325" y="1001593"/>
            <a:ext cx="313632" cy="777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E4D448EA-3AA1-0A35-F932-6763A1C7433B}"/>
              </a:ext>
            </a:extLst>
          </p:cNvPr>
          <p:cNvSpPr/>
          <p:nvPr/>
        </p:nvSpPr>
        <p:spPr>
          <a:xfrm rot="1461161">
            <a:off x="4062245" y="1353591"/>
            <a:ext cx="319304" cy="809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CDA96C5-4BB0-D559-6613-194D87783A05}"/>
              </a:ext>
            </a:extLst>
          </p:cNvPr>
          <p:cNvSpPr/>
          <p:nvPr/>
        </p:nvSpPr>
        <p:spPr>
          <a:xfrm rot="19968578" flipV="1">
            <a:off x="3971160" y="2508405"/>
            <a:ext cx="537892" cy="869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5E8B02-CCE2-1BE0-2251-B465696EEF92}"/>
              </a:ext>
            </a:extLst>
          </p:cNvPr>
          <p:cNvSpPr/>
          <p:nvPr/>
        </p:nvSpPr>
        <p:spPr>
          <a:xfrm rot="1321361">
            <a:off x="3984293" y="2885853"/>
            <a:ext cx="616204" cy="736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B979E05-3E5C-F4CC-7EBE-D5938667B86F}"/>
              </a:ext>
            </a:extLst>
          </p:cNvPr>
          <p:cNvSpPr/>
          <p:nvPr/>
        </p:nvSpPr>
        <p:spPr>
          <a:xfrm rot="21409786">
            <a:off x="3983595" y="3882798"/>
            <a:ext cx="459269" cy="617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D3F126C-7AC8-C17D-CB32-0B88356853A9}"/>
              </a:ext>
            </a:extLst>
          </p:cNvPr>
          <p:cNvSpPr/>
          <p:nvPr/>
        </p:nvSpPr>
        <p:spPr>
          <a:xfrm rot="1714341">
            <a:off x="3949004" y="4159033"/>
            <a:ext cx="558709" cy="854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A9EA126-5E0A-80FE-F1D0-D3753AB87E37}"/>
              </a:ext>
            </a:extLst>
          </p:cNvPr>
          <p:cNvSpPr/>
          <p:nvPr/>
        </p:nvSpPr>
        <p:spPr>
          <a:xfrm flipV="1">
            <a:off x="3627335" y="5217734"/>
            <a:ext cx="537892" cy="592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DE4F2180-9C08-59AC-1615-F5F2A4CB4DE9}"/>
              </a:ext>
            </a:extLst>
          </p:cNvPr>
          <p:cNvSpPr/>
          <p:nvPr/>
        </p:nvSpPr>
        <p:spPr>
          <a:xfrm rot="1321361">
            <a:off x="3618655" y="5529837"/>
            <a:ext cx="616204" cy="736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2" grpId="0" animBg="1"/>
      <p:bldP spid="61" grpId="0"/>
      <p:bldP spid="32" grpId="0" animBg="1"/>
      <p:bldP spid="33" grpId="0" animBg="1"/>
      <p:bldP spid="38" grpId="0" animBg="1"/>
      <p:bldP spid="64" grpId="0" animBg="1"/>
      <p:bldP spid="65" grpId="0" animBg="1"/>
      <p:bldP spid="70" grpId="0" animBg="1"/>
      <p:bldP spid="71" grpId="0" animBg="1"/>
      <p:bldP spid="4" grpId="0" animBg="1"/>
      <p:bldP spid="5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9689587" y="3598759"/>
            <a:ext cx="3146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sp>
        <p:nvSpPr>
          <p:cNvPr id="57" name="ZoneTexte 56"/>
          <p:cNvSpPr txBox="1"/>
          <p:nvPr/>
        </p:nvSpPr>
        <p:spPr>
          <a:xfrm>
            <a:off x="9494606" y="3097389"/>
            <a:ext cx="3146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949270" y="572683"/>
            <a:ext cx="3146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0353161" y="2125129"/>
            <a:ext cx="3146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CB92B4-42A5-FDFD-2375-8A9C633CD842}"/>
              </a:ext>
            </a:extLst>
          </p:cNvPr>
          <p:cNvSpPr txBox="1"/>
          <p:nvPr/>
        </p:nvSpPr>
        <p:spPr>
          <a:xfrm>
            <a:off x="-294641" y="0"/>
            <a:ext cx="12318589" cy="10455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      2. Questions de Marc </a:t>
            </a:r>
          </a:p>
          <a:p>
            <a:r>
              <a:rPr lang="fr-FR" b="1" i="1" dirty="0">
                <a:latin typeface="Century Schoolbook" panose="02040604050505020304" pitchFamily="18" charset="0"/>
                <a:cs typeface="Calibri" panose="020F0502020204030204" pitchFamily="34" charset="0"/>
              </a:rPr>
              <a:t>                                                                </a:t>
            </a:r>
            <a:r>
              <a:rPr lang="fr-FR" sz="1800" b="1" i="1" dirty="0"/>
              <a:t>I- Proportion de personnes en état de sous-nutrition en 2017</a:t>
            </a:r>
          </a:p>
          <a:p>
            <a:endParaRPr lang="fr-FR" b="1" i="1" dirty="0"/>
          </a:p>
          <a:p>
            <a:endParaRPr lang="fr-FR" sz="1800" b="1" i="1" dirty="0"/>
          </a:p>
          <a:p>
            <a:r>
              <a:rPr lang="fr-FR" b="1" i="1" dirty="0"/>
              <a:t>                                                                                    </a:t>
            </a:r>
          </a:p>
          <a:p>
            <a:endParaRPr lang="fr-FR" sz="1800" b="1" i="1" dirty="0"/>
          </a:p>
          <a:p>
            <a:r>
              <a:rPr lang="fr-FR" b="1" i="1" dirty="0"/>
              <a:t>                    </a:t>
            </a:r>
            <a:endParaRPr lang="fr-FR" sz="1800" b="1" i="1" dirty="0"/>
          </a:p>
          <a:p>
            <a:endParaRPr lang="fr-FR" sz="1800" b="1" i="1" dirty="0"/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r>
              <a:rPr lang="fr-FR" sz="1800" b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					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 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7548134111     </a:t>
            </a: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                                             </a:t>
            </a:r>
            <a:r>
              <a:rPr lang="fr-FR" sz="1800" b="1" dirty="0">
                <a:solidFill>
                  <a:srgbClr val="FF0000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535700000</a:t>
            </a:r>
          </a:p>
          <a:p>
            <a:pPr marL="0" indent="0">
              <a:buNone/>
            </a:pPr>
            <a:endParaRPr lang="fr-FR" sz="1800" b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       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                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fr-FR" b="1" dirty="0">
                <a:solidFill>
                  <a:srgbClr val="FF0000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 7,1   </a:t>
            </a:r>
          </a:p>
          <a:p>
            <a:pPr marL="0" indent="0">
              <a:buNone/>
            </a:pPr>
            <a:endParaRPr lang="fr-FR" sz="1800" b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34A95E-D5B8-5CC9-7BA0-4276E566A6D8}"/>
              </a:ext>
            </a:extLst>
          </p:cNvPr>
          <p:cNvSpPr txBox="1"/>
          <p:nvPr/>
        </p:nvSpPr>
        <p:spPr>
          <a:xfrm>
            <a:off x="168051" y="1074741"/>
            <a:ext cx="1908858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population_2017</a:t>
            </a:r>
          </a:p>
        </p:txBody>
      </p:sp>
      <p:sp>
        <p:nvSpPr>
          <p:cNvPr id="5" name="Signe Plus 4">
            <a:extLst>
              <a:ext uri="{FF2B5EF4-FFF2-40B4-BE49-F238E27FC236}">
                <a16:creationId xmlns:a16="http://schemas.microsoft.com/office/drawing/2014/main" id="{C3A8FE96-7F84-10E8-C7DA-DC9112DA2A79}"/>
              </a:ext>
            </a:extLst>
          </p:cNvPr>
          <p:cNvSpPr/>
          <p:nvPr/>
        </p:nvSpPr>
        <p:spPr>
          <a:xfrm>
            <a:off x="2106316" y="1106826"/>
            <a:ext cx="320240" cy="307776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67BDCD-1D99-F3AE-2496-E58E59708477}"/>
              </a:ext>
            </a:extLst>
          </p:cNvPr>
          <p:cNvSpPr txBox="1"/>
          <p:nvPr/>
        </p:nvSpPr>
        <p:spPr>
          <a:xfrm>
            <a:off x="2446702" y="1074740"/>
            <a:ext cx="2031681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sous_nutrition_2017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A951697-C21C-BA73-C076-BA2C9F3DF7C7}"/>
              </a:ext>
            </a:extLst>
          </p:cNvPr>
          <p:cNvSpPr/>
          <p:nvPr/>
        </p:nvSpPr>
        <p:spPr>
          <a:xfrm flipV="1">
            <a:off x="4509036" y="1210670"/>
            <a:ext cx="518160" cy="897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7C3B3A-BA72-0363-24BF-4AF1CC07D8EF}"/>
              </a:ext>
            </a:extLst>
          </p:cNvPr>
          <p:cNvSpPr txBox="1"/>
          <p:nvPr/>
        </p:nvSpPr>
        <p:spPr>
          <a:xfrm>
            <a:off x="226121" y="1874091"/>
            <a:ext cx="3381678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Création de la colonne [‘%pop_sous_nutrition’] 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DEF078B-9FD3-AA0F-5F2F-A9FE7FD4971B}"/>
              </a:ext>
            </a:extLst>
          </p:cNvPr>
          <p:cNvSpPr/>
          <p:nvPr/>
        </p:nvSpPr>
        <p:spPr>
          <a:xfrm>
            <a:off x="3610401" y="2112841"/>
            <a:ext cx="518160" cy="457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C22970-15EF-0FBF-3D43-3FB91EFECC2D}"/>
              </a:ext>
            </a:extLst>
          </p:cNvPr>
          <p:cNvSpPr txBox="1"/>
          <p:nvPr/>
        </p:nvSpPr>
        <p:spPr>
          <a:xfrm>
            <a:off x="4210119" y="2004671"/>
            <a:ext cx="5210087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fusion_sous_nutrition_pop_2017[‘%pop_sous_nutrition’]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D7B262-BADE-4E86-FC47-BC801B749502}"/>
              </a:ext>
            </a:extLst>
          </p:cNvPr>
          <p:cNvSpPr txBox="1"/>
          <p:nvPr/>
        </p:nvSpPr>
        <p:spPr>
          <a:xfrm>
            <a:off x="226121" y="3020444"/>
            <a:ext cx="1724599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population__2017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527C72A-C716-45C3-02DB-E11683822E5E}"/>
              </a:ext>
            </a:extLst>
          </p:cNvPr>
          <p:cNvSpPr/>
          <p:nvPr/>
        </p:nvSpPr>
        <p:spPr>
          <a:xfrm>
            <a:off x="1978699" y="3123610"/>
            <a:ext cx="196419" cy="891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avec coin arrondi 24">
            <a:extLst>
              <a:ext uri="{FF2B5EF4-FFF2-40B4-BE49-F238E27FC236}">
                <a16:creationId xmlns:a16="http://schemas.microsoft.com/office/drawing/2014/main" id="{835692AD-F747-5C53-CC94-49929AE9731C}"/>
              </a:ext>
            </a:extLst>
          </p:cNvPr>
          <p:cNvSpPr/>
          <p:nvPr/>
        </p:nvSpPr>
        <p:spPr>
          <a:xfrm>
            <a:off x="5125883" y="1041945"/>
            <a:ext cx="4563703" cy="307777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fusion_sous_nutrition_pop_2017</a:t>
            </a:r>
          </a:p>
        </p:txBody>
      </p:sp>
      <p:sp>
        <p:nvSpPr>
          <p:cNvPr id="26" name="Rectangle : avec coin arrondi 25">
            <a:extLst>
              <a:ext uri="{FF2B5EF4-FFF2-40B4-BE49-F238E27FC236}">
                <a16:creationId xmlns:a16="http://schemas.microsoft.com/office/drawing/2014/main" id="{713A9039-B5AD-A855-4815-AA2779E9BFAD}"/>
              </a:ext>
            </a:extLst>
          </p:cNvPr>
          <p:cNvSpPr/>
          <p:nvPr/>
        </p:nvSpPr>
        <p:spPr>
          <a:xfrm>
            <a:off x="226121" y="3645196"/>
            <a:ext cx="2196307" cy="23509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sous_nutrition_2017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8DC55D81-4DAF-B454-980D-CB542A259204}"/>
              </a:ext>
            </a:extLst>
          </p:cNvPr>
          <p:cNvSpPr/>
          <p:nvPr/>
        </p:nvSpPr>
        <p:spPr>
          <a:xfrm>
            <a:off x="2437499" y="3714175"/>
            <a:ext cx="196419" cy="891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avec coin arrondi 29">
            <a:extLst>
              <a:ext uri="{FF2B5EF4-FFF2-40B4-BE49-F238E27FC236}">
                <a16:creationId xmlns:a16="http://schemas.microsoft.com/office/drawing/2014/main" id="{4277CB7B-143E-35C9-F950-8716BA676BBC}"/>
              </a:ext>
            </a:extLst>
          </p:cNvPr>
          <p:cNvSpPr/>
          <p:nvPr/>
        </p:nvSpPr>
        <p:spPr>
          <a:xfrm>
            <a:off x="226121" y="4175760"/>
            <a:ext cx="4640519" cy="23509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proportion de personnes en sous nutrition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63B5285D-4207-3700-EE4F-02CAB21469F1}"/>
              </a:ext>
            </a:extLst>
          </p:cNvPr>
          <p:cNvSpPr/>
          <p:nvPr/>
        </p:nvSpPr>
        <p:spPr>
          <a:xfrm rot="5400000">
            <a:off x="2143329" y="4535116"/>
            <a:ext cx="235092" cy="457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2B2EAF5C-9ED6-BC91-DE60-4CAFA6F2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34" y="2470851"/>
            <a:ext cx="6045066" cy="44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ZoneTexte 56"/>
          <p:cNvSpPr txBox="1"/>
          <p:nvPr/>
        </p:nvSpPr>
        <p:spPr>
          <a:xfrm>
            <a:off x="8808720" y="2537990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7635429388975815 kcal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7949270" y="572683"/>
            <a:ext cx="3146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CB92B4-42A5-FDFD-2375-8A9C633CD842}"/>
              </a:ext>
            </a:extLst>
          </p:cNvPr>
          <p:cNvSpPr txBox="1"/>
          <p:nvPr/>
        </p:nvSpPr>
        <p:spPr>
          <a:xfrm>
            <a:off x="411238" y="68082"/>
            <a:ext cx="1094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2. Questions de Marc</a:t>
            </a:r>
          </a:p>
          <a:p>
            <a:pPr marL="0" indent="0">
              <a:buNone/>
            </a:pPr>
            <a:endParaRPr lang="fr-FR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r>
              <a:rPr lang="fr-FR" sz="1800" b="1" i="1" dirty="0"/>
              <a:t>                      II- Nombre théorique de personnes qui pourraient être nourries en 2017</a:t>
            </a:r>
            <a:endParaRPr lang="fr-FR" sz="1800" b="1" i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2717502F-6EF7-9AE7-7CA8-C8E8CE764ED8}"/>
              </a:ext>
            </a:extLst>
          </p:cNvPr>
          <p:cNvSpPr/>
          <p:nvPr/>
        </p:nvSpPr>
        <p:spPr>
          <a:xfrm>
            <a:off x="145419" y="1542882"/>
            <a:ext cx="2443722" cy="307776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dispo_alimentaire</a:t>
            </a:r>
          </a:p>
        </p:txBody>
      </p:sp>
      <p:sp>
        <p:nvSpPr>
          <p:cNvPr id="7" name="Signe Plus 6">
            <a:extLst>
              <a:ext uri="{FF2B5EF4-FFF2-40B4-BE49-F238E27FC236}">
                <a16:creationId xmlns:a16="http://schemas.microsoft.com/office/drawing/2014/main" id="{A5DD455B-7FF1-C975-A0E8-F27F46AEED00}"/>
              </a:ext>
            </a:extLst>
          </p:cNvPr>
          <p:cNvSpPr/>
          <p:nvPr/>
        </p:nvSpPr>
        <p:spPr>
          <a:xfrm>
            <a:off x="2651801" y="1542882"/>
            <a:ext cx="320240" cy="307776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avec coin arrondi 11">
            <a:extLst>
              <a:ext uri="{FF2B5EF4-FFF2-40B4-BE49-F238E27FC236}">
                <a16:creationId xmlns:a16="http://schemas.microsoft.com/office/drawing/2014/main" id="{20B989F9-CCC6-AE74-FB64-3DD45D7F5DFC}"/>
              </a:ext>
            </a:extLst>
          </p:cNvPr>
          <p:cNvSpPr/>
          <p:nvPr/>
        </p:nvSpPr>
        <p:spPr>
          <a:xfrm>
            <a:off x="3034701" y="1529081"/>
            <a:ext cx="2098282" cy="296128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population_2017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0B06565-715C-437C-BA32-1A8A3A203A7A}"/>
              </a:ext>
            </a:extLst>
          </p:cNvPr>
          <p:cNvSpPr/>
          <p:nvPr/>
        </p:nvSpPr>
        <p:spPr>
          <a:xfrm>
            <a:off x="5174326" y="1684504"/>
            <a:ext cx="279330" cy="457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avec coin arrondi 13">
            <a:extLst>
              <a:ext uri="{FF2B5EF4-FFF2-40B4-BE49-F238E27FC236}">
                <a16:creationId xmlns:a16="http://schemas.microsoft.com/office/drawing/2014/main" id="{81286247-B3FE-5E69-FDD9-0A1855842A3A}"/>
              </a:ext>
            </a:extLst>
          </p:cNvPr>
          <p:cNvSpPr/>
          <p:nvPr/>
        </p:nvSpPr>
        <p:spPr>
          <a:xfrm>
            <a:off x="5494999" y="1563154"/>
            <a:ext cx="3689592" cy="307776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fusion_dispo_alimentaire_pop_2017</a:t>
            </a:r>
          </a:p>
        </p:txBody>
      </p:sp>
      <p:sp>
        <p:nvSpPr>
          <p:cNvPr id="15" name="Rectangle : avec coin arrondi 14">
            <a:extLst>
              <a:ext uri="{FF2B5EF4-FFF2-40B4-BE49-F238E27FC236}">
                <a16:creationId xmlns:a16="http://schemas.microsoft.com/office/drawing/2014/main" id="{AB3B91CC-A422-DD1B-4953-84467EAFA68B}"/>
              </a:ext>
            </a:extLst>
          </p:cNvPr>
          <p:cNvSpPr/>
          <p:nvPr/>
        </p:nvSpPr>
        <p:spPr>
          <a:xfrm>
            <a:off x="2968460" y="2355961"/>
            <a:ext cx="2761780" cy="526197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fusion_sous_nutrition_pop_2017 [‘dispo_kcal’]</a:t>
            </a:r>
          </a:p>
        </p:txBody>
      </p:sp>
      <p:sp>
        <p:nvSpPr>
          <p:cNvPr id="16" name="Rectangle : avec coin arrondi 15">
            <a:extLst>
              <a:ext uri="{FF2B5EF4-FFF2-40B4-BE49-F238E27FC236}">
                <a16:creationId xmlns:a16="http://schemas.microsoft.com/office/drawing/2014/main" id="{DAAF9E0D-3F43-6D14-C5BB-CBC549092846}"/>
              </a:ext>
            </a:extLst>
          </p:cNvPr>
          <p:cNvSpPr/>
          <p:nvPr/>
        </p:nvSpPr>
        <p:spPr>
          <a:xfrm>
            <a:off x="145419" y="2355961"/>
            <a:ext cx="2443722" cy="477258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création de la colonne[‘dispo_kcal’]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724F1276-A337-EF38-DD12-2104B21D928C}"/>
              </a:ext>
            </a:extLst>
          </p:cNvPr>
          <p:cNvSpPr/>
          <p:nvPr/>
        </p:nvSpPr>
        <p:spPr>
          <a:xfrm>
            <a:off x="2651800" y="2648509"/>
            <a:ext cx="254000" cy="457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3B3E4E1C-4922-5E1B-9F8D-A792FFC974F1}"/>
              </a:ext>
            </a:extLst>
          </p:cNvPr>
          <p:cNvSpPr/>
          <p:nvPr/>
        </p:nvSpPr>
        <p:spPr>
          <a:xfrm>
            <a:off x="6187440" y="2484668"/>
            <a:ext cx="2184400" cy="453918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disponibilité alimentaire totale                                                               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B05F684-EDEE-EC35-B8B0-804C0237FF46}"/>
              </a:ext>
            </a:extLst>
          </p:cNvPr>
          <p:cNvSpPr/>
          <p:nvPr/>
        </p:nvSpPr>
        <p:spPr>
          <a:xfrm>
            <a:off x="5818669" y="2688768"/>
            <a:ext cx="254000" cy="457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101DEFED-4637-4271-9A8F-05E8D2308411}"/>
              </a:ext>
            </a:extLst>
          </p:cNvPr>
          <p:cNvSpPr/>
          <p:nvPr/>
        </p:nvSpPr>
        <p:spPr>
          <a:xfrm>
            <a:off x="8463280" y="2688768"/>
            <a:ext cx="254000" cy="457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avec coins arrondis en haut 28">
            <a:extLst>
              <a:ext uri="{FF2B5EF4-FFF2-40B4-BE49-F238E27FC236}">
                <a16:creationId xmlns:a16="http://schemas.microsoft.com/office/drawing/2014/main" id="{DFE6F15B-68B7-146C-7761-18759BD78C5F}"/>
              </a:ext>
            </a:extLst>
          </p:cNvPr>
          <p:cNvSpPr/>
          <p:nvPr/>
        </p:nvSpPr>
        <p:spPr>
          <a:xfrm>
            <a:off x="145419" y="3532338"/>
            <a:ext cx="6580501" cy="526197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Avec apport de 2500 Kcal en moyenne et la disponibilité alimentaire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C04E9D06-E838-09FC-D880-7AA068A43AA4}"/>
              </a:ext>
            </a:extLst>
          </p:cNvPr>
          <p:cNvSpPr/>
          <p:nvPr/>
        </p:nvSpPr>
        <p:spPr>
          <a:xfrm>
            <a:off x="6868242" y="3795436"/>
            <a:ext cx="254000" cy="457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732FA35-9E19-F3D3-A62B-6A41D867A683}"/>
              </a:ext>
            </a:extLst>
          </p:cNvPr>
          <p:cNvSpPr txBox="1"/>
          <p:nvPr/>
        </p:nvSpPr>
        <p:spPr>
          <a:xfrm>
            <a:off x="411238" y="4375908"/>
            <a:ext cx="11486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Théoriquement 110% de la population devraient pouvoir être nourris, ce qui revient à dire que la lutte contre la sous-nutrition est une question de répartition</a:t>
            </a:r>
            <a:endParaRPr lang="fr-FR" sz="24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BBE5AB0-524B-10E8-844E-BE2815E9C408}"/>
              </a:ext>
            </a:extLst>
          </p:cNvPr>
          <p:cNvSpPr txBox="1"/>
          <p:nvPr/>
        </p:nvSpPr>
        <p:spPr>
          <a:xfrm>
            <a:off x="7122242" y="3633629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8367593850.93</a:t>
            </a:r>
          </a:p>
        </p:txBody>
      </p:sp>
    </p:spTree>
    <p:extLst>
      <p:ext uri="{BB962C8B-B14F-4D97-AF65-F5344CB8AC3E}">
        <p14:creationId xmlns:p14="http://schemas.microsoft.com/office/powerpoint/2010/main" val="16753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30" grpId="0" animBg="1"/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CB92B4-42A5-FDFD-2375-8A9C633CD842}"/>
              </a:ext>
            </a:extLst>
          </p:cNvPr>
          <p:cNvSpPr txBox="1"/>
          <p:nvPr/>
        </p:nvSpPr>
        <p:spPr>
          <a:xfrm>
            <a:off x="623705" y="68082"/>
            <a:ext cx="1094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III - </a:t>
            </a:r>
            <a:r>
              <a:rPr lang="fr-FR" sz="1800" b="1" i="1" dirty="0"/>
              <a:t>Nombre théorique de personnes qui pourraient être nourries uniquement avec les végétaux</a:t>
            </a:r>
            <a:endParaRPr lang="fr-FR" sz="1800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CD953AE3-B41C-4A15-AF51-38899FE2EDB2}"/>
              </a:ext>
            </a:extLst>
          </p:cNvPr>
          <p:cNvSpPr/>
          <p:nvPr/>
        </p:nvSpPr>
        <p:spPr>
          <a:xfrm>
            <a:off x="31763" y="1244368"/>
            <a:ext cx="2637656" cy="36933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data frame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DD4AE94-EDE3-BCE8-CAB9-95DEEEB8B8D7}"/>
              </a:ext>
            </a:extLst>
          </p:cNvPr>
          <p:cNvSpPr/>
          <p:nvPr/>
        </p:nvSpPr>
        <p:spPr>
          <a:xfrm flipV="1">
            <a:off x="2692998" y="1357473"/>
            <a:ext cx="247220" cy="12852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 arrondi 8">
            <a:extLst>
              <a:ext uri="{FF2B5EF4-FFF2-40B4-BE49-F238E27FC236}">
                <a16:creationId xmlns:a16="http://schemas.microsoft.com/office/drawing/2014/main" id="{47A05BC2-5870-4CFE-6601-55DF9FA4FC93}"/>
              </a:ext>
            </a:extLst>
          </p:cNvPr>
          <p:cNvSpPr/>
          <p:nvPr/>
        </p:nvSpPr>
        <p:spPr>
          <a:xfrm>
            <a:off x="3035219" y="1185526"/>
            <a:ext cx="3314781" cy="385400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dispo_alimentaire_vegetale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4882203B-4A26-616B-7893-98F5E100DD32}"/>
              </a:ext>
            </a:extLst>
          </p:cNvPr>
          <p:cNvSpPr/>
          <p:nvPr/>
        </p:nvSpPr>
        <p:spPr>
          <a:xfrm>
            <a:off x="6509981" y="1362028"/>
            <a:ext cx="195619" cy="4571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avec coin arrondi 10">
            <a:extLst>
              <a:ext uri="{FF2B5EF4-FFF2-40B4-BE49-F238E27FC236}">
                <a16:creationId xmlns:a16="http://schemas.microsoft.com/office/drawing/2014/main" id="{5A3D6854-D6F2-3200-454B-1A1754F2D5DC}"/>
              </a:ext>
            </a:extLst>
          </p:cNvPr>
          <p:cNvSpPr/>
          <p:nvPr/>
        </p:nvSpPr>
        <p:spPr>
          <a:xfrm>
            <a:off x="166505" y="2457567"/>
            <a:ext cx="4175760" cy="36933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dispo_alimentaire_vegetale_zone</a:t>
            </a:r>
          </a:p>
        </p:txBody>
      </p:sp>
      <p:sp>
        <p:nvSpPr>
          <p:cNvPr id="14" name="Rectangle : avec coin arrondi 13">
            <a:extLst>
              <a:ext uri="{FF2B5EF4-FFF2-40B4-BE49-F238E27FC236}">
                <a16:creationId xmlns:a16="http://schemas.microsoft.com/office/drawing/2014/main" id="{3249B1C9-8F0E-16A7-1DE6-A50EBE32738D}"/>
              </a:ext>
            </a:extLst>
          </p:cNvPr>
          <p:cNvSpPr/>
          <p:nvPr/>
        </p:nvSpPr>
        <p:spPr>
          <a:xfrm>
            <a:off x="6868244" y="1201594"/>
            <a:ext cx="4023320" cy="36933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dispo_alimentaire_vegetale_zone</a:t>
            </a:r>
          </a:p>
        </p:txBody>
      </p:sp>
      <p:sp>
        <p:nvSpPr>
          <p:cNvPr id="15" name="Rectangle : avec coin arrondi 14">
            <a:extLst>
              <a:ext uri="{FF2B5EF4-FFF2-40B4-BE49-F238E27FC236}">
                <a16:creationId xmlns:a16="http://schemas.microsoft.com/office/drawing/2014/main" id="{5B1135CC-039D-BB17-96ED-1817EB2A76D6}"/>
              </a:ext>
            </a:extLst>
          </p:cNvPr>
          <p:cNvSpPr/>
          <p:nvPr/>
        </p:nvSpPr>
        <p:spPr>
          <a:xfrm>
            <a:off x="5243721" y="2457568"/>
            <a:ext cx="3737720" cy="36933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Population_2017</a:t>
            </a:r>
          </a:p>
        </p:txBody>
      </p:sp>
      <p:sp>
        <p:nvSpPr>
          <p:cNvPr id="19" name="Flèche : trois pointes 18">
            <a:extLst>
              <a:ext uri="{FF2B5EF4-FFF2-40B4-BE49-F238E27FC236}">
                <a16:creationId xmlns:a16="http://schemas.microsoft.com/office/drawing/2014/main" id="{61BDE858-556A-BA32-74AB-4638E8885BD0}"/>
              </a:ext>
            </a:extLst>
          </p:cNvPr>
          <p:cNvSpPr/>
          <p:nvPr/>
        </p:nvSpPr>
        <p:spPr>
          <a:xfrm rot="10800000">
            <a:off x="4470398" y="2564385"/>
            <a:ext cx="645189" cy="864614"/>
          </a:xfrm>
          <a:prstGeom prst="leftRigh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avec coin arrondi 19">
            <a:extLst>
              <a:ext uri="{FF2B5EF4-FFF2-40B4-BE49-F238E27FC236}">
                <a16:creationId xmlns:a16="http://schemas.microsoft.com/office/drawing/2014/main" id="{168A6B99-9E52-2074-36DF-164D485556BC}"/>
              </a:ext>
            </a:extLst>
          </p:cNvPr>
          <p:cNvSpPr/>
          <p:nvPr/>
        </p:nvSpPr>
        <p:spPr>
          <a:xfrm>
            <a:off x="1402080" y="3528874"/>
            <a:ext cx="6746240" cy="347846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fusion_dispo_alimentaire_pop_2017</a:t>
            </a:r>
          </a:p>
        </p:txBody>
      </p:sp>
      <p:sp>
        <p:nvSpPr>
          <p:cNvPr id="21" name="Rectangle : avec coin arrondi 20">
            <a:extLst>
              <a:ext uri="{FF2B5EF4-FFF2-40B4-BE49-F238E27FC236}">
                <a16:creationId xmlns:a16="http://schemas.microsoft.com/office/drawing/2014/main" id="{D0C73536-DF94-F789-FF07-D3F26B1FAB86}"/>
              </a:ext>
            </a:extLst>
          </p:cNvPr>
          <p:cNvSpPr/>
          <p:nvPr/>
        </p:nvSpPr>
        <p:spPr>
          <a:xfrm>
            <a:off x="166505" y="4422459"/>
            <a:ext cx="6035040" cy="424593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de la colonne[‘dispo_kcal_vegetale]</a:t>
            </a:r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480647C2-53F3-6135-110A-50DD5E40EE9A}"/>
              </a:ext>
            </a:extLst>
          </p:cNvPr>
          <p:cNvSpPr/>
          <p:nvPr/>
        </p:nvSpPr>
        <p:spPr>
          <a:xfrm>
            <a:off x="1214121" y="4902313"/>
            <a:ext cx="45719" cy="3693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avec coin arrondi 22">
            <a:extLst>
              <a:ext uri="{FF2B5EF4-FFF2-40B4-BE49-F238E27FC236}">
                <a16:creationId xmlns:a16="http://schemas.microsoft.com/office/drawing/2014/main" id="{1952590F-E6A5-F03C-1C1F-8ACA24475995}"/>
              </a:ext>
            </a:extLst>
          </p:cNvPr>
          <p:cNvSpPr/>
          <p:nvPr/>
        </p:nvSpPr>
        <p:spPr>
          <a:xfrm>
            <a:off x="88434" y="5378158"/>
            <a:ext cx="6901065" cy="424593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fusion_dispo_alimentaire_pop_2017[‘dispo_kcal_vegetale’]</a:t>
            </a:r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FD69057E-4767-80D3-DB75-2FEA676100EC}"/>
              </a:ext>
            </a:extLst>
          </p:cNvPr>
          <p:cNvSpPr/>
          <p:nvPr/>
        </p:nvSpPr>
        <p:spPr>
          <a:xfrm rot="16200000">
            <a:off x="7274388" y="5494599"/>
            <a:ext cx="45719" cy="36933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A822B80-B8CE-039D-55FA-523B78D4C995}"/>
              </a:ext>
            </a:extLst>
          </p:cNvPr>
          <p:cNvSpPr txBox="1"/>
          <p:nvPr/>
        </p:nvSpPr>
        <p:spPr>
          <a:xfrm>
            <a:off x="7853724" y="5494599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6904305684</a:t>
            </a:r>
          </a:p>
        </p:txBody>
      </p:sp>
    </p:spTree>
    <p:extLst>
      <p:ext uri="{BB962C8B-B14F-4D97-AF65-F5344CB8AC3E}">
        <p14:creationId xmlns:p14="http://schemas.microsoft.com/office/powerpoint/2010/main" val="177126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CB92B4-42A5-FDFD-2375-8A9C633CD842}"/>
              </a:ext>
            </a:extLst>
          </p:cNvPr>
          <p:cNvSpPr txBox="1"/>
          <p:nvPr/>
        </p:nvSpPr>
        <p:spPr>
          <a:xfrm>
            <a:off x="623705" y="68082"/>
            <a:ext cx="1094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IV- </a:t>
            </a:r>
            <a:r>
              <a:rPr lang="fr-FR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part de la dispo intérieure consacrée à l'alimentation humaine, animale et aux pertes</a:t>
            </a:r>
          </a:p>
        </p:txBody>
      </p:sp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CD953AE3-B41C-4A15-AF51-38899FE2EDB2}"/>
              </a:ext>
            </a:extLst>
          </p:cNvPr>
          <p:cNvSpPr/>
          <p:nvPr/>
        </p:nvSpPr>
        <p:spPr>
          <a:xfrm>
            <a:off x="166505" y="1657944"/>
            <a:ext cx="2637656" cy="36933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data frame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DD4AE94-EDE3-BCE8-CAB9-95DEEEB8B8D7}"/>
              </a:ext>
            </a:extLst>
          </p:cNvPr>
          <p:cNvSpPr/>
          <p:nvPr/>
        </p:nvSpPr>
        <p:spPr>
          <a:xfrm flipV="1">
            <a:off x="2807435" y="1784127"/>
            <a:ext cx="409090" cy="1265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 arrondi 8">
            <a:extLst>
              <a:ext uri="{FF2B5EF4-FFF2-40B4-BE49-F238E27FC236}">
                <a16:creationId xmlns:a16="http://schemas.microsoft.com/office/drawing/2014/main" id="{47A05BC2-5870-4CFE-6601-55DF9FA4FC93}"/>
              </a:ext>
            </a:extLst>
          </p:cNvPr>
          <p:cNvSpPr/>
          <p:nvPr/>
        </p:nvSpPr>
        <p:spPr>
          <a:xfrm>
            <a:off x="3307078" y="1664890"/>
            <a:ext cx="3703322" cy="362386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disponibilité_intérieur</a:t>
            </a:r>
          </a:p>
        </p:txBody>
      </p:sp>
      <p:sp>
        <p:nvSpPr>
          <p:cNvPr id="2" name="Rectangle : avec coin arrondi 1">
            <a:extLst>
              <a:ext uri="{FF2B5EF4-FFF2-40B4-BE49-F238E27FC236}">
                <a16:creationId xmlns:a16="http://schemas.microsoft.com/office/drawing/2014/main" id="{F3BD0BAA-E5C6-12CC-8B24-ACC8BE303D0B}"/>
              </a:ext>
            </a:extLst>
          </p:cNvPr>
          <p:cNvSpPr/>
          <p:nvPr/>
        </p:nvSpPr>
        <p:spPr>
          <a:xfrm>
            <a:off x="166505" y="3073558"/>
            <a:ext cx="2271895" cy="817722"/>
          </a:xfrm>
          <a:prstGeom prst="round1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création d’une boucle for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83CA1B-FBD5-A7BA-6137-2F7E605D2A60}"/>
              </a:ext>
            </a:extLst>
          </p:cNvPr>
          <p:cNvSpPr txBox="1"/>
          <p:nvPr/>
        </p:nvSpPr>
        <p:spPr>
          <a:xfrm>
            <a:off x="3011980" y="2694020"/>
            <a:ext cx="3084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Nourriture</a:t>
            </a:r>
          </a:p>
          <a:p>
            <a:r>
              <a:rPr lang="fr-FR" dirty="0"/>
              <a:t>Autres Utilisation</a:t>
            </a:r>
          </a:p>
          <a:p>
            <a:r>
              <a:rPr lang="fr-FR" dirty="0"/>
              <a:t>Traitements</a:t>
            </a:r>
          </a:p>
          <a:p>
            <a:r>
              <a:rPr lang="fr-FR" dirty="0"/>
              <a:t>Pertes</a:t>
            </a:r>
          </a:p>
          <a:p>
            <a:r>
              <a:rPr lang="fr-FR" dirty="0"/>
              <a:t>Semences</a:t>
            </a:r>
          </a:p>
          <a:p>
            <a:r>
              <a:rPr lang="fr-FR" dirty="0"/>
              <a:t>Aliments pour animaux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16E19DA-B8F8-5A6F-3EF1-0FCB8A333546}"/>
              </a:ext>
            </a:extLst>
          </p:cNvPr>
          <p:cNvSpPr/>
          <p:nvPr/>
        </p:nvSpPr>
        <p:spPr>
          <a:xfrm flipV="1">
            <a:off x="2541045" y="3444584"/>
            <a:ext cx="409090" cy="1265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EE07FE8-8201-A1E7-355C-F9D7F8A0D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98" y="3051354"/>
            <a:ext cx="5713902" cy="3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4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2" grpId="0" animBg="1"/>
      <p:bldP spid="3" grpId="0"/>
      <p:bldP spid="8" grpId="0" animBg="1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24391</TotalTime>
  <Words>886</Words>
  <Application>Microsoft Office PowerPoint</Application>
  <PresentationFormat>Grand écran</PresentationFormat>
  <Paragraphs>188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Century Schoolbook</vt:lpstr>
      <vt:lpstr>Consolas</vt:lpstr>
      <vt:lpstr>Inter</vt:lpstr>
      <vt:lpstr>Symbol</vt:lpstr>
      <vt:lpstr>Wingdings 3</vt:lpstr>
      <vt:lpstr>Brin</vt:lpstr>
      <vt:lpstr>Présentation PowerPoint</vt:lpstr>
      <vt:lpstr>Présentation PowerPoint</vt:lpstr>
      <vt:lpstr>Présentation PowerPoint</vt:lpstr>
      <vt:lpstr>1.Préparation des données</vt:lpstr>
      <vt:lpstr>Nettoyage et préparation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4- Etude sur le manioc en Thaïlande</vt:lpstr>
      <vt:lpstr>4- Etude sur le manioc en Thaïlande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ventes en lignes  -  Lapage</dc:title>
  <dc:creator>Nikita Cacace</dc:creator>
  <cp:lastModifiedBy>Jordan Eya nguema</cp:lastModifiedBy>
  <cp:revision>183</cp:revision>
  <dcterms:created xsi:type="dcterms:W3CDTF">2021-11-12T13:55:49Z</dcterms:created>
  <dcterms:modified xsi:type="dcterms:W3CDTF">2023-06-14T09:26:56Z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