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4" r:id="rId4"/>
    <p:sldId id="258" r:id="rId5"/>
    <p:sldId id="261" r:id="rId6"/>
    <p:sldId id="262"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0004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05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733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027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722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286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19428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038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5610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57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1499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94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8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605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smtClean="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4666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61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2/19/2020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800591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667110" y="4149360"/>
            <a:ext cx="7766936" cy="2241246"/>
          </a:xfrm>
        </p:spPr>
        <p:txBody>
          <a:bodyPr>
            <a:normAutofit fontScale="92500" lnSpcReduction="10000"/>
          </a:bodyPr>
          <a:lstStyle/>
          <a:p>
            <a:r>
              <a:rPr lang="he-IL" sz="2400" dirty="0">
                <a:solidFill>
                  <a:schemeClr val="tx1"/>
                </a:solidFill>
                <a:latin typeface="Arial" panose="020B0604020202020204" pitchFamily="34" charset="0"/>
                <a:cs typeface="Arial" panose="020B0604020202020204" pitchFamily="34" charset="0"/>
              </a:rPr>
              <a:t>שם התלמיד : אייל מלמוד</a:t>
            </a:r>
          </a:p>
          <a:p>
            <a:r>
              <a:rPr lang="he-IL" sz="2400" dirty="0">
                <a:solidFill>
                  <a:schemeClr val="tx1"/>
                </a:solidFill>
                <a:latin typeface="Arial" panose="020B0604020202020204" pitchFamily="34" charset="0"/>
                <a:cs typeface="Arial" panose="020B0604020202020204" pitchFamily="34" charset="0"/>
              </a:rPr>
              <a:t>תעודת זהות : 212753636</a:t>
            </a:r>
          </a:p>
          <a:p>
            <a:r>
              <a:rPr lang="he-IL" sz="2400" dirty="0">
                <a:solidFill>
                  <a:schemeClr val="tx1"/>
                </a:solidFill>
                <a:latin typeface="Arial" panose="020B0604020202020204" pitchFamily="34" charset="0"/>
                <a:cs typeface="Arial" panose="020B0604020202020204" pitchFamily="34" charset="0"/>
              </a:rPr>
              <a:t>שם המורה : יריב דגן</a:t>
            </a:r>
          </a:p>
          <a:p>
            <a:endParaRPr lang="he-IL" sz="2400" dirty="0">
              <a:solidFill>
                <a:schemeClr val="tx1"/>
              </a:solidFill>
              <a:latin typeface="Arial" panose="020B0604020202020204" pitchFamily="34" charset="0"/>
              <a:cs typeface="Arial" panose="020B0604020202020204" pitchFamily="34" charset="0"/>
            </a:endParaRPr>
          </a:p>
          <a:p>
            <a:r>
              <a:rPr lang="he-IL" sz="2400" dirty="0">
                <a:solidFill>
                  <a:schemeClr val="tx1"/>
                </a:solidFill>
                <a:latin typeface="Arial" panose="020B0604020202020204" pitchFamily="34" charset="0"/>
                <a:cs typeface="Arial" panose="020B0604020202020204" pitchFamily="34" charset="0"/>
              </a:rPr>
              <a:t>שנה"ל תש"ף</a:t>
            </a:r>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825" y="0"/>
            <a:ext cx="1781175" cy="942975"/>
          </a:xfrm>
          <a:prstGeom prst="rect">
            <a:avLst/>
          </a:prstGeom>
        </p:spPr>
      </p:pic>
      <p:pic>
        <p:nvPicPr>
          <p:cNvPr id="10" name="תמונה 9">
            <a:extLst>
              <a:ext uri="{FF2B5EF4-FFF2-40B4-BE49-F238E27FC236}">
                <a16:creationId xmlns:a16="http://schemas.microsoft.com/office/drawing/2014/main" id="{DDA6F71B-30FD-405E-B1C2-80B3870CEE05}"/>
              </a:ext>
            </a:extLst>
          </p:cNvPr>
          <p:cNvPicPr>
            <a:picLocks noChangeAspect="1"/>
          </p:cNvPicPr>
          <p:nvPr/>
        </p:nvPicPr>
        <p:blipFill>
          <a:blip r:embed="rId3"/>
          <a:stretch>
            <a:fillRect/>
          </a:stretch>
        </p:blipFill>
        <p:spPr>
          <a:xfrm>
            <a:off x="0" y="0"/>
            <a:ext cx="1216560" cy="1075282"/>
          </a:xfrm>
          <a:prstGeom prst="rect">
            <a:avLst/>
          </a:prstGeom>
        </p:spPr>
      </p:pic>
      <p:pic>
        <p:nvPicPr>
          <p:cNvPr id="12" name="תמונה 11">
            <a:extLst>
              <a:ext uri="{FF2B5EF4-FFF2-40B4-BE49-F238E27FC236}">
                <a16:creationId xmlns:a16="http://schemas.microsoft.com/office/drawing/2014/main" id="{C81BC901-1E93-4971-A96B-1856F9AE3BD7}"/>
              </a:ext>
            </a:extLst>
          </p:cNvPr>
          <p:cNvPicPr>
            <a:picLocks noChangeAspect="1"/>
          </p:cNvPicPr>
          <p:nvPr/>
        </p:nvPicPr>
        <p:blipFill>
          <a:blip r:embed="rId4"/>
          <a:stretch>
            <a:fillRect/>
          </a:stretch>
        </p:blipFill>
        <p:spPr>
          <a:xfrm>
            <a:off x="2255608" y="-680670"/>
            <a:ext cx="7116168" cy="5325218"/>
          </a:xfrm>
          <a:prstGeom prst="rect">
            <a:avLst/>
          </a:prstGeom>
        </p:spPr>
      </p:pic>
    </p:spTree>
    <p:extLst>
      <p:ext uri="{BB962C8B-B14F-4D97-AF65-F5344CB8AC3E}">
        <p14:creationId xmlns:p14="http://schemas.microsoft.com/office/powerpoint/2010/main" val="125360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000" dirty="0">
                <a:latin typeface="Aharoni" panose="02010803020104030203" pitchFamily="2" charset="-79"/>
                <a:cs typeface="Aharoni" panose="02010803020104030203" pitchFamily="2" charset="-79"/>
              </a:rPr>
              <a:t>תיאור הפרויקט</a:t>
            </a:r>
          </a:p>
        </p:txBody>
      </p:sp>
      <p:sp>
        <p:nvSpPr>
          <p:cNvPr id="3" name="מציין מיקום תוכן 2"/>
          <p:cNvSpPr>
            <a:spLocks noGrp="1"/>
          </p:cNvSpPr>
          <p:nvPr>
            <p:ph idx="1"/>
          </p:nvPr>
        </p:nvSpPr>
        <p:spPr/>
        <p:txBody>
          <a:bodyPr>
            <a:normAutofit/>
          </a:bodyPr>
          <a:lstStyle/>
          <a:p>
            <a:pPr algn="r" rtl="1"/>
            <a:r>
              <a:rPr lang="he-IL" dirty="0"/>
              <a:t>הפרויקט הוא משחק אונליין בין שני שחקנים, מטרת המשחק היא לצבור את כמות הנקודות הגדולה ביותר ולשרוד את כמות הגלים הגדולה ביותר בתור צוות. לפני שמתחיל משחק השחקן צריך להתחבר לשרת כדי שיוכל לפני הכניסה למשחק לבחור נגד מי הוא ישחק.</a:t>
            </a:r>
            <a:endParaRPr lang="he-IL" sz="2000" b="1" dirty="0"/>
          </a:p>
          <a:p>
            <a:pPr algn="r" rtl="1"/>
            <a:r>
              <a:rPr lang="he-IL" sz="2000" dirty="0"/>
              <a:t>אופי המשחק הוא כמו </a:t>
            </a:r>
            <a:r>
              <a:rPr lang="en-US" sz="2000" dirty="0"/>
              <a:t>chicken invaders</a:t>
            </a:r>
            <a:r>
              <a:rPr lang="he-IL" sz="2000" dirty="0"/>
              <a:t>.</a:t>
            </a:r>
          </a:p>
        </p:txBody>
      </p:sp>
      <p:pic>
        <p:nvPicPr>
          <p:cNvPr id="4" name="תמונה 3">
            <a:extLst>
              <a:ext uri="{FF2B5EF4-FFF2-40B4-BE49-F238E27FC236}">
                <a16:creationId xmlns:a16="http://schemas.microsoft.com/office/drawing/2014/main" id="{95D176F4-996A-4B4F-BC62-C9866E598ABA}"/>
              </a:ext>
            </a:extLst>
          </p:cNvPr>
          <p:cNvPicPr>
            <a:picLocks noChangeAspect="1"/>
          </p:cNvPicPr>
          <p:nvPr/>
        </p:nvPicPr>
        <p:blipFill>
          <a:blip r:embed="rId2"/>
          <a:stretch>
            <a:fillRect/>
          </a:stretch>
        </p:blipFill>
        <p:spPr>
          <a:xfrm>
            <a:off x="0" y="0"/>
            <a:ext cx="1216560" cy="1075282"/>
          </a:xfrm>
          <a:prstGeom prst="rect">
            <a:avLst/>
          </a:prstGeom>
        </p:spPr>
      </p:pic>
    </p:spTree>
    <p:extLst>
      <p:ext uri="{BB962C8B-B14F-4D97-AF65-F5344CB8AC3E}">
        <p14:creationId xmlns:p14="http://schemas.microsoft.com/office/powerpoint/2010/main" val="405718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8711C4-DE3D-46F4-A29D-6960CEA28A62}"/>
              </a:ext>
            </a:extLst>
          </p:cNvPr>
          <p:cNvSpPr>
            <a:spLocks noGrp="1"/>
          </p:cNvSpPr>
          <p:nvPr>
            <p:ph type="title"/>
          </p:nvPr>
        </p:nvSpPr>
        <p:spPr/>
        <p:txBody>
          <a:bodyPr/>
          <a:lstStyle/>
          <a:p>
            <a:pPr algn="ctr" rtl="1"/>
            <a:r>
              <a:rPr lang="he-IL" dirty="0">
                <a:latin typeface="Aharoni" panose="02010803020104030203" pitchFamily="2" charset="-79"/>
                <a:cs typeface="Aharoni" panose="02010803020104030203" pitchFamily="2" charset="-79"/>
              </a:rPr>
              <a:t>חלוקה לשלבים</a:t>
            </a:r>
            <a:endParaRPr lang="en-US" dirty="0">
              <a:latin typeface="Aharoni" panose="02010803020104030203" pitchFamily="2" charset="-79"/>
              <a:cs typeface="Aharoni" panose="02010803020104030203" pitchFamily="2" charset="-79"/>
            </a:endParaRPr>
          </a:p>
        </p:txBody>
      </p:sp>
      <p:sp>
        <p:nvSpPr>
          <p:cNvPr id="3" name="מציין מיקום תוכן 2">
            <a:extLst>
              <a:ext uri="{FF2B5EF4-FFF2-40B4-BE49-F238E27FC236}">
                <a16:creationId xmlns:a16="http://schemas.microsoft.com/office/drawing/2014/main" id="{ED5D9224-7D30-4880-9B5E-AD78EF5D9B9D}"/>
              </a:ext>
            </a:extLst>
          </p:cNvPr>
          <p:cNvSpPr>
            <a:spLocks noGrp="1"/>
          </p:cNvSpPr>
          <p:nvPr>
            <p:ph idx="1"/>
          </p:nvPr>
        </p:nvSpPr>
        <p:spPr>
          <a:xfrm>
            <a:off x="685801" y="1143001"/>
            <a:ext cx="10131425" cy="3649133"/>
          </a:xfrm>
        </p:spPr>
        <p:txBody>
          <a:bodyPr/>
          <a:lstStyle/>
          <a:p>
            <a:pPr algn="r" rtl="1"/>
            <a:r>
              <a:rPr lang="he-IL" dirty="0"/>
              <a:t>שלב 1 – כניסה או הרשמה למשחק, כולל מסך פתיחה של כמה שניות וכולל את ההתחברות הראשונית לשרת.</a:t>
            </a:r>
          </a:p>
          <a:p>
            <a:pPr algn="r" rtl="1"/>
            <a:r>
              <a:rPr lang="he-IL" dirty="0"/>
              <a:t>שלב 2 – מקשר בין השחקנים לפני הכניסה למשחק, כמו מעין </a:t>
            </a:r>
            <a:r>
              <a:rPr lang="en-US" dirty="0"/>
              <a:t>Lobby</a:t>
            </a:r>
            <a:r>
              <a:rPr lang="he-IL" dirty="0"/>
              <a:t> לפני המשחק, יכלול את האפשרות לשינוי מראה הדמות להוסיף חברים ולהיכנס למסך הוראות והסברים.</a:t>
            </a:r>
          </a:p>
          <a:p>
            <a:pPr algn="r" rtl="1"/>
            <a:r>
              <a:rPr lang="he-IL" dirty="0"/>
              <a:t>שלב 3 – שלב המשחק.</a:t>
            </a:r>
            <a:endParaRPr lang="en-US" dirty="0"/>
          </a:p>
        </p:txBody>
      </p:sp>
      <p:pic>
        <p:nvPicPr>
          <p:cNvPr id="4" name="תמונה 3">
            <a:extLst>
              <a:ext uri="{FF2B5EF4-FFF2-40B4-BE49-F238E27FC236}">
                <a16:creationId xmlns:a16="http://schemas.microsoft.com/office/drawing/2014/main" id="{67974187-606E-4EEE-92B7-7A6FFB4E4E51}"/>
              </a:ext>
            </a:extLst>
          </p:cNvPr>
          <p:cNvPicPr/>
          <p:nvPr/>
        </p:nvPicPr>
        <p:blipFill rotWithShape="1">
          <a:blip r:embed="rId2"/>
          <a:srcRect l="12280" t="21575" r="35709" b="6250"/>
          <a:stretch/>
        </p:blipFill>
        <p:spPr bwMode="auto">
          <a:xfrm>
            <a:off x="1004656" y="4530349"/>
            <a:ext cx="2743200" cy="2141220"/>
          </a:xfrm>
          <a:prstGeom prst="rect">
            <a:avLst/>
          </a:prstGeom>
          <a:ln>
            <a:noFill/>
          </a:ln>
          <a:extLst>
            <a:ext uri="{53640926-AAD7-44D8-BBD7-CCE9431645EC}">
              <a14:shadowObscured xmlns:a14="http://schemas.microsoft.com/office/drawing/2010/main"/>
            </a:ext>
          </a:extLst>
        </p:spPr>
      </p:pic>
      <p:pic>
        <p:nvPicPr>
          <p:cNvPr id="5" name="תמונה 4">
            <a:extLst>
              <a:ext uri="{FF2B5EF4-FFF2-40B4-BE49-F238E27FC236}">
                <a16:creationId xmlns:a16="http://schemas.microsoft.com/office/drawing/2014/main" id="{04BD16DE-D203-4243-A422-86173C519BAD}"/>
              </a:ext>
            </a:extLst>
          </p:cNvPr>
          <p:cNvPicPr/>
          <p:nvPr/>
        </p:nvPicPr>
        <p:blipFill rotWithShape="1">
          <a:blip r:embed="rId3"/>
          <a:srcRect l="53654" t="12200" r="25943" b="29151"/>
          <a:stretch/>
        </p:blipFill>
        <p:spPr bwMode="auto">
          <a:xfrm>
            <a:off x="8282865" y="4530349"/>
            <a:ext cx="3022199" cy="2142973"/>
          </a:xfrm>
          <a:prstGeom prst="rect">
            <a:avLst/>
          </a:prstGeom>
          <a:ln>
            <a:noFill/>
          </a:ln>
          <a:extLst>
            <a:ext uri="{53640926-AAD7-44D8-BBD7-CCE9431645EC}">
              <a14:shadowObscured xmlns:a14="http://schemas.microsoft.com/office/drawing/2010/main"/>
            </a:ext>
          </a:extLst>
        </p:spPr>
      </p:pic>
      <p:sp>
        <p:nvSpPr>
          <p:cNvPr id="6" name="תיבת טקסט 5">
            <a:extLst>
              <a:ext uri="{FF2B5EF4-FFF2-40B4-BE49-F238E27FC236}">
                <a16:creationId xmlns:a16="http://schemas.microsoft.com/office/drawing/2014/main" id="{E21A08A3-2F96-4842-AB6B-A397F8D877AB}"/>
              </a:ext>
            </a:extLst>
          </p:cNvPr>
          <p:cNvSpPr txBox="1"/>
          <p:nvPr/>
        </p:nvSpPr>
        <p:spPr>
          <a:xfrm>
            <a:off x="8915075" y="4061228"/>
            <a:ext cx="1757778" cy="369332"/>
          </a:xfrm>
          <a:prstGeom prst="rect">
            <a:avLst/>
          </a:prstGeom>
          <a:noFill/>
        </p:spPr>
        <p:txBody>
          <a:bodyPr wrap="square" rtlCol="0">
            <a:spAutoFit/>
          </a:bodyPr>
          <a:lstStyle/>
          <a:p>
            <a:pPr algn="ctr" rtl="1"/>
            <a:r>
              <a:rPr lang="he-IL" dirty="0">
                <a:latin typeface="Aharoni" panose="02010803020104030203" pitchFamily="2" charset="-79"/>
                <a:cs typeface="Aharoni" panose="02010803020104030203" pitchFamily="2" charset="-79"/>
              </a:rPr>
              <a:t>שלב 1</a:t>
            </a:r>
            <a:endParaRPr lang="en-US" dirty="0">
              <a:latin typeface="Aharoni" panose="02010803020104030203" pitchFamily="2" charset="-79"/>
              <a:cs typeface="Aharoni" panose="02010803020104030203" pitchFamily="2" charset="-79"/>
            </a:endParaRPr>
          </a:p>
        </p:txBody>
      </p:sp>
      <p:sp>
        <p:nvSpPr>
          <p:cNvPr id="7" name="תיבת טקסט 6">
            <a:extLst>
              <a:ext uri="{FF2B5EF4-FFF2-40B4-BE49-F238E27FC236}">
                <a16:creationId xmlns:a16="http://schemas.microsoft.com/office/drawing/2014/main" id="{57D18545-4FB6-4365-BDC8-31384B99FEE5}"/>
              </a:ext>
            </a:extLst>
          </p:cNvPr>
          <p:cNvSpPr txBox="1"/>
          <p:nvPr/>
        </p:nvSpPr>
        <p:spPr>
          <a:xfrm>
            <a:off x="1519148" y="4019577"/>
            <a:ext cx="1757778" cy="369332"/>
          </a:xfrm>
          <a:prstGeom prst="rect">
            <a:avLst/>
          </a:prstGeom>
          <a:noFill/>
        </p:spPr>
        <p:txBody>
          <a:bodyPr wrap="square" rtlCol="0">
            <a:spAutoFit/>
          </a:bodyPr>
          <a:lstStyle/>
          <a:p>
            <a:pPr algn="ctr" rtl="1"/>
            <a:r>
              <a:rPr lang="he-IL" dirty="0">
                <a:latin typeface="Aharoni" panose="02010803020104030203" pitchFamily="2" charset="-79"/>
                <a:cs typeface="Aharoni" panose="02010803020104030203" pitchFamily="2" charset="-79"/>
              </a:rPr>
              <a:t>שלב 3</a:t>
            </a:r>
            <a:endParaRPr lang="en-US" dirty="0">
              <a:latin typeface="Aharoni" panose="02010803020104030203" pitchFamily="2" charset="-79"/>
              <a:cs typeface="Aharoni" panose="02010803020104030203" pitchFamily="2" charset="-79"/>
            </a:endParaRPr>
          </a:p>
        </p:txBody>
      </p:sp>
      <p:sp>
        <p:nvSpPr>
          <p:cNvPr id="8" name="תיבת טקסט 7">
            <a:extLst>
              <a:ext uri="{FF2B5EF4-FFF2-40B4-BE49-F238E27FC236}">
                <a16:creationId xmlns:a16="http://schemas.microsoft.com/office/drawing/2014/main" id="{2B901581-C772-49D5-9713-4C563524590B}"/>
              </a:ext>
            </a:extLst>
          </p:cNvPr>
          <p:cNvSpPr txBox="1"/>
          <p:nvPr/>
        </p:nvSpPr>
        <p:spPr>
          <a:xfrm>
            <a:off x="4872624" y="4061228"/>
            <a:ext cx="1757778" cy="369332"/>
          </a:xfrm>
          <a:prstGeom prst="rect">
            <a:avLst/>
          </a:prstGeom>
          <a:noFill/>
        </p:spPr>
        <p:txBody>
          <a:bodyPr wrap="square" rtlCol="0">
            <a:spAutoFit/>
          </a:bodyPr>
          <a:lstStyle/>
          <a:p>
            <a:pPr algn="ctr" rtl="1"/>
            <a:r>
              <a:rPr lang="he-IL" dirty="0">
                <a:latin typeface="Aharoni" panose="02010803020104030203" pitchFamily="2" charset="-79"/>
                <a:cs typeface="Aharoni" panose="02010803020104030203" pitchFamily="2" charset="-79"/>
              </a:rPr>
              <a:t>שלב 2?</a:t>
            </a:r>
            <a:endParaRPr lang="en-US" dirty="0">
              <a:latin typeface="Aharoni" panose="02010803020104030203" pitchFamily="2" charset="-79"/>
              <a:cs typeface="Aharoni" panose="02010803020104030203" pitchFamily="2" charset="-79"/>
            </a:endParaRPr>
          </a:p>
        </p:txBody>
      </p:sp>
      <p:pic>
        <p:nvPicPr>
          <p:cNvPr id="9" name="תמונה 8">
            <a:extLst>
              <a:ext uri="{FF2B5EF4-FFF2-40B4-BE49-F238E27FC236}">
                <a16:creationId xmlns:a16="http://schemas.microsoft.com/office/drawing/2014/main" id="{333CCA65-4B11-4C35-810B-B93E183A32E9}"/>
              </a:ext>
            </a:extLst>
          </p:cNvPr>
          <p:cNvPicPr>
            <a:picLocks noChangeAspect="1"/>
          </p:cNvPicPr>
          <p:nvPr/>
        </p:nvPicPr>
        <p:blipFill>
          <a:blip r:embed="rId4"/>
          <a:stretch>
            <a:fillRect/>
          </a:stretch>
        </p:blipFill>
        <p:spPr>
          <a:xfrm>
            <a:off x="0" y="0"/>
            <a:ext cx="1216560" cy="1075282"/>
          </a:xfrm>
          <a:prstGeom prst="rect">
            <a:avLst/>
          </a:prstGeom>
        </p:spPr>
      </p:pic>
    </p:spTree>
    <p:extLst>
      <p:ext uri="{BB962C8B-B14F-4D97-AF65-F5344CB8AC3E}">
        <p14:creationId xmlns:p14="http://schemas.microsoft.com/office/powerpoint/2010/main" val="236340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676A780-AA46-4AF1-92F4-83E506FCABF5}"/>
              </a:ext>
            </a:extLst>
          </p:cNvPr>
          <p:cNvPicPr>
            <a:picLocks noChangeAspect="1"/>
          </p:cNvPicPr>
          <p:nvPr/>
        </p:nvPicPr>
        <p:blipFill>
          <a:blip r:embed="rId2"/>
          <a:stretch>
            <a:fillRect/>
          </a:stretch>
        </p:blipFill>
        <p:spPr>
          <a:xfrm>
            <a:off x="0" y="0"/>
            <a:ext cx="1216560" cy="1075282"/>
          </a:xfrm>
          <a:prstGeom prst="rect">
            <a:avLst/>
          </a:prstGeom>
        </p:spPr>
      </p:pic>
      <p:pic>
        <p:nvPicPr>
          <p:cNvPr id="6" name="Picture 8" descr="Image result for user icon&quot;">
            <a:extLst>
              <a:ext uri="{FF2B5EF4-FFF2-40B4-BE49-F238E27FC236}">
                <a16:creationId xmlns:a16="http://schemas.microsoft.com/office/drawing/2014/main" id="{F25230B8-F056-42C2-81D7-C052CA573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18" t="3778" r="6713" b="6239"/>
          <a:stretch/>
        </p:blipFill>
        <p:spPr bwMode="auto">
          <a:xfrm>
            <a:off x="8535564" y="4281640"/>
            <a:ext cx="1880916" cy="1934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erver transparent background&quot;">
            <a:extLst>
              <a:ext uri="{FF2B5EF4-FFF2-40B4-BE49-F238E27FC236}">
                <a16:creationId xmlns:a16="http://schemas.microsoft.com/office/drawing/2014/main" id="{62797C41-2405-4D70-8956-B92BB85F8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0458" y="2356052"/>
            <a:ext cx="2150368" cy="21503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quot;">
            <a:extLst>
              <a:ext uri="{FF2B5EF4-FFF2-40B4-BE49-F238E27FC236}">
                <a16:creationId xmlns:a16="http://schemas.microsoft.com/office/drawing/2014/main" id="{C6F793B6-C15D-4C97-A9E5-50974E9084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746" r="14092" b="12276"/>
          <a:stretch/>
        </p:blipFill>
        <p:spPr bwMode="auto">
          <a:xfrm>
            <a:off x="8729555" y="561920"/>
            <a:ext cx="1512168" cy="18382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user&quot;">
            <a:extLst>
              <a:ext uri="{FF2B5EF4-FFF2-40B4-BE49-F238E27FC236}">
                <a16:creationId xmlns:a16="http://schemas.microsoft.com/office/drawing/2014/main" id="{341A9D78-3777-4A1E-94B4-473E661D7F3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2623"/>
          <a:stretch/>
        </p:blipFill>
        <p:spPr bwMode="auto">
          <a:xfrm>
            <a:off x="1919536" y="2580832"/>
            <a:ext cx="1656184" cy="170080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מחבר: מעוקל 9">
            <a:extLst>
              <a:ext uri="{FF2B5EF4-FFF2-40B4-BE49-F238E27FC236}">
                <a16:creationId xmlns:a16="http://schemas.microsoft.com/office/drawing/2014/main" id="{FE83A159-3ADC-4B07-8FF8-B5193B67C146}"/>
              </a:ext>
            </a:extLst>
          </p:cNvPr>
          <p:cNvCxnSpPr>
            <a:cxnSpLocks/>
            <a:stCxn id="7" idx="3"/>
          </p:cNvCxnSpPr>
          <p:nvPr/>
        </p:nvCxnSpPr>
        <p:spPr>
          <a:xfrm flipV="1">
            <a:off x="7130826" y="1481046"/>
            <a:ext cx="1598729" cy="1950190"/>
          </a:xfrm>
          <a:prstGeom prst="curvedConnector3">
            <a:avLst/>
          </a:prstGeom>
          <a:ln w="76200">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4A6B7BD1-5458-446F-825E-E729301B89AF}"/>
              </a:ext>
            </a:extLst>
          </p:cNvPr>
          <p:cNvCxnSpPr>
            <a:cxnSpLocks/>
            <a:stCxn id="7" idx="1"/>
          </p:cNvCxnSpPr>
          <p:nvPr/>
        </p:nvCxnSpPr>
        <p:spPr>
          <a:xfrm flipH="1">
            <a:off x="3386956" y="3431236"/>
            <a:ext cx="1593502" cy="0"/>
          </a:xfrm>
          <a:prstGeom prst="straightConnector1">
            <a:avLst/>
          </a:prstGeom>
          <a:ln w="76200">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מחבר: מעוקל 11">
            <a:extLst>
              <a:ext uri="{FF2B5EF4-FFF2-40B4-BE49-F238E27FC236}">
                <a16:creationId xmlns:a16="http://schemas.microsoft.com/office/drawing/2014/main" id="{C015A8F3-0660-4855-A750-33760C6897B9}"/>
              </a:ext>
            </a:extLst>
          </p:cNvPr>
          <p:cNvCxnSpPr>
            <a:stCxn id="6" idx="1"/>
            <a:endCxn id="9" idx="2"/>
          </p:cNvCxnSpPr>
          <p:nvPr/>
        </p:nvCxnSpPr>
        <p:spPr>
          <a:xfrm rot="10800000">
            <a:off x="2747628" y="4281640"/>
            <a:ext cx="5787936" cy="967478"/>
          </a:xfrm>
          <a:prstGeom prst="curvedConnector2">
            <a:avLst/>
          </a:prstGeom>
          <a:ln w="76200">
            <a:solidFill>
              <a:srgbClr val="E7C1F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739B3C2F-B514-44A8-AC3F-5817FEA59CE8}"/>
              </a:ext>
            </a:extLst>
          </p:cNvPr>
          <p:cNvSpPr txBox="1"/>
          <p:nvPr/>
        </p:nvSpPr>
        <p:spPr>
          <a:xfrm>
            <a:off x="5391290" y="1932921"/>
            <a:ext cx="1409419"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Server</a:t>
            </a:r>
            <a:endParaRPr lang="en-US" b="1" dirty="0">
              <a:effectLst>
                <a:outerShdw blurRad="38100" dist="38100" dir="2700000" algn="tl">
                  <a:srgbClr val="000000">
                    <a:alpha val="43137"/>
                  </a:srgbClr>
                </a:outerShdw>
              </a:effectLst>
            </a:endParaRPr>
          </a:p>
        </p:txBody>
      </p:sp>
      <p:sp>
        <p:nvSpPr>
          <p:cNvPr id="14" name="תיבת טקסט 13">
            <a:extLst>
              <a:ext uri="{FF2B5EF4-FFF2-40B4-BE49-F238E27FC236}">
                <a16:creationId xmlns:a16="http://schemas.microsoft.com/office/drawing/2014/main" id="{63EEE8D0-11BE-4FAA-94C5-879FE682A84E}"/>
              </a:ext>
            </a:extLst>
          </p:cNvPr>
          <p:cNvSpPr txBox="1"/>
          <p:nvPr/>
        </p:nvSpPr>
        <p:spPr>
          <a:xfrm>
            <a:off x="2066965" y="2094442"/>
            <a:ext cx="1409419"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User</a:t>
            </a:r>
            <a:endParaRPr lang="en-US" b="1" dirty="0">
              <a:effectLst>
                <a:outerShdw blurRad="38100" dist="38100" dir="2700000" algn="tl">
                  <a:srgbClr val="000000">
                    <a:alpha val="43137"/>
                  </a:srgbClr>
                </a:outerShdw>
              </a:effectLst>
            </a:endParaRPr>
          </a:p>
        </p:txBody>
      </p:sp>
      <p:sp>
        <p:nvSpPr>
          <p:cNvPr id="15" name="תיבת טקסט 14">
            <a:extLst>
              <a:ext uri="{FF2B5EF4-FFF2-40B4-BE49-F238E27FC236}">
                <a16:creationId xmlns:a16="http://schemas.microsoft.com/office/drawing/2014/main" id="{971068F2-AD1F-449B-8CDF-897B6B660453}"/>
              </a:ext>
            </a:extLst>
          </p:cNvPr>
          <p:cNvSpPr txBox="1"/>
          <p:nvPr/>
        </p:nvSpPr>
        <p:spPr>
          <a:xfrm>
            <a:off x="4727848" y="5040360"/>
            <a:ext cx="1152128" cy="461665"/>
          </a:xfrm>
          <a:prstGeom prst="rect">
            <a:avLst/>
          </a:prstGeom>
          <a:noFill/>
        </p:spPr>
        <p:txBody>
          <a:bodyPr wrap="square" rtlCol="0">
            <a:spAutoFit/>
          </a:bodyPr>
          <a:lstStyle/>
          <a:p>
            <a:r>
              <a:rPr lang="en-US" sz="2400" dirty="0"/>
              <a:t>Process</a:t>
            </a:r>
          </a:p>
        </p:txBody>
      </p:sp>
      <p:sp>
        <p:nvSpPr>
          <p:cNvPr id="16" name="תיבת טקסט 15">
            <a:extLst>
              <a:ext uri="{FF2B5EF4-FFF2-40B4-BE49-F238E27FC236}">
                <a16:creationId xmlns:a16="http://schemas.microsoft.com/office/drawing/2014/main" id="{23DE3BA1-3689-44D5-BFBE-D0F9937FBEDA}"/>
              </a:ext>
            </a:extLst>
          </p:cNvPr>
          <p:cNvSpPr txBox="1"/>
          <p:nvPr/>
        </p:nvSpPr>
        <p:spPr>
          <a:xfrm rot="18238945">
            <a:off x="6792164" y="2840730"/>
            <a:ext cx="2374919" cy="338554"/>
          </a:xfrm>
          <a:prstGeom prst="rect">
            <a:avLst/>
          </a:prstGeom>
          <a:noFill/>
        </p:spPr>
        <p:txBody>
          <a:bodyPr wrap="square" rtlCol="0">
            <a:spAutoFit/>
          </a:bodyPr>
          <a:lstStyle/>
          <a:p>
            <a:r>
              <a:rPr lang="en-US" sz="1600" dirty="0"/>
              <a:t>Host / Client information</a:t>
            </a:r>
          </a:p>
        </p:txBody>
      </p:sp>
      <p:sp>
        <p:nvSpPr>
          <p:cNvPr id="17" name="תיבת טקסט 16">
            <a:extLst>
              <a:ext uri="{FF2B5EF4-FFF2-40B4-BE49-F238E27FC236}">
                <a16:creationId xmlns:a16="http://schemas.microsoft.com/office/drawing/2014/main" id="{0AC7344B-0C03-434E-B615-DC5D3F235D15}"/>
              </a:ext>
            </a:extLst>
          </p:cNvPr>
          <p:cNvSpPr txBox="1"/>
          <p:nvPr/>
        </p:nvSpPr>
        <p:spPr>
          <a:xfrm rot="18354206">
            <a:off x="7177637" y="1765725"/>
            <a:ext cx="1349525" cy="338554"/>
          </a:xfrm>
          <a:prstGeom prst="rect">
            <a:avLst/>
          </a:prstGeom>
          <a:noFill/>
        </p:spPr>
        <p:txBody>
          <a:bodyPr wrap="square" rtlCol="0">
            <a:spAutoFit/>
          </a:bodyPr>
          <a:lstStyle/>
          <a:p>
            <a:r>
              <a:rPr lang="en-US" sz="1600" dirty="0"/>
              <a:t>First contact</a:t>
            </a:r>
          </a:p>
        </p:txBody>
      </p:sp>
      <p:sp>
        <p:nvSpPr>
          <p:cNvPr id="18" name="תיבת טקסט 17">
            <a:extLst>
              <a:ext uri="{FF2B5EF4-FFF2-40B4-BE49-F238E27FC236}">
                <a16:creationId xmlns:a16="http://schemas.microsoft.com/office/drawing/2014/main" id="{38A9E2A0-B2F8-4587-89AA-64E3A95F4F22}"/>
              </a:ext>
            </a:extLst>
          </p:cNvPr>
          <p:cNvSpPr txBox="1"/>
          <p:nvPr/>
        </p:nvSpPr>
        <p:spPr>
          <a:xfrm>
            <a:off x="3431670" y="3489910"/>
            <a:ext cx="1593502" cy="338554"/>
          </a:xfrm>
          <a:prstGeom prst="rect">
            <a:avLst/>
          </a:prstGeom>
          <a:noFill/>
        </p:spPr>
        <p:txBody>
          <a:bodyPr wrap="square" rtlCol="0">
            <a:spAutoFit/>
          </a:bodyPr>
          <a:lstStyle/>
          <a:p>
            <a:r>
              <a:rPr lang="en-US" sz="1600" dirty="0"/>
              <a:t>Host information</a:t>
            </a:r>
          </a:p>
        </p:txBody>
      </p:sp>
      <p:sp>
        <p:nvSpPr>
          <p:cNvPr id="19" name="תיבת טקסט 18">
            <a:extLst>
              <a:ext uri="{FF2B5EF4-FFF2-40B4-BE49-F238E27FC236}">
                <a16:creationId xmlns:a16="http://schemas.microsoft.com/office/drawing/2014/main" id="{C5081D88-E5EA-4822-97E3-DF26A02BA129}"/>
              </a:ext>
            </a:extLst>
          </p:cNvPr>
          <p:cNvSpPr txBox="1"/>
          <p:nvPr/>
        </p:nvSpPr>
        <p:spPr>
          <a:xfrm>
            <a:off x="3575720" y="3077438"/>
            <a:ext cx="1349525" cy="338554"/>
          </a:xfrm>
          <a:prstGeom prst="rect">
            <a:avLst/>
          </a:prstGeom>
          <a:noFill/>
        </p:spPr>
        <p:txBody>
          <a:bodyPr wrap="square" rtlCol="0">
            <a:spAutoFit/>
          </a:bodyPr>
          <a:lstStyle/>
          <a:p>
            <a:r>
              <a:rPr lang="en-US" sz="1600" dirty="0"/>
              <a:t>First contact</a:t>
            </a:r>
          </a:p>
        </p:txBody>
      </p:sp>
      <p:sp>
        <p:nvSpPr>
          <p:cNvPr id="20" name="חץ: ימינה 19">
            <a:extLst>
              <a:ext uri="{FF2B5EF4-FFF2-40B4-BE49-F238E27FC236}">
                <a16:creationId xmlns:a16="http://schemas.microsoft.com/office/drawing/2014/main" id="{CDDA4EE9-FED7-4557-8E83-1F90546FF09C}"/>
              </a:ext>
            </a:extLst>
          </p:cNvPr>
          <p:cNvSpPr/>
          <p:nvPr/>
        </p:nvSpPr>
        <p:spPr>
          <a:xfrm rot="10800000">
            <a:off x="3898119" y="3757544"/>
            <a:ext cx="566772" cy="149448"/>
          </a:xfrm>
          <a:prstGeom prst="rightArrow">
            <a:avLst/>
          </a:prstGeom>
          <a:solidFill>
            <a:schemeClr val="accent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חץ: ימינה 20">
            <a:extLst>
              <a:ext uri="{FF2B5EF4-FFF2-40B4-BE49-F238E27FC236}">
                <a16:creationId xmlns:a16="http://schemas.microsoft.com/office/drawing/2014/main" id="{C609028F-EA07-40B4-8212-7BF731237A86}"/>
              </a:ext>
            </a:extLst>
          </p:cNvPr>
          <p:cNvSpPr/>
          <p:nvPr/>
        </p:nvSpPr>
        <p:spPr>
          <a:xfrm rot="18139016">
            <a:off x="7884046" y="3062728"/>
            <a:ext cx="566772" cy="149448"/>
          </a:xfrm>
          <a:prstGeom prst="rightArrow">
            <a:avLst/>
          </a:prstGeom>
          <a:solidFill>
            <a:schemeClr val="accent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חץ: ימינה 21">
            <a:extLst>
              <a:ext uri="{FF2B5EF4-FFF2-40B4-BE49-F238E27FC236}">
                <a16:creationId xmlns:a16="http://schemas.microsoft.com/office/drawing/2014/main" id="{3B7869BF-52B3-427B-973C-7FE9234E2F97}"/>
              </a:ext>
            </a:extLst>
          </p:cNvPr>
          <p:cNvSpPr/>
          <p:nvPr/>
        </p:nvSpPr>
        <p:spPr>
          <a:xfrm>
            <a:off x="3853912" y="3039164"/>
            <a:ext cx="566772" cy="149448"/>
          </a:xfrm>
          <a:prstGeom prst="rightArrow">
            <a:avLst/>
          </a:prstGeom>
          <a:solidFill>
            <a:schemeClr val="accent2"/>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חץ: ימינה 22">
            <a:extLst>
              <a:ext uri="{FF2B5EF4-FFF2-40B4-BE49-F238E27FC236}">
                <a16:creationId xmlns:a16="http://schemas.microsoft.com/office/drawing/2014/main" id="{E7BA34B4-A13D-4F60-84D5-F4D8FBD38539}"/>
              </a:ext>
            </a:extLst>
          </p:cNvPr>
          <p:cNvSpPr/>
          <p:nvPr/>
        </p:nvSpPr>
        <p:spPr>
          <a:xfrm rot="7788399">
            <a:off x="7407978" y="1819343"/>
            <a:ext cx="566772" cy="149448"/>
          </a:xfrm>
          <a:prstGeom prst="rightArrow">
            <a:avLst/>
          </a:prstGeom>
          <a:solidFill>
            <a:schemeClr val="accent2"/>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תיבת טקסט 23">
            <a:extLst>
              <a:ext uri="{FF2B5EF4-FFF2-40B4-BE49-F238E27FC236}">
                <a16:creationId xmlns:a16="http://schemas.microsoft.com/office/drawing/2014/main" id="{B8C1A4A6-30E7-4994-8697-8577C44C7E51}"/>
              </a:ext>
            </a:extLst>
          </p:cNvPr>
          <p:cNvSpPr txBox="1"/>
          <p:nvPr/>
        </p:nvSpPr>
        <p:spPr>
          <a:xfrm rot="5400000">
            <a:off x="8283524" y="3185159"/>
            <a:ext cx="1881469" cy="461665"/>
          </a:xfrm>
          <a:prstGeom prst="rect">
            <a:avLst/>
          </a:prstGeom>
          <a:noFill/>
        </p:spPr>
        <p:txBody>
          <a:bodyPr wrap="square" rtlCol="0">
            <a:spAutoFit/>
          </a:bodyPr>
          <a:lstStyle/>
          <a:p>
            <a:r>
              <a:rPr lang="en-US" sz="2400" dirty="0"/>
              <a:t>Turns to host</a:t>
            </a:r>
          </a:p>
        </p:txBody>
      </p:sp>
      <p:cxnSp>
        <p:nvCxnSpPr>
          <p:cNvPr id="25" name="מחבר חץ ישר 24">
            <a:extLst>
              <a:ext uri="{FF2B5EF4-FFF2-40B4-BE49-F238E27FC236}">
                <a16:creationId xmlns:a16="http://schemas.microsoft.com/office/drawing/2014/main" id="{069A71B7-24C5-45E8-B226-48DA5DCC67C9}"/>
              </a:ext>
            </a:extLst>
          </p:cNvPr>
          <p:cNvCxnSpPr>
            <a:cxnSpLocks/>
            <a:stCxn id="8" idx="2"/>
            <a:endCxn id="6" idx="0"/>
          </p:cNvCxnSpPr>
          <p:nvPr/>
        </p:nvCxnSpPr>
        <p:spPr>
          <a:xfrm flipH="1">
            <a:off x="9476022" y="2400172"/>
            <a:ext cx="9617" cy="1881468"/>
          </a:xfrm>
          <a:prstGeom prst="straightConnector1">
            <a:avLst/>
          </a:prstGeom>
          <a:ln w="76200">
            <a:solidFill>
              <a:srgbClr val="E7C1F6"/>
            </a:solidFill>
            <a:tailEnd type="triangle"/>
          </a:ln>
        </p:spPr>
        <p:style>
          <a:lnRef idx="1">
            <a:schemeClr val="accent1"/>
          </a:lnRef>
          <a:fillRef idx="0">
            <a:schemeClr val="accent1"/>
          </a:fillRef>
          <a:effectRef idx="0">
            <a:schemeClr val="accent1"/>
          </a:effectRef>
          <a:fontRef idx="minor">
            <a:schemeClr val="tx1"/>
          </a:fontRef>
        </p:style>
      </p:cxnSp>
      <p:sp>
        <p:nvSpPr>
          <p:cNvPr id="26" name="תיבת טקסט 25">
            <a:extLst>
              <a:ext uri="{FF2B5EF4-FFF2-40B4-BE49-F238E27FC236}">
                <a16:creationId xmlns:a16="http://schemas.microsoft.com/office/drawing/2014/main" id="{1D848AD6-3793-4A4E-BD03-210CEA96DF17}"/>
              </a:ext>
            </a:extLst>
          </p:cNvPr>
          <p:cNvSpPr txBox="1"/>
          <p:nvPr/>
        </p:nvSpPr>
        <p:spPr>
          <a:xfrm>
            <a:off x="8329873" y="6190626"/>
            <a:ext cx="2311531"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User / Host</a:t>
            </a:r>
            <a:endParaRPr lang="en-US" b="1" dirty="0">
              <a:effectLst>
                <a:outerShdw blurRad="38100" dist="38100" dir="2700000" algn="tl">
                  <a:srgbClr val="000000">
                    <a:alpha val="43137"/>
                  </a:srgbClr>
                </a:outerShdw>
              </a:effectLst>
            </a:endParaRPr>
          </a:p>
        </p:txBody>
      </p:sp>
      <p:sp>
        <p:nvSpPr>
          <p:cNvPr id="27" name="תיבת טקסט 26">
            <a:extLst>
              <a:ext uri="{FF2B5EF4-FFF2-40B4-BE49-F238E27FC236}">
                <a16:creationId xmlns:a16="http://schemas.microsoft.com/office/drawing/2014/main" id="{0FF0D635-58B2-4997-8907-6D5E58458BC5}"/>
              </a:ext>
            </a:extLst>
          </p:cNvPr>
          <p:cNvSpPr txBox="1"/>
          <p:nvPr/>
        </p:nvSpPr>
        <p:spPr>
          <a:xfrm>
            <a:off x="3152458" y="60942"/>
            <a:ext cx="4978276" cy="707886"/>
          </a:xfrm>
          <a:prstGeom prst="rect">
            <a:avLst/>
          </a:prstGeom>
          <a:noFill/>
        </p:spPr>
        <p:txBody>
          <a:bodyPr wrap="square" rtlCol="0">
            <a:spAutoFit/>
          </a:bodyPr>
          <a:lstStyle/>
          <a:p>
            <a:pPr algn="ctr" rtl="1"/>
            <a:r>
              <a:rPr lang="he-IL" sz="4000" dirty="0">
                <a:latin typeface="Aharoni" panose="02010803020104030203" pitchFamily="2" charset="-79"/>
                <a:cs typeface="Aharoni" panose="02010803020104030203" pitchFamily="2" charset="-79"/>
              </a:rPr>
              <a:t>ארכיטקטורת הפרויקט</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001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a:latin typeface="Aharoni" panose="02010803020104030203" pitchFamily="2" charset="-79"/>
                <a:cs typeface="Aharoni" panose="02010803020104030203" pitchFamily="2" charset="-79"/>
              </a:rPr>
              <a:t>מצב הפרויקט עד כה</a:t>
            </a:r>
          </a:p>
        </p:txBody>
      </p:sp>
      <p:sp>
        <p:nvSpPr>
          <p:cNvPr id="3" name="מציין מיקום תוכן 2"/>
          <p:cNvSpPr>
            <a:spLocks noGrp="1"/>
          </p:cNvSpPr>
          <p:nvPr>
            <p:ph idx="1"/>
          </p:nvPr>
        </p:nvSpPr>
        <p:spPr/>
        <p:txBody>
          <a:bodyPr>
            <a:normAutofit/>
          </a:bodyPr>
          <a:lstStyle/>
          <a:p>
            <a:pPr algn="r" rtl="1"/>
            <a:r>
              <a:rPr lang="he-IL" sz="2400" dirty="0"/>
              <a:t>סיימתי את השלב הראשון</a:t>
            </a:r>
          </a:p>
          <a:p>
            <a:pPr algn="r" rtl="1"/>
            <a:r>
              <a:rPr lang="he-IL" sz="2400" dirty="0"/>
              <a:t>בניתי מנוע בסיסי למשחק ותשתית לתקשורת האינטרנטית בין השחקנים</a:t>
            </a:r>
          </a:p>
          <a:p>
            <a:pPr algn="r" rtl="1"/>
            <a:r>
              <a:rPr lang="he-IL" sz="2400" dirty="0"/>
              <a:t>בסיס לשרת, סיום של כל מה שקשור לשלב 1 בו, והתחלה של שלב 2.</a:t>
            </a:r>
          </a:p>
        </p:txBody>
      </p:sp>
      <p:pic>
        <p:nvPicPr>
          <p:cNvPr id="4" name="תמונה 3">
            <a:extLst>
              <a:ext uri="{FF2B5EF4-FFF2-40B4-BE49-F238E27FC236}">
                <a16:creationId xmlns:a16="http://schemas.microsoft.com/office/drawing/2014/main" id="{37E39A85-0892-4A1C-9F5C-47B30CEACB8A}"/>
              </a:ext>
            </a:extLst>
          </p:cNvPr>
          <p:cNvPicPr>
            <a:picLocks noChangeAspect="1"/>
          </p:cNvPicPr>
          <p:nvPr/>
        </p:nvPicPr>
        <p:blipFill>
          <a:blip r:embed="rId2"/>
          <a:stretch>
            <a:fillRect/>
          </a:stretch>
        </p:blipFill>
        <p:spPr>
          <a:xfrm>
            <a:off x="0" y="0"/>
            <a:ext cx="1216560" cy="1075282"/>
          </a:xfrm>
          <a:prstGeom prst="rect">
            <a:avLst/>
          </a:prstGeom>
        </p:spPr>
      </p:pic>
    </p:spTree>
    <p:extLst>
      <p:ext uri="{BB962C8B-B14F-4D97-AF65-F5344CB8AC3E}">
        <p14:creationId xmlns:p14="http://schemas.microsoft.com/office/powerpoint/2010/main" val="6323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he-IL" dirty="0">
                <a:latin typeface="Aharoni" panose="02010803020104030203" pitchFamily="2" charset="-79"/>
                <a:cs typeface="Aharoni" panose="02010803020104030203" pitchFamily="2" charset="-79"/>
              </a:rPr>
              <a:t>מה למדתי עד כה</a:t>
            </a:r>
          </a:p>
        </p:txBody>
      </p:sp>
      <p:sp>
        <p:nvSpPr>
          <p:cNvPr id="3" name="מציין מיקום תוכן 2"/>
          <p:cNvSpPr>
            <a:spLocks noGrp="1"/>
          </p:cNvSpPr>
          <p:nvPr>
            <p:ph idx="1"/>
          </p:nvPr>
        </p:nvSpPr>
        <p:spPr/>
        <p:txBody>
          <a:bodyPr>
            <a:normAutofit/>
          </a:bodyPr>
          <a:lstStyle/>
          <a:p>
            <a:pPr algn="r" rtl="1"/>
            <a:r>
              <a:rPr lang="he-IL" sz="2400" dirty="0"/>
              <a:t>מודל </a:t>
            </a:r>
            <a:r>
              <a:rPr lang="en-US" sz="2400" dirty="0"/>
              <a:t>pygame</a:t>
            </a:r>
            <a:r>
              <a:rPr lang="he-IL" sz="2400" dirty="0"/>
              <a:t> ב</a:t>
            </a:r>
            <a:r>
              <a:rPr lang="en-US" sz="2400" dirty="0"/>
              <a:t>python</a:t>
            </a:r>
            <a:endParaRPr lang="he-IL" sz="2400" dirty="0"/>
          </a:p>
          <a:p>
            <a:pPr algn="r" rtl="1"/>
            <a:r>
              <a:rPr lang="en-US" sz="2400" dirty="0"/>
              <a:t>SQL</a:t>
            </a:r>
            <a:r>
              <a:rPr lang="he-IL" sz="2400" dirty="0"/>
              <a:t> בתור מודל </a:t>
            </a:r>
            <a:r>
              <a:rPr lang="en-US" sz="2400" dirty="0"/>
              <a:t>sqlite3</a:t>
            </a:r>
            <a:r>
              <a:rPr lang="he-IL" sz="2400" dirty="0"/>
              <a:t> ב</a:t>
            </a:r>
            <a:r>
              <a:rPr lang="en-US" sz="2400" dirty="0"/>
              <a:t>python</a:t>
            </a:r>
            <a:endParaRPr lang="he-IL" sz="2400" dirty="0"/>
          </a:p>
          <a:p>
            <a:pPr algn="r" rtl="1"/>
            <a:r>
              <a:rPr lang="he-IL" sz="2400" dirty="0"/>
              <a:t>למדתי איך לעבוד עם </a:t>
            </a:r>
            <a:r>
              <a:rPr lang="en-US" sz="2400" dirty="0"/>
              <a:t>git</a:t>
            </a:r>
            <a:r>
              <a:rPr lang="he-IL" sz="2400" dirty="0"/>
              <a:t> כדי להתנהל עם כפילויות ולמנוע עבודה עם קוד ישן במחשבים שונים.</a:t>
            </a:r>
          </a:p>
        </p:txBody>
      </p:sp>
      <p:pic>
        <p:nvPicPr>
          <p:cNvPr id="4" name="תמונה 3">
            <a:extLst>
              <a:ext uri="{FF2B5EF4-FFF2-40B4-BE49-F238E27FC236}">
                <a16:creationId xmlns:a16="http://schemas.microsoft.com/office/drawing/2014/main" id="{65F9428B-81CC-4FA2-AE19-278EDE2ED360}"/>
              </a:ext>
            </a:extLst>
          </p:cNvPr>
          <p:cNvPicPr>
            <a:picLocks noChangeAspect="1"/>
          </p:cNvPicPr>
          <p:nvPr/>
        </p:nvPicPr>
        <p:blipFill>
          <a:blip r:embed="rId2"/>
          <a:stretch>
            <a:fillRect/>
          </a:stretch>
        </p:blipFill>
        <p:spPr>
          <a:xfrm>
            <a:off x="0" y="0"/>
            <a:ext cx="1216560" cy="1075282"/>
          </a:xfrm>
          <a:prstGeom prst="rect">
            <a:avLst/>
          </a:prstGeom>
        </p:spPr>
      </p:pic>
    </p:spTree>
    <p:extLst>
      <p:ext uri="{BB962C8B-B14F-4D97-AF65-F5344CB8AC3E}">
        <p14:creationId xmlns:p14="http://schemas.microsoft.com/office/powerpoint/2010/main" val="270377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rtl="1"/>
            <a:r>
              <a:rPr lang="he-IL" sz="4000" dirty="0">
                <a:latin typeface="Aharoni" panose="02010803020104030203" pitchFamily="2" charset="-79"/>
                <a:cs typeface="Aharoni" panose="02010803020104030203" pitchFamily="2" charset="-79"/>
              </a:rPr>
              <a:t>אתגרים ומשימות להמשך הדרך</a:t>
            </a:r>
          </a:p>
        </p:txBody>
      </p:sp>
      <p:sp>
        <p:nvSpPr>
          <p:cNvPr id="3" name="מציין מיקום תוכן 2"/>
          <p:cNvSpPr>
            <a:spLocks noGrp="1"/>
          </p:cNvSpPr>
          <p:nvPr>
            <p:ph idx="1"/>
          </p:nvPr>
        </p:nvSpPr>
        <p:spPr/>
        <p:txBody>
          <a:bodyPr>
            <a:normAutofit/>
          </a:bodyPr>
          <a:lstStyle/>
          <a:p>
            <a:pPr algn="r" rtl="1"/>
            <a:endParaRPr lang="he-IL" sz="2000" dirty="0"/>
          </a:p>
          <a:p>
            <a:pPr algn="r" rtl="1"/>
            <a:r>
              <a:rPr lang="he-IL" sz="2000" dirty="0"/>
              <a:t>לבנות אלגוריתם שיגדיר איך המשחק נעשה יותר קשה ככל שהוא מתארך.</a:t>
            </a:r>
          </a:p>
          <a:p>
            <a:pPr algn="r" rtl="1"/>
            <a:r>
              <a:rPr lang="he-IL" sz="2000" dirty="0"/>
              <a:t>איך לתכנן את מבנה הלקוח (מבחינה של תקשורת אינטרנט).</a:t>
            </a:r>
          </a:p>
          <a:p>
            <a:pPr algn="r" rtl="1"/>
            <a:r>
              <a:rPr lang="he-IL" sz="2000" dirty="0"/>
              <a:t>להחליט אם יהיה משחק לשני שחקנים או עד ארבעה</a:t>
            </a:r>
          </a:p>
          <a:p>
            <a:pPr algn="r" rtl="1"/>
            <a:r>
              <a:rPr lang="he-IL" sz="2000" dirty="0"/>
              <a:t>לסיים את שלב 2 ושלב 3</a:t>
            </a:r>
          </a:p>
          <a:p>
            <a:pPr algn="r" rtl="1"/>
            <a:r>
              <a:rPr lang="he-IL" sz="2000" dirty="0"/>
              <a:t>כרגע להתמקד בשלב 2 ובסיומו להמשיך ולעבוד על שלב 3</a:t>
            </a:r>
          </a:p>
          <a:p>
            <a:pPr algn="r" rtl="1"/>
            <a:endParaRPr lang="he-IL" sz="2000" dirty="0"/>
          </a:p>
          <a:p>
            <a:pPr algn="r" rtl="1"/>
            <a:endParaRPr lang="he-IL" sz="2000" dirty="0"/>
          </a:p>
          <a:p>
            <a:pPr algn="r" rtl="1"/>
            <a:endParaRPr lang="he-IL" sz="2000" dirty="0"/>
          </a:p>
          <a:p>
            <a:pPr algn="r" rtl="1"/>
            <a:endParaRPr lang="he-IL" sz="2000" dirty="0"/>
          </a:p>
          <a:p>
            <a:pPr algn="r" rtl="1"/>
            <a:endParaRPr lang="he-IL" sz="2000" dirty="0"/>
          </a:p>
        </p:txBody>
      </p:sp>
      <p:pic>
        <p:nvPicPr>
          <p:cNvPr id="4" name="תמונה 3">
            <a:extLst>
              <a:ext uri="{FF2B5EF4-FFF2-40B4-BE49-F238E27FC236}">
                <a16:creationId xmlns:a16="http://schemas.microsoft.com/office/drawing/2014/main" id="{F85FBF85-637F-4793-B4E2-811AC7A35F12}"/>
              </a:ext>
            </a:extLst>
          </p:cNvPr>
          <p:cNvPicPr>
            <a:picLocks noChangeAspect="1"/>
          </p:cNvPicPr>
          <p:nvPr/>
        </p:nvPicPr>
        <p:blipFill>
          <a:blip r:embed="rId2"/>
          <a:stretch>
            <a:fillRect/>
          </a:stretch>
        </p:blipFill>
        <p:spPr>
          <a:xfrm>
            <a:off x="0" y="0"/>
            <a:ext cx="1216560" cy="1075282"/>
          </a:xfrm>
          <a:prstGeom prst="rect">
            <a:avLst/>
          </a:prstGeom>
        </p:spPr>
      </p:pic>
    </p:spTree>
    <p:extLst>
      <p:ext uri="{BB962C8B-B14F-4D97-AF65-F5344CB8AC3E}">
        <p14:creationId xmlns:p14="http://schemas.microsoft.com/office/powerpoint/2010/main" val="391372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902292" y="0"/>
            <a:ext cx="9426632" cy="1470025"/>
          </a:xfrm>
        </p:spPr>
        <p:txBody>
          <a:bodyPr/>
          <a:lstStyle/>
          <a:p>
            <a:pPr algn="ctr"/>
            <a:r>
              <a:rPr lang="he-IL" dirty="0"/>
              <a:t>תוכנית עבודה</a:t>
            </a:r>
          </a:p>
        </p:txBody>
      </p:sp>
      <p:graphicFrame>
        <p:nvGraphicFramePr>
          <p:cNvPr id="4" name="טבלה 3"/>
          <p:cNvGraphicFramePr>
            <a:graphicFrameLocks noGrp="1"/>
          </p:cNvGraphicFramePr>
          <p:nvPr>
            <p:extLst>
              <p:ext uri="{D42A27DB-BD31-4B8C-83A1-F6EECF244321}">
                <p14:modId xmlns:p14="http://schemas.microsoft.com/office/powerpoint/2010/main" val="1820955687"/>
              </p:ext>
            </p:extLst>
          </p:nvPr>
        </p:nvGraphicFramePr>
        <p:xfrm>
          <a:off x="2063552" y="2060848"/>
          <a:ext cx="7104112" cy="4307840"/>
        </p:xfrm>
        <a:graphic>
          <a:graphicData uri="http://schemas.openxmlformats.org/drawingml/2006/table">
            <a:tbl>
              <a:tblPr rtl="1" firstRow="1" bandRow="1">
                <a:tableStyleId>{5C22544A-7EE6-4342-B048-85BDC9FD1C3A}</a:tableStyleId>
              </a:tblPr>
              <a:tblGrid>
                <a:gridCol w="1294699">
                  <a:extLst>
                    <a:ext uri="{9D8B030D-6E8A-4147-A177-3AD203B41FA5}">
                      <a16:colId xmlns:a16="http://schemas.microsoft.com/office/drawing/2014/main" val="20000"/>
                    </a:ext>
                  </a:extLst>
                </a:gridCol>
                <a:gridCol w="1466470">
                  <a:extLst>
                    <a:ext uri="{9D8B030D-6E8A-4147-A177-3AD203B41FA5}">
                      <a16:colId xmlns:a16="http://schemas.microsoft.com/office/drawing/2014/main" val="20001"/>
                    </a:ext>
                  </a:extLst>
                </a:gridCol>
                <a:gridCol w="2592753">
                  <a:extLst>
                    <a:ext uri="{9D8B030D-6E8A-4147-A177-3AD203B41FA5}">
                      <a16:colId xmlns:a16="http://schemas.microsoft.com/office/drawing/2014/main" val="20002"/>
                    </a:ext>
                  </a:extLst>
                </a:gridCol>
                <a:gridCol w="1750190">
                  <a:extLst>
                    <a:ext uri="{9D8B030D-6E8A-4147-A177-3AD203B41FA5}">
                      <a16:colId xmlns:a16="http://schemas.microsoft.com/office/drawing/2014/main" val="20003"/>
                    </a:ext>
                  </a:extLst>
                </a:gridCol>
              </a:tblGrid>
              <a:tr h="298832">
                <a:tc>
                  <a:txBody>
                    <a:bodyPr/>
                    <a:lstStyle/>
                    <a:p>
                      <a:pPr algn="ctr" rtl="1"/>
                      <a:endParaRPr lang="he-IL" dirty="0"/>
                    </a:p>
                  </a:txBody>
                  <a:tcPr/>
                </a:tc>
                <a:tc>
                  <a:txBody>
                    <a:bodyPr/>
                    <a:lstStyle/>
                    <a:p>
                      <a:pPr algn="ctr" rtl="1"/>
                      <a:r>
                        <a:rPr lang="he-IL" dirty="0"/>
                        <a:t>תאריך</a:t>
                      </a:r>
                    </a:p>
                  </a:txBody>
                  <a:tcPr/>
                </a:tc>
                <a:tc>
                  <a:txBody>
                    <a:bodyPr/>
                    <a:lstStyle/>
                    <a:p>
                      <a:pPr algn="ctr" rtl="1"/>
                      <a:r>
                        <a:rPr lang="he-IL" dirty="0"/>
                        <a:t>מטלה</a:t>
                      </a:r>
                    </a:p>
                  </a:txBody>
                  <a:tcPr/>
                </a:tc>
                <a:tc>
                  <a:txBody>
                    <a:bodyPr/>
                    <a:lstStyle/>
                    <a:p>
                      <a:pPr algn="ctr" rtl="1"/>
                      <a:r>
                        <a:rPr lang="he-IL" dirty="0"/>
                        <a:t>הערות</a:t>
                      </a:r>
                    </a:p>
                  </a:txBody>
                  <a:tcPr/>
                </a:tc>
                <a:extLst>
                  <a:ext uri="{0D108BD9-81ED-4DB2-BD59-A6C34878D82A}">
                    <a16:rowId xmlns:a16="http://schemas.microsoft.com/office/drawing/2014/main" val="10000"/>
                  </a:ext>
                </a:extLst>
              </a:tr>
              <a:tr h="370840">
                <a:tc>
                  <a:txBody>
                    <a:bodyPr/>
                    <a:lstStyle/>
                    <a:p>
                      <a:pPr algn="ctr" rtl="1"/>
                      <a:r>
                        <a:rPr lang="he-IL" dirty="0"/>
                        <a:t>1</a:t>
                      </a:r>
                    </a:p>
                  </a:txBody>
                  <a:tcPr/>
                </a:tc>
                <a:tc>
                  <a:txBody>
                    <a:bodyPr/>
                    <a:lstStyle/>
                    <a:p>
                      <a:pPr algn="ctr" rtl="1"/>
                      <a:r>
                        <a:rPr lang="he-IL" dirty="0"/>
                        <a:t>31.1.2020</a:t>
                      </a:r>
                    </a:p>
                  </a:txBody>
                  <a:tcPr/>
                </a:tc>
                <a:tc>
                  <a:txBody>
                    <a:bodyPr/>
                    <a:lstStyle/>
                    <a:p>
                      <a:pPr algn="ctr" rtl="1"/>
                      <a:r>
                        <a:rPr lang="he-IL" dirty="0"/>
                        <a:t>סיום השרת</a:t>
                      </a:r>
                    </a:p>
                  </a:txBody>
                  <a:tcPr/>
                </a:tc>
                <a:tc>
                  <a:txBody>
                    <a:bodyPr/>
                    <a:lstStyle/>
                    <a:p>
                      <a:pPr algn="ctr" rtl="1"/>
                      <a:r>
                        <a:rPr lang="he-IL" dirty="0"/>
                        <a:t>יש להתאים לפרויקט החדש</a:t>
                      </a:r>
                    </a:p>
                  </a:txBody>
                  <a:tcPr/>
                </a:tc>
                <a:extLst>
                  <a:ext uri="{0D108BD9-81ED-4DB2-BD59-A6C34878D82A}">
                    <a16:rowId xmlns:a16="http://schemas.microsoft.com/office/drawing/2014/main" val="10001"/>
                  </a:ext>
                </a:extLst>
              </a:tr>
              <a:tr h="370840">
                <a:tc>
                  <a:txBody>
                    <a:bodyPr/>
                    <a:lstStyle/>
                    <a:p>
                      <a:pPr algn="ctr" rtl="1"/>
                      <a:r>
                        <a:rPr lang="he-IL" dirty="0"/>
                        <a:t>2</a:t>
                      </a:r>
                    </a:p>
                  </a:txBody>
                  <a:tcPr/>
                </a:tc>
                <a:tc>
                  <a:txBody>
                    <a:bodyPr/>
                    <a:lstStyle/>
                    <a:p>
                      <a:pPr algn="ctr" rtl="1"/>
                      <a:r>
                        <a:rPr lang="he-IL" dirty="0"/>
                        <a:t>28.2.2020</a:t>
                      </a:r>
                    </a:p>
                  </a:txBody>
                  <a:tcPr/>
                </a:tc>
                <a:tc>
                  <a:txBody>
                    <a:bodyPr/>
                    <a:lstStyle/>
                    <a:p>
                      <a:pPr algn="ctr" rtl="1"/>
                      <a:r>
                        <a:rPr lang="he-IL" dirty="0"/>
                        <a:t>לסיים שלב 1, ולהתחיל את השלב השני</a:t>
                      </a:r>
                    </a:p>
                  </a:txBody>
                  <a:tcPr/>
                </a:tc>
                <a:tc>
                  <a:txBody>
                    <a:bodyPr/>
                    <a:lstStyle/>
                    <a:p>
                      <a:pPr algn="ctr" rtl="1"/>
                      <a:r>
                        <a:rPr lang="he-IL" dirty="0"/>
                        <a:t>הצלחתי לסיים את שלב 1</a:t>
                      </a:r>
                    </a:p>
                  </a:txBody>
                  <a:tcPr/>
                </a:tc>
                <a:extLst>
                  <a:ext uri="{0D108BD9-81ED-4DB2-BD59-A6C34878D82A}">
                    <a16:rowId xmlns:a16="http://schemas.microsoft.com/office/drawing/2014/main" val="10002"/>
                  </a:ext>
                </a:extLst>
              </a:tr>
              <a:tr h="370840">
                <a:tc>
                  <a:txBody>
                    <a:bodyPr/>
                    <a:lstStyle/>
                    <a:p>
                      <a:pPr algn="ctr" rtl="1"/>
                      <a:r>
                        <a:rPr lang="he-IL" dirty="0"/>
                        <a:t>3</a:t>
                      </a:r>
                    </a:p>
                  </a:txBody>
                  <a:tcPr/>
                </a:tc>
                <a:tc>
                  <a:txBody>
                    <a:bodyPr/>
                    <a:lstStyle/>
                    <a:p>
                      <a:pPr algn="ctr" rtl="1"/>
                      <a:r>
                        <a:rPr lang="he-IL" dirty="0"/>
                        <a:t>31.3.2020</a:t>
                      </a:r>
                    </a:p>
                  </a:txBody>
                  <a:tcPr/>
                </a:tc>
                <a:tc>
                  <a:txBody>
                    <a:bodyPr/>
                    <a:lstStyle/>
                    <a:p>
                      <a:pPr algn="ctr" rtl="1"/>
                      <a:r>
                        <a:rPr lang="he-IL" dirty="0"/>
                        <a:t>לסיים את שלב 2 ולהמשיך לעבוד על 3</a:t>
                      </a:r>
                    </a:p>
                  </a:txBody>
                  <a:tcPr/>
                </a:tc>
                <a:tc>
                  <a:txBody>
                    <a:bodyPr/>
                    <a:lstStyle/>
                    <a:p>
                      <a:pPr algn="ctr" rtl="1"/>
                      <a:endParaRPr lang="he-IL" dirty="0"/>
                    </a:p>
                  </a:txBody>
                  <a:tcPr/>
                </a:tc>
                <a:extLst>
                  <a:ext uri="{0D108BD9-81ED-4DB2-BD59-A6C34878D82A}">
                    <a16:rowId xmlns:a16="http://schemas.microsoft.com/office/drawing/2014/main" val="10003"/>
                  </a:ext>
                </a:extLst>
              </a:tr>
              <a:tr h="370840">
                <a:tc>
                  <a:txBody>
                    <a:bodyPr/>
                    <a:lstStyle/>
                    <a:p>
                      <a:pPr algn="ctr" rtl="1"/>
                      <a:r>
                        <a:rPr lang="he-IL" dirty="0"/>
                        <a:t>4</a:t>
                      </a:r>
                    </a:p>
                  </a:txBody>
                  <a:tcPr/>
                </a:tc>
                <a:tc>
                  <a:txBody>
                    <a:bodyPr/>
                    <a:lstStyle/>
                    <a:p>
                      <a:pPr algn="ctr" rtl="1"/>
                      <a:r>
                        <a:rPr lang="he-IL" dirty="0"/>
                        <a:t>1.4.2020</a:t>
                      </a:r>
                    </a:p>
                  </a:txBody>
                  <a:tcPr/>
                </a:tc>
                <a:tc>
                  <a:txBody>
                    <a:bodyPr/>
                    <a:lstStyle/>
                    <a:p>
                      <a:pPr algn="ctr" rtl="1"/>
                      <a:r>
                        <a:rPr lang="he-IL" dirty="0"/>
                        <a:t>להמשיך את שלב 3 ולבצע בדיקות</a:t>
                      </a:r>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dirty="0"/>
                        <a:t>יציאה לחופשת </a:t>
                      </a:r>
                    </a:p>
                    <a:p>
                      <a:pPr algn="ctr" rtl="1"/>
                      <a:r>
                        <a:rPr lang="he-IL" dirty="0"/>
                        <a:t>פסח</a:t>
                      </a:r>
                    </a:p>
                  </a:txBody>
                  <a:tcPr/>
                </a:tc>
                <a:extLst>
                  <a:ext uri="{0D108BD9-81ED-4DB2-BD59-A6C34878D82A}">
                    <a16:rowId xmlns:a16="http://schemas.microsoft.com/office/drawing/2014/main" val="10004"/>
                  </a:ext>
                </a:extLst>
              </a:tr>
              <a:tr h="370840">
                <a:tc>
                  <a:txBody>
                    <a:bodyPr/>
                    <a:lstStyle/>
                    <a:p>
                      <a:pPr algn="ctr" rtl="1"/>
                      <a:r>
                        <a:rPr lang="he-IL" dirty="0"/>
                        <a:t>5</a:t>
                      </a:r>
                    </a:p>
                  </a:txBody>
                  <a:tcPr/>
                </a:tc>
                <a:tc>
                  <a:txBody>
                    <a:bodyPr/>
                    <a:lstStyle/>
                    <a:p>
                      <a:pPr algn="ctr" rtl="1"/>
                      <a:r>
                        <a:rPr lang="he-IL"/>
                        <a:t>19.4.2020</a:t>
                      </a:r>
                      <a:endParaRPr lang="he-IL" dirty="0"/>
                    </a:p>
                  </a:txBody>
                  <a:tcPr/>
                </a:tc>
                <a:tc>
                  <a:txBody>
                    <a:bodyPr/>
                    <a:lstStyle/>
                    <a:p>
                      <a:pPr algn="ctr" rtl="1"/>
                      <a:r>
                        <a:rPr lang="he-IL" dirty="0"/>
                        <a:t>לסיים את שלב 3 ולבצע בדיקות</a:t>
                      </a:r>
                    </a:p>
                  </a:txBody>
                  <a:tcPr/>
                </a:tc>
                <a:tc>
                  <a:txBody>
                    <a:bodyPr/>
                    <a:lstStyle/>
                    <a:p>
                      <a:pPr algn="ctr" rtl="1"/>
                      <a:r>
                        <a:rPr lang="he-IL" dirty="0"/>
                        <a:t>חזרה מחופשת פסח</a:t>
                      </a:r>
                    </a:p>
                  </a:txBody>
                  <a:tcPr/>
                </a:tc>
                <a:extLst>
                  <a:ext uri="{0D108BD9-81ED-4DB2-BD59-A6C34878D82A}">
                    <a16:rowId xmlns:a16="http://schemas.microsoft.com/office/drawing/2014/main" val="10005"/>
                  </a:ext>
                </a:extLst>
              </a:tr>
              <a:tr h="370840">
                <a:tc>
                  <a:txBody>
                    <a:bodyPr/>
                    <a:lstStyle/>
                    <a:p>
                      <a:pPr algn="ctr" rtl="1"/>
                      <a:r>
                        <a:rPr lang="he-IL" dirty="0"/>
                        <a:t>6</a:t>
                      </a:r>
                    </a:p>
                  </a:txBody>
                  <a:tcPr/>
                </a:tc>
                <a:tc>
                  <a:txBody>
                    <a:bodyPr/>
                    <a:lstStyle/>
                    <a:p>
                      <a:pPr algn="ctr" rtl="1"/>
                      <a:r>
                        <a:rPr lang="en-US" dirty="0"/>
                        <a:t>20.5.2020</a:t>
                      </a:r>
                      <a:endParaRPr lang="he-IL" dirty="0"/>
                    </a:p>
                  </a:txBody>
                  <a:tcPr/>
                </a:tc>
                <a:tc>
                  <a:txBody>
                    <a:bodyPr/>
                    <a:lstStyle/>
                    <a:p>
                      <a:pPr algn="ctr" rtl="1"/>
                      <a:r>
                        <a:rPr lang="he-IL" dirty="0"/>
                        <a:t>הגשת ספר פרויקט במודל</a:t>
                      </a:r>
                    </a:p>
                  </a:txBody>
                  <a:tcPr/>
                </a:tc>
                <a:tc>
                  <a:txBody>
                    <a:bodyPr/>
                    <a:lstStyle/>
                    <a:p>
                      <a:pPr algn="ctr" rtl="1"/>
                      <a:endParaRPr lang="he-IL" dirty="0"/>
                    </a:p>
                  </a:txBody>
                  <a:tcPr/>
                </a:tc>
                <a:extLst>
                  <a:ext uri="{0D108BD9-81ED-4DB2-BD59-A6C34878D82A}">
                    <a16:rowId xmlns:a16="http://schemas.microsoft.com/office/drawing/2014/main" val="10006"/>
                  </a:ext>
                </a:extLst>
              </a:tr>
              <a:tr h="370840">
                <a:tc>
                  <a:txBody>
                    <a:bodyPr/>
                    <a:lstStyle/>
                    <a:p>
                      <a:pPr algn="ctr" rtl="1"/>
                      <a:r>
                        <a:rPr lang="he-IL" dirty="0"/>
                        <a:t>7</a:t>
                      </a:r>
                    </a:p>
                  </a:txBody>
                  <a:tcPr/>
                </a:tc>
                <a:tc>
                  <a:txBody>
                    <a:bodyPr/>
                    <a:lstStyle/>
                    <a:p>
                      <a:pPr algn="ctr" rtl="1"/>
                      <a:r>
                        <a:rPr lang="en-US" dirty="0"/>
                        <a:t>31.5.2020</a:t>
                      </a:r>
                      <a:endParaRPr lang="he-IL" dirty="0"/>
                    </a:p>
                  </a:txBody>
                  <a:tcPr/>
                </a:tc>
                <a:tc>
                  <a:txBody>
                    <a:bodyPr/>
                    <a:lstStyle/>
                    <a:p>
                      <a:pPr algn="ctr" rtl="1"/>
                      <a:r>
                        <a:rPr lang="he-IL" dirty="0"/>
                        <a:t>הגשת ספר פרויקט לבוחן</a:t>
                      </a:r>
                    </a:p>
                  </a:txBody>
                  <a:tcPr/>
                </a:tc>
                <a:tc>
                  <a:txBody>
                    <a:bodyPr/>
                    <a:lstStyle/>
                    <a:p>
                      <a:pPr algn="ctr" rtl="1"/>
                      <a:endParaRPr lang="he-IL" dirty="0"/>
                    </a:p>
                  </a:txBody>
                  <a:tcPr/>
                </a:tc>
                <a:extLst>
                  <a:ext uri="{0D108BD9-81ED-4DB2-BD59-A6C34878D82A}">
                    <a16:rowId xmlns:a16="http://schemas.microsoft.com/office/drawing/2014/main" val="10007"/>
                  </a:ext>
                </a:extLst>
              </a:tr>
            </a:tbl>
          </a:graphicData>
        </a:graphic>
      </p:graphicFrame>
      <p:pic>
        <p:nvPicPr>
          <p:cNvPr id="5" name="תמונה 4">
            <a:extLst>
              <a:ext uri="{FF2B5EF4-FFF2-40B4-BE49-F238E27FC236}">
                <a16:creationId xmlns:a16="http://schemas.microsoft.com/office/drawing/2014/main" id="{43F7267F-B490-4C74-91CD-39FEAAEE5074}"/>
              </a:ext>
            </a:extLst>
          </p:cNvPr>
          <p:cNvPicPr>
            <a:picLocks noChangeAspect="1"/>
          </p:cNvPicPr>
          <p:nvPr/>
        </p:nvPicPr>
        <p:blipFill>
          <a:blip r:embed="rId2"/>
          <a:stretch>
            <a:fillRect/>
          </a:stretch>
        </p:blipFill>
        <p:spPr>
          <a:xfrm>
            <a:off x="0" y="0"/>
            <a:ext cx="1216560" cy="1075282"/>
          </a:xfrm>
          <a:prstGeom prst="rect">
            <a:avLst/>
          </a:prstGeom>
        </p:spPr>
      </p:pic>
    </p:spTree>
    <p:extLst>
      <p:ext uri="{BB962C8B-B14F-4D97-AF65-F5344CB8AC3E}">
        <p14:creationId xmlns:p14="http://schemas.microsoft.com/office/powerpoint/2010/main" val="3725622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שמימי">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שמימ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מימי">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שמימי</Template>
  <TotalTime>1560</TotalTime>
  <Words>343</Words>
  <Application>Microsoft Office PowerPoint</Application>
  <PresentationFormat>מסך רחב</PresentationFormat>
  <Paragraphs>73</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Aharoni</vt:lpstr>
      <vt:lpstr>Arial</vt:lpstr>
      <vt:lpstr>Calibri</vt:lpstr>
      <vt:lpstr>Calibri Light</vt:lpstr>
      <vt:lpstr>שמימי</vt:lpstr>
      <vt:lpstr>מצגת של PowerPoint‏</vt:lpstr>
      <vt:lpstr>תיאור הפרויקט</vt:lpstr>
      <vt:lpstr>חלוקה לשלבים</vt:lpstr>
      <vt:lpstr>מצגת של PowerPoint‏</vt:lpstr>
      <vt:lpstr>מצב הפרויקט עד כה</vt:lpstr>
      <vt:lpstr>מה למדתי עד כה</vt:lpstr>
      <vt:lpstr>אתגרים ומשימות להמשך הדרך</vt:lpstr>
      <vt:lpstr>תוכנית עבודה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on Key</dc:title>
  <dc:creator>Cyber-01</dc:creator>
  <cp:lastModifiedBy>eyal melamud</cp:lastModifiedBy>
  <cp:revision>27</cp:revision>
  <dcterms:created xsi:type="dcterms:W3CDTF">2016-12-18T11:54:51Z</dcterms:created>
  <dcterms:modified xsi:type="dcterms:W3CDTF">2020-02-20T08:21:27Z</dcterms:modified>
</cp:coreProperties>
</file>