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79"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3" r:id="rId17"/>
    <p:sldId id="281"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Roboto Light"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5x59SLiPuykyC8liyaHEDrn3F6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0222EA-1561-403C-9F5A-C8B3BEB9A96E}" v="1" dt="2024-09-19T10:36:22.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45" autoAdjust="0"/>
  </p:normalViewPr>
  <p:slideViewPr>
    <p:cSldViewPr snapToGrid="0">
      <p:cViewPr varScale="1">
        <p:scale>
          <a:sx n="119" d="100"/>
          <a:sy n="119" d="100"/>
        </p:scale>
        <p:origin x="233"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42" Type="http://customschemas.google.com/relationships/presentationmetadata" Target="metadata"/><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or Zucker" userId="333c01c0-069d-4d7a-8f0a-0cc72720e33b" providerId="ADAL" clId="{C90222EA-1561-403C-9F5A-C8B3BEB9A96E}"/>
    <pc:docChg chg="custSel modSld">
      <pc:chgData name="Lior Zucker" userId="333c01c0-069d-4d7a-8f0a-0cc72720e33b" providerId="ADAL" clId="{C90222EA-1561-403C-9F5A-C8B3BEB9A96E}" dt="2024-09-19T10:37:56.452" v="13" actId="20577"/>
      <pc:docMkLst>
        <pc:docMk/>
      </pc:docMkLst>
      <pc:sldChg chg="modSp mod">
        <pc:chgData name="Lior Zucker" userId="333c01c0-069d-4d7a-8f0a-0cc72720e33b" providerId="ADAL" clId="{C90222EA-1561-403C-9F5A-C8B3BEB9A96E}" dt="2024-09-19T10:34:17.752" v="0" actId="13926"/>
        <pc:sldMkLst>
          <pc:docMk/>
          <pc:sldMk cId="0" sldId="271"/>
        </pc:sldMkLst>
        <pc:spChg chg="mod">
          <ac:chgData name="Lior Zucker" userId="333c01c0-069d-4d7a-8f0a-0cc72720e33b" providerId="ADAL" clId="{C90222EA-1561-403C-9F5A-C8B3BEB9A96E}" dt="2024-09-19T10:34:17.752" v="0" actId="13926"/>
          <ac:spMkLst>
            <pc:docMk/>
            <pc:sldMk cId="0" sldId="271"/>
            <ac:spMk id="4" creationId="{C6A9E19C-A2F9-0A9D-F573-CADC1C76998F}"/>
          </ac:spMkLst>
        </pc:spChg>
      </pc:sldChg>
      <pc:sldChg chg="modSp mod">
        <pc:chgData name="Lior Zucker" userId="333c01c0-069d-4d7a-8f0a-0cc72720e33b" providerId="ADAL" clId="{C90222EA-1561-403C-9F5A-C8B3BEB9A96E}" dt="2024-09-19T10:34:48.370" v="7" actId="13926"/>
        <pc:sldMkLst>
          <pc:docMk/>
          <pc:sldMk cId="0" sldId="273"/>
        </pc:sldMkLst>
        <pc:spChg chg="mod">
          <ac:chgData name="Lior Zucker" userId="333c01c0-069d-4d7a-8f0a-0cc72720e33b" providerId="ADAL" clId="{C90222EA-1561-403C-9F5A-C8B3BEB9A96E}" dt="2024-09-19T10:34:48.370" v="7" actId="13926"/>
          <ac:spMkLst>
            <pc:docMk/>
            <pc:sldMk cId="0" sldId="273"/>
            <ac:spMk id="4" creationId="{B6083306-FDCB-F855-08A8-4F5B41B14BA3}"/>
          </ac:spMkLst>
        </pc:spChg>
      </pc:sldChg>
      <pc:sldChg chg="modSp mod">
        <pc:chgData name="Lior Zucker" userId="333c01c0-069d-4d7a-8f0a-0cc72720e33b" providerId="ADAL" clId="{C90222EA-1561-403C-9F5A-C8B3BEB9A96E}" dt="2024-09-19T10:36:29.901" v="11" actId="27636"/>
        <pc:sldMkLst>
          <pc:docMk/>
          <pc:sldMk cId="2831899972" sldId="279"/>
        </pc:sldMkLst>
        <pc:spChg chg="mod">
          <ac:chgData name="Lior Zucker" userId="333c01c0-069d-4d7a-8f0a-0cc72720e33b" providerId="ADAL" clId="{C90222EA-1561-403C-9F5A-C8B3BEB9A96E}" dt="2024-09-19T10:36:22.671" v="9" actId="27636"/>
          <ac:spMkLst>
            <pc:docMk/>
            <pc:sldMk cId="2831899972" sldId="279"/>
            <ac:spMk id="2" creationId="{E2D3B052-D2A4-AED0-240F-A892B7EE501D}"/>
          </ac:spMkLst>
        </pc:spChg>
        <pc:spChg chg="mod">
          <ac:chgData name="Lior Zucker" userId="333c01c0-069d-4d7a-8f0a-0cc72720e33b" providerId="ADAL" clId="{C90222EA-1561-403C-9F5A-C8B3BEB9A96E}" dt="2024-09-19T10:36:29.901" v="11" actId="27636"/>
          <ac:spMkLst>
            <pc:docMk/>
            <pc:sldMk cId="2831899972" sldId="279"/>
            <ac:spMk id="3" creationId="{A964E733-F6B4-BB82-2965-804B63F2208E}"/>
          </ac:spMkLst>
        </pc:spChg>
      </pc:sldChg>
      <pc:sldChg chg="modSp mod">
        <pc:chgData name="Lior Zucker" userId="333c01c0-069d-4d7a-8f0a-0cc72720e33b" providerId="ADAL" clId="{C90222EA-1561-403C-9F5A-C8B3BEB9A96E}" dt="2024-09-19T10:37:56.452" v="13" actId="20577"/>
        <pc:sldMkLst>
          <pc:docMk/>
          <pc:sldMk cId="1321397627" sldId="281"/>
        </pc:sldMkLst>
        <pc:spChg chg="mod">
          <ac:chgData name="Lior Zucker" userId="333c01c0-069d-4d7a-8f0a-0cc72720e33b" providerId="ADAL" clId="{C90222EA-1561-403C-9F5A-C8B3BEB9A96E}" dt="2024-09-19T10:37:56.452" v="13" actId="20577"/>
          <ac:spMkLst>
            <pc:docMk/>
            <pc:sldMk cId="1321397627" sldId="281"/>
            <ac:spMk id="2" creationId="{642C3AD3-20E8-5A84-94DB-7ED572B0A5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h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0"/>
              </a:spcAft>
              <a:buClr>
                <a:schemeClr val="dk1"/>
              </a:buClr>
              <a:buSzPts val="1100"/>
              <a:buFont typeface="Arial"/>
              <a:buNone/>
            </a:pPr>
            <a:r>
              <a:rPr lang="iw" sz="1200" b="1">
                <a:solidFill>
                  <a:schemeClr val="dk1"/>
                </a:solidFill>
                <a:latin typeface="Calibri"/>
                <a:ea typeface="Calibri"/>
                <a:cs typeface="Calibri"/>
                <a:sym typeface="Calibri"/>
              </a:rPr>
              <a:t>Google Teachable Machine:</a:t>
            </a:r>
            <a:endParaRPr sz="1200" b="1">
              <a:solidFill>
                <a:schemeClr val="dk1"/>
              </a:solidFill>
              <a:latin typeface="Calibri"/>
              <a:ea typeface="Calibri"/>
              <a:cs typeface="Calibri"/>
              <a:sym typeface="Calibri"/>
            </a:endParaRPr>
          </a:p>
          <a:p>
            <a:pPr marL="0" lvl="0" indent="0" algn="l" rtl="0">
              <a:lnSpc>
                <a:spcPct val="108000"/>
              </a:lnSpc>
              <a:spcBef>
                <a:spcPts val="800"/>
              </a:spcBef>
              <a:spcAft>
                <a:spcPts val="0"/>
              </a:spcAft>
              <a:buSzPts val="1100"/>
              <a:buNone/>
            </a:pPr>
            <a:r>
              <a:rPr lang="iw" sz="1200">
                <a:solidFill>
                  <a:schemeClr val="dk1"/>
                </a:solidFill>
                <a:latin typeface="Calibri"/>
                <a:ea typeface="Calibri"/>
                <a:cs typeface="Calibri"/>
                <a:sym typeface="Calibri"/>
              </a:rPr>
              <a:t>We will use Google Teachable Machine, which allows us to create and train our own machine learning models without using our hardware. </a:t>
            </a:r>
            <a:br>
              <a:rPr lang="iw" sz="1200">
                <a:solidFill>
                  <a:schemeClr val="dk1"/>
                </a:solidFill>
                <a:latin typeface="Calibri"/>
                <a:ea typeface="Calibri"/>
                <a:cs typeface="Calibri"/>
                <a:sym typeface="Calibri"/>
              </a:rPr>
            </a:br>
            <a:r>
              <a:rPr lang="iw" sz="1200">
                <a:solidFill>
                  <a:schemeClr val="dk1"/>
                </a:solidFill>
                <a:latin typeface="Calibri"/>
                <a:ea typeface="Calibri"/>
                <a:cs typeface="Calibri"/>
                <a:sym typeface="Calibri"/>
              </a:rPr>
              <a:t>The model we will use is based on</a:t>
            </a:r>
            <a:r>
              <a:rPr lang="iw" sz="1200" u="sng">
                <a:solidFill>
                  <a:schemeClr val="dk1"/>
                </a:solidFill>
                <a:latin typeface="Calibri"/>
                <a:ea typeface="Calibri"/>
                <a:cs typeface="Calibri"/>
                <a:sym typeface="Calibri"/>
              </a:rPr>
              <a:t> MobileNet </a:t>
            </a:r>
            <a:r>
              <a:rPr lang="iw" sz="1200">
                <a:solidFill>
                  <a:schemeClr val="dk1"/>
                </a:solidFill>
                <a:latin typeface="Calibri"/>
                <a:ea typeface="Calibri"/>
                <a:cs typeface="Calibri"/>
                <a:sym typeface="Calibri"/>
              </a:rPr>
              <a:t>architecture, which was developed by Google and has been widely used for tasks such as object detection and classification.</a:t>
            </a:r>
            <a:endParaRPr sz="1200">
              <a:solidFill>
                <a:schemeClr val="dk1"/>
              </a:solidFill>
              <a:latin typeface="Calibri"/>
              <a:ea typeface="Calibri"/>
              <a:cs typeface="Calibri"/>
              <a:sym typeface="Calibri"/>
            </a:endParaRPr>
          </a:p>
          <a:p>
            <a:pPr marL="457200" lvl="0" indent="-304800" algn="l" rtl="0">
              <a:lnSpc>
                <a:spcPct val="108000"/>
              </a:lnSpc>
              <a:spcBef>
                <a:spcPts val="500"/>
              </a:spcBef>
              <a:spcAft>
                <a:spcPts val="0"/>
              </a:spcAft>
              <a:buClr>
                <a:schemeClr val="dk1"/>
              </a:buClr>
              <a:buSzPts val="1200"/>
              <a:buFont typeface="Calibri"/>
              <a:buChar char="●"/>
            </a:pPr>
            <a:r>
              <a:rPr lang="iw" sz="1200" b="1">
                <a:solidFill>
                  <a:schemeClr val="dk1"/>
                </a:solidFill>
                <a:latin typeface="Calibri"/>
                <a:ea typeface="Calibri"/>
                <a:cs typeface="Calibri"/>
                <a:sym typeface="Calibri"/>
              </a:rPr>
              <a:t>Google Teachable Machine is using transfer learning with TensorFlow framework.</a:t>
            </a:r>
            <a:br>
              <a:rPr lang="iw"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304800" algn="l" rtl="0">
              <a:lnSpc>
                <a:spcPct val="108000"/>
              </a:lnSpc>
              <a:spcBef>
                <a:spcPts val="0"/>
              </a:spcBef>
              <a:spcAft>
                <a:spcPts val="0"/>
              </a:spcAft>
              <a:buClr>
                <a:schemeClr val="dk1"/>
              </a:buClr>
              <a:buSzPts val="1200"/>
              <a:buFont typeface="Calibri"/>
              <a:buChar char="●"/>
            </a:pPr>
            <a:r>
              <a:rPr lang="iw" sz="1200" b="1">
                <a:solidFill>
                  <a:schemeClr val="dk1"/>
                </a:solidFill>
                <a:latin typeface="Calibri"/>
                <a:ea typeface="Calibri"/>
                <a:cs typeface="Calibri"/>
                <a:sym typeface="Calibri"/>
              </a:rPr>
              <a:t> TensorFlow: </a:t>
            </a:r>
            <a:br>
              <a:rPr lang="iw" sz="1200" b="1">
                <a:solidFill>
                  <a:schemeClr val="dk1"/>
                </a:solidFill>
                <a:latin typeface="Calibri"/>
                <a:ea typeface="Calibri"/>
                <a:cs typeface="Calibri"/>
                <a:sym typeface="Calibri"/>
              </a:rPr>
            </a:br>
            <a:r>
              <a:rPr lang="iw" sz="1200">
                <a:solidFill>
                  <a:schemeClr val="dk1"/>
                </a:solidFill>
                <a:latin typeface="Calibri"/>
                <a:ea typeface="Calibri"/>
                <a:cs typeface="Calibri"/>
                <a:sym typeface="Calibri"/>
              </a:rPr>
              <a:t>TensorFlow is an open-source machine learning framework developed by Google that is widely used for training and deploying machine learning models. </a:t>
            </a:r>
            <a:endParaRPr sz="1200" b="1">
              <a:solidFill>
                <a:schemeClr val="dk1"/>
              </a:solidFill>
              <a:latin typeface="Calibri"/>
              <a:ea typeface="Calibri"/>
              <a:cs typeface="Calibri"/>
              <a:sym typeface="Calibri"/>
            </a:endParaRPr>
          </a:p>
          <a:p>
            <a:pPr marL="457200" lvl="0" indent="-304800" algn="l" rtl="0">
              <a:lnSpc>
                <a:spcPct val="107916"/>
              </a:lnSpc>
              <a:spcBef>
                <a:spcPts val="0"/>
              </a:spcBef>
              <a:spcAft>
                <a:spcPts val="800"/>
              </a:spcAft>
              <a:buClr>
                <a:schemeClr val="dk1"/>
              </a:buClr>
              <a:buSzPts val="1200"/>
              <a:buFont typeface="Calibri"/>
              <a:buChar char="●"/>
            </a:pPr>
            <a:r>
              <a:rPr lang="iw" sz="1200" b="1">
                <a:solidFill>
                  <a:schemeClr val="dk1"/>
                </a:solidFill>
                <a:latin typeface="Calibri"/>
                <a:ea typeface="Calibri"/>
                <a:cs typeface="Calibri"/>
                <a:sym typeface="Calibri"/>
              </a:rPr>
              <a:t>Transfer learning: </a:t>
            </a:r>
            <a:br>
              <a:rPr lang="iw" sz="1200" b="1">
                <a:solidFill>
                  <a:schemeClr val="dk1"/>
                </a:solidFill>
                <a:latin typeface="Calibri"/>
                <a:ea typeface="Calibri"/>
                <a:cs typeface="Calibri"/>
                <a:sym typeface="Calibri"/>
              </a:rPr>
            </a:br>
            <a:r>
              <a:rPr lang="iw" sz="1200">
                <a:solidFill>
                  <a:schemeClr val="dk1"/>
                </a:solidFill>
                <a:latin typeface="Calibri"/>
                <a:ea typeface="Calibri"/>
                <a:cs typeface="Calibri"/>
                <a:sym typeface="Calibri"/>
              </a:rPr>
              <a:t>Transfer learning</a:t>
            </a:r>
            <a:r>
              <a:rPr lang="iw" sz="1200" b="1">
                <a:solidFill>
                  <a:schemeClr val="dk1"/>
                </a:solidFill>
                <a:latin typeface="Calibri"/>
                <a:ea typeface="Calibri"/>
                <a:cs typeface="Calibri"/>
                <a:sym typeface="Calibri"/>
              </a:rPr>
              <a:t> </a:t>
            </a:r>
            <a:r>
              <a:rPr lang="iw" sz="1200">
                <a:solidFill>
                  <a:schemeClr val="dk1"/>
                </a:solidFill>
                <a:latin typeface="Calibri"/>
                <a:ea typeface="Calibri"/>
                <a:cs typeface="Calibri"/>
                <a:sym typeface="Calibri"/>
              </a:rPr>
              <a:t>can be implemented by using a pre-trained model as a starting point and fine-tuning the model on a new dataset for the new task. </a:t>
            </a:r>
            <a:br>
              <a:rPr lang="iw"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iw"/>
              <a:t>This is the start screen of the application.</a:t>
            </a:r>
            <a:endParaRPr/>
          </a:p>
          <a:p>
            <a:pPr marL="0" lvl="0" indent="0" algn="l" rtl="0">
              <a:lnSpc>
                <a:spcPct val="100000"/>
              </a:lnSpc>
              <a:spcBef>
                <a:spcPts val="0"/>
              </a:spcBef>
              <a:spcAft>
                <a:spcPts val="0"/>
              </a:spcAft>
              <a:buSzPts val="1100"/>
              <a:buNone/>
            </a:pPr>
            <a:r>
              <a:rPr lang="iw"/>
              <a:t>The user name will be used in order to show the speaker name when the text is ready.</a:t>
            </a:r>
            <a:endParaRPr/>
          </a:p>
          <a:p>
            <a:pPr marL="0" lvl="0" indent="0" algn="l" rtl="0">
              <a:lnSpc>
                <a:spcPct val="100000"/>
              </a:lnSpc>
              <a:spcBef>
                <a:spcPts val="0"/>
              </a:spcBef>
              <a:spcAft>
                <a:spcPts val="0"/>
              </a:spcAft>
              <a:buSzPts val="1100"/>
              <a:buNone/>
            </a:pPr>
            <a:r>
              <a:rPr lang="iw"/>
              <a:t>The com port of the camera is the number of the camera connected to the system.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iw" dirty="0"/>
              <a:t>The action screen is the main screen of our app.</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iw" dirty="0"/>
              <a:t>In the middle, the user will see a live stream of his camera.</a:t>
            </a:r>
            <a:endParaRPr dirty="0"/>
          </a:p>
          <a:p>
            <a:pPr marL="457200" lvl="0" indent="-298450" algn="l" rtl="0">
              <a:lnSpc>
                <a:spcPct val="100000"/>
              </a:lnSpc>
              <a:spcBef>
                <a:spcPts val="0"/>
              </a:spcBef>
              <a:spcAft>
                <a:spcPts val="0"/>
              </a:spcAft>
              <a:buSzPts val="1100"/>
              <a:buChar char="●"/>
            </a:pPr>
            <a:r>
              <a:rPr lang="iw" dirty="0"/>
              <a:t>When the hand tracking model detect a hand, we will show the bounding box on the screen.</a:t>
            </a:r>
            <a:endParaRPr dirty="0"/>
          </a:p>
          <a:p>
            <a:pPr marL="457200" lvl="0" indent="-298450" algn="l" rtl="0">
              <a:lnSpc>
                <a:spcPct val="100000"/>
              </a:lnSpc>
              <a:spcBef>
                <a:spcPts val="0"/>
              </a:spcBef>
              <a:spcAft>
                <a:spcPts val="0"/>
              </a:spcAft>
              <a:buSzPts val="1100"/>
              <a:buChar char="●"/>
            </a:pPr>
            <a:r>
              <a:rPr lang="iw" dirty="0"/>
              <a:t>Under the bounding box the user will see the predicted letter.</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iw" dirty="0"/>
              <a:t>On the right side,</a:t>
            </a:r>
            <a:endParaRPr dirty="0"/>
          </a:p>
          <a:p>
            <a:pPr marL="457200" lvl="0" indent="-298450" algn="l" rtl="0">
              <a:lnSpc>
                <a:spcPct val="100000"/>
              </a:lnSpc>
              <a:spcBef>
                <a:spcPts val="0"/>
              </a:spcBef>
              <a:spcAft>
                <a:spcPts val="0"/>
              </a:spcAft>
              <a:buSzPts val="1100"/>
              <a:buChar char="●"/>
            </a:pPr>
            <a:r>
              <a:rPr lang="iw" dirty="0"/>
              <a:t>The ‘input box’ will show the current input letter after letter.</a:t>
            </a:r>
            <a:endParaRPr dirty="0"/>
          </a:p>
          <a:p>
            <a:pPr marL="457200" lvl="0" indent="-298450" algn="l" rtl="0">
              <a:lnSpc>
                <a:spcPct val="100000"/>
              </a:lnSpc>
              <a:spcBef>
                <a:spcPts val="0"/>
              </a:spcBef>
              <a:spcAft>
                <a:spcPts val="0"/>
              </a:spcAft>
              <a:buSzPts val="1100"/>
              <a:buChar char="●"/>
            </a:pPr>
            <a:r>
              <a:rPr lang="iw" dirty="0"/>
              <a:t>The ‘Autocomplete box’ will be updated as the input gets bigger and show the suggestion autocomplete option.</a:t>
            </a:r>
            <a:endParaRPr dirty="0"/>
          </a:p>
          <a:p>
            <a:pPr marL="457200" lvl="0" indent="-298450" algn="l" rtl="0">
              <a:lnSpc>
                <a:spcPct val="100000"/>
              </a:lnSpc>
              <a:spcBef>
                <a:spcPts val="0"/>
              </a:spcBef>
              <a:spcAft>
                <a:spcPts val="0"/>
              </a:spcAft>
              <a:buSzPts val="1100"/>
              <a:buChar char="●"/>
            </a:pPr>
            <a:r>
              <a:rPr lang="iw" dirty="0"/>
              <a:t>The ‘Last input words box’ will show the last input words of the user.</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iw" dirty="0"/>
              <a:t>On the top,</a:t>
            </a:r>
            <a:endParaRPr dirty="0"/>
          </a:p>
          <a:p>
            <a:pPr marL="457200" lvl="0" indent="-298450" algn="l" rtl="0">
              <a:lnSpc>
                <a:spcPct val="100000"/>
              </a:lnSpc>
              <a:spcBef>
                <a:spcPts val="0"/>
              </a:spcBef>
              <a:spcAft>
                <a:spcPts val="0"/>
              </a:spcAft>
              <a:buSzPts val="1100"/>
              <a:buChar char="●"/>
            </a:pPr>
            <a:r>
              <a:rPr lang="iw" dirty="0"/>
              <a:t>‘Your text box’ will show the user sentences with a scroll option.</a:t>
            </a:r>
            <a:endParaRPr dirty="0"/>
          </a:p>
          <a:p>
            <a:pPr marL="457200" lvl="0" indent="-298450" algn="l" rtl="0">
              <a:lnSpc>
                <a:spcPct val="100000"/>
              </a:lnSpc>
              <a:spcBef>
                <a:spcPts val="0"/>
              </a:spcBef>
              <a:spcAft>
                <a:spcPts val="0"/>
              </a:spcAft>
              <a:buSzPts val="1100"/>
              <a:buChar char="●"/>
            </a:pPr>
            <a:r>
              <a:rPr lang="iw" dirty="0"/>
              <a:t>The stop button will stop tracking and return to the main page.</a:t>
            </a:r>
            <a:endParaRPr dirty="0"/>
          </a:p>
          <a:p>
            <a:pPr marL="457200" lvl="0" indent="-298450" algn="l" rtl="0">
              <a:lnSpc>
                <a:spcPct val="100000"/>
              </a:lnSpc>
              <a:spcBef>
                <a:spcPts val="0"/>
              </a:spcBef>
              <a:spcAft>
                <a:spcPts val="0"/>
              </a:spcAft>
              <a:buSzPts val="1100"/>
              <a:buChar char="●"/>
            </a:pPr>
            <a:r>
              <a:rPr lang="iw" dirty="0"/>
              <a:t>The ‘signs map’ button will open the Hebrew sign language picture, to help the user.</a:t>
            </a:r>
            <a:endParaRPr dirty="0"/>
          </a:p>
          <a:p>
            <a:pPr marL="457200" lvl="0" indent="-298450" algn="l" rtl="0">
              <a:lnSpc>
                <a:spcPct val="100000"/>
              </a:lnSpc>
              <a:spcBef>
                <a:spcPts val="0"/>
              </a:spcBef>
              <a:spcAft>
                <a:spcPts val="0"/>
              </a:spcAft>
              <a:buSzPts val="1100"/>
              <a:buChar char="●"/>
            </a:pPr>
            <a:r>
              <a:rPr lang="iw" dirty="0"/>
              <a:t>The ‘settings’ button will show the main page settings (Name, Cam - COM port)</a:t>
            </a:r>
            <a:endParaRPr dirty="0"/>
          </a:p>
          <a:p>
            <a:pPr marL="457200" lvl="0" indent="-298450" algn="l" rtl="0">
              <a:lnSpc>
                <a:spcPct val="100000"/>
              </a:lnSpc>
              <a:spcBef>
                <a:spcPts val="0"/>
              </a:spcBef>
              <a:spcAft>
                <a:spcPts val="0"/>
              </a:spcAft>
              <a:buSzPts val="1100"/>
              <a:buChar char="●"/>
            </a:pPr>
            <a:r>
              <a:rPr lang="iw" dirty="0"/>
              <a:t>The ‘Close’ button will close the app. </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0"/>
              </a:spcAft>
              <a:buSzPts val="1100"/>
              <a:buNone/>
            </a:pPr>
            <a:r>
              <a:rPr lang="iw" sz="1200">
                <a:solidFill>
                  <a:schemeClr val="dk1"/>
                </a:solidFill>
                <a:latin typeface="Calibri"/>
                <a:ea typeface="Calibri"/>
                <a:cs typeface="Calibri"/>
                <a:sym typeface="Calibri"/>
              </a:rPr>
              <a:t>This diagram shows the main activities that the user performs in the system, and how the system shall react to these activities. We can refer to this diagram as the main flow chart of the application.</a:t>
            </a:r>
            <a:endParaRPr sz="1200">
              <a:solidFill>
                <a:schemeClr val="dk1"/>
              </a:solidFill>
              <a:latin typeface="Calibri"/>
              <a:ea typeface="Calibri"/>
              <a:cs typeface="Calibri"/>
              <a:sym typeface="Calibri"/>
            </a:endParaRPr>
          </a:p>
          <a:p>
            <a:pPr marL="457200" lvl="0" indent="-304800" algn="l" rtl="0">
              <a:lnSpc>
                <a:spcPct val="107916"/>
              </a:lnSpc>
              <a:spcBef>
                <a:spcPts val="1000"/>
              </a:spcBef>
              <a:spcAft>
                <a:spcPts val="0"/>
              </a:spcAft>
              <a:buClr>
                <a:schemeClr val="dk1"/>
              </a:buClr>
              <a:buSzPts val="1200"/>
              <a:buFont typeface="Calibri"/>
              <a:buChar char="●"/>
            </a:pPr>
            <a:r>
              <a:rPr lang="iw" sz="1200">
                <a:solidFill>
                  <a:schemeClr val="dk1"/>
                </a:solidFill>
                <a:latin typeface="Calibri"/>
                <a:ea typeface="Calibri"/>
                <a:cs typeface="Calibri"/>
                <a:sym typeface="Calibri"/>
              </a:rPr>
              <a:t>Explain the flow</a:t>
            </a:r>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will first test the model itself:</a:t>
            </a:r>
          </a:p>
          <a:p>
            <a:pPr marL="171450" lvl="0" indent="-171450" algn="l" rtl="0">
              <a:lnSpc>
                <a:spcPct val="100000"/>
              </a:lnSpc>
              <a:spcBef>
                <a:spcPts val="0"/>
              </a:spcBef>
              <a:spcAft>
                <a:spcPts val="0"/>
              </a:spcAft>
              <a:buSzPts val="1100"/>
              <a:buFontTx/>
              <a:buChar char="-"/>
            </a:pPr>
            <a:r>
              <a:rPr lang="en-US" dirty="0"/>
              <a:t>The </a:t>
            </a:r>
            <a:r>
              <a:rPr lang="en-US" b="1" dirty="0"/>
              <a:t>hand detection</a:t>
            </a:r>
          </a:p>
          <a:p>
            <a:pPr marL="171450" lvl="0" indent="-171450" algn="l" rtl="0">
              <a:lnSpc>
                <a:spcPct val="100000"/>
              </a:lnSpc>
              <a:spcBef>
                <a:spcPts val="0"/>
              </a:spcBef>
              <a:spcAft>
                <a:spcPts val="0"/>
              </a:spcAft>
              <a:buSzPts val="1100"/>
              <a:buFontTx/>
              <a:buChar char="-"/>
            </a:pPr>
            <a:r>
              <a:rPr lang="en-US" dirty="0"/>
              <a:t>Different </a:t>
            </a:r>
            <a:r>
              <a:rPr lang="en-US" b="1" dirty="0"/>
              <a:t>angles</a:t>
            </a:r>
          </a:p>
          <a:p>
            <a:pPr marL="171450" lvl="0" indent="-171450" algn="l" rtl="0">
              <a:lnSpc>
                <a:spcPct val="100000"/>
              </a:lnSpc>
              <a:spcBef>
                <a:spcPts val="0"/>
              </a:spcBef>
              <a:spcAft>
                <a:spcPts val="0"/>
              </a:spcAft>
              <a:buSzPts val="1100"/>
              <a:buFontTx/>
              <a:buChar char="-"/>
            </a:pPr>
            <a:r>
              <a:rPr lang="en-US" dirty="0"/>
              <a:t>Different </a:t>
            </a:r>
            <a:r>
              <a:rPr lang="en-US" b="1" dirty="0"/>
              <a:t>lights</a:t>
            </a:r>
          </a:p>
          <a:p>
            <a:pPr marL="171450" lvl="0" indent="-171450" algn="l" rtl="0">
              <a:lnSpc>
                <a:spcPct val="100000"/>
              </a:lnSpc>
              <a:spcBef>
                <a:spcPts val="0"/>
              </a:spcBef>
              <a:spcAft>
                <a:spcPts val="0"/>
              </a:spcAft>
              <a:buSzPts val="1100"/>
              <a:buFontTx/>
              <a:buChar char="-"/>
            </a:pPr>
            <a:r>
              <a:rPr lang="en-US" dirty="0"/>
              <a:t>Different </a:t>
            </a:r>
            <a:r>
              <a:rPr lang="en-US" b="1" dirty="0"/>
              <a:t>hand sizes</a:t>
            </a:r>
            <a:r>
              <a:rPr lang="en-US" dirty="0"/>
              <a:t> and </a:t>
            </a:r>
            <a:r>
              <a:rPr lang="en-US" b="1" dirty="0"/>
              <a:t>colors</a:t>
            </a:r>
          </a:p>
          <a:p>
            <a:pPr marL="0" lvl="0" indent="0" algn="l" rtl="0">
              <a:lnSpc>
                <a:spcPct val="100000"/>
              </a:lnSpc>
              <a:spcBef>
                <a:spcPts val="0"/>
              </a:spcBef>
              <a:spcAft>
                <a:spcPts val="0"/>
              </a:spcAft>
              <a:buSzPts val="1100"/>
              <a:buFontTx/>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457200" algn="l" rtl="0">
              <a:lnSpc>
                <a:spcPct val="108000"/>
              </a:lnSpc>
              <a:spcBef>
                <a:spcPts val="1500"/>
              </a:spcBef>
              <a:spcAft>
                <a:spcPts val="1500"/>
              </a:spcAft>
              <a:buNone/>
            </a:pPr>
            <a:endParaRPr lang="en-US" sz="1200" b="0" dirty="0">
              <a:solidFill>
                <a:srgbClr val="0E101A"/>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iw" sz="1200" dirty="0"/>
              <a:t>Our solution is based on </a:t>
            </a:r>
            <a:r>
              <a:rPr lang="iw" sz="1200" b="1" dirty="0"/>
              <a:t>‘computer vision’</a:t>
            </a:r>
            <a:r>
              <a:rPr lang="iw" sz="1200" dirty="0"/>
              <a:t>.</a:t>
            </a:r>
            <a:endParaRPr sz="1200" dirty="0"/>
          </a:p>
          <a:p>
            <a:pPr marL="0" lvl="0" indent="0" algn="l" rtl="0">
              <a:lnSpc>
                <a:spcPct val="100000"/>
              </a:lnSpc>
              <a:spcBef>
                <a:spcPts val="0"/>
              </a:spcBef>
              <a:spcAft>
                <a:spcPts val="0"/>
              </a:spcAft>
              <a:buSzPts val="1100"/>
              <a:buNone/>
            </a:pPr>
            <a:r>
              <a:rPr lang="en-US" sz="1200" dirty="0"/>
              <a:t>We will </a:t>
            </a:r>
            <a:r>
              <a:rPr lang="en-US" sz="1200" b="1" dirty="0"/>
              <a:t>create an application </a:t>
            </a:r>
            <a:r>
              <a:rPr lang="en-US" sz="1200" dirty="0"/>
              <a:t>that </a:t>
            </a:r>
            <a:r>
              <a:rPr lang="en-US" sz="1200" b="1" dirty="0"/>
              <a:t>translates in real time HEBREW LETTERS SIGNS</a:t>
            </a:r>
            <a:r>
              <a:rPr lang="en-US" sz="1200" dirty="0"/>
              <a:t> to written text.</a:t>
            </a:r>
          </a:p>
          <a:p>
            <a:pPr marL="0" lvl="0" indent="0" algn="l" rtl="0">
              <a:lnSpc>
                <a:spcPct val="100000"/>
              </a:lnSpc>
              <a:spcBef>
                <a:spcPts val="0"/>
              </a:spcBef>
              <a:spcAft>
                <a:spcPts val="0"/>
              </a:spcAft>
              <a:buSzPts val="1100"/>
              <a:buNone/>
            </a:pPr>
            <a:r>
              <a:rPr lang="iw" sz="1200" dirty="0"/>
              <a:t>The sign speaker will </a:t>
            </a:r>
            <a:r>
              <a:rPr lang="iw" sz="1200" b="1" dirty="0"/>
              <a:t>stand in front of a webcam </a:t>
            </a:r>
            <a:r>
              <a:rPr lang="iw" sz="1200" dirty="0"/>
              <a:t>and </a:t>
            </a:r>
            <a:r>
              <a:rPr lang="iw" sz="1200" b="1" dirty="0"/>
              <a:t>spell the word letter after letter </a:t>
            </a:r>
            <a:r>
              <a:rPr lang="iw" sz="1200" dirty="0"/>
              <a:t>(using the Hebrew signs)</a:t>
            </a:r>
            <a:endParaRPr sz="1200" dirty="0"/>
          </a:p>
          <a:p>
            <a:pPr marL="0" lvl="0" indent="0" algn="l" rtl="0">
              <a:lnSpc>
                <a:spcPct val="100000"/>
              </a:lnSpc>
              <a:spcBef>
                <a:spcPts val="0"/>
              </a:spcBef>
              <a:spcAft>
                <a:spcPts val="0"/>
              </a:spcAft>
              <a:buSzPts val="1100"/>
              <a:buNone/>
            </a:pPr>
            <a:r>
              <a:rPr lang="iw" sz="1200" dirty="0"/>
              <a:t>Our application will </a:t>
            </a:r>
            <a:r>
              <a:rPr lang="iw" sz="1200" b="1" dirty="0"/>
              <a:t>show the user his detected hand</a:t>
            </a:r>
            <a:r>
              <a:rPr lang="iw" sz="1200" dirty="0"/>
              <a:t>, and </a:t>
            </a:r>
            <a:r>
              <a:rPr lang="iw" sz="1200" b="1" dirty="0"/>
              <a:t>the predicted letter</a:t>
            </a:r>
            <a:r>
              <a:rPr lang="iw" sz="1200" dirty="0"/>
              <a:t>.</a:t>
            </a:r>
            <a:endParaRPr sz="1200" dirty="0"/>
          </a:p>
          <a:p>
            <a:pPr marL="0" lvl="0" indent="0" algn="l" rtl="0">
              <a:lnSpc>
                <a:spcPct val="100000"/>
              </a:lnSpc>
              <a:spcBef>
                <a:spcPts val="0"/>
              </a:spcBef>
              <a:spcAft>
                <a:spcPts val="0"/>
              </a:spcAft>
              <a:buSzPts val="1100"/>
              <a:buNone/>
            </a:pPr>
            <a:endParaRPr sz="1200" dirty="0"/>
          </a:p>
          <a:p>
            <a:pPr marL="0" lvl="0" indent="0" algn="l" rtl="0">
              <a:lnSpc>
                <a:spcPct val="100000"/>
              </a:lnSpc>
              <a:spcBef>
                <a:spcPts val="0"/>
              </a:spcBef>
              <a:spcAft>
                <a:spcPts val="0"/>
              </a:spcAft>
              <a:buSzPts val="1100"/>
              <a:buNone/>
            </a:pPr>
            <a:r>
              <a:rPr lang="iw" sz="1200" dirty="0"/>
              <a:t>While the user generates the word letter after letter, we will try to </a:t>
            </a:r>
            <a:r>
              <a:rPr lang="iw" sz="1200" b="1" dirty="0"/>
              <a:t>provide a prediction of the word </a:t>
            </a:r>
            <a:r>
              <a:rPr lang="iw" sz="1200" dirty="0"/>
              <a:t>(In order to make the spelling faster)</a:t>
            </a:r>
            <a:endParaRPr sz="1200" dirty="0"/>
          </a:p>
          <a:p>
            <a:pPr marL="0" lvl="0" indent="0" algn="l" rtl="0">
              <a:lnSpc>
                <a:spcPct val="100000"/>
              </a:lnSpc>
              <a:spcBef>
                <a:spcPts val="0"/>
              </a:spcBef>
              <a:spcAft>
                <a:spcPts val="0"/>
              </a:spcAft>
              <a:buSzPts val="1100"/>
              <a:buNone/>
            </a:pPr>
            <a:endParaRPr sz="1200" dirty="0"/>
          </a:p>
          <a:p>
            <a:pPr marL="0" lvl="0" indent="0" algn="l" rtl="0">
              <a:lnSpc>
                <a:spcPct val="100000"/>
              </a:lnSpc>
              <a:spcBef>
                <a:spcPts val="0"/>
              </a:spcBef>
              <a:spcAft>
                <a:spcPts val="0"/>
              </a:spcAft>
              <a:buSzPts val="1100"/>
              <a:buNone/>
            </a:pPr>
            <a:r>
              <a:rPr lang="iw" sz="1200" dirty="0"/>
              <a:t>Our application will give the </a:t>
            </a:r>
            <a:r>
              <a:rPr lang="iw" sz="1200" b="1" dirty="0"/>
              <a:t>ability to </a:t>
            </a:r>
            <a:r>
              <a:rPr lang="iw" sz="1200" b="1" dirty="0">
                <a:solidFill>
                  <a:schemeClr val="dk1"/>
                </a:solidFill>
              </a:rPr>
              <a:t>pronounce any word in the Hebrew </a:t>
            </a:r>
            <a:r>
              <a:rPr lang="iw" sz="1200" dirty="0">
                <a:solidFill>
                  <a:schemeClr val="dk1"/>
                </a:solidFill>
              </a:rPr>
              <a:t>language easily and fast </a:t>
            </a:r>
            <a:endParaRPr sz="1200" dirty="0">
              <a:solidFill>
                <a:schemeClr val="dk1"/>
              </a:solidFill>
            </a:endParaRPr>
          </a:p>
          <a:p>
            <a:pPr marL="0" lvl="0" indent="0" algn="l" rtl="0">
              <a:lnSpc>
                <a:spcPct val="100000"/>
              </a:lnSpc>
              <a:spcBef>
                <a:spcPts val="0"/>
              </a:spcBef>
              <a:spcAft>
                <a:spcPts val="0"/>
              </a:spcAft>
              <a:buSzPts val="1100"/>
              <a:buNone/>
            </a:pPr>
            <a:r>
              <a:rPr lang="iw" sz="1200" dirty="0">
                <a:solidFill>
                  <a:schemeClr val="dk1"/>
                </a:solidFill>
              </a:rPr>
              <a:t>with small amount of signs (one for every letter, instead of sign for every word).</a:t>
            </a:r>
            <a:endParaRPr sz="1200"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fad2b870c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1fad2b870c7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r>
              <a:rPr lang="iw" sz="1200" dirty="0">
                <a:solidFill>
                  <a:schemeClr val="dk1"/>
                </a:solidFill>
              </a:rPr>
              <a:t>The </a:t>
            </a:r>
            <a:r>
              <a:rPr lang="iw" sz="1200" b="1" dirty="0">
                <a:solidFill>
                  <a:schemeClr val="dk1"/>
                </a:solidFill>
              </a:rPr>
              <a:t>goals </a:t>
            </a:r>
            <a:r>
              <a:rPr lang="iw" sz="1200" dirty="0">
                <a:solidFill>
                  <a:schemeClr val="dk1"/>
                </a:solidFill>
              </a:rPr>
              <a:t>we expect to achieve in the project are:</a:t>
            </a:r>
            <a:endParaRPr sz="1200" dirty="0">
              <a:solidFill>
                <a:schemeClr val="dk1"/>
              </a:solidFill>
            </a:endParaRPr>
          </a:p>
          <a:p>
            <a:pPr marL="457200" lvl="0" indent="-304800" algn="l" rtl="0">
              <a:lnSpc>
                <a:spcPct val="107916"/>
              </a:lnSpc>
              <a:spcBef>
                <a:spcPts val="800"/>
              </a:spcBef>
              <a:spcAft>
                <a:spcPts val="0"/>
              </a:spcAft>
              <a:buClr>
                <a:schemeClr val="dk1"/>
              </a:buClr>
              <a:buSzPts val="1200"/>
              <a:buAutoNum type="alphaLcPeriod"/>
            </a:pPr>
            <a:r>
              <a:rPr lang="iw" sz="1200" b="1" dirty="0">
                <a:solidFill>
                  <a:schemeClr val="dk1"/>
                </a:solidFill>
              </a:rPr>
              <a:t>Create a real-time translation tool </a:t>
            </a:r>
            <a:r>
              <a:rPr lang="iw" sz="1200" dirty="0">
                <a:solidFill>
                  <a:schemeClr val="dk1"/>
                </a:solidFill>
              </a:rPr>
              <a:t>that translates sign language spelling into Hebrew text.</a:t>
            </a:r>
            <a:endParaRPr sz="1200" dirty="0">
              <a:solidFill>
                <a:schemeClr val="dk1"/>
              </a:solidFill>
            </a:endParaRPr>
          </a:p>
          <a:p>
            <a:pPr marL="457200" lvl="0" indent="-304800" algn="l" rtl="0">
              <a:lnSpc>
                <a:spcPct val="107916"/>
              </a:lnSpc>
              <a:spcBef>
                <a:spcPts val="0"/>
              </a:spcBef>
              <a:spcAft>
                <a:spcPts val="0"/>
              </a:spcAft>
              <a:buClr>
                <a:schemeClr val="dk1"/>
              </a:buClr>
              <a:buSzPts val="1200"/>
              <a:buAutoNum type="alphaLcPeriod"/>
            </a:pPr>
            <a:r>
              <a:rPr lang="iw" sz="1200" b="1" dirty="0">
                <a:solidFill>
                  <a:schemeClr val="dk1"/>
                </a:solidFill>
              </a:rPr>
              <a:t>Allow the user to compose complete sentences </a:t>
            </a:r>
            <a:r>
              <a:rPr lang="iw" sz="1200" dirty="0">
                <a:solidFill>
                  <a:schemeClr val="dk1"/>
                </a:solidFill>
              </a:rPr>
              <a:t>by hand signs only and without physical contact.</a:t>
            </a:r>
            <a:endParaRPr sz="1200" dirty="0">
              <a:solidFill>
                <a:schemeClr val="dk1"/>
              </a:solidFill>
            </a:endParaRPr>
          </a:p>
          <a:p>
            <a:pPr marL="457200" lvl="0" indent="-304800" algn="l" rtl="0">
              <a:lnSpc>
                <a:spcPct val="107916"/>
              </a:lnSpc>
              <a:spcBef>
                <a:spcPts val="0"/>
              </a:spcBef>
              <a:spcAft>
                <a:spcPts val="0"/>
              </a:spcAft>
              <a:buClr>
                <a:schemeClr val="dk1"/>
              </a:buClr>
              <a:buSzPts val="1200"/>
              <a:buAutoNum type="alphaLcPeriod"/>
            </a:pPr>
            <a:r>
              <a:rPr lang="iw" sz="1200" dirty="0">
                <a:solidFill>
                  <a:schemeClr val="dk1"/>
                </a:solidFill>
              </a:rPr>
              <a:t>We </a:t>
            </a:r>
            <a:r>
              <a:rPr lang="iw" sz="1200" b="1" dirty="0">
                <a:solidFill>
                  <a:schemeClr val="dk1"/>
                </a:solidFill>
              </a:rPr>
              <a:t>aim to achieve 85% accuracy </a:t>
            </a:r>
            <a:r>
              <a:rPr lang="iw" sz="1200" dirty="0">
                <a:solidFill>
                  <a:schemeClr val="dk1"/>
                </a:solidFill>
              </a:rPr>
              <a:t>of detecting the sign.</a:t>
            </a:r>
            <a:endParaRPr sz="1200" dirty="0">
              <a:solidFill>
                <a:schemeClr val="dk1"/>
              </a:solidFill>
            </a:endParaRPr>
          </a:p>
          <a:p>
            <a:pPr marL="457200" lvl="0" indent="-304800" algn="l" rtl="0">
              <a:lnSpc>
                <a:spcPct val="108000"/>
              </a:lnSpc>
              <a:spcBef>
                <a:spcPts val="0"/>
              </a:spcBef>
              <a:spcAft>
                <a:spcPts val="1500"/>
              </a:spcAft>
              <a:buClr>
                <a:schemeClr val="dk1"/>
              </a:buClr>
              <a:buSzPts val="1200"/>
              <a:buAutoNum type="alphaLcPeriod"/>
            </a:pPr>
            <a:r>
              <a:rPr lang="iw" sz="1200" b="1" dirty="0">
                <a:solidFill>
                  <a:schemeClr val="dk1"/>
                </a:solidFill>
              </a:rPr>
              <a:t>Facilitate </a:t>
            </a:r>
            <a:r>
              <a:rPr lang="iw" sz="1200" dirty="0">
                <a:solidFill>
                  <a:schemeClr val="dk1"/>
                </a:solidFill>
              </a:rPr>
              <a:t>the use of the application by </a:t>
            </a:r>
            <a:r>
              <a:rPr lang="iw" sz="1200" b="1" dirty="0">
                <a:solidFill>
                  <a:schemeClr val="dk1"/>
                </a:solidFill>
              </a:rPr>
              <a:t>using a word suggestion tool </a:t>
            </a:r>
            <a:r>
              <a:rPr lang="iw" sz="1200" dirty="0">
                <a:solidFill>
                  <a:schemeClr val="dk1"/>
                </a:solidFill>
              </a:rPr>
              <a:t>that supports Hebrew.</a:t>
            </a:r>
            <a:endParaRPr sz="1200" dirty="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0"/>
              </a:spcAft>
              <a:buClr>
                <a:schemeClr val="dk1"/>
              </a:buClr>
              <a:buSzPts val="1100"/>
              <a:buFont typeface="Arial"/>
              <a:buNone/>
            </a:pPr>
            <a:r>
              <a:rPr lang="iw" sz="1200">
                <a:solidFill>
                  <a:schemeClr val="dk1"/>
                </a:solidFill>
                <a:latin typeface="Calibri"/>
                <a:ea typeface="Calibri"/>
                <a:cs typeface="Calibri"/>
                <a:sym typeface="Calibri"/>
              </a:rPr>
              <a:t>We will face several challenges that we will have to overcome:</a:t>
            </a:r>
            <a:endParaRPr sz="1200">
              <a:solidFill>
                <a:schemeClr val="dk1"/>
              </a:solidFill>
              <a:latin typeface="Calibri"/>
              <a:ea typeface="Calibri"/>
              <a:cs typeface="Calibri"/>
              <a:sym typeface="Calibri"/>
            </a:endParaRPr>
          </a:p>
          <a:p>
            <a:pPr marL="457200" lvl="0" indent="-304800" algn="l" rtl="0">
              <a:lnSpc>
                <a:spcPct val="107916"/>
              </a:lnSpc>
              <a:spcBef>
                <a:spcPts val="800"/>
              </a:spcBef>
              <a:spcAft>
                <a:spcPts val="0"/>
              </a:spcAft>
              <a:buClr>
                <a:schemeClr val="dk1"/>
              </a:buClr>
              <a:buSzPts val="1200"/>
              <a:buFont typeface="Calibri"/>
              <a:buChar char="●"/>
            </a:pPr>
            <a:r>
              <a:rPr lang="iw" sz="1200" b="1">
                <a:solidFill>
                  <a:schemeClr val="dk1"/>
                </a:solidFill>
                <a:latin typeface="Calibri"/>
                <a:ea typeface="Calibri"/>
                <a:cs typeface="Calibri"/>
                <a:sym typeface="Calibri"/>
              </a:rPr>
              <a:t>Dataset -</a:t>
            </a:r>
            <a:r>
              <a:rPr lang="iw" sz="1200">
                <a:solidFill>
                  <a:schemeClr val="dk1"/>
                </a:solidFill>
                <a:latin typeface="Calibri"/>
                <a:ea typeface="Calibri"/>
                <a:cs typeface="Calibri"/>
                <a:sym typeface="Calibri"/>
              </a:rPr>
              <a:t> There is no available dataset of the Hebrew letters, and our model should handle 22 Hebrew letters, 10 digits, and 6 signs. We will need to create this dataset.  </a:t>
            </a:r>
            <a:br>
              <a:rPr lang="iw" sz="1200">
                <a:solidFill>
                  <a:schemeClr val="dk1"/>
                </a:solidFill>
                <a:latin typeface="Calibri"/>
                <a:ea typeface="Calibri"/>
                <a:cs typeface="Calibri"/>
                <a:sym typeface="Calibri"/>
              </a:rPr>
            </a:br>
            <a:r>
              <a:rPr lang="iw" sz="1200">
                <a:solidFill>
                  <a:schemeClr val="dk1"/>
                </a:solidFill>
                <a:highlight>
                  <a:srgbClr val="FFFF00"/>
                </a:highlight>
                <a:latin typeface="Calibri"/>
                <a:ea typeface="Calibri"/>
                <a:cs typeface="Calibri"/>
                <a:sym typeface="Calibri"/>
              </a:rPr>
              <a:t>* We will try to use other language datasets and try to find similar signs that we can use and change their label to the Hebrew one.</a:t>
            </a:r>
            <a:br>
              <a:rPr lang="iw" sz="1200">
                <a:solidFill>
                  <a:schemeClr val="dk1"/>
                </a:solidFill>
                <a:highlight>
                  <a:srgbClr val="FFFF00"/>
                </a:highlight>
                <a:latin typeface="Calibri"/>
                <a:ea typeface="Calibri"/>
                <a:cs typeface="Calibri"/>
                <a:sym typeface="Calibri"/>
              </a:rPr>
            </a:br>
            <a:r>
              <a:rPr lang="iw" sz="1200">
                <a:solidFill>
                  <a:schemeClr val="dk1"/>
                </a:solidFill>
                <a:highlight>
                  <a:srgbClr val="FFFF00"/>
                </a:highlight>
                <a:latin typeface="Calibri"/>
                <a:ea typeface="Calibri"/>
                <a:cs typeface="Calibri"/>
                <a:sym typeface="Calibri"/>
              </a:rPr>
              <a:t>For the signs that we wont found we will take pictures ourselves. </a:t>
            </a:r>
            <a:endParaRPr sz="1200">
              <a:solidFill>
                <a:schemeClr val="dk1"/>
              </a:solidFill>
              <a:highlight>
                <a:srgbClr val="FFFF00"/>
              </a:highlight>
              <a:latin typeface="Calibri"/>
              <a:ea typeface="Calibri"/>
              <a:cs typeface="Calibri"/>
              <a:sym typeface="Calibri"/>
            </a:endParaRPr>
          </a:p>
          <a:p>
            <a:pPr marL="457200" lvl="0" indent="-304800" algn="l" rtl="0">
              <a:lnSpc>
                <a:spcPct val="107916"/>
              </a:lnSpc>
              <a:spcBef>
                <a:spcPts val="1000"/>
              </a:spcBef>
              <a:spcAft>
                <a:spcPts val="0"/>
              </a:spcAft>
              <a:buClr>
                <a:schemeClr val="dk1"/>
              </a:buClr>
              <a:buSzPts val="1200"/>
              <a:buFont typeface="Calibri"/>
              <a:buChar char="●"/>
            </a:pPr>
            <a:r>
              <a:rPr lang="iw" sz="1200" b="1">
                <a:solidFill>
                  <a:schemeClr val="dk1"/>
                </a:solidFill>
                <a:latin typeface="Calibri"/>
                <a:ea typeface="Calibri"/>
                <a:cs typeface="Calibri"/>
                <a:sym typeface="Calibri"/>
              </a:rPr>
              <a:t>Letters that require hand movement -</a:t>
            </a:r>
            <a:r>
              <a:rPr lang="iw" sz="1200">
                <a:solidFill>
                  <a:schemeClr val="dk1"/>
                </a:solidFill>
                <a:latin typeface="Calibri"/>
                <a:ea typeface="Calibri"/>
                <a:cs typeface="Calibri"/>
                <a:sym typeface="Calibri"/>
              </a:rPr>
              <a:t>  There are several letters whose representation in sign language demand movement of the hand (like final letters, or letters with punctuation).</a:t>
            </a:r>
            <a:endParaRPr sz="1200">
              <a:solidFill>
                <a:schemeClr val="dk1"/>
              </a:solidFill>
              <a:latin typeface="Calibri"/>
              <a:ea typeface="Calibri"/>
              <a:cs typeface="Calibri"/>
              <a:sym typeface="Calibri"/>
            </a:endParaRPr>
          </a:p>
          <a:p>
            <a:pPr marL="457200" lvl="0" indent="0" algn="l" rtl="0">
              <a:lnSpc>
                <a:spcPct val="107916"/>
              </a:lnSpc>
              <a:spcBef>
                <a:spcPts val="0"/>
              </a:spcBef>
              <a:spcAft>
                <a:spcPts val="0"/>
              </a:spcAft>
              <a:buNone/>
            </a:pPr>
            <a:r>
              <a:rPr lang="iw" sz="1200">
                <a:solidFill>
                  <a:schemeClr val="dk1"/>
                </a:solidFill>
                <a:highlight>
                  <a:schemeClr val="accent4"/>
                </a:highlight>
                <a:latin typeface="Calibri"/>
                <a:ea typeface="Calibri"/>
                <a:cs typeface="Calibri"/>
                <a:sym typeface="Calibri"/>
              </a:rPr>
              <a:t> We will try to implement it without the movement, and check the correction of the results.</a:t>
            </a:r>
            <a:endParaRPr sz="1200">
              <a:solidFill>
                <a:schemeClr val="dk1"/>
              </a:solidFill>
              <a:highlight>
                <a:schemeClr val="accent4"/>
              </a:highlight>
              <a:latin typeface="Calibri"/>
              <a:ea typeface="Calibri"/>
              <a:cs typeface="Calibri"/>
              <a:sym typeface="Calibri"/>
            </a:endParaRPr>
          </a:p>
          <a:p>
            <a:pPr marL="457200" lvl="0" indent="-304800" algn="l" rtl="0">
              <a:lnSpc>
                <a:spcPct val="107916"/>
              </a:lnSpc>
              <a:spcBef>
                <a:spcPts val="1000"/>
              </a:spcBef>
              <a:spcAft>
                <a:spcPts val="0"/>
              </a:spcAft>
              <a:buClr>
                <a:schemeClr val="dk1"/>
              </a:buClr>
              <a:buSzPts val="1200"/>
              <a:buFont typeface="Calibri"/>
              <a:buChar char="●"/>
            </a:pPr>
            <a:r>
              <a:rPr lang="iw" sz="1200" b="1">
                <a:solidFill>
                  <a:schemeClr val="dk1"/>
                </a:solidFill>
                <a:latin typeface="Calibri"/>
                <a:ea typeface="Calibri"/>
                <a:cs typeface="Calibri"/>
                <a:sym typeface="Calibri"/>
              </a:rPr>
              <a:t>Hardware -</a:t>
            </a:r>
            <a:r>
              <a:rPr lang="iw" sz="1200">
                <a:solidFill>
                  <a:schemeClr val="dk1"/>
                </a:solidFill>
                <a:latin typeface="Calibri"/>
                <a:ea typeface="Calibri"/>
                <a:cs typeface="Calibri"/>
                <a:sym typeface="Calibri"/>
              </a:rPr>
              <a:t> In order to train the model, we will need a powerful CPU (or also GPU). This can take a long time, and in case of errors, we might need to start again.</a:t>
            </a:r>
            <a:endParaRPr sz="1200">
              <a:solidFill>
                <a:schemeClr val="dk1"/>
              </a:solidFill>
              <a:latin typeface="Calibri"/>
              <a:ea typeface="Calibri"/>
              <a:cs typeface="Calibri"/>
              <a:sym typeface="Calibri"/>
            </a:endParaRPr>
          </a:p>
          <a:p>
            <a:pPr marL="457200" lvl="0" indent="0" algn="l" rtl="0">
              <a:lnSpc>
                <a:spcPct val="107916"/>
              </a:lnSpc>
              <a:spcBef>
                <a:spcPts val="0"/>
              </a:spcBef>
              <a:spcAft>
                <a:spcPts val="0"/>
              </a:spcAft>
              <a:buClr>
                <a:schemeClr val="dk1"/>
              </a:buClr>
              <a:buSzPts val="1100"/>
              <a:buFont typeface="Arial"/>
              <a:buNone/>
            </a:pPr>
            <a:r>
              <a:rPr lang="iw" sz="1200">
                <a:solidFill>
                  <a:schemeClr val="dk1"/>
                </a:solidFill>
                <a:highlight>
                  <a:schemeClr val="accent4"/>
                </a:highlight>
                <a:latin typeface="Calibri"/>
                <a:ea typeface="Calibri"/>
                <a:cs typeface="Calibri"/>
                <a:sym typeface="Calibri"/>
              </a:rPr>
              <a:t>We are going to use Google Teachable Machine, which allows us to create and train a model without using our hardware.</a:t>
            </a:r>
            <a:endParaRPr sz="1200">
              <a:solidFill>
                <a:schemeClr val="dk1"/>
              </a:solidFill>
              <a:highlight>
                <a:schemeClr val="accent4"/>
              </a:highlight>
              <a:latin typeface="Calibri"/>
              <a:ea typeface="Calibri"/>
              <a:cs typeface="Calibri"/>
              <a:sym typeface="Calibri"/>
            </a:endParaRPr>
          </a:p>
          <a:p>
            <a:pPr marL="457200" lvl="0" indent="-304800" algn="l" rtl="0">
              <a:lnSpc>
                <a:spcPct val="107916"/>
              </a:lnSpc>
              <a:spcBef>
                <a:spcPts val="800"/>
              </a:spcBef>
              <a:spcAft>
                <a:spcPts val="0"/>
              </a:spcAft>
              <a:buClr>
                <a:schemeClr val="dk1"/>
              </a:buClr>
              <a:buSzPts val="1200"/>
              <a:buFont typeface="Calibri"/>
              <a:buChar char="●"/>
            </a:pPr>
            <a:r>
              <a:rPr lang="iw" sz="1200" b="1">
                <a:solidFill>
                  <a:schemeClr val="dk1"/>
                </a:solidFill>
                <a:latin typeface="Calibri"/>
                <a:ea typeface="Calibri"/>
                <a:cs typeface="Calibri"/>
                <a:sym typeface="Calibri"/>
              </a:rPr>
              <a:t>Distinguish between unintended gestures</a:t>
            </a:r>
            <a:r>
              <a:rPr lang="iw" sz="1200">
                <a:solidFill>
                  <a:schemeClr val="dk1"/>
                </a:solidFill>
                <a:latin typeface="Calibri"/>
                <a:ea typeface="Calibri"/>
                <a:cs typeface="Calibri"/>
                <a:sym typeface="Calibri"/>
              </a:rPr>
              <a:t>-  We don’t want the user to approve each letter that he represents. After consulting deaf people, we decided that the user will wait up to 1 second with his hand steady in front the camera.</a:t>
            </a:r>
            <a:endParaRPr sz="1200">
              <a:solidFill>
                <a:schemeClr val="dk1"/>
              </a:solidFill>
              <a:latin typeface="Calibri"/>
              <a:ea typeface="Calibri"/>
              <a:cs typeface="Calibri"/>
              <a:sym typeface="Calibri"/>
            </a:endParaRPr>
          </a:p>
          <a:p>
            <a:pPr marL="457200" lvl="0" indent="-304800" algn="l" rtl="0">
              <a:lnSpc>
                <a:spcPct val="107916"/>
              </a:lnSpc>
              <a:spcBef>
                <a:spcPts val="1000"/>
              </a:spcBef>
              <a:spcAft>
                <a:spcPts val="0"/>
              </a:spcAft>
              <a:buClr>
                <a:schemeClr val="dk1"/>
              </a:buClr>
              <a:buSzPts val="1200"/>
              <a:buFont typeface="Calibri"/>
              <a:buChar char="●"/>
            </a:pPr>
            <a:r>
              <a:rPr lang="iw" sz="1200" b="1">
                <a:solidFill>
                  <a:schemeClr val="dk1"/>
                </a:solidFill>
                <a:latin typeface="Calibri"/>
                <a:ea typeface="Calibri"/>
                <a:cs typeface="Calibri"/>
                <a:sym typeface="Calibri"/>
              </a:rPr>
              <a:t>Identity word endings</a:t>
            </a:r>
            <a:r>
              <a:rPr lang="iw" sz="1200">
                <a:solidFill>
                  <a:schemeClr val="dk1"/>
                </a:solidFill>
                <a:latin typeface="Calibri"/>
                <a:ea typeface="Calibri"/>
                <a:cs typeface="Calibri"/>
                <a:sym typeface="Calibri"/>
              </a:rPr>
              <a:t> - The user will close his hand (like a fist) or take his hand off the screen for 1.5 seconds.</a:t>
            </a:r>
            <a:endParaRPr sz="1200">
              <a:solidFill>
                <a:schemeClr val="dk1"/>
              </a:solidFill>
              <a:latin typeface="Calibri"/>
              <a:ea typeface="Calibri"/>
              <a:cs typeface="Calibri"/>
              <a:sym typeface="Calibri"/>
            </a:endParaRPr>
          </a:p>
          <a:p>
            <a:pPr marL="457200" lvl="0" indent="-304800" algn="l" rtl="0">
              <a:lnSpc>
                <a:spcPct val="107916"/>
              </a:lnSpc>
              <a:spcBef>
                <a:spcPts val="1000"/>
              </a:spcBef>
              <a:spcAft>
                <a:spcPts val="0"/>
              </a:spcAft>
              <a:buClr>
                <a:schemeClr val="dk1"/>
              </a:buClr>
              <a:buSzPts val="1200"/>
              <a:buFont typeface="Calibri"/>
              <a:buChar char="●"/>
            </a:pPr>
            <a:r>
              <a:rPr lang="iw" sz="1200" b="1">
                <a:solidFill>
                  <a:schemeClr val="dk1"/>
                </a:solidFill>
                <a:latin typeface="Calibri"/>
                <a:ea typeface="Calibri"/>
                <a:cs typeface="Calibri"/>
                <a:sym typeface="Calibri"/>
              </a:rPr>
              <a:t>Creating a full sentence </a:t>
            </a:r>
            <a:r>
              <a:rPr lang="iw" sz="1200">
                <a:solidFill>
                  <a:schemeClr val="dk1"/>
                </a:solidFill>
                <a:latin typeface="Calibri"/>
                <a:ea typeface="Calibri"/>
                <a:cs typeface="Calibri"/>
                <a:sym typeface="Calibri"/>
              </a:rPr>
              <a:t>- The text will appear in a text box, and we will provide the user signs that are used in sentences, like ‘dot’, ‘comma’, and more. We will also provide the user a special sign to delete a character from the text box. This will ensure that the user will not need to touch any device (like a keyboard or mouse) to write his text.</a:t>
            </a:r>
            <a:endParaRPr sz="1200">
              <a:solidFill>
                <a:schemeClr val="dk1"/>
              </a:solidFill>
              <a:latin typeface="Calibri"/>
              <a:ea typeface="Calibri"/>
              <a:cs typeface="Calibri"/>
              <a:sym typeface="Calibri"/>
            </a:endParaRPr>
          </a:p>
          <a:p>
            <a:pPr marL="457200" lvl="0" indent="-304800" algn="l" rtl="0">
              <a:lnSpc>
                <a:spcPct val="107916"/>
              </a:lnSpc>
              <a:spcBef>
                <a:spcPts val="1000"/>
              </a:spcBef>
              <a:spcAft>
                <a:spcPts val="0"/>
              </a:spcAft>
              <a:buClr>
                <a:schemeClr val="dk1"/>
              </a:buClr>
              <a:buSzPts val="1200"/>
              <a:buFont typeface="Calibri"/>
              <a:buChar char="●"/>
            </a:pPr>
            <a:r>
              <a:rPr lang="iw" sz="1200" b="1">
                <a:solidFill>
                  <a:schemeClr val="dk1"/>
                </a:solidFill>
                <a:latin typeface="Calibri"/>
                <a:ea typeface="Calibri"/>
                <a:cs typeface="Calibri"/>
                <a:sym typeface="Calibri"/>
              </a:rPr>
              <a:t>Working with word suggestions </a:t>
            </a:r>
            <a:r>
              <a:rPr lang="iw" sz="1200">
                <a:solidFill>
                  <a:schemeClr val="dk1"/>
                </a:solidFill>
                <a:latin typeface="Calibri"/>
                <a:ea typeface="Calibri"/>
                <a:cs typeface="Calibri"/>
                <a:sym typeface="Calibri"/>
              </a:rPr>
              <a:t>- The predicted word will appear on the screen near the text box, and we will create a special sign that allows the user to ‘accept’ and use this word.</a:t>
            </a:r>
            <a:endParaRPr sz="1200">
              <a:solidFill>
                <a:schemeClr val="dk1"/>
              </a:solidFill>
              <a:latin typeface="Calibri"/>
              <a:ea typeface="Calibri"/>
              <a:cs typeface="Calibri"/>
              <a:sym typeface="Calibri"/>
            </a:endParaRPr>
          </a:p>
          <a:p>
            <a:pPr marL="457200" lvl="0" indent="0" algn="l" rtl="0">
              <a:lnSpc>
                <a:spcPct val="107916"/>
              </a:lnSpc>
              <a:spcBef>
                <a:spcPts val="1000"/>
              </a:spcBef>
              <a:spcAft>
                <a:spcPts val="1000"/>
              </a:spcAft>
              <a:buClr>
                <a:schemeClr val="dk1"/>
              </a:buClr>
              <a:buSzPts val="1100"/>
              <a:buFont typeface="Arial"/>
              <a:buNone/>
            </a:pPr>
            <a:r>
              <a:rPr lang="iw" sz="1200">
                <a:solidFill>
                  <a:schemeClr val="dk1"/>
                </a:solidFill>
                <a:latin typeface="Calibri"/>
                <a:ea typeface="Calibri"/>
                <a:cs typeface="Calibri"/>
                <a:sym typeface="Calibri"/>
              </a:rPr>
              <a:t>We will use an existing tool called LightKey, which will talk about later.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0"/>
              </a:spcAft>
              <a:buClr>
                <a:schemeClr val="dk1"/>
              </a:buClr>
              <a:buSzPts val="1100"/>
              <a:buFont typeface="Arial"/>
              <a:buNone/>
            </a:pPr>
            <a:r>
              <a:rPr lang="iw" sz="1200" b="1">
                <a:solidFill>
                  <a:schemeClr val="dk1"/>
                </a:solidFill>
                <a:latin typeface="Calibri"/>
                <a:ea typeface="Calibri"/>
                <a:cs typeface="Calibri"/>
                <a:sym typeface="Calibri"/>
              </a:rPr>
              <a:t>MediaPipe:</a:t>
            </a:r>
            <a:endParaRPr sz="1200">
              <a:solidFill>
                <a:schemeClr val="dk1"/>
              </a:solidFill>
              <a:latin typeface="Calibri"/>
              <a:ea typeface="Calibri"/>
              <a:cs typeface="Calibri"/>
              <a:sym typeface="Calibri"/>
            </a:endParaRPr>
          </a:p>
          <a:p>
            <a:pPr marL="0" lvl="0" indent="0" algn="l" rtl="0">
              <a:lnSpc>
                <a:spcPct val="107916"/>
              </a:lnSpc>
              <a:spcBef>
                <a:spcPts val="800"/>
              </a:spcBef>
              <a:spcAft>
                <a:spcPts val="0"/>
              </a:spcAft>
              <a:buSzPts val="1100"/>
              <a:buNone/>
            </a:pPr>
            <a:r>
              <a:rPr lang="iw" sz="1200">
                <a:solidFill>
                  <a:schemeClr val="dk1"/>
                </a:solidFill>
                <a:latin typeface="Calibri"/>
                <a:ea typeface="Calibri"/>
                <a:cs typeface="Calibri"/>
                <a:sym typeface="Calibri"/>
              </a:rPr>
              <a:t>The Hand Tracking module in MediaPipe is a pre-built module that can be used to detect and track hands in real-time video streams. </a:t>
            </a:r>
            <a:br>
              <a:rPr lang="iw" sz="1200">
                <a:solidFill>
                  <a:schemeClr val="dk1"/>
                </a:solidFill>
                <a:latin typeface="Calibri"/>
                <a:ea typeface="Calibri"/>
                <a:cs typeface="Calibri"/>
                <a:sym typeface="Calibri"/>
              </a:rPr>
            </a:br>
            <a:r>
              <a:rPr lang="iw" sz="1200">
                <a:solidFill>
                  <a:schemeClr val="dk1"/>
                </a:solidFill>
                <a:latin typeface="Calibri"/>
                <a:ea typeface="Calibri"/>
                <a:cs typeface="Calibri"/>
                <a:sym typeface="Calibri"/>
              </a:rPr>
              <a:t>The module uses a combination of techniques such as color filtering, contour detection, and skin detection to pre-process the video frames and improve the accuracy of the hand detection model.</a:t>
            </a:r>
            <a:br>
              <a:rPr lang="iw"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lnSpc>
                <a:spcPct val="107916"/>
              </a:lnSpc>
              <a:spcBef>
                <a:spcPts val="800"/>
              </a:spcBef>
              <a:spcAft>
                <a:spcPts val="0"/>
              </a:spcAft>
              <a:buSzPts val="1100"/>
              <a:buNone/>
            </a:pPr>
            <a:r>
              <a:rPr lang="iw" sz="1200">
                <a:solidFill>
                  <a:schemeClr val="dk1"/>
                </a:solidFill>
                <a:latin typeface="Calibri"/>
                <a:ea typeface="Calibri"/>
                <a:cs typeface="Calibri"/>
                <a:sym typeface="Calibri"/>
              </a:rPr>
              <a:t>In the MediaPipe Hands module, a machine learning pipeline is used to detect and track the pose of a hand in an image or video. </a:t>
            </a:r>
            <a:br>
              <a:rPr lang="iw" sz="1200">
                <a:solidFill>
                  <a:schemeClr val="dk1"/>
                </a:solidFill>
                <a:latin typeface="Calibri"/>
                <a:ea typeface="Calibri"/>
                <a:cs typeface="Calibri"/>
                <a:sym typeface="Calibri"/>
              </a:rPr>
            </a:br>
            <a:r>
              <a:rPr lang="iw" sz="1200">
                <a:solidFill>
                  <a:schemeClr val="dk1"/>
                </a:solidFill>
                <a:latin typeface="Calibri"/>
                <a:ea typeface="Calibri"/>
                <a:cs typeface="Calibri"/>
                <a:sym typeface="Calibri"/>
              </a:rPr>
              <a:t>This pipeline consists of multiple models working together: a palm detection model and a hand landmark model. The palm detection model processes the full image and returns a bounding box that encloses the hand. </a:t>
            </a:r>
            <a:br>
              <a:rPr lang="iw" sz="1200">
                <a:solidFill>
                  <a:schemeClr val="dk1"/>
                </a:solidFill>
                <a:latin typeface="Calibri"/>
                <a:ea typeface="Calibri"/>
                <a:cs typeface="Calibri"/>
                <a:sym typeface="Calibri"/>
              </a:rPr>
            </a:br>
            <a:r>
              <a:rPr lang="iw" sz="1200">
                <a:solidFill>
                  <a:schemeClr val="dk1"/>
                </a:solidFill>
                <a:latin typeface="Calibri"/>
                <a:ea typeface="Calibri"/>
                <a:cs typeface="Calibri"/>
                <a:sym typeface="Calibri"/>
              </a:rPr>
              <a:t>The hand landmark model then operates on the cropped image region defined by the bounding box and returns 3D keypoints that accurately represent the pose of the hand.</a:t>
            </a:r>
            <a:endParaRPr sz="1200">
              <a:solidFill>
                <a:schemeClr val="dk1"/>
              </a:solidFill>
              <a:latin typeface="Calibri"/>
              <a:ea typeface="Calibri"/>
              <a:cs typeface="Calibri"/>
              <a:sym typeface="Calibri"/>
            </a:endParaRPr>
          </a:p>
          <a:p>
            <a:pPr marL="457200" lvl="0" indent="-304800" algn="l" rtl="0">
              <a:lnSpc>
                <a:spcPct val="107916"/>
              </a:lnSpc>
              <a:spcBef>
                <a:spcPts val="800"/>
              </a:spcBef>
              <a:spcAft>
                <a:spcPts val="0"/>
              </a:spcAft>
              <a:buClr>
                <a:schemeClr val="dk1"/>
              </a:buClr>
              <a:buSzPts val="1200"/>
              <a:buFont typeface="Calibri"/>
              <a:buChar char="●"/>
            </a:pPr>
            <a:r>
              <a:rPr lang="iw" sz="1200">
                <a:solidFill>
                  <a:schemeClr val="dk1"/>
                </a:solidFill>
                <a:latin typeface="Calibri"/>
                <a:ea typeface="Calibri"/>
                <a:cs typeface="Calibri"/>
                <a:sym typeface="Calibri"/>
              </a:rPr>
              <a:t>We will cut the frames of the detected palm with the landmarks (as a picture) and pass it as input to the our signs detection model for classification.</a:t>
            </a:r>
            <a:endParaRPr sz="1200">
              <a:solidFill>
                <a:schemeClr val="dk1"/>
              </a:solidFill>
              <a:latin typeface="Calibri"/>
              <a:ea typeface="Calibri"/>
              <a:cs typeface="Calibri"/>
              <a:sym typeface="Calibri"/>
            </a:endParaRPr>
          </a:p>
          <a:p>
            <a:pPr marL="457200" lvl="0" indent="-304800" algn="l" rtl="0">
              <a:lnSpc>
                <a:spcPct val="107916"/>
              </a:lnSpc>
              <a:spcBef>
                <a:spcPts val="0"/>
              </a:spcBef>
              <a:spcAft>
                <a:spcPts val="0"/>
              </a:spcAft>
              <a:buClr>
                <a:schemeClr val="dk1"/>
              </a:buClr>
              <a:buSzPts val="1200"/>
              <a:buFont typeface="Calibri"/>
              <a:buChar char="●"/>
            </a:pPr>
            <a:r>
              <a:rPr lang="iw" sz="1200">
                <a:solidFill>
                  <a:schemeClr val="dk1"/>
                </a:solidFill>
                <a:latin typeface="Calibri"/>
                <a:ea typeface="Calibri"/>
                <a:cs typeface="Calibri"/>
                <a:sym typeface="Calibri"/>
              </a:rPr>
              <a:t>The landmarks on the image will improve the accuracy of the model.</a:t>
            </a:r>
            <a:endParaRPr sz="1200">
              <a:solidFill>
                <a:schemeClr val="dk1"/>
              </a:solidFill>
              <a:latin typeface="Calibri"/>
              <a:ea typeface="Calibri"/>
              <a:cs typeface="Calibri"/>
              <a:sym typeface="Calibri"/>
            </a:endParaRPr>
          </a:p>
          <a:p>
            <a:pPr marL="0" lvl="0" indent="0" algn="l" rtl="0">
              <a:lnSpc>
                <a:spcPct val="107916"/>
              </a:lnSpc>
              <a:spcBef>
                <a:spcPts val="80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lnSpc>
                <a:spcPct val="100000"/>
              </a:lnSpc>
              <a:spcBef>
                <a:spcPts val="80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iw"/>
              <a:t>Our training dataset will look like this.</a:t>
            </a:r>
            <a:endParaRPr/>
          </a:p>
          <a:p>
            <a:pPr marL="0" lvl="0" indent="0" algn="l" rtl="0">
              <a:lnSpc>
                <a:spcPct val="100000"/>
              </a:lnSpc>
              <a:spcBef>
                <a:spcPts val="0"/>
              </a:spcBef>
              <a:spcAft>
                <a:spcPts val="0"/>
              </a:spcAft>
              <a:buSzPts val="1100"/>
              <a:buNone/>
            </a:pPr>
            <a:r>
              <a:rPr lang="iw"/>
              <a:t>For every sign we will have a folder with at least 300 pictures of the palm with the landmarks on it.</a:t>
            </a:r>
            <a:endParaRPr/>
          </a:p>
          <a:p>
            <a:pPr marL="0" lvl="0" indent="0" algn="l" rtl="0">
              <a:lnSpc>
                <a:spcPct val="100000"/>
              </a:lnSpc>
              <a:spcBef>
                <a:spcPts val="0"/>
              </a:spcBef>
              <a:spcAft>
                <a:spcPts val="0"/>
              </a:spcAft>
              <a:buSzPts val="1100"/>
              <a:buNone/>
            </a:pPr>
            <a:r>
              <a:rPr lang="iw"/>
              <a:t>We will build this dataset with similar hand gestures that we will find online (Other languages), and the rest we will make ourselves.</a:t>
            </a:r>
            <a:endParaRPr/>
          </a:p>
          <a:p>
            <a:pPr marL="0" lvl="0" indent="0" algn="l" rtl="0">
              <a:lnSpc>
                <a:spcPct val="100000"/>
              </a:lnSpc>
              <a:spcBef>
                <a:spcPts val="0"/>
              </a:spcBef>
              <a:spcAft>
                <a:spcPts val="0"/>
              </a:spcAft>
              <a:buSzPts val="1100"/>
              <a:buNone/>
            </a:pPr>
            <a:r>
              <a:rPr lang="iw"/>
              <a:t>We will use 80% of our data for Training, and 20% for testing.</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7916"/>
              </a:lnSpc>
              <a:spcBef>
                <a:spcPts val="0"/>
              </a:spcBef>
              <a:spcAft>
                <a:spcPts val="0"/>
              </a:spcAft>
              <a:buSzPts val="1100"/>
              <a:buNone/>
            </a:pPr>
            <a:r>
              <a:rPr lang="iw" sz="1200" b="1">
                <a:solidFill>
                  <a:schemeClr val="dk1"/>
                </a:solidFill>
                <a:latin typeface="Calibri"/>
                <a:ea typeface="Calibri"/>
                <a:cs typeface="Calibri"/>
                <a:sym typeface="Calibri"/>
              </a:rPr>
              <a:t>LightKey- </a:t>
            </a:r>
            <a:br>
              <a:rPr lang="iw" sz="1200" b="1">
                <a:solidFill>
                  <a:schemeClr val="dk1"/>
                </a:solidFill>
                <a:latin typeface="Calibri"/>
                <a:ea typeface="Calibri"/>
                <a:cs typeface="Calibri"/>
                <a:sym typeface="Calibri"/>
              </a:rPr>
            </a:br>
            <a:r>
              <a:rPr lang="iw" sz="1200">
                <a:solidFill>
                  <a:schemeClr val="dk1"/>
                </a:solidFill>
                <a:latin typeface="Calibri"/>
                <a:ea typeface="Calibri"/>
                <a:cs typeface="Calibri"/>
                <a:sym typeface="Calibri"/>
              </a:rPr>
              <a:t>LightKey</a:t>
            </a:r>
            <a:r>
              <a:rPr lang="iw" sz="1200" b="1">
                <a:solidFill>
                  <a:schemeClr val="dk1"/>
                </a:solidFill>
                <a:latin typeface="Calibri"/>
                <a:ea typeface="Calibri"/>
                <a:cs typeface="Calibri"/>
                <a:sym typeface="Calibri"/>
              </a:rPr>
              <a:t> </a:t>
            </a:r>
            <a:r>
              <a:rPr lang="iw" sz="1200">
                <a:solidFill>
                  <a:schemeClr val="dk1"/>
                </a:solidFill>
                <a:latin typeface="Calibri"/>
                <a:ea typeface="Calibri"/>
                <a:cs typeface="Calibri"/>
                <a:sym typeface="Calibri"/>
              </a:rPr>
              <a:t>is a free text prediction software that uses artificial intelligence to predict the next word or phrase that a user is likely to type.</a:t>
            </a:r>
            <a:br>
              <a:rPr lang="iw" sz="1200">
                <a:solidFill>
                  <a:schemeClr val="dk1"/>
                </a:solidFill>
                <a:latin typeface="Calibri"/>
                <a:ea typeface="Calibri"/>
                <a:cs typeface="Calibri"/>
                <a:sym typeface="Calibri"/>
              </a:rPr>
            </a:br>
            <a:r>
              <a:rPr lang="iw" sz="1200">
                <a:solidFill>
                  <a:schemeClr val="dk1"/>
                </a:solidFill>
                <a:latin typeface="Calibri"/>
                <a:ea typeface="Calibri"/>
                <a:cs typeface="Calibri"/>
                <a:sym typeface="Calibri"/>
              </a:rPr>
              <a:t>It is designed to help users type faster and more accurately by providing suggestions for the next word or phrase as they are typing.</a:t>
            </a:r>
            <a:endParaRPr sz="1200">
              <a:solidFill>
                <a:schemeClr val="dk1"/>
              </a:solidFill>
              <a:latin typeface="Calibri"/>
              <a:ea typeface="Calibri"/>
              <a:cs typeface="Calibri"/>
              <a:sym typeface="Calibri"/>
            </a:endParaRPr>
          </a:p>
          <a:p>
            <a:pPr marL="457200" lvl="0" indent="0" algn="l" rtl="0">
              <a:lnSpc>
                <a:spcPct val="107916"/>
              </a:lnSpc>
              <a:spcBef>
                <a:spcPts val="1000"/>
              </a:spcBef>
              <a:spcAft>
                <a:spcPts val="0"/>
              </a:spcAft>
              <a:buSzPts val="1100"/>
              <a:buNone/>
            </a:pPr>
            <a:r>
              <a:rPr lang="iw" sz="1200">
                <a:solidFill>
                  <a:schemeClr val="dk1"/>
                </a:solidFill>
                <a:latin typeface="Calibri"/>
                <a:ea typeface="Calibri"/>
                <a:cs typeface="Calibri"/>
                <a:sym typeface="Calibri"/>
              </a:rPr>
              <a:t>* We will use it in order to predict the user input and allow the user to use it.</a:t>
            </a:r>
            <a:endParaRPr sz="1200">
              <a:solidFill>
                <a:schemeClr val="dk1"/>
              </a:solidFill>
              <a:latin typeface="Calibri"/>
              <a:ea typeface="Calibri"/>
              <a:cs typeface="Calibri"/>
              <a:sym typeface="Calibri"/>
            </a:endParaRPr>
          </a:p>
          <a:p>
            <a:pPr marL="457200" lvl="0" indent="0" algn="l" rtl="0">
              <a:lnSpc>
                <a:spcPct val="107916"/>
              </a:lnSpc>
              <a:spcBef>
                <a:spcPts val="1000"/>
              </a:spcBef>
              <a:spcAft>
                <a:spcPts val="0"/>
              </a:spcAft>
              <a:buSzPts val="1100"/>
              <a:buNone/>
            </a:pPr>
            <a:r>
              <a:rPr lang="iw" sz="1200">
                <a:solidFill>
                  <a:schemeClr val="dk1"/>
                </a:solidFill>
                <a:latin typeface="Calibri"/>
                <a:ea typeface="Calibri"/>
                <a:cs typeface="Calibri"/>
                <a:sym typeface="Calibri"/>
              </a:rPr>
              <a:t>* One possible solution for choosing the autocomplete option is by using the other hand.</a:t>
            </a:r>
            <a:br>
              <a:rPr lang="iw" sz="1200">
                <a:solidFill>
                  <a:schemeClr val="dk1"/>
                </a:solidFill>
                <a:latin typeface="Calibri"/>
                <a:ea typeface="Calibri"/>
                <a:cs typeface="Calibri"/>
                <a:sym typeface="Calibri"/>
              </a:rPr>
            </a:br>
            <a:r>
              <a:rPr lang="iw" sz="1200">
                <a:solidFill>
                  <a:schemeClr val="dk1"/>
                </a:solidFill>
                <a:latin typeface="Calibri"/>
                <a:ea typeface="Calibri"/>
                <a:cs typeface="Calibri"/>
                <a:sym typeface="Calibri"/>
              </a:rPr>
              <a:t>   This solution might be tricky because it will make the detection harder.</a:t>
            </a:r>
            <a:br>
              <a:rPr lang="iw" sz="1200">
                <a:solidFill>
                  <a:schemeClr val="dk1"/>
                </a:solidFill>
                <a:latin typeface="Calibri"/>
                <a:ea typeface="Calibri"/>
                <a:cs typeface="Calibri"/>
                <a:sym typeface="Calibri"/>
              </a:rPr>
            </a:br>
            <a:br>
              <a:rPr lang="iw" sz="1200">
                <a:solidFill>
                  <a:schemeClr val="dk1"/>
                </a:solidFill>
                <a:latin typeface="Calibri"/>
                <a:ea typeface="Calibri"/>
                <a:cs typeface="Calibri"/>
                <a:sym typeface="Calibri"/>
              </a:rPr>
            </a:br>
            <a:r>
              <a:rPr lang="iw" sz="1200">
                <a:solidFill>
                  <a:schemeClr val="dk1"/>
                </a:solidFill>
                <a:latin typeface="Calibri"/>
                <a:ea typeface="Calibri"/>
                <a:cs typeface="Calibri"/>
                <a:sym typeface="Calibri"/>
              </a:rPr>
              <a:t>* Another possible solution is to create a new sign which means ‘Apply autocomplete’.</a:t>
            </a:r>
            <a:endParaRPr sz="1200" b="1">
              <a:solidFill>
                <a:schemeClr val="dk1"/>
              </a:solidFill>
              <a:latin typeface="Calibri"/>
              <a:ea typeface="Calibri"/>
              <a:cs typeface="Calibri"/>
              <a:sym typeface="Calibri"/>
            </a:endParaRPr>
          </a:p>
          <a:p>
            <a:pPr marL="0" lvl="0" indent="0" algn="l" rtl="0">
              <a:lnSpc>
                <a:spcPct val="107916"/>
              </a:lnSpc>
              <a:spcBef>
                <a:spcPts val="1000"/>
              </a:spcBef>
              <a:spcAft>
                <a:spcPts val="0"/>
              </a:spcAft>
              <a:buClr>
                <a:schemeClr val="dk1"/>
              </a:buClr>
              <a:buSzPts val="1100"/>
              <a:buFont typeface="Arial"/>
              <a:buNone/>
            </a:pPr>
            <a:r>
              <a:rPr lang="iw" sz="1200" b="1">
                <a:solidFill>
                  <a:schemeClr val="dk1"/>
                </a:solidFill>
                <a:latin typeface="Calibri"/>
                <a:ea typeface="Calibri"/>
                <a:cs typeface="Calibri"/>
                <a:sym typeface="Calibri"/>
              </a:rPr>
              <a:t>Existing solutions for word suggestions:</a:t>
            </a:r>
            <a:endParaRPr sz="1200">
              <a:solidFill>
                <a:srgbClr val="0E101A"/>
              </a:solidFill>
              <a:latin typeface="Calibri"/>
              <a:ea typeface="Calibri"/>
              <a:cs typeface="Calibri"/>
              <a:sym typeface="Calibri"/>
            </a:endParaRPr>
          </a:p>
          <a:p>
            <a:pPr marL="457200" lvl="0" indent="-304800" algn="l" rtl="0">
              <a:lnSpc>
                <a:spcPct val="107916"/>
              </a:lnSpc>
              <a:spcBef>
                <a:spcPts val="800"/>
              </a:spcBef>
              <a:spcAft>
                <a:spcPts val="0"/>
              </a:spcAft>
              <a:buClr>
                <a:schemeClr val="dk1"/>
              </a:buClr>
              <a:buSzPts val="1200"/>
              <a:buFont typeface="Calibri"/>
              <a:buChar char="●"/>
            </a:pPr>
            <a:r>
              <a:rPr lang="iw" sz="1200" b="1">
                <a:solidFill>
                  <a:schemeClr val="dk1"/>
                </a:solidFill>
                <a:latin typeface="Calibri"/>
                <a:ea typeface="Calibri"/>
                <a:cs typeface="Calibri"/>
                <a:sym typeface="Calibri"/>
              </a:rPr>
              <a:t>Gmail Smart Compose - </a:t>
            </a:r>
            <a:r>
              <a:rPr lang="iw" sz="1200">
                <a:solidFill>
                  <a:schemeClr val="dk1"/>
                </a:solidFill>
                <a:latin typeface="Calibri"/>
                <a:ea typeface="Calibri"/>
                <a:cs typeface="Calibri"/>
                <a:sym typeface="Calibri"/>
              </a:rPr>
              <a:t>This tool generates real-time interactive suggestions in Gmail that help users write emails by reducing retyping. The suggestion is shown following the letters or words written so far, and if the user wants to add it to his sentence, he can click on the TAB key on the keyboard, and the sentence will be added to his mail. </a:t>
            </a:r>
            <a:endParaRPr sz="1200">
              <a:solidFill>
                <a:schemeClr val="dk1"/>
              </a:solidFill>
              <a:latin typeface="Calibri"/>
              <a:ea typeface="Calibri"/>
              <a:cs typeface="Calibri"/>
              <a:sym typeface="Calibri"/>
            </a:endParaRPr>
          </a:p>
          <a:p>
            <a:pPr marL="457200" lvl="0" indent="-304800" algn="l" rtl="0">
              <a:lnSpc>
                <a:spcPct val="107916"/>
              </a:lnSpc>
              <a:spcBef>
                <a:spcPts val="1000"/>
              </a:spcBef>
              <a:spcAft>
                <a:spcPts val="1000"/>
              </a:spcAft>
              <a:buClr>
                <a:schemeClr val="dk1"/>
              </a:buClr>
              <a:buSzPts val="1200"/>
              <a:buFont typeface="Calibri"/>
              <a:buChar char="●"/>
            </a:pPr>
            <a:r>
              <a:rPr lang="iw" sz="1200" b="1">
                <a:solidFill>
                  <a:schemeClr val="dk1"/>
                </a:solidFill>
                <a:latin typeface="Calibri"/>
                <a:ea typeface="Calibri"/>
                <a:cs typeface="Calibri"/>
                <a:sym typeface="Calibri"/>
              </a:rPr>
              <a:t>SwiftKey - </a:t>
            </a:r>
            <a:r>
              <a:rPr lang="iw" sz="1200">
                <a:solidFill>
                  <a:schemeClr val="dk1"/>
                </a:solidFill>
                <a:latin typeface="Calibri"/>
                <a:ea typeface="Calibri"/>
                <a:cs typeface="Calibri"/>
                <a:sym typeface="Calibri"/>
              </a:rPr>
              <a:t>A mobile keyboard that contains a word suggestion bar at the top of the keyboard, allowing the user to choose between 3 suggested words that he might use at the current state of the typing (considering the most used words or sentences).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d778180ca7_0_9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1d778180ca7_0_9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1d778180ca7_0_9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1d778180ca7_0_96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d778180ca7_0_96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1d778180ca7_0_9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d778180ca7_0_9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6DB8-810C-EB70-A1F2-326D04CB5E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89D81-E39A-4619-C33B-56B657AD8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5D3D8-DEC2-8B13-5AB1-836AED04192B}"/>
              </a:ext>
            </a:extLst>
          </p:cNvPr>
          <p:cNvSpPr>
            <a:spLocks noGrp="1"/>
          </p:cNvSpPr>
          <p:nvPr>
            <p:ph type="dt" sz="half" idx="10"/>
          </p:nvPr>
        </p:nvSpPr>
        <p:spPr/>
        <p:txBody>
          <a:bodyPr/>
          <a:lstStyle/>
          <a:p>
            <a:fld id="{72345051-2045-45DA-935E-2E3CA1A69ADC}" type="datetimeFigureOut">
              <a:rPr lang="en-US" smtClean="0"/>
              <a:t>9/19/2024</a:t>
            </a:fld>
            <a:endParaRPr lang="en-US"/>
          </a:p>
        </p:txBody>
      </p:sp>
      <p:sp>
        <p:nvSpPr>
          <p:cNvPr id="5" name="Footer Placeholder 4">
            <a:extLst>
              <a:ext uri="{FF2B5EF4-FFF2-40B4-BE49-F238E27FC236}">
                <a16:creationId xmlns:a16="http://schemas.microsoft.com/office/drawing/2014/main" id="{83E89163-B6A3-E923-CC51-D0C5A4544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2E45A-55EA-4A0D-4A8E-0212035B6FC6}"/>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9891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1d778180ca7_0_9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1d778180ca7_0_9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1d778180ca7_0_9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1d778180ca7_0_9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1d778180ca7_0_9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1d778180ca7_0_9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1d778180ca7_0_94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1d778180ca7_0_94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1d778180ca7_0_9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1d778180ca7_0_9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1d778180ca7_0_9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1d778180ca7_0_94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1d778180ca7_0_94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1d778180ca7_0_9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1d778180ca7_0_95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1d778180ca7_0_9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1d778180ca7_0_95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1d778180ca7_0_95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1d778180ca7_0_95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1d778180ca7_0_95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1d778180ca7_0_9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1d778180ca7_0_96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1d778180ca7_0_9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d778180ca7_0_9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1d778180ca7_0_9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1d778180ca7_0_9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B052-D2A4-AED0-240F-A892B7EE501D}"/>
              </a:ext>
            </a:extLst>
          </p:cNvPr>
          <p:cNvSpPr>
            <a:spLocks noGrp="1"/>
          </p:cNvSpPr>
          <p:nvPr>
            <p:ph type="ctrTitle"/>
          </p:nvPr>
        </p:nvSpPr>
        <p:spPr>
          <a:xfrm>
            <a:off x="4836991" y="778547"/>
            <a:ext cx="4100740" cy="1945277"/>
          </a:xfrm>
        </p:spPr>
        <p:txBody>
          <a:bodyPr anchor="b">
            <a:normAutofit/>
          </a:bodyPr>
          <a:lstStyle/>
          <a:p>
            <a:pPr algn="l">
              <a:buClr>
                <a:srgbClr val="000000"/>
              </a:buClr>
              <a:buSzPts val="3600"/>
            </a:pPr>
            <a:r>
              <a:rPr lang="en-US" sz="3600" b="1" dirty="0">
                <a:solidFill>
                  <a:schemeClr val="accent5"/>
                </a:solidFill>
                <a:latin typeface="Roboto"/>
                <a:ea typeface="Roboto"/>
                <a:cs typeface="Roboto"/>
              </a:rPr>
              <a:t>WaveWatch – machine learning &amp; wave analysis</a:t>
            </a:r>
          </a:p>
        </p:txBody>
      </p:sp>
      <p:sp>
        <p:nvSpPr>
          <p:cNvPr id="3" name="Subtitle 2">
            <a:extLst>
              <a:ext uri="{FF2B5EF4-FFF2-40B4-BE49-F238E27FC236}">
                <a16:creationId xmlns:a16="http://schemas.microsoft.com/office/drawing/2014/main" id="{A964E733-F6B4-BB82-2965-804B63F2208E}"/>
              </a:ext>
            </a:extLst>
          </p:cNvPr>
          <p:cNvSpPr>
            <a:spLocks noGrp="1"/>
          </p:cNvSpPr>
          <p:nvPr>
            <p:ph type="subTitle" idx="1"/>
          </p:nvPr>
        </p:nvSpPr>
        <p:spPr>
          <a:xfrm>
            <a:off x="5312872" y="2921605"/>
            <a:ext cx="3148976" cy="1179576"/>
          </a:xfrm>
        </p:spPr>
        <p:txBody>
          <a:bodyPr>
            <a:normAutofit fontScale="85000" lnSpcReduction="20000"/>
          </a:bodyPr>
          <a:lstStyle/>
          <a:p>
            <a:r>
              <a:rPr lang="en-US" sz="1800" dirty="0">
                <a:solidFill>
                  <a:srgbClr val="016E9E"/>
                </a:solidFill>
                <a:latin typeface="Roboto"/>
                <a:ea typeface="Roboto"/>
                <a:cs typeface="Roboto"/>
              </a:rPr>
              <a:t>Presenting: </a:t>
            </a:r>
            <a:br>
              <a:rPr lang="en-US" sz="1800" dirty="0">
                <a:solidFill>
                  <a:srgbClr val="016E9E"/>
                </a:solidFill>
                <a:latin typeface="Roboto"/>
                <a:ea typeface="Roboto"/>
                <a:cs typeface="Roboto"/>
              </a:rPr>
            </a:br>
            <a:r>
              <a:rPr lang="en-US" sz="1800" dirty="0">
                <a:solidFill>
                  <a:srgbClr val="016E9E"/>
                </a:solidFill>
                <a:latin typeface="Roboto"/>
                <a:ea typeface="Roboto"/>
                <a:cs typeface="Roboto"/>
              </a:rPr>
              <a:t>    Lior Zucker </a:t>
            </a:r>
            <a:br>
              <a:rPr lang="en-US" sz="1800" dirty="0">
                <a:solidFill>
                  <a:srgbClr val="016E9E"/>
                </a:solidFill>
                <a:latin typeface="Roboto"/>
                <a:ea typeface="Roboto"/>
                <a:cs typeface="Roboto"/>
              </a:rPr>
            </a:br>
            <a:r>
              <a:rPr lang="en-US" sz="1800" dirty="0">
                <a:solidFill>
                  <a:srgbClr val="016E9E"/>
                </a:solidFill>
                <a:latin typeface="Roboto"/>
                <a:ea typeface="Roboto"/>
                <a:cs typeface="Roboto"/>
              </a:rPr>
              <a:t>    Eyal Cohen</a:t>
            </a:r>
          </a:p>
          <a:p>
            <a:r>
              <a:rPr lang="en-US" sz="1800" dirty="0">
                <a:solidFill>
                  <a:srgbClr val="016E9E"/>
                </a:solidFill>
                <a:latin typeface="Roboto"/>
                <a:ea typeface="Roboto"/>
                <a:cs typeface="Roboto"/>
              </a:rPr>
              <a:t>Supervisor : </a:t>
            </a:r>
            <a:br>
              <a:rPr lang="en-US" sz="1800" dirty="0">
                <a:solidFill>
                  <a:srgbClr val="016E9E"/>
                </a:solidFill>
                <a:latin typeface="Roboto"/>
                <a:ea typeface="Roboto"/>
                <a:cs typeface="Roboto"/>
              </a:rPr>
            </a:br>
            <a:r>
              <a:rPr lang="en-US" sz="1800" dirty="0">
                <a:solidFill>
                  <a:srgbClr val="016E9E"/>
                </a:solidFill>
                <a:latin typeface="Roboto"/>
                <a:ea typeface="Roboto"/>
                <a:cs typeface="Roboto"/>
              </a:rPr>
              <a:t>    Dr. Reuven Cohen</a:t>
            </a:r>
          </a:p>
        </p:txBody>
      </p:sp>
      <p:pic>
        <p:nvPicPr>
          <p:cNvPr id="4" name="image17.png">
            <a:extLst>
              <a:ext uri="{FF2B5EF4-FFF2-40B4-BE49-F238E27FC236}">
                <a16:creationId xmlns:a16="http://schemas.microsoft.com/office/drawing/2014/main" id="{7CB98301-F562-F5C7-1384-5D15C27673C0}"/>
              </a:ext>
            </a:extLst>
          </p:cNvPr>
          <p:cNvPicPr/>
          <p:nvPr/>
        </p:nvPicPr>
        <p:blipFill>
          <a:blip r:embed="rId2"/>
          <a:srcRect t="2208" r="3" b="16113"/>
          <a:stretch/>
        </p:blipFill>
        <p:spPr>
          <a:xfrm>
            <a:off x="394205" y="1391698"/>
            <a:ext cx="4062196" cy="3318049"/>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pic>
        <p:nvPicPr>
          <p:cNvPr id="6" name="Picture 5" descr="A blue and black logo&#10;&#10;Description automatically generated">
            <a:extLst>
              <a:ext uri="{FF2B5EF4-FFF2-40B4-BE49-F238E27FC236}">
                <a16:creationId xmlns:a16="http://schemas.microsoft.com/office/drawing/2014/main" id="{1EBAFAC1-F1D3-F99E-D8C8-32C5AB4B8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728" y="1209403"/>
            <a:ext cx="2295149" cy="541783"/>
          </a:xfrm>
          <a:prstGeom prst="rect">
            <a:avLst/>
          </a:prstGeom>
        </p:spPr>
      </p:pic>
      <p:sp>
        <p:nvSpPr>
          <p:cNvPr id="5" name="TextBox 4">
            <a:extLst>
              <a:ext uri="{FF2B5EF4-FFF2-40B4-BE49-F238E27FC236}">
                <a16:creationId xmlns:a16="http://schemas.microsoft.com/office/drawing/2014/main" id="{A8B62484-B782-73AE-A1F1-5ACEFE142CFE}"/>
              </a:ext>
            </a:extLst>
          </p:cNvPr>
          <p:cNvSpPr txBox="1"/>
          <p:nvPr/>
        </p:nvSpPr>
        <p:spPr>
          <a:xfrm>
            <a:off x="8820391" y="4819649"/>
            <a:ext cx="260008" cy="253916"/>
          </a:xfrm>
          <a:prstGeom prst="rect">
            <a:avLst/>
          </a:prstGeom>
          <a:noFill/>
        </p:spPr>
        <p:txBody>
          <a:bodyPr wrap="none" rtlCol="0">
            <a:spAutoFit/>
          </a:bodyPr>
          <a:lstStyle/>
          <a:p>
            <a:r>
              <a:rPr lang="he-IL" sz="1050" dirty="0"/>
              <a:t>1</a:t>
            </a:r>
            <a:endParaRPr lang="en-US" sz="1050" dirty="0"/>
          </a:p>
        </p:txBody>
      </p:sp>
    </p:spTree>
    <p:extLst>
      <p:ext uri="{BB962C8B-B14F-4D97-AF65-F5344CB8AC3E}">
        <p14:creationId xmlns:p14="http://schemas.microsoft.com/office/powerpoint/2010/main" val="283189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cxnSp>
        <p:nvCxnSpPr>
          <p:cNvPr id="180" name="Google Shape;180;p10"/>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181" name="Google Shape;181;p10"/>
          <p:cNvSpPr txBox="1"/>
          <p:nvPr/>
        </p:nvSpPr>
        <p:spPr>
          <a:xfrm>
            <a:off x="1888650" y="247800"/>
            <a:ext cx="47439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chemeClr val="accent5"/>
                </a:solidFill>
                <a:latin typeface="Roboto"/>
                <a:ea typeface="Roboto"/>
                <a:cs typeface="Roboto"/>
              </a:rPr>
              <a:t>Product</a:t>
            </a:r>
            <a:endParaRPr sz="3600" b="1" dirty="0">
              <a:solidFill>
                <a:schemeClr val="accent5"/>
              </a:solidFill>
              <a:latin typeface="Roboto"/>
              <a:ea typeface="Roboto"/>
              <a:cs typeface="Roboto"/>
              <a:sym typeface="Roboto"/>
            </a:endParaRPr>
          </a:p>
        </p:txBody>
      </p:sp>
      <p:sp>
        <p:nvSpPr>
          <p:cNvPr id="182" name="Google Shape;18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10</a:t>
            </a:fld>
            <a:endParaRPr>
              <a:solidFill>
                <a:schemeClr val="dk2"/>
              </a:solidFill>
              <a:latin typeface="Arial"/>
              <a:ea typeface="Arial"/>
              <a:cs typeface="Arial"/>
              <a:sym typeface="Arial"/>
            </a:endParaRPr>
          </a:p>
        </p:txBody>
      </p:sp>
      <p:sp>
        <p:nvSpPr>
          <p:cNvPr id="184" name="Google Shape;184;p10"/>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185" name="Google Shape;185;p10"/>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3" name="TextBox 2">
            <a:extLst>
              <a:ext uri="{FF2B5EF4-FFF2-40B4-BE49-F238E27FC236}">
                <a16:creationId xmlns:a16="http://schemas.microsoft.com/office/drawing/2014/main" id="{95095885-360A-4809-01AA-4EC74C69955D}"/>
              </a:ext>
            </a:extLst>
          </p:cNvPr>
          <p:cNvSpPr txBox="1"/>
          <p:nvPr/>
        </p:nvSpPr>
        <p:spPr>
          <a:xfrm>
            <a:off x="1888650" y="1343337"/>
            <a:ext cx="3095865" cy="3539430"/>
          </a:xfrm>
          <a:prstGeom prst="rect">
            <a:avLst/>
          </a:prstGeom>
          <a:noFill/>
        </p:spPr>
        <p:txBody>
          <a:bodyPr wrap="square">
            <a:spAutoFit/>
          </a:bodyPr>
          <a:lstStyle/>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User uploads video and selects analysis parameters in the UI.</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Backend extracts frames and processes video data.</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YOLO model detects surfers and waves, creating bounding boxes.</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Sea conditions like surfer count and wave duration are analysed and visualized. </a:t>
            </a:r>
          </a:p>
        </p:txBody>
      </p:sp>
      <p:pic>
        <p:nvPicPr>
          <p:cNvPr id="4" name="Picture 2">
            <a:extLst>
              <a:ext uri="{FF2B5EF4-FFF2-40B4-BE49-F238E27FC236}">
                <a16:creationId xmlns:a16="http://schemas.microsoft.com/office/drawing/2014/main" id="{0AFF081B-1DE6-ECC4-5C7D-D69A5DC92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090" y="808575"/>
            <a:ext cx="3657600" cy="397192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77;p2">
            <a:extLst>
              <a:ext uri="{FF2B5EF4-FFF2-40B4-BE49-F238E27FC236}">
                <a16:creationId xmlns:a16="http://schemas.microsoft.com/office/drawing/2014/main" id="{96529025-8C4A-8E40-E496-F23D65052214}"/>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highlight>
                  <a:srgbClr val="C0C0C0"/>
                </a:highlight>
                <a:latin typeface="Roboto Light"/>
                <a:ea typeface="Roboto Light"/>
                <a:cs typeface="Roboto Light"/>
              </a:rPr>
              <a:t>product</a:t>
            </a:r>
            <a:endParaRPr sz="1100" dirty="0">
              <a:solidFill>
                <a:srgbClr val="016E9E"/>
              </a:solidFill>
              <a:highlight>
                <a:srgbClr val="C0C0C0"/>
              </a:highlight>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cxnSp>
        <p:nvCxnSpPr>
          <p:cNvPr id="167" name="Google Shape;167;p9"/>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168" name="Google Shape;168;p9"/>
          <p:cNvSpPr txBox="1"/>
          <p:nvPr/>
        </p:nvSpPr>
        <p:spPr>
          <a:xfrm>
            <a:off x="1865675" y="247800"/>
            <a:ext cx="59874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chemeClr val="accent5"/>
                </a:solidFill>
                <a:latin typeface="Roboto"/>
                <a:ea typeface="Roboto"/>
                <a:cs typeface="Roboto"/>
              </a:rPr>
              <a:t>Product-</a:t>
            </a:r>
            <a:r>
              <a:rPr lang="en-US" sz="3600" b="1" dirty="0" err="1">
                <a:solidFill>
                  <a:schemeClr val="accent5"/>
                </a:solidFill>
                <a:latin typeface="Roboto"/>
                <a:ea typeface="Roboto"/>
                <a:cs typeface="Roboto"/>
              </a:rPr>
              <a:t>usecase</a:t>
            </a:r>
            <a:endParaRPr sz="3600" b="1" i="0" u="none" strike="noStrike" cap="none" dirty="0">
              <a:solidFill>
                <a:schemeClr val="accent5"/>
              </a:solidFill>
              <a:latin typeface="Roboto"/>
              <a:ea typeface="Roboto"/>
              <a:cs typeface="Roboto"/>
              <a:sym typeface="Roboto"/>
            </a:endParaRPr>
          </a:p>
        </p:txBody>
      </p:sp>
      <p:sp>
        <p:nvSpPr>
          <p:cNvPr id="169" name="Google Shape;16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11</a:t>
            </a:fld>
            <a:endParaRPr>
              <a:solidFill>
                <a:schemeClr val="dk2"/>
              </a:solidFill>
              <a:latin typeface="Arial"/>
              <a:ea typeface="Arial"/>
              <a:cs typeface="Arial"/>
              <a:sym typeface="Arial"/>
            </a:endParaRPr>
          </a:p>
        </p:txBody>
      </p:sp>
      <p:sp>
        <p:nvSpPr>
          <p:cNvPr id="173" name="Google Shape;173;p9"/>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174" name="Google Shape;174;p9"/>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3" name="TextBox 2">
            <a:extLst>
              <a:ext uri="{FF2B5EF4-FFF2-40B4-BE49-F238E27FC236}">
                <a16:creationId xmlns:a16="http://schemas.microsoft.com/office/drawing/2014/main" id="{6CAAA587-1806-208C-D8FC-5F3FA35B8B8C}"/>
              </a:ext>
            </a:extLst>
          </p:cNvPr>
          <p:cNvSpPr txBox="1"/>
          <p:nvPr/>
        </p:nvSpPr>
        <p:spPr>
          <a:xfrm>
            <a:off x="1727800" y="1111470"/>
            <a:ext cx="4034298" cy="3785652"/>
          </a:xfrm>
          <a:prstGeom prst="rect">
            <a:avLst/>
          </a:prstGeom>
          <a:noFill/>
        </p:spPr>
        <p:txBody>
          <a:bodyPr wrap="square">
            <a:spAutoFit/>
          </a:bodyPr>
          <a:lstStyle/>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b="1" dirty="0">
                <a:solidFill>
                  <a:srgbClr val="016E9E"/>
                </a:solidFill>
                <a:latin typeface="Roboto"/>
                <a:ea typeface="Roboto"/>
                <a:cs typeface="Roboto"/>
              </a:rPr>
              <a:t>Upload video: </a:t>
            </a:r>
            <a:r>
              <a:rPr lang="en-IL" altLang="en-IL" sz="1600" dirty="0">
                <a:solidFill>
                  <a:srgbClr val="016E9E"/>
                </a:solidFill>
                <a:latin typeface="Roboto"/>
                <a:ea typeface="Roboto"/>
                <a:cs typeface="Roboto"/>
              </a:rPr>
              <a:t>The user uploads a video for analysis.</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b="1" dirty="0">
                <a:solidFill>
                  <a:srgbClr val="016E9E"/>
                </a:solidFill>
                <a:latin typeface="Roboto"/>
                <a:ea typeface="Roboto"/>
                <a:cs typeface="Roboto"/>
              </a:rPr>
              <a:t>Select criteria for analysis: </a:t>
            </a:r>
            <a:r>
              <a:rPr lang="en-IL" altLang="en-IL" sz="1600" dirty="0">
                <a:solidFill>
                  <a:srgbClr val="016E9E"/>
                </a:solidFill>
                <a:latin typeface="Roboto"/>
                <a:ea typeface="Roboto"/>
                <a:cs typeface="Roboto"/>
              </a:rPr>
              <a:t>The user picks parameters for the video analysis.</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b="1" dirty="0">
                <a:solidFill>
                  <a:srgbClr val="016E9E"/>
                </a:solidFill>
                <a:latin typeface="Roboto"/>
                <a:ea typeface="Roboto"/>
                <a:cs typeface="Roboto"/>
              </a:rPr>
              <a:t>Start analysis: </a:t>
            </a:r>
            <a:r>
              <a:rPr lang="en-IL" altLang="en-IL" sz="1600" dirty="0">
                <a:solidFill>
                  <a:srgbClr val="016E9E"/>
                </a:solidFill>
                <a:latin typeface="Roboto"/>
                <a:ea typeface="Roboto"/>
                <a:cs typeface="Roboto"/>
              </a:rPr>
              <a:t>The user clicks a button to begin </a:t>
            </a:r>
            <a:r>
              <a:rPr lang="en-IL" altLang="en-IL" sz="1600" dirty="0" err="1">
                <a:solidFill>
                  <a:srgbClr val="016E9E"/>
                </a:solidFill>
                <a:latin typeface="Roboto"/>
                <a:ea typeface="Roboto"/>
                <a:cs typeface="Roboto"/>
              </a:rPr>
              <a:t>analy</a:t>
            </a:r>
            <a:r>
              <a:rPr lang="en-US" altLang="en-IL" sz="1600" dirty="0">
                <a:solidFill>
                  <a:srgbClr val="016E9E"/>
                </a:solidFill>
                <a:latin typeface="Roboto"/>
                <a:ea typeface="Roboto"/>
                <a:cs typeface="Roboto"/>
              </a:rPr>
              <a:t>s</a:t>
            </a:r>
            <a:r>
              <a:rPr lang="en-IL" altLang="en-IL" sz="1600" dirty="0" err="1">
                <a:solidFill>
                  <a:srgbClr val="016E9E"/>
                </a:solidFill>
                <a:latin typeface="Roboto"/>
                <a:ea typeface="Roboto"/>
                <a:cs typeface="Roboto"/>
              </a:rPr>
              <a:t>ing</a:t>
            </a:r>
            <a:r>
              <a:rPr lang="en-IL" altLang="en-IL" sz="1600" dirty="0">
                <a:solidFill>
                  <a:srgbClr val="016E9E"/>
                </a:solidFill>
                <a:latin typeface="Roboto"/>
                <a:ea typeface="Roboto"/>
                <a:cs typeface="Roboto"/>
              </a:rPr>
              <a:t> the video, which includes extensions like counting surfers, marking corners, and measuring wave time.</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b="1" dirty="0">
                <a:solidFill>
                  <a:srgbClr val="016E9E"/>
                </a:solidFill>
                <a:latin typeface="Roboto"/>
                <a:ea typeface="Roboto"/>
                <a:cs typeface="Roboto"/>
              </a:rPr>
              <a:t>View results: </a:t>
            </a:r>
            <a:r>
              <a:rPr lang="en-IL" altLang="en-IL" sz="1600" dirty="0">
                <a:solidFill>
                  <a:srgbClr val="016E9E"/>
                </a:solidFill>
                <a:latin typeface="Roboto"/>
                <a:ea typeface="Roboto"/>
                <a:cs typeface="Roboto"/>
              </a:rPr>
              <a:t>The user can take a screenshot of the results, open a previous analysis, or return to the main screen. </a:t>
            </a:r>
          </a:p>
        </p:txBody>
      </p:sp>
      <p:pic>
        <p:nvPicPr>
          <p:cNvPr id="4" name="Picture 3">
            <a:extLst>
              <a:ext uri="{FF2B5EF4-FFF2-40B4-BE49-F238E27FC236}">
                <a16:creationId xmlns:a16="http://schemas.microsoft.com/office/drawing/2014/main" id="{A55E1ACF-2D2F-3E43-9DF6-6394C385895B}"/>
              </a:ext>
            </a:extLst>
          </p:cNvPr>
          <p:cNvPicPr>
            <a:picLocks noChangeAspect="1"/>
          </p:cNvPicPr>
          <p:nvPr/>
        </p:nvPicPr>
        <p:blipFill>
          <a:blip r:embed="rId3"/>
          <a:stretch>
            <a:fillRect/>
          </a:stretch>
        </p:blipFill>
        <p:spPr>
          <a:xfrm>
            <a:off x="5416160" y="1230273"/>
            <a:ext cx="3604998" cy="3110110"/>
          </a:xfrm>
          <a:prstGeom prst="rect">
            <a:avLst/>
          </a:prstGeom>
        </p:spPr>
      </p:pic>
      <p:sp>
        <p:nvSpPr>
          <p:cNvPr id="5" name="Google Shape;77;p2">
            <a:extLst>
              <a:ext uri="{FF2B5EF4-FFF2-40B4-BE49-F238E27FC236}">
                <a16:creationId xmlns:a16="http://schemas.microsoft.com/office/drawing/2014/main" id="{44D63CBC-606F-E0CB-C446-F568CEFDB011}"/>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highlight>
                  <a:srgbClr val="C0C0C0"/>
                </a:highlight>
                <a:latin typeface="Roboto Light"/>
                <a:ea typeface="Roboto Light"/>
                <a:cs typeface="Roboto Light"/>
              </a:rPr>
              <a:t>product</a:t>
            </a:r>
            <a:endParaRPr sz="1100" dirty="0">
              <a:solidFill>
                <a:srgbClr val="016E9E"/>
              </a:solidFill>
              <a:highlight>
                <a:srgbClr val="C0C0C0"/>
              </a:highlight>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cxnSp>
        <p:nvCxnSpPr>
          <p:cNvPr id="192" name="Google Shape;192;p13"/>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193" name="Google Shape;193;p13"/>
          <p:cNvSpPr txBox="1"/>
          <p:nvPr/>
        </p:nvSpPr>
        <p:spPr>
          <a:xfrm>
            <a:off x="1888650" y="247800"/>
            <a:ext cx="4897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chemeClr val="accent5"/>
                </a:solidFill>
                <a:latin typeface="Roboto"/>
                <a:ea typeface="Roboto"/>
                <a:cs typeface="Roboto"/>
              </a:rPr>
              <a:t>Product-activity</a:t>
            </a:r>
            <a:endParaRPr sz="3600" b="1" i="0" u="none" strike="noStrike" cap="none" dirty="0">
              <a:solidFill>
                <a:schemeClr val="accent5"/>
              </a:solidFill>
              <a:latin typeface="Roboto"/>
              <a:ea typeface="Roboto"/>
              <a:cs typeface="Roboto"/>
              <a:sym typeface="Roboto"/>
            </a:endParaRPr>
          </a:p>
        </p:txBody>
      </p:sp>
      <p:sp>
        <p:nvSpPr>
          <p:cNvPr id="194" name="Google Shape;194;p13"/>
          <p:cNvSpPr txBox="1"/>
          <p:nvPr/>
        </p:nvSpPr>
        <p:spPr>
          <a:xfrm>
            <a:off x="1808025" y="986700"/>
            <a:ext cx="7146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16E9E"/>
              </a:solidFill>
              <a:latin typeface="Roboto"/>
              <a:ea typeface="Roboto"/>
              <a:cs typeface="Roboto"/>
              <a:sym typeface="Roboto"/>
            </a:endParaRPr>
          </a:p>
        </p:txBody>
      </p:sp>
      <p:sp>
        <p:nvSpPr>
          <p:cNvPr id="195" name="Google Shape;19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12</a:t>
            </a:fld>
            <a:endParaRPr>
              <a:solidFill>
                <a:schemeClr val="dk2"/>
              </a:solidFill>
              <a:latin typeface="Arial"/>
              <a:ea typeface="Arial"/>
              <a:cs typeface="Arial"/>
              <a:sym typeface="Arial"/>
            </a:endParaRPr>
          </a:p>
        </p:txBody>
      </p:sp>
      <p:sp>
        <p:nvSpPr>
          <p:cNvPr id="197" name="Google Shape;197;p13"/>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198" name="Google Shape;198;p13"/>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pic>
        <p:nvPicPr>
          <p:cNvPr id="2" name="Picture 2">
            <a:extLst>
              <a:ext uri="{FF2B5EF4-FFF2-40B4-BE49-F238E27FC236}">
                <a16:creationId xmlns:a16="http://schemas.microsoft.com/office/drawing/2014/main" id="{EE4E9964-3EF5-A8DE-A0D0-07EB1B91A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942" y="1379169"/>
            <a:ext cx="7338216" cy="279144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77;p2">
            <a:extLst>
              <a:ext uri="{FF2B5EF4-FFF2-40B4-BE49-F238E27FC236}">
                <a16:creationId xmlns:a16="http://schemas.microsoft.com/office/drawing/2014/main" id="{0AC7D288-F269-DEBA-DB69-287A969B2793}"/>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highlight>
                  <a:srgbClr val="C0C0C0"/>
                </a:highlight>
                <a:latin typeface="Roboto Light"/>
                <a:ea typeface="Roboto Light"/>
                <a:cs typeface="Roboto Light"/>
              </a:rPr>
              <a:t>product</a:t>
            </a:r>
            <a:endParaRPr sz="1100" dirty="0">
              <a:solidFill>
                <a:srgbClr val="016E9E"/>
              </a:solidFill>
              <a:highlight>
                <a:srgbClr val="C0C0C0"/>
              </a:highlight>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cxnSp>
        <p:nvCxnSpPr>
          <p:cNvPr id="205" name="Google Shape;205;p14"/>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206" name="Google Shape;206;p14"/>
          <p:cNvSpPr txBox="1"/>
          <p:nvPr/>
        </p:nvSpPr>
        <p:spPr>
          <a:xfrm>
            <a:off x="1888650" y="247800"/>
            <a:ext cx="48978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chemeClr val="accent5"/>
                </a:solidFill>
                <a:latin typeface="Roboto"/>
                <a:ea typeface="Roboto"/>
                <a:cs typeface="Roboto"/>
              </a:rPr>
              <a:t>Product-prototype</a:t>
            </a:r>
            <a:endParaRPr sz="3600" b="1" dirty="0">
              <a:solidFill>
                <a:schemeClr val="accent5"/>
              </a:solidFill>
              <a:latin typeface="Roboto"/>
              <a:ea typeface="Roboto"/>
              <a:cs typeface="Roboto"/>
              <a:sym typeface="Roboto"/>
            </a:endParaRPr>
          </a:p>
        </p:txBody>
      </p:sp>
      <p:sp>
        <p:nvSpPr>
          <p:cNvPr id="207" name="Google Shape;207;p14"/>
          <p:cNvSpPr txBox="1"/>
          <p:nvPr/>
        </p:nvSpPr>
        <p:spPr>
          <a:xfrm>
            <a:off x="1808025" y="986700"/>
            <a:ext cx="7146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16E9E"/>
              </a:solidFill>
              <a:latin typeface="Roboto"/>
              <a:ea typeface="Roboto"/>
              <a:cs typeface="Roboto"/>
              <a:sym typeface="Roboto"/>
            </a:endParaRPr>
          </a:p>
        </p:txBody>
      </p:sp>
      <p:sp>
        <p:nvSpPr>
          <p:cNvPr id="208" name="Google Shape;20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13</a:t>
            </a:fld>
            <a:endParaRPr>
              <a:solidFill>
                <a:schemeClr val="dk2"/>
              </a:solidFill>
              <a:latin typeface="Arial"/>
              <a:ea typeface="Arial"/>
              <a:cs typeface="Arial"/>
              <a:sym typeface="Arial"/>
            </a:endParaRPr>
          </a:p>
        </p:txBody>
      </p:sp>
      <p:sp>
        <p:nvSpPr>
          <p:cNvPr id="210" name="Google Shape;210;p14"/>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211" name="Google Shape;211;p14"/>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pic>
        <p:nvPicPr>
          <p:cNvPr id="2" name="Picture 2">
            <a:extLst>
              <a:ext uri="{FF2B5EF4-FFF2-40B4-BE49-F238E27FC236}">
                <a16:creationId xmlns:a16="http://schemas.microsoft.com/office/drawing/2014/main" id="{9E2CA897-E58D-E3B7-7C9E-10432DC27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700" y="991085"/>
            <a:ext cx="3067069" cy="162435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851DB0C8-885D-E818-728F-0B0ADC3BD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856" y="1000742"/>
            <a:ext cx="3069395" cy="162435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A7F4B621-29F5-AC59-4041-AA85273FAE96}"/>
              </a:ext>
            </a:extLst>
          </p:cNvPr>
          <p:cNvCxnSpPr>
            <a:stCxn id="2" idx="3"/>
            <a:endCxn id="3" idx="1"/>
          </p:cNvCxnSpPr>
          <p:nvPr/>
        </p:nvCxnSpPr>
        <p:spPr>
          <a:xfrm>
            <a:off x="4662769" y="1803262"/>
            <a:ext cx="1347088" cy="96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Picture 6">
            <a:extLst>
              <a:ext uri="{FF2B5EF4-FFF2-40B4-BE49-F238E27FC236}">
                <a16:creationId xmlns:a16="http://schemas.microsoft.com/office/drawing/2014/main" id="{25D7D158-0BA8-D26E-EA32-6F4562837C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82" y="3033990"/>
            <a:ext cx="3067069" cy="162922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DFAF566-0E8F-F0EE-7762-169B7E1EF417}"/>
              </a:ext>
            </a:extLst>
          </p:cNvPr>
          <p:cNvCxnSpPr/>
          <p:nvPr/>
        </p:nvCxnSpPr>
        <p:spPr>
          <a:xfrm>
            <a:off x="7411694" y="2622100"/>
            <a:ext cx="0" cy="420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A9F242F6-0586-D2F5-9DE3-0B7777D5F97F}"/>
              </a:ext>
            </a:extLst>
          </p:cNvPr>
          <p:cNvSpPr>
            <a:spLocks noChangeArrowheads="1"/>
          </p:cNvSpPr>
          <p:nvPr/>
        </p:nvSpPr>
        <p:spPr bwMode="auto">
          <a:xfrm>
            <a:off x="1595700" y="2864713"/>
            <a:ext cx="4383902"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r>
              <a:rPr lang="en-IL" altLang="en-IL" sz="1600" dirty="0">
                <a:solidFill>
                  <a:srgbClr val="016E9E"/>
                </a:solidFill>
                <a:latin typeface="Roboto"/>
                <a:ea typeface="Roboto"/>
                <a:cs typeface="Roboto"/>
              </a:rPr>
              <a:t>The application features a three-screen workflow: the first allows users to upload videos and select parameters for analysis, the second displays a progress indicator while processing, and the third presents the annotated results and metrics, with options to save or return to the dashboard.</a:t>
            </a:r>
          </a:p>
          <a:p>
            <a:pPr defTabSz="685800" eaLnBrk="0" fontAlgn="base" hangingPunct="0">
              <a:spcBef>
                <a:spcPct val="0"/>
              </a:spcBef>
              <a:spcAft>
                <a:spcPct val="0"/>
              </a:spcAft>
              <a:buClrTx/>
            </a:pPr>
            <a:endParaRPr lang="en-IL" altLang="en-IL" sz="1350" dirty="0">
              <a:solidFill>
                <a:schemeClr val="tx1"/>
              </a:solidFill>
              <a:latin typeface="Arial" panose="020B0604020202020204" pitchFamily="34" charset="0"/>
            </a:endParaRPr>
          </a:p>
        </p:txBody>
      </p:sp>
      <p:sp>
        <p:nvSpPr>
          <p:cNvPr id="10" name="Google Shape;77;p2">
            <a:extLst>
              <a:ext uri="{FF2B5EF4-FFF2-40B4-BE49-F238E27FC236}">
                <a16:creationId xmlns:a16="http://schemas.microsoft.com/office/drawing/2014/main" id="{A86699B7-A954-6B4E-86D9-9D9799754184}"/>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highlight>
                  <a:srgbClr val="C0C0C0"/>
                </a:highlight>
                <a:latin typeface="Roboto Light"/>
                <a:ea typeface="Roboto Light"/>
                <a:cs typeface="Roboto Light"/>
              </a:rPr>
              <a:t>product</a:t>
            </a:r>
            <a:endParaRPr sz="1100" dirty="0">
              <a:solidFill>
                <a:srgbClr val="016E9E"/>
              </a:solidFill>
              <a:highlight>
                <a:srgbClr val="C0C0C0"/>
              </a:highlight>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cxnSp>
        <p:nvCxnSpPr>
          <p:cNvPr id="218" name="Google Shape;218;p15"/>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219" name="Google Shape;219;p15"/>
          <p:cNvSpPr txBox="1"/>
          <p:nvPr/>
        </p:nvSpPr>
        <p:spPr>
          <a:xfrm>
            <a:off x="1888650" y="247800"/>
            <a:ext cx="48978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3600"/>
              <a:buFont typeface="Arial"/>
              <a:buNone/>
            </a:pPr>
            <a:r>
              <a:rPr lang="en-US" sz="3600" b="1" dirty="0">
                <a:solidFill>
                  <a:schemeClr val="accent5"/>
                </a:solidFill>
                <a:highlight>
                  <a:schemeClr val="lt1"/>
                </a:highlight>
                <a:latin typeface="Roboto"/>
                <a:ea typeface="Roboto"/>
                <a:cs typeface="Roboto"/>
              </a:rPr>
              <a:t>Testing plan</a:t>
            </a:r>
            <a:r>
              <a:rPr lang="iw" sz="3600" b="1" dirty="0">
                <a:solidFill>
                  <a:schemeClr val="accent5"/>
                </a:solidFill>
                <a:highlight>
                  <a:schemeClr val="lt1"/>
                </a:highlight>
                <a:latin typeface="Roboto"/>
                <a:ea typeface="Roboto"/>
                <a:cs typeface="Roboto"/>
                <a:sym typeface="Roboto"/>
              </a:rPr>
              <a:t> </a:t>
            </a:r>
            <a:endParaRPr sz="3600" b="1" dirty="0">
              <a:solidFill>
                <a:schemeClr val="accent5"/>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3600"/>
              <a:buFont typeface="Arial"/>
              <a:buNone/>
            </a:pPr>
            <a:endParaRPr sz="3600" b="1" dirty="0">
              <a:solidFill>
                <a:schemeClr val="lt1"/>
              </a:solidFill>
              <a:latin typeface="Roboto"/>
              <a:ea typeface="Roboto"/>
              <a:cs typeface="Roboto"/>
              <a:sym typeface="Roboto"/>
            </a:endParaRPr>
          </a:p>
        </p:txBody>
      </p:sp>
      <p:sp>
        <p:nvSpPr>
          <p:cNvPr id="221" name="Google Shape;22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14</a:t>
            </a:fld>
            <a:endParaRPr>
              <a:solidFill>
                <a:schemeClr val="dk2"/>
              </a:solidFill>
              <a:latin typeface="Arial"/>
              <a:ea typeface="Arial"/>
              <a:cs typeface="Arial"/>
              <a:sym typeface="Arial"/>
            </a:endParaRPr>
          </a:p>
        </p:txBody>
      </p:sp>
      <p:sp>
        <p:nvSpPr>
          <p:cNvPr id="222" name="Google Shape;222;p15"/>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223" name="Google Shape;223;p15"/>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3" name="TextBox 2">
            <a:extLst>
              <a:ext uri="{FF2B5EF4-FFF2-40B4-BE49-F238E27FC236}">
                <a16:creationId xmlns:a16="http://schemas.microsoft.com/office/drawing/2014/main" id="{DD7B2D1F-16F8-CAD0-8188-C1B2790C1484}"/>
              </a:ext>
            </a:extLst>
          </p:cNvPr>
          <p:cNvSpPr txBox="1"/>
          <p:nvPr/>
        </p:nvSpPr>
        <p:spPr>
          <a:xfrm>
            <a:off x="1852923" y="1220269"/>
            <a:ext cx="4597272" cy="584775"/>
          </a:xfrm>
          <a:prstGeom prst="rect">
            <a:avLst/>
          </a:prstGeom>
          <a:noFill/>
        </p:spPr>
        <p:txBody>
          <a:bodyPr wrap="square">
            <a:spAutoFit/>
          </a:bodyPr>
          <a:lstStyle/>
          <a:p>
            <a:pPr defTabSz="685800" eaLnBrk="0" fontAlgn="base" hangingPunct="0">
              <a:spcBef>
                <a:spcPct val="0"/>
              </a:spcBef>
              <a:spcAft>
                <a:spcPct val="0"/>
              </a:spcAft>
              <a:buClrTx/>
              <a:buFontTx/>
              <a:buChar char="•"/>
            </a:pPr>
            <a:r>
              <a:rPr lang="en-US" sz="1600" dirty="0">
                <a:solidFill>
                  <a:srgbClr val="016E9E"/>
                </a:solidFill>
                <a:latin typeface="Roboto"/>
                <a:ea typeface="Roboto"/>
                <a:cs typeface="Roboto"/>
              </a:rPr>
              <a:t> </a:t>
            </a:r>
            <a:r>
              <a:rPr lang="en-US" sz="1600" b="1" dirty="0">
                <a:solidFill>
                  <a:srgbClr val="016E9E"/>
                </a:solidFill>
                <a:latin typeface="Roboto"/>
                <a:ea typeface="Roboto"/>
                <a:cs typeface="Roboto"/>
              </a:rPr>
              <a:t>Functional Testing: </a:t>
            </a:r>
            <a:r>
              <a:rPr lang="en-US" sz="1600" dirty="0">
                <a:solidFill>
                  <a:srgbClr val="016E9E"/>
                </a:solidFill>
                <a:latin typeface="Roboto"/>
                <a:ea typeface="Roboto"/>
                <a:cs typeface="Roboto"/>
              </a:rPr>
              <a:t>Verify key features using manual testing and automated scripts.</a:t>
            </a:r>
          </a:p>
        </p:txBody>
      </p:sp>
      <p:pic>
        <p:nvPicPr>
          <p:cNvPr id="4" name="Picture 3">
            <a:extLst>
              <a:ext uri="{FF2B5EF4-FFF2-40B4-BE49-F238E27FC236}">
                <a16:creationId xmlns:a16="http://schemas.microsoft.com/office/drawing/2014/main" id="{D8E2592B-630A-2AFA-6E19-883C44B66756}"/>
              </a:ext>
            </a:extLst>
          </p:cNvPr>
          <p:cNvPicPr>
            <a:picLocks noChangeAspect="1"/>
          </p:cNvPicPr>
          <p:nvPr/>
        </p:nvPicPr>
        <p:blipFill>
          <a:blip r:embed="rId3"/>
          <a:stretch>
            <a:fillRect/>
          </a:stretch>
        </p:blipFill>
        <p:spPr>
          <a:xfrm>
            <a:off x="3170648" y="2003869"/>
            <a:ext cx="3965207" cy="2776631"/>
          </a:xfrm>
          <a:prstGeom prst="rect">
            <a:avLst/>
          </a:prstGeom>
        </p:spPr>
      </p:pic>
      <p:sp>
        <p:nvSpPr>
          <p:cNvPr id="5" name="Google Shape;77;p2">
            <a:extLst>
              <a:ext uri="{FF2B5EF4-FFF2-40B4-BE49-F238E27FC236}">
                <a16:creationId xmlns:a16="http://schemas.microsoft.com/office/drawing/2014/main" id="{C9DB6EA4-B3B7-2132-E3E1-FC6D2EC34B3D}"/>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product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highlight>
                  <a:srgbClr val="C0C0C0"/>
                </a:highlight>
                <a:latin typeface="Roboto Light"/>
                <a:ea typeface="Roboto Light"/>
                <a:cs typeface="Roboto Light"/>
              </a:rPr>
              <a:t>Testing plan</a:t>
            </a:r>
            <a:r>
              <a:rPr lang="en-US" sz="1100" dirty="0">
                <a:solidFill>
                  <a:srgbClr val="016E9E"/>
                </a:solidFill>
                <a:highlight>
                  <a:srgbClr val="C0C0C0"/>
                </a:highlight>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cxnSp>
        <p:nvCxnSpPr>
          <p:cNvPr id="229" name="Google Shape;229;p17"/>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230" name="Google Shape;230;p17"/>
          <p:cNvSpPr txBox="1"/>
          <p:nvPr/>
        </p:nvSpPr>
        <p:spPr>
          <a:xfrm>
            <a:off x="1888649" y="247800"/>
            <a:ext cx="6469609"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chemeClr val="accent5"/>
                </a:solidFill>
                <a:highlight>
                  <a:schemeClr val="lt1"/>
                </a:highlight>
                <a:latin typeface="Roboto"/>
                <a:ea typeface="Roboto"/>
                <a:cs typeface="Roboto"/>
              </a:rPr>
              <a:t>Expected Achievements</a:t>
            </a:r>
            <a:endParaRPr sz="3600" b="1" dirty="0">
              <a:solidFill>
                <a:schemeClr val="accent5"/>
              </a:solidFill>
              <a:highlight>
                <a:schemeClr val="lt1"/>
              </a:highlight>
              <a:latin typeface="Roboto"/>
              <a:ea typeface="Roboto"/>
              <a:cs typeface="Roboto"/>
              <a:sym typeface="Roboto"/>
            </a:endParaRPr>
          </a:p>
        </p:txBody>
      </p:sp>
      <p:sp>
        <p:nvSpPr>
          <p:cNvPr id="231" name="Google Shape;231;p17"/>
          <p:cNvSpPr txBox="1"/>
          <p:nvPr/>
        </p:nvSpPr>
        <p:spPr>
          <a:xfrm>
            <a:off x="1808025" y="986700"/>
            <a:ext cx="7146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16E9E"/>
              </a:solidFill>
              <a:latin typeface="Roboto"/>
              <a:ea typeface="Roboto"/>
              <a:cs typeface="Roboto"/>
              <a:sym typeface="Roboto"/>
            </a:endParaRPr>
          </a:p>
        </p:txBody>
      </p:sp>
      <p:sp>
        <p:nvSpPr>
          <p:cNvPr id="232" name="Google Shape;23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15</a:t>
            </a:fld>
            <a:endParaRPr>
              <a:solidFill>
                <a:schemeClr val="dk2"/>
              </a:solidFill>
              <a:latin typeface="Arial"/>
              <a:ea typeface="Arial"/>
              <a:cs typeface="Arial"/>
              <a:sym typeface="Arial"/>
            </a:endParaRPr>
          </a:p>
        </p:txBody>
      </p:sp>
      <p:sp>
        <p:nvSpPr>
          <p:cNvPr id="234" name="Google Shape;234;p17"/>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235" name="Google Shape;235;p17"/>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3" name="TextBox 2">
            <a:extLst>
              <a:ext uri="{FF2B5EF4-FFF2-40B4-BE49-F238E27FC236}">
                <a16:creationId xmlns:a16="http://schemas.microsoft.com/office/drawing/2014/main" id="{6560170A-5B6E-CD03-74C6-36A85049F6DA}"/>
              </a:ext>
            </a:extLst>
          </p:cNvPr>
          <p:cNvSpPr txBox="1"/>
          <p:nvPr/>
        </p:nvSpPr>
        <p:spPr>
          <a:xfrm>
            <a:off x="1808025" y="1446463"/>
            <a:ext cx="6736234" cy="2062103"/>
          </a:xfrm>
          <a:prstGeom prst="rect">
            <a:avLst/>
          </a:prstGeom>
          <a:noFill/>
        </p:spPr>
        <p:txBody>
          <a:bodyPr wrap="square">
            <a:spAutoFit/>
          </a:bodyPr>
          <a:lstStyle/>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b="1" dirty="0">
                <a:solidFill>
                  <a:srgbClr val="016E9E"/>
                </a:solidFill>
                <a:latin typeface="Roboto"/>
                <a:ea typeface="Roboto"/>
                <a:cs typeface="Roboto"/>
              </a:rPr>
              <a:t>AI-Driven Analysis: </a:t>
            </a:r>
            <a:r>
              <a:rPr lang="en-IL" altLang="en-IL" sz="1600" dirty="0">
                <a:solidFill>
                  <a:srgbClr val="016E9E"/>
                </a:solidFill>
                <a:latin typeface="Roboto"/>
                <a:ea typeface="Roboto"/>
                <a:cs typeface="Roboto"/>
              </a:rPr>
              <a:t>Delivers fast, accurate wave and sea condition insights.</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b="1" dirty="0">
                <a:solidFill>
                  <a:srgbClr val="016E9E"/>
                </a:solidFill>
                <a:latin typeface="Roboto"/>
                <a:ea typeface="Roboto"/>
                <a:cs typeface="Roboto"/>
              </a:rPr>
              <a:t>User-Friendly Interface: </a:t>
            </a:r>
            <a:r>
              <a:rPr lang="en-IL" altLang="en-IL" sz="1600" dirty="0">
                <a:solidFill>
                  <a:srgbClr val="016E9E"/>
                </a:solidFill>
                <a:latin typeface="Roboto"/>
                <a:ea typeface="Roboto"/>
                <a:cs typeface="Roboto"/>
              </a:rPr>
              <a:t>Simplifies complex evaluations for all skill levels.</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b="1" dirty="0">
                <a:solidFill>
                  <a:srgbClr val="016E9E"/>
                </a:solidFill>
                <a:latin typeface="Roboto"/>
                <a:ea typeface="Roboto"/>
                <a:cs typeface="Roboto"/>
              </a:rPr>
              <a:t>Versatile Applications: </a:t>
            </a:r>
            <a:r>
              <a:rPr lang="en-IL" altLang="en-IL" sz="1600" dirty="0">
                <a:solidFill>
                  <a:srgbClr val="016E9E"/>
                </a:solidFill>
                <a:latin typeface="Roboto"/>
                <a:ea typeface="Roboto"/>
                <a:cs typeface="Roboto"/>
              </a:rPr>
              <a:t>Optimizes surf sessions, ensures safety, and enhances </a:t>
            </a:r>
            <a:r>
              <a:rPr lang="en-US" altLang="en-IL" sz="1600" dirty="0">
                <a:solidFill>
                  <a:srgbClr val="016E9E"/>
                </a:solidFill>
                <a:latin typeface="Roboto"/>
                <a:ea typeface="Roboto"/>
                <a:cs typeface="Roboto"/>
              </a:rPr>
              <a:t>all type of beach goers</a:t>
            </a:r>
            <a:r>
              <a:rPr lang="en-IL" altLang="en-IL" sz="1600" dirty="0">
                <a:solidFill>
                  <a:srgbClr val="016E9E"/>
                </a:solidFill>
                <a:latin typeface="Roboto"/>
                <a:ea typeface="Roboto"/>
                <a:cs typeface="Roboto"/>
              </a:rPr>
              <a:t>. </a:t>
            </a:r>
          </a:p>
        </p:txBody>
      </p:sp>
      <p:sp>
        <p:nvSpPr>
          <p:cNvPr id="4" name="Google Shape;77;p2">
            <a:extLst>
              <a:ext uri="{FF2B5EF4-FFF2-40B4-BE49-F238E27FC236}">
                <a16:creationId xmlns:a16="http://schemas.microsoft.com/office/drawing/2014/main" id="{C6A9E19C-A2F9-0A9D-F573-CADC1C76998F}"/>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product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highlight>
                  <a:srgbClr val="C0C0C0"/>
                </a:highlight>
                <a:latin typeface="Roboto Light"/>
                <a:ea typeface="Roboto Light"/>
                <a:cs typeface="Roboto Light"/>
              </a:rPr>
              <a:t>Expected Achievements</a:t>
            </a:r>
            <a:endParaRPr lang="en-US" sz="1100" dirty="0">
              <a:solidFill>
                <a:srgbClr val="016E9E"/>
              </a:solidFill>
              <a:highlight>
                <a:srgbClr val="C0C0C0"/>
              </a:highlight>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cxnSp>
        <p:nvCxnSpPr>
          <p:cNvPr id="253" name="Google Shape;253;p19"/>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254" name="Google Shape;254;p19"/>
          <p:cNvSpPr txBox="1"/>
          <p:nvPr/>
        </p:nvSpPr>
        <p:spPr>
          <a:xfrm>
            <a:off x="1888650" y="247800"/>
            <a:ext cx="40317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3600" b="1" dirty="0">
                <a:solidFill>
                  <a:schemeClr val="accent5"/>
                </a:solidFill>
                <a:latin typeface="Roboto"/>
                <a:ea typeface="Roboto"/>
                <a:cs typeface="Roboto"/>
              </a:rPr>
              <a:t>Conclusions</a:t>
            </a:r>
            <a:endParaRPr sz="3600" b="1" dirty="0">
              <a:solidFill>
                <a:schemeClr val="accent5"/>
              </a:solidFill>
              <a:latin typeface="Roboto"/>
              <a:ea typeface="Roboto"/>
              <a:cs typeface="Roboto"/>
              <a:sym typeface="Roboto"/>
            </a:endParaRPr>
          </a:p>
        </p:txBody>
      </p:sp>
      <p:sp>
        <p:nvSpPr>
          <p:cNvPr id="255" name="Google Shape;255;p19"/>
          <p:cNvSpPr txBox="1"/>
          <p:nvPr/>
        </p:nvSpPr>
        <p:spPr>
          <a:xfrm>
            <a:off x="1888650" y="1101375"/>
            <a:ext cx="7146000" cy="8004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16E9E"/>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16E9E"/>
              </a:solidFill>
              <a:latin typeface="Roboto"/>
              <a:ea typeface="Roboto"/>
              <a:cs typeface="Roboto"/>
              <a:sym typeface="Roboto"/>
            </a:endParaRPr>
          </a:p>
        </p:txBody>
      </p:sp>
      <p:sp>
        <p:nvSpPr>
          <p:cNvPr id="256" name="Google Shape;25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16</a:t>
            </a:fld>
            <a:endParaRPr>
              <a:solidFill>
                <a:schemeClr val="dk2"/>
              </a:solidFill>
              <a:latin typeface="Arial"/>
              <a:ea typeface="Arial"/>
              <a:cs typeface="Arial"/>
              <a:sym typeface="Arial"/>
            </a:endParaRPr>
          </a:p>
        </p:txBody>
      </p:sp>
      <p:sp>
        <p:nvSpPr>
          <p:cNvPr id="259" name="Google Shape;259;p19"/>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260" name="Google Shape;260;p19"/>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3" name="TextBox 2">
            <a:extLst>
              <a:ext uri="{FF2B5EF4-FFF2-40B4-BE49-F238E27FC236}">
                <a16:creationId xmlns:a16="http://schemas.microsoft.com/office/drawing/2014/main" id="{9A621ECF-487D-5569-7324-93892BDE4BDA}"/>
              </a:ext>
            </a:extLst>
          </p:cNvPr>
          <p:cNvSpPr txBox="1"/>
          <p:nvPr/>
        </p:nvSpPr>
        <p:spPr>
          <a:xfrm>
            <a:off x="1804949" y="1413046"/>
            <a:ext cx="6941859" cy="1323439"/>
          </a:xfrm>
          <a:prstGeom prst="rect">
            <a:avLst/>
          </a:prstGeom>
          <a:noFill/>
        </p:spPr>
        <p:txBody>
          <a:bodyPr wrap="square">
            <a:spAutoFit/>
          </a:bodyPr>
          <a:lstStyle/>
          <a:p>
            <a:pPr marL="0" indent="0">
              <a:buNone/>
            </a:pPr>
            <a:r>
              <a:rPr lang="en-US" sz="1600" dirty="0">
                <a:solidFill>
                  <a:srgbClr val="016E9E"/>
                </a:solidFill>
                <a:latin typeface="Roboto"/>
                <a:ea typeface="Roboto"/>
                <a:cs typeface="Roboto"/>
              </a:rPr>
              <a:t>Currently, there are applications for forecasting sea conditions, but there are no tools for in-depth sea condition analysis. Our tool will be introducing a completely new aspect, making it easier for the surfing community. It will enhance the experience by providing a more enjoyable, safe, and enriching interaction with the sea.</a:t>
            </a:r>
            <a:endParaRPr lang="en-IL" sz="1600" dirty="0">
              <a:solidFill>
                <a:srgbClr val="016E9E"/>
              </a:solidFill>
              <a:latin typeface="Roboto"/>
              <a:ea typeface="Roboto"/>
              <a:cs typeface="Roboto"/>
            </a:endParaRPr>
          </a:p>
        </p:txBody>
      </p:sp>
      <p:sp>
        <p:nvSpPr>
          <p:cNvPr id="4" name="Google Shape;77;p2">
            <a:extLst>
              <a:ext uri="{FF2B5EF4-FFF2-40B4-BE49-F238E27FC236}">
                <a16:creationId xmlns:a16="http://schemas.microsoft.com/office/drawing/2014/main" id="{B6083306-FDCB-F855-08A8-4F5B41B14BA3}"/>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product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highlight>
                <a:srgbClr val="C0C0C0"/>
              </a:highlight>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highlight>
                  <a:srgbClr val="C0C0C0"/>
                </a:highlight>
                <a:latin typeface="Roboto Light"/>
                <a:ea typeface="Roboto Light"/>
                <a:cs typeface="Roboto Light"/>
                <a:sym typeface="Roboto Light"/>
              </a:rPr>
              <a:t>Conclusions</a:t>
            </a:r>
            <a:endParaRPr sz="1100" b="0" i="0" u="none" strike="noStrike" cap="none" dirty="0">
              <a:solidFill>
                <a:srgbClr val="016E9E"/>
              </a:solidFill>
              <a:highlight>
                <a:srgbClr val="C0C0C0"/>
              </a:highlight>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AF55C4-3F7C-8006-B011-ED8E853D0D09}"/>
              </a:ext>
            </a:extLst>
          </p:cNvPr>
          <p:cNvSpPr>
            <a:spLocks noGrp="1"/>
          </p:cNvSpPr>
          <p:nvPr>
            <p:ph idx="1"/>
          </p:nvPr>
        </p:nvSpPr>
        <p:spPr>
          <a:xfrm>
            <a:off x="628650" y="1061357"/>
            <a:ext cx="3284765" cy="3571365"/>
          </a:xfrm>
        </p:spPr>
        <p:txBody>
          <a:bodyPr>
            <a:normAutofit fontScale="85000" lnSpcReduction="10000"/>
          </a:bodyPr>
          <a:lstStyle/>
          <a:p>
            <a:pPr marL="0" indent="0">
              <a:buNone/>
            </a:pPr>
            <a:r>
              <a:rPr lang="en-US" sz="5200" dirty="0">
                <a:solidFill>
                  <a:srgbClr val="016E9E"/>
                </a:solidFill>
                <a:latin typeface="Roboto"/>
                <a:ea typeface="Roboto"/>
                <a:cs typeface="Roboto"/>
              </a:rPr>
              <a:t>Thank you for listening.</a:t>
            </a:r>
          </a:p>
          <a:p>
            <a:pPr marL="0" indent="0">
              <a:buNone/>
            </a:pPr>
            <a:endParaRPr lang="en-US" sz="5200" dirty="0">
              <a:solidFill>
                <a:srgbClr val="016E9E"/>
              </a:solidFill>
              <a:latin typeface="Roboto"/>
              <a:ea typeface="Roboto"/>
              <a:cs typeface="Roboto"/>
            </a:endParaRPr>
          </a:p>
          <a:p>
            <a:pPr marL="0" indent="0">
              <a:buNone/>
            </a:pPr>
            <a:r>
              <a:rPr lang="en-US" sz="5200" dirty="0">
                <a:solidFill>
                  <a:srgbClr val="016E9E"/>
                </a:solidFill>
                <a:latin typeface="Roboto"/>
                <a:ea typeface="Roboto"/>
                <a:cs typeface="Roboto"/>
              </a:rPr>
              <a:t>Q&amp;A </a:t>
            </a:r>
            <a:r>
              <a:rPr lang="en-US" sz="4500" dirty="0">
                <a:sym typeface="Wingdings" panose="05000000000000000000" pitchFamily="2" charset="2"/>
              </a:rPr>
              <a:t></a:t>
            </a:r>
            <a:endParaRPr lang="en-IL" sz="4500" dirty="0"/>
          </a:p>
        </p:txBody>
      </p:sp>
      <p:pic>
        <p:nvPicPr>
          <p:cNvPr id="12290" name="Picture 2" descr="מדבקת גלשן ים מגניבה לחדר">
            <a:extLst>
              <a:ext uri="{FF2B5EF4-FFF2-40B4-BE49-F238E27FC236}">
                <a16:creationId xmlns:a16="http://schemas.microsoft.com/office/drawing/2014/main" id="{9A1ABECA-6FAF-04E8-E832-38ED2BE03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531" y="89580"/>
            <a:ext cx="4761820" cy="47618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42C3AD3-20E8-5A84-94DB-7ED572B0A5A5}"/>
              </a:ext>
            </a:extLst>
          </p:cNvPr>
          <p:cNvSpPr txBox="1"/>
          <p:nvPr/>
        </p:nvSpPr>
        <p:spPr>
          <a:xfrm>
            <a:off x="8689748" y="4775200"/>
            <a:ext cx="335348" cy="253916"/>
          </a:xfrm>
          <a:prstGeom prst="rect">
            <a:avLst/>
          </a:prstGeom>
          <a:noFill/>
        </p:spPr>
        <p:txBody>
          <a:bodyPr wrap="none" rtlCol="0">
            <a:spAutoFit/>
          </a:bodyPr>
          <a:lstStyle/>
          <a:p>
            <a:r>
              <a:rPr lang="en-US" sz="1050" dirty="0"/>
              <a:t>17</a:t>
            </a:r>
          </a:p>
        </p:txBody>
      </p:sp>
    </p:spTree>
    <p:extLst>
      <p:ext uri="{BB962C8B-B14F-4D97-AF65-F5344CB8AC3E}">
        <p14:creationId xmlns:p14="http://schemas.microsoft.com/office/powerpoint/2010/main" val="132139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2"/>
          <p:cNvSpPr txBox="1"/>
          <p:nvPr/>
        </p:nvSpPr>
        <p:spPr>
          <a:xfrm>
            <a:off x="1888651" y="880138"/>
            <a:ext cx="3801900" cy="3508623"/>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16E9E"/>
              </a:buClr>
              <a:buSzPts val="2000"/>
              <a:buFont typeface="Roboto"/>
              <a:buChar char="●"/>
            </a:pPr>
            <a:r>
              <a:rPr lang="en-US" sz="1800" dirty="0">
                <a:solidFill>
                  <a:srgbClr val="016E9E"/>
                </a:solidFill>
                <a:latin typeface="Roboto"/>
                <a:ea typeface="Roboto"/>
                <a:cs typeface="Roboto"/>
              </a:rPr>
              <a:t>Introduction</a:t>
            </a:r>
            <a:r>
              <a:rPr lang="en-US" sz="3600" dirty="0"/>
              <a:t> </a:t>
            </a:r>
            <a:endParaRPr lang="he-IL" sz="3600" dirty="0"/>
          </a:p>
          <a:p>
            <a:pPr marL="457200" marR="0" lvl="0" indent="-355600" algn="l" rtl="0">
              <a:lnSpc>
                <a:spcPct val="100000"/>
              </a:lnSpc>
              <a:spcBef>
                <a:spcPts val="0"/>
              </a:spcBef>
              <a:spcAft>
                <a:spcPts val="0"/>
              </a:spcAft>
              <a:buClr>
                <a:srgbClr val="016E9E"/>
              </a:buClr>
              <a:buSzPts val="2000"/>
              <a:buFont typeface="Roboto"/>
              <a:buChar char="●"/>
            </a:pPr>
            <a:r>
              <a:rPr lang="en-US" sz="1800" dirty="0">
                <a:solidFill>
                  <a:srgbClr val="016E9E"/>
                </a:solidFill>
                <a:latin typeface="Roboto"/>
                <a:ea typeface="Roboto"/>
                <a:cs typeface="Roboto"/>
              </a:rPr>
              <a:t>Problem And Solution </a:t>
            </a:r>
          </a:p>
          <a:p>
            <a:pPr marL="457200" marR="0" lvl="0" indent="-355600" algn="l" rtl="0">
              <a:lnSpc>
                <a:spcPct val="100000"/>
              </a:lnSpc>
              <a:spcBef>
                <a:spcPts val="0"/>
              </a:spcBef>
              <a:spcAft>
                <a:spcPts val="0"/>
              </a:spcAft>
              <a:buClr>
                <a:srgbClr val="016E9E"/>
              </a:buClr>
              <a:buSzPts val="2000"/>
              <a:buFont typeface="Roboto"/>
              <a:buChar char="●"/>
            </a:pPr>
            <a:r>
              <a:rPr lang="en-US" sz="1800" dirty="0">
                <a:solidFill>
                  <a:srgbClr val="016E9E"/>
                </a:solidFill>
                <a:latin typeface="Roboto"/>
                <a:ea typeface="Roboto"/>
                <a:cs typeface="Roboto"/>
              </a:rPr>
              <a:t>Data Collection</a:t>
            </a:r>
          </a:p>
          <a:p>
            <a:pPr marL="457200" marR="0" lvl="0" indent="-355600" algn="l" rtl="0">
              <a:lnSpc>
                <a:spcPct val="100000"/>
              </a:lnSpc>
              <a:spcBef>
                <a:spcPts val="0"/>
              </a:spcBef>
              <a:spcAft>
                <a:spcPts val="0"/>
              </a:spcAft>
              <a:buClr>
                <a:srgbClr val="016E9E"/>
              </a:buClr>
              <a:buSzPts val="2000"/>
              <a:buFont typeface="Roboto"/>
              <a:buChar char="●"/>
            </a:pPr>
            <a:r>
              <a:rPr lang="en-US" sz="1800" dirty="0">
                <a:solidFill>
                  <a:srgbClr val="016E9E"/>
                </a:solidFill>
                <a:highlight>
                  <a:schemeClr val="lt1"/>
                </a:highlight>
                <a:latin typeface="Roboto"/>
                <a:ea typeface="Roboto"/>
                <a:cs typeface="Roboto"/>
              </a:rPr>
              <a:t>Process</a:t>
            </a:r>
          </a:p>
          <a:p>
            <a:pPr marL="457200" marR="0" lvl="0" indent="-355600" algn="l" rtl="0">
              <a:lnSpc>
                <a:spcPct val="100000"/>
              </a:lnSpc>
              <a:spcBef>
                <a:spcPts val="0"/>
              </a:spcBef>
              <a:spcAft>
                <a:spcPts val="0"/>
              </a:spcAft>
              <a:buClr>
                <a:srgbClr val="016E9E"/>
              </a:buClr>
              <a:buSzPts val="2000"/>
              <a:buFont typeface="Roboto"/>
              <a:buChar char="●"/>
            </a:pPr>
            <a:r>
              <a:rPr lang="en-US" sz="1800" dirty="0">
                <a:solidFill>
                  <a:srgbClr val="016E9E"/>
                </a:solidFill>
                <a:highlight>
                  <a:schemeClr val="lt1"/>
                </a:highlight>
                <a:latin typeface="Roboto"/>
                <a:ea typeface="Roboto"/>
                <a:cs typeface="Roboto"/>
              </a:rPr>
              <a:t>Research</a:t>
            </a:r>
          </a:p>
          <a:p>
            <a:pPr marL="457200" marR="0" lvl="0" indent="-355600" algn="l" rtl="0">
              <a:lnSpc>
                <a:spcPct val="100000"/>
              </a:lnSpc>
              <a:spcBef>
                <a:spcPts val="0"/>
              </a:spcBef>
              <a:spcAft>
                <a:spcPts val="0"/>
              </a:spcAft>
              <a:buClr>
                <a:srgbClr val="016E9E"/>
              </a:buClr>
              <a:buSzPts val="2000"/>
              <a:buFont typeface="Roboto"/>
              <a:buChar char="●"/>
            </a:pPr>
            <a:r>
              <a:rPr lang="en-US" sz="1800" dirty="0">
                <a:solidFill>
                  <a:srgbClr val="016E9E"/>
                </a:solidFill>
                <a:highlight>
                  <a:schemeClr val="lt1"/>
                </a:highlight>
                <a:latin typeface="Roboto"/>
                <a:ea typeface="Roboto"/>
                <a:cs typeface="Roboto"/>
              </a:rPr>
              <a:t>Data Gathering And Annotation</a:t>
            </a:r>
          </a:p>
          <a:p>
            <a:pPr marL="457200" marR="0" lvl="0" indent="-355600" algn="l" rtl="0">
              <a:lnSpc>
                <a:spcPct val="100000"/>
              </a:lnSpc>
              <a:spcBef>
                <a:spcPts val="0"/>
              </a:spcBef>
              <a:spcAft>
                <a:spcPts val="0"/>
              </a:spcAft>
              <a:buClr>
                <a:srgbClr val="016E9E"/>
              </a:buClr>
              <a:buSzPts val="2000"/>
              <a:buFont typeface="Roboto"/>
              <a:buChar char="●"/>
            </a:pPr>
            <a:r>
              <a:rPr lang="en-US" sz="1050" dirty="0">
                <a:solidFill>
                  <a:srgbClr val="434343"/>
                </a:solidFill>
                <a:latin typeface="Arial" panose="020B0604020202020204" pitchFamily="34" charset="0"/>
              </a:rPr>
              <a:t> </a:t>
            </a:r>
            <a:r>
              <a:rPr lang="en-US" sz="1800" dirty="0">
                <a:solidFill>
                  <a:srgbClr val="016E9E"/>
                </a:solidFill>
                <a:highlight>
                  <a:schemeClr val="lt1"/>
                </a:highlight>
                <a:latin typeface="Roboto"/>
                <a:ea typeface="Roboto"/>
                <a:cs typeface="Roboto"/>
              </a:rPr>
              <a:t>Model Training</a:t>
            </a:r>
          </a:p>
          <a:p>
            <a:pPr marL="457200" marR="0" lvl="0" indent="-355600" algn="l" rtl="0">
              <a:lnSpc>
                <a:spcPct val="100000"/>
              </a:lnSpc>
              <a:spcBef>
                <a:spcPts val="0"/>
              </a:spcBef>
              <a:spcAft>
                <a:spcPts val="0"/>
              </a:spcAft>
              <a:buClr>
                <a:srgbClr val="016E9E"/>
              </a:buClr>
              <a:buSzPts val="2000"/>
              <a:buFont typeface="Roboto"/>
              <a:buChar char="●"/>
            </a:pPr>
            <a:r>
              <a:rPr lang="en-US" sz="1800" dirty="0">
                <a:solidFill>
                  <a:srgbClr val="016E9E"/>
                </a:solidFill>
                <a:highlight>
                  <a:schemeClr val="lt1"/>
                </a:highlight>
                <a:latin typeface="Roboto"/>
                <a:ea typeface="Roboto"/>
                <a:cs typeface="Roboto"/>
              </a:rPr>
              <a:t>product </a:t>
            </a:r>
          </a:p>
          <a:p>
            <a:pPr marL="457200" marR="0" lvl="0" indent="-355600" algn="l" rtl="0">
              <a:lnSpc>
                <a:spcPct val="100000"/>
              </a:lnSpc>
              <a:spcBef>
                <a:spcPts val="0"/>
              </a:spcBef>
              <a:spcAft>
                <a:spcPts val="0"/>
              </a:spcAft>
              <a:buClr>
                <a:srgbClr val="016E9E"/>
              </a:buClr>
              <a:buSzPts val="2000"/>
              <a:buFont typeface="Roboto"/>
              <a:buChar char="●"/>
            </a:pPr>
            <a:r>
              <a:rPr lang="en-US" sz="1800" dirty="0">
                <a:solidFill>
                  <a:srgbClr val="016E9E"/>
                </a:solidFill>
                <a:highlight>
                  <a:schemeClr val="lt1"/>
                </a:highlight>
                <a:latin typeface="Roboto"/>
                <a:ea typeface="Roboto"/>
                <a:cs typeface="Roboto"/>
              </a:rPr>
              <a:t>Testing plan</a:t>
            </a:r>
            <a:r>
              <a:rPr lang="en-US" sz="1800" dirty="0">
                <a:solidFill>
                  <a:srgbClr val="016E9E"/>
                </a:solidFill>
                <a:highlight>
                  <a:schemeClr val="lt1"/>
                </a:highlight>
                <a:latin typeface="Roboto"/>
                <a:ea typeface="Roboto"/>
                <a:cs typeface="Roboto"/>
                <a:sym typeface="Roboto"/>
              </a:rPr>
              <a:t> </a:t>
            </a:r>
          </a:p>
          <a:p>
            <a:pPr marL="457200" marR="0" lvl="0" indent="-355600" algn="l" rtl="0">
              <a:lnSpc>
                <a:spcPct val="100000"/>
              </a:lnSpc>
              <a:spcBef>
                <a:spcPts val="0"/>
              </a:spcBef>
              <a:spcAft>
                <a:spcPts val="0"/>
              </a:spcAft>
              <a:buClr>
                <a:srgbClr val="016E9E"/>
              </a:buClr>
              <a:buSzPts val="2000"/>
              <a:buFont typeface="Roboto"/>
              <a:buChar char="●"/>
            </a:pPr>
            <a:r>
              <a:rPr lang="en-US" sz="1800" dirty="0">
                <a:solidFill>
                  <a:srgbClr val="016E9E"/>
                </a:solidFill>
                <a:highlight>
                  <a:schemeClr val="lt1"/>
                </a:highlight>
                <a:latin typeface="Roboto"/>
                <a:ea typeface="Roboto"/>
                <a:cs typeface="Roboto"/>
              </a:rPr>
              <a:t>Expected Achievements</a:t>
            </a:r>
            <a:endParaRPr lang="en-US" sz="1800" dirty="0">
              <a:solidFill>
                <a:srgbClr val="016E9E"/>
              </a:solidFill>
              <a:highlight>
                <a:schemeClr val="lt1"/>
              </a:highlight>
              <a:latin typeface="Roboto"/>
              <a:ea typeface="Roboto"/>
              <a:cs typeface="Roboto"/>
              <a:sym typeface="Roboto"/>
            </a:endParaRPr>
          </a:p>
          <a:p>
            <a:pPr marL="457200" marR="0" lvl="0" indent="-355600" algn="l" rtl="0">
              <a:lnSpc>
                <a:spcPct val="100000"/>
              </a:lnSpc>
              <a:spcBef>
                <a:spcPts val="0"/>
              </a:spcBef>
              <a:spcAft>
                <a:spcPts val="0"/>
              </a:spcAft>
              <a:buClr>
                <a:srgbClr val="016E9E"/>
              </a:buClr>
              <a:buSzPts val="2000"/>
              <a:buFont typeface="Roboto"/>
              <a:buChar char="●"/>
            </a:pPr>
            <a:r>
              <a:rPr lang="iw" sz="1800" b="0" i="0" u="none" strike="noStrike" cap="none" dirty="0">
                <a:solidFill>
                  <a:srgbClr val="016E9E"/>
                </a:solidFill>
                <a:highlight>
                  <a:schemeClr val="lt1"/>
                </a:highlight>
                <a:latin typeface="Roboto"/>
                <a:ea typeface="Roboto"/>
                <a:cs typeface="Roboto"/>
                <a:sym typeface="Roboto"/>
              </a:rPr>
              <a:t>Conclusions</a:t>
            </a:r>
            <a:endParaRPr sz="2000" b="0" i="0" u="none" strike="noStrike" cap="none" dirty="0">
              <a:solidFill>
                <a:srgbClr val="016E9E"/>
              </a:solidFill>
              <a:highlight>
                <a:schemeClr val="lt1"/>
              </a:highlight>
              <a:latin typeface="Roboto"/>
              <a:ea typeface="Roboto"/>
              <a:cs typeface="Roboto"/>
              <a:sym typeface="Roboto"/>
            </a:endParaRPr>
          </a:p>
        </p:txBody>
      </p:sp>
      <p:cxnSp>
        <p:nvCxnSpPr>
          <p:cNvPr id="71" name="Google Shape;71;p2"/>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72" name="Google Shape;72;p2"/>
          <p:cNvSpPr txBox="1"/>
          <p:nvPr/>
        </p:nvSpPr>
        <p:spPr>
          <a:xfrm>
            <a:off x="1888650" y="247800"/>
            <a:ext cx="40317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chemeClr val="accent5"/>
                </a:solidFill>
                <a:latin typeface="Roboto"/>
                <a:ea typeface="Roboto"/>
                <a:cs typeface="Roboto"/>
                <a:sym typeface="Roboto"/>
              </a:rPr>
              <a:t>T</a:t>
            </a:r>
            <a:r>
              <a:rPr lang="en-US" sz="3600" b="1" dirty="0">
                <a:solidFill>
                  <a:schemeClr val="accent5"/>
                </a:solidFill>
                <a:latin typeface="Roboto"/>
                <a:ea typeface="Roboto"/>
                <a:cs typeface="Roboto"/>
                <a:sym typeface="Roboto"/>
              </a:rPr>
              <a:t>able of contents</a:t>
            </a:r>
            <a:r>
              <a:rPr lang="iw" sz="3600" b="1" i="0" u="none" strike="noStrike" cap="none" dirty="0">
                <a:solidFill>
                  <a:schemeClr val="accent5"/>
                </a:solidFill>
                <a:latin typeface="Roboto"/>
                <a:ea typeface="Roboto"/>
                <a:cs typeface="Roboto"/>
                <a:sym typeface="Roboto"/>
              </a:rPr>
              <a:t> </a:t>
            </a:r>
            <a:endParaRPr sz="3600" b="1" i="0" u="none" strike="noStrike" cap="none" dirty="0">
              <a:solidFill>
                <a:schemeClr val="accent5"/>
              </a:solidFill>
              <a:latin typeface="Roboto"/>
              <a:ea typeface="Roboto"/>
              <a:cs typeface="Roboto"/>
              <a:sym typeface="Roboto"/>
            </a:endParaRPr>
          </a:p>
        </p:txBody>
      </p:sp>
      <p:sp>
        <p:nvSpPr>
          <p:cNvPr id="73" name="Google Shape;73;p2"/>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iw" sz="1000" b="0" i="0" u="none" strike="noStrike" cap="none" dirty="0">
                <a:solidFill>
                  <a:srgbClr val="016E9E"/>
                </a:solidFill>
                <a:latin typeface="Roboto"/>
                <a:ea typeface="Roboto"/>
                <a:cs typeface="Roboto"/>
                <a:sym typeface="Roboto"/>
              </a:rPr>
              <a:t>By </a:t>
            </a:r>
            <a:r>
              <a:rPr lang="en-US" sz="1000" dirty="0">
                <a:solidFill>
                  <a:srgbClr val="016E9E"/>
                </a:solidFill>
                <a:latin typeface="Roboto"/>
                <a:ea typeface="Roboto"/>
                <a:cs typeface="Roboto"/>
                <a:sym typeface="Roboto"/>
              </a:rPr>
              <a:t>Eyal Cohen</a:t>
            </a:r>
            <a:endParaRPr sz="1000" b="0" i="0" u="none" strike="noStrike" cap="none" dirty="0">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iw" sz="1000" b="0" i="0" u="none" strike="noStrike" cap="none" dirty="0">
                <a:solidFill>
                  <a:srgbClr val="016E9E"/>
                </a:solidFill>
                <a:latin typeface="Roboto"/>
                <a:ea typeface="Roboto"/>
                <a:cs typeface="Roboto"/>
                <a:sym typeface="Roboto"/>
              </a:rPr>
              <a:t>&amp; </a:t>
            </a:r>
            <a:r>
              <a:rPr lang="en-US" sz="1000" b="0" i="0" u="none" strike="noStrike" cap="none" dirty="0">
                <a:solidFill>
                  <a:srgbClr val="016E9E"/>
                </a:solidFill>
                <a:latin typeface="Roboto"/>
                <a:ea typeface="Roboto"/>
                <a:cs typeface="Roboto"/>
                <a:sym typeface="Roboto"/>
              </a:rPr>
              <a:t>L</a:t>
            </a:r>
            <a:r>
              <a:rPr lang="en-US" sz="1000" dirty="0">
                <a:solidFill>
                  <a:srgbClr val="016E9E"/>
                </a:solidFill>
                <a:latin typeface="Roboto"/>
                <a:ea typeface="Roboto"/>
                <a:cs typeface="Roboto"/>
                <a:sym typeface="Roboto"/>
              </a:rPr>
              <a:t>ior Zucker</a:t>
            </a:r>
            <a:endParaRPr sz="1000" b="0" i="0" u="none" strike="noStrike" cap="none" dirty="0">
              <a:solidFill>
                <a:srgbClr val="016E9E"/>
              </a:solidFill>
              <a:latin typeface="Roboto"/>
              <a:ea typeface="Roboto"/>
              <a:cs typeface="Roboto"/>
              <a:sym typeface="Roboto"/>
            </a:endParaRPr>
          </a:p>
        </p:txBody>
      </p:sp>
      <p:sp>
        <p:nvSpPr>
          <p:cNvPr id="74" name="Google Shape;74;p2"/>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75" name="Google Shape;7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2</a:t>
            </a:fld>
            <a:endParaRPr>
              <a:solidFill>
                <a:schemeClr val="dk2"/>
              </a:solidFill>
              <a:latin typeface="Arial"/>
              <a:ea typeface="Arial"/>
              <a:cs typeface="Arial"/>
              <a:sym typeface="Arial"/>
            </a:endParaRPr>
          </a:p>
        </p:txBody>
      </p:sp>
      <p:pic>
        <p:nvPicPr>
          <p:cNvPr id="76" name="Google Shape;76;p2"/>
          <p:cNvPicPr preferRelativeResize="0"/>
          <p:nvPr/>
        </p:nvPicPr>
        <p:blipFill>
          <a:blip r:embed="rId3">
            <a:alphaModFix/>
          </a:blip>
          <a:stretch>
            <a:fillRect/>
          </a:stretch>
        </p:blipFill>
        <p:spPr>
          <a:xfrm>
            <a:off x="5690551" y="1063831"/>
            <a:ext cx="2902275" cy="3141244"/>
          </a:xfrm>
          <a:prstGeom prst="rect">
            <a:avLst/>
          </a:prstGeom>
          <a:noFill/>
          <a:ln>
            <a:noFill/>
          </a:ln>
        </p:spPr>
      </p:pic>
      <p:sp>
        <p:nvSpPr>
          <p:cNvPr id="77" name="Google Shape;77;p2"/>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product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cxnSp>
        <p:nvCxnSpPr>
          <p:cNvPr id="82" name="Google Shape;82;p3"/>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83" name="Google Shape;83;p3"/>
          <p:cNvSpPr txBox="1"/>
          <p:nvPr/>
        </p:nvSpPr>
        <p:spPr>
          <a:xfrm>
            <a:off x="1888650" y="247800"/>
            <a:ext cx="2834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iw" sz="3600" b="1" i="0" u="none" strike="noStrike" cap="none">
                <a:solidFill>
                  <a:schemeClr val="lt1"/>
                </a:solidFill>
                <a:latin typeface="Roboto"/>
                <a:ea typeface="Roboto"/>
                <a:cs typeface="Roboto"/>
                <a:sym typeface="Roboto"/>
              </a:rPr>
              <a:t>The problem</a:t>
            </a:r>
            <a:endParaRPr sz="3600" b="1" i="0" u="none" strike="noStrike" cap="none">
              <a:solidFill>
                <a:schemeClr val="lt1"/>
              </a:solidFill>
              <a:latin typeface="Roboto"/>
              <a:ea typeface="Roboto"/>
              <a:cs typeface="Roboto"/>
              <a:sym typeface="Roboto"/>
            </a:endParaRPr>
          </a:p>
        </p:txBody>
      </p:sp>
      <p:sp>
        <p:nvSpPr>
          <p:cNvPr id="84" name="Google Shape;84;p3"/>
          <p:cNvSpPr txBox="1"/>
          <p:nvPr/>
        </p:nvSpPr>
        <p:spPr>
          <a:xfrm>
            <a:off x="1718675" y="371100"/>
            <a:ext cx="7255500" cy="738633"/>
          </a:xfrm>
          <a:prstGeom prst="rect">
            <a:avLst/>
          </a:prstGeom>
          <a:noFill/>
          <a:ln>
            <a:noFill/>
          </a:ln>
        </p:spPr>
        <p:txBody>
          <a:bodyPr spcFirstLastPara="1" wrap="square" lIns="91425" tIns="91425" rIns="91425" bIns="91425" anchor="t" anchorCtr="0">
            <a:spAutoFit/>
          </a:bodyPr>
          <a:lstStyle/>
          <a:p>
            <a:pPr>
              <a:buSzPts val="3600"/>
            </a:pPr>
            <a:r>
              <a:rPr lang="en-US" sz="3600" b="1" dirty="0">
                <a:solidFill>
                  <a:schemeClr val="accent5"/>
                </a:solidFill>
                <a:latin typeface="Roboto"/>
                <a:ea typeface="Roboto"/>
                <a:cs typeface="Roboto"/>
              </a:rPr>
              <a:t>Introduction</a:t>
            </a:r>
            <a:endParaRPr sz="3600" b="1" dirty="0">
              <a:solidFill>
                <a:schemeClr val="accent5"/>
              </a:solidFill>
              <a:latin typeface="Roboto"/>
              <a:ea typeface="Roboto"/>
              <a:cs typeface="Roboto"/>
              <a:sym typeface="Roboto"/>
            </a:endParaRPr>
          </a:p>
        </p:txBody>
      </p:sp>
      <p:sp>
        <p:nvSpPr>
          <p:cNvPr id="85" name="Google Shape;8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3</a:t>
            </a:fld>
            <a:endParaRPr>
              <a:solidFill>
                <a:schemeClr val="dk2"/>
              </a:solidFill>
              <a:latin typeface="Arial"/>
              <a:ea typeface="Arial"/>
              <a:cs typeface="Arial"/>
              <a:sym typeface="Arial"/>
            </a:endParaRPr>
          </a:p>
        </p:txBody>
      </p:sp>
      <p:sp>
        <p:nvSpPr>
          <p:cNvPr id="87" name="Google Shape;87;p3"/>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88" name="Google Shape;88;p3"/>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3" name="TextBox 2">
            <a:extLst>
              <a:ext uri="{FF2B5EF4-FFF2-40B4-BE49-F238E27FC236}">
                <a16:creationId xmlns:a16="http://schemas.microsoft.com/office/drawing/2014/main" id="{E7B94563-F82F-4F11-E799-9AC248A39D01}"/>
              </a:ext>
            </a:extLst>
          </p:cNvPr>
          <p:cNvSpPr txBox="1"/>
          <p:nvPr/>
        </p:nvSpPr>
        <p:spPr>
          <a:xfrm>
            <a:off x="1746961" y="1357177"/>
            <a:ext cx="6725497" cy="2554545"/>
          </a:xfrm>
          <a:prstGeom prst="rect">
            <a:avLst/>
          </a:prstGeom>
          <a:noFill/>
        </p:spPr>
        <p:txBody>
          <a:bodyPr wrap="square">
            <a:spAutoFit/>
          </a:bodyPr>
          <a:lstStyle/>
          <a:p>
            <a:pPr marL="285750" indent="-285750">
              <a:buClr>
                <a:schemeClr val="accent5">
                  <a:lumMod val="75000"/>
                </a:schemeClr>
              </a:buClr>
              <a:buFont typeface="Arial" panose="020B0604020202020204" pitchFamily="34" charset="0"/>
              <a:buChar char="•"/>
            </a:pPr>
            <a:r>
              <a:rPr lang="en-US" sz="1600" b="1" dirty="0">
                <a:solidFill>
                  <a:srgbClr val="016E9E"/>
                </a:solidFill>
                <a:latin typeface="Roboto"/>
                <a:ea typeface="Roboto"/>
                <a:cs typeface="Roboto"/>
              </a:rPr>
              <a:t>Current Situation: </a:t>
            </a:r>
            <a:r>
              <a:rPr lang="en-US" sz="1600" dirty="0">
                <a:solidFill>
                  <a:srgbClr val="016E9E"/>
                </a:solidFill>
                <a:latin typeface="Roboto"/>
                <a:ea typeface="Roboto"/>
                <a:cs typeface="Roboto"/>
              </a:rPr>
              <a:t>Surfers face significant challenges in predicting wave conditions due to the limitations of manual observation. </a:t>
            </a:r>
          </a:p>
          <a:p>
            <a:pPr marL="285750" indent="-285750">
              <a:buClr>
                <a:schemeClr val="accent5">
                  <a:lumMod val="75000"/>
                </a:schemeClr>
              </a:buClr>
              <a:buFont typeface="Arial" panose="020B0604020202020204" pitchFamily="34" charset="0"/>
              <a:buChar char="•"/>
            </a:pPr>
            <a:endParaRPr lang="en-US" sz="1600" dirty="0">
              <a:solidFill>
                <a:srgbClr val="016E9E"/>
              </a:solidFill>
              <a:latin typeface="Roboto"/>
              <a:ea typeface="Roboto"/>
              <a:cs typeface="Roboto"/>
            </a:endParaRPr>
          </a:p>
          <a:p>
            <a:pPr marL="285750" indent="-285750">
              <a:buClr>
                <a:schemeClr val="accent5">
                  <a:lumMod val="75000"/>
                </a:schemeClr>
              </a:buClr>
              <a:buFont typeface="Arial" panose="020B0604020202020204" pitchFamily="34" charset="0"/>
              <a:buChar char="•"/>
            </a:pPr>
            <a:r>
              <a:rPr lang="en-US" sz="1600" b="1" dirty="0">
                <a:solidFill>
                  <a:srgbClr val="016E9E"/>
                </a:solidFill>
                <a:latin typeface="Roboto"/>
                <a:ea typeface="Roboto"/>
                <a:cs typeface="Roboto"/>
              </a:rPr>
              <a:t>Need for the Project:</a:t>
            </a:r>
            <a:r>
              <a:rPr lang="he-IL" sz="1600" b="1" dirty="0">
                <a:solidFill>
                  <a:srgbClr val="016E9E"/>
                </a:solidFill>
                <a:latin typeface="Roboto"/>
                <a:ea typeface="Roboto"/>
                <a:cs typeface="Roboto"/>
              </a:rPr>
              <a:t> </a:t>
            </a:r>
            <a:r>
              <a:rPr lang="en-US" sz="1600" dirty="0">
                <a:solidFill>
                  <a:srgbClr val="016E9E"/>
                </a:solidFill>
                <a:latin typeface="Roboto"/>
                <a:ea typeface="Roboto"/>
                <a:cs typeface="Roboto"/>
              </a:rPr>
              <a:t>There's a need for an automated tool that can analyze sea conditions accurately, providing surfers with data for better decision-making.</a:t>
            </a:r>
          </a:p>
          <a:p>
            <a:pPr marL="285750" indent="-285750">
              <a:buClr>
                <a:schemeClr val="accent5">
                  <a:lumMod val="75000"/>
                </a:schemeClr>
              </a:buClr>
              <a:buFont typeface="Arial" panose="020B0604020202020204" pitchFamily="34" charset="0"/>
              <a:buChar char="•"/>
            </a:pPr>
            <a:endParaRPr lang="he-IL" sz="1600" dirty="0">
              <a:solidFill>
                <a:srgbClr val="016E9E"/>
              </a:solidFill>
              <a:latin typeface="Roboto"/>
              <a:ea typeface="Roboto"/>
              <a:cs typeface="Roboto"/>
            </a:endParaRPr>
          </a:p>
          <a:p>
            <a:pPr marL="285750" indent="-285750">
              <a:buClr>
                <a:schemeClr val="accent5">
                  <a:lumMod val="75000"/>
                </a:schemeClr>
              </a:buClr>
              <a:buFont typeface="Arial" panose="020B0604020202020204" pitchFamily="34" charset="0"/>
              <a:buChar char="•"/>
            </a:pPr>
            <a:r>
              <a:rPr lang="en-US" sz="1600" b="1" dirty="0">
                <a:solidFill>
                  <a:srgbClr val="016E9E"/>
                </a:solidFill>
                <a:latin typeface="Roboto"/>
                <a:ea typeface="Roboto"/>
                <a:cs typeface="Roboto"/>
              </a:rPr>
              <a:t>Project Objectives:</a:t>
            </a:r>
            <a:r>
              <a:rPr lang="he-IL" sz="1600" b="1" dirty="0">
                <a:solidFill>
                  <a:srgbClr val="016E9E"/>
                </a:solidFill>
                <a:latin typeface="Roboto"/>
                <a:ea typeface="Roboto"/>
                <a:cs typeface="Roboto"/>
              </a:rPr>
              <a:t> </a:t>
            </a:r>
            <a:r>
              <a:rPr lang="en-US" sz="1600" dirty="0">
                <a:solidFill>
                  <a:srgbClr val="016E9E"/>
                </a:solidFill>
                <a:latin typeface="Roboto"/>
                <a:ea typeface="Roboto"/>
                <a:cs typeface="Roboto"/>
              </a:rPr>
              <a:t>WaveWatch aims to provide surfers with insights on wave conditions using machine learning to analyze beach video footage.</a:t>
            </a:r>
            <a:endParaRPr lang="en-IL" sz="1600" dirty="0">
              <a:solidFill>
                <a:srgbClr val="016E9E"/>
              </a:solidFill>
              <a:latin typeface="Roboto"/>
              <a:ea typeface="Roboto"/>
              <a:cs typeface="Roboto"/>
            </a:endParaRPr>
          </a:p>
        </p:txBody>
      </p:sp>
      <p:sp>
        <p:nvSpPr>
          <p:cNvPr id="6" name="Google Shape;77;p2">
            <a:extLst>
              <a:ext uri="{FF2B5EF4-FFF2-40B4-BE49-F238E27FC236}">
                <a16:creationId xmlns:a16="http://schemas.microsoft.com/office/drawing/2014/main" id="{3FCD02D3-8A71-1BD1-FD4D-87C32883FE7D}"/>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highlight>
                  <a:srgbClr val="C0C0C0"/>
                </a:highlight>
                <a:latin typeface="Roboto Light"/>
                <a:ea typeface="Roboto Light"/>
                <a:cs typeface="Roboto Light"/>
              </a:rPr>
              <a:t>Introduction</a:t>
            </a:r>
            <a:endParaRPr lang="he-IL" sz="1100" dirty="0">
              <a:solidFill>
                <a:srgbClr val="016E9E"/>
              </a:solidFill>
              <a:highlight>
                <a:srgbClr val="C0C0C0"/>
              </a:highlight>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product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cxnSp>
        <p:nvCxnSpPr>
          <p:cNvPr id="95" name="Google Shape;95;p4"/>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96" name="Google Shape;96;p4"/>
          <p:cNvSpPr txBox="1"/>
          <p:nvPr/>
        </p:nvSpPr>
        <p:spPr>
          <a:xfrm>
            <a:off x="1833025" y="247800"/>
            <a:ext cx="7304374"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2800" b="1" dirty="0">
                <a:solidFill>
                  <a:schemeClr val="accent5"/>
                </a:solidFill>
                <a:latin typeface="Roboto"/>
                <a:ea typeface="Roboto"/>
                <a:cs typeface="Roboto"/>
              </a:rPr>
              <a:t>Problem And Solution</a:t>
            </a:r>
            <a:endParaRPr sz="2800" b="1" dirty="0">
              <a:solidFill>
                <a:schemeClr val="accent5"/>
              </a:solidFill>
              <a:latin typeface="Roboto"/>
              <a:ea typeface="Roboto"/>
              <a:cs typeface="Roboto"/>
              <a:sym typeface="Roboto"/>
            </a:endParaRPr>
          </a:p>
        </p:txBody>
      </p:sp>
      <p:sp>
        <p:nvSpPr>
          <p:cNvPr id="97" name="Google Shape;9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4</a:t>
            </a:fld>
            <a:endParaRPr>
              <a:solidFill>
                <a:schemeClr val="dk2"/>
              </a:solidFill>
              <a:latin typeface="Arial"/>
              <a:ea typeface="Arial"/>
              <a:cs typeface="Arial"/>
              <a:sym typeface="Arial"/>
            </a:endParaRPr>
          </a:p>
        </p:txBody>
      </p:sp>
      <p:sp>
        <p:nvSpPr>
          <p:cNvPr id="100" name="Google Shape;100;p4"/>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101" name="Google Shape;101;p4"/>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2" name="Content Placeholder 2">
            <a:extLst>
              <a:ext uri="{FF2B5EF4-FFF2-40B4-BE49-F238E27FC236}">
                <a16:creationId xmlns:a16="http://schemas.microsoft.com/office/drawing/2014/main" id="{4883E3F5-E67D-ABCE-2EEB-D0780EE14679}"/>
              </a:ext>
            </a:extLst>
          </p:cNvPr>
          <p:cNvSpPr txBox="1">
            <a:spLocks/>
          </p:cNvSpPr>
          <p:nvPr/>
        </p:nvSpPr>
        <p:spPr>
          <a:xfrm>
            <a:off x="1833025" y="1234500"/>
            <a:ext cx="6611914"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buClr>
                <a:schemeClr val="accent5">
                  <a:lumMod val="75000"/>
                </a:schemeClr>
              </a:buClr>
              <a:buFont typeface="Arial" panose="020B0604020202020204" pitchFamily="34" charset="0"/>
              <a:buChar char="•"/>
            </a:pPr>
            <a:r>
              <a:rPr lang="en-US" sz="1600" b="1" dirty="0">
                <a:solidFill>
                  <a:srgbClr val="016E9E"/>
                </a:solidFill>
                <a:latin typeface="Roboto"/>
                <a:ea typeface="Roboto"/>
                <a:cs typeface="Roboto"/>
              </a:rPr>
              <a:t>Problem Definition:</a:t>
            </a:r>
            <a:r>
              <a:rPr lang="he-IL" sz="1600" b="1" dirty="0">
                <a:solidFill>
                  <a:srgbClr val="016E9E"/>
                </a:solidFill>
                <a:latin typeface="Roboto"/>
                <a:ea typeface="Roboto"/>
                <a:cs typeface="Roboto"/>
              </a:rPr>
              <a:t> </a:t>
            </a:r>
            <a:r>
              <a:rPr lang="en-US" sz="1600" dirty="0">
                <a:solidFill>
                  <a:srgbClr val="016E9E"/>
                </a:solidFill>
                <a:latin typeface="Roboto"/>
                <a:ea typeface="Roboto"/>
                <a:cs typeface="Roboto"/>
              </a:rPr>
              <a:t>Current surf forecasting methods require manual interpretation. Surfers need precise data on factors like swell period, wave height, crowd density, wave count per swell period.</a:t>
            </a:r>
          </a:p>
          <a:p>
            <a:pPr algn="l">
              <a:buClr>
                <a:schemeClr val="accent5">
                  <a:lumMod val="75000"/>
                </a:schemeClr>
              </a:buClr>
              <a:buFont typeface="Arial" panose="020B0604020202020204" pitchFamily="34" charset="0"/>
              <a:buChar char="•"/>
            </a:pPr>
            <a:endParaRPr lang="he-IL" sz="1600" dirty="0">
              <a:solidFill>
                <a:srgbClr val="016E9E"/>
              </a:solidFill>
              <a:latin typeface="Roboto"/>
              <a:ea typeface="Roboto"/>
              <a:cs typeface="Roboto"/>
            </a:endParaRPr>
          </a:p>
          <a:p>
            <a:pPr algn="l">
              <a:buClr>
                <a:schemeClr val="accent5">
                  <a:lumMod val="75000"/>
                </a:schemeClr>
              </a:buClr>
              <a:buFont typeface="Arial" panose="020B0604020202020204" pitchFamily="34" charset="0"/>
              <a:buChar char="•"/>
            </a:pPr>
            <a:r>
              <a:rPr lang="en-US" sz="1600" b="1" dirty="0">
                <a:solidFill>
                  <a:srgbClr val="016E9E"/>
                </a:solidFill>
                <a:latin typeface="Roboto"/>
                <a:ea typeface="Roboto"/>
                <a:cs typeface="Roboto"/>
              </a:rPr>
              <a:t>Proposed Solution: </a:t>
            </a:r>
            <a:r>
              <a:rPr lang="en-US" sz="1600" dirty="0">
                <a:solidFill>
                  <a:srgbClr val="016E9E"/>
                </a:solidFill>
                <a:latin typeface="Roboto"/>
                <a:ea typeface="Roboto"/>
                <a:cs typeface="Roboto"/>
              </a:rPr>
              <a:t>WaveWatch solves this by automating the analysis of beach videos through machine learning, focusing on key parameters mentioned above.</a:t>
            </a:r>
          </a:p>
          <a:p>
            <a:pPr algn="l">
              <a:buClr>
                <a:schemeClr val="accent5">
                  <a:lumMod val="75000"/>
                </a:schemeClr>
              </a:buClr>
              <a:buFont typeface="Arial" panose="020B0604020202020204" pitchFamily="34" charset="0"/>
              <a:buChar char="•"/>
            </a:pPr>
            <a:endParaRPr lang="he-IL" sz="1600" dirty="0">
              <a:solidFill>
                <a:srgbClr val="016E9E"/>
              </a:solidFill>
              <a:latin typeface="Roboto"/>
              <a:ea typeface="Roboto"/>
              <a:cs typeface="Roboto"/>
            </a:endParaRPr>
          </a:p>
          <a:p>
            <a:pPr algn="l">
              <a:buClr>
                <a:schemeClr val="accent5">
                  <a:lumMod val="75000"/>
                </a:schemeClr>
              </a:buClr>
              <a:buFont typeface="Arial" panose="020B0604020202020204" pitchFamily="34" charset="0"/>
              <a:buChar char="•"/>
            </a:pPr>
            <a:r>
              <a:rPr lang="en-US" sz="1600" b="1" dirty="0">
                <a:solidFill>
                  <a:srgbClr val="016E9E"/>
                </a:solidFill>
                <a:latin typeface="Roboto"/>
                <a:ea typeface="Roboto"/>
                <a:cs typeface="Roboto"/>
              </a:rPr>
              <a:t>Project Goals: </a:t>
            </a:r>
            <a:r>
              <a:rPr lang="en-US" sz="1600" dirty="0">
                <a:solidFill>
                  <a:srgbClr val="016E9E"/>
                </a:solidFill>
                <a:latin typeface="Roboto"/>
                <a:ea typeface="Roboto"/>
                <a:cs typeface="Roboto"/>
              </a:rPr>
              <a:t>Improve safety and surfing experience.</a:t>
            </a:r>
            <a:endParaRPr lang="en-IL" sz="1600" dirty="0">
              <a:solidFill>
                <a:srgbClr val="016E9E"/>
              </a:solidFill>
              <a:latin typeface="Roboto"/>
              <a:ea typeface="Roboto"/>
              <a:cs typeface="Roboto"/>
            </a:endParaRPr>
          </a:p>
        </p:txBody>
      </p:sp>
      <p:sp>
        <p:nvSpPr>
          <p:cNvPr id="4" name="Google Shape;77;p2">
            <a:extLst>
              <a:ext uri="{FF2B5EF4-FFF2-40B4-BE49-F238E27FC236}">
                <a16:creationId xmlns:a16="http://schemas.microsoft.com/office/drawing/2014/main" id="{D8E04579-F5F6-4527-CCA9-6AE1C87C185E}"/>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highlight>
                  <a:srgbClr val="C0C0C0"/>
                </a:highlight>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product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cxnSp>
        <p:nvCxnSpPr>
          <p:cNvPr id="108" name="Google Shape;108;p5"/>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109" name="Google Shape;109;p5"/>
          <p:cNvSpPr txBox="1"/>
          <p:nvPr/>
        </p:nvSpPr>
        <p:spPr>
          <a:xfrm>
            <a:off x="1716150" y="294948"/>
            <a:ext cx="72028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chemeClr val="accent5"/>
                </a:solidFill>
                <a:latin typeface="Roboto"/>
                <a:ea typeface="Roboto"/>
                <a:cs typeface="Roboto"/>
              </a:rPr>
              <a:t>Data Collection</a:t>
            </a:r>
            <a:endParaRPr sz="3600" b="1" dirty="0">
              <a:solidFill>
                <a:schemeClr val="accent5"/>
              </a:solidFill>
              <a:latin typeface="Roboto"/>
              <a:ea typeface="Roboto"/>
              <a:cs typeface="Roboto"/>
              <a:sym typeface="Roboto"/>
            </a:endParaRPr>
          </a:p>
        </p:txBody>
      </p:sp>
      <p:sp>
        <p:nvSpPr>
          <p:cNvPr id="110" name="Google Shape;11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5</a:t>
            </a:fld>
            <a:endParaRPr>
              <a:solidFill>
                <a:schemeClr val="dk2"/>
              </a:solidFill>
              <a:latin typeface="Arial"/>
              <a:ea typeface="Arial"/>
              <a:cs typeface="Arial"/>
              <a:sym typeface="Arial"/>
            </a:endParaRPr>
          </a:p>
        </p:txBody>
      </p:sp>
      <p:sp>
        <p:nvSpPr>
          <p:cNvPr id="111" name="Google Shape;111;p5"/>
          <p:cNvSpPr txBox="1"/>
          <p:nvPr/>
        </p:nvSpPr>
        <p:spPr>
          <a:xfrm>
            <a:off x="1607350" y="1586880"/>
            <a:ext cx="7146000" cy="1969740"/>
          </a:xfrm>
          <a:prstGeom prst="rect">
            <a:avLst/>
          </a:prstGeom>
          <a:noFill/>
          <a:ln>
            <a:noFill/>
          </a:ln>
        </p:spPr>
        <p:txBody>
          <a:bodyPr spcFirstLastPara="1" wrap="square" lIns="91425" tIns="91425" rIns="91425" bIns="91425" anchor="t" anchorCtr="0">
            <a:spAutoFit/>
          </a:bodyPr>
          <a:lstStyle/>
          <a:p>
            <a:pPr marL="342900" indent="-342900">
              <a:buClr>
                <a:schemeClr val="accent5">
                  <a:lumMod val="75000"/>
                </a:schemeClr>
              </a:buClr>
              <a:buFont typeface="Arial" panose="020B0604020202020204" pitchFamily="34" charset="0"/>
              <a:buChar char="•"/>
            </a:pPr>
            <a:r>
              <a:rPr lang="en-US" sz="1600" b="1" dirty="0">
                <a:solidFill>
                  <a:srgbClr val="016E9E"/>
                </a:solidFill>
                <a:latin typeface="Roboto"/>
                <a:ea typeface="Roboto"/>
                <a:cs typeface="Roboto"/>
              </a:rPr>
              <a:t>Data Collection: </a:t>
            </a:r>
            <a:r>
              <a:rPr lang="en-US" sz="1600" dirty="0" err="1">
                <a:solidFill>
                  <a:srgbClr val="016E9E"/>
                </a:solidFill>
                <a:latin typeface="Roboto"/>
                <a:ea typeface="Roboto"/>
                <a:cs typeface="Roboto"/>
              </a:rPr>
              <a:t>WaveWatch’s</a:t>
            </a:r>
            <a:r>
              <a:rPr lang="en-US" sz="1600" dirty="0">
                <a:solidFill>
                  <a:srgbClr val="016E9E"/>
                </a:solidFill>
                <a:latin typeface="Roboto"/>
                <a:ea typeface="Roboto"/>
                <a:cs typeface="Roboto"/>
              </a:rPr>
              <a:t> model uses annotated beach videos that capture various sea conditions, including waves and crowd. These videos help train the YOLO-based model.</a:t>
            </a:r>
          </a:p>
          <a:p>
            <a:pPr marL="342900" indent="-342900">
              <a:buClr>
                <a:schemeClr val="accent5">
                  <a:lumMod val="75000"/>
                </a:schemeClr>
              </a:buClr>
              <a:buFont typeface="Arial" panose="020B0604020202020204" pitchFamily="34" charset="0"/>
              <a:buChar char="•"/>
            </a:pPr>
            <a:endParaRPr lang="en-US" sz="1600" dirty="0">
              <a:solidFill>
                <a:srgbClr val="016E9E"/>
              </a:solidFill>
              <a:latin typeface="Roboto"/>
              <a:ea typeface="Roboto"/>
              <a:cs typeface="Roboto"/>
            </a:endParaRPr>
          </a:p>
          <a:p>
            <a:pPr marL="342900" indent="-342900">
              <a:buClr>
                <a:schemeClr val="accent5">
                  <a:lumMod val="75000"/>
                </a:schemeClr>
              </a:buClr>
              <a:buFont typeface="Arial" panose="020B0604020202020204" pitchFamily="34" charset="0"/>
              <a:buChar char="•"/>
            </a:pPr>
            <a:r>
              <a:rPr lang="en-US" sz="1600" b="1" dirty="0">
                <a:solidFill>
                  <a:srgbClr val="016E9E"/>
                </a:solidFill>
                <a:latin typeface="Roboto"/>
                <a:ea typeface="Roboto"/>
                <a:cs typeface="Roboto"/>
              </a:rPr>
              <a:t>Data Handling Strategy: </a:t>
            </a:r>
            <a:r>
              <a:rPr lang="en-US" sz="1600" dirty="0">
                <a:solidFill>
                  <a:srgbClr val="016E9E"/>
                </a:solidFill>
                <a:latin typeface="Roboto"/>
                <a:ea typeface="Roboto"/>
                <a:cs typeface="Roboto"/>
              </a:rPr>
              <a:t>Efficient data processing pipelines and storage solutions are implemented to handle large video data.</a:t>
            </a:r>
            <a:endParaRPr sz="1600" dirty="0">
              <a:solidFill>
                <a:srgbClr val="016E9E"/>
              </a:solidFill>
              <a:latin typeface="Roboto"/>
              <a:ea typeface="Roboto"/>
              <a:cs typeface="Roboto"/>
              <a:sym typeface="Roboto"/>
            </a:endParaRPr>
          </a:p>
          <a:p>
            <a:pPr marL="457200" marR="0" lvl="0" indent="0" algn="l" rtl="0">
              <a:lnSpc>
                <a:spcPct val="100000"/>
              </a:lnSpc>
              <a:spcBef>
                <a:spcPts val="0"/>
              </a:spcBef>
              <a:spcAft>
                <a:spcPts val="0"/>
              </a:spcAft>
              <a:buNone/>
            </a:pPr>
            <a:endParaRPr sz="2000" dirty="0">
              <a:solidFill>
                <a:srgbClr val="016E9E"/>
              </a:solidFill>
              <a:latin typeface="Roboto"/>
              <a:ea typeface="Roboto"/>
              <a:cs typeface="Roboto"/>
              <a:sym typeface="Roboto"/>
            </a:endParaRPr>
          </a:p>
        </p:txBody>
      </p:sp>
      <p:sp>
        <p:nvSpPr>
          <p:cNvPr id="113" name="Google Shape;113;p5"/>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114" name="Google Shape;114;p5"/>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3" name="Google Shape;77;p2">
            <a:extLst>
              <a:ext uri="{FF2B5EF4-FFF2-40B4-BE49-F238E27FC236}">
                <a16:creationId xmlns:a16="http://schemas.microsoft.com/office/drawing/2014/main" id="{070F0186-D054-4AC8-C346-C03E85256D2B}"/>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highlight>
                  <a:srgbClr val="C0C0C0"/>
                </a:highlight>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product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cxnSp>
        <p:nvCxnSpPr>
          <p:cNvPr id="121" name="Google Shape;121;g1fad2b870c7_0_4"/>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122" name="Google Shape;122;g1fad2b870c7_0_4"/>
          <p:cNvSpPr txBox="1"/>
          <p:nvPr/>
        </p:nvSpPr>
        <p:spPr>
          <a:xfrm>
            <a:off x="1851890" y="151305"/>
            <a:ext cx="40317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chemeClr val="accent5"/>
                </a:solidFill>
                <a:latin typeface="Roboto"/>
                <a:ea typeface="Roboto"/>
                <a:cs typeface="Roboto"/>
              </a:rPr>
              <a:t>Process</a:t>
            </a:r>
            <a:endParaRPr sz="3600" b="1" dirty="0">
              <a:solidFill>
                <a:schemeClr val="accent5"/>
              </a:solidFill>
              <a:latin typeface="Roboto"/>
              <a:ea typeface="Roboto"/>
              <a:cs typeface="Roboto"/>
              <a:sym typeface="Roboto"/>
            </a:endParaRPr>
          </a:p>
        </p:txBody>
      </p:sp>
      <p:sp>
        <p:nvSpPr>
          <p:cNvPr id="123" name="Google Shape;123;g1fad2b870c7_0_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6</a:t>
            </a:fld>
            <a:endParaRPr>
              <a:solidFill>
                <a:schemeClr val="dk2"/>
              </a:solidFill>
              <a:latin typeface="Arial"/>
              <a:ea typeface="Arial"/>
              <a:cs typeface="Arial"/>
              <a:sym typeface="Arial"/>
            </a:endParaRPr>
          </a:p>
        </p:txBody>
      </p:sp>
      <p:sp>
        <p:nvSpPr>
          <p:cNvPr id="124" name="Google Shape;124;g1fad2b870c7_0_4"/>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125" name="Google Shape;125;g1fad2b870c7_0_4"/>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127" name="Google Shape;127;g1fad2b870c7_0_4"/>
          <p:cNvSpPr txBox="1"/>
          <p:nvPr/>
        </p:nvSpPr>
        <p:spPr>
          <a:xfrm>
            <a:off x="1780764" y="889938"/>
            <a:ext cx="7132500" cy="1661963"/>
          </a:xfrm>
          <a:prstGeom prst="rect">
            <a:avLst/>
          </a:prstGeom>
          <a:noFill/>
          <a:ln>
            <a:noFill/>
          </a:ln>
        </p:spPr>
        <p:txBody>
          <a:bodyPr spcFirstLastPara="1" wrap="square" lIns="91425" tIns="91425" rIns="91425" bIns="91425" anchor="t" anchorCtr="0">
            <a:spAutoFit/>
          </a:bodyPr>
          <a:lstStyle/>
          <a:p>
            <a:pPr marL="285750" indent="-285750">
              <a:buClr>
                <a:schemeClr val="accent5">
                  <a:lumMod val="75000"/>
                </a:schemeClr>
              </a:buClr>
              <a:buFont typeface="Arial" panose="020B0604020202020204" pitchFamily="34" charset="0"/>
              <a:buChar char="•"/>
            </a:pPr>
            <a:r>
              <a:rPr lang="en-US" sz="1600" b="1" dirty="0">
                <a:solidFill>
                  <a:srgbClr val="016E9E"/>
                </a:solidFill>
                <a:latin typeface="Roboto"/>
                <a:ea typeface="Roboto"/>
                <a:cs typeface="Roboto"/>
              </a:rPr>
              <a:t>Challenges: </a:t>
            </a:r>
            <a:r>
              <a:rPr lang="en-US" sz="1600" dirty="0">
                <a:solidFill>
                  <a:srgbClr val="016E9E"/>
                </a:solidFill>
                <a:latin typeface="Roboto"/>
                <a:ea typeface="Roboto"/>
                <a:cs typeface="Roboto"/>
              </a:rPr>
              <a:t>Developing an accurate model to analyze sea conditions posed significant challenges, such as handling varying light conditions and camera angles in videos.</a:t>
            </a:r>
          </a:p>
          <a:p>
            <a:pPr marL="285750" indent="-285750">
              <a:buClr>
                <a:schemeClr val="accent5">
                  <a:lumMod val="75000"/>
                </a:schemeClr>
              </a:buClr>
              <a:buFont typeface="Arial" panose="020B0604020202020204" pitchFamily="34" charset="0"/>
              <a:buChar char="•"/>
            </a:pPr>
            <a:r>
              <a:rPr lang="en-US" sz="1600" b="1" dirty="0">
                <a:solidFill>
                  <a:srgbClr val="016E9E"/>
                </a:solidFill>
                <a:latin typeface="Roboto"/>
                <a:ea typeface="Roboto"/>
                <a:cs typeface="Roboto"/>
              </a:rPr>
              <a:t>Research Approaches: </a:t>
            </a:r>
            <a:r>
              <a:rPr lang="en-US" sz="1600" dirty="0">
                <a:solidFill>
                  <a:srgbClr val="016E9E"/>
                </a:solidFill>
                <a:latin typeface="Roboto"/>
                <a:ea typeface="Roboto"/>
                <a:cs typeface="Roboto"/>
              </a:rPr>
              <a:t>The project used machine learning techniques, specifically the YOLO architecture, to address these challenges. Annotated datasets are critical for training the model.</a:t>
            </a:r>
          </a:p>
        </p:txBody>
      </p:sp>
      <p:pic>
        <p:nvPicPr>
          <p:cNvPr id="2" name="Picture 4">
            <a:extLst>
              <a:ext uri="{FF2B5EF4-FFF2-40B4-BE49-F238E27FC236}">
                <a16:creationId xmlns:a16="http://schemas.microsoft.com/office/drawing/2014/main" id="{20BEE76A-4C44-E88E-B6E7-47FC913E7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529" y="2644519"/>
            <a:ext cx="3800475" cy="213598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77;p2">
            <a:extLst>
              <a:ext uri="{FF2B5EF4-FFF2-40B4-BE49-F238E27FC236}">
                <a16:creationId xmlns:a16="http://schemas.microsoft.com/office/drawing/2014/main" id="{FEE92B5E-AC94-E1E6-4296-BF4A3295CDD1}"/>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highlight>
                  <a:srgbClr val="C0C0C0"/>
                </a:highlight>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product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cxnSp>
        <p:nvCxnSpPr>
          <p:cNvPr id="132" name="Google Shape;132;p6"/>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133" name="Google Shape;133;p6"/>
          <p:cNvSpPr txBox="1"/>
          <p:nvPr/>
        </p:nvSpPr>
        <p:spPr>
          <a:xfrm>
            <a:off x="1888650" y="925325"/>
            <a:ext cx="3528825" cy="3693288"/>
          </a:xfrm>
          <a:prstGeom prst="rect">
            <a:avLst/>
          </a:prstGeom>
          <a:noFill/>
          <a:ln>
            <a:noFill/>
          </a:ln>
        </p:spPr>
        <p:txBody>
          <a:bodyPr spcFirstLastPara="1" wrap="square" lIns="91425" tIns="91425" rIns="91425" bIns="91425" anchor="t" anchorCtr="0">
            <a:spAutoFit/>
          </a:bodyPr>
          <a:lstStyle/>
          <a:p>
            <a:pPr marL="0" indent="0" defTabSz="685800" eaLnBrk="0" fontAlgn="base" hangingPunct="0">
              <a:lnSpc>
                <a:spcPct val="100000"/>
              </a:lnSpc>
              <a:spcBef>
                <a:spcPct val="0"/>
              </a:spcBef>
              <a:spcAft>
                <a:spcPct val="0"/>
              </a:spcAft>
              <a:buClr>
                <a:schemeClr val="accent5">
                  <a:lumMod val="75000"/>
                </a:schemeClr>
              </a:buClr>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Studied academic papers on beach monitoring and wave analysis to understand </a:t>
            </a:r>
            <a:r>
              <a:rPr lang="en-US" altLang="en-IL" sz="1600" dirty="0">
                <a:solidFill>
                  <a:srgbClr val="016E9E"/>
                </a:solidFill>
                <a:latin typeface="Roboto"/>
                <a:ea typeface="Roboto"/>
                <a:cs typeface="Roboto"/>
              </a:rPr>
              <a:t>the background</a:t>
            </a:r>
            <a:r>
              <a:rPr lang="en-IL" altLang="en-IL" sz="1600" dirty="0">
                <a:solidFill>
                  <a:srgbClr val="016E9E"/>
                </a:solidFill>
                <a:latin typeface="Roboto"/>
                <a:ea typeface="Roboto"/>
                <a:cs typeface="Roboto"/>
              </a:rPr>
              <a:t>.</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
                <a:schemeClr val="accent5">
                  <a:lumMod val="75000"/>
                </a:schemeClr>
              </a:buClr>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
                <a:schemeClr val="accent5">
                  <a:lumMod val="75000"/>
                </a:schemeClr>
              </a:buClr>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Conducted a questionnaire with local surfing groups to gather feedback on desired app features and analysis parameters.</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
                <a:schemeClr val="accent5">
                  <a:lumMod val="75000"/>
                </a:schemeClr>
              </a:buClr>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
                <a:schemeClr val="accent5">
                  <a:lumMod val="75000"/>
                </a:schemeClr>
              </a:buClr>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Used community insights to guide app functionality and parameter selection.</a:t>
            </a:r>
          </a:p>
          <a:p>
            <a:pPr marL="457200" marR="0" lvl="0" indent="0" algn="l" rtl="0">
              <a:lnSpc>
                <a:spcPct val="100000"/>
              </a:lnSpc>
              <a:spcBef>
                <a:spcPts val="0"/>
              </a:spcBef>
              <a:spcAft>
                <a:spcPts val="0"/>
              </a:spcAft>
              <a:buNone/>
            </a:pPr>
            <a:endParaRPr sz="1600" dirty="0">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16E9E"/>
              </a:solidFill>
              <a:latin typeface="Roboto"/>
              <a:ea typeface="Roboto"/>
              <a:cs typeface="Roboto"/>
              <a:sym typeface="Roboto"/>
            </a:endParaRPr>
          </a:p>
        </p:txBody>
      </p:sp>
      <p:sp>
        <p:nvSpPr>
          <p:cNvPr id="134" name="Google Shape;134;p6"/>
          <p:cNvSpPr txBox="1"/>
          <p:nvPr/>
        </p:nvSpPr>
        <p:spPr>
          <a:xfrm>
            <a:off x="1888650" y="247800"/>
            <a:ext cx="40317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chemeClr val="accent5"/>
                </a:solidFill>
                <a:latin typeface="Roboto"/>
                <a:ea typeface="Roboto"/>
                <a:cs typeface="Roboto"/>
              </a:rPr>
              <a:t>Research</a:t>
            </a:r>
            <a:endParaRPr sz="3600" b="1" dirty="0">
              <a:solidFill>
                <a:schemeClr val="accent5"/>
              </a:solidFill>
              <a:latin typeface="Roboto"/>
              <a:ea typeface="Roboto"/>
              <a:cs typeface="Roboto"/>
              <a:sym typeface="Roboto"/>
            </a:endParaRPr>
          </a:p>
        </p:txBody>
      </p:sp>
      <p:sp>
        <p:nvSpPr>
          <p:cNvPr id="135" name="Google Shape;13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7</a:t>
            </a:fld>
            <a:endParaRPr>
              <a:solidFill>
                <a:schemeClr val="dk2"/>
              </a:solidFill>
              <a:latin typeface="Arial"/>
              <a:ea typeface="Arial"/>
              <a:cs typeface="Arial"/>
              <a:sym typeface="Arial"/>
            </a:endParaRPr>
          </a:p>
        </p:txBody>
      </p:sp>
      <p:sp>
        <p:nvSpPr>
          <p:cNvPr id="137" name="Google Shape;137;p6"/>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138" name="Google Shape;138;p6"/>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pic>
        <p:nvPicPr>
          <p:cNvPr id="2" name="Picture 1">
            <a:extLst>
              <a:ext uri="{FF2B5EF4-FFF2-40B4-BE49-F238E27FC236}">
                <a16:creationId xmlns:a16="http://schemas.microsoft.com/office/drawing/2014/main" id="{F353E507-B8FB-204F-86EB-594FAE61997F}"/>
              </a:ext>
            </a:extLst>
          </p:cNvPr>
          <p:cNvPicPr>
            <a:picLocks noChangeAspect="1"/>
          </p:cNvPicPr>
          <p:nvPr/>
        </p:nvPicPr>
        <p:blipFill>
          <a:blip r:embed="rId3"/>
          <a:stretch>
            <a:fillRect/>
          </a:stretch>
        </p:blipFill>
        <p:spPr>
          <a:xfrm>
            <a:off x="5558847" y="639535"/>
            <a:ext cx="3393005" cy="3864429"/>
          </a:xfrm>
          <a:prstGeom prst="rect">
            <a:avLst/>
          </a:prstGeom>
        </p:spPr>
      </p:pic>
      <p:sp>
        <p:nvSpPr>
          <p:cNvPr id="3" name="Google Shape;77;p2">
            <a:extLst>
              <a:ext uri="{FF2B5EF4-FFF2-40B4-BE49-F238E27FC236}">
                <a16:creationId xmlns:a16="http://schemas.microsoft.com/office/drawing/2014/main" id="{85D4865B-D30B-1854-2480-30F7125901EC}"/>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rgbClr val="C0C0C0"/>
                </a:highlight>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product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cxnSp>
        <p:nvCxnSpPr>
          <p:cNvPr id="144" name="Google Shape;144;p7"/>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145" name="Google Shape;145;p7"/>
          <p:cNvSpPr txBox="1"/>
          <p:nvPr/>
        </p:nvSpPr>
        <p:spPr>
          <a:xfrm>
            <a:off x="1888649" y="247800"/>
            <a:ext cx="6828017"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chemeClr val="accent5"/>
                </a:solidFill>
                <a:latin typeface="Roboto"/>
                <a:ea typeface="Roboto"/>
                <a:cs typeface="Roboto"/>
              </a:rPr>
              <a:t>Data Gathering And Annotation</a:t>
            </a:r>
            <a:endParaRPr sz="3600" b="1" dirty="0">
              <a:solidFill>
                <a:schemeClr val="accent5"/>
              </a:solidFill>
              <a:latin typeface="Roboto"/>
              <a:ea typeface="Roboto"/>
              <a:cs typeface="Roboto"/>
              <a:sym typeface="Roboto"/>
            </a:endParaRPr>
          </a:p>
        </p:txBody>
      </p:sp>
      <p:sp>
        <p:nvSpPr>
          <p:cNvPr id="146" name="Google Shape;14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8</a:t>
            </a:fld>
            <a:endParaRPr>
              <a:solidFill>
                <a:schemeClr val="dk2"/>
              </a:solidFill>
              <a:latin typeface="Arial"/>
              <a:ea typeface="Arial"/>
              <a:cs typeface="Arial"/>
              <a:sym typeface="Arial"/>
            </a:endParaRPr>
          </a:p>
        </p:txBody>
      </p:sp>
      <p:sp>
        <p:nvSpPr>
          <p:cNvPr id="149" name="Google Shape;149;p7"/>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150" name="Google Shape;150;p7"/>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3" name="TextBox 2">
            <a:extLst>
              <a:ext uri="{FF2B5EF4-FFF2-40B4-BE49-F238E27FC236}">
                <a16:creationId xmlns:a16="http://schemas.microsoft.com/office/drawing/2014/main" id="{B7196A7D-830C-95C5-7991-5C40C73751E6}"/>
              </a:ext>
            </a:extLst>
          </p:cNvPr>
          <p:cNvSpPr txBox="1"/>
          <p:nvPr/>
        </p:nvSpPr>
        <p:spPr>
          <a:xfrm>
            <a:off x="1815016" y="1555226"/>
            <a:ext cx="7140590" cy="2554545"/>
          </a:xfrm>
          <a:prstGeom prst="rect">
            <a:avLst/>
          </a:prstGeom>
          <a:noFill/>
        </p:spPr>
        <p:txBody>
          <a:bodyPr wrap="square">
            <a:spAutoFit/>
          </a:bodyPr>
          <a:lstStyle/>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D</a:t>
            </a:r>
            <a:r>
              <a:rPr lang="en-IL" altLang="en-IL" sz="1600" dirty="0">
                <a:solidFill>
                  <a:srgbClr val="016E9E"/>
                </a:solidFill>
                <a:latin typeface="Roboto"/>
                <a:ea typeface="Roboto"/>
                <a:cs typeface="Roboto"/>
              </a:rPr>
              <a:t>development start</a:t>
            </a:r>
            <a:r>
              <a:rPr lang="en-US" altLang="en-IL" sz="1600" dirty="0">
                <a:solidFill>
                  <a:srgbClr val="016E9E"/>
                </a:solidFill>
                <a:latin typeface="Roboto"/>
                <a:ea typeface="Roboto"/>
                <a:cs typeface="Roboto"/>
              </a:rPr>
              <a:t>s </a:t>
            </a:r>
            <a:r>
              <a:rPr lang="en-IL" altLang="en-IL" sz="1600" dirty="0">
                <a:solidFill>
                  <a:srgbClr val="016E9E"/>
                </a:solidFill>
                <a:latin typeface="Roboto"/>
                <a:ea typeface="Roboto"/>
                <a:cs typeface="Roboto"/>
              </a:rPr>
              <a:t>with data collection from beaches, capturing various conditions</a:t>
            </a:r>
            <a:r>
              <a:rPr lang="en-US" altLang="en-IL" sz="1600" dirty="0">
                <a:solidFill>
                  <a:srgbClr val="016E9E"/>
                </a:solidFill>
                <a:latin typeface="Roboto"/>
                <a:ea typeface="Roboto"/>
                <a:cs typeface="Roboto"/>
              </a:rPr>
              <a:t> (wave and weather conditions)</a:t>
            </a:r>
            <a:r>
              <a:rPr lang="en-IL" altLang="en-IL" sz="1600" dirty="0">
                <a:solidFill>
                  <a:srgbClr val="016E9E"/>
                </a:solidFill>
                <a:latin typeface="Roboto"/>
                <a:ea typeface="Roboto"/>
                <a:cs typeface="Roboto"/>
              </a:rPr>
              <a:t>.</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Annotate videos by label</a:t>
            </a:r>
            <a:r>
              <a:rPr lang="en-US" altLang="en-IL" sz="1600" dirty="0">
                <a:solidFill>
                  <a:srgbClr val="016E9E"/>
                </a:solidFill>
                <a:latin typeface="Roboto"/>
                <a:ea typeface="Roboto"/>
                <a:cs typeface="Roboto"/>
              </a:rPr>
              <a:t>l</a:t>
            </a:r>
            <a:r>
              <a:rPr lang="en-IL" altLang="en-IL" sz="1600" dirty="0">
                <a:solidFill>
                  <a:srgbClr val="016E9E"/>
                </a:solidFill>
                <a:latin typeface="Roboto"/>
                <a:ea typeface="Roboto"/>
                <a:cs typeface="Roboto"/>
              </a:rPr>
              <a:t>in</a:t>
            </a:r>
            <a:r>
              <a:rPr lang="en-US" altLang="en-IL" sz="1600" dirty="0">
                <a:solidFill>
                  <a:srgbClr val="016E9E"/>
                </a:solidFill>
                <a:latin typeface="Roboto"/>
                <a:ea typeface="Roboto"/>
                <a:cs typeface="Roboto"/>
              </a:rPr>
              <a:t>g</a:t>
            </a:r>
            <a:r>
              <a:rPr lang="en-IL" altLang="en-IL" sz="1600" dirty="0">
                <a:solidFill>
                  <a:srgbClr val="016E9E"/>
                </a:solidFill>
                <a:latin typeface="Roboto"/>
                <a:ea typeface="Roboto"/>
                <a:cs typeface="Roboto"/>
              </a:rPr>
              <a:t> key objects like waves and surfers.</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These annotations are crucial for building a strong dataset to train the YOLO model.</a:t>
            </a:r>
            <a:endParaRPr lang="en-US"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defTabSz="685800" eaLnBrk="0" fontAlgn="base" hangingPunct="0">
              <a:lnSpc>
                <a:spcPct val="100000"/>
              </a:lnSpc>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The accuracy of the annotations will directly impact the model's performance. </a:t>
            </a:r>
          </a:p>
        </p:txBody>
      </p:sp>
      <p:sp>
        <p:nvSpPr>
          <p:cNvPr id="4" name="Google Shape;77;p2">
            <a:extLst>
              <a:ext uri="{FF2B5EF4-FFF2-40B4-BE49-F238E27FC236}">
                <a16:creationId xmlns:a16="http://schemas.microsoft.com/office/drawing/2014/main" id="{B7594389-D17A-2916-EE34-A8F99D11149F}"/>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rgbClr val="C0C0C0"/>
                </a:highlight>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product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cxnSp>
        <p:nvCxnSpPr>
          <p:cNvPr id="156" name="Google Shape;156;p8"/>
          <p:cNvCxnSpPr/>
          <p:nvPr/>
        </p:nvCxnSpPr>
        <p:spPr>
          <a:xfrm flipH="1">
            <a:off x="1540475" y="247800"/>
            <a:ext cx="6600" cy="4773300"/>
          </a:xfrm>
          <a:prstGeom prst="straightConnector1">
            <a:avLst/>
          </a:prstGeom>
          <a:noFill/>
          <a:ln w="38100" cap="flat" cmpd="sng">
            <a:solidFill>
              <a:srgbClr val="016E9E"/>
            </a:solidFill>
            <a:prstDash val="solid"/>
            <a:round/>
            <a:headEnd type="none" w="sm" len="sm"/>
            <a:tailEnd type="none" w="sm" len="sm"/>
          </a:ln>
        </p:spPr>
      </p:cxnSp>
      <p:sp>
        <p:nvSpPr>
          <p:cNvPr id="157" name="Google Shape;157;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w">
                <a:solidFill>
                  <a:schemeClr val="dk2"/>
                </a:solidFill>
                <a:latin typeface="Arial"/>
                <a:ea typeface="Arial"/>
                <a:cs typeface="Arial"/>
                <a:sym typeface="Arial"/>
              </a:rPr>
              <a:t>9</a:t>
            </a:fld>
            <a:endParaRPr>
              <a:solidFill>
                <a:schemeClr val="dk2"/>
              </a:solidFill>
              <a:latin typeface="Arial"/>
              <a:ea typeface="Arial"/>
              <a:cs typeface="Arial"/>
              <a:sym typeface="Arial"/>
            </a:endParaRPr>
          </a:p>
        </p:txBody>
      </p:sp>
      <p:sp>
        <p:nvSpPr>
          <p:cNvPr id="158" name="Google Shape;158;p8"/>
          <p:cNvSpPr txBox="1"/>
          <p:nvPr/>
        </p:nvSpPr>
        <p:spPr>
          <a:xfrm>
            <a:off x="1888650" y="247800"/>
            <a:ext cx="50901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chemeClr val="accent5"/>
                </a:solidFill>
                <a:latin typeface="Roboto"/>
                <a:ea typeface="Roboto"/>
                <a:cs typeface="Roboto"/>
              </a:rPr>
              <a:t> Model Training</a:t>
            </a:r>
            <a:endParaRPr sz="3600" b="1" dirty="0">
              <a:solidFill>
                <a:schemeClr val="accent5"/>
              </a:solidFill>
              <a:latin typeface="Roboto"/>
              <a:ea typeface="Roboto"/>
              <a:cs typeface="Roboto"/>
              <a:sym typeface="Roboto"/>
            </a:endParaRPr>
          </a:p>
        </p:txBody>
      </p:sp>
      <p:sp>
        <p:nvSpPr>
          <p:cNvPr id="160" name="Google Shape;160;p8"/>
          <p:cNvSpPr txBox="1"/>
          <p:nvPr/>
        </p:nvSpPr>
        <p:spPr>
          <a:xfrm>
            <a:off x="0" y="4650900"/>
            <a:ext cx="1480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By </a:t>
            </a:r>
            <a:r>
              <a:rPr lang="en-US" sz="1000">
                <a:solidFill>
                  <a:srgbClr val="016E9E"/>
                </a:solidFill>
                <a:latin typeface="Roboto"/>
                <a:ea typeface="Roboto"/>
                <a:cs typeface="Roboto"/>
                <a:sym typeface="Roboto"/>
              </a:rPr>
              <a:t>Eyal Cohen</a:t>
            </a:r>
            <a:endParaRPr lang="en-US" sz="1000" b="0" i="0" u="none" strike="noStrike" cap="none">
              <a:solidFill>
                <a:srgbClr val="016E9E"/>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16E9E"/>
                </a:solidFill>
                <a:latin typeface="Roboto"/>
                <a:ea typeface="Roboto"/>
                <a:cs typeface="Roboto"/>
                <a:sym typeface="Roboto"/>
              </a:rPr>
              <a:t>&amp; L</a:t>
            </a:r>
            <a:r>
              <a:rPr lang="en-US" sz="1000">
                <a:solidFill>
                  <a:srgbClr val="016E9E"/>
                </a:solidFill>
                <a:latin typeface="Roboto"/>
                <a:ea typeface="Roboto"/>
                <a:cs typeface="Roboto"/>
                <a:sym typeface="Roboto"/>
              </a:rPr>
              <a:t>ior Zucker</a:t>
            </a:r>
            <a:endParaRPr lang="en-US" sz="1000" b="0" i="0" u="none" strike="noStrike" cap="none" dirty="0">
              <a:solidFill>
                <a:srgbClr val="016E9E"/>
              </a:solidFill>
              <a:latin typeface="Roboto"/>
              <a:ea typeface="Roboto"/>
              <a:cs typeface="Roboto"/>
              <a:sym typeface="Roboto"/>
            </a:endParaRPr>
          </a:p>
        </p:txBody>
      </p:sp>
      <p:sp>
        <p:nvSpPr>
          <p:cNvPr id="161" name="Google Shape;161;p8"/>
          <p:cNvSpPr txBox="1"/>
          <p:nvPr/>
        </p:nvSpPr>
        <p:spPr>
          <a:xfrm>
            <a:off x="120450" y="43625"/>
            <a:ext cx="123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400"/>
              <a:buFont typeface="Arial"/>
              <a:buNone/>
            </a:pPr>
            <a:r>
              <a:rPr lang="en-US" b="1" u="sng" dirty="0">
                <a:solidFill>
                  <a:srgbClr val="016E9E"/>
                </a:solidFill>
                <a:latin typeface="Roboto"/>
                <a:ea typeface="Roboto"/>
                <a:cs typeface="Roboto"/>
                <a:sym typeface="Roboto"/>
              </a:rPr>
              <a:t>WaveWatch</a:t>
            </a:r>
            <a:endParaRPr sz="1400" b="1" i="0" u="sng" strike="noStrike" cap="none" dirty="0">
              <a:solidFill>
                <a:srgbClr val="016E9E"/>
              </a:solidFill>
              <a:latin typeface="Roboto"/>
              <a:ea typeface="Roboto"/>
              <a:cs typeface="Roboto"/>
              <a:sym typeface="Roboto"/>
            </a:endParaRPr>
          </a:p>
        </p:txBody>
      </p:sp>
      <p:sp>
        <p:nvSpPr>
          <p:cNvPr id="2" name="Rectangle 1">
            <a:extLst>
              <a:ext uri="{FF2B5EF4-FFF2-40B4-BE49-F238E27FC236}">
                <a16:creationId xmlns:a16="http://schemas.microsoft.com/office/drawing/2014/main" id="{54922291-75FB-B17D-79A5-A2FDBD04703A}"/>
              </a:ext>
            </a:extLst>
          </p:cNvPr>
          <p:cNvSpPr txBox="1">
            <a:spLocks noChangeArrowheads="1"/>
          </p:cNvSpPr>
          <p:nvPr/>
        </p:nvSpPr>
        <p:spPr bwMode="auto">
          <a:xfrm>
            <a:off x="1888650" y="1511065"/>
            <a:ext cx="701184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defTabSz="685800" eaLnBrk="0" fontAlgn="base" hangingPunct="0">
              <a:spcBef>
                <a:spcPct val="0"/>
              </a:spcBef>
              <a:spcAft>
                <a:spcPct val="0"/>
              </a:spcAft>
              <a:buClrTx/>
              <a:buSzTx/>
            </a:pPr>
            <a:endParaRPr lang="en-IL" altLang="en-IL" sz="1350" dirty="0">
              <a:solidFill>
                <a:schemeClr val="tx1"/>
              </a:solidFill>
              <a:latin typeface="Arial" panose="020B0604020202020204" pitchFamily="34" charset="0"/>
            </a:endParaRPr>
          </a:p>
          <a:p>
            <a:pPr marL="0" indent="0" algn="l" defTabSz="685800" eaLnBrk="0" fontAlgn="base" hangingPunct="0">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Train the YOLO model using annotated data to detect and track the selected</a:t>
            </a: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parameters.</a:t>
            </a:r>
            <a:endParaRPr lang="en-US" altLang="en-IL" sz="1600" dirty="0">
              <a:solidFill>
                <a:srgbClr val="016E9E"/>
              </a:solidFill>
              <a:latin typeface="Roboto"/>
              <a:ea typeface="Roboto"/>
              <a:cs typeface="Roboto"/>
            </a:endParaRPr>
          </a:p>
          <a:p>
            <a:pPr marL="0" indent="0" algn="l" defTabSz="685800" eaLnBrk="0" fontAlgn="base" hangingPunct="0">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algn="l" defTabSz="685800" eaLnBrk="0" fontAlgn="base" hangingPunct="0">
              <a:spcBef>
                <a:spcPct val="0"/>
              </a:spcBef>
              <a:spcAft>
                <a:spcPct val="0"/>
              </a:spcAft>
              <a:buClrTx/>
              <a:buSzTx/>
              <a:buFontTx/>
              <a:buChar char="•"/>
            </a:pPr>
            <a:r>
              <a:rPr lang="en-US" altLang="en-IL" sz="1600" dirty="0">
                <a:solidFill>
                  <a:srgbClr val="016E9E"/>
                </a:solidFill>
                <a:latin typeface="Roboto"/>
                <a:ea typeface="Roboto"/>
                <a:cs typeface="Roboto"/>
              </a:rPr>
              <a:t> </a:t>
            </a:r>
            <a:r>
              <a:rPr lang="en-IL" altLang="en-IL" sz="1600" dirty="0">
                <a:solidFill>
                  <a:srgbClr val="016E9E"/>
                </a:solidFill>
                <a:latin typeface="Roboto"/>
                <a:ea typeface="Roboto"/>
                <a:cs typeface="Roboto"/>
              </a:rPr>
              <a:t>Chose YOLO for its ability to provide real-time detection with high accuracy.</a:t>
            </a:r>
            <a:endParaRPr lang="en-US" altLang="en-IL" sz="1600" dirty="0">
              <a:solidFill>
                <a:srgbClr val="016E9E"/>
              </a:solidFill>
              <a:latin typeface="Roboto"/>
              <a:ea typeface="Roboto"/>
              <a:cs typeface="Roboto"/>
            </a:endParaRPr>
          </a:p>
          <a:p>
            <a:pPr marL="0" indent="0" algn="l" defTabSz="685800" eaLnBrk="0" fontAlgn="base" hangingPunct="0">
              <a:spcBef>
                <a:spcPct val="0"/>
              </a:spcBef>
              <a:spcAft>
                <a:spcPct val="0"/>
              </a:spcAft>
              <a:buClrTx/>
              <a:buSzTx/>
              <a:buFontTx/>
              <a:buChar char="•"/>
            </a:pPr>
            <a:endParaRPr lang="en-IL" altLang="en-IL" sz="1600" dirty="0">
              <a:solidFill>
                <a:srgbClr val="016E9E"/>
              </a:solidFill>
              <a:latin typeface="Roboto"/>
              <a:ea typeface="Roboto"/>
              <a:cs typeface="Roboto"/>
            </a:endParaRPr>
          </a:p>
          <a:p>
            <a:pPr marL="0" indent="0" algn="l" defTabSz="685800" eaLnBrk="0" fontAlgn="base" hangingPunct="0">
              <a:spcBef>
                <a:spcPct val="0"/>
              </a:spcBef>
              <a:spcAft>
                <a:spcPct val="0"/>
              </a:spcAft>
              <a:buClrTx/>
              <a:buSzTx/>
              <a:buFontTx/>
              <a:buChar char="•"/>
            </a:pPr>
            <a:r>
              <a:rPr lang="en-IL" altLang="en-IL" sz="1600" dirty="0">
                <a:solidFill>
                  <a:srgbClr val="016E9E"/>
                </a:solidFill>
                <a:latin typeface="Roboto"/>
                <a:ea typeface="Roboto"/>
                <a:cs typeface="Roboto"/>
              </a:rPr>
              <a:t>Fine-tune the model to handle the unique challenges of beach environments. </a:t>
            </a:r>
          </a:p>
        </p:txBody>
      </p:sp>
      <p:sp>
        <p:nvSpPr>
          <p:cNvPr id="3" name="Google Shape;77;p2">
            <a:extLst>
              <a:ext uri="{FF2B5EF4-FFF2-40B4-BE49-F238E27FC236}">
                <a16:creationId xmlns:a16="http://schemas.microsoft.com/office/drawing/2014/main" id="{C1DDE61B-8C6A-1A3D-6595-C7E784001800}"/>
              </a:ext>
            </a:extLst>
          </p:cNvPr>
          <p:cNvSpPr txBox="1"/>
          <p:nvPr/>
        </p:nvSpPr>
        <p:spPr>
          <a:xfrm>
            <a:off x="-48625" y="363000"/>
            <a:ext cx="1595700" cy="407800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Introduction</a:t>
            </a:r>
            <a:endParaRPr lang="he-IL" sz="1100" dirty="0">
              <a:solidFill>
                <a:srgbClr val="016E9E"/>
              </a:solidFill>
              <a:latin typeface="Roboto Light"/>
              <a:ea typeface="Roboto Light"/>
              <a:cs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Problem And Solution </a:t>
            </a:r>
          </a:p>
          <a:p>
            <a:pPr marL="0" marR="0" lvl="0" indent="0" algn="ctr" rtl="0">
              <a:lnSpc>
                <a:spcPct val="100000"/>
              </a:lnSpc>
              <a:spcBef>
                <a:spcPts val="0"/>
              </a:spcBef>
              <a:spcAft>
                <a:spcPts val="0"/>
              </a:spcAft>
              <a:buClr>
                <a:schemeClr val="dk1"/>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Data Collection</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Process</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Research</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latin typeface="Roboto Light"/>
                <a:ea typeface="Roboto Light"/>
                <a:cs typeface="Roboto Light"/>
              </a:rPr>
              <a:t>Data Gathering And Annotation</a:t>
            </a: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chemeClr val="lt1"/>
                </a:highlight>
                <a:latin typeface="Roboto"/>
                <a:ea typeface="Roboto"/>
                <a:cs typeface="Roboto"/>
              </a:rPr>
              <a:t> </a:t>
            </a:r>
            <a:r>
              <a:rPr lang="iw" sz="1100" b="0" i="0" u="none" strike="noStrike" cap="none"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en-US" sz="1100" dirty="0">
                <a:solidFill>
                  <a:srgbClr val="016E9E"/>
                </a:solidFill>
                <a:highlight>
                  <a:srgbClr val="C0C0C0"/>
                </a:highlight>
                <a:latin typeface="Roboto Light"/>
                <a:ea typeface="Roboto Light"/>
                <a:cs typeface="Roboto Light"/>
              </a:rPr>
              <a:t>Model Training</a:t>
            </a: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product</a:t>
            </a:r>
            <a:endParaRPr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iw" sz="1100" dirty="0">
                <a:solidFill>
                  <a:srgbClr val="016E9E"/>
                </a:solidFill>
                <a:latin typeface="Roboto Light"/>
                <a:ea typeface="Roboto Light"/>
                <a:cs typeface="Roboto Light"/>
                <a:sym typeface="Roboto Light"/>
              </a:rPr>
              <a:t>▼</a:t>
            </a:r>
            <a:endParaRPr lang="en-US" sz="1100" dirty="0">
              <a:solidFill>
                <a:srgbClr val="016E9E"/>
              </a:solidFill>
              <a:latin typeface="Roboto Light"/>
              <a:ea typeface="Roboto Light"/>
              <a:cs typeface="Roboto Light"/>
              <a:sym typeface="Roboto Light"/>
            </a:endParaRPr>
          </a:p>
          <a:p>
            <a:pPr marL="0" lvl="0" indent="0" algn="ctr" rtl="0">
              <a:spcBef>
                <a:spcPts val="0"/>
              </a:spcBef>
              <a:spcAft>
                <a:spcPts val="0"/>
              </a:spcAft>
              <a:buClr>
                <a:schemeClr val="dk1"/>
              </a:buClr>
              <a:buSzPts val="1100"/>
              <a:buFont typeface="Arial"/>
              <a:buNone/>
            </a:pPr>
            <a:r>
              <a:rPr lang="en-US" sz="1100" dirty="0">
                <a:solidFill>
                  <a:srgbClr val="016E9E"/>
                </a:solidFill>
                <a:latin typeface="Roboto Light"/>
                <a:ea typeface="Roboto Light"/>
                <a:cs typeface="Roboto Light"/>
              </a:rPr>
              <a:t>Testing plan</a:t>
            </a:r>
            <a:r>
              <a:rPr lang="en-US" sz="1100" dirty="0">
                <a:solidFill>
                  <a:srgbClr val="016E9E"/>
                </a:solidFill>
                <a:latin typeface="Roboto Light"/>
                <a:ea typeface="Roboto Light"/>
                <a:cs typeface="Roboto Light"/>
                <a:sym typeface="Roboto"/>
              </a:rPr>
              <a:t> </a:t>
            </a: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algn="ctr">
              <a:buClr>
                <a:schemeClr val="dk1"/>
              </a:buClr>
              <a:buSzPts val="1100"/>
            </a:pPr>
            <a:r>
              <a:rPr lang="en-US" sz="1100" dirty="0">
                <a:solidFill>
                  <a:srgbClr val="016E9E"/>
                </a:solidFill>
                <a:latin typeface="Roboto Light"/>
                <a:ea typeface="Roboto Light"/>
                <a:cs typeface="Roboto Light"/>
              </a:rPr>
              <a:t>Expected Achievements</a:t>
            </a:r>
            <a:endParaRPr lang="en-US" sz="1100" dirty="0">
              <a:solidFill>
                <a:srgbClr val="016E9E"/>
              </a:solidFill>
              <a:latin typeface="Roboto Light"/>
              <a:ea typeface="Roboto Light"/>
              <a:cs typeface="Roboto Light"/>
              <a:sym typeface="Roboto"/>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a:t>
            </a:r>
            <a:endParaRPr sz="1100" b="0" i="0" u="none" strike="noStrike" cap="none" dirty="0">
              <a:solidFill>
                <a:srgbClr val="016E9E"/>
              </a:solidFill>
              <a:latin typeface="Roboto Light"/>
              <a:ea typeface="Roboto Light"/>
              <a:cs typeface="Roboto Light"/>
              <a:sym typeface="Roboto Light"/>
            </a:endParaRPr>
          </a:p>
          <a:p>
            <a:pPr marL="0" marR="0" lvl="0" indent="0" algn="ctr" rtl="0">
              <a:lnSpc>
                <a:spcPct val="100000"/>
              </a:lnSpc>
              <a:spcBef>
                <a:spcPts val="0"/>
              </a:spcBef>
              <a:spcAft>
                <a:spcPts val="0"/>
              </a:spcAft>
              <a:buClr>
                <a:srgbClr val="000000"/>
              </a:buClr>
              <a:buSzPts val="1100"/>
              <a:buFont typeface="Arial"/>
              <a:buNone/>
            </a:pPr>
            <a:r>
              <a:rPr lang="iw" sz="1100" b="0" i="0" u="none" strike="noStrike" cap="none" dirty="0">
                <a:solidFill>
                  <a:srgbClr val="016E9E"/>
                </a:solidFill>
                <a:latin typeface="Roboto Light"/>
                <a:ea typeface="Roboto Light"/>
                <a:cs typeface="Roboto Light"/>
                <a:sym typeface="Roboto Light"/>
              </a:rPr>
              <a:t>Conclusions</a:t>
            </a:r>
            <a:endParaRPr sz="1100" b="0" i="0" u="none" strike="noStrike" cap="none" dirty="0">
              <a:solidFill>
                <a:srgbClr val="016E9E"/>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2920</Words>
  <Application>Microsoft Office PowerPoint</Application>
  <PresentationFormat>On-screen Show (16:9)</PresentationFormat>
  <Paragraphs>537</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Wingdings</vt:lpstr>
      <vt:lpstr>Arial</vt:lpstr>
      <vt:lpstr>Roboto</vt:lpstr>
      <vt:lpstr>Calibri</vt:lpstr>
      <vt:lpstr>Roboto Light</vt:lpstr>
      <vt:lpstr>Simple Light</vt:lpstr>
      <vt:lpstr>WaveWatch – machine learning &amp; wave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Lior Zucker</dc:creator>
  <cp:lastModifiedBy>Lior Zucker</cp:lastModifiedBy>
  <cp:revision>7</cp:revision>
  <dcterms:modified xsi:type="dcterms:W3CDTF">2024-09-19T10:38:05Z</dcterms:modified>
</cp:coreProperties>
</file>