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2">
  <p:sldMasterIdLst>
    <p:sldMasterId id="2147483755"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11"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53184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87047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29203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76342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11382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11560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6917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5015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38587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77590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12229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8C28A28C-4C6A-46EA-90C0-4EE0B89CC5C7}" type="datetimeFigureOut">
              <a:rPr lang="en-US" smtClean="0"/>
              <a:pPr/>
              <a:t>5/2/2024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52576118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תמונה 7" descr="תמונה שמכילה ציור, שרטוט, איור, אומנות&#10;&#10;התיאור נוצר באופן אוטומטי">
            <a:extLst>
              <a:ext uri="{FF2B5EF4-FFF2-40B4-BE49-F238E27FC236}">
                <a16:creationId xmlns:a16="http://schemas.microsoft.com/office/drawing/2014/main" id="{97BFE9F8-8275-4F40-0AE1-A3BD1AC6BF8C}"/>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3502" r="-1" b="14575"/>
          <a:stretch/>
        </p:blipFill>
        <p:spPr>
          <a:xfrm>
            <a:off x="20" y="10"/>
            <a:ext cx="8668492" cy="6857990"/>
          </a:xfrm>
          <a:prstGeom prst="rect">
            <a:avLst/>
          </a:prstGeom>
        </p:spPr>
      </p:pic>
      <p:sp>
        <p:nvSpPr>
          <p:cNvPr id="9" name="כותרת 1">
            <a:extLst>
              <a:ext uri="{FF2B5EF4-FFF2-40B4-BE49-F238E27FC236}">
                <a16:creationId xmlns:a16="http://schemas.microsoft.com/office/drawing/2014/main" id="{1CD685B0-B06A-37B0-392F-A8F5ACF80D23}"/>
              </a:ext>
            </a:extLst>
          </p:cNvPr>
          <p:cNvSpPr>
            <a:spLocks noGrp="1"/>
          </p:cNvSpPr>
          <p:nvPr>
            <p:ph type="ctrTitle"/>
          </p:nvPr>
        </p:nvSpPr>
        <p:spPr>
          <a:xfrm>
            <a:off x="8668512" y="1129086"/>
            <a:ext cx="3581860" cy="707666"/>
          </a:xfrm>
        </p:spPr>
        <p:txBody>
          <a:bodyPr anchor="t">
            <a:normAutofit/>
          </a:bodyPr>
          <a:lstStyle/>
          <a:p>
            <a:r>
              <a:rPr lang="en-US" sz="4000" b="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PhishGuard-AI</a:t>
            </a:r>
            <a:endParaRPr lang="he-IL" sz="2000" dirty="0">
              <a:latin typeface="David" panose="020E0502060401010101" pitchFamily="34" charset="-79"/>
              <a:cs typeface="David" panose="020E0502060401010101" pitchFamily="34" charset="-79"/>
            </a:endParaRPr>
          </a:p>
        </p:txBody>
      </p:sp>
      <p:sp>
        <p:nvSpPr>
          <p:cNvPr id="10" name="כותרת משנה 2">
            <a:extLst>
              <a:ext uri="{FF2B5EF4-FFF2-40B4-BE49-F238E27FC236}">
                <a16:creationId xmlns:a16="http://schemas.microsoft.com/office/drawing/2014/main" id="{C738A9FC-C7D2-0FEA-1D1D-219584333AB8}"/>
              </a:ext>
            </a:extLst>
          </p:cNvPr>
          <p:cNvSpPr>
            <a:spLocks noGrp="1"/>
          </p:cNvSpPr>
          <p:nvPr>
            <p:ph type="subTitle" idx="1"/>
          </p:nvPr>
        </p:nvSpPr>
        <p:spPr>
          <a:xfrm>
            <a:off x="8824638" y="2648976"/>
            <a:ext cx="3269607" cy="2602992"/>
          </a:xfrm>
        </p:spPr>
        <p:txBody>
          <a:bodyPr anchor="b">
            <a:normAutofit/>
          </a:bodyPr>
          <a:lstStyle/>
          <a:p>
            <a:r>
              <a:rPr lang="he-IL" sz="2800" dirty="0">
                <a:latin typeface="David" panose="020E0502060401010101" pitchFamily="34" charset="-79"/>
                <a:cs typeface="David" panose="020E0502060401010101" pitchFamily="34" charset="-79"/>
              </a:rPr>
              <a:t>איל רונן</a:t>
            </a:r>
          </a:p>
          <a:p>
            <a:r>
              <a:rPr lang="he-IL" sz="2800" dirty="0">
                <a:latin typeface="David" panose="020E0502060401010101" pitchFamily="34" charset="-79"/>
                <a:cs typeface="David" panose="020E0502060401010101" pitchFamily="34" charset="-79"/>
              </a:rPr>
              <a:t>גל ארז</a:t>
            </a:r>
          </a:p>
          <a:p>
            <a:endParaRPr lang="he-IL" sz="2800" dirty="0">
              <a:latin typeface="David" panose="020E0502060401010101" pitchFamily="34" charset="-79"/>
              <a:cs typeface="David" panose="020E0502060401010101" pitchFamily="34" charset="-79"/>
            </a:endParaRPr>
          </a:p>
          <a:p>
            <a:r>
              <a:rPr lang="he-IL" sz="2800" dirty="0">
                <a:latin typeface="David" panose="020E0502060401010101" pitchFamily="34" charset="-79"/>
                <a:cs typeface="David" panose="020E0502060401010101" pitchFamily="34" charset="-79"/>
              </a:rPr>
              <a:t>מנחה: ד"ר אריק פארן</a:t>
            </a:r>
          </a:p>
        </p:txBody>
      </p:sp>
    </p:spTree>
    <p:extLst>
      <p:ext uri="{BB962C8B-B14F-4D97-AF65-F5344CB8AC3E}">
        <p14:creationId xmlns:p14="http://schemas.microsoft.com/office/powerpoint/2010/main" val="276167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3B18B3-E5B3-242C-EBD6-C90FA032DC61}"/>
              </a:ext>
            </a:extLst>
          </p:cNvPr>
          <p:cNvSpPr>
            <a:spLocks noGrp="1"/>
          </p:cNvSpPr>
          <p:nvPr>
            <p:ph type="title"/>
          </p:nvPr>
        </p:nvSpPr>
        <p:spPr>
          <a:xfrm>
            <a:off x="5232400" y="1641752"/>
            <a:ext cx="6140449" cy="1323439"/>
          </a:xfrm>
        </p:spPr>
        <p:txBody>
          <a:bodyPr anchor="t">
            <a:normAutofit/>
          </a:bodyPr>
          <a:lstStyle/>
          <a:p>
            <a:r>
              <a:rPr lang="en" sz="4000">
                <a:solidFill>
                  <a:schemeClr val="bg1"/>
                </a:solidFill>
              </a:rPr>
              <a:t>introduction</a:t>
            </a:r>
          </a:p>
        </p:txBody>
      </p:sp>
      <p:sp>
        <p:nvSpPr>
          <p:cNvPr id="3" name="מציין מיקום תוכן 2">
            <a:extLst>
              <a:ext uri="{FF2B5EF4-FFF2-40B4-BE49-F238E27FC236}">
                <a16:creationId xmlns:a16="http://schemas.microsoft.com/office/drawing/2014/main" id="{735DA755-2F2A-B159-3D54-1A5BC60961E3}"/>
              </a:ext>
            </a:extLst>
          </p:cNvPr>
          <p:cNvSpPr>
            <a:spLocks noGrp="1"/>
          </p:cNvSpPr>
          <p:nvPr>
            <p:ph idx="1"/>
          </p:nvPr>
        </p:nvSpPr>
        <p:spPr>
          <a:xfrm>
            <a:off x="5582406" y="2518439"/>
            <a:ext cx="6140449" cy="2682000"/>
          </a:xfrm>
        </p:spPr>
        <p:txBody>
          <a:bodyPr>
            <a:normAutofit/>
          </a:bodyPr>
          <a:lstStyle/>
          <a:p>
            <a:pPr marL="0" indent="0">
              <a:buNone/>
            </a:pPr>
            <a:endParaRPr lang="he-IL" sz="1000">
              <a:solidFill>
                <a:schemeClr val="bg1">
                  <a:alpha val="80000"/>
                </a:schemeClr>
              </a:solidFill>
            </a:endParaRPr>
          </a:p>
          <a:p>
            <a:r>
              <a:rPr lang="en" sz="1000">
                <a:solidFill>
                  <a:schemeClr val="bg1">
                    <a:alpha val="80000"/>
                  </a:schemeClr>
                </a:solidFill>
              </a:rPr>
              <a:t>In today's digital age, phishing has become one of the biggest threats to information security and online privacy.</a:t>
            </a:r>
          </a:p>
          <a:p>
            <a:r>
              <a:rPr lang="en" sz="1000">
                <a:solidFill>
                  <a:schemeClr val="bg1">
                    <a:alpha val="80000"/>
                  </a:schemeClr>
                </a:solidFill>
              </a:rPr>
              <a:t>Attackers use sophisticated methods to deceive victims and steal sensitive information from them, such as financial details or personal identification data.</a:t>
            </a:r>
          </a:p>
          <a:p>
            <a:r>
              <a:rPr lang="en" sz="1000">
                <a:solidFill>
                  <a:schemeClr val="bg1">
                    <a:alpha val="80000"/>
                  </a:schemeClr>
                </a:solidFill>
              </a:rPr>
              <a:t>The consequences of these attacks can be devastating.</a:t>
            </a:r>
          </a:p>
          <a:p>
            <a:r>
              <a:rPr lang="en" sz="1000">
                <a:solidFill>
                  <a:schemeClr val="bg1">
                    <a:alpha val="80000"/>
                  </a:schemeClr>
                </a:solidFill>
              </a:rPr>
              <a:t>Despite the growing awareness of the issue, many still fall victim to phishing attacks , which indicates the need for more innovative and effective solutions to deal with the challenge.</a:t>
            </a:r>
          </a:p>
          <a:p>
            <a:r>
              <a:rPr lang="en" sz="1000">
                <a:solidFill>
                  <a:schemeClr val="bg1">
                    <a:alpha val="80000"/>
                  </a:schemeClr>
                </a:solidFill>
              </a:rPr>
              <a:t>Our project, PhishGuard AI aims to address this problem by developing an advanced system based on artificial intelligence and machine learning.</a:t>
            </a:r>
          </a:p>
          <a:p>
            <a:r>
              <a:rPr lang="en" sz="1000">
                <a:solidFill>
                  <a:schemeClr val="bg1">
                    <a:alpha val="80000"/>
                  </a:schemeClr>
                </a:solidFill>
              </a:rPr>
              <a:t>Our goal is to offer an efficient and innovative solution that will help identify and prevent phishing attacks , while reducing the risk of exposing sensitive information and improving cyber protection for users.</a:t>
            </a:r>
          </a:p>
        </p:txBody>
      </p:sp>
      <p:pic>
        <p:nvPicPr>
          <p:cNvPr id="5" name="Picture 4" descr="Mobile device with apps">
            <a:extLst>
              <a:ext uri="{FF2B5EF4-FFF2-40B4-BE49-F238E27FC236}">
                <a16:creationId xmlns:a16="http://schemas.microsoft.com/office/drawing/2014/main" id="{5ADCB449-6FB6-9A1B-68D8-32BC0210443D}"/>
              </a:ext>
            </a:extLst>
          </p:cNvPr>
          <p:cNvPicPr>
            <a:picLocks noChangeAspect="1"/>
          </p:cNvPicPr>
          <p:nvPr/>
        </p:nvPicPr>
        <p:blipFill rotWithShape="1">
          <a:blip r:embed="rId2"/>
          <a:srcRect l="51198" r="1151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sp>
        <p:nvSpPr>
          <p:cNvPr id="7" name="כותרת 1">
            <a:extLst>
              <a:ext uri="{FF2B5EF4-FFF2-40B4-BE49-F238E27FC236}">
                <a16:creationId xmlns:a16="http://schemas.microsoft.com/office/drawing/2014/main" id="{95104680-4657-244B-9ABC-1C61EAE3B9F4}"/>
              </a:ext>
            </a:extLst>
          </p:cNvPr>
          <p:cNvSpPr txBox="1">
            <a:spLocks/>
          </p:cNvSpPr>
          <p:nvPr/>
        </p:nvSpPr>
        <p:spPr>
          <a:xfrm>
            <a:off x="9717529" y="450406"/>
            <a:ext cx="2299673" cy="807991"/>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sz="4000" b="1" dirty="0">
                <a:latin typeface="David" panose="020E0502060401010101" pitchFamily="34" charset="-79"/>
                <a:cs typeface="David" panose="020E0502060401010101" pitchFamily="34" charset="-79"/>
              </a:rPr>
              <a:t>מבוא</a:t>
            </a:r>
            <a:endParaRPr lang="he-IL" sz="3600" b="1" dirty="0">
              <a:latin typeface="David" panose="020E0502060401010101" pitchFamily="34" charset="-79"/>
              <a:cs typeface="David" panose="020E0502060401010101" pitchFamily="34" charset="-79"/>
            </a:endParaRPr>
          </a:p>
        </p:txBody>
      </p:sp>
      <p:sp>
        <p:nvSpPr>
          <p:cNvPr id="8" name="מציין מיקום תוכן 2">
            <a:extLst>
              <a:ext uri="{FF2B5EF4-FFF2-40B4-BE49-F238E27FC236}">
                <a16:creationId xmlns:a16="http://schemas.microsoft.com/office/drawing/2014/main" id="{4B5923DB-5667-C7A8-3C4B-B432EE6C93D2}"/>
              </a:ext>
            </a:extLst>
          </p:cNvPr>
          <p:cNvSpPr txBox="1">
            <a:spLocks/>
          </p:cNvSpPr>
          <p:nvPr/>
        </p:nvSpPr>
        <p:spPr>
          <a:xfrm>
            <a:off x="4921856" y="966586"/>
            <a:ext cx="7151005" cy="478068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בעידן הדיגיטלי של ימינו,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 הפך לאחד האיומים הגדולים ביותר לאבטחת מידע ופרטיות ברשת.</a:t>
            </a:r>
          </a:p>
          <a:p>
            <a:r>
              <a:rPr lang="he-IL" sz="2000" dirty="0">
                <a:latin typeface="David" panose="020E0502060401010101" pitchFamily="34" charset="-79"/>
                <a:cs typeface="David" panose="020E0502060401010101" pitchFamily="34" charset="-79"/>
              </a:rPr>
              <a:t>התוקפים משתמשים בשיטות מתוחכמות כדי להטעות קורבנות ולגנוב מהם מידע רגיש, כמו פרטים פיננסיים או נתוני זיהוי אישיים.</a:t>
            </a:r>
          </a:p>
          <a:p>
            <a:r>
              <a:rPr lang="he-IL" sz="2000" dirty="0">
                <a:latin typeface="David" panose="020E0502060401010101" pitchFamily="34" charset="-79"/>
                <a:cs typeface="David" panose="020E0502060401010101" pitchFamily="34" charset="-79"/>
              </a:rPr>
              <a:t>ההשלכות של התקפות אלו יכולות להיות הרסניות.</a:t>
            </a:r>
          </a:p>
          <a:p>
            <a:r>
              <a:rPr lang="he-IL" sz="2000" dirty="0">
                <a:latin typeface="David" panose="020E0502060401010101" pitchFamily="34" charset="-79"/>
                <a:cs typeface="David" panose="020E0502060401010101" pitchFamily="34" charset="-79"/>
              </a:rPr>
              <a:t>למרות המודעות הגוברת לנושא, רבים עדיין נופלים קורבן למתקפות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 מה שמעיד על הצורך בפתרונות חדשניים ויעילים יותר להתמודדות עם האתגר.</a:t>
            </a:r>
          </a:p>
          <a:p>
            <a:r>
              <a:rPr lang="he-IL" sz="2000" dirty="0">
                <a:latin typeface="David" panose="020E0502060401010101" pitchFamily="34" charset="-79"/>
                <a:cs typeface="David" panose="020E0502060401010101" pitchFamily="34" charset="-79"/>
              </a:rPr>
              <a:t>הפרויקט שלנו, </a:t>
            </a:r>
            <a:r>
              <a:rPr lang="en-US" sz="2000" dirty="0" err="1">
                <a:latin typeface="David" panose="020E0502060401010101" pitchFamily="34" charset="-79"/>
                <a:cs typeface="David" panose="020E0502060401010101" pitchFamily="34" charset="-79"/>
              </a:rPr>
              <a:t>PhishGuard</a:t>
            </a:r>
            <a:r>
              <a:rPr lang="en-US" sz="2000" dirty="0">
                <a:latin typeface="David" panose="020E0502060401010101" pitchFamily="34" charset="-79"/>
                <a:cs typeface="David" panose="020E0502060401010101" pitchFamily="34" charset="-79"/>
              </a:rPr>
              <a:t> AI </a:t>
            </a:r>
            <a:r>
              <a:rPr lang="he-IL" sz="2000" dirty="0">
                <a:latin typeface="David" panose="020E0502060401010101" pitchFamily="34" charset="-79"/>
                <a:cs typeface="David" panose="020E0502060401010101" pitchFamily="34" charset="-79"/>
              </a:rPr>
              <a:t> מטרתו לתת מענה לבעיה זו על ידי פיתוח מערכת מתקדמת המבוססת על בינה מלאכותית ולמידת מכונה.</a:t>
            </a:r>
          </a:p>
          <a:p>
            <a:r>
              <a:rPr lang="he-IL" sz="2000" dirty="0">
                <a:latin typeface="David" panose="020E0502060401010101" pitchFamily="34" charset="-79"/>
                <a:cs typeface="David" panose="020E0502060401010101" pitchFamily="34" charset="-79"/>
              </a:rPr>
              <a:t>מטרתנו היא להציע פתרון יעיל וחדשני שיסייע בזיהוי ומניעת מתקפות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 תוך הקטנת הסיכון לחשיפת מידע רגיש ושיפור הגנת הסייבר עבור המשתמשים.</a:t>
            </a:r>
          </a:p>
        </p:txBody>
      </p:sp>
    </p:spTree>
    <p:extLst>
      <p:ext uri="{BB962C8B-B14F-4D97-AF65-F5344CB8AC3E}">
        <p14:creationId xmlns:p14="http://schemas.microsoft.com/office/powerpoint/2010/main" val="90470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091DA0FA-CA50-D207-1D8E-5DD7C814FB5B}"/>
              </a:ext>
            </a:extLst>
          </p:cNvPr>
          <p:cNvSpPr>
            <a:spLocks noGrp="1"/>
          </p:cNvSpPr>
          <p:nvPr>
            <p:ph type="title"/>
          </p:nvPr>
        </p:nvSpPr>
        <p:spPr>
          <a:xfrm>
            <a:off x="6981825" y="1641752"/>
            <a:ext cx="4391024" cy="1323439"/>
          </a:xfrm>
        </p:spPr>
        <p:txBody>
          <a:bodyPr anchor="t">
            <a:normAutofit/>
          </a:bodyPr>
          <a:lstStyle/>
          <a:p>
            <a:r>
              <a:rPr lang="en" sz="4000">
                <a:solidFill>
                  <a:schemeClr val="bg1"/>
                </a:solidFill>
              </a:rPr>
              <a:t>Project goals and solution review</a:t>
            </a:r>
          </a:p>
        </p:txBody>
      </p:sp>
      <p:sp>
        <p:nvSpPr>
          <p:cNvPr id="3" name="מציין מיקום תוכן 2">
            <a:extLst>
              <a:ext uri="{FF2B5EF4-FFF2-40B4-BE49-F238E27FC236}">
                <a16:creationId xmlns:a16="http://schemas.microsoft.com/office/drawing/2014/main" id="{D28B0FC2-5B72-1551-5CFF-C20FF37D10BF}"/>
              </a:ext>
            </a:extLst>
          </p:cNvPr>
          <p:cNvSpPr>
            <a:spLocks noGrp="1"/>
          </p:cNvSpPr>
          <p:nvPr>
            <p:ph idx="1"/>
          </p:nvPr>
        </p:nvSpPr>
        <p:spPr>
          <a:xfrm>
            <a:off x="6981826" y="3146400"/>
            <a:ext cx="4391024" cy="2682000"/>
          </a:xfrm>
        </p:spPr>
        <p:txBody>
          <a:bodyPr>
            <a:normAutofit/>
          </a:bodyPr>
          <a:lstStyle/>
          <a:p>
            <a:r>
              <a:rPr lang="en" sz="1500">
                <a:solidFill>
                  <a:schemeClr val="bg1">
                    <a:alpha val="80000"/>
                  </a:schemeClr>
                </a:solidFill>
              </a:rPr>
              <a:t>The goal of PhishGuard AI is to develop a smart and efficient system for detecting and preventing phishing attacks .</a:t>
            </a:r>
          </a:p>
          <a:p>
            <a:r>
              <a:rPr lang="en" sz="1500">
                <a:solidFill>
                  <a:schemeClr val="bg1">
                    <a:alpha val="80000"/>
                  </a:schemeClr>
                </a:solidFill>
              </a:rPr>
              <a:t>We strive to achieve high accuracy in identifying phishing attempts by comparing different algorithms for classification and choosing the most successful algorithm among them .</a:t>
            </a:r>
          </a:p>
          <a:p>
            <a:r>
              <a:rPr lang="en" sz="1500">
                <a:solidFill>
                  <a:schemeClr val="bg1">
                    <a:alpha val="80000"/>
                  </a:schemeClr>
                </a:solidFill>
              </a:rPr>
              <a:t>The implementation of the project will include real-time text analysis, a friendly user interface, and the advanced use of machine learning algorithms to achieve the goals.</a:t>
            </a:r>
          </a:p>
        </p:txBody>
      </p:sp>
      <p:pic>
        <p:nvPicPr>
          <p:cNvPr id="6" name="Picture 5" descr="Light bulb on yellow background with sketched light beams and cord">
            <a:extLst>
              <a:ext uri="{FF2B5EF4-FFF2-40B4-BE49-F238E27FC236}">
                <a16:creationId xmlns:a16="http://schemas.microsoft.com/office/drawing/2014/main" id="{53EE4B7F-AE91-6934-05E5-869036077F50}"/>
              </a:ext>
            </a:extLst>
          </p:cNvPr>
          <p:cNvPicPr>
            <a:picLocks noChangeAspect="1"/>
          </p:cNvPicPr>
          <p:nvPr/>
        </p:nvPicPr>
        <p:blipFill rotWithShape="1">
          <a:blip r:embed="rId2"/>
          <a:srcRect l="44388" r="130"/>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sp>
        <p:nvSpPr>
          <p:cNvPr id="2" name="מציין מיקום תוכן 2">
            <a:extLst>
              <a:ext uri="{FF2B5EF4-FFF2-40B4-BE49-F238E27FC236}">
                <a16:creationId xmlns:a16="http://schemas.microsoft.com/office/drawing/2014/main" id="{203578B5-3838-C73F-0E8C-73CDD440365B}"/>
              </a:ext>
            </a:extLst>
          </p:cNvPr>
          <p:cNvSpPr txBox="1">
            <a:spLocks/>
          </p:cNvSpPr>
          <p:nvPr/>
        </p:nvSpPr>
        <p:spPr>
          <a:xfrm>
            <a:off x="6790414" y="1496200"/>
            <a:ext cx="5263763" cy="433220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000" dirty="0">
                <a:latin typeface="David" panose="020E0502060401010101" pitchFamily="34" charset="-79"/>
                <a:cs typeface="David" panose="020E0502060401010101" pitchFamily="34" charset="-79"/>
              </a:rPr>
              <a:t>המטרה של </a:t>
            </a:r>
            <a:r>
              <a:rPr lang="en-US" sz="2000" dirty="0" err="1">
                <a:latin typeface="David" panose="020E0502060401010101" pitchFamily="34" charset="-79"/>
                <a:cs typeface="David" panose="020E0502060401010101" pitchFamily="34" charset="-79"/>
              </a:rPr>
              <a:t>PhishGuard</a:t>
            </a:r>
            <a:r>
              <a:rPr lang="en-US" sz="2000" dirty="0">
                <a:latin typeface="David" panose="020E0502060401010101" pitchFamily="34" charset="-79"/>
                <a:cs typeface="David" panose="020E0502060401010101" pitchFamily="34" charset="-79"/>
              </a:rPr>
              <a:t> AI</a:t>
            </a:r>
            <a:r>
              <a:rPr lang="he-IL" sz="2000" dirty="0">
                <a:latin typeface="David" panose="020E0502060401010101" pitchFamily="34" charset="-79"/>
                <a:cs typeface="David" panose="020E0502060401010101" pitchFamily="34" charset="-79"/>
              </a:rPr>
              <a:t> היא לפתח מערכת חכמה ויעילה לזיהוי ומניעת מתקפות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a:t>
            </a:r>
          </a:p>
          <a:p>
            <a:r>
              <a:rPr lang="he-IL" sz="2000" dirty="0">
                <a:latin typeface="David" panose="020E0502060401010101" pitchFamily="34" charset="-79"/>
                <a:cs typeface="David" panose="020E0502060401010101" pitchFamily="34" charset="-79"/>
              </a:rPr>
              <a:t>אנו שואפים להשיג דיוק גבוה בזיהוי ניסיונות </a:t>
            </a:r>
            <a:r>
              <a:rPr lang="he-IL" sz="2000" dirty="0" err="1">
                <a:latin typeface="David" panose="020E0502060401010101" pitchFamily="34" charset="-79"/>
                <a:cs typeface="David" panose="020E0502060401010101" pitchFamily="34" charset="-79"/>
              </a:rPr>
              <a:t>הפישינג</a:t>
            </a:r>
            <a:r>
              <a:rPr lang="he-IL" sz="2000" dirty="0">
                <a:latin typeface="David" panose="020E0502060401010101" pitchFamily="34" charset="-79"/>
                <a:cs typeface="David" panose="020E0502060401010101" pitchFamily="34" charset="-79"/>
              </a:rPr>
              <a:t> על ידי השוואת אלגוריתמים שונים לסיווג ובחירת האלגוריתם המוצלח </a:t>
            </a:r>
            <a:r>
              <a:rPr lang="he-IL" sz="2000" dirty="0" err="1">
                <a:latin typeface="David" panose="020E0502060401010101" pitchFamily="34" charset="-79"/>
                <a:cs typeface="David" panose="020E0502060401010101" pitchFamily="34" charset="-79"/>
              </a:rPr>
              <a:t>מביניהם</a:t>
            </a:r>
            <a:r>
              <a:rPr lang="he-IL" sz="2000" dirty="0">
                <a:latin typeface="David" panose="020E0502060401010101" pitchFamily="34" charset="-79"/>
                <a:cs typeface="David" panose="020E0502060401010101" pitchFamily="34" charset="-79"/>
              </a:rPr>
              <a:t>.</a:t>
            </a:r>
          </a:p>
          <a:p>
            <a:r>
              <a:rPr lang="he-IL" sz="2000" dirty="0">
                <a:latin typeface="David" panose="020E0502060401010101" pitchFamily="34" charset="-79"/>
                <a:cs typeface="David" panose="020E0502060401010101" pitchFamily="34" charset="-79"/>
              </a:rPr>
              <a:t>מימוש הפרויקט יכלול ניתוח טקסט בזמן אמת, ממשק משתמש ידידותי, ושימוש מתקדם באלגוריתמי למידת מכונה להשגת המטרות.</a:t>
            </a:r>
          </a:p>
        </p:txBody>
      </p:sp>
      <p:sp>
        <p:nvSpPr>
          <p:cNvPr id="5" name="כותרת 1">
            <a:extLst>
              <a:ext uri="{FF2B5EF4-FFF2-40B4-BE49-F238E27FC236}">
                <a16:creationId xmlns:a16="http://schemas.microsoft.com/office/drawing/2014/main" id="{F4CCEA3F-E42F-B1E5-FB80-33C440486DB0}"/>
              </a:ext>
            </a:extLst>
          </p:cNvPr>
          <p:cNvSpPr txBox="1">
            <a:spLocks/>
          </p:cNvSpPr>
          <p:nvPr/>
        </p:nvSpPr>
        <p:spPr>
          <a:xfrm>
            <a:off x="5867185" y="441643"/>
            <a:ext cx="6186992" cy="780937"/>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sz="3600" b="1" dirty="0">
                <a:latin typeface="David" panose="020E0502060401010101" pitchFamily="34" charset="-79"/>
                <a:cs typeface="David" panose="020E0502060401010101" pitchFamily="34" charset="-79"/>
              </a:rPr>
              <a:t>מטרות הפרויקט וסקירת הפתרון</a:t>
            </a:r>
          </a:p>
        </p:txBody>
      </p:sp>
    </p:spTree>
    <p:extLst>
      <p:ext uri="{BB962C8B-B14F-4D97-AF65-F5344CB8AC3E}">
        <p14:creationId xmlns:p14="http://schemas.microsoft.com/office/powerpoint/2010/main" val="164230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FC460BD-C2E6-4F7B-A807-29A37322C379}"/>
              </a:ext>
            </a:extLst>
          </p:cNvPr>
          <p:cNvPicPr>
            <a:picLocks noChangeAspect="1"/>
          </p:cNvPicPr>
          <p:nvPr/>
        </p:nvPicPr>
        <p:blipFill rotWithShape="1">
          <a:blip r:embed="rId2"/>
          <a:srcRect l="3784" r="4355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כותרת 1">
            <a:extLst>
              <a:ext uri="{FF2B5EF4-FFF2-40B4-BE49-F238E27FC236}">
                <a16:creationId xmlns:a16="http://schemas.microsoft.com/office/drawing/2014/main" id="{ABBA0B07-CCDC-DCF5-9CD7-9CF16D0597F3}"/>
              </a:ext>
            </a:extLst>
          </p:cNvPr>
          <p:cNvSpPr txBox="1">
            <a:spLocks/>
          </p:cNvSpPr>
          <p:nvPr/>
        </p:nvSpPr>
        <p:spPr>
          <a:xfrm>
            <a:off x="7154535" y="329597"/>
            <a:ext cx="4848089" cy="81340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000" b="1" dirty="0">
                <a:solidFill>
                  <a:schemeClr val="tx1"/>
                </a:solidFill>
                <a:latin typeface="David" panose="020E0502060401010101" pitchFamily="34" charset="-79"/>
                <a:cs typeface="David" panose="020E0502060401010101" pitchFamily="34" charset="-79"/>
              </a:rPr>
              <a:t>סקירת הפתרון המוצע</a:t>
            </a:r>
            <a:br>
              <a:rPr lang="he-IL" sz="4000" b="1" dirty="0">
                <a:solidFill>
                  <a:schemeClr val="tx1"/>
                </a:solidFill>
                <a:latin typeface="David" panose="020E0502060401010101" pitchFamily="34" charset="-79"/>
                <a:cs typeface="David" panose="020E0502060401010101" pitchFamily="34" charset="-79"/>
              </a:rPr>
            </a:br>
            <a:endParaRPr lang="he-IL" sz="4000" b="1" dirty="0">
              <a:solidFill>
                <a:schemeClr val="tx1"/>
              </a:solidFill>
              <a:latin typeface="David" panose="020E0502060401010101" pitchFamily="34" charset="-79"/>
              <a:cs typeface="David" panose="020E0502060401010101" pitchFamily="34" charset="-79"/>
            </a:endParaRPr>
          </a:p>
        </p:txBody>
      </p:sp>
      <p:sp>
        <p:nvSpPr>
          <p:cNvPr id="14" name="מציין מיקום תוכן 2">
            <a:extLst>
              <a:ext uri="{FF2B5EF4-FFF2-40B4-BE49-F238E27FC236}">
                <a16:creationId xmlns:a16="http://schemas.microsoft.com/office/drawing/2014/main" id="{9ECA085A-D295-7540-56D4-C6D0F2FA9B4E}"/>
              </a:ext>
            </a:extLst>
          </p:cNvPr>
          <p:cNvSpPr txBox="1">
            <a:spLocks/>
          </p:cNvSpPr>
          <p:nvPr/>
        </p:nvSpPr>
        <p:spPr>
          <a:xfrm>
            <a:off x="5876013" y="1286381"/>
            <a:ext cx="6126611" cy="4285235"/>
          </a:xfrm>
          <a:prstGeom prst="rect">
            <a:avLst/>
          </a:prstGeom>
        </p:spPr>
        <p:txBody>
          <a:bodyPr vert="horz" lIns="91440" tIns="45720" rIns="91440" bIns="45720" rtlCol="0">
            <a:normAutofit fontScale="92500" lnSpcReduction="2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pPr>
            <a:r>
              <a:rPr lang="en-US" sz="2000" dirty="0" err="1">
                <a:latin typeface="David" panose="020E0502060401010101" pitchFamily="34" charset="-79"/>
                <a:cs typeface="David" panose="020E0502060401010101" pitchFamily="34" charset="-79"/>
              </a:rPr>
              <a:t>PhishGuard</a:t>
            </a:r>
            <a:r>
              <a:rPr lang="en-US" sz="2000" dirty="0">
                <a:latin typeface="David" panose="020E0502060401010101" pitchFamily="34" charset="-79"/>
                <a:cs typeface="David" panose="020E0502060401010101" pitchFamily="34" charset="-79"/>
              </a:rPr>
              <a:t> AI </a:t>
            </a:r>
            <a:r>
              <a:rPr lang="he-IL" sz="2000" dirty="0">
                <a:latin typeface="David" panose="020E0502060401010101" pitchFamily="34" charset="-79"/>
                <a:cs typeface="David" panose="020E0502060401010101" pitchFamily="34" charset="-79"/>
              </a:rPr>
              <a:t> תממש את הפתרון על ידי שילוב של טכניקות עיבוד שפה טבעית</a:t>
            </a:r>
            <a:r>
              <a:rPr lang="en-US" sz="2000" dirty="0">
                <a:latin typeface="David" panose="020E0502060401010101" pitchFamily="34" charset="-79"/>
                <a:cs typeface="David" panose="020E0502060401010101" pitchFamily="34" charset="-79"/>
              </a:rPr>
              <a:t>NLP </a:t>
            </a:r>
            <a:r>
              <a:rPr lang="he-IL" sz="2000" dirty="0">
                <a:latin typeface="David" panose="020E0502060401010101" pitchFamily="34" charset="-79"/>
                <a:cs typeface="David" panose="020E0502060401010101" pitchFamily="34" charset="-79"/>
              </a:rPr>
              <a:t> ולמידת מכונה.</a:t>
            </a:r>
          </a:p>
          <a:p>
            <a:pPr>
              <a:buClr>
                <a:schemeClr val="tx1"/>
              </a:buClr>
            </a:pPr>
            <a:r>
              <a:rPr lang="he-IL" sz="2000" dirty="0">
                <a:latin typeface="David" panose="020E0502060401010101" pitchFamily="34" charset="-79"/>
                <a:cs typeface="David" panose="020E0502060401010101" pitchFamily="34" charset="-79"/>
              </a:rPr>
              <a:t>השלב הראשון יהיה יצירת מאגר נתונים נרחב, הכולל דוגמאות מגוונות של הודעות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 ולא-</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a:t>
            </a:r>
          </a:p>
          <a:p>
            <a:pPr>
              <a:buClr>
                <a:schemeClr val="tx1"/>
              </a:buClr>
            </a:pPr>
            <a:r>
              <a:rPr lang="he-IL" sz="2000" dirty="0">
                <a:latin typeface="David" panose="020E0502060401010101" pitchFamily="34" charset="-79"/>
                <a:cs typeface="David" panose="020E0502060401010101" pitchFamily="34" charset="-79"/>
              </a:rPr>
              <a:t>מאגר הנתונים ישמש כבסיס לאימון ובחינה של מגוון אלגוריתמים.</a:t>
            </a:r>
          </a:p>
          <a:p>
            <a:pPr>
              <a:buClr>
                <a:schemeClr val="tx1"/>
              </a:buClr>
            </a:pPr>
            <a:r>
              <a:rPr lang="he-IL" sz="2000" dirty="0">
                <a:latin typeface="David" panose="020E0502060401010101" pitchFamily="34" charset="-79"/>
                <a:cs typeface="David" panose="020E0502060401010101" pitchFamily="34" charset="-79"/>
              </a:rPr>
              <a:t>נבצע ניתוח מעמיק ומדידת ביצועים של האלגוריתמים השונים על מאגר הנתונים, כדי לזהות את הגישות האפקטיביות ביותר לזיהוי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a:t>
            </a:r>
          </a:p>
          <a:p>
            <a:pPr>
              <a:buClr>
                <a:schemeClr val="tx1"/>
              </a:buClr>
            </a:pPr>
            <a:r>
              <a:rPr lang="he-IL" sz="2000" dirty="0">
                <a:latin typeface="David" panose="020E0502060401010101" pitchFamily="34" charset="-79"/>
                <a:cs typeface="David" panose="020E0502060401010101" pitchFamily="34" charset="-79"/>
              </a:rPr>
              <a:t>לאחר בחירת האלגוריתם, נטמיע אותו במערכת.</a:t>
            </a:r>
            <a:endParaRPr lang="en-US" sz="2000" dirty="0">
              <a:latin typeface="David" panose="020E0502060401010101" pitchFamily="34" charset="-79"/>
              <a:cs typeface="David" panose="020E0502060401010101" pitchFamily="34" charset="-79"/>
            </a:endParaRPr>
          </a:p>
          <a:p>
            <a:pPr>
              <a:buClr>
                <a:schemeClr val="tx1"/>
              </a:buClr>
            </a:pPr>
            <a:r>
              <a:rPr lang="he-IL" sz="2000" dirty="0">
                <a:latin typeface="David" panose="020E0502060401010101" pitchFamily="34" charset="-79"/>
                <a:cs typeface="David" panose="020E0502060401010101" pitchFamily="34" charset="-79"/>
              </a:rPr>
              <a:t>המערכת הסופית תציע ממשק משתמש ידידותי לסריקת ובדיקת הודעות חשודות.</a:t>
            </a:r>
          </a:p>
          <a:p>
            <a:pPr>
              <a:buClr>
                <a:schemeClr val="tx1"/>
              </a:buClr>
            </a:pPr>
            <a:r>
              <a:rPr lang="he-IL" sz="2000" dirty="0">
                <a:latin typeface="David" panose="020E0502060401010101" pitchFamily="34" charset="-79"/>
                <a:cs typeface="David" panose="020E0502060401010101" pitchFamily="34" charset="-79"/>
              </a:rPr>
              <a:t>כאשר המערכת מזהה ניסיון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 פוטנציאלי, היא תתריע בפני המשתמש ותספק המלצות לפעולה.</a:t>
            </a:r>
          </a:p>
          <a:p>
            <a:pPr marL="0" indent="0">
              <a:buFont typeface="Wingdings 3" charset="2"/>
              <a:buNone/>
            </a:pP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31048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7E833A-7B09-E204-5AAB-C415E5A26D71}"/>
              </a:ext>
            </a:extLst>
          </p:cNvPr>
          <p:cNvSpPr>
            <a:spLocks noGrp="1"/>
          </p:cNvSpPr>
          <p:nvPr>
            <p:ph type="title"/>
          </p:nvPr>
        </p:nvSpPr>
        <p:spPr>
          <a:xfrm>
            <a:off x="5232400" y="1641752"/>
            <a:ext cx="6140449" cy="1323439"/>
          </a:xfrm>
        </p:spPr>
        <p:txBody>
          <a:bodyPr anchor="t">
            <a:normAutofit/>
          </a:bodyPr>
          <a:lstStyle/>
          <a:p>
            <a:r>
              <a:rPr lang="en" sz="2800">
                <a:solidFill>
                  <a:schemeClr val="bg1"/>
                </a:solidFill>
              </a:rPr>
              <a:t>The structure of the project and the solution to the problem</a:t>
            </a:r>
            <a:br>
              <a:rPr lang="he-IL" sz="2800">
                <a:solidFill>
                  <a:schemeClr val="bg1"/>
                </a:solidFill>
              </a:rPr>
            </a:br>
            <a:endParaRPr lang="he-IL" sz="2800">
              <a:solidFill>
                <a:schemeClr val="bg1"/>
              </a:solidFill>
            </a:endParaRPr>
          </a:p>
        </p:txBody>
      </p:sp>
      <p:sp>
        <p:nvSpPr>
          <p:cNvPr id="3" name="מציין מיקום תוכן 2">
            <a:extLst>
              <a:ext uri="{FF2B5EF4-FFF2-40B4-BE49-F238E27FC236}">
                <a16:creationId xmlns:a16="http://schemas.microsoft.com/office/drawing/2014/main" id="{B2A92133-53BC-4BBC-CA76-933CD56AC474}"/>
              </a:ext>
            </a:extLst>
          </p:cNvPr>
          <p:cNvSpPr>
            <a:spLocks noGrp="1"/>
          </p:cNvSpPr>
          <p:nvPr>
            <p:ph idx="1"/>
          </p:nvPr>
        </p:nvSpPr>
        <p:spPr>
          <a:xfrm>
            <a:off x="5232401" y="3146400"/>
            <a:ext cx="6140449" cy="2682000"/>
          </a:xfrm>
        </p:spPr>
        <p:txBody>
          <a:bodyPr>
            <a:normAutofit/>
          </a:bodyPr>
          <a:lstStyle/>
          <a:p>
            <a:r>
              <a:rPr lang="en" sz="1000">
                <a:solidFill>
                  <a:schemeClr val="bg1">
                    <a:alpha val="80000"/>
                  </a:schemeClr>
                </a:solidFill>
              </a:rPr>
              <a:t>By analyzing the content of the messages, the system will be able to detect patterns and characteristics of phishing .</a:t>
            </a:r>
          </a:p>
          <a:p>
            <a:r>
              <a:rPr lang="en" sz="1000">
                <a:solidFill>
                  <a:schemeClr val="bg1">
                    <a:alpha val="80000"/>
                  </a:schemeClr>
                </a:solidFill>
              </a:rPr>
              <a:t>Thanks to the fact that we examine the accuracy of the various algorithms and integrate the most ideal algorithm into the system, the user can be sure that he will receive the best protection for him.</a:t>
            </a:r>
          </a:p>
          <a:p>
            <a:r>
              <a:rPr lang="en" sz="1000">
                <a:solidFill>
                  <a:schemeClr val="bg1">
                    <a:alpha val="80000"/>
                  </a:schemeClr>
                </a:solidFill>
              </a:rPr>
              <a:t>The friendly interface allows users to implement the system easily and receive clear alerts and recommendations.</a:t>
            </a:r>
          </a:p>
          <a:p>
            <a:r>
              <a:rPr lang="en" sz="1000">
                <a:solidFill>
                  <a:schemeClr val="bg1">
                    <a:alpha val="80000"/>
                  </a:schemeClr>
                </a:solidFill>
              </a:rPr>
              <a:t>A combination of a smart and friendly system encourages widespread use, which increases the overall effect in the fight against phishing .</a:t>
            </a:r>
          </a:p>
          <a:p>
            <a:r>
              <a:rPr lang="en" sz="1000">
                <a:solidFill>
                  <a:schemeClr val="bg1">
                    <a:alpha val="80000"/>
                  </a:schemeClr>
                </a:solidFill>
              </a:rPr>
              <a:t>By reducing exposure to phishing , the project helps protect sensitive data and reduces the risk of identity theft and online fraud.</a:t>
            </a:r>
          </a:p>
          <a:p>
            <a:r>
              <a:rPr lang="en" sz="1000">
                <a:solidFill>
                  <a:schemeClr val="bg1">
                    <a:alpha val="80000"/>
                  </a:schemeClr>
                </a:solidFill>
              </a:rPr>
              <a:t>PhishGuard AI project structure , based on smart technologies and machine learning, provides a comprehensive and adaptive response to the changing challenge of phishing , and offers an effective and applicable solution to improve information security in the digital space.</a:t>
            </a:r>
          </a:p>
        </p:txBody>
      </p:sp>
      <p:pic>
        <p:nvPicPr>
          <p:cNvPr id="5" name="Picture 4" descr="A network formed by white dots">
            <a:extLst>
              <a:ext uri="{FF2B5EF4-FFF2-40B4-BE49-F238E27FC236}">
                <a16:creationId xmlns:a16="http://schemas.microsoft.com/office/drawing/2014/main" id="{4F13BDA0-73CE-AE21-3B20-A0F650C99653}"/>
              </a:ext>
            </a:extLst>
          </p:cNvPr>
          <p:cNvPicPr>
            <a:picLocks noChangeAspect="1"/>
          </p:cNvPicPr>
          <p:nvPr/>
        </p:nvPicPr>
        <p:blipFill rotWithShape="1">
          <a:blip r:embed="rId2"/>
          <a:srcRect l="45683" r="3268" b="-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sp>
        <p:nvSpPr>
          <p:cNvPr id="4" name="כותרת 1">
            <a:extLst>
              <a:ext uri="{FF2B5EF4-FFF2-40B4-BE49-F238E27FC236}">
                <a16:creationId xmlns:a16="http://schemas.microsoft.com/office/drawing/2014/main" id="{23FAE732-190A-1693-6EA5-54C8DEF877A4}"/>
              </a:ext>
            </a:extLst>
          </p:cNvPr>
          <p:cNvSpPr txBox="1">
            <a:spLocks/>
          </p:cNvSpPr>
          <p:nvPr/>
        </p:nvSpPr>
        <p:spPr>
          <a:xfrm>
            <a:off x="6264561" y="220166"/>
            <a:ext cx="5848056" cy="1104815"/>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sz="4000" b="1" dirty="0">
                <a:latin typeface="David" panose="020E0502060401010101" pitchFamily="34" charset="-79"/>
                <a:cs typeface="David" panose="020E0502060401010101" pitchFamily="34" charset="-79"/>
              </a:rPr>
              <a:t>מבנה הפרויקט ומענה הבעיה</a:t>
            </a:r>
            <a:endParaRPr lang="he-IL" sz="4000" dirty="0">
              <a:latin typeface="David" panose="020E0502060401010101" pitchFamily="34" charset="-79"/>
              <a:cs typeface="David" panose="020E0502060401010101" pitchFamily="34" charset="-79"/>
            </a:endParaRPr>
          </a:p>
        </p:txBody>
      </p:sp>
      <p:sp>
        <p:nvSpPr>
          <p:cNvPr id="6" name="מציין מיקום תוכן 2">
            <a:extLst>
              <a:ext uri="{FF2B5EF4-FFF2-40B4-BE49-F238E27FC236}">
                <a16:creationId xmlns:a16="http://schemas.microsoft.com/office/drawing/2014/main" id="{F93E5F77-C39A-B0BB-F49A-9C5AD764AB6F}"/>
              </a:ext>
            </a:extLst>
          </p:cNvPr>
          <p:cNvSpPr txBox="1">
            <a:spLocks/>
          </p:cNvSpPr>
          <p:nvPr/>
        </p:nvSpPr>
        <p:spPr>
          <a:xfrm>
            <a:off x="4937759" y="1415586"/>
            <a:ext cx="7174858" cy="5422442"/>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000" dirty="0">
                <a:latin typeface="David" panose="020E0502060401010101" pitchFamily="34" charset="-79"/>
                <a:cs typeface="David" panose="020E0502060401010101" pitchFamily="34" charset="-79"/>
              </a:rPr>
              <a:t>על ידי ניתוח תוכן ההודעות, המערכת תהיה מסוגלת לאתר תבניות ומאפיינים של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a:t>
            </a:r>
          </a:p>
          <a:p>
            <a:r>
              <a:rPr lang="he-IL" sz="2000" dirty="0">
                <a:latin typeface="David" panose="020E0502060401010101" pitchFamily="34" charset="-79"/>
                <a:cs typeface="David" panose="020E0502060401010101" pitchFamily="34" charset="-79"/>
              </a:rPr>
              <a:t>בזכות העובדה שאנו בוחנים את הדיוק של האלגוריתמים השונים ומשלבים במערכת את האלגוריתם האידיאלי ביותר, המשתמש יכול להיות בטוח שהוא יקבל את ההגנה המיטבית עבורו. </a:t>
            </a:r>
          </a:p>
          <a:p>
            <a:r>
              <a:rPr lang="he-IL" sz="2000" dirty="0">
                <a:latin typeface="David" panose="020E0502060401010101" pitchFamily="34" charset="-79"/>
                <a:cs typeface="David" panose="020E0502060401010101" pitchFamily="34" charset="-79"/>
              </a:rPr>
              <a:t>הממשק הידידותי מאפשר למשתמשים ליישם את המערכת בקלות ולקבל התרעות והמלצות ברורות.</a:t>
            </a:r>
          </a:p>
          <a:p>
            <a:r>
              <a:rPr lang="he-IL" sz="2000" dirty="0">
                <a:latin typeface="David" panose="020E0502060401010101" pitchFamily="34" charset="-79"/>
                <a:cs typeface="David" panose="020E0502060401010101" pitchFamily="34" charset="-79"/>
              </a:rPr>
              <a:t>שילוב של מערכת חכמה וידידותית מעודד שימוש נרחב, מה שמגביר את ההשפעה הכוללת במאבק נגד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a:t>
            </a:r>
          </a:p>
          <a:p>
            <a:r>
              <a:rPr lang="he-IL" sz="2000" dirty="0">
                <a:latin typeface="David" panose="020E0502060401010101" pitchFamily="34" charset="-79"/>
                <a:cs typeface="David" panose="020E0502060401010101" pitchFamily="34" charset="-79"/>
              </a:rPr>
              <a:t>על ידי צמצום של החשיפה </a:t>
            </a:r>
            <a:r>
              <a:rPr lang="he-IL" sz="2000" dirty="0" err="1">
                <a:latin typeface="David" panose="020E0502060401010101" pitchFamily="34" charset="-79"/>
                <a:cs typeface="David" panose="020E0502060401010101" pitchFamily="34" charset="-79"/>
              </a:rPr>
              <a:t>לפישינג</a:t>
            </a:r>
            <a:r>
              <a:rPr lang="he-IL" sz="2000" dirty="0">
                <a:latin typeface="David" panose="020E0502060401010101" pitchFamily="34" charset="-79"/>
                <a:cs typeface="David" panose="020E0502060401010101" pitchFamily="34" charset="-79"/>
              </a:rPr>
              <a:t>, הפרויקט מסייע בהגנה על נתונים רגישים ומפחית את הסיכון לגניבת פרטים והונאות מקוונות.</a:t>
            </a:r>
          </a:p>
          <a:p>
            <a:r>
              <a:rPr lang="he-IL" sz="2000" dirty="0">
                <a:latin typeface="David" panose="020E0502060401010101" pitchFamily="34" charset="-79"/>
                <a:cs typeface="David" panose="020E0502060401010101" pitchFamily="34" charset="-79"/>
              </a:rPr>
              <a:t>מבנה הפרויקט של </a:t>
            </a:r>
            <a:r>
              <a:rPr lang="en-US" sz="2000" dirty="0" err="1">
                <a:latin typeface="David" panose="020E0502060401010101" pitchFamily="34" charset="-79"/>
                <a:cs typeface="David" panose="020E0502060401010101" pitchFamily="34" charset="-79"/>
              </a:rPr>
              <a:t>PhishGuard</a:t>
            </a:r>
            <a:r>
              <a:rPr lang="en-US" sz="2000" dirty="0">
                <a:latin typeface="David" panose="020E0502060401010101" pitchFamily="34" charset="-79"/>
                <a:cs typeface="David" panose="020E0502060401010101" pitchFamily="34" charset="-79"/>
              </a:rPr>
              <a:t> AI</a:t>
            </a:r>
            <a:r>
              <a:rPr lang="he-IL" sz="2000" dirty="0">
                <a:latin typeface="David" panose="020E0502060401010101" pitchFamily="34" charset="-79"/>
                <a:cs typeface="David" panose="020E0502060401010101" pitchFamily="34" charset="-79"/>
              </a:rPr>
              <a:t> המבוסס על טכנולוגיות חכמות ולמידת מכונה, נותן מענה מקיף ואדפטיבי לאתגר המשתנה של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 ומציע פתרון אפקטיבי וישים לשיפור אבטחת המידע במרחב הדיגיטלי.</a:t>
            </a:r>
          </a:p>
        </p:txBody>
      </p:sp>
    </p:spTree>
    <p:extLst>
      <p:ext uri="{BB962C8B-B14F-4D97-AF65-F5344CB8AC3E}">
        <p14:creationId xmlns:p14="http://schemas.microsoft.com/office/powerpoint/2010/main" val="338049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4733538-6EEE-75B0-F10C-BB1B5DA8FBA9}"/>
              </a:ext>
            </a:extLst>
          </p:cNvPr>
          <p:cNvPicPr>
            <a:picLocks noChangeAspect="1"/>
          </p:cNvPicPr>
          <p:nvPr/>
        </p:nvPicPr>
        <p:blipFill rotWithShape="1">
          <a:blip r:embed="rId2"/>
          <a:srcRect l="3585" r="52161" b="-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sp>
        <p:nvSpPr>
          <p:cNvPr id="10" name="כותרת 1">
            <a:extLst>
              <a:ext uri="{FF2B5EF4-FFF2-40B4-BE49-F238E27FC236}">
                <a16:creationId xmlns:a16="http://schemas.microsoft.com/office/drawing/2014/main" id="{6425178C-7F26-D5F7-40A1-5FE3B2DD8E8F}"/>
              </a:ext>
            </a:extLst>
          </p:cNvPr>
          <p:cNvSpPr>
            <a:spLocks noGrp="1"/>
          </p:cNvSpPr>
          <p:nvPr>
            <p:ph type="title"/>
          </p:nvPr>
        </p:nvSpPr>
        <p:spPr>
          <a:xfrm>
            <a:off x="6157580" y="458526"/>
            <a:ext cx="5876378" cy="1084729"/>
          </a:xfrm>
        </p:spPr>
        <p:txBody>
          <a:bodyPr>
            <a:normAutofit fontScale="90000"/>
          </a:bodyPr>
          <a:lstStyle/>
          <a:p>
            <a:pPr algn="r"/>
            <a:r>
              <a:rPr lang="he-IL" b="1" dirty="0">
                <a:latin typeface="David" panose="020E0502060401010101" pitchFamily="34" charset="-79"/>
                <a:cs typeface="David" panose="020E0502060401010101" pitchFamily="34" charset="-79"/>
              </a:rPr>
              <a:t>הניסויים וניתוח התוצאות</a:t>
            </a:r>
            <a:br>
              <a:rPr lang="he-IL" b="1" dirty="0">
                <a:latin typeface="David" panose="020E0502060401010101" pitchFamily="34" charset="-79"/>
                <a:cs typeface="David" panose="020E0502060401010101" pitchFamily="34" charset="-79"/>
              </a:rPr>
            </a:br>
            <a:endParaRPr lang="he-IL" b="1" dirty="0">
              <a:latin typeface="David" panose="020E0502060401010101" pitchFamily="34" charset="-79"/>
              <a:cs typeface="David" panose="020E0502060401010101" pitchFamily="34" charset="-79"/>
            </a:endParaRPr>
          </a:p>
        </p:txBody>
      </p:sp>
      <p:sp>
        <p:nvSpPr>
          <p:cNvPr id="14" name="מציין מיקום תוכן 2">
            <a:extLst>
              <a:ext uri="{FF2B5EF4-FFF2-40B4-BE49-F238E27FC236}">
                <a16:creationId xmlns:a16="http://schemas.microsoft.com/office/drawing/2014/main" id="{DAF983A6-1867-6E84-567D-914387BB6212}"/>
              </a:ext>
            </a:extLst>
          </p:cNvPr>
          <p:cNvSpPr>
            <a:spLocks noGrp="1"/>
          </p:cNvSpPr>
          <p:nvPr>
            <p:ph idx="1"/>
          </p:nvPr>
        </p:nvSpPr>
        <p:spPr>
          <a:xfrm>
            <a:off x="5845062" y="1353442"/>
            <a:ext cx="6188896" cy="3880773"/>
          </a:xfrm>
        </p:spPr>
        <p:txBody>
          <a:bodyPr>
            <a:normAutofit/>
          </a:bodyPr>
          <a:lstStyle/>
          <a:p>
            <a:r>
              <a:rPr lang="he-IL" sz="2000" dirty="0">
                <a:latin typeface="David" panose="020E0502060401010101" pitchFamily="34" charset="-79"/>
                <a:cs typeface="David" panose="020E0502060401010101" pitchFamily="34" charset="-79"/>
              </a:rPr>
              <a:t>איתרנו מאגרי נתונים רלוונטיים להפקת קבצי דאטה לצורך ניתוח ולמידת האלגוריתמים לסיווג </a:t>
            </a:r>
            <a:r>
              <a:rPr lang="he-IL" sz="2000" dirty="0" err="1">
                <a:latin typeface="David" panose="020E0502060401010101" pitchFamily="34" charset="-79"/>
                <a:cs typeface="David" panose="020E0502060401010101" pitchFamily="34" charset="-79"/>
              </a:rPr>
              <a:t>פישינג</a:t>
            </a:r>
            <a:r>
              <a:rPr lang="he-IL" sz="2000" dirty="0">
                <a:latin typeface="David" panose="020E0502060401010101" pitchFamily="34" charset="-79"/>
                <a:cs typeface="David" panose="020E0502060401010101" pitchFamily="34" charset="-79"/>
              </a:rPr>
              <a:t>.</a:t>
            </a:r>
          </a:p>
          <a:p>
            <a:r>
              <a:rPr lang="he-IL" sz="2000" dirty="0">
                <a:latin typeface="David" panose="020E0502060401010101" pitchFamily="34" charset="-79"/>
                <a:cs typeface="David" panose="020E0502060401010101" pitchFamily="34" charset="-79"/>
              </a:rPr>
              <a:t>פיתחנו גרסה ראשונית של ממשק המשתמש המאפשר הזנת טקסט או טעינת הודעת דוא"ל לניתוח מהיר.</a:t>
            </a:r>
          </a:p>
          <a:p>
            <a:r>
              <a:rPr lang="he-IL" sz="2000" dirty="0">
                <a:latin typeface="David" panose="020E0502060401010101" pitchFamily="34" charset="-79"/>
                <a:cs typeface="David" panose="020E0502060401010101" pitchFamily="34" charset="-79"/>
              </a:rPr>
              <a:t>המערכת מפיקה תובנות ראשוניות על מאפייני ההודעה ופוטנציאל </a:t>
            </a:r>
            <a:r>
              <a:rPr lang="he-IL" sz="2000" dirty="0" err="1">
                <a:latin typeface="David" panose="020E0502060401010101" pitchFamily="34" charset="-79"/>
                <a:cs typeface="David" panose="020E0502060401010101" pitchFamily="34" charset="-79"/>
              </a:rPr>
              <a:t>הפישינג</a:t>
            </a:r>
            <a:r>
              <a:rPr lang="he-IL" sz="2000" dirty="0">
                <a:latin typeface="David" panose="020E0502060401010101" pitchFamily="34" charset="-79"/>
                <a:cs typeface="David" panose="020E0502060401010101" pitchFamily="34" charset="-79"/>
              </a:rPr>
              <a:t>, עם אפשרות ייצוא לקובץ</a:t>
            </a:r>
            <a:r>
              <a:rPr lang="en-US" sz="2000" dirty="0">
                <a:latin typeface="David" panose="020E0502060401010101" pitchFamily="34" charset="-79"/>
                <a:cs typeface="David" panose="020E0502060401010101" pitchFamily="34" charset="-79"/>
              </a:rPr>
              <a:t> .CSV </a:t>
            </a:r>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הצעדים הבאים כוללים יצירת מאגרי הדאטה, השוואת ביצועי אלגוריתמים שונים, ושיפור יכולות הניתוח של המערכת.</a:t>
            </a:r>
          </a:p>
          <a:p>
            <a:r>
              <a:rPr lang="he-IL" sz="2000" dirty="0">
                <a:latin typeface="David" panose="020E0502060401010101" pitchFamily="34" charset="-79"/>
                <a:cs typeface="David" panose="020E0502060401010101" pitchFamily="34" charset="-79"/>
              </a:rPr>
              <a:t>למרות ההתקדמות, הפרויקט עדיין בשלביו המוקדמים, והמערכת טרם נוסתה על נתונים אמיתיים.</a:t>
            </a:r>
          </a:p>
        </p:txBody>
      </p:sp>
    </p:spTree>
    <p:extLst>
      <p:ext uri="{BB962C8B-B14F-4D97-AF65-F5344CB8AC3E}">
        <p14:creationId xmlns:p14="http://schemas.microsoft.com/office/powerpoint/2010/main" val="167414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ECFB7E-9AE7-5B7B-D13D-D41B41815085}"/>
              </a:ext>
            </a:extLst>
          </p:cNvPr>
          <p:cNvSpPr>
            <a:spLocks noGrp="1"/>
          </p:cNvSpPr>
          <p:nvPr>
            <p:ph type="title"/>
          </p:nvPr>
        </p:nvSpPr>
        <p:spPr>
          <a:xfrm>
            <a:off x="5232400" y="1641752"/>
            <a:ext cx="6140449" cy="1323439"/>
          </a:xfrm>
        </p:spPr>
        <p:txBody>
          <a:bodyPr anchor="t">
            <a:normAutofit/>
          </a:bodyPr>
          <a:lstStyle/>
          <a:p>
            <a:r>
              <a:rPr lang="en" sz="4000">
                <a:solidFill>
                  <a:schemeClr val="bg1"/>
                </a:solidFill>
              </a:rPr>
              <a:t>Difficulties - challenges - solutions</a:t>
            </a:r>
          </a:p>
        </p:txBody>
      </p:sp>
      <p:sp>
        <p:nvSpPr>
          <p:cNvPr id="3" name="מציין מיקום תוכן 2">
            <a:extLst>
              <a:ext uri="{FF2B5EF4-FFF2-40B4-BE49-F238E27FC236}">
                <a16:creationId xmlns:a16="http://schemas.microsoft.com/office/drawing/2014/main" id="{6286D9A8-9EED-FCEE-A1B3-C6E80398C6D1}"/>
              </a:ext>
            </a:extLst>
          </p:cNvPr>
          <p:cNvSpPr>
            <a:spLocks noGrp="1"/>
          </p:cNvSpPr>
          <p:nvPr>
            <p:ph idx="1"/>
          </p:nvPr>
        </p:nvSpPr>
        <p:spPr>
          <a:xfrm>
            <a:off x="5232401" y="3146400"/>
            <a:ext cx="6140449" cy="2682000"/>
          </a:xfrm>
        </p:spPr>
        <p:txBody>
          <a:bodyPr>
            <a:normAutofit/>
          </a:bodyPr>
          <a:lstStyle/>
          <a:p>
            <a:r>
              <a:rPr lang="en" sz="1300" dirty="0">
                <a:solidFill>
                  <a:schemeClr val="bg1">
                    <a:alpha val="80000"/>
                  </a:schemeClr>
                </a:solidFill>
              </a:rPr>
              <a:t>The combination of studies, work and the tense security situation in Israel is a significant challenge during the project. The need to balance academic, professional and personal commitments sometimes led to delays in the planned rate of progress. At the same time, we faced these difficulties by prioritizing tasks, regular communication, and efficient use of free time.</a:t>
            </a:r>
          </a:p>
          <a:p>
            <a:endParaRPr lang="he-IL" sz="1300" dirty="0">
              <a:solidFill>
                <a:schemeClr val="bg1">
                  <a:alpha val="80000"/>
                </a:schemeClr>
              </a:solidFill>
            </a:endParaRPr>
          </a:p>
          <a:p>
            <a:r>
              <a:rPr lang="en" sz="1300" dirty="0">
                <a:solidFill>
                  <a:schemeClr val="bg1">
                    <a:alpha val="80000"/>
                  </a:schemeClr>
                </a:solidFill>
              </a:rPr>
              <a:t>A major technical challenge was learning algorithms we do not know. In order to overcome this difficulty, we invested time and resources in self-learning, consultation with the supervisor, we made use of open source libraries that allowed us to optimize the development process. This approach allowed us to deal with the technical complexity and move forward in the development of the system.</a:t>
            </a:r>
            <a:br>
              <a:rPr lang="en-US" sz="1300" dirty="0">
                <a:solidFill>
                  <a:schemeClr val="bg1">
                    <a:alpha val="80000"/>
                  </a:schemeClr>
                </a:solidFill>
              </a:rPr>
            </a:br>
            <a:endParaRPr lang="he-IL" sz="1300" dirty="0">
              <a:solidFill>
                <a:schemeClr val="bg1">
                  <a:alpha val="80000"/>
                </a:schemeClr>
              </a:solidFill>
            </a:endParaRPr>
          </a:p>
        </p:txBody>
      </p:sp>
      <p:pic>
        <p:nvPicPr>
          <p:cNvPr id="15" name="Picture 14" descr="White puzzle with one red piece">
            <a:extLst>
              <a:ext uri="{FF2B5EF4-FFF2-40B4-BE49-F238E27FC236}">
                <a16:creationId xmlns:a16="http://schemas.microsoft.com/office/drawing/2014/main" id="{3E2060F8-937B-6904-C625-ECB636731CF5}"/>
              </a:ext>
            </a:extLst>
          </p:cNvPr>
          <p:cNvPicPr>
            <a:picLocks noChangeAspect="1"/>
          </p:cNvPicPr>
          <p:nvPr/>
        </p:nvPicPr>
        <p:blipFill rotWithShape="1">
          <a:blip r:embed="rId2"/>
          <a:srcRect l="32136" r="30572"/>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sp>
        <p:nvSpPr>
          <p:cNvPr id="4" name="כותרת 1">
            <a:extLst>
              <a:ext uri="{FF2B5EF4-FFF2-40B4-BE49-F238E27FC236}">
                <a16:creationId xmlns:a16="http://schemas.microsoft.com/office/drawing/2014/main" id="{E6B5D423-373B-72E2-1E4A-A6A9F9E3A86E}"/>
              </a:ext>
            </a:extLst>
          </p:cNvPr>
          <p:cNvSpPr txBox="1">
            <a:spLocks/>
          </p:cNvSpPr>
          <p:nvPr/>
        </p:nvSpPr>
        <p:spPr>
          <a:xfrm>
            <a:off x="5811245" y="326037"/>
            <a:ext cx="5477449" cy="1116106"/>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r"/>
            <a:r>
              <a:rPr lang="he-IL" sz="4000" b="1" dirty="0">
                <a:latin typeface="David" panose="020E0502060401010101" pitchFamily="34" charset="-79"/>
                <a:cs typeface="David" panose="020E0502060401010101" pitchFamily="34" charset="-79"/>
              </a:rPr>
              <a:t>קשיים - אתגרים - פתרונות</a:t>
            </a:r>
          </a:p>
        </p:txBody>
      </p:sp>
      <p:sp>
        <p:nvSpPr>
          <p:cNvPr id="6" name="מציין מיקום תוכן 2">
            <a:extLst>
              <a:ext uri="{FF2B5EF4-FFF2-40B4-BE49-F238E27FC236}">
                <a16:creationId xmlns:a16="http://schemas.microsoft.com/office/drawing/2014/main" id="{378FC024-2259-9C18-6D54-B09F28565254}"/>
              </a:ext>
            </a:extLst>
          </p:cNvPr>
          <p:cNvSpPr txBox="1">
            <a:spLocks/>
          </p:cNvSpPr>
          <p:nvPr/>
        </p:nvSpPr>
        <p:spPr>
          <a:xfrm>
            <a:off x="5196839" y="1705918"/>
            <a:ext cx="6706263" cy="4026972"/>
          </a:xfrm>
          <a:prstGeom prst="rect">
            <a:avLst/>
          </a:prstGeom>
        </p:spPr>
        <p:txBody>
          <a:bodyPr vert="horz" lIns="91440" tIns="45720" rIns="91440" bIns="45720" rtlCol="0">
            <a:normAutofit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000" dirty="0">
                <a:latin typeface="David" panose="020E0502060401010101" pitchFamily="34" charset="-79"/>
                <a:cs typeface="David" panose="020E0502060401010101" pitchFamily="34" charset="-79"/>
              </a:rPr>
              <a:t>שילוב הלימודים, העבודה והמצב הביטחוני המתוח בישראל, מהווה אתגר משמעותי במהלך הפרויקט. הצורך לאזן בין מחויבויות אקדמיות, מקצועיות ואישיות הוביל לעיתים לעיכובים בקצב ההתקדמות המתוכנן. יחד עם זאת, התמודדנו עם קשיים אלו על ידי </a:t>
            </a:r>
            <a:r>
              <a:rPr lang="he-IL" sz="2000" dirty="0" err="1">
                <a:latin typeface="David" panose="020E0502060401010101" pitchFamily="34" charset="-79"/>
                <a:cs typeface="David" panose="020E0502060401010101" pitchFamily="34" charset="-79"/>
              </a:rPr>
              <a:t>תעדוף</a:t>
            </a:r>
            <a:r>
              <a:rPr lang="he-IL" sz="2000" dirty="0">
                <a:latin typeface="David" panose="020E0502060401010101" pitchFamily="34" charset="-79"/>
                <a:cs typeface="David" panose="020E0502060401010101" pitchFamily="34" charset="-79"/>
              </a:rPr>
              <a:t> משימות, תקשורת שוטפת, וניצול יעיל של הזמן הפנוי.</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אתגר טכני מרכזי היה למידת אלגוריתמים שאנו לא מכירים. על מנת להתגבר על קושי זה, השקענו זמן ומשאבים בלמידה עצמית, התייעצות עם המנחה, עשינו שימוש בספריות קוד פתוח שאפשרו לנו לייעל את תהליך הפיתוח. גישה זו אפשרה לנו להתמודד עם המורכבות הטכנית ולהתקדם בפיתוח המערכת.</a:t>
            </a:r>
            <a:endParaRPr lang="en-US"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התמודדות עם כמות עצומה של דאטה</a:t>
            </a:r>
            <a:r>
              <a:rPr lang="en-US" sz="2000" dirty="0">
                <a:latin typeface="David" panose="020E0502060401010101" pitchFamily="34" charset="-79"/>
                <a:cs typeface="David" panose="020E0502060401010101" pitchFamily="34" charset="-79"/>
              </a:rPr>
              <a:t> – </a:t>
            </a:r>
            <a:r>
              <a:rPr lang="he-IL" sz="2000" dirty="0">
                <a:latin typeface="David" panose="020E0502060401010101" pitchFamily="34" charset="-79"/>
                <a:cs typeface="David" panose="020E0502060401010101" pitchFamily="34" charset="-79"/>
              </a:rPr>
              <a:t>שימוש בכלים לסידור ועיבוד הדאטה בצורה נוחה יותר. (</a:t>
            </a:r>
            <a:r>
              <a:rPr lang="en-US" sz="2000" dirty="0">
                <a:latin typeface="David" panose="020E0502060401010101" pitchFamily="34" charset="-79"/>
                <a:cs typeface="David" panose="020E0502060401010101" pitchFamily="34" charset="-79"/>
              </a:rPr>
              <a:t> (panda</a:t>
            </a:r>
            <a:br>
              <a:rPr lang="en-US" sz="2000"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59921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D6022C5D-5F45-3288-E955-50ED7413D1EA}"/>
              </a:ext>
            </a:extLst>
          </p:cNvPr>
          <p:cNvPicPr>
            <a:picLocks noChangeAspect="1"/>
          </p:cNvPicPr>
          <p:nvPr/>
        </p:nvPicPr>
        <p:blipFill rotWithShape="1">
          <a:blip r:embed="rId2"/>
          <a:srcRect l="5246" r="4291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11" name="כותרת 1">
            <a:extLst>
              <a:ext uri="{FF2B5EF4-FFF2-40B4-BE49-F238E27FC236}">
                <a16:creationId xmlns:a16="http://schemas.microsoft.com/office/drawing/2014/main" id="{BAE1B5CB-47A6-6F6F-0424-D412D17BA861}"/>
              </a:ext>
            </a:extLst>
          </p:cNvPr>
          <p:cNvSpPr>
            <a:spLocks noGrp="1"/>
          </p:cNvSpPr>
          <p:nvPr>
            <p:ph type="title"/>
          </p:nvPr>
        </p:nvSpPr>
        <p:spPr>
          <a:xfrm>
            <a:off x="5269481" y="243840"/>
            <a:ext cx="1393711" cy="614082"/>
          </a:xfrm>
        </p:spPr>
        <p:txBody>
          <a:bodyPr>
            <a:normAutofit fontScale="90000"/>
          </a:bodyPr>
          <a:lstStyle/>
          <a:p>
            <a:pPr algn="r"/>
            <a:r>
              <a:rPr lang="he-IL" b="1" dirty="0" err="1">
                <a:latin typeface="David" panose="020E0502060401010101" pitchFamily="34" charset="-79"/>
                <a:cs typeface="David" panose="020E0502060401010101" pitchFamily="34" charset="-79"/>
              </a:rPr>
              <a:t>גאנט</a:t>
            </a:r>
            <a:endParaRPr lang="he-IL" b="1" dirty="0">
              <a:latin typeface="David" panose="020E0502060401010101" pitchFamily="34" charset="-79"/>
              <a:cs typeface="David" panose="020E0502060401010101" pitchFamily="34" charset="-79"/>
            </a:endParaRPr>
          </a:p>
        </p:txBody>
      </p:sp>
      <p:sp>
        <p:nvSpPr>
          <p:cNvPr id="13" name="מציין מיקום תוכן 2">
            <a:extLst>
              <a:ext uri="{FF2B5EF4-FFF2-40B4-BE49-F238E27FC236}">
                <a16:creationId xmlns:a16="http://schemas.microsoft.com/office/drawing/2014/main" id="{F500F6F1-D0F3-3DC9-7C80-EE936D5924F6}"/>
              </a:ext>
            </a:extLst>
          </p:cNvPr>
          <p:cNvSpPr>
            <a:spLocks noGrp="1"/>
          </p:cNvSpPr>
          <p:nvPr>
            <p:ph idx="1"/>
          </p:nvPr>
        </p:nvSpPr>
        <p:spPr>
          <a:xfrm>
            <a:off x="658703" y="717859"/>
            <a:ext cx="6004489" cy="4949297"/>
          </a:xfrm>
        </p:spPr>
        <p:txBody>
          <a:bodyPr>
            <a:noAutofit/>
          </a:bodyPr>
          <a:lstStyle/>
          <a:p>
            <a:pPr marL="0" indent="0">
              <a:buNone/>
            </a:pPr>
            <a:endParaRPr lang="he-IL" sz="1600" dirty="0">
              <a:latin typeface="David" panose="020E0502060401010101" pitchFamily="34" charset="-79"/>
              <a:cs typeface="David" panose="020E0502060401010101" pitchFamily="34" charset="-79"/>
            </a:endParaRPr>
          </a:p>
          <a:p>
            <a:r>
              <a:rPr lang="he-IL" sz="1600" dirty="0">
                <a:solidFill>
                  <a:schemeClr val="accent6"/>
                </a:solidFill>
                <a:latin typeface="David" panose="020E0502060401010101" pitchFamily="34" charset="-79"/>
                <a:cs typeface="David" panose="020E0502060401010101" pitchFamily="34" charset="-79"/>
              </a:rPr>
              <a:t>ינואר - (דוח </a:t>
            </a:r>
            <a:r>
              <a:rPr lang="he-IL" sz="1600" dirty="0" err="1">
                <a:solidFill>
                  <a:schemeClr val="accent6"/>
                </a:solidFill>
                <a:latin typeface="David" panose="020E0502060401010101" pitchFamily="34" charset="-79"/>
                <a:cs typeface="David" panose="020E0502060401010101" pitchFamily="34" charset="-79"/>
              </a:rPr>
              <a:t>איפיון</a:t>
            </a:r>
            <a:r>
              <a:rPr lang="he-IL" sz="1600" dirty="0">
                <a:solidFill>
                  <a:schemeClr val="accent6"/>
                </a:solidFill>
                <a:latin typeface="David" panose="020E0502060401010101" pitchFamily="34" charset="-79"/>
                <a:cs typeface="David" panose="020E0502060401010101" pitchFamily="34" charset="-79"/>
              </a:rPr>
              <a:t>): הערכת ותיזמון היקף הפרויקט, היעדים והדרישות המפורטות.</a:t>
            </a:r>
          </a:p>
          <a:p>
            <a:r>
              <a:rPr lang="he-IL" sz="1600" dirty="0">
                <a:solidFill>
                  <a:schemeClr val="accent6"/>
                </a:solidFill>
                <a:latin typeface="David" panose="020E0502060401010101" pitchFamily="34" charset="-79"/>
                <a:cs typeface="David" panose="020E0502060401010101" pitchFamily="34" charset="-79"/>
              </a:rPr>
              <a:t>פברואר - (לימוד החומרים החדשים הנדרשים לפרויקט): רכישת ידע תיאורטי ומיומנויות טכניות הכרחיות בעולם למידת המכונה ביניהן </a:t>
            </a:r>
            <a:r>
              <a:rPr lang="en-US" sz="1600" dirty="0">
                <a:solidFill>
                  <a:schemeClr val="accent6"/>
                </a:solidFill>
                <a:latin typeface="David" panose="020E0502060401010101" pitchFamily="34" charset="-79"/>
                <a:cs typeface="David" panose="020E0502060401010101" pitchFamily="34" charset="-79"/>
              </a:rPr>
              <a:t>NLP</a:t>
            </a:r>
          </a:p>
          <a:p>
            <a:r>
              <a:rPr lang="he-IL" sz="1600" dirty="0">
                <a:solidFill>
                  <a:schemeClr val="accent6"/>
                </a:solidFill>
                <a:latin typeface="David" panose="020E0502060401010101" pitchFamily="34" charset="-79"/>
                <a:cs typeface="David" panose="020E0502060401010101" pitchFamily="34" charset="-79"/>
              </a:rPr>
              <a:t>מרץ - (תכנון המערכת): פיתוח ארכיטקטורת המערכת, החלטה כיצד אנו רוצים שתעבוד ובאיזה אופן לאחר הבנת הרקע והתיאוריה.</a:t>
            </a:r>
          </a:p>
          <a:p>
            <a:r>
              <a:rPr lang="he-IL" sz="1600" dirty="0">
                <a:solidFill>
                  <a:schemeClr val="accent2"/>
                </a:solidFill>
                <a:latin typeface="David" panose="020E0502060401010101" pitchFamily="34" charset="-79"/>
                <a:cs typeface="David" panose="020E0502060401010101" pitchFamily="34" charset="-79"/>
              </a:rPr>
              <a:t>אפריל - (הפקת נתונים ותיוגם): התחלת איסוף נתונים, ייצור נתונים בעזרת מערכות שונות, תיוג ועיבוד ראשוני לפיתוח מערכת.</a:t>
            </a:r>
          </a:p>
          <a:p>
            <a:r>
              <a:rPr lang="he-IL" sz="1600" dirty="0">
                <a:solidFill>
                  <a:schemeClr val="accent6"/>
                </a:solidFill>
                <a:latin typeface="David" panose="020E0502060401010101" pitchFamily="34" charset="-79"/>
                <a:cs typeface="David" panose="020E0502060401010101" pitchFamily="34" charset="-79"/>
              </a:rPr>
              <a:t>אמצע אפריל עד תחילת מאי - חופשת פסח</a:t>
            </a:r>
          </a:p>
          <a:p>
            <a:r>
              <a:rPr lang="he-IL" sz="1600" dirty="0">
                <a:latin typeface="David" panose="020E0502060401010101" pitchFamily="34" charset="-79"/>
                <a:cs typeface="David" panose="020E0502060401010101" pitchFamily="34" charset="-79"/>
              </a:rPr>
              <a:t>מאי - (השוואה ולמידה של אלגוריתמים): איסוף נתונים, תיוג ועיבוד הדאטה, השוואה בין סוגים שונים של אלגוריתמים, מדידת הביצועים שלהם ובחינת אלגוריתמים ראשוניים, בחירת האלגוריתמים בהם נשתמש.</a:t>
            </a:r>
          </a:p>
          <a:p>
            <a:r>
              <a:rPr lang="he-IL" sz="1600" dirty="0">
                <a:latin typeface="David" panose="020E0502060401010101" pitchFamily="34" charset="-79"/>
                <a:cs typeface="David" panose="020E0502060401010101" pitchFamily="34" charset="-79"/>
              </a:rPr>
              <a:t>יוני – (התחלת פיתוח המערכת): פיתוח סביבה ראשונית ותחילת סיווג המידע בעזרת האלגוריתמים הנבחרים.</a:t>
            </a:r>
          </a:p>
          <a:p>
            <a:r>
              <a:rPr lang="he-IL" sz="1600" dirty="0">
                <a:latin typeface="David" panose="020E0502060401010101" pitchFamily="34" charset="-79"/>
                <a:cs typeface="David" panose="020E0502060401010101" pitchFamily="34" charset="-79"/>
              </a:rPr>
              <a:t>יולי – (פיתוח </a:t>
            </a:r>
            <a:r>
              <a:rPr lang="en-US" sz="1600" dirty="0">
                <a:latin typeface="David" panose="020E0502060401010101" pitchFamily="34" charset="-79"/>
                <a:cs typeface="David" panose="020E0502060401010101" pitchFamily="34" charset="-79"/>
              </a:rPr>
              <a:t>UI </a:t>
            </a:r>
            <a:r>
              <a:rPr lang="he-IL" sz="1600" dirty="0">
                <a:latin typeface="David" panose="020E0502060401010101" pitchFamily="34" charset="-79"/>
                <a:cs typeface="David" panose="020E0502060401010101" pitchFamily="34" charset="-79"/>
              </a:rPr>
              <a:t>ובדיקות): פיתוח ויצירת ממשק משתמש </a:t>
            </a:r>
            <a:r>
              <a:rPr lang="en-US" sz="1600" dirty="0">
                <a:latin typeface="David" panose="020E0502060401010101" pitchFamily="34" charset="-79"/>
                <a:cs typeface="David" panose="020E0502060401010101" pitchFamily="34" charset="-79"/>
              </a:rPr>
              <a:t>UI </a:t>
            </a:r>
            <a:r>
              <a:rPr lang="he-IL" sz="1600" dirty="0">
                <a:latin typeface="David" panose="020E0502060401010101" pitchFamily="34" charset="-79"/>
                <a:cs typeface="David" panose="020E0502060401010101" pitchFamily="34" charset="-79"/>
              </a:rPr>
              <a:t>והתחלת בדיקות המערכת.</a:t>
            </a:r>
          </a:p>
          <a:p>
            <a:r>
              <a:rPr lang="he-IL" sz="1600" dirty="0">
                <a:latin typeface="David" panose="020E0502060401010101" pitchFamily="34" charset="-79"/>
                <a:cs typeface="David" panose="020E0502060401010101" pitchFamily="34" charset="-79"/>
              </a:rPr>
              <a:t>אוגוסט - (סיום פיתוח המערכת): סיום פיתוח מערכת עם שילוב תכונות מלא של האלגוריתמים שנבחרו. עריכת בדיקות מקיפות מול דרישות, חידוד ושיפור הפרויקט על סמך משוב ודיוק התוצאות הרצויות עד להגשה סופית.</a:t>
            </a:r>
          </a:p>
          <a:p>
            <a:endParaRPr lang="he-IL" sz="1600" dirty="0"/>
          </a:p>
        </p:txBody>
      </p:sp>
    </p:spTree>
    <p:extLst>
      <p:ext uri="{BB962C8B-B14F-4D97-AF65-F5344CB8AC3E}">
        <p14:creationId xmlns:p14="http://schemas.microsoft.com/office/powerpoint/2010/main" val="2227033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1353</Words>
  <Application>Microsoft Office PowerPoint</Application>
  <PresentationFormat>מסך רחב</PresentationFormat>
  <Paragraphs>77</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Aptos</vt:lpstr>
      <vt:lpstr>Aptos Display</vt:lpstr>
      <vt:lpstr>Arial</vt:lpstr>
      <vt:lpstr>David</vt:lpstr>
      <vt:lpstr>Wingdings 3</vt:lpstr>
      <vt:lpstr>Office Theme</vt:lpstr>
      <vt:lpstr>PhishGuard-AI</vt:lpstr>
      <vt:lpstr>introduction</vt:lpstr>
      <vt:lpstr>Project goals and solution review</vt:lpstr>
      <vt:lpstr>מצגת של PowerPoint‏</vt:lpstr>
      <vt:lpstr>The structure of the project and the solution to the problem </vt:lpstr>
      <vt:lpstr>הניסויים וניתוח התוצאות </vt:lpstr>
      <vt:lpstr>Difficulties - challenges - solutions</vt:lpstr>
      <vt:lpstr>גאנט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PhishGuard-AI</dc:title>
  <dc:creator>איל רונן</dc:creator>
  <cp:lastModifiedBy>איל רונן</cp:lastModifiedBy>
  <cp:revision>15</cp:revision>
  <dcterms:created xsi:type="dcterms:W3CDTF">2024-04-28T10:32:40Z</dcterms:created>
  <dcterms:modified xsi:type="dcterms:W3CDTF">2024-05-02T12:26:49Z</dcterms:modified>
</cp:coreProperties>
</file>