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7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005" autoAdjust="0"/>
    <p:restoredTop sz="94660"/>
  </p:normalViewPr>
  <p:slideViewPr>
    <p:cSldViewPr snapToGrid="0">
      <p:cViewPr varScale="1">
        <p:scale>
          <a:sx n="80" d="100"/>
          <a:sy n="80" d="100"/>
        </p:scale>
        <p:origin x="62" y="2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130A198F-6F9E-4EBD-9908-8380FBE3DDE3}" type="datetimeFigureOut">
              <a:rPr lang="he-IL" smtClean="0"/>
              <a:t>כ"ז/אייר/תשע"ט</a:t>
            </a:fld>
            <a:endParaRPr lang="he-IL"/>
          </a:p>
        </p:txBody>
      </p:sp>
      <p:sp>
        <p:nvSpPr>
          <p:cNvPr id="5" name="Footer Placeholder 4"/>
          <p:cNvSpPr>
            <a:spLocks noGrp="1"/>
          </p:cNvSpPr>
          <p:nvPr>
            <p:ph type="ftr" sz="quarter" idx="11"/>
          </p:nvPr>
        </p:nvSpPr>
        <p:spPr>
          <a:xfrm>
            <a:off x="5332412" y="5883275"/>
            <a:ext cx="4324044" cy="365125"/>
          </a:xfrm>
        </p:spPr>
        <p:txBody>
          <a:bodyPr/>
          <a:lstStyle/>
          <a:p>
            <a:endParaRPr lang="he-IL"/>
          </a:p>
        </p:txBody>
      </p:sp>
      <p:sp>
        <p:nvSpPr>
          <p:cNvPr id="6" name="Slide Number Placeholder 5"/>
          <p:cNvSpPr>
            <a:spLocks noGrp="1"/>
          </p:cNvSpPr>
          <p:nvPr>
            <p:ph type="sldNum" sz="quarter" idx="12"/>
          </p:nvPr>
        </p:nvSpPr>
        <p:spPr/>
        <p:txBody>
          <a:bodyPr/>
          <a:lstStyle/>
          <a:p>
            <a:fld id="{8E653E23-7CBE-4EBA-84F2-583D9574502F}" type="slidenum">
              <a:rPr lang="he-IL" smtClean="0"/>
              <a:t>‹#›</a:t>
            </a:fld>
            <a:endParaRPr lang="he-IL"/>
          </a:p>
        </p:txBody>
      </p:sp>
    </p:spTree>
    <p:extLst>
      <p:ext uri="{BB962C8B-B14F-4D97-AF65-F5344CB8AC3E}">
        <p14:creationId xmlns:p14="http://schemas.microsoft.com/office/powerpoint/2010/main" val="3102202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130A198F-6F9E-4EBD-9908-8380FBE3DDE3}" type="datetimeFigureOut">
              <a:rPr lang="he-IL" smtClean="0"/>
              <a:t>כ"ז/אייר/תשע"ט</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8E653E23-7CBE-4EBA-84F2-583D9574502F}" type="slidenum">
              <a:rPr lang="he-IL" smtClean="0"/>
              <a:t>‹#›</a:t>
            </a:fld>
            <a:endParaRPr lang="he-IL"/>
          </a:p>
        </p:txBody>
      </p:sp>
    </p:spTree>
    <p:extLst>
      <p:ext uri="{BB962C8B-B14F-4D97-AF65-F5344CB8AC3E}">
        <p14:creationId xmlns:p14="http://schemas.microsoft.com/office/powerpoint/2010/main" val="3119204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130A198F-6F9E-4EBD-9908-8380FBE3DDE3}" type="datetimeFigureOut">
              <a:rPr lang="he-IL" smtClean="0"/>
              <a:t>כ"ז/אייר/תשע"ט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8E653E23-7CBE-4EBA-84F2-583D9574502F}" type="slidenum">
              <a:rPr lang="he-IL" smtClean="0"/>
              <a:t>‹#›</a:t>
            </a:fld>
            <a:endParaRPr lang="he-IL"/>
          </a:p>
        </p:txBody>
      </p:sp>
    </p:spTree>
    <p:extLst>
      <p:ext uri="{BB962C8B-B14F-4D97-AF65-F5344CB8AC3E}">
        <p14:creationId xmlns:p14="http://schemas.microsoft.com/office/powerpoint/2010/main" val="25030132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he-IL"/>
              <a:t>לחץ כדי לערוך סגנון כותרת של תבנית בסיס</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ערוך סגנונות טקסט של תבנית בסיס</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130A198F-6F9E-4EBD-9908-8380FBE3DDE3}" type="datetimeFigureOut">
              <a:rPr lang="he-IL" smtClean="0"/>
              <a:t>כ"ז/אייר/תשע"ט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8E653E23-7CBE-4EBA-84F2-583D9574502F}" type="slidenum">
              <a:rPr lang="he-IL" smtClean="0"/>
              <a:t>‹#›</a:t>
            </a:fld>
            <a:endParaRPr lang="he-IL"/>
          </a:p>
        </p:txBody>
      </p:sp>
    </p:spTree>
    <p:extLst>
      <p:ext uri="{BB962C8B-B14F-4D97-AF65-F5344CB8AC3E}">
        <p14:creationId xmlns:p14="http://schemas.microsoft.com/office/powerpoint/2010/main" val="1705405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130A198F-6F9E-4EBD-9908-8380FBE3DDE3}" type="datetimeFigureOut">
              <a:rPr lang="he-IL" smtClean="0"/>
              <a:t>כ"ז/אייר/תשע"ט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8E653E23-7CBE-4EBA-84F2-583D9574502F}" type="slidenum">
              <a:rPr lang="he-IL" smtClean="0"/>
              <a:t>‹#›</a:t>
            </a:fld>
            <a:endParaRPr lang="he-IL"/>
          </a:p>
        </p:txBody>
      </p:sp>
    </p:spTree>
    <p:extLst>
      <p:ext uri="{BB962C8B-B14F-4D97-AF65-F5344CB8AC3E}">
        <p14:creationId xmlns:p14="http://schemas.microsoft.com/office/powerpoint/2010/main" val="40693187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he-IL"/>
              <a:t>לחץ כדי לערוך סגנון כותרת של תבנית בסיס</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he-IL"/>
              <a:t>ערוך סגנונות טקסט של תבנית בסיס</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130A198F-6F9E-4EBD-9908-8380FBE3DDE3}" type="datetimeFigureOut">
              <a:rPr lang="he-IL" smtClean="0"/>
              <a:t>כ"ז/אייר/תשע"ט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8E653E23-7CBE-4EBA-84F2-583D9574502F}" type="slidenum">
              <a:rPr lang="he-IL" smtClean="0"/>
              <a:t>‹#›</a:t>
            </a:fld>
            <a:endParaRPr lang="he-IL"/>
          </a:p>
        </p:txBody>
      </p:sp>
    </p:spTree>
    <p:extLst>
      <p:ext uri="{BB962C8B-B14F-4D97-AF65-F5344CB8AC3E}">
        <p14:creationId xmlns:p14="http://schemas.microsoft.com/office/powerpoint/2010/main" val="24314183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נכון או לא נכון">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he-IL"/>
              <a:t>לחץ כדי לערוך סגנון כותרת של תבנית בסיס</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he-IL"/>
              <a:t>ערוך סגנונות טקסט של תבנית בסיס</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130A198F-6F9E-4EBD-9908-8380FBE3DDE3}" type="datetimeFigureOut">
              <a:rPr lang="he-IL" smtClean="0"/>
              <a:t>כ"ז/אייר/תשע"ט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8E653E23-7CBE-4EBA-84F2-583D9574502F}" type="slidenum">
              <a:rPr lang="he-IL" smtClean="0"/>
              <a:t>‹#›</a:t>
            </a:fld>
            <a:endParaRPr lang="he-IL"/>
          </a:p>
        </p:txBody>
      </p:sp>
    </p:spTree>
    <p:extLst>
      <p:ext uri="{BB962C8B-B14F-4D97-AF65-F5344CB8AC3E}">
        <p14:creationId xmlns:p14="http://schemas.microsoft.com/office/powerpoint/2010/main" val="40924154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ncho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130A198F-6F9E-4EBD-9908-8380FBE3DDE3}" type="datetimeFigureOut">
              <a:rPr lang="he-IL" smtClean="0"/>
              <a:t>כ"ז/אייר/תשע"ט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8E653E23-7CBE-4EBA-84F2-583D9574502F}" type="slidenum">
              <a:rPr lang="he-IL" smtClean="0"/>
              <a:t>‹#›</a:t>
            </a:fld>
            <a:endParaRPr lang="he-IL"/>
          </a:p>
        </p:txBody>
      </p:sp>
    </p:spTree>
    <p:extLst>
      <p:ext uri="{BB962C8B-B14F-4D97-AF65-F5344CB8AC3E}">
        <p14:creationId xmlns:p14="http://schemas.microsoft.com/office/powerpoint/2010/main" val="39515072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130A198F-6F9E-4EBD-9908-8380FBE3DDE3}" type="datetimeFigureOut">
              <a:rPr lang="he-IL" smtClean="0"/>
              <a:t>כ"ז/אייר/תשע"ט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8E653E23-7CBE-4EBA-84F2-583D9574502F}" type="slidenum">
              <a:rPr lang="he-IL" smtClean="0"/>
              <a:t>‹#›</a:t>
            </a:fld>
            <a:endParaRPr lang="he-IL"/>
          </a:p>
        </p:txBody>
      </p:sp>
    </p:spTree>
    <p:extLst>
      <p:ext uri="{BB962C8B-B14F-4D97-AF65-F5344CB8AC3E}">
        <p14:creationId xmlns:p14="http://schemas.microsoft.com/office/powerpoint/2010/main" val="4033234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nchor="ct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130A198F-6F9E-4EBD-9908-8380FBE3DDE3}" type="datetimeFigureOut">
              <a:rPr lang="he-IL" smtClean="0"/>
              <a:t>כ"ז/אייר/תשע"ט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a:xfrm>
            <a:off x="10951856" y="5867131"/>
            <a:ext cx="551167" cy="365125"/>
          </a:xfrm>
        </p:spPr>
        <p:txBody>
          <a:bodyPr/>
          <a:lstStyle/>
          <a:p>
            <a:fld id="{8E653E23-7CBE-4EBA-84F2-583D9574502F}" type="slidenum">
              <a:rPr lang="he-IL" smtClean="0"/>
              <a:t>‹#›</a:t>
            </a:fld>
            <a:endParaRPr lang="he-IL"/>
          </a:p>
        </p:txBody>
      </p:sp>
    </p:spTree>
    <p:extLst>
      <p:ext uri="{BB962C8B-B14F-4D97-AF65-F5344CB8AC3E}">
        <p14:creationId xmlns:p14="http://schemas.microsoft.com/office/powerpoint/2010/main" val="3861352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130A198F-6F9E-4EBD-9908-8380FBE3DDE3}" type="datetimeFigureOut">
              <a:rPr lang="he-IL" smtClean="0"/>
              <a:t>כ"ז/אייר/תשע"ט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8E653E23-7CBE-4EBA-84F2-583D9574502F}" type="slidenum">
              <a:rPr lang="he-IL" smtClean="0"/>
              <a:t>‹#›</a:t>
            </a:fld>
            <a:endParaRPr lang="he-IL"/>
          </a:p>
        </p:txBody>
      </p:sp>
    </p:spTree>
    <p:extLst>
      <p:ext uri="{BB962C8B-B14F-4D97-AF65-F5344CB8AC3E}">
        <p14:creationId xmlns:p14="http://schemas.microsoft.com/office/powerpoint/2010/main" val="3998814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130A198F-6F9E-4EBD-9908-8380FBE3DDE3}" type="datetimeFigureOut">
              <a:rPr lang="he-IL" smtClean="0"/>
              <a:t>כ"ז/אייר/תשע"ט</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8E653E23-7CBE-4EBA-84F2-583D9574502F}" type="slidenum">
              <a:rPr lang="he-IL" smtClean="0"/>
              <a:t>‹#›</a:t>
            </a:fld>
            <a:endParaRPr lang="he-IL"/>
          </a:p>
        </p:txBody>
      </p:sp>
    </p:spTree>
    <p:extLst>
      <p:ext uri="{BB962C8B-B14F-4D97-AF65-F5344CB8AC3E}">
        <p14:creationId xmlns:p14="http://schemas.microsoft.com/office/powerpoint/2010/main" val="1576023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130A198F-6F9E-4EBD-9908-8380FBE3DDE3}" type="datetimeFigureOut">
              <a:rPr lang="he-IL" smtClean="0"/>
              <a:t>כ"ז/אייר/תשע"ט</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8E653E23-7CBE-4EBA-84F2-583D9574502F}" type="slidenum">
              <a:rPr lang="he-IL" smtClean="0"/>
              <a:t>‹#›</a:t>
            </a:fld>
            <a:endParaRPr lang="he-IL"/>
          </a:p>
        </p:txBody>
      </p:sp>
    </p:spTree>
    <p:extLst>
      <p:ext uri="{BB962C8B-B14F-4D97-AF65-F5344CB8AC3E}">
        <p14:creationId xmlns:p14="http://schemas.microsoft.com/office/powerpoint/2010/main" val="3266423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130A198F-6F9E-4EBD-9908-8380FBE3DDE3}" type="datetimeFigureOut">
              <a:rPr lang="he-IL" smtClean="0"/>
              <a:t>כ"ז/אייר/תשע"ט</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8E653E23-7CBE-4EBA-84F2-583D9574502F}" type="slidenum">
              <a:rPr lang="he-IL" smtClean="0"/>
              <a:t>‹#›</a:t>
            </a:fld>
            <a:endParaRPr lang="he-IL"/>
          </a:p>
        </p:txBody>
      </p:sp>
    </p:spTree>
    <p:extLst>
      <p:ext uri="{BB962C8B-B14F-4D97-AF65-F5344CB8AC3E}">
        <p14:creationId xmlns:p14="http://schemas.microsoft.com/office/powerpoint/2010/main" val="1482947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0A198F-6F9E-4EBD-9908-8380FBE3DDE3}" type="datetimeFigureOut">
              <a:rPr lang="he-IL" smtClean="0"/>
              <a:t>כ"ז/אייר/תשע"ט</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8E653E23-7CBE-4EBA-84F2-583D9574502F}" type="slidenum">
              <a:rPr lang="he-IL" smtClean="0"/>
              <a:t>‹#›</a:t>
            </a:fld>
            <a:endParaRPr lang="he-IL"/>
          </a:p>
        </p:txBody>
      </p:sp>
    </p:spTree>
    <p:extLst>
      <p:ext uri="{BB962C8B-B14F-4D97-AF65-F5344CB8AC3E}">
        <p14:creationId xmlns:p14="http://schemas.microsoft.com/office/powerpoint/2010/main" val="1400620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130A198F-6F9E-4EBD-9908-8380FBE3DDE3}" type="datetimeFigureOut">
              <a:rPr lang="he-IL" smtClean="0"/>
              <a:t>כ"ז/אייר/תשע"ט</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8E653E23-7CBE-4EBA-84F2-583D9574502F}" type="slidenum">
              <a:rPr lang="he-IL" smtClean="0"/>
              <a:t>‹#›</a:t>
            </a:fld>
            <a:endParaRPr lang="he-IL"/>
          </a:p>
        </p:txBody>
      </p:sp>
    </p:spTree>
    <p:extLst>
      <p:ext uri="{BB962C8B-B14F-4D97-AF65-F5344CB8AC3E}">
        <p14:creationId xmlns:p14="http://schemas.microsoft.com/office/powerpoint/2010/main" val="3898388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he-IL"/>
              <a:t>לחץ כדי לערוך סגנון כותרת של תבנית בסיס</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130A198F-6F9E-4EBD-9908-8380FBE3DDE3}" type="datetimeFigureOut">
              <a:rPr lang="he-IL" smtClean="0"/>
              <a:t>כ"ז/אייר/תשע"ט</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8E653E23-7CBE-4EBA-84F2-583D9574502F}" type="slidenum">
              <a:rPr lang="he-IL" smtClean="0"/>
              <a:t>‹#›</a:t>
            </a:fld>
            <a:endParaRPr lang="he-IL"/>
          </a:p>
        </p:txBody>
      </p:sp>
    </p:spTree>
    <p:extLst>
      <p:ext uri="{BB962C8B-B14F-4D97-AF65-F5344CB8AC3E}">
        <p14:creationId xmlns:p14="http://schemas.microsoft.com/office/powerpoint/2010/main" val="1930778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30A198F-6F9E-4EBD-9908-8380FBE3DDE3}" type="datetimeFigureOut">
              <a:rPr lang="he-IL" smtClean="0"/>
              <a:t>כ"ז/אייר/תשע"ט</a:t>
            </a:fld>
            <a:endParaRPr lang="he-IL"/>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he-IL"/>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E653E23-7CBE-4EBA-84F2-583D9574502F}" type="slidenum">
              <a:rPr lang="he-IL" smtClean="0"/>
              <a:t>‹#›</a:t>
            </a:fld>
            <a:endParaRPr lang="he-IL"/>
          </a:p>
        </p:txBody>
      </p:sp>
    </p:spTree>
    <p:extLst>
      <p:ext uri="{BB962C8B-B14F-4D97-AF65-F5344CB8AC3E}">
        <p14:creationId xmlns:p14="http://schemas.microsoft.com/office/powerpoint/2010/main" val="92503233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1" eaLnBrk="1" latinLnBrk="0" hangingPunct="1">
        <a:spcBef>
          <a:spcPct val="0"/>
        </a:spcBef>
        <a:buNone/>
        <a:defRPr sz="4000" kern="1200" cap="none">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85750" indent="-285750" algn="r" defTabSz="457200" rtl="1"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r" defTabSz="457200" rtl="1"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r" defTabSz="457200" rtl="1"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r" defTabSz="457200" rtl="1"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E67A1FC6-22FB-4EA7-B90A-C9F18FBEF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6246FDC4-DD97-431A-914A-9EB57A4A3C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912130" cy="6858000"/>
          </a:xfrm>
          <a:custGeom>
            <a:avLst/>
            <a:gdLst>
              <a:gd name="connsiteX0" fmla="*/ 1073044 w 7912130"/>
              <a:gd name="connsiteY0" fmla="*/ 3032931 h 6858000"/>
              <a:gd name="connsiteX1" fmla="*/ 1073044 w 7912130"/>
              <a:gd name="connsiteY1" fmla="*/ 3035810 h 6858000"/>
              <a:gd name="connsiteX2" fmla="*/ 1076802 w 7912130"/>
              <a:gd name="connsiteY2" fmla="*/ 3035810 h 6858000"/>
              <a:gd name="connsiteX3" fmla="*/ 1170738 w 7912130"/>
              <a:gd name="connsiteY3" fmla="*/ 1248347 h 6858000"/>
              <a:gd name="connsiteX4" fmla="*/ 1170738 w 7912130"/>
              <a:gd name="connsiteY4" fmla="*/ 1273486 h 6858000"/>
              <a:gd name="connsiteX5" fmla="*/ 1183895 w 7912130"/>
              <a:gd name="connsiteY5" fmla="*/ 1248347 h 6858000"/>
              <a:gd name="connsiteX6" fmla="*/ 0 w 7912130"/>
              <a:gd name="connsiteY6" fmla="*/ 0 h 6858000"/>
              <a:gd name="connsiteX7" fmla="*/ 2133906 w 7912130"/>
              <a:gd name="connsiteY7" fmla="*/ 0 h 6858000"/>
              <a:gd name="connsiteX8" fmla="*/ 2629909 w 7912130"/>
              <a:gd name="connsiteY8" fmla="*/ 0 h 6858000"/>
              <a:gd name="connsiteX9" fmla="*/ 1227479 w 7912130"/>
              <a:gd name="connsiteY9" fmla="*/ 2669551 h 6858000"/>
              <a:gd name="connsiteX10" fmla="*/ 1235349 w 7912130"/>
              <a:gd name="connsiteY10" fmla="*/ 2673350 h 6858000"/>
              <a:gd name="connsiteX11" fmla="*/ 1353755 w 7912130"/>
              <a:gd name="connsiteY11" fmla="*/ 2754312 h 6858000"/>
              <a:gd name="connsiteX12" fmla="*/ 7912130 w 7912130"/>
              <a:gd name="connsiteY12" fmla="*/ 6858000 h 6858000"/>
              <a:gd name="connsiteX13" fmla="*/ 6066970 w 7912130"/>
              <a:gd name="connsiteY13" fmla="*/ 6858000 h 6858000"/>
              <a:gd name="connsiteX14" fmla="*/ 6059889 w 7912130"/>
              <a:gd name="connsiteY14" fmla="*/ 6852577 h 6858000"/>
              <a:gd name="connsiteX15" fmla="*/ 6059889 w 7912130"/>
              <a:gd name="connsiteY15" fmla="*/ 6857999 h 6858000"/>
              <a:gd name="connsiteX16" fmla="*/ 1707025 w 7912130"/>
              <a:gd name="connsiteY16" fmla="*/ 6857999 h 6858000"/>
              <a:gd name="connsiteX17" fmla="*/ 1707025 w 7912130"/>
              <a:gd name="connsiteY17" fmla="*/ 6858000 h 6858000"/>
              <a:gd name="connsiteX18" fmla="*/ 1073044 w 7912130"/>
              <a:gd name="connsiteY18" fmla="*/ 6858000 h 6858000"/>
              <a:gd name="connsiteX19" fmla="*/ 536592 w 7912130"/>
              <a:gd name="connsiteY19" fmla="*/ 6858000 h 6858000"/>
              <a:gd name="connsiteX20" fmla="*/ 0 w 7912130"/>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912130" h="6858000">
                <a:moveTo>
                  <a:pt x="1073044" y="3032931"/>
                </a:moveTo>
                <a:lnTo>
                  <a:pt x="1073044" y="3035810"/>
                </a:lnTo>
                <a:lnTo>
                  <a:pt x="1076802" y="3035810"/>
                </a:lnTo>
                <a:close/>
                <a:moveTo>
                  <a:pt x="1170738" y="1248347"/>
                </a:moveTo>
                <a:lnTo>
                  <a:pt x="1170738" y="1273486"/>
                </a:lnTo>
                <a:lnTo>
                  <a:pt x="1183895" y="1248347"/>
                </a:lnTo>
                <a:close/>
                <a:moveTo>
                  <a:pt x="0" y="0"/>
                </a:moveTo>
                <a:lnTo>
                  <a:pt x="2133906" y="0"/>
                </a:lnTo>
                <a:lnTo>
                  <a:pt x="2629909" y="0"/>
                </a:lnTo>
                <a:lnTo>
                  <a:pt x="1227479" y="2669551"/>
                </a:lnTo>
                <a:lnTo>
                  <a:pt x="1235349" y="2673350"/>
                </a:lnTo>
                <a:lnTo>
                  <a:pt x="1353755" y="2754312"/>
                </a:lnTo>
                <a:lnTo>
                  <a:pt x="7912130" y="6858000"/>
                </a:lnTo>
                <a:lnTo>
                  <a:pt x="6066970" y="6858000"/>
                </a:lnTo>
                <a:lnTo>
                  <a:pt x="6059889" y="6852577"/>
                </a:lnTo>
                <a:lnTo>
                  <a:pt x="6059889" y="6857999"/>
                </a:lnTo>
                <a:lnTo>
                  <a:pt x="1707025" y="6857999"/>
                </a:lnTo>
                <a:lnTo>
                  <a:pt x="1707025" y="6858000"/>
                </a:lnTo>
                <a:lnTo>
                  <a:pt x="1073044" y="6858000"/>
                </a:lnTo>
                <a:lnTo>
                  <a:pt x="536592" y="6858000"/>
                </a:lnTo>
                <a:lnTo>
                  <a:pt x="0" y="685800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CD4E68A2-74B0-42F5-BB75-2E1A7C2018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35917" cy="6858000"/>
          </a:xfrm>
          <a:custGeom>
            <a:avLst/>
            <a:gdLst>
              <a:gd name="connsiteX0" fmla="*/ 696831 w 7535917"/>
              <a:gd name="connsiteY0" fmla="*/ 3032931 h 6858000"/>
              <a:gd name="connsiteX1" fmla="*/ 696831 w 7535917"/>
              <a:gd name="connsiteY1" fmla="*/ 3035810 h 6858000"/>
              <a:gd name="connsiteX2" fmla="*/ 700589 w 7535917"/>
              <a:gd name="connsiteY2" fmla="*/ 3035810 h 6858000"/>
              <a:gd name="connsiteX3" fmla="*/ 794525 w 7535917"/>
              <a:gd name="connsiteY3" fmla="*/ 1248347 h 6858000"/>
              <a:gd name="connsiteX4" fmla="*/ 794525 w 7535917"/>
              <a:gd name="connsiteY4" fmla="*/ 1273486 h 6858000"/>
              <a:gd name="connsiteX5" fmla="*/ 807682 w 7535917"/>
              <a:gd name="connsiteY5" fmla="*/ 1248347 h 6858000"/>
              <a:gd name="connsiteX6" fmla="*/ 0 w 7535917"/>
              <a:gd name="connsiteY6" fmla="*/ 0 h 6858000"/>
              <a:gd name="connsiteX7" fmla="*/ 1757693 w 7535917"/>
              <a:gd name="connsiteY7" fmla="*/ 0 h 6858000"/>
              <a:gd name="connsiteX8" fmla="*/ 2253696 w 7535917"/>
              <a:gd name="connsiteY8" fmla="*/ 0 h 6858000"/>
              <a:gd name="connsiteX9" fmla="*/ 851266 w 7535917"/>
              <a:gd name="connsiteY9" fmla="*/ 2669551 h 6858000"/>
              <a:gd name="connsiteX10" fmla="*/ 859136 w 7535917"/>
              <a:gd name="connsiteY10" fmla="*/ 2673350 h 6858000"/>
              <a:gd name="connsiteX11" fmla="*/ 977542 w 7535917"/>
              <a:gd name="connsiteY11" fmla="*/ 2754312 h 6858000"/>
              <a:gd name="connsiteX12" fmla="*/ 7535917 w 7535917"/>
              <a:gd name="connsiteY12" fmla="*/ 6858000 h 6858000"/>
              <a:gd name="connsiteX13" fmla="*/ 5690757 w 7535917"/>
              <a:gd name="connsiteY13" fmla="*/ 6858000 h 6858000"/>
              <a:gd name="connsiteX14" fmla="*/ 5683676 w 7535917"/>
              <a:gd name="connsiteY14" fmla="*/ 6852577 h 6858000"/>
              <a:gd name="connsiteX15" fmla="*/ 5683676 w 7535917"/>
              <a:gd name="connsiteY15" fmla="*/ 6857999 h 6858000"/>
              <a:gd name="connsiteX16" fmla="*/ 1330812 w 7535917"/>
              <a:gd name="connsiteY16" fmla="*/ 6857999 h 6858000"/>
              <a:gd name="connsiteX17" fmla="*/ 1330812 w 7535917"/>
              <a:gd name="connsiteY17" fmla="*/ 6858000 h 6858000"/>
              <a:gd name="connsiteX18" fmla="*/ 696831 w 7535917"/>
              <a:gd name="connsiteY18" fmla="*/ 6858000 h 6858000"/>
              <a:gd name="connsiteX19" fmla="*/ 160379 w 7535917"/>
              <a:gd name="connsiteY19" fmla="*/ 6858000 h 6858000"/>
              <a:gd name="connsiteX20" fmla="*/ 0 w 7535917"/>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35917" h="6858000">
                <a:moveTo>
                  <a:pt x="696831" y="3032931"/>
                </a:moveTo>
                <a:lnTo>
                  <a:pt x="696831" y="3035810"/>
                </a:lnTo>
                <a:lnTo>
                  <a:pt x="700589" y="3035810"/>
                </a:lnTo>
                <a:close/>
                <a:moveTo>
                  <a:pt x="794525" y="1248347"/>
                </a:moveTo>
                <a:lnTo>
                  <a:pt x="794525" y="1273486"/>
                </a:lnTo>
                <a:lnTo>
                  <a:pt x="807682" y="1248347"/>
                </a:lnTo>
                <a:close/>
                <a:moveTo>
                  <a:pt x="0" y="0"/>
                </a:moveTo>
                <a:lnTo>
                  <a:pt x="1757693" y="0"/>
                </a:lnTo>
                <a:lnTo>
                  <a:pt x="2253696" y="0"/>
                </a:lnTo>
                <a:lnTo>
                  <a:pt x="851266" y="2669551"/>
                </a:lnTo>
                <a:lnTo>
                  <a:pt x="859136" y="2673350"/>
                </a:lnTo>
                <a:lnTo>
                  <a:pt x="977542" y="2754312"/>
                </a:lnTo>
                <a:lnTo>
                  <a:pt x="7535917" y="6858000"/>
                </a:lnTo>
                <a:lnTo>
                  <a:pt x="5690757" y="6858000"/>
                </a:lnTo>
                <a:lnTo>
                  <a:pt x="5683676" y="6852577"/>
                </a:lnTo>
                <a:lnTo>
                  <a:pt x="5683676" y="6857999"/>
                </a:lnTo>
                <a:lnTo>
                  <a:pt x="1330812" y="6857999"/>
                </a:lnTo>
                <a:lnTo>
                  <a:pt x="1330812" y="6858000"/>
                </a:lnTo>
                <a:lnTo>
                  <a:pt x="696831" y="6858000"/>
                </a:lnTo>
                <a:lnTo>
                  <a:pt x="160379"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כותרת 1">
            <a:extLst>
              <a:ext uri="{FF2B5EF4-FFF2-40B4-BE49-F238E27FC236}">
                <a16:creationId xmlns:a16="http://schemas.microsoft.com/office/drawing/2014/main" id="{448A2FE7-660D-4136-B374-15BE45848CD3}"/>
              </a:ext>
            </a:extLst>
          </p:cNvPr>
          <p:cNvSpPr>
            <a:spLocks noGrp="1"/>
          </p:cNvSpPr>
          <p:nvPr>
            <p:ph type="ctrTitle"/>
          </p:nvPr>
        </p:nvSpPr>
        <p:spPr>
          <a:xfrm>
            <a:off x="3444658" y="755904"/>
            <a:ext cx="7711025" cy="3084576"/>
          </a:xfrm>
        </p:spPr>
        <p:txBody>
          <a:bodyPr anchor="ctr">
            <a:normAutofit/>
          </a:bodyPr>
          <a:lstStyle/>
          <a:p>
            <a:pPr algn="l"/>
            <a:r>
              <a:rPr lang="en-US" dirty="0"/>
              <a:t>Load And Stress Testing</a:t>
            </a:r>
            <a:endParaRPr lang="he-IL"/>
          </a:p>
        </p:txBody>
      </p:sp>
    </p:spTree>
    <p:extLst>
      <p:ext uri="{BB962C8B-B14F-4D97-AF65-F5344CB8AC3E}">
        <p14:creationId xmlns:p14="http://schemas.microsoft.com/office/powerpoint/2010/main" val="123160918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כותרת 1">
            <a:extLst>
              <a:ext uri="{FF2B5EF4-FFF2-40B4-BE49-F238E27FC236}">
                <a16:creationId xmlns:a16="http://schemas.microsoft.com/office/drawing/2014/main" id="{24489567-F09E-482D-BCFD-CF975D95ADF9}"/>
              </a:ext>
            </a:extLst>
          </p:cNvPr>
          <p:cNvSpPr>
            <a:spLocks noGrp="1"/>
          </p:cNvSpPr>
          <p:nvPr>
            <p:ph type="title"/>
          </p:nvPr>
        </p:nvSpPr>
        <p:spPr>
          <a:xfrm>
            <a:off x="496112" y="685801"/>
            <a:ext cx="2743200" cy="5105400"/>
          </a:xfrm>
        </p:spPr>
        <p:txBody>
          <a:bodyPr vert="horz" lIns="91440" tIns="45720" rIns="91440" bIns="45720" rtlCol="0" anchor="ctr">
            <a:normAutofit/>
          </a:bodyPr>
          <a:lstStyle/>
          <a:p>
            <a:pPr algn="l" rtl="0"/>
            <a:r>
              <a:rPr lang="en-US" sz="3200">
                <a:solidFill>
                  <a:srgbClr val="FFFFFF"/>
                </a:solidFill>
              </a:rPr>
              <a:t>Load and stress in a web application</a:t>
            </a:r>
          </a:p>
        </p:txBody>
      </p:sp>
      <p:grpSp>
        <p:nvGrpSpPr>
          <p:cNvPr id="14" name="Group 13">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5"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7"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8"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5" name="TextBox 4">
            <a:extLst>
              <a:ext uri="{FF2B5EF4-FFF2-40B4-BE49-F238E27FC236}">
                <a16:creationId xmlns:a16="http://schemas.microsoft.com/office/drawing/2014/main" id="{88BB9D97-DA1B-4EBD-904F-574090276B1A}"/>
              </a:ext>
            </a:extLst>
          </p:cNvPr>
          <p:cNvSpPr txBox="1"/>
          <p:nvPr/>
        </p:nvSpPr>
        <p:spPr>
          <a:xfrm>
            <a:off x="5086722" y="872637"/>
            <a:ext cx="6652619" cy="5534026"/>
          </a:xfrm>
          <a:prstGeom prst="rect">
            <a:avLst/>
          </a:prstGeom>
        </p:spPr>
        <p:txBody>
          <a:bodyPr vert="horz" lIns="91440" tIns="45720" rIns="91440" bIns="45720" rtlCol="0" anchor="ctr">
            <a:normAutofit/>
          </a:bodyPr>
          <a:lstStyle/>
          <a:p>
            <a:pPr>
              <a:lnSpc>
                <a:spcPct val="90000"/>
              </a:lnSpc>
              <a:spcBef>
                <a:spcPct val="20000"/>
              </a:spcBef>
              <a:spcAft>
                <a:spcPts val="600"/>
              </a:spcAft>
              <a:buClr>
                <a:schemeClr val="accent1">
                  <a:lumMod val="75000"/>
                </a:schemeClr>
              </a:buClr>
              <a:buSzPct val="145000"/>
            </a:pPr>
            <a:r>
              <a:rPr lang="en-US" b="1" u="sng" dirty="0">
                <a:latin typeface="Arial" panose="020B0604020202020204" pitchFamily="34" charset="0"/>
                <a:cs typeface="Arial" panose="020B0604020202020204" pitchFamily="34" charset="0"/>
              </a:rPr>
              <a:t>Load</a:t>
            </a:r>
            <a:r>
              <a:rPr lang="en-US" dirty="0">
                <a:latin typeface="Arial" panose="020B0604020202020204" pitchFamily="34" charset="0"/>
                <a:cs typeface="Arial" panose="020B0604020202020204" pitchFamily="34" charset="0"/>
              </a:rPr>
              <a:t> – The number of connections \ users currently using the systems. High load may cause several problems:</a:t>
            </a:r>
          </a:p>
          <a:p>
            <a:pPr marL="285750" indent="-285750">
              <a:lnSpc>
                <a:spcPct val="90000"/>
              </a:lnSpc>
              <a:spcBef>
                <a:spcPct val="20000"/>
              </a:spcBef>
              <a:spcAft>
                <a:spcPts val="600"/>
              </a:spcAft>
              <a:buClr>
                <a:schemeClr val="accent1">
                  <a:lumMod val="75000"/>
                </a:schemeClr>
              </a:buClr>
              <a:buSzPct val="145000"/>
              <a:buFont typeface="Arial"/>
              <a:buChar char="•"/>
            </a:pPr>
            <a:r>
              <a:rPr lang="en-US" dirty="0">
                <a:latin typeface="Arial" panose="020B0604020202020204" pitchFamily="34" charset="0"/>
                <a:cs typeface="Arial" panose="020B0604020202020204" pitchFamily="34" charset="0"/>
              </a:rPr>
              <a:t>Higher response time </a:t>
            </a:r>
          </a:p>
          <a:p>
            <a:pPr marL="285750" indent="-285750">
              <a:lnSpc>
                <a:spcPct val="90000"/>
              </a:lnSpc>
              <a:spcBef>
                <a:spcPct val="20000"/>
              </a:spcBef>
              <a:spcAft>
                <a:spcPts val="600"/>
              </a:spcAft>
              <a:buClr>
                <a:schemeClr val="accent1">
                  <a:lumMod val="75000"/>
                </a:schemeClr>
              </a:buClr>
              <a:buSzPct val="145000"/>
              <a:buFont typeface="Arial"/>
              <a:buChar char="•"/>
            </a:pPr>
            <a:r>
              <a:rPr lang="en-US" dirty="0">
                <a:latin typeface="Arial" panose="020B0604020202020204" pitchFamily="34" charset="0"/>
                <a:cs typeface="Arial" panose="020B0604020202020204" pitchFamily="34" charset="0"/>
              </a:rPr>
              <a:t>High CPU and memory usage</a:t>
            </a:r>
          </a:p>
          <a:p>
            <a:pPr marL="285750" indent="-285750">
              <a:lnSpc>
                <a:spcPct val="90000"/>
              </a:lnSpc>
              <a:spcBef>
                <a:spcPct val="20000"/>
              </a:spcBef>
              <a:spcAft>
                <a:spcPts val="600"/>
              </a:spcAft>
              <a:buClr>
                <a:schemeClr val="accent1">
                  <a:lumMod val="75000"/>
                </a:schemeClr>
              </a:buClr>
              <a:buSzPct val="145000"/>
              <a:buFont typeface="Arial"/>
              <a:buChar char="•"/>
            </a:pPr>
            <a:r>
              <a:rPr lang="en-US" dirty="0">
                <a:latin typeface="Arial" panose="020B0604020202020204" pitchFamily="34" charset="0"/>
                <a:cs typeface="Arial" panose="020B0604020202020204" pitchFamily="34" charset="0"/>
              </a:rPr>
              <a:t>Erroneous data returns</a:t>
            </a:r>
          </a:p>
          <a:p>
            <a:pPr marL="285750" indent="-285750">
              <a:lnSpc>
                <a:spcPct val="90000"/>
              </a:lnSpc>
              <a:spcBef>
                <a:spcPct val="20000"/>
              </a:spcBef>
              <a:spcAft>
                <a:spcPts val="600"/>
              </a:spcAft>
              <a:buClr>
                <a:schemeClr val="accent1">
                  <a:lumMod val="75000"/>
                </a:schemeClr>
              </a:buClr>
              <a:buSzPct val="145000"/>
              <a:buFont typeface="Arial"/>
              <a:buChar char="•"/>
            </a:pPr>
            <a:endParaRPr lang="en-US" dirty="0">
              <a:latin typeface="Arial" panose="020B0604020202020204" pitchFamily="34" charset="0"/>
              <a:cs typeface="Arial" panose="020B0604020202020204" pitchFamily="34" charset="0"/>
            </a:endParaRPr>
          </a:p>
          <a:p>
            <a:pPr>
              <a:lnSpc>
                <a:spcPct val="90000"/>
              </a:lnSpc>
              <a:spcBef>
                <a:spcPct val="20000"/>
              </a:spcBef>
              <a:spcAft>
                <a:spcPts val="600"/>
              </a:spcAft>
              <a:buClr>
                <a:schemeClr val="accent1">
                  <a:lumMod val="75000"/>
                </a:schemeClr>
              </a:buClr>
              <a:buSzPct val="145000"/>
            </a:pPr>
            <a:r>
              <a:rPr lang="en-US" b="1" u="sng" dirty="0">
                <a:latin typeface="Arial" panose="020B0604020202020204" pitchFamily="34" charset="0"/>
                <a:cs typeface="Arial" panose="020B0604020202020204" pitchFamily="34" charset="0"/>
              </a:rPr>
              <a:t>Stress</a:t>
            </a:r>
            <a:r>
              <a:rPr lang="en-US" dirty="0">
                <a:latin typeface="Arial" panose="020B0604020202020204" pitchFamily="34" charset="0"/>
                <a:cs typeface="Arial" panose="020B0604020202020204" pitchFamily="34" charset="0"/>
              </a:rPr>
              <a:t> – We say that the system is in stress when the system encounters abnormal or worst case conditions , such as extremely high load(that exceeds the system capability), database disconnections, external systems rebooting, etc.</a:t>
            </a:r>
          </a:p>
          <a:p>
            <a:pPr>
              <a:lnSpc>
                <a:spcPct val="90000"/>
              </a:lnSpc>
              <a:spcBef>
                <a:spcPct val="20000"/>
              </a:spcBef>
              <a:spcAft>
                <a:spcPts val="600"/>
              </a:spcAft>
              <a:buClr>
                <a:schemeClr val="accent1">
                  <a:lumMod val="75000"/>
                </a:schemeClr>
              </a:buClr>
              <a:buSzPct val="145000"/>
            </a:pPr>
            <a:r>
              <a:rPr lang="en-US" dirty="0">
                <a:latin typeface="Arial" panose="020B0604020202020204" pitchFamily="34" charset="0"/>
                <a:cs typeface="Arial" panose="020B0604020202020204" pitchFamily="34" charset="0"/>
              </a:rPr>
              <a:t>Stress may cause several problems:</a:t>
            </a:r>
          </a:p>
          <a:p>
            <a:pPr marL="285750" indent="-285750">
              <a:lnSpc>
                <a:spcPct val="90000"/>
              </a:lnSpc>
              <a:spcBef>
                <a:spcPct val="20000"/>
              </a:spcBef>
              <a:spcAft>
                <a:spcPts val="600"/>
              </a:spcAft>
              <a:buClr>
                <a:schemeClr val="accent1">
                  <a:lumMod val="75000"/>
                </a:schemeClr>
              </a:buClr>
              <a:buSzPct val="145000"/>
              <a:buFont typeface="Arial"/>
              <a:buChar char="•"/>
            </a:pPr>
            <a:r>
              <a:rPr lang="en-US" dirty="0">
                <a:latin typeface="Arial" panose="020B0604020202020204" pitchFamily="34" charset="0"/>
                <a:cs typeface="Arial" panose="020B0604020202020204" pitchFamily="34" charset="0"/>
              </a:rPr>
              <a:t>Losing user information due to crashes or disconnection to databases</a:t>
            </a:r>
          </a:p>
          <a:p>
            <a:pPr marL="285750" indent="-285750">
              <a:lnSpc>
                <a:spcPct val="90000"/>
              </a:lnSpc>
              <a:spcBef>
                <a:spcPct val="20000"/>
              </a:spcBef>
              <a:spcAft>
                <a:spcPts val="600"/>
              </a:spcAft>
              <a:buClr>
                <a:schemeClr val="accent1">
                  <a:lumMod val="75000"/>
                </a:schemeClr>
              </a:buClr>
              <a:buSzPct val="145000"/>
              <a:buFont typeface="Arial"/>
              <a:buChar char="•"/>
            </a:pPr>
            <a:r>
              <a:rPr lang="en-US" dirty="0">
                <a:latin typeface="Arial" panose="020B0604020202020204" pitchFamily="34" charset="0"/>
                <a:cs typeface="Arial" panose="020B0604020202020204" pitchFamily="34" charset="0"/>
              </a:rPr>
              <a:t>Changing server states and information due to a crash which was not handled gracefully</a:t>
            </a:r>
          </a:p>
          <a:p>
            <a:pPr marL="285750" indent="-285750">
              <a:lnSpc>
                <a:spcPct val="90000"/>
              </a:lnSpc>
              <a:spcBef>
                <a:spcPct val="20000"/>
              </a:spcBef>
              <a:spcAft>
                <a:spcPts val="600"/>
              </a:spcAft>
              <a:buClr>
                <a:schemeClr val="accent1">
                  <a:lumMod val="75000"/>
                </a:schemeClr>
              </a:buClr>
              <a:buSzPct val="145000"/>
              <a:buFont typeface="Arial"/>
              <a:buChar char="•"/>
            </a:pPr>
            <a:r>
              <a:rPr lang="en-US" dirty="0">
                <a:latin typeface="Arial" panose="020B0604020202020204" pitchFamily="34" charset="0"/>
                <a:cs typeface="Arial" panose="020B0604020202020204" pitchFamily="34" charset="0"/>
              </a:rPr>
              <a:t>Concurrency – could cause deadlocks and race conditions</a:t>
            </a:r>
          </a:p>
          <a:p>
            <a:pPr marL="285750" indent="-285750">
              <a:lnSpc>
                <a:spcPct val="90000"/>
              </a:lnSpc>
              <a:spcBef>
                <a:spcPct val="20000"/>
              </a:spcBef>
              <a:spcAft>
                <a:spcPts val="600"/>
              </a:spcAft>
              <a:buClr>
                <a:schemeClr val="accent1">
                  <a:lumMod val="75000"/>
                </a:schemeClr>
              </a:buClr>
              <a:buSzPct val="145000"/>
              <a:buFont typeface="Arial"/>
              <a:buChar char="•"/>
            </a:pPr>
            <a:endParaRPr lang="en-US" dirty="0">
              <a:latin typeface="Arial" panose="020B0604020202020204" pitchFamily="34" charset="0"/>
              <a:cs typeface="Arial" panose="020B0604020202020204" pitchFamily="34" charset="0"/>
            </a:endParaRPr>
          </a:p>
          <a:p>
            <a:pPr marL="285750" indent="-285750">
              <a:lnSpc>
                <a:spcPct val="90000"/>
              </a:lnSpc>
              <a:spcBef>
                <a:spcPct val="20000"/>
              </a:spcBef>
              <a:spcAft>
                <a:spcPts val="600"/>
              </a:spcAft>
              <a:buClr>
                <a:schemeClr val="accent1">
                  <a:lumMod val="75000"/>
                </a:schemeClr>
              </a:buClr>
              <a:buSzPct val="145000"/>
              <a:buFont typeface="Arial"/>
              <a:buChar char="•"/>
            </a:pPr>
            <a:endParaRPr lang="en-US" sz="1700" dirty="0"/>
          </a:p>
        </p:txBody>
      </p:sp>
    </p:spTree>
    <p:extLst>
      <p:ext uri="{BB962C8B-B14F-4D97-AF65-F5344CB8AC3E}">
        <p14:creationId xmlns:p14="http://schemas.microsoft.com/office/powerpoint/2010/main" val="752767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כותרת 1">
            <a:extLst>
              <a:ext uri="{FF2B5EF4-FFF2-40B4-BE49-F238E27FC236}">
                <a16:creationId xmlns:a16="http://schemas.microsoft.com/office/drawing/2014/main" id="{9BC96AC1-A0D1-417B-B4B8-EFB8A338F006}"/>
              </a:ext>
            </a:extLst>
          </p:cNvPr>
          <p:cNvSpPr>
            <a:spLocks noGrp="1"/>
          </p:cNvSpPr>
          <p:nvPr>
            <p:ph type="title"/>
          </p:nvPr>
        </p:nvSpPr>
        <p:spPr>
          <a:xfrm>
            <a:off x="496112" y="685801"/>
            <a:ext cx="2743200" cy="5105400"/>
          </a:xfrm>
        </p:spPr>
        <p:txBody>
          <a:bodyPr vert="horz" lIns="91440" tIns="45720" rIns="91440" bIns="45720" rtlCol="0" anchor="ctr">
            <a:normAutofit/>
          </a:bodyPr>
          <a:lstStyle/>
          <a:p>
            <a:pPr algn="l" rtl="0"/>
            <a:r>
              <a:rPr lang="en-US" sz="3200">
                <a:solidFill>
                  <a:srgbClr val="FFFFFF"/>
                </a:solidFill>
              </a:rPr>
              <a:t>Load Testing</a:t>
            </a:r>
          </a:p>
        </p:txBody>
      </p:sp>
      <p:grpSp>
        <p:nvGrpSpPr>
          <p:cNvPr id="13" name="Group 12">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4"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6"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7"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4" name="TextBox 3">
            <a:extLst>
              <a:ext uri="{FF2B5EF4-FFF2-40B4-BE49-F238E27FC236}">
                <a16:creationId xmlns:a16="http://schemas.microsoft.com/office/drawing/2014/main" id="{F8D7C876-42D3-4B64-AA56-41E17F9AEBD9}"/>
              </a:ext>
            </a:extLst>
          </p:cNvPr>
          <p:cNvSpPr txBox="1"/>
          <p:nvPr/>
        </p:nvSpPr>
        <p:spPr>
          <a:xfrm>
            <a:off x="5117106" y="685801"/>
            <a:ext cx="6385918" cy="5105400"/>
          </a:xfrm>
          <a:prstGeom prst="rect">
            <a:avLst/>
          </a:prstGeom>
        </p:spPr>
        <p:txBody>
          <a:bodyPr vert="horz" lIns="91440" tIns="45720" rIns="91440" bIns="45720" rtlCol="0" anchor="ctr">
            <a:normAutofit/>
          </a:bodyPr>
          <a:lstStyle/>
          <a:p>
            <a:pPr marL="285750" indent="-285750">
              <a:spcBef>
                <a:spcPct val="20000"/>
              </a:spcBef>
              <a:spcAft>
                <a:spcPts val="600"/>
              </a:spcAft>
              <a:buClr>
                <a:schemeClr val="accent1">
                  <a:lumMod val="75000"/>
                </a:schemeClr>
              </a:buClr>
              <a:buSzPct val="145000"/>
              <a:buFont typeface="Arial"/>
              <a:buChar char="•"/>
            </a:pPr>
            <a:r>
              <a:rPr lang="en-US" sz="2000" dirty="0"/>
              <a:t>Load testing typically involves exercising the system with virtual users and measuring the performance, to verify whether the system can support the anticipated load, helping us to anticipate the system behavior in real-time situations</a:t>
            </a:r>
          </a:p>
          <a:p>
            <a:pPr>
              <a:spcBef>
                <a:spcPct val="20000"/>
              </a:spcBef>
              <a:spcAft>
                <a:spcPts val="600"/>
              </a:spcAft>
              <a:buClr>
                <a:schemeClr val="accent1">
                  <a:lumMod val="75000"/>
                </a:schemeClr>
              </a:buClr>
              <a:buSzPct val="145000"/>
              <a:buFont typeface="Arial"/>
              <a:buChar char="•"/>
            </a:pPr>
            <a:endParaRPr lang="en-US" sz="2000" dirty="0"/>
          </a:p>
          <a:p>
            <a:pPr marL="285750" indent="-285750">
              <a:spcBef>
                <a:spcPct val="20000"/>
              </a:spcBef>
              <a:spcAft>
                <a:spcPts val="600"/>
              </a:spcAft>
              <a:buClr>
                <a:schemeClr val="accent1">
                  <a:lumMod val="75000"/>
                </a:schemeClr>
              </a:buClr>
              <a:buSzPct val="145000"/>
              <a:buFont typeface="Arial"/>
              <a:buChar char="•"/>
            </a:pPr>
            <a:r>
              <a:rPr lang="en-US" sz="2000" dirty="0"/>
              <a:t>Load tests enable the programmer to measure response times, throughput rates, and to identify the application’s breaking point.  Using this information we can see when and where the application breaks, to identify the bottlenecks of information causing the high response times and throughput rates, and generally to ensure the application’s ability to withstand normal load conditions.</a:t>
            </a:r>
          </a:p>
        </p:txBody>
      </p:sp>
    </p:spTree>
    <p:extLst>
      <p:ext uri="{BB962C8B-B14F-4D97-AF65-F5344CB8AC3E}">
        <p14:creationId xmlns:p14="http://schemas.microsoft.com/office/powerpoint/2010/main" val="3231071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כותרת 1">
            <a:extLst>
              <a:ext uri="{FF2B5EF4-FFF2-40B4-BE49-F238E27FC236}">
                <a16:creationId xmlns:a16="http://schemas.microsoft.com/office/drawing/2014/main" id="{D601A541-02EE-40B4-A2B9-47856486EAE1}"/>
              </a:ext>
            </a:extLst>
          </p:cNvPr>
          <p:cNvSpPr>
            <a:spLocks noGrp="1"/>
          </p:cNvSpPr>
          <p:nvPr>
            <p:ph type="title"/>
          </p:nvPr>
        </p:nvSpPr>
        <p:spPr>
          <a:xfrm>
            <a:off x="496112" y="685801"/>
            <a:ext cx="2743200" cy="5105400"/>
          </a:xfrm>
        </p:spPr>
        <p:txBody>
          <a:bodyPr vert="horz" lIns="91440" tIns="45720" rIns="91440" bIns="45720" rtlCol="0" anchor="ctr">
            <a:normAutofit/>
          </a:bodyPr>
          <a:lstStyle/>
          <a:p>
            <a:pPr algn="l" rtl="0"/>
            <a:r>
              <a:rPr lang="en-US" sz="3200">
                <a:solidFill>
                  <a:srgbClr val="FFFFFF"/>
                </a:solidFill>
              </a:rPr>
              <a:t>Stress Testing</a:t>
            </a:r>
          </a:p>
        </p:txBody>
      </p:sp>
      <p:grpSp>
        <p:nvGrpSpPr>
          <p:cNvPr id="13" name="Group 12">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4"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6"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7"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4" name="TextBox 3">
            <a:extLst>
              <a:ext uri="{FF2B5EF4-FFF2-40B4-BE49-F238E27FC236}">
                <a16:creationId xmlns:a16="http://schemas.microsoft.com/office/drawing/2014/main" id="{F9D85267-7422-441B-9FDA-E6326901A579}"/>
              </a:ext>
            </a:extLst>
          </p:cNvPr>
          <p:cNvSpPr txBox="1"/>
          <p:nvPr/>
        </p:nvSpPr>
        <p:spPr>
          <a:xfrm>
            <a:off x="5117106" y="685801"/>
            <a:ext cx="6385918" cy="5105400"/>
          </a:xfrm>
          <a:prstGeom prst="rect">
            <a:avLst/>
          </a:prstGeom>
        </p:spPr>
        <p:txBody>
          <a:bodyPr vert="horz" lIns="91440" tIns="45720" rIns="91440" bIns="45720" rtlCol="0" anchor="ctr">
            <a:normAutofit/>
          </a:bodyPr>
          <a:lstStyle/>
          <a:p>
            <a:pPr marL="285750" indent="-285750">
              <a:spcBef>
                <a:spcPct val="20000"/>
              </a:spcBef>
              <a:spcAft>
                <a:spcPts val="600"/>
              </a:spcAft>
              <a:buClr>
                <a:schemeClr val="accent1">
                  <a:lumMod val="75000"/>
                </a:schemeClr>
              </a:buClr>
              <a:buSzPct val="145000"/>
              <a:buFont typeface="Arial"/>
              <a:buChar char="•"/>
            </a:pPr>
            <a:r>
              <a:rPr lang="en-US" sz="2000"/>
              <a:t>Stress testing is the “big and evil cousin” of Load testing. In stress testing The goal is to evaluate and determine the behavior of a software component while the load exceeds its designed capacity, or the system encounters abnormal and extreme conditions.</a:t>
            </a:r>
          </a:p>
          <a:p>
            <a:pPr marL="285750" indent="-285750">
              <a:spcBef>
                <a:spcPct val="20000"/>
              </a:spcBef>
              <a:spcAft>
                <a:spcPts val="600"/>
              </a:spcAft>
              <a:buClr>
                <a:schemeClr val="accent1">
                  <a:lumMod val="75000"/>
                </a:schemeClr>
              </a:buClr>
              <a:buSzPct val="145000"/>
              <a:buFont typeface="Arial"/>
              <a:buChar char="•"/>
            </a:pPr>
            <a:endParaRPr lang="en-US" sz="2000"/>
          </a:p>
          <a:p>
            <a:pPr marL="285750" indent="-285750">
              <a:spcBef>
                <a:spcPct val="20000"/>
              </a:spcBef>
              <a:spcAft>
                <a:spcPts val="600"/>
              </a:spcAft>
              <a:buClr>
                <a:schemeClr val="accent1">
                  <a:lumMod val="75000"/>
                </a:schemeClr>
              </a:buClr>
              <a:buSzPct val="145000"/>
              <a:buFont typeface="Arial"/>
              <a:buChar char="•"/>
            </a:pPr>
            <a:endParaRPr lang="en-US" sz="2000"/>
          </a:p>
          <a:p>
            <a:pPr marL="285750" indent="-285750">
              <a:spcBef>
                <a:spcPct val="20000"/>
              </a:spcBef>
              <a:spcAft>
                <a:spcPts val="600"/>
              </a:spcAft>
              <a:buClr>
                <a:schemeClr val="accent1">
                  <a:lumMod val="75000"/>
                </a:schemeClr>
              </a:buClr>
              <a:buSzPct val="145000"/>
              <a:buFont typeface="Arial"/>
              <a:buChar char="•"/>
            </a:pPr>
            <a:r>
              <a:rPr lang="en-US" sz="2000"/>
              <a:t>Stress testing gives the programmer information about the system behavior at breaking points and allows the programmer to handle and modify the ways the system crashes and more importantly, recovers from crashes.</a:t>
            </a:r>
          </a:p>
          <a:p>
            <a:pPr marL="285750" indent="-285750">
              <a:spcBef>
                <a:spcPct val="20000"/>
              </a:spcBef>
              <a:spcAft>
                <a:spcPts val="600"/>
              </a:spcAft>
              <a:buClr>
                <a:schemeClr val="accent1">
                  <a:lumMod val="75000"/>
                </a:schemeClr>
              </a:buClr>
              <a:buSzPct val="145000"/>
              <a:buFont typeface="Arial"/>
              <a:buChar char="•"/>
            </a:pPr>
            <a:endParaRPr lang="en-US" sz="2000"/>
          </a:p>
          <a:p>
            <a:pPr marL="285750" indent="-285750">
              <a:spcBef>
                <a:spcPct val="20000"/>
              </a:spcBef>
              <a:spcAft>
                <a:spcPts val="600"/>
              </a:spcAft>
              <a:buClr>
                <a:schemeClr val="accent1">
                  <a:lumMod val="75000"/>
                </a:schemeClr>
              </a:buClr>
              <a:buSzPct val="145000"/>
              <a:buFont typeface="Arial"/>
              <a:buChar char="•"/>
            </a:pPr>
            <a:endParaRPr lang="en-US" sz="2000"/>
          </a:p>
          <a:p>
            <a:pPr>
              <a:spcBef>
                <a:spcPct val="20000"/>
              </a:spcBef>
              <a:spcAft>
                <a:spcPts val="600"/>
              </a:spcAft>
              <a:buClr>
                <a:schemeClr val="accent1">
                  <a:lumMod val="75000"/>
                </a:schemeClr>
              </a:buClr>
              <a:buSzPct val="145000"/>
              <a:buFont typeface="Arial"/>
              <a:buChar char="•"/>
            </a:pPr>
            <a:endParaRPr lang="en-US" sz="2000"/>
          </a:p>
        </p:txBody>
      </p:sp>
    </p:spTree>
    <p:extLst>
      <p:ext uri="{BB962C8B-B14F-4D97-AF65-F5344CB8AC3E}">
        <p14:creationId xmlns:p14="http://schemas.microsoft.com/office/powerpoint/2010/main" val="3185424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8"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9"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0"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1"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2"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3"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5" name="Rectangle 14">
            <a:extLst>
              <a:ext uri="{FF2B5EF4-FFF2-40B4-BE49-F238E27FC236}">
                <a16:creationId xmlns:a16="http://schemas.microsoft.com/office/drawing/2014/main" id="{CE3D4922-3D1C-4679-9A86-15BFC1A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164E9BCF-1B67-4514-808C-A5DCBDEB4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9" name="Group 18">
            <a:extLst>
              <a:ext uri="{FF2B5EF4-FFF2-40B4-BE49-F238E27FC236}">
                <a16:creationId xmlns:a16="http://schemas.microsoft.com/office/drawing/2014/main" id="{32238778-9D1D-45F4-BB78-76F208A224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0" name="Freeform 6">
              <a:extLst>
                <a:ext uri="{FF2B5EF4-FFF2-40B4-BE49-F238E27FC236}">
                  <a16:creationId xmlns:a16="http://schemas.microsoft.com/office/drawing/2014/main" id="{93667F4D-F2CD-4E50-BACC-24766910F7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1" name="Freeform 7">
              <a:extLst>
                <a:ext uri="{FF2B5EF4-FFF2-40B4-BE49-F238E27FC236}">
                  <a16:creationId xmlns:a16="http://schemas.microsoft.com/office/drawing/2014/main" id="{20CAAE25-D2F2-493F-9569-EC552C1AD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2" name="Freeform 8">
              <a:extLst>
                <a:ext uri="{FF2B5EF4-FFF2-40B4-BE49-F238E27FC236}">
                  <a16:creationId xmlns:a16="http://schemas.microsoft.com/office/drawing/2014/main" id="{42D5E996-541D-42BA-8B22-F7E96752CE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3" name="Freeform 9">
              <a:extLst>
                <a:ext uri="{FF2B5EF4-FFF2-40B4-BE49-F238E27FC236}">
                  <a16:creationId xmlns:a16="http://schemas.microsoft.com/office/drawing/2014/main" id="{6BDB86F1-7C07-4D49-B9C9-7837A1FB2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4" name="Freeform 10">
              <a:extLst>
                <a:ext uri="{FF2B5EF4-FFF2-40B4-BE49-F238E27FC236}">
                  <a16:creationId xmlns:a16="http://schemas.microsoft.com/office/drawing/2014/main" id="{92FDEA97-0861-44C0-9B26-4BB5F777A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5" name="Freeform 11">
              <a:extLst>
                <a:ext uri="{FF2B5EF4-FFF2-40B4-BE49-F238E27FC236}">
                  <a16:creationId xmlns:a16="http://schemas.microsoft.com/office/drawing/2014/main" id="{A9F3AA02-C861-444A-9178-0BD3D3CE1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כותרת 1">
            <a:extLst>
              <a:ext uri="{FF2B5EF4-FFF2-40B4-BE49-F238E27FC236}">
                <a16:creationId xmlns:a16="http://schemas.microsoft.com/office/drawing/2014/main" id="{C896C491-BA56-4814-A1C1-D6FC6BB26CC4}"/>
              </a:ext>
            </a:extLst>
          </p:cNvPr>
          <p:cNvSpPr>
            <a:spLocks noGrp="1"/>
          </p:cNvSpPr>
          <p:nvPr>
            <p:ph type="title"/>
          </p:nvPr>
        </p:nvSpPr>
        <p:spPr>
          <a:xfrm>
            <a:off x="4850405" y="1396180"/>
            <a:ext cx="6698127" cy="3842570"/>
          </a:xfrm>
        </p:spPr>
        <p:txBody>
          <a:bodyPr vert="horz" lIns="91440" tIns="45720" rIns="91440" bIns="45720" rtlCol="0" anchor="ctr">
            <a:normAutofit/>
          </a:bodyPr>
          <a:lstStyle/>
          <a:p>
            <a:pPr algn="l" rtl="0"/>
            <a:r>
              <a:rPr lang="en-US" sz="6000"/>
              <a:t>Load testing tool – smart meter</a:t>
            </a:r>
          </a:p>
        </p:txBody>
      </p:sp>
    </p:spTree>
    <p:extLst>
      <p:ext uri="{BB962C8B-B14F-4D97-AF65-F5344CB8AC3E}">
        <p14:creationId xmlns:p14="http://schemas.microsoft.com/office/powerpoint/2010/main" val="17325716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פרלקסה">
  <a:themeElements>
    <a:clrScheme name="פרלקסה">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פרלקסה">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פרלקסה">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otalTime>0</TotalTime>
  <Words>310</Words>
  <Application>Microsoft Office PowerPoint</Application>
  <PresentationFormat>מסך רחב</PresentationFormat>
  <Paragraphs>23</Paragraphs>
  <Slides>5</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5</vt:i4>
      </vt:variant>
    </vt:vector>
  </HeadingPairs>
  <TitlesOfParts>
    <vt:vector size="9" baseType="lpstr">
      <vt:lpstr>Arial</vt:lpstr>
      <vt:lpstr>Corbel</vt:lpstr>
      <vt:lpstr>Miriam</vt:lpstr>
      <vt:lpstr>פרלקסה</vt:lpstr>
      <vt:lpstr>Load And Stress Testing</vt:lpstr>
      <vt:lpstr>Load and stress in a web application</vt:lpstr>
      <vt:lpstr>Load Testing</vt:lpstr>
      <vt:lpstr>Stress Testing</vt:lpstr>
      <vt:lpstr>Load testing tool – smart meter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Load And Stress Testing</dc:title>
  <dc:creator>user1</dc:creator>
  <cp:lastModifiedBy>user1</cp:lastModifiedBy>
  <cp:revision>1</cp:revision>
  <dcterms:created xsi:type="dcterms:W3CDTF">2019-06-01T22:46:40Z</dcterms:created>
  <dcterms:modified xsi:type="dcterms:W3CDTF">2019-06-01T22:46:57Z</dcterms:modified>
</cp:coreProperties>
</file>