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0" autoAdjust="0"/>
    <p:restoredTop sz="91414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F32A-316C-40C4-868D-B26B12E6A05D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F52A1-B3EF-4B0B-9728-87CD2752A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72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7B40633-36DC-4344-9058-9051FF5DB847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C9DACDE-2CF9-4DE3-B532-BD95F95E4A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54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0633-36DC-4344-9058-9051FF5DB847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ACDE-2CF9-4DE3-B532-BD95F95E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8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0633-36DC-4344-9058-9051FF5DB847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ACDE-2CF9-4DE3-B532-BD95F95E4A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07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0633-36DC-4344-9058-9051FF5DB847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ACDE-2CF9-4DE3-B532-BD95F95E4AB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50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0633-36DC-4344-9058-9051FF5DB847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ACDE-2CF9-4DE3-B532-BD95F95E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96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0633-36DC-4344-9058-9051FF5DB847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ACDE-2CF9-4DE3-B532-BD95F95E4A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945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0633-36DC-4344-9058-9051FF5DB847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ACDE-2CF9-4DE3-B532-BD95F95E4A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46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0633-36DC-4344-9058-9051FF5DB847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ACDE-2CF9-4DE3-B532-BD95F95E4AB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742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0633-36DC-4344-9058-9051FF5DB847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ACDE-2CF9-4DE3-B532-BD95F95E4AB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0633-36DC-4344-9058-9051FF5DB847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ACDE-2CF9-4DE3-B532-BD95F95E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0633-36DC-4344-9058-9051FF5DB847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ACDE-2CF9-4DE3-B532-BD95F95E4AB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70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0633-36DC-4344-9058-9051FF5DB847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ACDE-2CF9-4DE3-B532-BD95F95E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8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0633-36DC-4344-9058-9051FF5DB847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ACDE-2CF9-4DE3-B532-BD95F95E4AB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86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0633-36DC-4344-9058-9051FF5DB847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ACDE-2CF9-4DE3-B532-BD95F95E4AB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40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0633-36DC-4344-9058-9051FF5DB847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ACDE-2CF9-4DE3-B532-BD95F95E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5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0633-36DC-4344-9058-9051FF5DB847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ACDE-2CF9-4DE3-B532-BD95F95E4AB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30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0633-36DC-4344-9058-9051FF5DB847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ACDE-2CF9-4DE3-B532-BD95F95E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4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B40633-36DC-4344-9058-9051FF5DB847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9DACDE-2CF9-4DE3-B532-BD95F95E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0193-812A-4CC6-A76E-77013EFC6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486" y="1788664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Internationalization, </a:t>
            </a:r>
            <a:br>
              <a:rPr lang="en-US" sz="4400" dirty="0"/>
            </a:br>
            <a:r>
              <a:rPr lang="en-US" sz="4400" dirty="0"/>
              <a:t>globalization and localization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1026" name="Picture 2" descr="×ª××¦××ª ×ª××× × ×¢×××¨ âªshocking emojiâ¬â">
            <a:extLst>
              <a:ext uri="{FF2B5EF4-FFF2-40B4-BE49-F238E27FC236}">
                <a16:creationId xmlns:a16="http://schemas.microsoft.com/office/drawing/2014/main" id="{8BAFD33D-1DC9-4032-AB54-639D47886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64671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20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E9C2-9DA5-4E46-BFA9-2F46EC52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Comic Sans MS" panose="030F0702030302020204" pitchFamily="66" charset="0"/>
              </a:rPr>
              <a:t>אז מה זה בעצם?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95E38-83CB-494F-B437-DC2C94B20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456" y="2111828"/>
            <a:ext cx="5860141" cy="4351338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he-IL" dirty="0">
              <a:cs typeface="+mj-cs"/>
            </a:endParaRPr>
          </a:p>
          <a:p>
            <a:pPr marL="0" indent="0" algn="r" rtl="1">
              <a:buNone/>
            </a:pPr>
            <a:r>
              <a:rPr lang="he-IL" dirty="0">
                <a:cs typeface="+mj-cs"/>
              </a:rPr>
              <a:t>גלובליזציה </a:t>
            </a:r>
            <a:r>
              <a:rPr lang="en-US" dirty="0">
                <a:cs typeface="+mj-cs"/>
              </a:rPr>
              <a:t>(Globalization)</a:t>
            </a:r>
            <a:r>
              <a:rPr lang="he-IL" dirty="0">
                <a:cs typeface="+mj-cs"/>
              </a:rPr>
              <a:t>- תהליך הפיתוח הכולל של מערכת תוך התחשבות בקהל יעד מגוון (בינלאומי). מטרת התהליך היא לחסוך בעלויות ובבעיות מערכתיות למיניהן בתהליך </a:t>
            </a:r>
            <a:r>
              <a:rPr lang="he-IL" dirty="0" err="1">
                <a:cs typeface="+mj-cs"/>
              </a:rPr>
              <a:t>הנגשת</a:t>
            </a:r>
            <a:r>
              <a:rPr lang="he-IL" dirty="0">
                <a:cs typeface="+mj-cs"/>
              </a:rPr>
              <a:t> המערכת לקהל יעד רחב יותר.</a:t>
            </a:r>
          </a:p>
          <a:p>
            <a:pPr marL="0" indent="0" algn="r" rtl="1">
              <a:buNone/>
            </a:pPr>
            <a:r>
              <a:rPr lang="he-IL" dirty="0">
                <a:cs typeface="+mj-cs"/>
              </a:rPr>
              <a:t>גלובליזציה הינה תהליך המורכב </a:t>
            </a:r>
            <a:r>
              <a:rPr lang="he-IL" dirty="0" err="1">
                <a:cs typeface="+mj-cs"/>
              </a:rPr>
              <a:t>מבינאום</a:t>
            </a:r>
            <a:r>
              <a:rPr lang="he-IL" dirty="0">
                <a:cs typeface="+mj-cs"/>
              </a:rPr>
              <a:t> (</a:t>
            </a:r>
            <a:r>
              <a:rPr lang="en-US" dirty="0">
                <a:cs typeface="+mj-cs"/>
              </a:rPr>
              <a:t>Internationalization</a:t>
            </a:r>
            <a:r>
              <a:rPr lang="he-IL" dirty="0">
                <a:cs typeface="+mj-cs"/>
              </a:rPr>
              <a:t>) ולוקליזציה (</a:t>
            </a:r>
            <a:r>
              <a:rPr lang="en-US" dirty="0">
                <a:cs typeface="+mj-cs"/>
              </a:rPr>
              <a:t>localization</a:t>
            </a:r>
            <a:r>
              <a:rPr lang="he-IL" dirty="0">
                <a:cs typeface="+mj-cs"/>
              </a:rPr>
              <a:t>).</a:t>
            </a:r>
            <a:endParaRPr lang="en-US" dirty="0"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6F80D-E55F-4966-99E3-DD0FD7B27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94" y="2533555"/>
            <a:ext cx="3730171" cy="301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6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95E38-83CB-494F-B437-DC2C94B20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err="1"/>
              <a:t>בינאום</a:t>
            </a:r>
            <a:r>
              <a:rPr lang="he-IL" dirty="0"/>
              <a:t> (</a:t>
            </a:r>
            <a:r>
              <a:rPr lang="en-US" dirty="0"/>
              <a:t>Internationalization</a:t>
            </a:r>
            <a:r>
              <a:rPr lang="he-IL" dirty="0"/>
              <a:t>)- תכנון ויישום המוצר ללא שיוכו למדינה מסוימת, תרבות מסוימת, או שפה מסוימת, לצורך הקלת תהליך שינוי עתידי כלשהו.</a:t>
            </a:r>
          </a:p>
          <a:p>
            <a:pPr marL="0" indent="0" algn="r" rtl="1">
              <a:buNone/>
            </a:pPr>
            <a:r>
              <a:rPr lang="he-IL" dirty="0"/>
              <a:t>לוקליזציה (</a:t>
            </a:r>
            <a:r>
              <a:rPr lang="en-US" dirty="0"/>
              <a:t>localization</a:t>
            </a:r>
            <a:r>
              <a:rPr lang="he-IL" dirty="0"/>
              <a:t>)- התאמת המוצר לקהל יעד ספציפי (תרגום השפה, המרת התכנים וכו').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D262FF-B890-49D5-B338-55F645524BA2}"/>
              </a:ext>
            </a:extLst>
          </p:cNvPr>
          <p:cNvSpPr txBox="1">
            <a:spLocks/>
          </p:cNvSpPr>
          <p:nvPr/>
        </p:nvSpPr>
        <p:spPr>
          <a:xfrm>
            <a:off x="1244601" y="989389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e-IL" dirty="0">
                <a:latin typeface="Comic Sans MS" panose="030F0702030302020204" pitchFamily="66" charset="0"/>
              </a:rPr>
              <a:t>אז מה זה בעצם?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89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E9C2-9DA5-4E46-BFA9-2F46EC52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אז מה כל כך מסובך? נתרגם את כל התוכן הפרונטלי בגוגל </a:t>
            </a:r>
            <a:r>
              <a:rPr lang="he-IL" dirty="0" err="1"/>
              <a:t>טרנסלייט</a:t>
            </a:r>
            <a:r>
              <a:rPr lang="he-IL" dirty="0"/>
              <a:t> וסיימנו..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95E38-83CB-494F-B437-DC2C94B20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771" y="2478768"/>
            <a:ext cx="9096827" cy="466725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000" dirty="0">
                <a:cs typeface="+mj-cs"/>
              </a:rPr>
              <a:t>אז העניין לא כל כך פשוט, קיימים גורמים רבים בהם צריך להתמקד על מנת להתאים תוכן מסוים לקבל מסוים:</a:t>
            </a:r>
            <a:endParaRPr lang="en-US" sz="2000" dirty="0">
              <a:cs typeface="+mj-cs"/>
            </a:endParaRPr>
          </a:p>
          <a:p>
            <a:pPr algn="r" rtl="1"/>
            <a:r>
              <a:rPr lang="he-IL" sz="2000" dirty="0">
                <a:cs typeface="+mj-cs"/>
              </a:rPr>
              <a:t>שימוש במטבע שונה (דולר, אירו, שקל וכו').</a:t>
            </a:r>
          </a:p>
          <a:p>
            <a:pPr marL="0" indent="0" algn="r" rtl="1">
              <a:buNone/>
            </a:pPr>
            <a:endParaRPr lang="en-US" sz="2000" dirty="0">
              <a:cs typeface="+mj-cs"/>
            </a:endParaRPr>
          </a:p>
          <a:p>
            <a:pPr algn="r" rtl="1"/>
            <a:r>
              <a:rPr lang="he-IL" sz="2000" dirty="0">
                <a:cs typeface="+mj-cs"/>
              </a:rPr>
              <a:t>שימוש בפורמט תאריך שונה (לדוגמא בישראל </a:t>
            </a:r>
            <a:endParaRPr lang="en-US" sz="2000" dirty="0">
              <a:cs typeface="+mj-cs"/>
            </a:endParaRPr>
          </a:p>
          <a:p>
            <a:pPr marL="0" indent="0" algn="r" rtl="1">
              <a:buNone/>
            </a:pPr>
            <a:r>
              <a:rPr lang="he-IL" sz="2000" dirty="0">
                <a:cs typeface="+mj-cs"/>
              </a:rPr>
              <a:t>    התאריך העשירי ביוני ייכתב </a:t>
            </a:r>
            <a:r>
              <a:rPr lang="en-US" sz="2000" dirty="0">
                <a:cs typeface="+mj-cs"/>
              </a:rPr>
              <a:t>10/6</a:t>
            </a:r>
            <a:r>
              <a:rPr lang="he-IL" sz="2000" dirty="0">
                <a:cs typeface="+mj-cs"/>
              </a:rPr>
              <a:t> בעוד בארה"ב </a:t>
            </a:r>
          </a:p>
          <a:p>
            <a:pPr marL="0" indent="0" algn="r" rtl="1">
              <a:buNone/>
            </a:pPr>
            <a:r>
              <a:rPr lang="he-IL" sz="2000" dirty="0">
                <a:cs typeface="+mj-cs"/>
              </a:rPr>
              <a:t>     ייכתב </a:t>
            </a:r>
            <a:r>
              <a:rPr lang="en-US" sz="2000" dirty="0">
                <a:cs typeface="+mj-cs"/>
              </a:rPr>
              <a:t>6/10</a:t>
            </a:r>
            <a:r>
              <a:rPr lang="he-IL" sz="2000" dirty="0">
                <a:cs typeface="+mj-cs"/>
              </a:rPr>
              <a:t>).</a:t>
            </a:r>
            <a:endParaRPr lang="en-US" sz="2000" dirty="0">
              <a:cs typeface="+mj-cs"/>
            </a:endParaRPr>
          </a:p>
        </p:txBody>
      </p:sp>
      <p:pic>
        <p:nvPicPr>
          <p:cNvPr id="2050" name="Picture 2" descr="×ª××¦××ª ×ª××× × ×¢×××¨ âªdollarâ¬â">
            <a:extLst>
              <a:ext uri="{FF2B5EF4-FFF2-40B4-BE49-F238E27FC236}">
                <a16:creationId xmlns:a16="http://schemas.microsoft.com/office/drawing/2014/main" id="{71282ED9-E463-410E-B53B-8F2C2D36B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3218173"/>
            <a:ext cx="3825875" cy="226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13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95E38-83CB-494F-B437-DC2C94B20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814" y="2532432"/>
            <a:ext cx="6806784" cy="4667250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כיוון הכתיבה בשפות מסוימות שונה מאחרות (לדוגמא בעברית כותבים משמאל לימין, באנגלית מימין לשמאל וביפנית מלמעלה למטה(!!)).</a:t>
            </a:r>
          </a:p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בתרבויות שונות ישנן דעות שונות לגבי תחומים שונים (לדוגמא מהו בגד יפה, או מה נחשב לאטרקטיבי יותר או פחות).</a:t>
            </a:r>
          </a:p>
          <a:p>
            <a:pPr marL="0" indent="0" algn="r" rtl="1"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E2792C8-F6DF-4148-8448-5FC6A1A0F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he-IL" dirty="0"/>
              <a:t>גורמים נוספים</a:t>
            </a:r>
            <a:endParaRPr lang="en-US" dirty="0"/>
          </a:p>
        </p:txBody>
      </p:sp>
      <p:pic>
        <p:nvPicPr>
          <p:cNvPr id="3074" name="Picture 2" descr="×ª××¦××ª ×ª××× × ×¢×××¨ âªjapanese alphabetâ¬â">
            <a:extLst>
              <a:ext uri="{FF2B5EF4-FFF2-40B4-BE49-F238E27FC236}">
                <a16:creationId xmlns:a16="http://schemas.microsoft.com/office/drawing/2014/main" id="{3C7955D3-03CB-4DE2-8A6B-0B70CED28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43" y="2678029"/>
            <a:ext cx="2917371" cy="218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076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BC31-AD85-4B44-AF88-4CE28840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תמיכה בהמרת הנושאים לקהל היעד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C30F8-A8CC-4B78-92F1-CA910119C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114" y="2190750"/>
            <a:ext cx="9764484" cy="466725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he-IL" sz="2000" dirty="0">
              <a:cs typeface="+mj-cs"/>
            </a:endParaRPr>
          </a:p>
          <a:p>
            <a:pPr marL="0" indent="0" algn="r" rtl="1">
              <a:buNone/>
            </a:pPr>
            <a:r>
              <a:rPr lang="he-IL" sz="2000" dirty="0">
                <a:cs typeface="+mj-cs"/>
              </a:rPr>
              <a:t>חלק מהנושאים ניתנים לפתרון פשוט יחסית, לדוגמא:</a:t>
            </a:r>
            <a:endParaRPr lang="en-US" sz="2000" dirty="0">
              <a:cs typeface="+mj-cs"/>
            </a:endParaRPr>
          </a:p>
          <a:p>
            <a:pPr algn="r" rtl="1"/>
            <a:r>
              <a:rPr lang="he-IL" sz="2000" dirty="0">
                <a:cs typeface="+mj-cs"/>
              </a:rPr>
              <a:t>המרת מטבע: לאחר גילוי המדינה ממנה מגיע המשתמש, ניתן להשתמש בסקריפט על מנת להמיר מטבע (פונקציה המזהה דרך כתובת ה-</a:t>
            </a:r>
            <a:r>
              <a:rPr lang="en-US" sz="2000" dirty="0">
                <a:cs typeface="+mj-cs"/>
              </a:rPr>
              <a:t>IP</a:t>
            </a:r>
            <a:r>
              <a:rPr lang="he-IL" sz="2000" dirty="0">
                <a:cs typeface="+mj-cs"/>
              </a:rPr>
              <a:t> את מדינת המשתמש, ניגשת למאגר נתונים המחזיק בשיוך מטבע למדינה, וממירה אותו במידת הצורך למטבע אחר.</a:t>
            </a:r>
          </a:p>
          <a:p>
            <a:pPr algn="r" rtl="1"/>
            <a:r>
              <a:rPr lang="he-IL" sz="2000" dirty="0">
                <a:cs typeface="+mj-cs"/>
              </a:rPr>
              <a:t>תרגום טקסט: ניתן להשתמש בכלים מובנים על מנת לתרגם טקסט במוצר (כגון </a:t>
            </a:r>
            <a:r>
              <a:rPr lang="en-US" sz="2000" dirty="0">
                <a:cs typeface="+mj-cs"/>
              </a:rPr>
              <a:t>Translator</a:t>
            </a:r>
            <a:r>
              <a:rPr lang="he-IL" sz="2000" dirty="0">
                <a:cs typeface="+mj-cs"/>
              </a:rPr>
              <a:t> הניתן בשימוש ב-</a:t>
            </a:r>
            <a:r>
              <a:rPr lang="en-US" sz="2000" dirty="0">
                <a:cs typeface="+mj-cs"/>
              </a:rPr>
              <a:t>ASP.NET</a:t>
            </a:r>
            <a:r>
              <a:rPr lang="he-IL" sz="2000" dirty="0">
                <a:cs typeface="+mj-cs"/>
              </a:rPr>
              <a:t> - </a:t>
            </a:r>
            <a:r>
              <a:rPr lang="en-US" sz="2000" dirty="0" err="1">
                <a:cs typeface="+mj-cs"/>
              </a:rPr>
              <a:t>Translator.translate</a:t>
            </a:r>
            <a:r>
              <a:rPr lang="en-US" sz="2000" dirty="0">
                <a:cs typeface="+mj-cs"/>
              </a:rPr>
              <a:t>(“Hey World”)</a:t>
            </a:r>
            <a:r>
              <a:rPr lang="he-IL" sz="2000" dirty="0">
                <a:cs typeface="+mj-cs"/>
              </a:rPr>
              <a:t>) בהתאם למדינה ממנה הגיעה בקשה כלשהי.</a:t>
            </a:r>
            <a:endParaRPr lang="en-US" sz="2000" dirty="0">
              <a:cs typeface="+mj-cs"/>
            </a:endParaRPr>
          </a:p>
          <a:p>
            <a:pPr marL="0" indent="0" algn="r" rtl="1">
              <a:buNone/>
            </a:pPr>
            <a:endParaRPr lang="en-US" sz="20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02433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רגני">
  <a:themeElements>
    <a:clrScheme name="אורגני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אורגני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אורגני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315</TotalTime>
  <Words>305</Words>
  <Application>Microsoft Office PowerPoint</Application>
  <PresentationFormat>מסך רחב</PresentationFormat>
  <Paragraphs>23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2" baseType="lpstr">
      <vt:lpstr>Arial</vt:lpstr>
      <vt:lpstr>Calibri</vt:lpstr>
      <vt:lpstr>Comic Sans MS</vt:lpstr>
      <vt:lpstr>Garamond</vt:lpstr>
      <vt:lpstr>Times New Roman</vt:lpstr>
      <vt:lpstr>אורגני</vt:lpstr>
      <vt:lpstr>Internationalization,  globalization and localization </vt:lpstr>
      <vt:lpstr>אז מה זה בעצם?</vt:lpstr>
      <vt:lpstr>מצגת של PowerPoint‏</vt:lpstr>
      <vt:lpstr>אז מה כל כך מסובך? נתרגם את כל התוכן הפרונטלי בגוגל טרנסלייט וסיימנו..</vt:lpstr>
      <vt:lpstr>גורמים נוספים</vt:lpstr>
      <vt:lpstr>תמיכה בהמרת הנושאים לקהל היעד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Internationalisation, globalization and localization What are they?</dc:title>
  <dc:creator>Niv Ben Shabat</dc:creator>
  <cp:lastModifiedBy>eyalbj@gmail.com</cp:lastModifiedBy>
  <cp:revision>29</cp:revision>
  <dcterms:created xsi:type="dcterms:W3CDTF">2018-06-15T16:31:15Z</dcterms:created>
  <dcterms:modified xsi:type="dcterms:W3CDTF">2019-06-15T20:49:33Z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t-nishab@microsoft.com</vt:lpwstr>
  </property>
  <property fmtid="{D5CDD505-2E9C-101B-9397-08002B2CF9AE}" pid="5" name="MSIP_Label_f42aa342-8706-4288-bd11-ebb85995028c_SetDate">
    <vt:lpwstr>2018-06-15T16:43:26.2845814Z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