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5" r:id="rId9"/>
    <p:sldId id="263" r:id="rId10"/>
    <p:sldId id="269" r:id="rId11"/>
    <p:sldId id="266" r:id="rId12"/>
    <p:sldId id="262" r:id="rId13"/>
    <p:sldId id="270" r:id="rId14"/>
    <p:sldId id="267" r:id="rId15"/>
    <p:sldId id="264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Objects="1">
      <p:cViewPr varScale="1">
        <p:scale>
          <a:sx n="71" d="100"/>
          <a:sy n="71" d="100"/>
        </p:scale>
        <p:origin x="-116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7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48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913" y="3790950"/>
            <a:ext cx="3088109" cy="2336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3790950"/>
            <a:ext cx="3088110" cy="22504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36563" y="2114550"/>
            <a:ext cx="3087687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868738" y="2114550"/>
            <a:ext cx="3089275" cy="149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D564-6268-4FFD-91E5-955F1A13B46A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1FC42D-7783-4B36-9281-7773144E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6400800" cy="2368550"/>
          </a:xfrm>
        </p:spPr>
        <p:txBody>
          <a:bodyPr/>
          <a:lstStyle/>
          <a:p>
            <a:r>
              <a:rPr lang="en-US" sz="4000" dirty="0" smtClean="0"/>
              <a:t>Comparison of Parallel </a:t>
            </a:r>
            <a:r>
              <a:rPr lang="en-US" sz="4000" dirty="0"/>
              <a:t>P</a:t>
            </a:r>
            <a:r>
              <a:rPr lang="en-US" sz="4000" dirty="0" smtClean="0"/>
              <a:t>rogramming </a:t>
            </a:r>
            <a:r>
              <a:rPr lang="en-US" sz="4000" dirty="0"/>
              <a:t>F</a:t>
            </a:r>
            <a:r>
              <a:rPr lang="en-US" sz="4000" dirty="0" smtClean="0"/>
              <a:t>rameworks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/>
              <a:t>	</a:t>
            </a:r>
            <a:r>
              <a:rPr lang="en-US" dirty="0" err="1" smtClean="0"/>
              <a:t>Omkar</a:t>
            </a:r>
            <a:r>
              <a:rPr lang="en-US" dirty="0" smtClean="0"/>
              <a:t> </a:t>
            </a:r>
            <a:r>
              <a:rPr lang="en-US" dirty="0" err="1" smtClean="0"/>
              <a:t>Deshmukh</a:t>
            </a:r>
            <a:endParaRPr lang="en-US" dirty="0" smtClean="0"/>
          </a:p>
          <a:p>
            <a:r>
              <a:rPr lang="en-US" dirty="0" smtClean="0"/>
              <a:t>Shiva Prashant Chada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551"/>
            <a:ext cx="5486400" cy="3195096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1828"/>
            <a:ext cx="5486400" cy="3411063"/>
          </a:xfrm>
        </p:spPr>
      </p:pic>
    </p:spTree>
    <p:extLst>
      <p:ext uri="{BB962C8B-B14F-4D97-AF65-F5344CB8AC3E}">
        <p14:creationId xmlns:p14="http://schemas.microsoft.com/office/powerpoint/2010/main" val="34511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091" y="1676400"/>
            <a:ext cx="3088109" cy="3505200"/>
          </a:xfrm>
        </p:spPr>
        <p:txBody>
          <a:bodyPr/>
          <a:lstStyle/>
          <a:p>
            <a:r>
              <a:rPr lang="en-US" dirty="0" smtClean="0"/>
              <a:t>Similar Programming model as CUDA</a:t>
            </a:r>
          </a:p>
          <a:p>
            <a:r>
              <a:rPr lang="en-US" dirty="0" smtClean="0"/>
              <a:t>Kernel stored as ASCII text string, handling kernel with wrappers.</a:t>
            </a:r>
          </a:p>
          <a:p>
            <a:r>
              <a:rPr lang="en-US" dirty="0" smtClean="0"/>
              <a:t>Supports both CPU and GPU device types.</a:t>
            </a:r>
          </a:p>
          <a:p>
            <a:r>
              <a:rPr lang="en-US" dirty="0" smtClean="0"/>
              <a:t>On CPU, supports </a:t>
            </a:r>
            <a:r>
              <a:rPr lang="en-US" dirty="0" err="1" smtClean="0"/>
              <a:t>vectorizations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"/>
            <a:ext cx="54483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-1"/>
            <a:ext cx="5303520" cy="3400542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3428999"/>
            <a:ext cx="5303520" cy="3402886"/>
          </a:xfrm>
        </p:spPr>
      </p:pic>
    </p:spTree>
    <p:extLst>
      <p:ext uri="{BB962C8B-B14F-4D97-AF65-F5344CB8AC3E}">
        <p14:creationId xmlns:p14="http://schemas.microsoft.com/office/powerpoint/2010/main" val="18317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5029200" cy="335533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55965"/>
            <a:ext cx="5029200" cy="3249635"/>
          </a:xfrm>
        </p:spPr>
      </p:pic>
    </p:spTree>
    <p:extLst>
      <p:ext uri="{BB962C8B-B14F-4D97-AF65-F5344CB8AC3E}">
        <p14:creationId xmlns:p14="http://schemas.microsoft.com/office/powerpoint/2010/main" val="4131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11" y="1295400"/>
            <a:ext cx="3088109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kernels: Normal and Separable</a:t>
            </a:r>
          </a:p>
          <a:p>
            <a:r>
              <a:rPr lang="en-US" dirty="0" smtClean="0"/>
              <a:t>Different memory usage patterns for CPU and GPU</a:t>
            </a:r>
          </a:p>
          <a:p>
            <a:r>
              <a:rPr lang="en-US" dirty="0" smtClean="0"/>
              <a:t>Measured Inclusive time</a:t>
            </a:r>
          </a:p>
          <a:p>
            <a:r>
              <a:rPr lang="en-US" dirty="0" smtClean="0"/>
              <a:t>Kernel Scaling: Increasing speedups with constant throughput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7327" y="609600"/>
            <a:ext cx="6347714" cy="1320800"/>
          </a:xfrm>
        </p:spPr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5029200" cy="209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437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7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4960620" cy="2887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1420"/>
            <a:ext cx="4945380" cy="28879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0" y="1981200"/>
            <a:ext cx="4297680" cy="307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8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6347713" cy="1320800"/>
          </a:xfrm>
        </p:spPr>
        <p:txBody>
          <a:bodyPr/>
          <a:lstStyle/>
          <a:p>
            <a:pPr algn="ctr"/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712"/>
            <a:ext cx="9144000" cy="39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9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0"/>
            <a:ext cx="9144000" cy="509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related work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Performance Comparison </a:t>
            </a:r>
          </a:p>
          <a:p>
            <a:r>
              <a:rPr lang="en-US" dirty="0" smtClean="0"/>
              <a:t>Tool chain and Ecosystem </a:t>
            </a:r>
            <a:endParaRPr lang="en-US" dirty="0"/>
          </a:p>
          <a:p>
            <a:r>
              <a:rPr lang="en-US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1658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76400"/>
            <a:ext cx="7087754" cy="4648200"/>
          </a:xfrm>
        </p:spPr>
        <p:txBody>
          <a:bodyPr>
            <a:noAutofit/>
          </a:bodyPr>
          <a:lstStyle/>
          <a:p>
            <a:r>
              <a:rPr lang="en-US" sz="1400" dirty="0" smtClean="0"/>
              <a:t>Related works:</a:t>
            </a:r>
          </a:p>
          <a:p>
            <a:pPr lvl="1"/>
            <a:r>
              <a:rPr lang="en-US" sz="1400" dirty="0" smtClean="0"/>
              <a:t>“Performance Gaps between  OpenMP and OpenCL for Multi-core CPUs” (</a:t>
            </a:r>
            <a:r>
              <a:rPr lang="en-US" sz="1400" dirty="0" err="1" smtClean="0"/>
              <a:t>Jie</a:t>
            </a:r>
            <a:r>
              <a:rPr lang="en-US" sz="1400" dirty="0" smtClean="0"/>
              <a:t> Shen et al.)</a:t>
            </a:r>
          </a:p>
          <a:p>
            <a:pPr lvl="1"/>
            <a:r>
              <a:rPr lang="en-US" sz="1400" dirty="0" smtClean="0"/>
              <a:t>“A Comprehensive Performance Comparison of Cuda and OpenCL “ (</a:t>
            </a:r>
            <a:r>
              <a:rPr lang="en-US" sz="1400" dirty="0" err="1" smtClean="0"/>
              <a:t>Jianbin</a:t>
            </a:r>
            <a:r>
              <a:rPr lang="en-US" sz="1400" dirty="0" smtClean="0"/>
              <a:t> Fang </a:t>
            </a:r>
            <a:r>
              <a:rPr lang="en-US" sz="1400" dirty="0" err="1" smtClean="0"/>
              <a:t>er</a:t>
            </a:r>
            <a:r>
              <a:rPr lang="en-US" sz="1400" dirty="0" smtClean="0"/>
              <a:t> al.)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/>
              <a:t>Types of parallel computing platforms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Our Work:</a:t>
            </a:r>
          </a:p>
          <a:p>
            <a:pPr lvl="1"/>
            <a:r>
              <a:rPr lang="en-US" sz="1400" dirty="0" smtClean="0"/>
              <a:t>Single Core : </a:t>
            </a:r>
            <a:r>
              <a:rPr lang="en-US" sz="1400" dirty="0"/>
              <a:t>V</a:t>
            </a:r>
            <a:r>
              <a:rPr lang="en-US" sz="1400" dirty="0" smtClean="0"/>
              <a:t>ectorization with SSE/AVX </a:t>
            </a:r>
          </a:p>
          <a:p>
            <a:pPr lvl="1"/>
            <a:r>
              <a:rPr lang="en-US" sz="1400" dirty="0" smtClean="0"/>
              <a:t>Multi Core: OpenMP</a:t>
            </a:r>
          </a:p>
          <a:p>
            <a:pPr lvl="1"/>
            <a:r>
              <a:rPr lang="en-US" sz="1400" dirty="0" smtClean="0"/>
              <a:t>Multi Core: </a:t>
            </a:r>
            <a:r>
              <a:rPr lang="en-US" sz="1400" dirty="0" err="1" smtClean="0"/>
              <a:t>OpenCL</a:t>
            </a:r>
            <a:r>
              <a:rPr lang="en-US" sz="1400" dirty="0" smtClean="0"/>
              <a:t> and Vectorization with </a:t>
            </a:r>
            <a:r>
              <a:rPr lang="en-US" sz="1400" dirty="0" err="1" smtClean="0"/>
              <a:t>OpenCL</a:t>
            </a:r>
            <a:endParaRPr lang="en-US" sz="1400" dirty="0" smtClean="0"/>
          </a:p>
          <a:p>
            <a:pPr lvl="1"/>
            <a:r>
              <a:rPr lang="en-US" sz="1400" dirty="0" smtClean="0"/>
              <a:t>GPU: NVIDIA CUDA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2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419600" cy="3564666"/>
          </a:xfrm>
        </p:spPr>
        <p:txBody>
          <a:bodyPr>
            <a:noAutofit/>
          </a:bodyPr>
          <a:lstStyle/>
          <a:p>
            <a:r>
              <a:rPr lang="en-US" sz="1400" dirty="0" smtClean="0"/>
              <a:t>2D Image Convolution Kernel.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2 types of scaling analysis-</a:t>
            </a:r>
            <a:br>
              <a:rPr lang="en-US" sz="1400" dirty="0" smtClean="0"/>
            </a:br>
            <a:endParaRPr lang="en-US" sz="1400" dirty="0" smtClean="0"/>
          </a:p>
          <a:p>
            <a:pPr lvl="1"/>
            <a:r>
              <a:rPr lang="en-US" sz="1400" dirty="0" smtClean="0"/>
              <a:t>Scaling image dimension: </a:t>
            </a:r>
          </a:p>
          <a:p>
            <a:pPr lvl="2"/>
            <a:r>
              <a:rPr lang="en-US" dirty="0" smtClean="0"/>
              <a:t>increased memory requirements </a:t>
            </a:r>
          </a:p>
          <a:p>
            <a:pPr lvl="2"/>
            <a:r>
              <a:rPr lang="en-US" dirty="0" smtClean="0"/>
              <a:t>4K to 16K elements image width </a:t>
            </a:r>
          </a:p>
          <a:p>
            <a:pPr lvl="2"/>
            <a:r>
              <a:rPr lang="en-US" dirty="0" smtClean="0"/>
              <a:t>Fixed filter width of 16 elements </a:t>
            </a:r>
          </a:p>
          <a:p>
            <a:pPr lvl="1"/>
            <a:r>
              <a:rPr lang="en-US" sz="1400" dirty="0" smtClean="0"/>
              <a:t>Scaling Kernel </a:t>
            </a:r>
            <a:r>
              <a:rPr lang="en-US" sz="1400" dirty="0"/>
              <a:t>dimensions</a:t>
            </a:r>
          </a:p>
          <a:p>
            <a:pPr lvl="2"/>
            <a:r>
              <a:rPr lang="en-US" dirty="0" smtClean="0"/>
              <a:t>Increased arithmetic intensity</a:t>
            </a:r>
          </a:p>
          <a:p>
            <a:pPr lvl="2"/>
            <a:r>
              <a:rPr lang="en-US" dirty="0" smtClean="0"/>
              <a:t>4 to 24  elements filter width</a:t>
            </a:r>
          </a:p>
          <a:p>
            <a:pPr lvl="2"/>
            <a:r>
              <a:rPr lang="en-US" dirty="0" smtClean="0"/>
              <a:t>Fixed image width of 8K elements </a:t>
            </a:r>
          </a:p>
          <a:p>
            <a:pPr lvl="2"/>
            <a:r>
              <a:rPr lang="en-US" dirty="0" smtClean="0"/>
              <a:t>(CUDA code does not have kernel scaling cases)</a:t>
            </a:r>
            <a:br>
              <a:rPr lang="en-US" dirty="0" smtClean="0"/>
            </a:br>
            <a:endParaRPr lang="en-US" dirty="0" smtClean="0"/>
          </a:p>
          <a:p>
            <a:r>
              <a:rPr lang="en-US" sz="1400" dirty="0" smtClean="0"/>
              <a:t>Compared single threaded CPU execution time against parallel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672" y="3886200"/>
            <a:ext cx="4135279" cy="2743200"/>
          </a:xfrm>
        </p:spPr>
        <p:txBody>
          <a:bodyPr>
            <a:noAutofit/>
          </a:bodyPr>
          <a:lstStyle/>
          <a:p>
            <a:r>
              <a:rPr lang="en-US" sz="1400" dirty="0" smtClean="0"/>
              <a:t>Used codes from AMD and NVIDIA </a:t>
            </a:r>
            <a:r>
              <a:rPr lang="en-US" sz="1400" dirty="0" smtClean="0"/>
              <a:t>SDKs </a:t>
            </a:r>
            <a:endParaRPr lang="en-US" sz="1400" dirty="0" smtClean="0"/>
          </a:p>
          <a:p>
            <a:r>
              <a:rPr lang="en-US" sz="1400" dirty="0" smtClean="0"/>
              <a:t>For SSE/AVX modified AMD code to incorporate intrinsics.</a:t>
            </a:r>
          </a:p>
          <a:p>
            <a:r>
              <a:rPr lang="en-US" sz="1400" dirty="0" smtClean="0"/>
              <a:t>For OpenMP no change in code</a:t>
            </a:r>
          </a:p>
          <a:p>
            <a:r>
              <a:rPr lang="en-US" sz="1400" dirty="0" smtClean="0"/>
              <a:t>For </a:t>
            </a:r>
            <a:r>
              <a:rPr lang="en-US" sz="1400" dirty="0" smtClean="0"/>
              <a:t>CUDA 2 </a:t>
            </a:r>
            <a:r>
              <a:rPr lang="en-US" sz="1400" dirty="0" smtClean="0"/>
              <a:t>versions tested </a:t>
            </a:r>
          </a:p>
          <a:p>
            <a:pPr lvl="1"/>
            <a:r>
              <a:rPr lang="en-US" sz="1400" dirty="0" smtClean="0"/>
              <a:t>Non-separable kernel (our implementations)</a:t>
            </a:r>
          </a:p>
          <a:p>
            <a:pPr lvl="1"/>
            <a:r>
              <a:rPr lang="en-US" sz="1400" dirty="0" smtClean="0"/>
              <a:t>Separable kernel Cuda SDK</a:t>
            </a:r>
          </a:p>
          <a:p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32099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3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271" y="2143125"/>
            <a:ext cx="3088109" cy="2336136"/>
          </a:xfrm>
        </p:spPr>
        <p:txBody>
          <a:bodyPr>
            <a:noAutofit/>
          </a:bodyPr>
          <a:lstStyle/>
          <a:p>
            <a:r>
              <a:rPr lang="en-US" sz="1400" dirty="0" smtClean="0"/>
              <a:t>Use of intrinsics</a:t>
            </a:r>
          </a:p>
          <a:p>
            <a:r>
              <a:rPr lang="en-US" sz="1400" dirty="0" smtClean="0"/>
              <a:t>Memory aligned accesses</a:t>
            </a:r>
          </a:p>
          <a:p>
            <a:pPr lvl="1"/>
            <a:r>
              <a:rPr lang="en-US" sz="1400" dirty="0" smtClean="0"/>
              <a:t>Temporary variables aligned</a:t>
            </a:r>
          </a:p>
          <a:p>
            <a:pPr lvl="1"/>
            <a:r>
              <a:rPr lang="en-US" sz="1400" dirty="0" smtClean="0"/>
              <a:t>Global variables unaligned</a:t>
            </a:r>
            <a:endParaRPr lang="en-US" sz="1400" dirty="0"/>
          </a:p>
          <a:p>
            <a:r>
              <a:rPr lang="en-US" sz="1400" dirty="0" smtClean="0"/>
              <a:t>Flow:</a:t>
            </a:r>
          </a:p>
          <a:p>
            <a:pPr lvl="1"/>
            <a:r>
              <a:rPr lang="en-US" sz="1400" dirty="0" smtClean="0"/>
              <a:t>Packing elements into vector </a:t>
            </a:r>
            <a:endParaRPr lang="en-US" sz="1400" dirty="0"/>
          </a:p>
          <a:p>
            <a:pPr lvl="1"/>
            <a:r>
              <a:rPr lang="en-US" sz="1400" dirty="0" smtClean="0"/>
              <a:t>Packed multiply and add </a:t>
            </a:r>
          </a:p>
          <a:p>
            <a:pPr lvl="1"/>
            <a:r>
              <a:rPr lang="en-US" sz="1400" dirty="0" smtClean="0"/>
              <a:t>Unpacking and reduction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98" b="46778"/>
          <a:stretch/>
        </p:blipFill>
        <p:spPr>
          <a:xfrm>
            <a:off x="3505200" y="2143125"/>
            <a:ext cx="5413007" cy="24702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/ AVX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72" y="0"/>
            <a:ext cx="5486400" cy="3208865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8990"/>
            <a:ext cx="5486400" cy="3237311"/>
          </a:xfrm>
        </p:spPr>
      </p:pic>
    </p:spTree>
    <p:extLst>
      <p:ext uri="{BB962C8B-B14F-4D97-AF65-F5344CB8AC3E}">
        <p14:creationId xmlns:p14="http://schemas.microsoft.com/office/powerpoint/2010/main" val="23918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861"/>
            <a:ext cx="5486400" cy="324080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5486400" cy="3168795"/>
          </a:xfrm>
        </p:spPr>
      </p:pic>
    </p:spTree>
    <p:extLst>
      <p:ext uri="{BB962C8B-B14F-4D97-AF65-F5344CB8AC3E}">
        <p14:creationId xmlns:p14="http://schemas.microsoft.com/office/powerpoint/2010/main" val="31331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912" y="1600200"/>
            <a:ext cx="6763987" cy="1362074"/>
          </a:xfrm>
        </p:spPr>
        <p:txBody>
          <a:bodyPr/>
          <a:lstStyle/>
          <a:p>
            <a:r>
              <a:rPr lang="en-US" dirty="0" smtClean="0"/>
              <a:t>Directives based parallelization.</a:t>
            </a:r>
          </a:p>
          <a:p>
            <a:r>
              <a:rPr lang="en-US" dirty="0" smtClean="0"/>
              <a:t>Test runs with 4, 16 and 64  Threads on single AMD node.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59" y="2514600"/>
            <a:ext cx="5399087" cy="414475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"/>
            <a:ext cx="4572000" cy="316622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19" y="3452097"/>
            <a:ext cx="4572000" cy="3408592"/>
          </a:xfrm>
        </p:spPr>
      </p:pic>
    </p:spTree>
    <p:extLst>
      <p:ext uri="{BB962C8B-B14F-4D97-AF65-F5344CB8AC3E}">
        <p14:creationId xmlns:p14="http://schemas.microsoft.com/office/powerpoint/2010/main" val="230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216</Words>
  <Application>Microsoft Office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Comparison of Parallel Programming Frameworks</vt:lpstr>
      <vt:lpstr>Agenda</vt:lpstr>
      <vt:lpstr>Introduction and related work</vt:lpstr>
      <vt:lpstr>PowerPoint Presentation</vt:lpstr>
      <vt:lpstr>SSE / AVX</vt:lpstr>
      <vt:lpstr>PowerPoint Presentation</vt:lpstr>
      <vt:lpstr>PowerPoint Presentation</vt:lpstr>
      <vt:lpstr>OpenMP</vt:lpstr>
      <vt:lpstr>PowerPoint Presentation</vt:lpstr>
      <vt:lpstr>PowerPoint Presentation</vt:lpstr>
      <vt:lpstr>OpenCL</vt:lpstr>
      <vt:lpstr>PowerPoint Presentation</vt:lpstr>
      <vt:lpstr>PowerPoint Presentation</vt:lpstr>
      <vt:lpstr>CUDA</vt:lpstr>
      <vt:lpstr>PowerPoint Presentation</vt:lpstr>
      <vt:lpstr>Thank you!</vt:lpstr>
      <vt:lpstr>Backups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parallel programming frameworks</dc:title>
  <dc:creator>Shiva Prashant Chada</dc:creator>
  <cp:lastModifiedBy>omkar</cp:lastModifiedBy>
  <cp:revision>66</cp:revision>
  <dcterms:created xsi:type="dcterms:W3CDTF">2013-12-13T01:22:35Z</dcterms:created>
  <dcterms:modified xsi:type="dcterms:W3CDTF">2013-12-17T22:18:55Z</dcterms:modified>
</cp:coreProperties>
</file>