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40"/>
  </p:notesMasterIdLst>
  <p:sldIdLst>
    <p:sldId id="257" r:id="rId2"/>
    <p:sldId id="329" r:id="rId3"/>
    <p:sldId id="349" r:id="rId4"/>
    <p:sldId id="330" r:id="rId5"/>
    <p:sldId id="348" r:id="rId6"/>
    <p:sldId id="338" r:id="rId7"/>
    <p:sldId id="347" r:id="rId8"/>
    <p:sldId id="331" r:id="rId9"/>
    <p:sldId id="332" r:id="rId10"/>
    <p:sldId id="333" r:id="rId11"/>
    <p:sldId id="334" r:id="rId12"/>
    <p:sldId id="335" r:id="rId13"/>
    <p:sldId id="314" r:id="rId14"/>
    <p:sldId id="324" r:id="rId15"/>
    <p:sldId id="350" r:id="rId16"/>
    <p:sldId id="351" r:id="rId17"/>
    <p:sldId id="355" r:id="rId18"/>
    <p:sldId id="356" r:id="rId19"/>
    <p:sldId id="357" r:id="rId20"/>
    <p:sldId id="352" r:id="rId21"/>
    <p:sldId id="353" r:id="rId22"/>
    <p:sldId id="360" r:id="rId23"/>
    <p:sldId id="344" r:id="rId24"/>
    <p:sldId id="325" r:id="rId25"/>
    <p:sldId id="328" r:id="rId26"/>
    <p:sldId id="327" r:id="rId27"/>
    <p:sldId id="361" r:id="rId28"/>
    <p:sldId id="365" r:id="rId29"/>
    <p:sldId id="317" r:id="rId30"/>
    <p:sldId id="354" r:id="rId31"/>
    <p:sldId id="345" r:id="rId32"/>
    <p:sldId id="336" r:id="rId33"/>
    <p:sldId id="337" r:id="rId34"/>
    <p:sldId id="363" r:id="rId35"/>
    <p:sldId id="364" r:id="rId36"/>
    <p:sldId id="340" r:id="rId37"/>
    <p:sldId id="359" r:id="rId38"/>
    <p:sldId id="341" r:id="rId3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BAD"/>
    <a:srgbClr val="89869A"/>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030" autoAdjust="0"/>
    <p:restoredTop sz="79705" autoAdjust="0"/>
  </p:normalViewPr>
  <p:slideViewPr>
    <p:cSldViewPr snapToGrid="0">
      <p:cViewPr varScale="1">
        <p:scale>
          <a:sx n="56" d="100"/>
          <a:sy n="56" d="100"/>
        </p:scale>
        <p:origin x="95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Training Set Histogram</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barChart>
        <c:barDir val="col"/>
        <c:grouping val="clustered"/>
        <c:varyColors val="0"/>
        <c:ser>
          <c:idx val="0"/>
          <c:order val="0"/>
          <c:tx>
            <c:strRef>
              <c:f>Sheet1!$B$1</c:f>
              <c:strCache>
                <c:ptCount val="1"/>
                <c:pt idx="0">
                  <c:v>Training Set</c:v>
                </c:pt>
              </c:strCache>
            </c:strRef>
          </c:tx>
          <c:spPr>
            <a:solidFill>
              <a:schemeClr val="accent1"/>
            </a:solidFill>
            <a:ln>
              <a:noFill/>
            </a:ln>
            <a:effectLst/>
          </c:spPr>
          <c:invertIfNegative val="0"/>
          <c:cat>
            <c:strRef>
              <c:f>Sheet1!$A$2:$A$13</c:f>
              <c:strCache>
                <c:ptCount val="12"/>
                <c:pt idx="0">
                  <c:v>Yes</c:v>
                </c:pt>
                <c:pt idx="1">
                  <c:v>No</c:v>
                </c:pt>
                <c:pt idx="2">
                  <c:v>Up</c:v>
                </c:pt>
                <c:pt idx="3">
                  <c:v>Down</c:v>
                </c:pt>
                <c:pt idx="4">
                  <c:v>Left</c:v>
                </c:pt>
                <c:pt idx="5">
                  <c:v>Right</c:v>
                </c:pt>
                <c:pt idx="6">
                  <c:v>On</c:v>
                </c:pt>
                <c:pt idx="7">
                  <c:v>Off</c:v>
                </c:pt>
                <c:pt idx="8">
                  <c:v>Stop</c:v>
                </c:pt>
                <c:pt idx="9">
                  <c:v>Go</c:v>
                </c:pt>
                <c:pt idx="10">
                  <c:v>Silence</c:v>
                </c:pt>
                <c:pt idx="11">
                  <c:v>Unknown</c:v>
                </c:pt>
              </c:strCache>
            </c:strRef>
          </c:cat>
          <c:val>
            <c:numRef>
              <c:f>Sheet1!$B$2:$B$13</c:f>
              <c:numCache>
                <c:formatCode>General</c:formatCode>
                <c:ptCount val="12"/>
                <c:pt idx="0">
                  <c:v>2377</c:v>
                </c:pt>
                <c:pt idx="1">
                  <c:v>2375</c:v>
                </c:pt>
                <c:pt idx="2">
                  <c:v>2375</c:v>
                </c:pt>
                <c:pt idx="3">
                  <c:v>2359</c:v>
                </c:pt>
                <c:pt idx="4">
                  <c:v>2353</c:v>
                </c:pt>
                <c:pt idx="5">
                  <c:v>2367</c:v>
                </c:pt>
                <c:pt idx="6">
                  <c:v>2367</c:v>
                </c:pt>
                <c:pt idx="7">
                  <c:v>2357</c:v>
                </c:pt>
                <c:pt idx="8">
                  <c:v>2380</c:v>
                </c:pt>
                <c:pt idx="9">
                  <c:v>2372</c:v>
                </c:pt>
                <c:pt idx="10">
                  <c:v>9000</c:v>
                </c:pt>
                <c:pt idx="11">
                  <c:v>43414</c:v>
                </c:pt>
              </c:numCache>
            </c:numRef>
          </c:val>
          <c:extLst xmlns:c16r2="http://schemas.microsoft.com/office/drawing/2015/06/chart">
            <c:ext xmlns:c16="http://schemas.microsoft.com/office/drawing/2014/chart" uri="{C3380CC4-5D6E-409C-BE32-E72D297353CC}">
              <c16:uniqueId val="{00000000-0A76-4987-84B1-2F3D72804CAA}"/>
            </c:ext>
          </c:extLst>
        </c:ser>
        <c:dLbls>
          <c:showLegendKey val="0"/>
          <c:showVal val="0"/>
          <c:showCatName val="0"/>
          <c:showSerName val="0"/>
          <c:showPercent val="0"/>
          <c:showBubbleSize val="0"/>
        </c:dLbls>
        <c:gapWidth val="219"/>
        <c:overlap val="-27"/>
        <c:axId val="799657360"/>
        <c:axId val="799654096"/>
      </c:barChart>
      <c:catAx>
        <c:axId val="799657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799654096"/>
        <c:crosses val="autoZero"/>
        <c:auto val="1"/>
        <c:lblAlgn val="ctr"/>
        <c:lblOffset val="100"/>
        <c:noMultiLvlLbl val="0"/>
      </c:catAx>
      <c:valAx>
        <c:axId val="799654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799657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Network Classification Histogram - Test Set</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barChart>
        <c:barDir val="col"/>
        <c:grouping val="clustered"/>
        <c:varyColors val="0"/>
        <c:ser>
          <c:idx val="0"/>
          <c:order val="0"/>
          <c:tx>
            <c:strRef>
              <c:f>Sheet1!$B$1</c:f>
              <c:strCache>
                <c:ptCount val="1"/>
                <c:pt idx="0">
                  <c:v>Training Set</c:v>
                </c:pt>
              </c:strCache>
            </c:strRef>
          </c:tx>
          <c:spPr>
            <a:solidFill>
              <a:schemeClr val="accent1"/>
            </a:solidFill>
            <a:ln>
              <a:noFill/>
            </a:ln>
            <a:effectLst/>
          </c:spPr>
          <c:invertIfNegative val="0"/>
          <c:cat>
            <c:strRef>
              <c:f>Sheet1!$A$2:$A$13</c:f>
              <c:strCache>
                <c:ptCount val="12"/>
                <c:pt idx="0">
                  <c:v>Yes</c:v>
                </c:pt>
                <c:pt idx="1">
                  <c:v>No</c:v>
                </c:pt>
                <c:pt idx="2">
                  <c:v>Up</c:v>
                </c:pt>
                <c:pt idx="3">
                  <c:v>Down</c:v>
                </c:pt>
                <c:pt idx="4">
                  <c:v>Left</c:v>
                </c:pt>
                <c:pt idx="5">
                  <c:v>Right</c:v>
                </c:pt>
                <c:pt idx="6">
                  <c:v>On</c:v>
                </c:pt>
                <c:pt idx="7">
                  <c:v>Off</c:v>
                </c:pt>
                <c:pt idx="8">
                  <c:v>Stop</c:v>
                </c:pt>
                <c:pt idx="9">
                  <c:v>Go</c:v>
                </c:pt>
                <c:pt idx="10">
                  <c:v>Silence</c:v>
                </c:pt>
                <c:pt idx="11">
                  <c:v>Unknown</c:v>
                </c:pt>
              </c:strCache>
            </c:strRef>
          </c:cat>
          <c:val>
            <c:numRef>
              <c:f>Sheet1!$B$2:$B$13</c:f>
              <c:numCache>
                <c:formatCode>General</c:formatCode>
                <c:ptCount val="12"/>
                <c:pt idx="0">
                  <c:v>5936</c:v>
                </c:pt>
                <c:pt idx="1">
                  <c:v>6529</c:v>
                </c:pt>
                <c:pt idx="2">
                  <c:v>7719</c:v>
                </c:pt>
                <c:pt idx="3">
                  <c:v>5600</c:v>
                </c:pt>
                <c:pt idx="4">
                  <c:v>6645</c:v>
                </c:pt>
                <c:pt idx="5">
                  <c:v>6051</c:v>
                </c:pt>
                <c:pt idx="6">
                  <c:v>6142</c:v>
                </c:pt>
                <c:pt idx="7">
                  <c:v>6357</c:v>
                </c:pt>
                <c:pt idx="8">
                  <c:v>6143</c:v>
                </c:pt>
                <c:pt idx="9">
                  <c:v>6397</c:v>
                </c:pt>
                <c:pt idx="10">
                  <c:v>12662</c:v>
                </c:pt>
                <c:pt idx="11">
                  <c:v>82345</c:v>
                </c:pt>
              </c:numCache>
            </c:numRef>
          </c:val>
          <c:extLst xmlns:c16r2="http://schemas.microsoft.com/office/drawing/2015/06/chart">
            <c:ext xmlns:c16="http://schemas.microsoft.com/office/drawing/2014/chart" uri="{C3380CC4-5D6E-409C-BE32-E72D297353CC}">
              <c16:uniqueId val="{00000000-41FC-47F4-9F99-7D2EED424246}"/>
            </c:ext>
          </c:extLst>
        </c:ser>
        <c:dLbls>
          <c:showLegendKey val="0"/>
          <c:showVal val="0"/>
          <c:showCatName val="0"/>
          <c:showSerName val="0"/>
          <c:showPercent val="0"/>
          <c:showBubbleSize val="0"/>
        </c:dLbls>
        <c:gapWidth val="219"/>
        <c:overlap val="-27"/>
        <c:axId val="799654640"/>
        <c:axId val="799648656"/>
      </c:barChart>
      <c:catAx>
        <c:axId val="799654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799648656"/>
        <c:crosses val="autoZero"/>
        <c:auto val="1"/>
        <c:lblAlgn val="ctr"/>
        <c:lblOffset val="100"/>
        <c:noMultiLvlLbl val="0"/>
      </c:catAx>
      <c:valAx>
        <c:axId val="799648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799654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CCC27-1322-41A4-B3F1-09F29C9CA5BE}" type="datetimeFigureOut">
              <a:rPr lang="en-US" smtClean="0"/>
              <a:t>10/31/2018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9B6BA-E860-4C49-9CB2-00404FE69EAC}" type="slidenum">
              <a:rPr lang="en-US" smtClean="0"/>
              <a:t>‹#›</a:t>
            </a:fld>
            <a:endParaRPr lang="en-US"/>
          </a:p>
        </p:txBody>
      </p:sp>
    </p:spTree>
    <p:extLst>
      <p:ext uri="{BB962C8B-B14F-4D97-AF65-F5344CB8AC3E}">
        <p14:creationId xmlns:p14="http://schemas.microsoft.com/office/powerpoint/2010/main" val="1592986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Etai</a:t>
            </a:r>
            <a:r>
              <a:rPr lang="en-US" dirty="0" smtClean="0"/>
              <a:t>:</a:t>
            </a:r>
            <a:endParaRPr lang="aa-ET" dirty="0"/>
          </a:p>
        </p:txBody>
      </p:sp>
      <p:sp>
        <p:nvSpPr>
          <p:cNvPr id="4" name="Slide Number Placeholder 3"/>
          <p:cNvSpPr>
            <a:spLocks noGrp="1"/>
          </p:cNvSpPr>
          <p:nvPr>
            <p:ph type="sldNum" sz="quarter" idx="5"/>
          </p:nvPr>
        </p:nvSpPr>
        <p:spPr/>
        <p:txBody>
          <a:bodyPr/>
          <a:lstStyle/>
          <a:p>
            <a:fld id="{6359B6BA-E860-4C49-9CB2-00404FE69EAC}" type="slidenum">
              <a:rPr lang="en-US" smtClean="0"/>
              <a:t>1</a:t>
            </a:fld>
            <a:endParaRPr lang="en-US"/>
          </a:p>
        </p:txBody>
      </p:sp>
    </p:spTree>
    <p:extLst>
      <p:ext uri="{BB962C8B-B14F-4D97-AF65-F5344CB8AC3E}">
        <p14:creationId xmlns:p14="http://schemas.microsoft.com/office/powerpoint/2010/main" val="3010200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Eyal</a:t>
            </a:r>
            <a:r>
              <a:rPr lang="en-US" dirty="0" smtClean="0"/>
              <a:t>:</a:t>
            </a:r>
          </a:p>
          <a:p>
            <a:r>
              <a:rPr lang="en-US" dirty="0" smtClean="0"/>
              <a:t>(only 2 examples)</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10</a:t>
            </a:fld>
            <a:endParaRPr lang="en-US"/>
          </a:p>
        </p:txBody>
      </p:sp>
    </p:spTree>
    <p:extLst>
      <p:ext uri="{BB962C8B-B14F-4D97-AF65-F5344CB8AC3E}">
        <p14:creationId xmlns:p14="http://schemas.microsoft.com/office/powerpoint/2010/main" val="469808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Eyal</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11</a:t>
            </a:fld>
            <a:endParaRPr lang="en-US"/>
          </a:p>
        </p:txBody>
      </p:sp>
    </p:spTree>
    <p:extLst>
      <p:ext uri="{BB962C8B-B14F-4D97-AF65-F5344CB8AC3E}">
        <p14:creationId xmlns:p14="http://schemas.microsoft.com/office/powerpoint/2010/main" val="4263188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Eyal</a:t>
            </a:r>
            <a:r>
              <a:rPr lang="en-US" dirty="0" smtClean="0"/>
              <a:t>:</a:t>
            </a:r>
          </a:p>
          <a:p>
            <a:r>
              <a:rPr lang="en-US" dirty="0" smtClean="0"/>
              <a:t>(only 2</a:t>
            </a:r>
            <a:r>
              <a:rPr lang="en-US" baseline="0" dirty="0" smtClean="0"/>
              <a:t> or 3 examples)</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12</a:t>
            </a:fld>
            <a:endParaRPr lang="en-US"/>
          </a:p>
        </p:txBody>
      </p:sp>
    </p:spTree>
    <p:extLst>
      <p:ext uri="{BB962C8B-B14F-4D97-AF65-F5344CB8AC3E}">
        <p14:creationId xmlns:p14="http://schemas.microsoft.com/office/powerpoint/2010/main" val="3652489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Eyal</a:t>
            </a:r>
            <a:r>
              <a:rPr lang="en-US" dirty="0" smtClean="0"/>
              <a:t>:</a:t>
            </a:r>
          </a:p>
          <a:p>
            <a:r>
              <a:rPr lang="en-US" dirty="0" smtClean="0"/>
              <a:t>Sample rate is 16,000</a:t>
            </a:r>
            <a:r>
              <a:rPr lang="en-US" baseline="0" dirty="0" smtClean="0"/>
              <a:t> </a:t>
            </a:r>
            <a:r>
              <a:rPr lang="en-US" baseline="0" dirty="0" err="1" smtClean="0"/>
              <a:t>hz</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13</a:t>
            </a:fld>
            <a:endParaRPr lang="en-US"/>
          </a:p>
        </p:txBody>
      </p:sp>
    </p:spTree>
    <p:extLst>
      <p:ext uri="{BB962C8B-B14F-4D97-AF65-F5344CB8AC3E}">
        <p14:creationId xmlns:p14="http://schemas.microsoft.com/office/powerpoint/2010/main" val="3403058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Eyal</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14</a:t>
            </a:fld>
            <a:endParaRPr lang="en-US"/>
          </a:p>
        </p:txBody>
      </p:sp>
    </p:spTree>
    <p:extLst>
      <p:ext uri="{BB962C8B-B14F-4D97-AF65-F5344CB8AC3E}">
        <p14:creationId xmlns:p14="http://schemas.microsoft.com/office/powerpoint/2010/main" val="120100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Eyal</a:t>
            </a:r>
            <a:r>
              <a:rPr lang="en-US" dirty="0" smtClean="0"/>
              <a:t>:</a:t>
            </a:r>
          </a:p>
          <a:p>
            <a:pPr marL="228600" indent="-228600">
              <a:buAutoNum type="arabicPeriod"/>
            </a:pPr>
            <a:r>
              <a:rPr lang="en-US" dirty="0" smtClean="0"/>
              <a:t>Many </a:t>
            </a:r>
            <a:r>
              <a:rPr lang="en-US" dirty="0" err="1"/>
              <a:t>ensambel</a:t>
            </a: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15</a:t>
            </a:fld>
            <a:endParaRPr lang="en-US"/>
          </a:p>
        </p:txBody>
      </p:sp>
    </p:spTree>
    <p:extLst>
      <p:ext uri="{BB962C8B-B14F-4D97-AF65-F5344CB8AC3E}">
        <p14:creationId xmlns:p14="http://schemas.microsoft.com/office/powerpoint/2010/main" val="1344842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Etai</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16</a:t>
            </a:fld>
            <a:endParaRPr lang="en-US"/>
          </a:p>
        </p:txBody>
      </p:sp>
    </p:spTree>
    <p:extLst>
      <p:ext uri="{BB962C8B-B14F-4D97-AF65-F5344CB8AC3E}">
        <p14:creationId xmlns:p14="http://schemas.microsoft.com/office/powerpoint/2010/main" val="2398771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Etai</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17</a:t>
            </a:fld>
            <a:endParaRPr lang="en-US"/>
          </a:p>
        </p:txBody>
      </p:sp>
    </p:spTree>
    <p:extLst>
      <p:ext uri="{BB962C8B-B14F-4D97-AF65-F5344CB8AC3E}">
        <p14:creationId xmlns:p14="http://schemas.microsoft.com/office/powerpoint/2010/main" val="129284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Etai</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18</a:t>
            </a:fld>
            <a:endParaRPr lang="en-US"/>
          </a:p>
        </p:txBody>
      </p:sp>
    </p:spTree>
    <p:extLst>
      <p:ext uri="{BB962C8B-B14F-4D97-AF65-F5344CB8AC3E}">
        <p14:creationId xmlns:p14="http://schemas.microsoft.com/office/powerpoint/2010/main" val="982830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Etai</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19</a:t>
            </a:fld>
            <a:endParaRPr lang="en-US"/>
          </a:p>
        </p:txBody>
      </p:sp>
    </p:spTree>
    <p:extLst>
      <p:ext uri="{BB962C8B-B14F-4D97-AF65-F5344CB8AC3E}">
        <p14:creationId xmlns:p14="http://schemas.microsoft.com/office/powerpoint/2010/main" val="333910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Etai</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2</a:t>
            </a:fld>
            <a:endParaRPr lang="en-US"/>
          </a:p>
        </p:txBody>
      </p:sp>
    </p:spTree>
    <p:extLst>
      <p:ext uri="{BB962C8B-B14F-4D97-AF65-F5344CB8AC3E}">
        <p14:creationId xmlns:p14="http://schemas.microsoft.com/office/powerpoint/2010/main" val="442775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Etai</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20</a:t>
            </a:fld>
            <a:endParaRPr lang="en-US"/>
          </a:p>
        </p:txBody>
      </p:sp>
    </p:spTree>
    <p:extLst>
      <p:ext uri="{BB962C8B-B14F-4D97-AF65-F5344CB8AC3E}">
        <p14:creationId xmlns:p14="http://schemas.microsoft.com/office/powerpoint/2010/main" val="1513816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Etai</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21</a:t>
            </a:fld>
            <a:endParaRPr lang="en-US"/>
          </a:p>
        </p:txBody>
      </p:sp>
    </p:spTree>
    <p:extLst>
      <p:ext uri="{BB962C8B-B14F-4D97-AF65-F5344CB8AC3E}">
        <p14:creationId xmlns:p14="http://schemas.microsoft.com/office/powerpoint/2010/main" val="1778828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Eyal</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22</a:t>
            </a:fld>
            <a:endParaRPr lang="en-US"/>
          </a:p>
        </p:txBody>
      </p:sp>
    </p:spTree>
    <p:extLst>
      <p:ext uri="{BB962C8B-B14F-4D97-AF65-F5344CB8AC3E}">
        <p14:creationId xmlns:p14="http://schemas.microsoft.com/office/powerpoint/2010/main" val="2074161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Eyal</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23</a:t>
            </a:fld>
            <a:endParaRPr lang="en-US"/>
          </a:p>
        </p:txBody>
      </p:sp>
    </p:spTree>
    <p:extLst>
      <p:ext uri="{BB962C8B-B14F-4D97-AF65-F5344CB8AC3E}">
        <p14:creationId xmlns:p14="http://schemas.microsoft.com/office/powerpoint/2010/main" val="2975126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Eyal</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24</a:t>
            </a:fld>
            <a:endParaRPr lang="en-US"/>
          </a:p>
        </p:txBody>
      </p:sp>
    </p:spTree>
    <p:extLst>
      <p:ext uri="{BB962C8B-B14F-4D97-AF65-F5344CB8AC3E}">
        <p14:creationId xmlns:p14="http://schemas.microsoft.com/office/powerpoint/2010/main" val="3729216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Eyal</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25</a:t>
            </a:fld>
            <a:endParaRPr lang="en-US"/>
          </a:p>
        </p:txBody>
      </p:sp>
    </p:spTree>
    <p:extLst>
      <p:ext uri="{BB962C8B-B14F-4D97-AF65-F5344CB8AC3E}">
        <p14:creationId xmlns:p14="http://schemas.microsoft.com/office/powerpoint/2010/main" val="1484368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Eyal</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26</a:t>
            </a:fld>
            <a:endParaRPr lang="en-US"/>
          </a:p>
        </p:txBody>
      </p:sp>
    </p:spTree>
    <p:extLst>
      <p:ext uri="{BB962C8B-B14F-4D97-AF65-F5344CB8AC3E}">
        <p14:creationId xmlns:p14="http://schemas.microsoft.com/office/powerpoint/2010/main" val="1816620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27</a:t>
            </a:fld>
            <a:endParaRPr lang="en-US"/>
          </a:p>
        </p:txBody>
      </p:sp>
    </p:spTree>
    <p:extLst>
      <p:ext uri="{BB962C8B-B14F-4D97-AF65-F5344CB8AC3E}">
        <p14:creationId xmlns:p14="http://schemas.microsoft.com/office/powerpoint/2010/main" val="1292405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Etai</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28</a:t>
            </a:fld>
            <a:endParaRPr lang="en-US"/>
          </a:p>
        </p:txBody>
      </p:sp>
    </p:spTree>
    <p:extLst>
      <p:ext uri="{BB962C8B-B14F-4D97-AF65-F5344CB8AC3E}">
        <p14:creationId xmlns:p14="http://schemas.microsoft.com/office/powerpoint/2010/main" val="2433919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Eyal</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29</a:t>
            </a:fld>
            <a:endParaRPr lang="en-US"/>
          </a:p>
        </p:txBody>
      </p:sp>
    </p:spTree>
    <p:extLst>
      <p:ext uri="{BB962C8B-B14F-4D97-AF65-F5344CB8AC3E}">
        <p14:creationId xmlns:p14="http://schemas.microsoft.com/office/powerpoint/2010/main" val="1744980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Etai</a:t>
            </a:r>
            <a:r>
              <a:rPr lang="en-US" dirty="0" smtClean="0"/>
              <a:t>:</a:t>
            </a:r>
            <a:endParaRPr lang="aa-ET" dirty="0"/>
          </a:p>
        </p:txBody>
      </p:sp>
      <p:sp>
        <p:nvSpPr>
          <p:cNvPr id="4" name="Slide Number Placeholder 3"/>
          <p:cNvSpPr>
            <a:spLocks noGrp="1"/>
          </p:cNvSpPr>
          <p:nvPr>
            <p:ph type="sldNum" sz="quarter" idx="5"/>
          </p:nvPr>
        </p:nvSpPr>
        <p:spPr/>
        <p:txBody>
          <a:bodyPr/>
          <a:lstStyle/>
          <a:p>
            <a:fld id="{6359B6BA-E860-4C49-9CB2-00404FE69EAC}" type="slidenum">
              <a:rPr lang="en-US" smtClean="0"/>
              <a:t>3</a:t>
            </a:fld>
            <a:endParaRPr lang="en-US"/>
          </a:p>
        </p:txBody>
      </p:sp>
    </p:spTree>
    <p:extLst>
      <p:ext uri="{BB962C8B-B14F-4D97-AF65-F5344CB8AC3E}">
        <p14:creationId xmlns:p14="http://schemas.microsoft.com/office/powerpoint/2010/main" val="8551806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Eyal</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30</a:t>
            </a:fld>
            <a:endParaRPr lang="en-US"/>
          </a:p>
        </p:txBody>
      </p:sp>
    </p:spTree>
    <p:extLst>
      <p:ext uri="{BB962C8B-B14F-4D97-AF65-F5344CB8AC3E}">
        <p14:creationId xmlns:p14="http://schemas.microsoft.com/office/powerpoint/2010/main" val="3873056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Eyal</a:t>
            </a:r>
            <a:r>
              <a:rPr lang="en-US" dirty="0" smtClean="0"/>
              <a:t>:</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31</a:t>
            </a:fld>
            <a:endParaRPr lang="en-US"/>
          </a:p>
        </p:txBody>
      </p:sp>
    </p:spTree>
    <p:extLst>
      <p:ext uri="{BB962C8B-B14F-4D97-AF65-F5344CB8AC3E}">
        <p14:creationId xmlns:p14="http://schemas.microsoft.com/office/powerpoint/2010/main" val="1469317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32</a:t>
            </a:fld>
            <a:endParaRPr lang="en-US"/>
          </a:p>
        </p:txBody>
      </p:sp>
    </p:spTree>
    <p:extLst>
      <p:ext uri="{BB962C8B-B14F-4D97-AF65-F5344CB8AC3E}">
        <p14:creationId xmlns:p14="http://schemas.microsoft.com/office/powerpoint/2010/main" val="2317414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33</a:t>
            </a:fld>
            <a:endParaRPr lang="en-US"/>
          </a:p>
        </p:txBody>
      </p:sp>
    </p:spTree>
    <p:extLst>
      <p:ext uri="{BB962C8B-B14F-4D97-AF65-F5344CB8AC3E}">
        <p14:creationId xmlns:p14="http://schemas.microsoft.com/office/powerpoint/2010/main" val="1830601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Etai</a:t>
            </a:r>
            <a:r>
              <a:rPr lang="en-US" dirty="0" smtClean="0"/>
              <a:t>:</a:t>
            </a:r>
          </a:p>
          <a:p>
            <a:r>
              <a:rPr lang="en-US" dirty="0" err="1" smtClean="0"/>
              <a:t>Percision</a:t>
            </a:r>
            <a:r>
              <a:rPr lang="en-US" dirty="0" smtClean="0"/>
              <a:t> shows results relevancy</a:t>
            </a:r>
          </a:p>
          <a:p>
            <a:r>
              <a:rPr lang="en-US" dirty="0" smtClean="0"/>
              <a:t>Recall shows </a:t>
            </a:r>
            <a:r>
              <a:rPr lang="en-US" sz="1200" b="0" i="0" kern="1200" dirty="0" smtClean="0">
                <a:solidFill>
                  <a:schemeClr val="tx1"/>
                </a:solidFill>
                <a:effectLst/>
                <a:latin typeface="+mn-lt"/>
                <a:ea typeface="+mn-ea"/>
                <a:cs typeface="+mn-cs"/>
              </a:rPr>
              <a:t>how many truly relevant results are returned</a:t>
            </a:r>
          </a:p>
          <a:p>
            <a:r>
              <a:rPr lang="en-US" sz="1200" b="0" i="0" kern="1200" dirty="0" smtClean="0">
                <a:solidFill>
                  <a:schemeClr val="tx1"/>
                </a:solidFill>
                <a:effectLst/>
                <a:latin typeface="+mn-lt"/>
                <a:ea typeface="+mn-ea"/>
                <a:cs typeface="+mn-cs"/>
              </a:rPr>
              <a:t>F1 is harmonic mean of precision</a:t>
            </a:r>
            <a:r>
              <a:rPr lang="en-US" sz="1200" b="0" i="0" kern="1200" baseline="0" dirty="0" smtClean="0">
                <a:solidFill>
                  <a:schemeClr val="tx1"/>
                </a:solidFill>
                <a:effectLst/>
                <a:latin typeface="+mn-lt"/>
                <a:ea typeface="+mn-ea"/>
                <a:cs typeface="+mn-cs"/>
              </a:rPr>
              <a:t> recall = 2*(p*r)/(</a:t>
            </a:r>
            <a:r>
              <a:rPr lang="en-US" sz="1200" b="0" i="0" kern="1200" baseline="0" dirty="0" err="1" smtClean="0">
                <a:solidFill>
                  <a:schemeClr val="tx1"/>
                </a:solidFill>
                <a:effectLst/>
                <a:latin typeface="+mn-lt"/>
                <a:ea typeface="+mn-ea"/>
                <a:cs typeface="+mn-cs"/>
              </a:rPr>
              <a:t>p+r</a:t>
            </a:r>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Green has </a:t>
            </a:r>
            <a:r>
              <a:rPr lang="en-US" sz="1200" b="0" i="0" kern="1200" baseline="0" dirty="0" err="1" smtClean="0">
                <a:solidFill>
                  <a:schemeClr val="tx1"/>
                </a:solidFill>
                <a:effectLst/>
                <a:latin typeface="+mn-lt"/>
                <a:ea typeface="+mn-ea"/>
                <a:cs typeface="+mn-cs"/>
              </a:rPr>
              <a:t>dificults</a:t>
            </a:r>
            <a:r>
              <a:rPr lang="en-US" sz="1200" b="0" i="0" kern="1200" baseline="0" dirty="0" smtClean="0">
                <a:solidFill>
                  <a:schemeClr val="tx1"/>
                </a:solidFill>
                <a:effectLst/>
                <a:latin typeface="+mn-lt"/>
                <a:ea typeface="+mn-ea"/>
                <a:cs typeface="+mn-cs"/>
              </a:rPr>
              <a:t> because 'go' &amp; 'no' are similar</a:t>
            </a:r>
            <a:endParaRPr lang="he-IL" dirty="0"/>
          </a:p>
        </p:txBody>
      </p:sp>
      <p:sp>
        <p:nvSpPr>
          <p:cNvPr id="4" name="Slide Number Placeholder 3"/>
          <p:cNvSpPr>
            <a:spLocks noGrp="1"/>
          </p:cNvSpPr>
          <p:nvPr>
            <p:ph type="sldNum" sz="quarter" idx="10"/>
          </p:nvPr>
        </p:nvSpPr>
        <p:spPr/>
        <p:txBody>
          <a:bodyPr/>
          <a:lstStyle/>
          <a:p>
            <a:fld id="{6359B6BA-E860-4C49-9CB2-00404FE69EAC}" type="slidenum">
              <a:rPr lang="en-US" smtClean="0"/>
              <a:t>34</a:t>
            </a:fld>
            <a:endParaRPr lang="en-US"/>
          </a:p>
        </p:txBody>
      </p:sp>
    </p:spTree>
    <p:extLst>
      <p:ext uri="{BB962C8B-B14F-4D97-AF65-F5344CB8AC3E}">
        <p14:creationId xmlns:p14="http://schemas.microsoft.com/office/powerpoint/2010/main" val="120153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Etai</a:t>
            </a:r>
            <a:r>
              <a:rPr lang="en-US" dirty="0" smtClean="0"/>
              <a:t>:</a:t>
            </a:r>
            <a:endParaRPr lang="he-IL" dirty="0"/>
          </a:p>
        </p:txBody>
      </p:sp>
      <p:sp>
        <p:nvSpPr>
          <p:cNvPr id="4" name="Slide Number Placeholder 3"/>
          <p:cNvSpPr>
            <a:spLocks noGrp="1"/>
          </p:cNvSpPr>
          <p:nvPr>
            <p:ph type="sldNum" sz="quarter" idx="10"/>
          </p:nvPr>
        </p:nvSpPr>
        <p:spPr/>
        <p:txBody>
          <a:bodyPr/>
          <a:lstStyle/>
          <a:p>
            <a:fld id="{6359B6BA-E860-4C49-9CB2-00404FE69EAC}" type="slidenum">
              <a:rPr lang="en-US" smtClean="0"/>
              <a:t>35</a:t>
            </a:fld>
            <a:endParaRPr lang="en-US"/>
          </a:p>
        </p:txBody>
      </p:sp>
    </p:spTree>
    <p:extLst>
      <p:ext uri="{BB962C8B-B14F-4D97-AF65-F5344CB8AC3E}">
        <p14:creationId xmlns:p14="http://schemas.microsoft.com/office/powerpoint/2010/main" val="1656809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Etai</a:t>
            </a:r>
            <a:r>
              <a:rPr lang="en-US" dirty="0" smtClean="0"/>
              <a:t>:</a:t>
            </a:r>
          </a:p>
          <a:p>
            <a:r>
              <a:rPr lang="en-US" dirty="0" smtClean="0"/>
              <a:t>TALK ABOUT WHY 2-INPUTS</a:t>
            </a:r>
            <a:r>
              <a:rPr lang="en-US" baseline="0" dirty="0" smtClean="0"/>
              <a:t> &amp; 3D DIDN’T SUCCEED!!!!!</a:t>
            </a:r>
            <a:endParaRPr lang="he-IL" dirty="0"/>
          </a:p>
        </p:txBody>
      </p:sp>
      <p:sp>
        <p:nvSpPr>
          <p:cNvPr id="4" name="Slide Number Placeholder 3"/>
          <p:cNvSpPr>
            <a:spLocks noGrp="1"/>
          </p:cNvSpPr>
          <p:nvPr>
            <p:ph type="sldNum" sz="quarter" idx="10"/>
          </p:nvPr>
        </p:nvSpPr>
        <p:spPr/>
        <p:txBody>
          <a:bodyPr/>
          <a:lstStyle/>
          <a:p>
            <a:fld id="{6359B6BA-E860-4C49-9CB2-00404FE69EAC}" type="slidenum">
              <a:rPr lang="en-US" smtClean="0"/>
              <a:t>36</a:t>
            </a:fld>
            <a:endParaRPr lang="en-US"/>
          </a:p>
        </p:txBody>
      </p:sp>
    </p:spTree>
    <p:extLst>
      <p:ext uri="{BB962C8B-B14F-4D97-AF65-F5344CB8AC3E}">
        <p14:creationId xmlns:p14="http://schemas.microsoft.com/office/powerpoint/2010/main" val="1385111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Etai</a:t>
            </a:r>
            <a:r>
              <a:rPr lang="en-US" dirty="0" smtClean="0"/>
              <a:t>:</a:t>
            </a:r>
            <a:endParaRPr lang="he-IL" dirty="0"/>
          </a:p>
        </p:txBody>
      </p:sp>
      <p:sp>
        <p:nvSpPr>
          <p:cNvPr id="4" name="Slide Number Placeholder 3"/>
          <p:cNvSpPr>
            <a:spLocks noGrp="1"/>
          </p:cNvSpPr>
          <p:nvPr>
            <p:ph type="sldNum" sz="quarter" idx="10"/>
          </p:nvPr>
        </p:nvSpPr>
        <p:spPr/>
        <p:txBody>
          <a:bodyPr/>
          <a:lstStyle/>
          <a:p>
            <a:fld id="{6359B6BA-E860-4C49-9CB2-00404FE69EAC}" type="slidenum">
              <a:rPr lang="en-US" smtClean="0"/>
              <a:t>37</a:t>
            </a:fld>
            <a:endParaRPr lang="en-US"/>
          </a:p>
        </p:txBody>
      </p:sp>
    </p:spTree>
    <p:extLst>
      <p:ext uri="{BB962C8B-B14F-4D97-AF65-F5344CB8AC3E}">
        <p14:creationId xmlns:p14="http://schemas.microsoft.com/office/powerpoint/2010/main" val="5105082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Etai</a:t>
            </a:r>
            <a:r>
              <a:rPr lang="en-US" dirty="0" smtClean="0"/>
              <a:t>:</a:t>
            </a:r>
          </a:p>
          <a:p>
            <a:endParaRPr lang="he-IL" dirty="0"/>
          </a:p>
        </p:txBody>
      </p:sp>
      <p:sp>
        <p:nvSpPr>
          <p:cNvPr id="4" name="Slide Number Placeholder 3"/>
          <p:cNvSpPr>
            <a:spLocks noGrp="1"/>
          </p:cNvSpPr>
          <p:nvPr>
            <p:ph type="sldNum" sz="quarter" idx="10"/>
          </p:nvPr>
        </p:nvSpPr>
        <p:spPr/>
        <p:txBody>
          <a:bodyPr/>
          <a:lstStyle/>
          <a:p>
            <a:fld id="{6359B6BA-E860-4C49-9CB2-00404FE69EAC}" type="slidenum">
              <a:rPr lang="en-US" smtClean="0"/>
              <a:t>38</a:t>
            </a:fld>
            <a:endParaRPr lang="en-US"/>
          </a:p>
        </p:txBody>
      </p:sp>
    </p:spTree>
    <p:extLst>
      <p:ext uri="{BB962C8B-B14F-4D97-AF65-F5344CB8AC3E}">
        <p14:creationId xmlns:p14="http://schemas.microsoft.com/office/powerpoint/2010/main" val="2532908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Etai</a:t>
            </a:r>
            <a:r>
              <a:rPr lang="en-US" dirty="0" smtClean="0"/>
              <a:t>:</a:t>
            </a:r>
            <a:endParaRPr lang="aa-ET" dirty="0"/>
          </a:p>
        </p:txBody>
      </p:sp>
      <p:sp>
        <p:nvSpPr>
          <p:cNvPr id="4" name="Slide Number Placeholder 3"/>
          <p:cNvSpPr>
            <a:spLocks noGrp="1"/>
          </p:cNvSpPr>
          <p:nvPr>
            <p:ph type="sldNum" sz="quarter" idx="5"/>
          </p:nvPr>
        </p:nvSpPr>
        <p:spPr/>
        <p:txBody>
          <a:bodyPr/>
          <a:lstStyle/>
          <a:p>
            <a:fld id="{6359B6BA-E860-4C49-9CB2-00404FE69EAC}" type="slidenum">
              <a:rPr lang="en-US" smtClean="0"/>
              <a:t>4</a:t>
            </a:fld>
            <a:endParaRPr lang="en-US"/>
          </a:p>
        </p:txBody>
      </p:sp>
    </p:spTree>
    <p:extLst>
      <p:ext uri="{BB962C8B-B14F-4D97-AF65-F5344CB8AC3E}">
        <p14:creationId xmlns:p14="http://schemas.microsoft.com/office/powerpoint/2010/main" val="1393347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Etai</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a:t>
            </a:r>
            <a:r>
              <a:rPr lang="en-US" dirty="0"/>
              <a:t>this competition, you're challenged to use the Speech Commands Dataset to build an algorithm that understands simple spoken commands. By improving the recognition accuracy of open-sourced voice interface tools, we can improve product effectiveness and their accessibility.</a:t>
            </a:r>
            <a:endParaRPr lang="aa-ET" dirty="0"/>
          </a:p>
          <a:p>
            <a:endParaRPr lang="aa-ET" dirty="0"/>
          </a:p>
        </p:txBody>
      </p:sp>
      <p:sp>
        <p:nvSpPr>
          <p:cNvPr id="4" name="Slide Number Placeholder 3"/>
          <p:cNvSpPr>
            <a:spLocks noGrp="1"/>
          </p:cNvSpPr>
          <p:nvPr>
            <p:ph type="sldNum" sz="quarter" idx="5"/>
          </p:nvPr>
        </p:nvSpPr>
        <p:spPr/>
        <p:txBody>
          <a:bodyPr/>
          <a:lstStyle/>
          <a:p>
            <a:fld id="{6359B6BA-E860-4C49-9CB2-00404FE69EAC}" type="slidenum">
              <a:rPr lang="en-US" smtClean="0"/>
              <a:t>5</a:t>
            </a:fld>
            <a:endParaRPr lang="en-US"/>
          </a:p>
        </p:txBody>
      </p:sp>
    </p:spTree>
    <p:extLst>
      <p:ext uri="{BB962C8B-B14F-4D97-AF65-F5344CB8AC3E}">
        <p14:creationId xmlns:p14="http://schemas.microsoft.com/office/powerpoint/2010/main" val="1795028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Etai</a:t>
            </a:r>
            <a:r>
              <a:rPr lang="en-US" dirty="0" smtClean="0"/>
              <a:t>:</a:t>
            </a:r>
            <a:endParaRPr lang="he-IL" dirty="0"/>
          </a:p>
        </p:txBody>
      </p:sp>
      <p:sp>
        <p:nvSpPr>
          <p:cNvPr id="4" name="Slide Number Placeholder 3"/>
          <p:cNvSpPr>
            <a:spLocks noGrp="1"/>
          </p:cNvSpPr>
          <p:nvPr>
            <p:ph type="sldNum" sz="quarter" idx="10"/>
          </p:nvPr>
        </p:nvSpPr>
        <p:spPr/>
        <p:txBody>
          <a:bodyPr/>
          <a:lstStyle/>
          <a:p>
            <a:fld id="{6359B6BA-E860-4C49-9CB2-00404FE69EAC}" type="slidenum">
              <a:rPr lang="en-US" smtClean="0"/>
              <a:t>6</a:t>
            </a:fld>
            <a:endParaRPr lang="en-US"/>
          </a:p>
        </p:txBody>
      </p:sp>
    </p:spTree>
    <p:extLst>
      <p:ext uri="{BB962C8B-B14F-4D97-AF65-F5344CB8AC3E}">
        <p14:creationId xmlns:p14="http://schemas.microsoft.com/office/powerpoint/2010/main" val="1303643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Eyal</a:t>
            </a:r>
            <a:r>
              <a:rPr lang="en-US" dirty="0" smtClean="0"/>
              <a:t>:</a:t>
            </a:r>
          </a:p>
          <a:p>
            <a:r>
              <a:rPr lang="en-US" dirty="0" smtClean="0"/>
              <a:t>1</a:t>
            </a:r>
            <a:r>
              <a:rPr lang="en-US" dirty="0"/>
              <a:t>) Bidirectional</a:t>
            </a:r>
            <a:r>
              <a:rPr lang="en-US" baseline="0" dirty="0"/>
              <a:t> LSTM that had achieved state of the art for the TIMID dataset, which is build of American speakers recordings of different sex for automatic speech recognition systems, they are using raw data.</a:t>
            </a:r>
          </a:p>
          <a:p>
            <a:r>
              <a:rPr lang="en-US" baseline="0" dirty="0"/>
              <a:t>2) predicting characters using spectrograms of parts of words and predicting the next character using previous detections and current </a:t>
            </a:r>
            <a:r>
              <a:rPr lang="en-US" baseline="0" dirty="0" smtClean="0"/>
              <a:t>input</a:t>
            </a:r>
            <a:endParaRPr lang="en-US" baseline="0" dirty="0"/>
          </a:p>
        </p:txBody>
      </p:sp>
      <p:sp>
        <p:nvSpPr>
          <p:cNvPr id="4" name="Slide Number Placeholder 3"/>
          <p:cNvSpPr>
            <a:spLocks noGrp="1"/>
          </p:cNvSpPr>
          <p:nvPr>
            <p:ph type="sldNum" sz="quarter" idx="10"/>
          </p:nvPr>
        </p:nvSpPr>
        <p:spPr/>
        <p:txBody>
          <a:bodyPr/>
          <a:lstStyle/>
          <a:p>
            <a:fld id="{6359B6BA-E860-4C49-9CB2-00404FE69EAC}" type="slidenum">
              <a:rPr lang="en-US" smtClean="0"/>
              <a:t>7</a:t>
            </a:fld>
            <a:endParaRPr lang="en-US"/>
          </a:p>
        </p:txBody>
      </p:sp>
    </p:spTree>
    <p:extLst>
      <p:ext uri="{BB962C8B-B14F-4D97-AF65-F5344CB8AC3E}">
        <p14:creationId xmlns:p14="http://schemas.microsoft.com/office/powerpoint/2010/main" val="398740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Eyal</a:t>
            </a:r>
            <a:r>
              <a:rPr lang="en-US" dirty="0" smtClean="0"/>
              <a:t>:</a:t>
            </a:r>
          </a:p>
          <a:p>
            <a:r>
              <a:rPr lang="en-US" dirty="0" smtClean="0"/>
              <a:t>Total</a:t>
            </a:r>
            <a:r>
              <a:rPr lang="en-US" baseline="0" dirty="0" smtClean="0"/>
              <a:t> of 12 classes, ten are known words and two are silence and unknown words</a:t>
            </a:r>
          </a:p>
          <a:p>
            <a:r>
              <a:rPr lang="en-US" baseline="0" dirty="0" smtClean="0"/>
              <a:t>A bit of numbers: total of ~70k train examples and ~20k validation examples</a:t>
            </a:r>
          </a:p>
          <a:p>
            <a:r>
              <a:rPr lang="en-US" baseline="0" dirty="0" smtClean="0"/>
              <a:t> This is before augmentation</a:t>
            </a:r>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8</a:t>
            </a:fld>
            <a:endParaRPr lang="en-US"/>
          </a:p>
        </p:txBody>
      </p:sp>
    </p:spTree>
    <p:extLst>
      <p:ext uri="{BB962C8B-B14F-4D97-AF65-F5344CB8AC3E}">
        <p14:creationId xmlns:p14="http://schemas.microsoft.com/office/powerpoint/2010/main" val="2457515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Eyal</a:t>
            </a:r>
            <a:r>
              <a:rPr lang="en-US" dirty="0" smtClean="0"/>
              <a:t>:</a:t>
            </a:r>
          </a:p>
          <a:p>
            <a:r>
              <a:rPr lang="en-US" dirty="0" smtClean="0"/>
              <a:t>We didn’t get any silence examples, which is problematic because we don’t know its percentage in the test data</a:t>
            </a:r>
          </a:p>
          <a:p>
            <a:endParaRPr lang="en-US" dirty="0"/>
          </a:p>
        </p:txBody>
      </p:sp>
      <p:sp>
        <p:nvSpPr>
          <p:cNvPr id="4" name="Slide Number Placeholder 3"/>
          <p:cNvSpPr>
            <a:spLocks noGrp="1"/>
          </p:cNvSpPr>
          <p:nvPr>
            <p:ph type="sldNum" sz="quarter" idx="10"/>
          </p:nvPr>
        </p:nvSpPr>
        <p:spPr/>
        <p:txBody>
          <a:bodyPr/>
          <a:lstStyle/>
          <a:p>
            <a:fld id="{6359B6BA-E860-4C49-9CB2-00404FE69EAC}" type="slidenum">
              <a:rPr lang="en-US" smtClean="0"/>
              <a:t>9</a:t>
            </a:fld>
            <a:endParaRPr lang="en-US"/>
          </a:p>
        </p:txBody>
      </p:sp>
    </p:spTree>
    <p:extLst>
      <p:ext uri="{BB962C8B-B14F-4D97-AF65-F5344CB8AC3E}">
        <p14:creationId xmlns:p14="http://schemas.microsoft.com/office/powerpoint/2010/main" val="822269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F33FA433-117D-41F3-BAA5-A023B2A196B8}" type="datetimeFigureOut">
              <a:rPr lang="he-IL" smtClean="0"/>
              <a:t>כ"ב/חשון/תשע"ט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9473DDE-7233-42AF-B7E0-D7BE34AF3420}" type="slidenum">
              <a:rPr lang="he-IL" smtClean="0"/>
              <a:t>‹#›</a:t>
            </a:fld>
            <a:endParaRPr lang="he-IL"/>
          </a:p>
        </p:txBody>
      </p:sp>
    </p:spTree>
    <p:extLst>
      <p:ext uri="{BB962C8B-B14F-4D97-AF65-F5344CB8AC3E}">
        <p14:creationId xmlns:p14="http://schemas.microsoft.com/office/powerpoint/2010/main" val="25062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F33FA433-117D-41F3-BAA5-A023B2A196B8}" type="datetimeFigureOut">
              <a:rPr lang="he-IL" smtClean="0"/>
              <a:t>כ"ב/חשון/תשע"ט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9473DDE-7233-42AF-B7E0-D7BE34AF3420}" type="slidenum">
              <a:rPr lang="he-IL" smtClean="0"/>
              <a:t>‹#›</a:t>
            </a:fld>
            <a:endParaRPr lang="he-IL"/>
          </a:p>
        </p:txBody>
      </p:sp>
    </p:spTree>
    <p:extLst>
      <p:ext uri="{BB962C8B-B14F-4D97-AF65-F5344CB8AC3E}">
        <p14:creationId xmlns:p14="http://schemas.microsoft.com/office/powerpoint/2010/main" val="229245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F33FA433-117D-41F3-BAA5-A023B2A196B8}" type="datetimeFigureOut">
              <a:rPr lang="he-IL" smtClean="0"/>
              <a:t>כ"ב/חשון/תשע"ט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9473DDE-7233-42AF-B7E0-D7BE34AF3420}" type="slidenum">
              <a:rPr lang="he-IL" smtClean="0"/>
              <a:t>‹#›</a:t>
            </a:fld>
            <a:endParaRPr lang="he-IL"/>
          </a:p>
        </p:txBody>
      </p:sp>
    </p:spTree>
    <p:extLst>
      <p:ext uri="{BB962C8B-B14F-4D97-AF65-F5344CB8AC3E}">
        <p14:creationId xmlns:p14="http://schemas.microsoft.com/office/powerpoint/2010/main" val="385064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F33FA433-117D-41F3-BAA5-A023B2A196B8}" type="datetimeFigureOut">
              <a:rPr lang="he-IL" smtClean="0"/>
              <a:t>כ"ב/חשון/תשע"ט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9473DDE-7233-42AF-B7E0-D7BE34AF3420}" type="slidenum">
              <a:rPr lang="he-IL" smtClean="0"/>
              <a:t>‹#›</a:t>
            </a:fld>
            <a:endParaRPr lang="he-IL"/>
          </a:p>
        </p:txBody>
      </p:sp>
    </p:spTree>
    <p:extLst>
      <p:ext uri="{BB962C8B-B14F-4D97-AF65-F5344CB8AC3E}">
        <p14:creationId xmlns:p14="http://schemas.microsoft.com/office/powerpoint/2010/main" val="236439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3FA433-117D-41F3-BAA5-A023B2A196B8}" type="datetimeFigureOut">
              <a:rPr lang="he-IL" smtClean="0"/>
              <a:t>כ"ב/חשון/תשע"ט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9473DDE-7233-42AF-B7E0-D7BE34AF3420}" type="slidenum">
              <a:rPr lang="he-IL" smtClean="0"/>
              <a:t>‹#›</a:t>
            </a:fld>
            <a:endParaRPr lang="he-IL"/>
          </a:p>
        </p:txBody>
      </p:sp>
    </p:spTree>
    <p:extLst>
      <p:ext uri="{BB962C8B-B14F-4D97-AF65-F5344CB8AC3E}">
        <p14:creationId xmlns:p14="http://schemas.microsoft.com/office/powerpoint/2010/main" val="246286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F33FA433-117D-41F3-BAA5-A023B2A196B8}" type="datetimeFigureOut">
              <a:rPr lang="he-IL" smtClean="0"/>
              <a:t>כ"ב/חשון/תשע"ט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9473DDE-7233-42AF-B7E0-D7BE34AF3420}" type="slidenum">
              <a:rPr lang="he-IL" smtClean="0"/>
              <a:t>‹#›</a:t>
            </a:fld>
            <a:endParaRPr lang="he-IL"/>
          </a:p>
        </p:txBody>
      </p:sp>
    </p:spTree>
    <p:extLst>
      <p:ext uri="{BB962C8B-B14F-4D97-AF65-F5344CB8AC3E}">
        <p14:creationId xmlns:p14="http://schemas.microsoft.com/office/powerpoint/2010/main" val="97064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F33FA433-117D-41F3-BAA5-A023B2A196B8}" type="datetimeFigureOut">
              <a:rPr lang="he-IL" smtClean="0"/>
              <a:t>כ"ב/חשון/תשע"ט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89473DDE-7233-42AF-B7E0-D7BE34AF3420}" type="slidenum">
              <a:rPr lang="he-IL" smtClean="0"/>
              <a:t>‹#›</a:t>
            </a:fld>
            <a:endParaRPr lang="he-IL"/>
          </a:p>
        </p:txBody>
      </p:sp>
    </p:spTree>
    <p:extLst>
      <p:ext uri="{BB962C8B-B14F-4D97-AF65-F5344CB8AC3E}">
        <p14:creationId xmlns:p14="http://schemas.microsoft.com/office/powerpoint/2010/main" val="960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F33FA433-117D-41F3-BAA5-A023B2A196B8}" type="datetimeFigureOut">
              <a:rPr lang="he-IL" smtClean="0"/>
              <a:t>כ"ב/חשון/תשע"ט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89473DDE-7233-42AF-B7E0-D7BE34AF3420}" type="slidenum">
              <a:rPr lang="he-IL" smtClean="0"/>
              <a:t>‹#›</a:t>
            </a:fld>
            <a:endParaRPr lang="he-IL"/>
          </a:p>
        </p:txBody>
      </p:sp>
    </p:spTree>
    <p:extLst>
      <p:ext uri="{BB962C8B-B14F-4D97-AF65-F5344CB8AC3E}">
        <p14:creationId xmlns:p14="http://schemas.microsoft.com/office/powerpoint/2010/main" val="276727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3FA433-117D-41F3-BAA5-A023B2A196B8}" type="datetimeFigureOut">
              <a:rPr lang="he-IL" smtClean="0"/>
              <a:t>כ"ב/חשון/תשע"ט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89473DDE-7233-42AF-B7E0-D7BE34AF3420}" type="slidenum">
              <a:rPr lang="he-IL" smtClean="0"/>
              <a:t>‹#›</a:t>
            </a:fld>
            <a:endParaRPr lang="he-IL"/>
          </a:p>
        </p:txBody>
      </p:sp>
    </p:spTree>
    <p:extLst>
      <p:ext uri="{BB962C8B-B14F-4D97-AF65-F5344CB8AC3E}">
        <p14:creationId xmlns:p14="http://schemas.microsoft.com/office/powerpoint/2010/main" val="183029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FA433-117D-41F3-BAA5-A023B2A196B8}" type="datetimeFigureOut">
              <a:rPr lang="he-IL" smtClean="0"/>
              <a:t>כ"ב/חשון/תשע"ט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9473DDE-7233-42AF-B7E0-D7BE34AF3420}" type="slidenum">
              <a:rPr lang="he-IL" smtClean="0"/>
              <a:t>‹#›</a:t>
            </a:fld>
            <a:endParaRPr lang="he-IL"/>
          </a:p>
        </p:txBody>
      </p:sp>
    </p:spTree>
    <p:extLst>
      <p:ext uri="{BB962C8B-B14F-4D97-AF65-F5344CB8AC3E}">
        <p14:creationId xmlns:p14="http://schemas.microsoft.com/office/powerpoint/2010/main" val="257772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FA433-117D-41F3-BAA5-A023B2A196B8}" type="datetimeFigureOut">
              <a:rPr lang="he-IL" smtClean="0"/>
              <a:t>כ"ב/חשון/תשע"ט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9473DDE-7233-42AF-B7E0-D7BE34AF3420}" type="slidenum">
              <a:rPr lang="he-IL" smtClean="0"/>
              <a:t>‹#›</a:t>
            </a:fld>
            <a:endParaRPr lang="he-IL"/>
          </a:p>
        </p:txBody>
      </p:sp>
    </p:spTree>
    <p:extLst>
      <p:ext uri="{BB962C8B-B14F-4D97-AF65-F5344CB8AC3E}">
        <p14:creationId xmlns:p14="http://schemas.microsoft.com/office/powerpoint/2010/main" val="376056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33FA433-117D-41F3-BAA5-A023B2A196B8}" type="datetimeFigureOut">
              <a:rPr lang="he-IL" smtClean="0"/>
              <a:t>כ"ב/חשון/תשע"ט</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89473DDE-7233-42AF-B7E0-D7BE34AF3420}" type="slidenum">
              <a:rPr lang="he-IL" smtClean="0"/>
              <a:t>‹#›</a:t>
            </a:fld>
            <a:endParaRPr lang="he-IL"/>
          </a:p>
        </p:txBody>
      </p:sp>
    </p:spTree>
    <p:extLst>
      <p:ext uri="{BB962C8B-B14F-4D97-AF65-F5344CB8AC3E}">
        <p14:creationId xmlns:p14="http://schemas.microsoft.com/office/powerpoint/2010/main" val="3879385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audio" Target="../media/media4.wav"/><Relationship Id="rId13" Type="http://schemas.microsoft.com/office/2007/relationships/media" Target="../media/media7.wav"/><Relationship Id="rId18" Type="http://schemas.openxmlformats.org/officeDocument/2006/relationships/audio" Target="../media/media9.wav"/><Relationship Id="rId3" Type="http://schemas.microsoft.com/office/2007/relationships/media" Target="../media/media2.wav"/><Relationship Id="rId21" Type="http://schemas.openxmlformats.org/officeDocument/2006/relationships/slideLayout" Target="../slideLayouts/slideLayout2.xml"/><Relationship Id="rId7" Type="http://schemas.microsoft.com/office/2007/relationships/media" Target="../media/media4.wav"/><Relationship Id="rId12" Type="http://schemas.openxmlformats.org/officeDocument/2006/relationships/audio" Target="../media/media6.wav"/><Relationship Id="rId17" Type="http://schemas.microsoft.com/office/2007/relationships/media" Target="../media/media9.wav"/><Relationship Id="rId2" Type="http://schemas.openxmlformats.org/officeDocument/2006/relationships/audio" Target="../media/media1.wav"/><Relationship Id="rId16" Type="http://schemas.openxmlformats.org/officeDocument/2006/relationships/audio" Target="../media/media8.wav"/><Relationship Id="rId20" Type="http://schemas.openxmlformats.org/officeDocument/2006/relationships/audio" Target="../media/media10.wav"/><Relationship Id="rId1" Type="http://schemas.microsoft.com/office/2007/relationships/media" Target="../media/media1.wav"/><Relationship Id="rId6" Type="http://schemas.openxmlformats.org/officeDocument/2006/relationships/audio" Target="../media/media3.wav"/><Relationship Id="rId11" Type="http://schemas.microsoft.com/office/2007/relationships/media" Target="../media/media6.wav"/><Relationship Id="rId24" Type="http://schemas.openxmlformats.org/officeDocument/2006/relationships/image" Target="../media/image6.png"/><Relationship Id="rId5" Type="http://schemas.microsoft.com/office/2007/relationships/media" Target="../media/media3.wav"/><Relationship Id="rId15" Type="http://schemas.microsoft.com/office/2007/relationships/media" Target="../media/media8.wav"/><Relationship Id="rId23" Type="http://schemas.openxmlformats.org/officeDocument/2006/relationships/image" Target="../media/image2.jpeg"/><Relationship Id="rId10" Type="http://schemas.openxmlformats.org/officeDocument/2006/relationships/audio" Target="../media/media5.wav"/><Relationship Id="rId19" Type="http://schemas.microsoft.com/office/2007/relationships/media" Target="../media/media10.wav"/><Relationship Id="rId4" Type="http://schemas.openxmlformats.org/officeDocument/2006/relationships/audio" Target="../media/media2.wav"/><Relationship Id="rId9" Type="http://schemas.microsoft.com/office/2007/relationships/media" Target="../media/media5.wav"/><Relationship Id="rId14" Type="http://schemas.openxmlformats.org/officeDocument/2006/relationships/audio" Target="../media/media7.wav"/><Relationship Id="rId2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3" Type="http://schemas.microsoft.com/office/2007/relationships/media" Target="../media/media17.wav"/><Relationship Id="rId18" Type="http://schemas.openxmlformats.org/officeDocument/2006/relationships/audio" Target="../media/media19.wav"/><Relationship Id="rId26" Type="http://schemas.openxmlformats.org/officeDocument/2006/relationships/audio" Target="../media/media23.wav"/><Relationship Id="rId39" Type="http://schemas.microsoft.com/office/2007/relationships/media" Target="../media/media30.wav"/><Relationship Id="rId21" Type="http://schemas.microsoft.com/office/2007/relationships/media" Target="../media/media21.wav"/><Relationship Id="rId34" Type="http://schemas.openxmlformats.org/officeDocument/2006/relationships/audio" Target="../media/media27.wav"/><Relationship Id="rId42" Type="http://schemas.openxmlformats.org/officeDocument/2006/relationships/notesSlide" Target="../notesSlides/notesSlide12.xml"/><Relationship Id="rId7" Type="http://schemas.microsoft.com/office/2007/relationships/media" Target="../media/media14.wav"/><Relationship Id="rId2" Type="http://schemas.openxmlformats.org/officeDocument/2006/relationships/audio" Target="../media/media11.wav"/><Relationship Id="rId16" Type="http://schemas.openxmlformats.org/officeDocument/2006/relationships/audio" Target="../media/media18.wav"/><Relationship Id="rId20" Type="http://schemas.openxmlformats.org/officeDocument/2006/relationships/audio" Target="../media/media20.wav"/><Relationship Id="rId29" Type="http://schemas.microsoft.com/office/2007/relationships/media" Target="../media/media25.wav"/><Relationship Id="rId41" Type="http://schemas.openxmlformats.org/officeDocument/2006/relationships/slideLayout" Target="../slideLayouts/slideLayout2.xml"/><Relationship Id="rId1" Type="http://schemas.microsoft.com/office/2007/relationships/media" Target="../media/media11.wav"/><Relationship Id="rId6" Type="http://schemas.openxmlformats.org/officeDocument/2006/relationships/audio" Target="../media/media13.wav"/><Relationship Id="rId11" Type="http://schemas.microsoft.com/office/2007/relationships/media" Target="../media/media16.wav"/><Relationship Id="rId24" Type="http://schemas.openxmlformats.org/officeDocument/2006/relationships/audio" Target="../media/media22.wav"/><Relationship Id="rId32" Type="http://schemas.openxmlformats.org/officeDocument/2006/relationships/audio" Target="../media/media26.wav"/><Relationship Id="rId37" Type="http://schemas.microsoft.com/office/2007/relationships/media" Target="../media/media29.wav"/><Relationship Id="rId40" Type="http://schemas.openxmlformats.org/officeDocument/2006/relationships/audio" Target="../media/media30.wav"/><Relationship Id="rId5" Type="http://schemas.microsoft.com/office/2007/relationships/media" Target="../media/media13.wav"/><Relationship Id="rId15" Type="http://schemas.microsoft.com/office/2007/relationships/media" Target="../media/media18.wav"/><Relationship Id="rId23" Type="http://schemas.microsoft.com/office/2007/relationships/media" Target="../media/media22.wav"/><Relationship Id="rId28" Type="http://schemas.openxmlformats.org/officeDocument/2006/relationships/audio" Target="../media/media24.wav"/><Relationship Id="rId36" Type="http://schemas.openxmlformats.org/officeDocument/2006/relationships/audio" Target="../media/media28.wav"/><Relationship Id="rId10" Type="http://schemas.openxmlformats.org/officeDocument/2006/relationships/audio" Target="../media/media15.wav"/><Relationship Id="rId19" Type="http://schemas.microsoft.com/office/2007/relationships/media" Target="../media/media20.wav"/><Relationship Id="rId31" Type="http://schemas.microsoft.com/office/2007/relationships/media" Target="../media/media26.wav"/><Relationship Id="rId44" Type="http://schemas.openxmlformats.org/officeDocument/2006/relationships/image" Target="../media/image6.png"/><Relationship Id="rId4" Type="http://schemas.openxmlformats.org/officeDocument/2006/relationships/audio" Target="../media/media12.wav"/><Relationship Id="rId9" Type="http://schemas.microsoft.com/office/2007/relationships/media" Target="../media/media15.wav"/><Relationship Id="rId14" Type="http://schemas.openxmlformats.org/officeDocument/2006/relationships/audio" Target="../media/media17.wav"/><Relationship Id="rId22" Type="http://schemas.openxmlformats.org/officeDocument/2006/relationships/audio" Target="../media/media21.wav"/><Relationship Id="rId27" Type="http://schemas.microsoft.com/office/2007/relationships/media" Target="../media/media24.wav"/><Relationship Id="rId30" Type="http://schemas.openxmlformats.org/officeDocument/2006/relationships/audio" Target="../media/media25.wav"/><Relationship Id="rId35" Type="http://schemas.microsoft.com/office/2007/relationships/media" Target="../media/media28.wav"/><Relationship Id="rId43" Type="http://schemas.openxmlformats.org/officeDocument/2006/relationships/image" Target="../media/image2.jpeg"/><Relationship Id="rId8" Type="http://schemas.openxmlformats.org/officeDocument/2006/relationships/audio" Target="../media/media14.wav"/><Relationship Id="rId3" Type="http://schemas.microsoft.com/office/2007/relationships/media" Target="../media/media12.wav"/><Relationship Id="rId12" Type="http://schemas.openxmlformats.org/officeDocument/2006/relationships/audio" Target="../media/media16.wav"/><Relationship Id="rId17" Type="http://schemas.microsoft.com/office/2007/relationships/media" Target="../media/media19.wav"/><Relationship Id="rId25" Type="http://schemas.microsoft.com/office/2007/relationships/media" Target="../media/media23.wav"/><Relationship Id="rId33" Type="http://schemas.microsoft.com/office/2007/relationships/media" Target="../media/media27.wav"/><Relationship Id="rId38" Type="http://schemas.openxmlformats.org/officeDocument/2006/relationships/audio" Target="../media/media29.wav"/></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7.png"/><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jpeg"/><Relationship Id="rId7"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0.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2.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audio" Target="../media/media34.wav"/><Relationship Id="rId13" Type="http://schemas.openxmlformats.org/officeDocument/2006/relationships/slideLayout" Target="../slideLayouts/slideLayout2.xml"/><Relationship Id="rId18" Type="http://schemas.openxmlformats.org/officeDocument/2006/relationships/image" Target="../media/image39.png"/><Relationship Id="rId3" Type="http://schemas.microsoft.com/office/2007/relationships/media" Target="../media/media32.wav"/><Relationship Id="rId7" Type="http://schemas.microsoft.com/office/2007/relationships/media" Target="../media/media34.wav"/><Relationship Id="rId12" Type="http://schemas.openxmlformats.org/officeDocument/2006/relationships/audio" Target="../media/media36.wav"/><Relationship Id="rId17" Type="http://schemas.openxmlformats.org/officeDocument/2006/relationships/image" Target="../media/image38.png"/><Relationship Id="rId2" Type="http://schemas.openxmlformats.org/officeDocument/2006/relationships/audio" Target="../media/media31.wav"/><Relationship Id="rId16" Type="http://schemas.openxmlformats.org/officeDocument/2006/relationships/image" Target="../media/image6.png"/><Relationship Id="rId1" Type="http://schemas.microsoft.com/office/2007/relationships/media" Target="../media/media31.wav"/><Relationship Id="rId6" Type="http://schemas.openxmlformats.org/officeDocument/2006/relationships/audio" Target="../media/media33.wav"/><Relationship Id="rId11" Type="http://schemas.microsoft.com/office/2007/relationships/media" Target="../media/media36.wav"/><Relationship Id="rId5" Type="http://schemas.microsoft.com/office/2007/relationships/media" Target="../media/media33.wav"/><Relationship Id="rId15" Type="http://schemas.openxmlformats.org/officeDocument/2006/relationships/image" Target="../media/image2.jpeg"/><Relationship Id="rId10" Type="http://schemas.openxmlformats.org/officeDocument/2006/relationships/audio" Target="../media/media35.wav"/><Relationship Id="rId19" Type="http://schemas.openxmlformats.org/officeDocument/2006/relationships/image" Target="../media/image40.png"/><Relationship Id="rId4" Type="http://schemas.openxmlformats.org/officeDocument/2006/relationships/audio" Target="../media/media32.wav"/><Relationship Id="rId9" Type="http://schemas.microsoft.com/office/2007/relationships/media" Target="../media/media35.wav"/><Relationship Id="rId1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4" name="Rectangle 3"/>
          <p:cNvSpPr/>
          <p:nvPr/>
        </p:nvSpPr>
        <p:spPr>
          <a:xfrm>
            <a:off x="0" y="1765253"/>
            <a:ext cx="12192000" cy="2000548"/>
          </a:xfrm>
          <a:prstGeom prst="rect">
            <a:avLst/>
          </a:prstGeom>
        </p:spPr>
        <p:txBody>
          <a:bodyPr wrap="square">
            <a:spAutoFit/>
          </a:bodyPr>
          <a:lstStyle/>
          <a:p>
            <a:pPr algn="ctr"/>
            <a:r>
              <a:rPr lang="en-US" sz="8000" b="1" dirty="0">
                <a:effectLst/>
                <a:latin typeface="Vanity" pitchFamily="50" charset="0"/>
                <a:ea typeface="Calibri" panose="020F0502020204030204" pitchFamily="34" charset="0"/>
                <a:cs typeface="Times New Roman" panose="02020603050405020304" pitchFamily="18" charset="0"/>
              </a:rPr>
              <a:t>Speech Recognition Challenge </a:t>
            </a:r>
          </a:p>
          <a:p>
            <a:pPr algn="ctr"/>
            <a:r>
              <a:rPr lang="en-US" sz="4400" b="1" dirty="0">
                <a:latin typeface="Vanity" pitchFamily="50" charset="0"/>
                <a:cs typeface="Times New Roman" panose="02020603050405020304" pitchFamily="18" charset="0"/>
              </a:rPr>
              <a:t>Using Deep Neural Networks</a:t>
            </a:r>
            <a:endParaRPr lang="he-IL" sz="2000" b="1" dirty="0"/>
          </a:p>
        </p:txBody>
      </p:sp>
      <p:sp>
        <p:nvSpPr>
          <p:cNvPr id="8" name="Rectangle 7"/>
          <p:cNvSpPr/>
          <p:nvPr/>
        </p:nvSpPr>
        <p:spPr>
          <a:xfrm>
            <a:off x="1824403" y="5451105"/>
            <a:ext cx="6221683" cy="646331"/>
          </a:xfrm>
          <a:prstGeom prst="rect">
            <a:avLst/>
          </a:prstGeom>
        </p:spPr>
        <p:txBody>
          <a:bodyPr wrap="square">
            <a:spAutoFit/>
          </a:bodyPr>
          <a:lstStyle/>
          <a:p>
            <a:r>
              <a:rPr lang="en-US" sz="3600" dirty="0">
                <a:latin typeface="Trebuchet MS" panose="020B0603020202020204" pitchFamily="34" charset="0"/>
              </a:rPr>
              <a:t>Etai Wagner&amp; Eyal Ben David</a:t>
            </a:r>
            <a:endParaRPr lang="he-IL" sz="3600" dirty="0">
              <a:latin typeface="Trebuchet MS" panose="020B0603020202020204" pitchFamily="34" charset="0"/>
            </a:endParaRPr>
          </a:p>
        </p:txBody>
      </p:sp>
      <p:sp>
        <p:nvSpPr>
          <p:cNvPr id="9" name="Rectangle 8"/>
          <p:cNvSpPr/>
          <p:nvPr/>
        </p:nvSpPr>
        <p:spPr>
          <a:xfrm>
            <a:off x="2989950" y="5968054"/>
            <a:ext cx="6212100" cy="646331"/>
          </a:xfrm>
          <a:prstGeom prst="rect">
            <a:avLst/>
          </a:prstGeom>
        </p:spPr>
        <p:txBody>
          <a:bodyPr wrap="square">
            <a:spAutoFit/>
          </a:bodyPr>
          <a:lstStyle/>
          <a:p>
            <a:pPr algn="l"/>
            <a:r>
              <a:rPr lang="en-US" sz="3600" dirty="0">
                <a:latin typeface="Trebuchet MS" panose="020B0603020202020204" pitchFamily="34" charset="0"/>
              </a:rPr>
              <a:t>Supervisor: Guy Adam</a:t>
            </a:r>
            <a:endParaRPr lang="he-IL" sz="3600" dirty="0">
              <a:latin typeface="Trebuchet MS" panose="020B0603020202020204" pitchFamily="34" charset="0"/>
            </a:endParaRPr>
          </a:p>
        </p:txBody>
      </p:sp>
      <p:pic>
        <p:nvPicPr>
          <p:cNvPr id="1026" name="Picture 2" descr="CRM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40913" y="0"/>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995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Training Examples</a:t>
            </a:r>
            <a:endParaRPr lang="he-IL" dirty="0">
              <a:latin typeface="Trebuchet MS" panose="020B0603020202020204" pitchFamily="34" charset="0"/>
            </a:endParaRPr>
          </a:p>
        </p:txBody>
      </p:sp>
      <p:sp>
        <p:nvSpPr>
          <p:cNvPr id="16" name="Content Placeholder 5"/>
          <p:cNvSpPr>
            <a:spLocks noGrp="1"/>
          </p:cNvSpPr>
          <p:nvPr>
            <p:ph idx="1"/>
          </p:nvPr>
        </p:nvSpPr>
        <p:spPr>
          <a:xfrm>
            <a:off x="838200" y="1738311"/>
            <a:ext cx="10515600" cy="4351338"/>
          </a:xfrm>
        </p:spPr>
        <p:txBody>
          <a:bodyPr>
            <a:normAutofit/>
          </a:bodyPr>
          <a:lstStyle/>
          <a:p>
            <a:pPr algn="l" rtl="0">
              <a:lnSpc>
                <a:spcPct val="150000"/>
              </a:lnSpc>
              <a:buFont typeface="Wingdings" panose="05000000000000000000" pitchFamily="2" charset="2"/>
              <a:buChar char="Ø"/>
            </a:pPr>
            <a:r>
              <a:rPr lang="en-US" altLang="he-IL" sz="2600" dirty="0">
                <a:latin typeface="Trebuchet MS" panose="020B0603020202020204" pitchFamily="34" charset="0"/>
              </a:rPr>
              <a:t>Stop</a:t>
            </a:r>
          </a:p>
          <a:p>
            <a:pPr algn="l" rtl="0">
              <a:lnSpc>
                <a:spcPct val="150000"/>
              </a:lnSpc>
              <a:buFont typeface="Wingdings" panose="05000000000000000000" pitchFamily="2" charset="2"/>
              <a:buChar char="Ø"/>
            </a:pPr>
            <a:r>
              <a:rPr lang="en-US" dirty="0">
                <a:latin typeface="Trebuchet MS" panose="020B0603020202020204" pitchFamily="34" charset="0"/>
              </a:rPr>
              <a:t>On</a:t>
            </a:r>
          </a:p>
          <a:p>
            <a:pPr algn="l" rtl="0">
              <a:lnSpc>
                <a:spcPct val="150000"/>
              </a:lnSpc>
              <a:buFont typeface="Wingdings" panose="05000000000000000000" pitchFamily="2" charset="2"/>
              <a:buChar char="Ø"/>
            </a:pPr>
            <a:r>
              <a:rPr lang="en-US" dirty="0">
                <a:latin typeface="Trebuchet MS" panose="020B0603020202020204" pitchFamily="34" charset="0"/>
              </a:rPr>
              <a:t>Down</a:t>
            </a:r>
          </a:p>
          <a:p>
            <a:pPr algn="l" rtl="0">
              <a:lnSpc>
                <a:spcPct val="150000"/>
              </a:lnSpc>
              <a:buFont typeface="Wingdings" panose="05000000000000000000" pitchFamily="2" charset="2"/>
              <a:buChar char="Ø"/>
            </a:pPr>
            <a:r>
              <a:rPr lang="en-US" dirty="0">
                <a:latin typeface="Trebuchet MS" panose="020B0603020202020204" pitchFamily="34" charset="0"/>
              </a:rPr>
              <a:t>Unknown</a:t>
            </a:r>
          </a:p>
          <a:p>
            <a:pPr marL="457200" lvl="1" indent="0" algn="l" rtl="0" fontAlgn="base">
              <a:lnSpc>
                <a:spcPct val="100000"/>
              </a:lnSpc>
              <a:buNone/>
            </a:pPr>
            <a:endParaRPr lang="en-US" dirty="0">
              <a:latin typeface="Trebuchet MS" panose="020B0603020202020204" pitchFamily="34" charset="0"/>
            </a:endParaRPr>
          </a:p>
          <a:p>
            <a:pPr marL="0" indent="0" algn="l" rtl="0" fontAlgn="base">
              <a:buNone/>
            </a:pPr>
            <a:endParaRPr lang="en-US" sz="3200" dirty="0">
              <a:solidFill>
                <a:schemeClr val="tx1">
                  <a:lumMod val="65000"/>
                  <a:lumOff val="35000"/>
                </a:schemeClr>
              </a:solidFill>
            </a:endParaRPr>
          </a:p>
          <a:p>
            <a:pPr marL="0" indent="0" algn="l" rtl="0">
              <a:buNone/>
            </a:pPr>
            <a:endParaRPr lang="he-IL" dirty="0"/>
          </a:p>
        </p:txBody>
      </p:sp>
      <p:sp>
        <p:nvSpPr>
          <p:cNvPr id="17" name="Rectangle 2"/>
          <p:cNvSpPr>
            <a:spLocks noChangeArrowheads="1"/>
          </p:cNvSpPr>
          <p:nvPr/>
        </p:nvSpPr>
        <p:spPr bwMode="auto">
          <a:xfrm>
            <a:off x="0" y="90100"/>
            <a:ext cx="12885" cy="276999"/>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8" name="2bfe70ef_nohash_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24"/>
          <a:stretch>
            <a:fillRect/>
          </a:stretch>
        </p:blipFill>
        <p:spPr>
          <a:xfrm>
            <a:off x="2120900" y="3339076"/>
            <a:ext cx="406400" cy="406400"/>
          </a:xfrm>
          <a:prstGeom prst="rect">
            <a:avLst/>
          </a:prstGeom>
        </p:spPr>
      </p:pic>
      <p:pic>
        <p:nvPicPr>
          <p:cNvPr id="9" name="2c6d3924_nohash_0">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24"/>
          <a:stretch>
            <a:fillRect/>
          </a:stretch>
        </p:blipFill>
        <p:spPr>
          <a:xfrm>
            <a:off x="2778760" y="3350506"/>
            <a:ext cx="406400" cy="406400"/>
          </a:xfrm>
          <a:prstGeom prst="rect">
            <a:avLst/>
          </a:prstGeom>
        </p:spPr>
      </p:pic>
      <p:pic>
        <p:nvPicPr>
          <p:cNvPr id="10" name="0b56bcfe_nohash_0">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24"/>
          <a:stretch>
            <a:fillRect/>
          </a:stretch>
        </p:blipFill>
        <p:spPr>
          <a:xfrm>
            <a:off x="2658110" y="4071302"/>
            <a:ext cx="406400" cy="406400"/>
          </a:xfrm>
          <a:prstGeom prst="rect">
            <a:avLst/>
          </a:prstGeom>
        </p:spPr>
      </p:pic>
      <p:pic>
        <p:nvPicPr>
          <p:cNvPr id="12" name="0b77ee66_nohash_0">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24"/>
          <a:stretch>
            <a:fillRect/>
          </a:stretch>
        </p:blipFill>
        <p:spPr>
          <a:xfrm>
            <a:off x="4681220" y="4071302"/>
            <a:ext cx="406400" cy="406400"/>
          </a:xfrm>
          <a:prstGeom prst="rect">
            <a:avLst/>
          </a:prstGeom>
        </p:spPr>
      </p:pic>
      <p:pic>
        <p:nvPicPr>
          <p:cNvPr id="13" name="0f3f64d5_nohash_0">
            <a:hlinkClick r:id="" action="ppaction://media"/>
          </p:cNvPr>
          <p:cNvPicPr>
            <a:picLocks noChangeAspect="1"/>
          </p:cNvPicPr>
          <p:nvPr>
            <a:audioFile r:link="rId10"/>
            <p:extLst>
              <p:ext uri="{DAA4B4D4-6D71-4841-9C94-3DE7FCFB9230}">
                <p14:media xmlns:p14="http://schemas.microsoft.com/office/powerpoint/2010/main" r:embed="rId9"/>
              </p:ext>
            </p:extLst>
          </p:nvPr>
        </p:nvPicPr>
        <p:blipFill>
          <a:blip r:embed="rId24"/>
          <a:stretch>
            <a:fillRect/>
          </a:stretch>
        </p:blipFill>
        <p:spPr>
          <a:xfrm>
            <a:off x="4006850" y="4071302"/>
            <a:ext cx="406400" cy="406400"/>
          </a:xfrm>
          <a:prstGeom prst="rect">
            <a:avLst/>
          </a:prstGeom>
        </p:spPr>
      </p:pic>
      <p:pic>
        <p:nvPicPr>
          <p:cNvPr id="15" name="1e4064b8_nohash_0">
            <a:hlinkClick r:id="" action="ppaction://media"/>
          </p:cNvPr>
          <p:cNvPicPr>
            <a:picLocks noChangeAspect="1"/>
          </p:cNvPicPr>
          <p:nvPr>
            <a:audioFile r:link="rId12"/>
            <p:extLst>
              <p:ext uri="{DAA4B4D4-6D71-4841-9C94-3DE7FCFB9230}">
                <p14:media xmlns:p14="http://schemas.microsoft.com/office/powerpoint/2010/main" r:embed="rId11"/>
              </p:ext>
            </p:extLst>
          </p:nvPr>
        </p:nvPicPr>
        <p:blipFill>
          <a:blip r:embed="rId24"/>
          <a:stretch>
            <a:fillRect/>
          </a:stretch>
        </p:blipFill>
        <p:spPr>
          <a:xfrm>
            <a:off x="3332480" y="4071302"/>
            <a:ext cx="406400" cy="406400"/>
          </a:xfrm>
          <a:prstGeom prst="rect">
            <a:avLst/>
          </a:prstGeom>
        </p:spPr>
      </p:pic>
      <p:pic>
        <p:nvPicPr>
          <p:cNvPr id="19" name="01bb6a2a_nohash_2">
            <a:hlinkClick r:id="" action="ppaction://media"/>
          </p:cNvPr>
          <p:cNvPicPr>
            <a:picLocks noChangeAspect="1"/>
          </p:cNvPicPr>
          <p:nvPr>
            <a:audioFile r:link="rId14"/>
            <p:extLst>
              <p:ext uri="{DAA4B4D4-6D71-4841-9C94-3DE7FCFB9230}">
                <p14:media xmlns:p14="http://schemas.microsoft.com/office/powerpoint/2010/main" r:embed="rId13"/>
              </p:ext>
            </p:extLst>
          </p:nvPr>
        </p:nvPicPr>
        <p:blipFill>
          <a:blip r:embed="rId24"/>
          <a:stretch>
            <a:fillRect/>
          </a:stretch>
        </p:blipFill>
        <p:spPr>
          <a:xfrm>
            <a:off x="1917700" y="1835643"/>
            <a:ext cx="406400" cy="406400"/>
          </a:xfrm>
          <a:prstGeom prst="rect">
            <a:avLst/>
          </a:prstGeom>
        </p:spPr>
      </p:pic>
      <p:pic>
        <p:nvPicPr>
          <p:cNvPr id="20" name="01bcfc0c_nohash_0">
            <a:hlinkClick r:id="" action="ppaction://media"/>
          </p:cNvPr>
          <p:cNvPicPr>
            <a:picLocks noChangeAspect="1"/>
          </p:cNvPicPr>
          <p:nvPr>
            <a:audioFile r:link="rId16"/>
            <p:extLst>
              <p:ext uri="{DAA4B4D4-6D71-4841-9C94-3DE7FCFB9230}">
                <p14:media xmlns:p14="http://schemas.microsoft.com/office/powerpoint/2010/main" r:embed="rId15"/>
              </p:ext>
            </p:extLst>
          </p:nvPr>
        </p:nvPicPr>
        <p:blipFill>
          <a:blip r:embed="rId24"/>
          <a:stretch>
            <a:fillRect/>
          </a:stretch>
        </p:blipFill>
        <p:spPr>
          <a:xfrm>
            <a:off x="2527300" y="1835643"/>
            <a:ext cx="406400" cy="406400"/>
          </a:xfrm>
          <a:prstGeom prst="rect">
            <a:avLst/>
          </a:prstGeom>
        </p:spPr>
      </p:pic>
      <p:pic>
        <p:nvPicPr>
          <p:cNvPr id="21" name="0a7c2a8d_nohash_0">
            <a:hlinkClick r:id="" action="ppaction://media"/>
          </p:cNvPr>
          <p:cNvPicPr>
            <a:picLocks noChangeAspect="1"/>
          </p:cNvPicPr>
          <p:nvPr>
            <a:audioFile r:link="rId18"/>
            <p:extLst>
              <p:ext uri="{DAA4B4D4-6D71-4841-9C94-3DE7FCFB9230}">
                <p14:media xmlns:p14="http://schemas.microsoft.com/office/powerpoint/2010/main" r:embed="rId17"/>
              </p:ext>
            </p:extLst>
          </p:nvPr>
        </p:nvPicPr>
        <p:blipFill>
          <a:blip r:embed="rId24"/>
          <a:stretch>
            <a:fillRect/>
          </a:stretch>
        </p:blipFill>
        <p:spPr>
          <a:xfrm>
            <a:off x="1917700" y="2590729"/>
            <a:ext cx="406400" cy="406400"/>
          </a:xfrm>
          <a:prstGeom prst="rect">
            <a:avLst/>
          </a:prstGeom>
        </p:spPr>
      </p:pic>
      <p:pic>
        <p:nvPicPr>
          <p:cNvPr id="22" name="0a9f9af7_nohash_0">
            <a:hlinkClick r:id="" action="ppaction://media"/>
          </p:cNvPr>
          <p:cNvPicPr>
            <a:picLocks noChangeAspect="1"/>
          </p:cNvPicPr>
          <p:nvPr>
            <a:audioFile r:link="rId20"/>
            <p:extLst>
              <p:ext uri="{DAA4B4D4-6D71-4841-9C94-3DE7FCFB9230}">
                <p14:media xmlns:p14="http://schemas.microsoft.com/office/powerpoint/2010/main" r:embed="rId19"/>
              </p:ext>
            </p:extLst>
          </p:nvPr>
        </p:nvPicPr>
        <p:blipFill>
          <a:blip r:embed="rId24"/>
          <a:stretch>
            <a:fillRect/>
          </a:stretch>
        </p:blipFill>
        <p:spPr>
          <a:xfrm>
            <a:off x="2527300" y="2590729"/>
            <a:ext cx="406400" cy="406400"/>
          </a:xfrm>
          <a:prstGeom prst="rect">
            <a:avLst/>
          </a:prstGeom>
        </p:spPr>
      </p:pic>
    </p:spTree>
    <p:extLst>
      <p:ext uri="{BB962C8B-B14F-4D97-AF65-F5344CB8AC3E}">
        <p14:creationId xmlns:p14="http://schemas.microsoft.com/office/powerpoint/2010/main" val="2882187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0" fill="hold"/>
                                        <p:tgtEl>
                                          <p:spTgt spid="8"/>
                                        </p:tgtEl>
                                      </p:cBhvr>
                                    </p:cmd>
                                  </p:childTnLst>
                                </p:cTn>
                              </p:par>
                            </p:childTnLst>
                          </p:cTn>
                        </p:par>
                      </p:childTnLst>
                    </p:cTn>
                  </p:par>
                </p:childTnLst>
              </p:cTn>
              <p:nextCondLst>
                <p:cond evt="onClick" delay="0">
                  <p:tgtEl>
                    <p:spTgt spid="8"/>
                  </p:tgtEl>
                </p:cond>
              </p:nextCondLst>
            </p:seq>
            <p:audio>
              <p:cMediaNode vol="80000">
                <p:cTn id="7" fill="hold" display="0">
                  <p:stCondLst>
                    <p:cond delay="indefinite"/>
                  </p:stCondLst>
                  <p:endCondLst>
                    <p:cond evt="onStopAudio" delay="0">
                      <p:tgtEl>
                        <p:sldTgt/>
                      </p:tgtEl>
                    </p:cond>
                  </p:endCondLst>
                </p:cTn>
                <p:tgtEl>
                  <p:spTgt spid="8"/>
                </p:tgtEl>
              </p:cMediaNode>
            </p:audi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000" fill="hold"/>
                                        <p:tgtEl>
                                          <p:spTgt spid="9"/>
                                        </p:tgtEl>
                                      </p:cBhvr>
                                    </p:cmd>
                                  </p:childTnLst>
                                </p:cTn>
                              </p:par>
                            </p:childTnLst>
                          </p:cTn>
                        </p:par>
                      </p:childTnLst>
                    </p:cTn>
                  </p:par>
                </p:childTnLst>
              </p:cTn>
              <p:nextCondLst>
                <p:cond evt="onClick" delay="0">
                  <p:tgtEl>
                    <p:spTgt spid="9"/>
                  </p:tgtEl>
                </p:cond>
              </p:nextCondLst>
            </p:seq>
            <p:audio>
              <p:cMediaNode vol="80000">
                <p:cTn id="13" fill="hold" display="0">
                  <p:stCondLst>
                    <p:cond delay="indefinite"/>
                  </p:stCondLst>
                  <p:endCondLst>
                    <p:cond evt="onStopAudio" delay="0">
                      <p:tgtEl>
                        <p:sldTgt/>
                      </p:tgtEl>
                    </p:cond>
                  </p:endCondLst>
                </p:cTn>
                <p:tgtEl>
                  <p:spTgt spid="9"/>
                </p:tgtEl>
              </p:cMediaNode>
            </p:audio>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000" fill="hold"/>
                                        <p:tgtEl>
                                          <p:spTgt spid="10"/>
                                        </p:tgtEl>
                                      </p:cBhvr>
                                    </p:cmd>
                                  </p:childTnLst>
                                </p:cTn>
                              </p:par>
                            </p:childTnLst>
                          </p:cTn>
                        </p:par>
                      </p:childTnLst>
                    </p:cTn>
                  </p:par>
                </p:childTnLst>
              </p:cTn>
              <p:nextCondLst>
                <p:cond evt="onClick" delay="0">
                  <p:tgtEl>
                    <p:spTgt spid="10"/>
                  </p:tgtEl>
                </p:cond>
              </p:nextCondLst>
            </p:seq>
            <p:audio>
              <p:cMediaNode vol="80000">
                <p:cTn id="19" fill="hold" display="0">
                  <p:stCondLst>
                    <p:cond delay="indefinite"/>
                  </p:stCondLst>
                  <p:endCondLst>
                    <p:cond evt="onStopAudio" delay="0">
                      <p:tgtEl>
                        <p:sldTgt/>
                      </p:tgtEl>
                    </p:cond>
                  </p:endCondLst>
                </p:cTn>
                <p:tgtEl>
                  <p:spTgt spid="10"/>
                </p:tgtEl>
              </p:cMediaNode>
            </p:audio>
            <p:seq concurrent="1" nextAc="seek">
              <p:cTn id="20" restart="whenNotActive" fill="hold" evtFilter="cancelBubble" nodeType="interactiveSeq">
                <p:stCondLst>
                  <p:cond evt="onClick" delay="0">
                    <p:tgtEl>
                      <p:spTgt spid="12"/>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1000" fill="hold"/>
                                        <p:tgtEl>
                                          <p:spTgt spid="12"/>
                                        </p:tgtEl>
                                      </p:cBhvr>
                                    </p:cmd>
                                  </p:childTnLst>
                                </p:cTn>
                              </p:par>
                            </p:childTnLst>
                          </p:cTn>
                        </p:par>
                      </p:childTnLst>
                    </p:cTn>
                  </p:par>
                </p:childTnLst>
              </p:cTn>
              <p:nextCondLst>
                <p:cond evt="onClick" delay="0">
                  <p:tgtEl>
                    <p:spTgt spid="12"/>
                  </p:tgtEl>
                </p:cond>
              </p:nextCondLst>
            </p:seq>
            <p:audio>
              <p:cMediaNode vol="80000">
                <p:cTn id="25" fill="hold" display="0">
                  <p:stCondLst>
                    <p:cond delay="indefinite"/>
                  </p:stCondLst>
                  <p:endCondLst>
                    <p:cond evt="onStopAudio" delay="0">
                      <p:tgtEl>
                        <p:sldTgt/>
                      </p:tgtEl>
                    </p:cond>
                  </p:endCondLst>
                </p:cTn>
                <p:tgtEl>
                  <p:spTgt spid="12"/>
                </p:tgtEl>
              </p:cMediaNode>
            </p:audio>
            <p:seq concurrent="1" nextAc="seek">
              <p:cTn id="26" restart="whenNotActive" fill="hold" evtFilter="cancelBubble" nodeType="interactiveSeq">
                <p:stCondLst>
                  <p:cond evt="onClick" delay="0">
                    <p:tgtEl>
                      <p:spTgt spid="13"/>
                    </p:tgtEl>
                  </p:cond>
                </p:stCondLst>
                <p:endSync evt="end" delay="0">
                  <p:rtn val="all"/>
                </p:endSync>
                <p:childTnLst>
                  <p:par>
                    <p:cTn id="27" fill="hold">
                      <p:stCondLst>
                        <p:cond delay="0"/>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1000" fill="hold"/>
                                        <p:tgtEl>
                                          <p:spTgt spid="13"/>
                                        </p:tgtEl>
                                      </p:cBhvr>
                                    </p:cmd>
                                  </p:childTnLst>
                                </p:cTn>
                              </p:par>
                            </p:childTnLst>
                          </p:cTn>
                        </p:par>
                      </p:childTnLst>
                    </p:cTn>
                  </p:par>
                </p:childTnLst>
              </p:cTn>
              <p:nextCondLst>
                <p:cond evt="onClick" delay="0">
                  <p:tgtEl>
                    <p:spTgt spid="13"/>
                  </p:tgtEl>
                </p:cond>
              </p:nextCondLst>
            </p:seq>
            <p:audio>
              <p:cMediaNode vol="80000">
                <p:cTn id="31" fill="hold" display="0">
                  <p:stCondLst>
                    <p:cond delay="indefinite"/>
                  </p:stCondLst>
                  <p:endCondLst>
                    <p:cond evt="onStopAudio" delay="0">
                      <p:tgtEl>
                        <p:sldTgt/>
                      </p:tgtEl>
                    </p:cond>
                  </p:endCondLst>
                </p:cTn>
                <p:tgtEl>
                  <p:spTgt spid="13"/>
                </p:tgtEl>
              </p:cMediaNode>
            </p:audio>
            <p:seq concurrent="1" nextAc="seek">
              <p:cTn id="32" restart="whenNotActive" fill="hold" evtFilter="cancelBubble" nodeType="interactiveSeq">
                <p:stCondLst>
                  <p:cond evt="onClick" delay="0">
                    <p:tgtEl>
                      <p:spTgt spid="15"/>
                    </p:tgtEl>
                  </p:cond>
                </p:stCondLst>
                <p:endSync evt="end" delay="0">
                  <p:rtn val="all"/>
                </p:endSync>
                <p:childTnLst>
                  <p:par>
                    <p:cTn id="33" fill="hold">
                      <p:stCondLst>
                        <p:cond delay="0"/>
                      </p:stCondLst>
                      <p:childTnLst>
                        <p:par>
                          <p:cTn id="34" fill="hold">
                            <p:stCondLst>
                              <p:cond delay="0"/>
                            </p:stCondLst>
                            <p:childTnLst>
                              <p:par>
                                <p:cTn id="35" presetID="1" presetClass="mediacall" presetSubtype="0" fill="hold" nodeType="clickEffect">
                                  <p:stCondLst>
                                    <p:cond delay="0"/>
                                  </p:stCondLst>
                                  <p:childTnLst>
                                    <p:cmd type="call" cmd="playFrom(0.0)">
                                      <p:cBhvr>
                                        <p:cTn id="36" dur="928" fill="hold"/>
                                        <p:tgtEl>
                                          <p:spTgt spid="15"/>
                                        </p:tgtEl>
                                      </p:cBhvr>
                                    </p:cmd>
                                  </p:childTnLst>
                                </p:cTn>
                              </p:par>
                            </p:childTnLst>
                          </p:cTn>
                        </p:par>
                      </p:childTnLst>
                    </p:cTn>
                  </p:par>
                </p:childTnLst>
              </p:cTn>
              <p:nextCondLst>
                <p:cond evt="onClick" delay="0">
                  <p:tgtEl>
                    <p:spTgt spid="15"/>
                  </p:tgtEl>
                </p:cond>
              </p:nextCondLst>
            </p:seq>
            <p:audio>
              <p:cMediaNode vol="80000">
                <p:cTn id="37" fill="hold" display="0">
                  <p:stCondLst>
                    <p:cond delay="indefinite"/>
                  </p:stCondLst>
                  <p:endCondLst>
                    <p:cond evt="onStopAudio" delay="0">
                      <p:tgtEl>
                        <p:sldTgt/>
                      </p:tgtEl>
                    </p:cond>
                  </p:endCondLst>
                </p:cTn>
                <p:tgtEl>
                  <p:spTgt spid="15"/>
                </p:tgtEl>
              </p:cMediaNode>
            </p:audio>
            <p:seq concurrent="1" nextAc="seek">
              <p:cTn id="38" restart="whenNotActive" fill="hold" evtFilter="cancelBubble" nodeType="interactiveSeq">
                <p:stCondLst>
                  <p:cond evt="onClick" delay="0">
                    <p:tgtEl>
                      <p:spTgt spid="19"/>
                    </p:tgtEl>
                  </p:cond>
                </p:stCondLst>
                <p:endSync evt="end" delay="0">
                  <p:rtn val="all"/>
                </p:endSync>
                <p:childTnLst>
                  <p:par>
                    <p:cTn id="39" fill="hold">
                      <p:stCondLst>
                        <p:cond delay="0"/>
                      </p:stCondLst>
                      <p:childTnLst>
                        <p:par>
                          <p:cTn id="40" fill="hold">
                            <p:stCondLst>
                              <p:cond delay="0"/>
                            </p:stCondLst>
                            <p:childTnLst>
                              <p:par>
                                <p:cTn id="41" presetID="1" presetClass="mediacall" presetSubtype="0" fill="hold" nodeType="clickEffect">
                                  <p:stCondLst>
                                    <p:cond delay="0"/>
                                  </p:stCondLst>
                                  <p:childTnLst>
                                    <p:cmd type="call" cmd="playFrom(0.0)">
                                      <p:cBhvr>
                                        <p:cTn id="42" dur="1000" fill="hold"/>
                                        <p:tgtEl>
                                          <p:spTgt spid="19"/>
                                        </p:tgtEl>
                                      </p:cBhvr>
                                    </p:cmd>
                                  </p:childTnLst>
                                </p:cTn>
                              </p:par>
                            </p:childTnLst>
                          </p:cTn>
                        </p:par>
                      </p:childTnLst>
                    </p:cTn>
                  </p:par>
                </p:childTnLst>
              </p:cTn>
              <p:nextCondLst>
                <p:cond evt="onClick" delay="0">
                  <p:tgtEl>
                    <p:spTgt spid="19"/>
                  </p:tgtEl>
                </p:cond>
              </p:nextCondLst>
            </p:seq>
            <p:audio>
              <p:cMediaNode vol="80000">
                <p:cTn id="43" fill="hold" display="0">
                  <p:stCondLst>
                    <p:cond delay="indefinite"/>
                  </p:stCondLst>
                  <p:endCondLst>
                    <p:cond evt="onStopAudio" delay="0">
                      <p:tgtEl>
                        <p:sldTgt/>
                      </p:tgtEl>
                    </p:cond>
                  </p:endCondLst>
                </p:cTn>
                <p:tgtEl>
                  <p:spTgt spid="19"/>
                </p:tgtEl>
              </p:cMediaNode>
            </p:audio>
            <p:seq concurrent="1" nextAc="seek">
              <p:cTn id="44" restart="whenNotActive" fill="hold" evtFilter="cancelBubble" nodeType="interactiveSeq">
                <p:stCondLst>
                  <p:cond evt="onClick" delay="0">
                    <p:tgtEl>
                      <p:spTgt spid="20"/>
                    </p:tgtEl>
                  </p:cond>
                </p:stCondLst>
                <p:endSync evt="end" delay="0">
                  <p:rtn val="all"/>
                </p:endSync>
                <p:childTnLst>
                  <p:par>
                    <p:cTn id="45" fill="hold">
                      <p:stCondLst>
                        <p:cond delay="0"/>
                      </p:stCondLst>
                      <p:childTnLst>
                        <p:par>
                          <p:cTn id="46" fill="hold">
                            <p:stCondLst>
                              <p:cond delay="0"/>
                            </p:stCondLst>
                            <p:childTnLst>
                              <p:par>
                                <p:cTn id="47" presetID="1" presetClass="mediacall" presetSubtype="0" fill="hold" nodeType="clickEffect">
                                  <p:stCondLst>
                                    <p:cond delay="0"/>
                                  </p:stCondLst>
                                  <p:childTnLst>
                                    <p:cmd type="call" cmd="playFrom(0.0)">
                                      <p:cBhvr>
                                        <p:cTn id="48" dur="1000" fill="hold"/>
                                        <p:tgtEl>
                                          <p:spTgt spid="20"/>
                                        </p:tgtEl>
                                      </p:cBhvr>
                                    </p:cmd>
                                  </p:childTnLst>
                                </p:cTn>
                              </p:par>
                            </p:childTnLst>
                          </p:cTn>
                        </p:par>
                      </p:childTnLst>
                    </p:cTn>
                  </p:par>
                </p:childTnLst>
              </p:cTn>
              <p:nextCondLst>
                <p:cond evt="onClick" delay="0">
                  <p:tgtEl>
                    <p:spTgt spid="20"/>
                  </p:tgtEl>
                </p:cond>
              </p:nextCondLst>
            </p:seq>
            <p:audio>
              <p:cMediaNode vol="80000">
                <p:cTn id="49" fill="hold" display="0">
                  <p:stCondLst>
                    <p:cond delay="indefinite"/>
                  </p:stCondLst>
                  <p:endCondLst>
                    <p:cond evt="onStopAudio" delay="0">
                      <p:tgtEl>
                        <p:sldTgt/>
                      </p:tgtEl>
                    </p:cond>
                  </p:endCondLst>
                </p:cTn>
                <p:tgtEl>
                  <p:spTgt spid="20"/>
                </p:tgtEl>
              </p:cMediaNode>
            </p:audio>
            <p:seq concurrent="1" nextAc="seek">
              <p:cTn id="50" restart="whenNotActive" fill="hold" evtFilter="cancelBubble" nodeType="interactiveSeq">
                <p:stCondLst>
                  <p:cond evt="onClick" delay="0">
                    <p:tgtEl>
                      <p:spTgt spid="21"/>
                    </p:tgtEl>
                  </p:cond>
                </p:stCondLst>
                <p:endSync evt="end" delay="0">
                  <p:rtn val="all"/>
                </p:endSync>
                <p:childTnLst>
                  <p:par>
                    <p:cTn id="51" fill="hold">
                      <p:stCondLst>
                        <p:cond delay="0"/>
                      </p:stCondLst>
                      <p:childTnLst>
                        <p:par>
                          <p:cTn id="52" fill="hold">
                            <p:stCondLst>
                              <p:cond delay="0"/>
                            </p:stCondLst>
                            <p:childTnLst>
                              <p:par>
                                <p:cTn id="53" presetID="1" presetClass="mediacall" presetSubtype="0" fill="hold" nodeType="clickEffect">
                                  <p:stCondLst>
                                    <p:cond delay="0"/>
                                  </p:stCondLst>
                                  <p:childTnLst>
                                    <p:cmd type="call" cmd="playFrom(0.0)">
                                      <p:cBhvr>
                                        <p:cTn id="54" dur="975" fill="hold"/>
                                        <p:tgtEl>
                                          <p:spTgt spid="21"/>
                                        </p:tgtEl>
                                      </p:cBhvr>
                                    </p:cmd>
                                  </p:childTnLst>
                                </p:cTn>
                              </p:par>
                            </p:childTnLst>
                          </p:cTn>
                        </p:par>
                      </p:childTnLst>
                    </p:cTn>
                  </p:par>
                </p:childTnLst>
              </p:cTn>
              <p:nextCondLst>
                <p:cond evt="onClick" delay="0">
                  <p:tgtEl>
                    <p:spTgt spid="21"/>
                  </p:tgtEl>
                </p:cond>
              </p:nextCondLst>
            </p:seq>
            <p:audio>
              <p:cMediaNode vol="80000">
                <p:cTn id="55" fill="hold" display="0">
                  <p:stCondLst>
                    <p:cond delay="indefinite"/>
                  </p:stCondLst>
                  <p:endCondLst>
                    <p:cond evt="onStopAudio" delay="0">
                      <p:tgtEl>
                        <p:sldTgt/>
                      </p:tgtEl>
                    </p:cond>
                  </p:endCondLst>
                </p:cTn>
                <p:tgtEl>
                  <p:spTgt spid="21"/>
                </p:tgtEl>
              </p:cMediaNode>
            </p:audio>
            <p:seq concurrent="1" nextAc="seek">
              <p:cTn id="56" restart="whenNotActive" fill="hold" evtFilter="cancelBubble" nodeType="interactiveSeq">
                <p:stCondLst>
                  <p:cond evt="onClick" delay="0">
                    <p:tgtEl>
                      <p:spTgt spid="22"/>
                    </p:tgtEl>
                  </p:cond>
                </p:stCondLst>
                <p:endSync evt="end" delay="0">
                  <p:rtn val="all"/>
                </p:endSync>
                <p:childTnLst>
                  <p:par>
                    <p:cTn id="57" fill="hold">
                      <p:stCondLst>
                        <p:cond delay="0"/>
                      </p:stCondLst>
                      <p:childTnLst>
                        <p:par>
                          <p:cTn id="58" fill="hold">
                            <p:stCondLst>
                              <p:cond delay="0"/>
                            </p:stCondLst>
                            <p:childTnLst>
                              <p:par>
                                <p:cTn id="59" presetID="1" presetClass="mediacall" presetSubtype="0" fill="hold" nodeType="clickEffect">
                                  <p:stCondLst>
                                    <p:cond delay="0"/>
                                  </p:stCondLst>
                                  <p:childTnLst>
                                    <p:cmd type="call" cmd="playFrom(0.0)">
                                      <p:cBhvr>
                                        <p:cTn id="60" dur="853" fill="hold"/>
                                        <p:tgtEl>
                                          <p:spTgt spid="22"/>
                                        </p:tgtEl>
                                      </p:cBhvr>
                                    </p:cmd>
                                  </p:childTnLst>
                                </p:cTn>
                              </p:par>
                            </p:childTnLst>
                          </p:cTn>
                        </p:par>
                      </p:childTnLst>
                    </p:cTn>
                  </p:par>
                </p:childTnLst>
              </p:cTn>
              <p:nextCondLst>
                <p:cond evt="onClick" delay="0">
                  <p:tgtEl>
                    <p:spTgt spid="22"/>
                  </p:tgtEl>
                </p:cond>
              </p:nextCondLst>
            </p:seq>
            <p:audio>
              <p:cMediaNode vol="80000">
                <p:cTn id="61" fill="hold" display="0">
                  <p:stCondLst>
                    <p:cond delay="indefinite"/>
                  </p:stCondLst>
                  <p:endCondLst>
                    <p:cond evt="onStopAudio" delay="0">
                      <p:tgtEl>
                        <p:sldTgt/>
                      </p:tgtEl>
                    </p:cond>
                  </p:endCondLst>
                </p:cTn>
                <p:tgtEl>
                  <p:spTgt spid="2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solidFill>
            <a:schemeClr val="bg1"/>
          </a:solid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Test Data</a:t>
            </a:r>
            <a:endParaRPr lang="he-IL" dirty="0">
              <a:latin typeface="Trebuchet MS" panose="020B0603020202020204" pitchFamily="34" charset="0"/>
            </a:endParaRPr>
          </a:p>
        </p:txBody>
      </p:sp>
      <p:sp>
        <p:nvSpPr>
          <p:cNvPr id="16" name="Content Placeholder 5"/>
          <p:cNvSpPr>
            <a:spLocks noGrp="1"/>
          </p:cNvSpPr>
          <p:nvPr>
            <p:ph idx="1"/>
          </p:nvPr>
        </p:nvSpPr>
        <p:spPr>
          <a:xfrm>
            <a:off x="838200" y="1738311"/>
            <a:ext cx="10515600" cy="4351338"/>
          </a:xfrm>
        </p:spPr>
        <p:txBody>
          <a:bodyPr>
            <a:normAutofit/>
          </a:bodyPr>
          <a:lstStyle/>
          <a:p>
            <a:pPr algn="l" rtl="0">
              <a:lnSpc>
                <a:spcPct val="150000"/>
              </a:lnSpc>
              <a:buFont typeface="Wingdings" panose="05000000000000000000" pitchFamily="2" charset="2"/>
              <a:buChar char="Ø"/>
            </a:pPr>
            <a:r>
              <a:rPr lang="en-US" altLang="he-IL" sz="2600" dirty="0">
                <a:latin typeface="Trebuchet MS" panose="020B0603020202020204" pitchFamily="34" charset="0"/>
              </a:rPr>
              <a:t>Should have same distribution as train</a:t>
            </a:r>
          </a:p>
          <a:p>
            <a:pPr algn="l" rtl="0">
              <a:lnSpc>
                <a:spcPct val="150000"/>
              </a:lnSpc>
              <a:buFont typeface="Wingdings" panose="05000000000000000000" pitchFamily="2" charset="2"/>
              <a:buChar char="Ø"/>
            </a:pPr>
            <a:r>
              <a:rPr lang="en-US" dirty="0">
                <a:latin typeface="Trebuchet MS" panose="020B0603020202020204" pitchFamily="34" charset="0"/>
              </a:rPr>
              <a:t>Not very similar to training data</a:t>
            </a:r>
          </a:p>
          <a:p>
            <a:pPr algn="l" rtl="0">
              <a:lnSpc>
                <a:spcPct val="150000"/>
              </a:lnSpc>
              <a:buFont typeface="Wingdings" panose="05000000000000000000" pitchFamily="2" charset="2"/>
              <a:buChar char="Ø"/>
            </a:pPr>
            <a:r>
              <a:rPr lang="en-US" dirty="0">
                <a:latin typeface="Trebuchet MS" panose="020B0603020202020204" pitchFamily="34" charset="0"/>
              </a:rPr>
              <a:t>~1 second recordings</a:t>
            </a:r>
          </a:p>
          <a:p>
            <a:pPr marL="0" indent="0" algn="l" rtl="0">
              <a:lnSpc>
                <a:spcPct val="150000"/>
              </a:lnSpc>
              <a:buNone/>
            </a:pPr>
            <a:endParaRPr lang="en-US" dirty="0">
              <a:latin typeface="Trebuchet MS" panose="020B0603020202020204" pitchFamily="34" charset="0"/>
            </a:endParaRPr>
          </a:p>
          <a:p>
            <a:pPr marL="457200" lvl="1" indent="0" algn="l" rtl="0" fontAlgn="base">
              <a:lnSpc>
                <a:spcPct val="100000"/>
              </a:lnSpc>
              <a:buNone/>
            </a:pPr>
            <a:endParaRPr lang="en-US" dirty="0">
              <a:latin typeface="Trebuchet MS" panose="020B0603020202020204" pitchFamily="34" charset="0"/>
            </a:endParaRPr>
          </a:p>
          <a:p>
            <a:pPr marL="0" indent="0" algn="l" rtl="0" fontAlgn="base">
              <a:buNone/>
            </a:pPr>
            <a:endParaRPr lang="en-US" sz="3200" dirty="0">
              <a:solidFill>
                <a:schemeClr val="tx1">
                  <a:lumMod val="65000"/>
                  <a:lumOff val="35000"/>
                </a:schemeClr>
              </a:solidFill>
            </a:endParaRPr>
          </a:p>
          <a:p>
            <a:pPr marL="0" indent="0" algn="l" rtl="0">
              <a:buNone/>
            </a:pPr>
            <a:endParaRPr lang="he-IL" dirty="0"/>
          </a:p>
        </p:txBody>
      </p:sp>
      <p:sp>
        <p:nvSpPr>
          <p:cNvPr id="17" name="Rectangle 2"/>
          <p:cNvSpPr>
            <a:spLocks noChangeArrowheads="1"/>
          </p:cNvSpPr>
          <p:nvPr/>
        </p:nvSpPr>
        <p:spPr bwMode="auto">
          <a:xfrm>
            <a:off x="0" y="90100"/>
            <a:ext cx="12885" cy="276999"/>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Chart 11"/>
          <p:cNvGraphicFramePr/>
          <p:nvPr>
            <p:extLst>
              <p:ext uri="{D42A27DB-BD31-4B8C-83A1-F6EECF244321}">
                <p14:modId xmlns:p14="http://schemas.microsoft.com/office/powerpoint/2010/main" val="382197204"/>
              </p:ext>
            </p:extLst>
          </p:nvPr>
        </p:nvGraphicFramePr>
        <p:xfrm>
          <a:off x="5909310" y="2720340"/>
          <a:ext cx="5862320" cy="38637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5479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Test Examples</a:t>
            </a:r>
            <a:endParaRPr lang="he-IL" dirty="0">
              <a:latin typeface="Trebuchet MS" panose="020B0603020202020204" pitchFamily="34" charset="0"/>
            </a:endParaRPr>
          </a:p>
        </p:txBody>
      </p:sp>
      <p:sp>
        <p:nvSpPr>
          <p:cNvPr id="16" name="Content Placeholder 5"/>
          <p:cNvSpPr>
            <a:spLocks noGrp="1"/>
          </p:cNvSpPr>
          <p:nvPr>
            <p:ph idx="1"/>
          </p:nvPr>
        </p:nvSpPr>
        <p:spPr>
          <a:xfrm>
            <a:off x="838200" y="1738311"/>
            <a:ext cx="10515600" cy="4351338"/>
          </a:xfrm>
        </p:spPr>
        <p:txBody>
          <a:bodyPr>
            <a:normAutofit lnSpcReduction="10000"/>
          </a:bodyPr>
          <a:lstStyle/>
          <a:p>
            <a:pPr algn="l" rtl="0">
              <a:lnSpc>
                <a:spcPct val="150000"/>
              </a:lnSpc>
              <a:buFont typeface="Wingdings" panose="05000000000000000000" pitchFamily="2" charset="2"/>
              <a:buChar char="Ø"/>
            </a:pPr>
            <a:r>
              <a:rPr lang="en-US" altLang="he-IL" sz="2600" dirty="0">
                <a:latin typeface="Trebuchet MS" panose="020B0603020202020204" pitchFamily="34" charset="0"/>
              </a:rPr>
              <a:t>Stop</a:t>
            </a:r>
          </a:p>
          <a:p>
            <a:pPr algn="l" rtl="0">
              <a:lnSpc>
                <a:spcPct val="150000"/>
              </a:lnSpc>
              <a:buFont typeface="Wingdings" panose="05000000000000000000" pitchFamily="2" charset="2"/>
              <a:buChar char="Ø"/>
            </a:pPr>
            <a:r>
              <a:rPr lang="en-US" dirty="0">
                <a:latin typeface="Trebuchet MS" panose="020B0603020202020204" pitchFamily="34" charset="0"/>
              </a:rPr>
              <a:t>On</a:t>
            </a:r>
          </a:p>
          <a:p>
            <a:pPr algn="l" rtl="0">
              <a:lnSpc>
                <a:spcPct val="150000"/>
              </a:lnSpc>
              <a:buFont typeface="Wingdings" panose="05000000000000000000" pitchFamily="2" charset="2"/>
              <a:buChar char="Ø"/>
            </a:pPr>
            <a:r>
              <a:rPr lang="en-US" dirty="0">
                <a:latin typeface="Trebuchet MS" panose="020B0603020202020204" pitchFamily="34" charset="0"/>
              </a:rPr>
              <a:t>Off</a:t>
            </a:r>
          </a:p>
          <a:p>
            <a:pPr algn="l" rtl="0">
              <a:lnSpc>
                <a:spcPct val="150000"/>
              </a:lnSpc>
              <a:buFont typeface="Wingdings" panose="05000000000000000000" pitchFamily="2" charset="2"/>
              <a:buChar char="Ø"/>
            </a:pPr>
            <a:r>
              <a:rPr lang="en-US" dirty="0">
                <a:latin typeface="Trebuchet MS" panose="020B0603020202020204" pitchFamily="34" charset="0"/>
              </a:rPr>
              <a:t>Silence</a:t>
            </a:r>
          </a:p>
          <a:p>
            <a:pPr algn="l" rtl="0">
              <a:lnSpc>
                <a:spcPct val="150000"/>
              </a:lnSpc>
              <a:buFont typeface="Wingdings" panose="05000000000000000000" pitchFamily="2" charset="2"/>
              <a:buChar char="Ø"/>
            </a:pPr>
            <a:r>
              <a:rPr lang="en-US" dirty="0">
                <a:latin typeface="Trebuchet MS" panose="020B0603020202020204" pitchFamily="34" charset="0"/>
              </a:rPr>
              <a:t>Left/Right</a:t>
            </a:r>
          </a:p>
          <a:p>
            <a:pPr algn="l" rtl="0">
              <a:lnSpc>
                <a:spcPct val="150000"/>
              </a:lnSpc>
              <a:buFont typeface="Wingdings" panose="05000000000000000000" pitchFamily="2" charset="2"/>
              <a:buChar char="Ø"/>
            </a:pPr>
            <a:r>
              <a:rPr lang="en-US" dirty="0">
                <a:latin typeface="Trebuchet MS" panose="020B0603020202020204" pitchFamily="34" charset="0"/>
              </a:rPr>
              <a:t>Unknown</a:t>
            </a:r>
          </a:p>
          <a:p>
            <a:pPr marL="457200" lvl="1" indent="0" algn="l" rtl="0" fontAlgn="base">
              <a:lnSpc>
                <a:spcPct val="100000"/>
              </a:lnSpc>
              <a:buNone/>
            </a:pPr>
            <a:endParaRPr lang="en-US" dirty="0">
              <a:latin typeface="Trebuchet MS" panose="020B0603020202020204" pitchFamily="34" charset="0"/>
            </a:endParaRPr>
          </a:p>
          <a:p>
            <a:pPr marL="0" indent="0" algn="l" rtl="0" fontAlgn="base">
              <a:buNone/>
            </a:pPr>
            <a:endParaRPr lang="en-US" sz="3200" dirty="0">
              <a:solidFill>
                <a:schemeClr val="tx1">
                  <a:lumMod val="65000"/>
                  <a:lumOff val="35000"/>
                </a:schemeClr>
              </a:solidFill>
            </a:endParaRPr>
          </a:p>
          <a:p>
            <a:pPr marL="0" indent="0" algn="l" rtl="0">
              <a:buNone/>
            </a:pPr>
            <a:endParaRPr lang="he-IL" dirty="0"/>
          </a:p>
        </p:txBody>
      </p:sp>
      <p:sp>
        <p:nvSpPr>
          <p:cNvPr id="17" name="Rectangle 2"/>
          <p:cNvSpPr>
            <a:spLocks noChangeArrowheads="1"/>
          </p:cNvSpPr>
          <p:nvPr/>
        </p:nvSpPr>
        <p:spPr bwMode="auto">
          <a:xfrm>
            <a:off x="0" y="90100"/>
            <a:ext cx="12885" cy="276999"/>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2" name="clip_00a7b4c1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4"/>
          <a:stretch>
            <a:fillRect/>
          </a:stretch>
        </p:blipFill>
        <p:spPr>
          <a:xfrm>
            <a:off x="4777740" y="5481926"/>
            <a:ext cx="406400" cy="406400"/>
          </a:xfrm>
          <a:prstGeom prst="rect">
            <a:avLst/>
          </a:prstGeom>
        </p:spPr>
      </p:pic>
      <p:pic>
        <p:nvPicPr>
          <p:cNvPr id="5" name="clip_00cdaaa84">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44"/>
          <a:stretch>
            <a:fillRect/>
          </a:stretch>
        </p:blipFill>
        <p:spPr>
          <a:xfrm>
            <a:off x="3589020" y="5464054"/>
            <a:ext cx="406400" cy="406400"/>
          </a:xfrm>
          <a:prstGeom prst="rect">
            <a:avLst/>
          </a:prstGeom>
        </p:spPr>
      </p:pic>
      <p:pic>
        <p:nvPicPr>
          <p:cNvPr id="18" name="clip_0a0a9fa8e">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44"/>
          <a:stretch>
            <a:fillRect/>
          </a:stretch>
        </p:blipFill>
        <p:spPr>
          <a:xfrm>
            <a:off x="2465070" y="4025705"/>
            <a:ext cx="406400" cy="406400"/>
          </a:xfrm>
          <a:prstGeom prst="rect">
            <a:avLst/>
          </a:prstGeom>
        </p:spPr>
      </p:pic>
      <p:pic>
        <p:nvPicPr>
          <p:cNvPr id="19" name="clip_0a0aa67a9">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44"/>
          <a:stretch>
            <a:fillRect/>
          </a:stretch>
        </p:blipFill>
        <p:spPr>
          <a:xfrm>
            <a:off x="7142056" y="5497921"/>
            <a:ext cx="406400" cy="406400"/>
          </a:xfrm>
          <a:prstGeom prst="rect">
            <a:avLst/>
          </a:prstGeom>
        </p:spPr>
      </p:pic>
      <p:pic>
        <p:nvPicPr>
          <p:cNvPr id="20" name="clip_0a0c03051">
            <a:hlinkClick r:id="" action="ppaction://media"/>
          </p:cNvPr>
          <p:cNvPicPr>
            <a:picLocks noChangeAspect="1"/>
          </p:cNvPicPr>
          <p:nvPr>
            <a:audioFile r:link="rId10"/>
            <p:extLst>
              <p:ext uri="{DAA4B4D4-6D71-4841-9C94-3DE7FCFB9230}">
                <p14:media xmlns:p14="http://schemas.microsoft.com/office/powerpoint/2010/main" r:embed="rId9"/>
              </p:ext>
            </p:extLst>
          </p:nvPr>
        </p:nvPicPr>
        <p:blipFill>
          <a:blip r:embed="rId44"/>
          <a:stretch>
            <a:fillRect/>
          </a:stretch>
        </p:blipFill>
        <p:spPr>
          <a:xfrm>
            <a:off x="1844040" y="1924014"/>
            <a:ext cx="406400" cy="406400"/>
          </a:xfrm>
          <a:prstGeom prst="rect">
            <a:avLst/>
          </a:prstGeom>
        </p:spPr>
      </p:pic>
      <p:pic>
        <p:nvPicPr>
          <p:cNvPr id="21" name="clip_0a3db15e0">
            <a:hlinkClick r:id="" action="ppaction://media"/>
          </p:cNvPr>
          <p:cNvPicPr>
            <a:picLocks noChangeAspect="1"/>
          </p:cNvPicPr>
          <p:nvPr>
            <a:audioFile r:link="rId12"/>
            <p:extLst>
              <p:ext uri="{DAA4B4D4-6D71-4841-9C94-3DE7FCFB9230}">
                <p14:media xmlns:p14="http://schemas.microsoft.com/office/powerpoint/2010/main" r:embed="rId11"/>
              </p:ext>
            </p:extLst>
          </p:nvPr>
        </p:nvPicPr>
        <p:blipFill>
          <a:blip r:embed="rId44"/>
          <a:stretch>
            <a:fillRect/>
          </a:stretch>
        </p:blipFill>
        <p:spPr>
          <a:xfrm>
            <a:off x="1831340" y="3307116"/>
            <a:ext cx="406400" cy="406400"/>
          </a:xfrm>
          <a:prstGeom prst="rect">
            <a:avLst/>
          </a:prstGeom>
        </p:spPr>
      </p:pic>
      <p:pic>
        <p:nvPicPr>
          <p:cNvPr id="22" name="clip_0a5ebf753">
            <a:hlinkClick r:id="" action="ppaction://media"/>
          </p:cNvPr>
          <p:cNvPicPr>
            <a:picLocks noChangeAspect="1"/>
          </p:cNvPicPr>
          <p:nvPr>
            <a:audioFile r:link="rId14"/>
            <p:extLst>
              <p:ext uri="{DAA4B4D4-6D71-4841-9C94-3DE7FCFB9230}">
                <p14:media xmlns:p14="http://schemas.microsoft.com/office/powerpoint/2010/main" r:embed="rId13"/>
              </p:ext>
            </p:extLst>
          </p:nvPr>
        </p:nvPicPr>
        <p:blipFill>
          <a:blip r:embed="rId44"/>
          <a:stretch>
            <a:fillRect/>
          </a:stretch>
        </p:blipFill>
        <p:spPr>
          <a:xfrm>
            <a:off x="2438400" y="2616200"/>
            <a:ext cx="406400" cy="406400"/>
          </a:xfrm>
          <a:prstGeom prst="rect">
            <a:avLst/>
          </a:prstGeom>
        </p:spPr>
      </p:pic>
      <p:pic>
        <p:nvPicPr>
          <p:cNvPr id="23" name="clip_0a8bf4eb8">
            <a:hlinkClick r:id="" action="ppaction://media"/>
          </p:cNvPr>
          <p:cNvPicPr>
            <a:picLocks noChangeAspect="1"/>
          </p:cNvPicPr>
          <p:nvPr>
            <a:audioFile r:link="rId16"/>
            <p:extLst>
              <p:ext uri="{DAA4B4D4-6D71-4841-9C94-3DE7FCFB9230}">
                <p14:media xmlns:p14="http://schemas.microsoft.com/office/powerpoint/2010/main" r:embed="rId15"/>
              </p:ext>
            </p:extLst>
          </p:nvPr>
        </p:nvPicPr>
        <p:blipFill>
          <a:blip r:embed="rId44"/>
          <a:stretch>
            <a:fillRect/>
          </a:stretch>
        </p:blipFill>
        <p:spPr>
          <a:xfrm>
            <a:off x="8322732" y="5477640"/>
            <a:ext cx="406400" cy="406400"/>
          </a:xfrm>
          <a:prstGeom prst="rect">
            <a:avLst/>
          </a:prstGeom>
        </p:spPr>
      </p:pic>
      <p:pic>
        <p:nvPicPr>
          <p:cNvPr id="24" name="clip_0a11f25f1">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44"/>
          <a:stretch>
            <a:fillRect/>
          </a:stretch>
        </p:blipFill>
        <p:spPr>
          <a:xfrm>
            <a:off x="2994660" y="4025705"/>
            <a:ext cx="406400" cy="406400"/>
          </a:xfrm>
          <a:prstGeom prst="rect">
            <a:avLst/>
          </a:prstGeom>
        </p:spPr>
      </p:pic>
      <p:pic>
        <p:nvPicPr>
          <p:cNvPr id="25" name="clip_0ad7ff2b3">
            <a:hlinkClick r:id="" action="ppaction://media"/>
          </p:cNvPr>
          <p:cNvPicPr>
            <a:picLocks noChangeAspect="1"/>
          </p:cNvPicPr>
          <p:nvPr>
            <a:audioFile r:link="rId18"/>
            <p:extLst>
              <p:ext uri="{DAA4B4D4-6D71-4841-9C94-3DE7FCFB9230}">
                <p14:media xmlns:p14="http://schemas.microsoft.com/office/powerpoint/2010/main" r:embed="rId17"/>
              </p:ext>
            </p:extLst>
          </p:nvPr>
        </p:nvPicPr>
        <p:blipFill>
          <a:blip r:embed="rId44"/>
          <a:stretch>
            <a:fillRect/>
          </a:stretch>
        </p:blipFill>
        <p:spPr>
          <a:xfrm>
            <a:off x="7732394" y="5497921"/>
            <a:ext cx="406400" cy="406400"/>
          </a:xfrm>
          <a:prstGeom prst="rect">
            <a:avLst/>
          </a:prstGeom>
        </p:spPr>
      </p:pic>
      <p:pic>
        <p:nvPicPr>
          <p:cNvPr id="26" name="clip_0ad215fbe">
            <a:hlinkClick r:id="" action="ppaction://media"/>
          </p:cNvPr>
          <p:cNvPicPr>
            <a:picLocks noChangeAspect="1"/>
          </p:cNvPicPr>
          <p:nvPr>
            <a:audioFile r:link="rId20"/>
            <p:extLst>
              <p:ext uri="{DAA4B4D4-6D71-4841-9C94-3DE7FCFB9230}">
                <p14:media xmlns:p14="http://schemas.microsoft.com/office/powerpoint/2010/main" r:embed="rId19"/>
              </p:ext>
            </p:extLst>
          </p:nvPr>
        </p:nvPicPr>
        <p:blipFill>
          <a:blip r:embed="rId44"/>
          <a:stretch>
            <a:fillRect/>
          </a:stretch>
        </p:blipFill>
        <p:spPr>
          <a:xfrm>
            <a:off x="2438400" y="1926035"/>
            <a:ext cx="406400" cy="406400"/>
          </a:xfrm>
          <a:prstGeom prst="rect">
            <a:avLst/>
          </a:prstGeom>
        </p:spPr>
      </p:pic>
      <p:pic>
        <p:nvPicPr>
          <p:cNvPr id="27" name="clip_0b39d7284">
            <a:hlinkClick r:id="" action="ppaction://media"/>
          </p:cNvPr>
          <p:cNvPicPr>
            <a:picLocks noChangeAspect="1"/>
          </p:cNvPicPr>
          <p:nvPr>
            <a:audioFile r:link="rId22"/>
            <p:extLst>
              <p:ext uri="{DAA4B4D4-6D71-4841-9C94-3DE7FCFB9230}">
                <p14:media xmlns:p14="http://schemas.microsoft.com/office/powerpoint/2010/main" r:embed="rId21"/>
              </p:ext>
            </p:extLst>
          </p:nvPr>
        </p:nvPicPr>
        <p:blipFill>
          <a:blip r:embed="rId44"/>
          <a:stretch>
            <a:fillRect/>
          </a:stretch>
        </p:blipFill>
        <p:spPr>
          <a:xfrm>
            <a:off x="9501716" y="5507221"/>
            <a:ext cx="406400" cy="406400"/>
          </a:xfrm>
          <a:prstGeom prst="rect">
            <a:avLst/>
          </a:prstGeom>
        </p:spPr>
      </p:pic>
      <p:pic>
        <p:nvPicPr>
          <p:cNvPr id="28" name="clip_0bb9881fd">
            <a:hlinkClick r:id="" action="ppaction://media"/>
          </p:cNvPr>
          <p:cNvPicPr>
            <a:picLocks noChangeAspect="1"/>
          </p:cNvPicPr>
          <p:nvPr>
            <a:audioFile r:link="rId24"/>
            <p:extLst>
              <p:ext uri="{DAA4B4D4-6D71-4841-9C94-3DE7FCFB9230}">
                <p14:media xmlns:p14="http://schemas.microsoft.com/office/powerpoint/2010/main" r:embed="rId23"/>
              </p:ext>
            </p:extLst>
          </p:nvPr>
        </p:nvPicPr>
        <p:blipFill>
          <a:blip r:embed="rId44"/>
          <a:stretch>
            <a:fillRect/>
          </a:stretch>
        </p:blipFill>
        <p:spPr>
          <a:xfrm>
            <a:off x="1837690" y="2616200"/>
            <a:ext cx="406400" cy="406400"/>
          </a:xfrm>
          <a:prstGeom prst="rect">
            <a:avLst/>
          </a:prstGeom>
        </p:spPr>
      </p:pic>
      <p:pic>
        <p:nvPicPr>
          <p:cNvPr id="29" name="clip_0cdf8f469">
            <a:hlinkClick r:id="" action="ppaction://media"/>
          </p:cNvPr>
          <p:cNvPicPr>
            <a:picLocks noChangeAspect="1"/>
          </p:cNvPicPr>
          <p:nvPr>
            <a:audioFile r:link="rId26"/>
            <p:extLst>
              <p:ext uri="{DAA4B4D4-6D71-4841-9C94-3DE7FCFB9230}">
                <p14:media xmlns:p14="http://schemas.microsoft.com/office/powerpoint/2010/main" r:embed="rId25"/>
              </p:ext>
            </p:extLst>
          </p:nvPr>
        </p:nvPicPr>
        <p:blipFill>
          <a:blip r:embed="rId44"/>
          <a:stretch>
            <a:fillRect/>
          </a:stretch>
        </p:blipFill>
        <p:spPr>
          <a:xfrm>
            <a:off x="8913070" y="5507221"/>
            <a:ext cx="406400" cy="406400"/>
          </a:xfrm>
          <a:prstGeom prst="rect">
            <a:avLst/>
          </a:prstGeom>
        </p:spPr>
      </p:pic>
      <p:pic>
        <p:nvPicPr>
          <p:cNvPr id="30" name="clip_0d4324233">
            <a:hlinkClick r:id="" action="ppaction://media"/>
          </p:cNvPr>
          <p:cNvPicPr>
            <a:picLocks noChangeAspect="1"/>
          </p:cNvPicPr>
          <p:nvPr>
            <a:audioFile r:link="rId28"/>
            <p:extLst>
              <p:ext uri="{DAA4B4D4-6D71-4841-9C94-3DE7FCFB9230}">
                <p14:media xmlns:p14="http://schemas.microsoft.com/office/powerpoint/2010/main" r:embed="rId27"/>
              </p:ext>
            </p:extLst>
          </p:nvPr>
        </p:nvPicPr>
        <p:blipFill>
          <a:blip r:embed="rId44"/>
          <a:stretch>
            <a:fillRect/>
          </a:stretch>
        </p:blipFill>
        <p:spPr>
          <a:xfrm>
            <a:off x="5371042" y="5477640"/>
            <a:ext cx="406400" cy="406400"/>
          </a:xfrm>
          <a:prstGeom prst="rect">
            <a:avLst/>
          </a:prstGeom>
        </p:spPr>
      </p:pic>
      <p:pic>
        <p:nvPicPr>
          <p:cNvPr id="31" name="clip_0d9773676">
            <a:hlinkClick r:id="" action="ppaction://media"/>
          </p:cNvPr>
          <p:cNvPicPr>
            <a:picLocks noChangeAspect="1"/>
          </p:cNvPicPr>
          <p:nvPr>
            <a:audioFile r:link="rId30"/>
            <p:extLst>
              <p:ext uri="{DAA4B4D4-6D71-4841-9C94-3DE7FCFB9230}">
                <p14:media xmlns:p14="http://schemas.microsoft.com/office/powerpoint/2010/main" r:embed="rId29"/>
              </p:ext>
            </p:extLst>
          </p:nvPr>
        </p:nvPicPr>
        <p:blipFill>
          <a:blip r:embed="rId44"/>
          <a:stretch>
            <a:fillRect/>
          </a:stretch>
        </p:blipFill>
        <p:spPr>
          <a:xfrm>
            <a:off x="3182620" y="4783418"/>
            <a:ext cx="406400" cy="406400"/>
          </a:xfrm>
          <a:prstGeom prst="rect">
            <a:avLst/>
          </a:prstGeom>
        </p:spPr>
      </p:pic>
      <p:pic>
        <p:nvPicPr>
          <p:cNvPr id="32" name="clip_0e5bcfb7c">
            <a:hlinkClick r:id="" action="ppaction://media"/>
          </p:cNvPr>
          <p:cNvPicPr>
            <a:picLocks noChangeAspect="1"/>
          </p:cNvPicPr>
          <p:nvPr>
            <a:audioFile r:link="rId32"/>
            <p:extLst>
              <p:ext uri="{DAA4B4D4-6D71-4841-9C94-3DE7FCFB9230}">
                <p14:media xmlns:p14="http://schemas.microsoft.com/office/powerpoint/2010/main" r:embed="rId31"/>
              </p:ext>
            </p:extLst>
          </p:nvPr>
        </p:nvPicPr>
        <p:blipFill>
          <a:blip r:embed="rId44"/>
          <a:stretch>
            <a:fillRect/>
          </a:stretch>
        </p:blipFill>
        <p:spPr>
          <a:xfrm>
            <a:off x="4183380" y="5464054"/>
            <a:ext cx="406400" cy="406400"/>
          </a:xfrm>
          <a:prstGeom prst="rect">
            <a:avLst/>
          </a:prstGeom>
        </p:spPr>
      </p:pic>
      <p:pic>
        <p:nvPicPr>
          <p:cNvPr id="33" name="clip_0e6f8def5">
            <a:hlinkClick r:id="" action="ppaction://media"/>
          </p:cNvPr>
          <p:cNvPicPr>
            <a:picLocks noChangeAspect="1"/>
          </p:cNvPicPr>
          <p:nvPr>
            <a:audioFile r:link="rId34"/>
            <p:extLst>
              <p:ext uri="{DAA4B4D4-6D71-4841-9C94-3DE7FCFB9230}">
                <p14:media xmlns:p14="http://schemas.microsoft.com/office/powerpoint/2010/main" r:embed="rId33"/>
              </p:ext>
            </p:extLst>
          </p:nvPr>
        </p:nvPicPr>
        <p:blipFill>
          <a:blip r:embed="rId44"/>
          <a:stretch>
            <a:fillRect/>
          </a:stretch>
        </p:blipFill>
        <p:spPr>
          <a:xfrm>
            <a:off x="2994660" y="5464054"/>
            <a:ext cx="406400" cy="406400"/>
          </a:xfrm>
          <a:prstGeom prst="rect">
            <a:avLst/>
          </a:prstGeom>
        </p:spPr>
      </p:pic>
      <p:pic>
        <p:nvPicPr>
          <p:cNvPr id="34" name="clip_0f7a59d9c">
            <a:hlinkClick r:id="" action="ppaction://media"/>
          </p:cNvPr>
          <p:cNvPicPr>
            <a:picLocks noChangeAspect="1"/>
          </p:cNvPicPr>
          <p:nvPr>
            <a:audioFile r:link="rId36"/>
            <p:extLst>
              <p:ext uri="{DAA4B4D4-6D71-4841-9C94-3DE7FCFB9230}">
                <p14:media xmlns:p14="http://schemas.microsoft.com/office/powerpoint/2010/main" r:embed="rId35"/>
              </p:ext>
            </p:extLst>
          </p:nvPr>
        </p:nvPicPr>
        <p:blipFill>
          <a:blip r:embed="rId44"/>
          <a:stretch>
            <a:fillRect/>
          </a:stretch>
        </p:blipFill>
        <p:spPr>
          <a:xfrm>
            <a:off x="3776980" y="4783418"/>
            <a:ext cx="406400" cy="406400"/>
          </a:xfrm>
          <a:prstGeom prst="rect">
            <a:avLst/>
          </a:prstGeom>
        </p:spPr>
      </p:pic>
      <p:pic>
        <p:nvPicPr>
          <p:cNvPr id="35" name="clip_01b0b5199">
            <a:hlinkClick r:id="" action="ppaction://media"/>
          </p:cNvPr>
          <p:cNvPicPr>
            <a:picLocks noChangeAspect="1"/>
          </p:cNvPicPr>
          <p:nvPr>
            <a:audioFile r:link="rId38"/>
            <p:extLst>
              <p:ext uri="{DAA4B4D4-6D71-4841-9C94-3DE7FCFB9230}">
                <p14:media xmlns:p14="http://schemas.microsoft.com/office/powerpoint/2010/main" r:embed="rId37"/>
              </p:ext>
            </p:extLst>
          </p:nvPr>
        </p:nvPicPr>
        <p:blipFill>
          <a:blip r:embed="rId44"/>
          <a:stretch>
            <a:fillRect/>
          </a:stretch>
        </p:blipFill>
        <p:spPr>
          <a:xfrm>
            <a:off x="6551718" y="5477640"/>
            <a:ext cx="406400" cy="406400"/>
          </a:xfrm>
          <a:prstGeom prst="rect">
            <a:avLst/>
          </a:prstGeom>
        </p:spPr>
      </p:pic>
      <p:pic>
        <p:nvPicPr>
          <p:cNvPr id="36" name="clip_1c79ba239">
            <a:hlinkClick r:id="" action="ppaction://media"/>
          </p:cNvPr>
          <p:cNvPicPr>
            <a:picLocks noChangeAspect="1"/>
          </p:cNvPicPr>
          <p:nvPr>
            <a:audioFile r:link="rId40"/>
            <p:extLst>
              <p:ext uri="{DAA4B4D4-6D71-4841-9C94-3DE7FCFB9230}">
                <p14:media xmlns:p14="http://schemas.microsoft.com/office/powerpoint/2010/main" r:embed="rId39"/>
              </p:ext>
            </p:extLst>
          </p:nvPr>
        </p:nvPicPr>
        <p:blipFill>
          <a:blip r:embed="rId44"/>
          <a:stretch>
            <a:fillRect/>
          </a:stretch>
        </p:blipFill>
        <p:spPr>
          <a:xfrm>
            <a:off x="5961380" y="5477640"/>
            <a:ext cx="406400" cy="406400"/>
          </a:xfrm>
          <a:prstGeom prst="rect">
            <a:avLst/>
          </a:prstGeom>
        </p:spPr>
      </p:pic>
    </p:spTree>
    <p:extLst>
      <p:ext uri="{BB962C8B-B14F-4D97-AF65-F5344CB8AC3E}">
        <p14:creationId xmlns:p14="http://schemas.microsoft.com/office/powerpoint/2010/main" val="2560039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0"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000" fill="hold"/>
                                        <p:tgtEl>
                                          <p:spTgt spid="5"/>
                                        </p:tgtEl>
                                      </p:cBhvr>
                                    </p:cmd>
                                  </p:childTnLst>
                                </p:cTn>
                              </p:par>
                            </p:childTnLst>
                          </p:cTn>
                        </p:par>
                      </p:childTnLst>
                    </p:cTn>
                  </p:par>
                </p:childTnLst>
              </p:cTn>
              <p:nextCondLst>
                <p:cond evt="onClick" delay="0">
                  <p:tgtEl>
                    <p:spTgt spid="5"/>
                  </p:tgtEl>
                </p:cond>
              </p:nextCondLst>
            </p:seq>
            <p:audio>
              <p:cMediaNode vol="80000">
                <p:cTn id="13" fill="hold" display="0">
                  <p:stCondLst>
                    <p:cond delay="indefinite"/>
                  </p:stCondLst>
                  <p:endCondLst>
                    <p:cond evt="onStopAudio" delay="0">
                      <p:tgtEl>
                        <p:sldTgt/>
                      </p:tgtEl>
                    </p:cond>
                  </p:endCondLst>
                </p:cTn>
                <p:tgtEl>
                  <p:spTgt spid="5"/>
                </p:tgtEl>
              </p:cMediaNode>
            </p:audio>
            <p:seq concurrent="1" nextAc="seek">
              <p:cTn id="14" restart="whenNotActive" fill="hold" evtFilter="cancelBubble" nodeType="interactiveSeq">
                <p:stCondLst>
                  <p:cond evt="onClick" delay="0">
                    <p:tgtEl>
                      <p:spTgt spid="18"/>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000" fill="hold"/>
                                        <p:tgtEl>
                                          <p:spTgt spid="18"/>
                                        </p:tgtEl>
                                      </p:cBhvr>
                                    </p:cmd>
                                  </p:childTnLst>
                                </p:cTn>
                              </p:par>
                            </p:childTnLst>
                          </p:cTn>
                        </p:par>
                      </p:childTnLst>
                    </p:cTn>
                  </p:par>
                </p:childTnLst>
              </p:cTn>
              <p:nextCondLst>
                <p:cond evt="onClick" delay="0">
                  <p:tgtEl>
                    <p:spTgt spid="18"/>
                  </p:tgtEl>
                </p:cond>
              </p:nextCondLst>
            </p:seq>
            <p:audio>
              <p:cMediaNode vol="80000">
                <p:cTn id="19" fill="hold" display="0">
                  <p:stCondLst>
                    <p:cond delay="indefinite"/>
                  </p:stCondLst>
                  <p:endCondLst>
                    <p:cond evt="onStopAudio" delay="0">
                      <p:tgtEl>
                        <p:sldTgt/>
                      </p:tgtEl>
                    </p:cond>
                  </p:endCondLst>
                </p:cTn>
                <p:tgtEl>
                  <p:spTgt spid="18"/>
                </p:tgtEl>
              </p:cMediaNode>
            </p:audio>
            <p:seq concurrent="1" nextAc="seek">
              <p:cTn id="20" restart="whenNotActive" fill="hold" evtFilter="cancelBubble" nodeType="interactiveSeq">
                <p:stCondLst>
                  <p:cond evt="onClick" delay="0">
                    <p:tgtEl>
                      <p:spTgt spid="19"/>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1000" fill="hold"/>
                                        <p:tgtEl>
                                          <p:spTgt spid="19"/>
                                        </p:tgtEl>
                                      </p:cBhvr>
                                    </p:cmd>
                                  </p:childTnLst>
                                </p:cTn>
                              </p:par>
                            </p:childTnLst>
                          </p:cTn>
                        </p:par>
                      </p:childTnLst>
                    </p:cTn>
                  </p:par>
                </p:childTnLst>
              </p:cTn>
              <p:nextCondLst>
                <p:cond evt="onClick" delay="0">
                  <p:tgtEl>
                    <p:spTgt spid="19"/>
                  </p:tgtEl>
                </p:cond>
              </p:nextCondLst>
            </p:seq>
            <p:audio>
              <p:cMediaNode vol="80000">
                <p:cTn id="25" fill="hold" display="0">
                  <p:stCondLst>
                    <p:cond delay="indefinite"/>
                  </p:stCondLst>
                  <p:endCondLst>
                    <p:cond evt="onStopAudio" delay="0">
                      <p:tgtEl>
                        <p:sldTgt/>
                      </p:tgtEl>
                    </p:cond>
                  </p:endCondLst>
                </p:cTn>
                <p:tgtEl>
                  <p:spTgt spid="19"/>
                </p:tgtEl>
              </p:cMediaNode>
            </p:audio>
            <p:seq concurrent="1" nextAc="seek">
              <p:cTn id="26" restart="whenNotActive" fill="hold" evtFilter="cancelBubble" nodeType="interactiveSeq">
                <p:stCondLst>
                  <p:cond evt="onClick" delay="0">
                    <p:tgtEl>
                      <p:spTgt spid="20"/>
                    </p:tgtEl>
                  </p:cond>
                </p:stCondLst>
                <p:endSync evt="end" delay="0">
                  <p:rtn val="all"/>
                </p:endSync>
                <p:childTnLst>
                  <p:par>
                    <p:cTn id="27" fill="hold">
                      <p:stCondLst>
                        <p:cond delay="0"/>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1000" fill="hold"/>
                                        <p:tgtEl>
                                          <p:spTgt spid="20"/>
                                        </p:tgtEl>
                                      </p:cBhvr>
                                    </p:cmd>
                                  </p:childTnLst>
                                </p:cTn>
                              </p:par>
                            </p:childTnLst>
                          </p:cTn>
                        </p:par>
                      </p:childTnLst>
                    </p:cTn>
                  </p:par>
                </p:childTnLst>
              </p:cTn>
              <p:nextCondLst>
                <p:cond evt="onClick" delay="0">
                  <p:tgtEl>
                    <p:spTgt spid="20"/>
                  </p:tgtEl>
                </p:cond>
              </p:nextCondLst>
            </p:seq>
            <p:audio>
              <p:cMediaNode vol="80000">
                <p:cTn id="31" fill="hold" display="0">
                  <p:stCondLst>
                    <p:cond delay="indefinite"/>
                  </p:stCondLst>
                  <p:endCondLst>
                    <p:cond evt="onStopAudio" delay="0">
                      <p:tgtEl>
                        <p:sldTgt/>
                      </p:tgtEl>
                    </p:cond>
                  </p:endCondLst>
                </p:cTn>
                <p:tgtEl>
                  <p:spTgt spid="20"/>
                </p:tgtEl>
              </p:cMediaNode>
            </p:audio>
            <p:seq concurrent="1" nextAc="seek">
              <p:cTn id="32" restart="whenNotActive" fill="hold" evtFilter="cancelBubble" nodeType="interactiveSeq">
                <p:stCondLst>
                  <p:cond evt="onClick" delay="0">
                    <p:tgtEl>
                      <p:spTgt spid="21"/>
                    </p:tgtEl>
                  </p:cond>
                </p:stCondLst>
                <p:endSync evt="end" delay="0">
                  <p:rtn val="all"/>
                </p:endSync>
                <p:childTnLst>
                  <p:par>
                    <p:cTn id="33" fill="hold">
                      <p:stCondLst>
                        <p:cond delay="0"/>
                      </p:stCondLst>
                      <p:childTnLst>
                        <p:par>
                          <p:cTn id="34" fill="hold">
                            <p:stCondLst>
                              <p:cond delay="0"/>
                            </p:stCondLst>
                            <p:childTnLst>
                              <p:par>
                                <p:cTn id="35" presetID="1" presetClass="mediacall" presetSubtype="0" fill="hold" nodeType="clickEffect">
                                  <p:stCondLst>
                                    <p:cond delay="0"/>
                                  </p:stCondLst>
                                  <p:childTnLst>
                                    <p:cmd type="call" cmd="playFrom(0.0)">
                                      <p:cBhvr>
                                        <p:cTn id="36" dur="1000" fill="hold"/>
                                        <p:tgtEl>
                                          <p:spTgt spid="21"/>
                                        </p:tgtEl>
                                      </p:cBhvr>
                                    </p:cmd>
                                  </p:childTnLst>
                                </p:cTn>
                              </p:par>
                            </p:childTnLst>
                          </p:cTn>
                        </p:par>
                      </p:childTnLst>
                    </p:cTn>
                  </p:par>
                </p:childTnLst>
              </p:cTn>
              <p:nextCondLst>
                <p:cond evt="onClick" delay="0">
                  <p:tgtEl>
                    <p:spTgt spid="21"/>
                  </p:tgtEl>
                </p:cond>
              </p:nextCondLst>
            </p:seq>
            <p:audio>
              <p:cMediaNode vol="80000">
                <p:cTn id="37" fill="hold" display="0">
                  <p:stCondLst>
                    <p:cond delay="indefinite"/>
                  </p:stCondLst>
                  <p:endCondLst>
                    <p:cond evt="onStopAudio" delay="0">
                      <p:tgtEl>
                        <p:sldTgt/>
                      </p:tgtEl>
                    </p:cond>
                  </p:endCondLst>
                </p:cTn>
                <p:tgtEl>
                  <p:spTgt spid="21"/>
                </p:tgtEl>
              </p:cMediaNode>
            </p:audio>
            <p:seq concurrent="1" nextAc="seek">
              <p:cTn id="38" restart="whenNotActive" fill="hold" evtFilter="cancelBubble" nodeType="interactiveSeq">
                <p:stCondLst>
                  <p:cond evt="onClick" delay="0">
                    <p:tgtEl>
                      <p:spTgt spid="22"/>
                    </p:tgtEl>
                  </p:cond>
                </p:stCondLst>
                <p:endSync evt="end" delay="0">
                  <p:rtn val="all"/>
                </p:endSync>
                <p:childTnLst>
                  <p:par>
                    <p:cTn id="39" fill="hold">
                      <p:stCondLst>
                        <p:cond delay="0"/>
                      </p:stCondLst>
                      <p:childTnLst>
                        <p:par>
                          <p:cTn id="40" fill="hold">
                            <p:stCondLst>
                              <p:cond delay="0"/>
                            </p:stCondLst>
                            <p:childTnLst>
                              <p:par>
                                <p:cTn id="41" presetID="1" presetClass="mediacall" presetSubtype="0" fill="hold" nodeType="clickEffect">
                                  <p:stCondLst>
                                    <p:cond delay="0"/>
                                  </p:stCondLst>
                                  <p:childTnLst>
                                    <p:cmd type="call" cmd="playFrom(0.0)">
                                      <p:cBhvr>
                                        <p:cTn id="42" dur="1000" fill="hold"/>
                                        <p:tgtEl>
                                          <p:spTgt spid="22"/>
                                        </p:tgtEl>
                                      </p:cBhvr>
                                    </p:cmd>
                                  </p:childTnLst>
                                </p:cTn>
                              </p:par>
                            </p:childTnLst>
                          </p:cTn>
                        </p:par>
                      </p:childTnLst>
                    </p:cTn>
                  </p:par>
                </p:childTnLst>
              </p:cTn>
              <p:nextCondLst>
                <p:cond evt="onClick" delay="0">
                  <p:tgtEl>
                    <p:spTgt spid="22"/>
                  </p:tgtEl>
                </p:cond>
              </p:nextCondLst>
            </p:seq>
            <p:audio>
              <p:cMediaNode vol="80000">
                <p:cTn id="43" fill="hold" display="0">
                  <p:stCondLst>
                    <p:cond delay="indefinite"/>
                  </p:stCondLst>
                  <p:endCondLst>
                    <p:cond evt="onStopAudio" delay="0">
                      <p:tgtEl>
                        <p:sldTgt/>
                      </p:tgtEl>
                    </p:cond>
                  </p:endCondLst>
                </p:cTn>
                <p:tgtEl>
                  <p:spTgt spid="22"/>
                </p:tgtEl>
              </p:cMediaNode>
            </p:audio>
            <p:seq concurrent="1" nextAc="seek">
              <p:cTn id="44" restart="whenNotActive" fill="hold" evtFilter="cancelBubble" nodeType="interactiveSeq">
                <p:stCondLst>
                  <p:cond evt="onClick" delay="0">
                    <p:tgtEl>
                      <p:spTgt spid="23"/>
                    </p:tgtEl>
                  </p:cond>
                </p:stCondLst>
                <p:endSync evt="end" delay="0">
                  <p:rtn val="all"/>
                </p:endSync>
                <p:childTnLst>
                  <p:par>
                    <p:cTn id="45" fill="hold">
                      <p:stCondLst>
                        <p:cond delay="0"/>
                      </p:stCondLst>
                      <p:childTnLst>
                        <p:par>
                          <p:cTn id="46" fill="hold">
                            <p:stCondLst>
                              <p:cond delay="0"/>
                            </p:stCondLst>
                            <p:childTnLst>
                              <p:par>
                                <p:cTn id="47" presetID="1" presetClass="mediacall" presetSubtype="0" fill="hold" nodeType="clickEffect">
                                  <p:stCondLst>
                                    <p:cond delay="0"/>
                                  </p:stCondLst>
                                  <p:childTnLst>
                                    <p:cmd type="call" cmd="playFrom(0.0)">
                                      <p:cBhvr>
                                        <p:cTn id="48" dur="1000" fill="hold"/>
                                        <p:tgtEl>
                                          <p:spTgt spid="23"/>
                                        </p:tgtEl>
                                      </p:cBhvr>
                                    </p:cmd>
                                  </p:childTnLst>
                                </p:cTn>
                              </p:par>
                            </p:childTnLst>
                          </p:cTn>
                        </p:par>
                      </p:childTnLst>
                    </p:cTn>
                  </p:par>
                </p:childTnLst>
              </p:cTn>
              <p:nextCondLst>
                <p:cond evt="onClick" delay="0">
                  <p:tgtEl>
                    <p:spTgt spid="23"/>
                  </p:tgtEl>
                </p:cond>
              </p:nextCondLst>
            </p:seq>
            <p:audio>
              <p:cMediaNode vol="80000">
                <p:cTn id="49" fill="hold" display="0">
                  <p:stCondLst>
                    <p:cond delay="indefinite"/>
                  </p:stCondLst>
                  <p:endCondLst>
                    <p:cond evt="onStopAudio" delay="0">
                      <p:tgtEl>
                        <p:sldTgt/>
                      </p:tgtEl>
                    </p:cond>
                  </p:endCondLst>
                </p:cTn>
                <p:tgtEl>
                  <p:spTgt spid="23"/>
                </p:tgtEl>
              </p:cMediaNode>
            </p:audio>
            <p:seq concurrent="1" nextAc="seek">
              <p:cTn id="50" restart="whenNotActive" fill="hold" evtFilter="cancelBubble" nodeType="interactiveSeq">
                <p:stCondLst>
                  <p:cond evt="onClick" delay="0">
                    <p:tgtEl>
                      <p:spTgt spid="24"/>
                    </p:tgtEl>
                  </p:cond>
                </p:stCondLst>
                <p:endSync evt="end" delay="0">
                  <p:rtn val="all"/>
                </p:endSync>
                <p:childTnLst>
                  <p:par>
                    <p:cTn id="51" fill="hold">
                      <p:stCondLst>
                        <p:cond delay="0"/>
                      </p:stCondLst>
                      <p:childTnLst>
                        <p:par>
                          <p:cTn id="52" fill="hold">
                            <p:stCondLst>
                              <p:cond delay="0"/>
                            </p:stCondLst>
                            <p:childTnLst>
                              <p:par>
                                <p:cTn id="53" presetID="1" presetClass="mediacall" presetSubtype="0" fill="hold" nodeType="clickEffect">
                                  <p:stCondLst>
                                    <p:cond delay="0"/>
                                  </p:stCondLst>
                                  <p:childTnLst>
                                    <p:cmd type="call" cmd="playFrom(0.0)">
                                      <p:cBhvr>
                                        <p:cTn id="54" dur="1000" fill="hold"/>
                                        <p:tgtEl>
                                          <p:spTgt spid="24"/>
                                        </p:tgtEl>
                                      </p:cBhvr>
                                    </p:cmd>
                                  </p:childTnLst>
                                </p:cTn>
                              </p:par>
                            </p:childTnLst>
                          </p:cTn>
                        </p:par>
                      </p:childTnLst>
                    </p:cTn>
                  </p:par>
                </p:childTnLst>
              </p:cTn>
              <p:nextCondLst>
                <p:cond evt="onClick" delay="0">
                  <p:tgtEl>
                    <p:spTgt spid="24"/>
                  </p:tgtEl>
                </p:cond>
              </p:nextCondLst>
            </p:seq>
            <p:audio>
              <p:cMediaNode vol="80000">
                <p:cTn id="55" fill="hold" display="0">
                  <p:stCondLst>
                    <p:cond delay="indefinite"/>
                  </p:stCondLst>
                  <p:endCondLst>
                    <p:cond evt="onStopAudio" delay="0">
                      <p:tgtEl>
                        <p:sldTgt/>
                      </p:tgtEl>
                    </p:cond>
                  </p:endCondLst>
                </p:cTn>
                <p:tgtEl>
                  <p:spTgt spid="24"/>
                </p:tgtEl>
              </p:cMediaNode>
            </p:audio>
            <p:seq concurrent="1" nextAc="seek">
              <p:cTn id="56" restart="whenNotActive" fill="hold" evtFilter="cancelBubble" nodeType="interactiveSeq">
                <p:stCondLst>
                  <p:cond evt="onClick" delay="0">
                    <p:tgtEl>
                      <p:spTgt spid="25"/>
                    </p:tgtEl>
                  </p:cond>
                </p:stCondLst>
                <p:endSync evt="end" delay="0">
                  <p:rtn val="all"/>
                </p:endSync>
                <p:childTnLst>
                  <p:par>
                    <p:cTn id="57" fill="hold">
                      <p:stCondLst>
                        <p:cond delay="0"/>
                      </p:stCondLst>
                      <p:childTnLst>
                        <p:par>
                          <p:cTn id="58" fill="hold">
                            <p:stCondLst>
                              <p:cond delay="0"/>
                            </p:stCondLst>
                            <p:childTnLst>
                              <p:par>
                                <p:cTn id="59" presetID="1" presetClass="mediacall" presetSubtype="0" fill="hold" nodeType="clickEffect">
                                  <p:stCondLst>
                                    <p:cond delay="0"/>
                                  </p:stCondLst>
                                  <p:childTnLst>
                                    <p:cmd type="call" cmd="playFrom(0.0)">
                                      <p:cBhvr>
                                        <p:cTn id="60" dur="1000" fill="hold"/>
                                        <p:tgtEl>
                                          <p:spTgt spid="25"/>
                                        </p:tgtEl>
                                      </p:cBhvr>
                                    </p:cmd>
                                  </p:childTnLst>
                                </p:cTn>
                              </p:par>
                            </p:childTnLst>
                          </p:cTn>
                        </p:par>
                      </p:childTnLst>
                    </p:cTn>
                  </p:par>
                </p:childTnLst>
              </p:cTn>
              <p:nextCondLst>
                <p:cond evt="onClick" delay="0">
                  <p:tgtEl>
                    <p:spTgt spid="25"/>
                  </p:tgtEl>
                </p:cond>
              </p:nextCondLst>
            </p:seq>
            <p:audio>
              <p:cMediaNode vol="80000">
                <p:cTn id="61" fill="hold" display="0">
                  <p:stCondLst>
                    <p:cond delay="indefinite"/>
                  </p:stCondLst>
                  <p:endCondLst>
                    <p:cond evt="onStopAudio" delay="0">
                      <p:tgtEl>
                        <p:sldTgt/>
                      </p:tgtEl>
                    </p:cond>
                  </p:endCondLst>
                </p:cTn>
                <p:tgtEl>
                  <p:spTgt spid="25"/>
                </p:tgtEl>
              </p:cMediaNode>
            </p:audio>
            <p:seq concurrent="1" nextAc="seek">
              <p:cTn id="62" restart="whenNotActive" fill="hold" evtFilter="cancelBubble" nodeType="interactiveSeq">
                <p:stCondLst>
                  <p:cond evt="onClick" delay="0">
                    <p:tgtEl>
                      <p:spTgt spid="26"/>
                    </p:tgtEl>
                  </p:cond>
                </p:stCondLst>
                <p:endSync evt="end" delay="0">
                  <p:rtn val="all"/>
                </p:endSync>
                <p:childTnLst>
                  <p:par>
                    <p:cTn id="63" fill="hold">
                      <p:stCondLst>
                        <p:cond delay="0"/>
                      </p:stCondLst>
                      <p:childTnLst>
                        <p:par>
                          <p:cTn id="64" fill="hold">
                            <p:stCondLst>
                              <p:cond delay="0"/>
                            </p:stCondLst>
                            <p:childTnLst>
                              <p:par>
                                <p:cTn id="65" presetID="1" presetClass="mediacall" presetSubtype="0" fill="hold" nodeType="clickEffect">
                                  <p:stCondLst>
                                    <p:cond delay="0"/>
                                  </p:stCondLst>
                                  <p:childTnLst>
                                    <p:cmd type="call" cmd="playFrom(0.0)">
                                      <p:cBhvr>
                                        <p:cTn id="66" dur="1000" fill="hold"/>
                                        <p:tgtEl>
                                          <p:spTgt spid="26"/>
                                        </p:tgtEl>
                                      </p:cBhvr>
                                    </p:cmd>
                                  </p:childTnLst>
                                </p:cTn>
                              </p:par>
                            </p:childTnLst>
                          </p:cTn>
                        </p:par>
                      </p:childTnLst>
                    </p:cTn>
                  </p:par>
                </p:childTnLst>
              </p:cTn>
              <p:nextCondLst>
                <p:cond evt="onClick" delay="0">
                  <p:tgtEl>
                    <p:spTgt spid="26"/>
                  </p:tgtEl>
                </p:cond>
              </p:nextCondLst>
            </p:seq>
            <p:audio>
              <p:cMediaNode vol="80000">
                <p:cTn id="67" fill="hold" display="0">
                  <p:stCondLst>
                    <p:cond delay="indefinite"/>
                  </p:stCondLst>
                  <p:endCondLst>
                    <p:cond evt="onStopAudio" delay="0">
                      <p:tgtEl>
                        <p:sldTgt/>
                      </p:tgtEl>
                    </p:cond>
                  </p:endCondLst>
                </p:cTn>
                <p:tgtEl>
                  <p:spTgt spid="26"/>
                </p:tgtEl>
              </p:cMediaNode>
            </p:audio>
            <p:seq concurrent="1" nextAc="seek">
              <p:cTn id="68" restart="whenNotActive" fill="hold" evtFilter="cancelBubble" nodeType="interactiveSeq">
                <p:stCondLst>
                  <p:cond evt="onClick" delay="0">
                    <p:tgtEl>
                      <p:spTgt spid="27"/>
                    </p:tgtEl>
                  </p:cond>
                </p:stCondLst>
                <p:endSync evt="end" delay="0">
                  <p:rtn val="all"/>
                </p:endSync>
                <p:childTnLst>
                  <p:par>
                    <p:cTn id="69" fill="hold">
                      <p:stCondLst>
                        <p:cond delay="0"/>
                      </p:stCondLst>
                      <p:childTnLst>
                        <p:par>
                          <p:cTn id="70" fill="hold">
                            <p:stCondLst>
                              <p:cond delay="0"/>
                            </p:stCondLst>
                            <p:childTnLst>
                              <p:par>
                                <p:cTn id="71" presetID="1" presetClass="mediacall" presetSubtype="0" fill="hold" nodeType="clickEffect">
                                  <p:stCondLst>
                                    <p:cond delay="0"/>
                                  </p:stCondLst>
                                  <p:childTnLst>
                                    <p:cmd type="call" cmd="playFrom(0.0)">
                                      <p:cBhvr>
                                        <p:cTn id="72" dur="1000" fill="hold"/>
                                        <p:tgtEl>
                                          <p:spTgt spid="27"/>
                                        </p:tgtEl>
                                      </p:cBhvr>
                                    </p:cmd>
                                  </p:childTnLst>
                                </p:cTn>
                              </p:par>
                            </p:childTnLst>
                          </p:cTn>
                        </p:par>
                      </p:childTnLst>
                    </p:cTn>
                  </p:par>
                </p:childTnLst>
              </p:cTn>
              <p:nextCondLst>
                <p:cond evt="onClick" delay="0">
                  <p:tgtEl>
                    <p:spTgt spid="27"/>
                  </p:tgtEl>
                </p:cond>
              </p:nextCondLst>
            </p:seq>
            <p:audio>
              <p:cMediaNode vol="80000">
                <p:cTn id="73" fill="hold" display="0">
                  <p:stCondLst>
                    <p:cond delay="indefinite"/>
                  </p:stCondLst>
                  <p:endCondLst>
                    <p:cond evt="onStopAudio" delay="0">
                      <p:tgtEl>
                        <p:sldTgt/>
                      </p:tgtEl>
                    </p:cond>
                  </p:endCondLst>
                </p:cTn>
                <p:tgtEl>
                  <p:spTgt spid="27"/>
                </p:tgtEl>
              </p:cMediaNode>
            </p:audio>
            <p:seq concurrent="1" nextAc="seek">
              <p:cTn id="74" restart="whenNotActive" fill="hold" evtFilter="cancelBubble" nodeType="interactiveSeq">
                <p:stCondLst>
                  <p:cond evt="onClick" delay="0">
                    <p:tgtEl>
                      <p:spTgt spid="28"/>
                    </p:tgtEl>
                  </p:cond>
                </p:stCondLst>
                <p:endSync evt="end" delay="0">
                  <p:rtn val="all"/>
                </p:endSync>
                <p:childTnLst>
                  <p:par>
                    <p:cTn id="75" fill="hold">
                      <p:stCondLst>
                        <p:cond delay="0"/>
                      </p:stCondLst>
                      <p:childTnLst>
                        <p:par>
                          <p:cTn id="76" fill="hold">
                            <p:stCondLst>
                              <p:cond delay="0"/>
                            </p:stCondLst>
                            <p:childTnLst>
                              <p:par>
                                <p:cTn id="77" presetID="1" presetClass="mediacall" presetSubtype="0" fill="hold" nodeType="clickEffect">
                                  <p:stCondLst>
                                    <p:cond delay="0"/>
                                  </p:stCondLst>
                                  <p:childTnLst>
                                    <p:cmd type="call" cmd="playFrom(0.0)">
                                      <p:cBhvr>
                                        <p:cTn id="78" dur="1000" fill="hold"/>
                                        <p:tgtEl>
                                          <p:spTgt spid="28"/>
                                        </p:tgtEl>
                                      </p:cBhvr>
                                    </p:cmd>
                                  </p:childTnLst>
                                </p:cTn>
                              </p:par>
                            </p:childTnLst>
                          </p:cTn>
                        </p:par>
                      </p:childTnLst>
                    </p:cTn>
                  </p:par>
                </p:childTnLst>
              </p:cTn>
              <p:nextCondLst>
                <p:cond evt="onClick" delay="0">
                  <p:tgtEl>
                    <p:spTgt spid="28"/>
                  </p:tgtEl>
                </p:cond>
              </p:nextCondLst>
            </p:seq>
            <p:audio>
              <p:cMediaNode vol="80000">
                <p:cTn id="79" fill="hold" display="0">
                  <p:stCondLst>
                    <p:cond delay="indefinite"/>
                  </p:stCondLst>
                  <p:endCondLst>
                    <p:cond evt="onStopAudio" delay="0">
                      <p:tgtEl>
                        <p:sldTgt/>
                      </p:tgtEl>
                    </p:cond>
                  </p:endCondLst>
                </p:cTn>
                <p:tgtEl>
                  <p:spTgt spid="28"/>
                </p:tgtEl>
              </p:cMediaNode>
            </p:audio>
            <p:seq concurrent="1" nextAc="seek">
              <p:cTn id="80" restart="whenNotActive" fill="hold" evtFilter="cancelBubble" nodeType="interactiveSeq">
                <p:stCondLst>
                  <p:cond evt="onClick" delay="0">
                    <p:tgtEl>
                      <p:spTgt spid="29"/>
                    </p:tgtEl>
                  </p:cond>
                </p:stCondLst>
                <p:endSync evt="end" delay="0">
                  <p:rtn val="all"/>
                </p:endSync>
                <p:childTnLst>
                  <p:par>
                    <p:cTn id="81" fill="hold">
                      <p:stCondLst>
                        <p:cond delay="0"/>
                      </p:stCondLst>
                      <p:childTnLst>
                        <p:par>
                          <p:cTn id="82" fill="hold">
                            <p:stCondLst>
                              <p:cond delay="0"/>
                            </p:stCondLst>
                            <p:childTnLst>
                              <p:par>
                                <p:cTn id="83" presetID="1" presetClass="mediacall" presetSubtype="0" fill="hold" nodeType="clickEffect">
                                  <p:stCondLst>
                                    <p:cond delay="0"/>
                                  </p:stCondLst>
                                  <p:childTnLst>
                                    <p:cmd type="call" cmd="playFrom(0.0)">
                                      <p:cBhvr>
                                        <p:cTn id="84" dur="1000" fill="hold"/>
                                        <p:tgtEl>
                                          <p:spTgt spid="29"/>
                                        </p:tgtEl>
                                      </p:cBhvr>
                                    </p:cmd>
                                  </p:childTnLst>
                                </p:cTn>
                              </p:par>
                            </p:childTnLst>
                          </p:cTn>
                        </p:par>
                      </p:childTnLst>
                    </p:cTn>
                  </p:par>
                </p:childTnLst>
              </p:cTn>
              <p:nextCondLst>
                <p:cond evt="onClick" delay="0">
                  <p:tgtEl>
                    <p:spTgt spid="29"/>
                  </p:tgtEl>
                </p:cond>
              </p:nextCondLst>
            </p:seq>
            <p:audio>
              <p:cMediaNode vol="80000">
                <p:cTn id="85" fill="hold" display="0">
                  <p:stCondLst>
                    <p:cond delay="indefinite"/>
                  </p:stCondLst>
                  <p:endCondLst>
                    <p:cond evt="onStopAudio" delay="0">
                      <p:tgtEl>
                        <p:sldTgt/>
                      </p:tgtEl>
                    </p:cond>
                  </p:endCondLst>
                </p:cTn>
                <p:tgtEl>
                  <p:spTgt spid="29"/>
                </p:tgtEl>
              </p:cMediaNode>
            </p:audio>
            <p:seq concurrent="1" nextAc="seek">
              <p:cTn id="86" restart="whenNotActive" fill="hold" evtFilter="cancelBubble" nodeType="interactiveSeq">
                <p:stCondLst>
                  <p:cond evt="onClick" delay="0">
                    <p:tgtEl>
                      <p:spTgt spid="30"/>
                    </p:tgtEl>
                  </p:cond>
                </p:stCondLst>
                <p:endSync evt="end" delay="0">
                  <p:rtn val="all"/>
                </p:endSync>
                <p:childTnLst>
                  <p:par>
                    <p:cTn id="87" fill="hold">
                      <p:stCondLst>
                        <p:cond delay="0"/>
                      </p:stCondLst>
                      <p:childTnLst>
                        <p:par>
                          <p:cTn id="88" fill="hold">
                            <p:stCondLst>
                              <p:cond delay="0"/>
                            </p:stCondLst>
                            <p:childTnLst>
                              <p:par>
                                <p:cTn id="89" presetID="1" presetClass="mediacall" presetSubtype="0" fill="hold" nodeType="clickEffect">
                                  <p:stCondLst>
                                    <p:cond delay="0"/>
                                  </p:stCondLst>
                                  <p:childTnLst>
                                    <p:cmd type="call" cmd="playFrom(0.0)">
                                      <p:cBhvr>
                                        <p:cTn id="90" dur="1000" fill="hold"/>
                                        <p:tgtEl>
                                          <p:spTgt spid="30"/>
                                        </p:tgtEl>
                                      </p:cBhvr>
                                    </p:cmd>
                                  </p:childTnLst>
                                </p:cTn>
                              </p:par>
                            </p:childTnLst>
                          </p:cTn>
                        </p:par>
                      </p:childTnLst>
                    </p:cTn>
                  </p:par>
                </p:childTnLst>
              </p:cTn>
              <p:nextCondLst>
                <p:cond evt="onClick" delay="0">
                  <p:tgtEl>
                    <p:spTgt spid="30"/>
                  </p:tgtEl>
                </p:cond>
              </p:nextCondLst>
            </p:seq>
            <p:audio>
              <p:cMediaNode vol="80000">
                <p:cTn id="91" fill="hold" display="0">
                  <p:stCondLst>
                    <p:cond delay="indefinite"/>
                  </p:stCondLst>
                  <p:endCondLst>
                    <p:cond evt="onStopAudio" delay="0">
                      <p:tgtEl>
                        <p:sldTgt/>
                      </p:tgtEl>
                    </p:cond>
                  </p:endCondLst>
                </p:cTn>
                <p:tgtEl>
                  <p:spTgt spid="30"/>
                </p:tgtEl>
              </p:cMediaNode>
            </p:audio>
            <p:seq concurrent="1" nextAc="seek">
              <p:cTn id="92" restart="whenNotActive" fill="hold" evtFilter="cancelBubble" nodeType="interactiveSeq">
                <p:stCondLst>
                  <p:cond evt="onClick" delay="0">
                    <p:tgtEl>
                      <p:spTgt spid="31"/>
                    </p:tgtEl>
                  </p:cond>
                </p:stCondLst>
                <p:endSync evt="end" delay="0">
                  <p:rtn val="all"/>
                </p:endSync>
                <p:childTnLst>
                  <p:par>
                    <p:cTn id="93" fill="hold">
                      <p:stCondLst>
                        <p:cond delay="0"/>
                      </p:stCondLst>
                      <p:childTnLst>
                        <p:par>
                          <p:cTn id="94" fill="hold">
                            <p:stCondLst>
                              <p:cond delay="0"/>
                            </p:stCondLst>
                            <p:childTnLst>
                              <p:par>
                                <p:cTn id="95" presetID="1" presetClass="mediacall" presetSubtype="0" fill="hold" nodeType="clickEffect">
                                  <p:stCondLst>
                                    <p:cond delay="0"/>
                                  </p:stCondLst>
                                  <p:childTnLst>
                                    <p:cmd type="call" cmd="playFrom(0.0)">
                                      <p:cBhvr>
                                        <p:cTn id="96" dur="1000" fill="hold"/>
                                        <p:tgtEl>
                                          <p:spTgt spid="31"/>
                                        </p:tgtEl>
                                      </p:cBhvr>
                                    </p:cmd>
                                  </p:childTnLst>
                                </p:cTn>
                              </p:par>
                            </p:childTnLst>
                          </p:cTn>
                        </p:par>
                      </p:childTnLst>
                    </p:cTn>
                  </p:par>
                </p:childTnLst>
              </p:cTn>
              <p:nextCondLst>
                <p:cond evt="onClick" delay="0">
                  <p:tgtEl>
                    <p:spTgt spid="31"/>
                  </p:tgtEl>
                </p:cond>
              </p:nextCondLst>
            </p:seq>
            <p:audio>
              <p:cMediaNode vol="80000">
                <p:cTn id="97" fill="hold" display="0">
                  <p:stCondLst>
                    <p:cond delay="indefinite"/>
                  </p:stCondLst>
                  <p:endCondLst>
                    <p:cond evt="onStopAudio" delay="0">
                      <p:tgtEl>
                        <p:sldTgt/>
                      </p:tgtEl>
                    </p:cond>
                  </p:endCondLst>
                </p:cTn>
                <p:tgtEl>
                  <p:spTgt spid="31"/>
                </p:tgtEl>
              </p:cMediaNode>
            </p:audio>
            <p:seq concurrent="1" nextAc="seek">
              <p:cTn id="98" restart="whenNotActive" fill="hold" evtFilter="cancelBubble" nodeType="interactiveSeq">
                <p:stCondLst>
                  <p:cond evt="onClick" delay="0">
                    <p:tgtEl>
                      <p:spTgt spid="32"/>
                    </p:tgtEl>
                  </p:cond>
                </p:stCondLst>
                <p:endSync evt="end" delay="0">
                  <p:rtn val="all"/>
                </p:endSync>
                <p:childTnLst>
                  <p:par>
                    <p:cTn id="99" fill="hold">
                      <p:stCondLst>
                        <p:cond delay="0"/>
                      </p:stCondLst>
                      <p:childTnLst>
                        <p:par>
                          <p:cTn id="100" fill="hold">
                            <p:stCondLst>
                              <p:cond delay="0"/>
                            </p:stCondLst>
                            <p:childTnLst>
                              <p:par>
                                <p:cTn id="101" presetID="1" presetClass="mediacall" presetSubtype="0" fill="hold" nodeType="clickEffect">
                                  <p:stCondLst>
                                    <p:cond delay="0"/>
                                  </p:stCondLst>
                                  <p:childTnLst>
                                    <p:cmd type="call" cmd="playFrom(0.0)">
                                      <p:cBhvr>
                                        <p:cTn id="102" dur="1000" fill="hold"/>
                                        <p:tgtEl>
                                          <p:spTgt spid="32"/>
                                        </p:tgtEl>
                                      </p:cBhvr>
                                    </p:cmd>
                                  </p:childTnLst>
                                </p:cTn>
                              </p:par>
                            </p:childTnLst>
                          </p:cTn>
                        </p:par>
                      </p:childTnLst>
                    </p:cTn>
                  </p:par>
                </p:childTnLst>
              </p:cTn>
              <p:nextCondLst>
                <p:cond evt="onClick" delay="0">
                  <p:tgtEl>
                    <p:spTgt spid="32"/>
                  </p:tgtEl>
                </p:cond>
              </p:nextCondLst>
            </p:seq>
            <p:audio>
              <p:cMediaNode vol="80000">
                <p:cTn id="103" fill="hold" display="0">
                  <p:stCondLst>
                    <p:cond delay="indefinite"/>
                  </p:stCondLst>
                  <p:endCondLst>
                    <p:cond evt="onStopAudio" delay="0">
                      <p:tgtEl>
                        <p:sldTgt/>
                      </p:tgtEl>
                    </p:cond>
                  </p:endCondLst>
                </p:cTn>
                <p:tgtEl>
                  <p:spTgt spid="32"/>
                </p:tgtEl>
              </p:cMediaNode>
            </p:audio>
            <p:seq concurrent="1" nextAc="seek">
              <p:cTn id="104" restart="whenNotActive" fill="hold" evtFilter="cancelBubble" nodeType="interactiveSeq">
                <p:stCondLst>
                  <p:cond evt="onClick" delay="0">
                    <p:tgtEl>
                      <p:spTgt spid="33"/>
                    </p:tgtEl>
                  </p:cond>
                </p:stCondLst>
                <p:endSync evt="end" delay="0">
                  <p:rtn val="all"/>
                </p:endSync>
                <p:childTnLst>
                  <p:par>
                    <p:cTn id="105" fill="hold">
                      <p:stCondLst>
                        <p:cond delay="0"/>
                      </p:stCondLst>
                      <p:childTnLst>
                        <p:par>
                          <p:cTn id="106" fill="hold">
                            <p:stCondLst>
                              <p:cond delay="0"/>
                            </p:stCondLst>
                            <p:childTnLst>
                              <p:par>
                                <p:cTn id="107" presetID="1" presetClass="mediacall" presetSubtype="0" fill="hold" nodeType="clickEffect">
                                  <p:stCondLst>
                                    <p:cond delay="0"/>
                                  </p:stCondLst>
                                  <p:childTnLst>
                                    <p:cmd type="call" cmd="playFrom(0.0)">
                                      <p:cBhvr>
                                        <p:cTn id="108" dur="1000" fill="hold"/>
                                        <p:tgtEl>
                                          <p:spTgt spid="33"/>
                                        </p:tgtEl>
                                      </p:cBhvr>
                                    </p:cmd>
                                  </p:childTnLst>
                                </p:cTn>
                              </p:par>
                            </p:childTnLst>
                          </p:cTn>
                        </p:par>
                      </p:childTnLst>
                    </p:cTn>
                  </p:par>
                </p:childTnLst>
              </p:cTn>
              <p:nextCondLst>
                <p:cond evt="onClick" delay="0">
                  <p:tgtEl>
                    <p:spTgt spid="33"/>
                  </p:tgtEl>
                </p:cond>
              </p:nextCondLst>
            </p:seq>
            <p:audio>
              <p:cMediaNode vol="80000">
                <p:cTn id="109" fill="hold" display="0">
                  <p:stCondLst>
                    <p:cond delay="indefinite"/>
                  </p:stCondLst>
                  <p:endCondLst>
                    <p:cond evt="onStopAudio" delay="0">
                      <p:tgtEl>
                        <p:sldTgt/>
                      </p:tgtEl>
                    </p:cond>
                  </p:endCondLst>
                </p:cTn>
                <p:tgtEl>
                  <p:spTgt spid="33"/>
                </p:tgtEl>
              </p:cMediaNode>
            </p:audio>
            <p:seq concurrent="1" nextAc="seek">
              <p:cTn id="110" restart="whenNotActive" fill="hold" evtFilter="cancelBubble" nodeType="interactiveSeq">
                <p:stCondLst>
                  <p:cond evt="onClick" delay="0">
                    <p:tgtEl>
                      <p:spTgt spid="34"/>
                    </p:tgtEl>
                  </p:cond>
                </p:stCondLst>
                <p:endSync evt="end" delay="0">
                  <p:rtn val="all"/>
                </p:endSync>
                <p:childTnLst>
                  <p:par>
                    <p:cTn id="111" fill="hold">
                      <p:stCondLst>
                        <p:cond delay="0"/>
                      </p:stCondLst>
                      <p:childTnLst>
                        <p:par>
                          <p:cTn id="112" fill="hold">
                            <p:stCondLst>
                              <p:cond delay="0"/>
                            </p:stCondLst>
                            <p:childTnLst>
                              <p:par>
                                <p:cTn id="113" presetID="1" presetClass="mediacall" presetSubtype="0" fill="hold" nodeType="clickEffect">
                                  <p:stCondLst>
                                    <p:cond delay="0"/>
                                  </p:stCondLst>
                                  <p:childTnLst>
                                    <p:cmd type="call" cmd="playFrom(0.0)">
                                      <p:cBhvr>
                                        <p:cTn id="114" dur="1000" fill="hold"/>
                                        <p:tgtEl>
                                          <p:spTgt spid="34"/>
                                        </p:tgtEl>
                                      </p:cBhvr>
                                    </p:cmd>
                                  </p:childTnLst>
                                </p:cTn>
                              </p:par>
                            </p:childTnLst>
                          </p:cTn>
                        </p:par>
                      </p:childTnLst>
                    </p:cTn>
                  </p:par>
                </p:childTnLst>
              </p:cTn>
              <p:nextCondLst>
                <p:cond evt="onClick" delay="0">
                  <p:tgtEl>
                    <p:spTgt spid="34"/>
                  </p:tgtEl>
                </p:cond>
              </p:nextCondLst>
            </p:seq>
            <p:audio>
              <p:cMediaNode vol="80000">
                <p:cTn id="115" fill="hold" display="0">
                  <p:stCondLst>
                    <p:cond delay="indefinite"/>
                  </p:stCondLst>
                  <p:endCondLst>
                    <p:cond evt="onStopAudio" delay="0">
                      <p:tgtEl>
                        <p:sldTgt/>
                      </p:tgtEl>
                    </p:cond>
                  </p:endCondLst>
                </p:cTn>
                <p:tgtEl>
                  <p:spTgt spid="34"/>
                </p:tgtEl>
              </p:cMediaNode>
            </p:audio>
            <p:seq concurrent="1" nextAc="seek">
              <p:cTn id="116" restart="whenNotActive" fill="hold" evtFilter="cancelBubble" nodeType="interactiveSeq">
                <p:stCondLst>
                  <p:cond evt="onClick" delay="0">
                    <p:tgtEl>
                      <p:spTgt spid="35"/>
                    </p:tgtEl>
                  </p:cond>
                </p:stCondLst>
                <p:endSync evt="end" delay="0">
                  <p:rtn val="all"/>
                </p:endSync>
                <p:childTnLst>
                  <p:par>
                    <p:cTn id="117" fill="hold">
                      <p:stCondLst>
                        <p:cond delay="0"/>
                      </p:stCondLst>
                      <p:childTnLst>
                        <p:par>
                          <p:cTn id="118" fill="hold">
                            <p:stCondLst>
                              <p:cond delay="0"/>
                            </p:stCondLst>
                            <p:childTnLst>
                              <p:par>
                                <p:cTn id="119" presetID="1" presetClass="mediacall" presetSubtype="0" fill="hold" nodeType="clickEffect">
                                  <p:stCondLst>
                                    <p:cond delay="0"/>
                                  </p:stCondLst>
                                  <p:childTnLst>
                                    <p:cmd type="call" cmd="playFrom(0.0)">
                                      <p:cBhvr>
                                        <p:cTn id="120" dur="1000" fill="hold"/>
                                        <p:tgtEl>
                                          <p:spTgt spid="35"/>
                                        </p:tgtEl>
                                      </p:cBhvr>
                                    </p:cmd>
                                  </p:childTnLst>
                                </p:cTn>
                              </p:par>
                            </p:childTnLst>
                          </p:cTn>
                        </p:par>
                      </p:childTnLst>
                    </p:cTn>
                  </p:par>
                </p:childTnLst>
              </p:cTn>
              <p:nextCondLst>
                <p:cond evt="onClick" delay="0">
                  <p:tgtEl>
                    <p:spTgt spid="35"/>
                  </p:tgtEl>
                </p:cond>
              </p:nextCondLst>
            </p:seq>
            <p:audio>
              <p:cMediaNode vol="80000">
                <p:cTn id="121" fill="hold" display="0">
                  <p:stCondLst>
                    <p:cond delay="indefinite"/>
                  </p:stCondLst>
                  <p:endCondLst>
                    <p:cond evt="onStopAudio" delay="0">
                      <p:tgtEl>
                        <p:sldTgt/>
                      </p:tgtEl>
                    </p:cond>
                  </p:endCondLst>
                </p:cTn>
                <p:tgtEl>
                  <p:spTgt spid="35"/>
                </p:tgtEl>
              </p:cMediaNode>
            </p:audio>
            <p:seq concurrent="1" nextAc="seek">
              <p:cTn id="122" restart="whenNotActive" fill="hold" evtFilter="cancelBubble" nodeType="interactiveSeq">
                <p:stCondLst>
                  <p:cond evt="onClick" delay="0">
                    <p:tgtEl>
                      <p:spTgt spid="36"/>
                    </p:tgtEl>
                  </p:cond>
                </p:stCondLst>
                <p:endSync evt="end" delay="0">
                  <p:rtn val="all"/>
                </p:endSync>
                <p:childTnLst>
                  <p:par>
                    <p:cTn id="123" fill="hold">
                      <p:stCondLst>
                        <p:cond delay="0"/>
                      </p:stCondLst>
                      <p:childTnLst>
                        <p:par>
                          <p:cTn id="124" fill="hold">
                            <p:stCondLst>
                              <p:cond delay="0"/>
                            </p:stCondLst>
                            <p:childTnLst>
                              <p:par>
                                <p:cTn id="125" presetID="1" presetClass="mediacall" presetSubtype="0" fill="hold" nodeType="clickEffect">
                                  <p:stCondLst>
                                    <p:cond delay="0"/>
                                  </p:stCondLst>
                                  <p:childTnLst>
                                    <p:cmd type="call" cmd="playFrom(0.0)">
                                      <p:cBhvr>
                                        <p:cTn id="126" dur="1000" fill="hold"/>
                                        <p:tgtEl>
                                          <p:spTgt spid="36"/>
                                        </p:tgtEl>
                                      </p:cBhvr>
                                    </p:cmd>
                                  </p:childTnLst>
                                </p:cTn>
                              </p:par>
                            </p:childTnLst>
                          </p:cTn>
                        </p:par>
                      </p:childTnLst>
                    </p:cTn>
                  </p:par>
                </p:childTnLst>
              </p:cTn>
              <p:nextCondLst>
                <p:cond evt="onClick" delay="0">
                  <p:tgtEl>
                    <p:spTgt spid="36"/>
                  </p:tgtEl>
                </p:cond>
              </p:nextCondLst>
            </p:seq>
            <p:audio>
              <p:cMediaNode vol="80000">
                <p:cTn id="127" fill="hold" display="0">
                  <p:stCondLst>
                    <p:cond delay="indefinite"/>
                  </p:stCondLst>
                  <p:endCondLst>
                    <p:cond evt="onStopAudio" delay="0">
                      <p:tgtEl>
                        <p:sldTgt/>
                      </p:tgtEl>
                    </p:cond>
                  </p:endCondLst>
                </p:cTn>
                <p:tgtEl>
                  <p:spTgt spid="36"/>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Audio Signal Recognition</a:t>
            </a:r>
            <a:endParaRPr lang="he-IL" dirty="0">
              <a:latin typeface="Trebuchet MS" panose="020B0603020202020204" pitchFamily="34" charset="0"/>
            </a:endParaRPr>
          </a:p>
        </p:txBody>
      </p:sp>
      <p:grpSp>
        <p:nvGrpSpPr>
          <p:cNvPr id="15" name="Group 14"/>
          <p:cNvGrpSpPr/>
          <p:nvPr/>
        </p:nvGrpSpPr>
        <p:grpSpPr>
          <a:xfrm>
            <a:off x="550138" y="2819435"/>
            <a:ext cx="11091724" cy="2371156"/>
            <a:chOff x="838200" y="1930876"/>
            <a:chExt cx="11091724" cy="2371156"/>
          </a:xfrm>
        </p:grpSpPr>
        <p:grpSp>
          <p:nvGrpSpPr>
            <p:cNvPr id="8" name="Group 7"/>
            <p:cNvGrpSpPr/>
            <p:nvPr/>
          </p:nvGrpSpPr>
          <p:grpSpPr>
            <a:xfrm>
              <a:off x="838200" y="1930876"/>
              <a:ext cx="7171267" cy="2371156"/>
              <a:chOff x="838200" y="1786500"/>
              <a:chExt cx="10178256" cy="2757657"/>
            </a:xfrm>
          </p:grpSpPr>
          <p:grpSp>
            <p:nvGrpSpPr>
              <p:cNvPr id="4" name="Group 3"/>
              <p:cNvGrpSpPr/>
              <p:nvPr/>
            </p:nvGrpSpPr>
            <p:grpSpPr>
              <a:xfrm>
                <a:off x="838200" y="1786500"/>
                <a:ext cx="4613910" cy="2748243"/>
                <a:chOff x="838200" y="2697479"/>
                <a:chExt cx="4613910" cy="1873051"/>
              </a:xfrm>
            </p:grpSpPr>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19622" t="12926" r="21401" b="53665"/>
                <a:stretch/>
              </p:blipFill>
              <p:spPr>
                <a:xfrm>
                  <a:off x="838200" y="2697479"/>
                  <a:ext cx="4613910" cy="1493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897381" y="4277784"/>
                  <a:ext cx="2228850" cy="292746"/>
                </a:xfrm>
                <a:prstGeom prst="rect">
                  <a:avLst/>
                </a:prstGeom>
                <a:noFill/>
              </p:spPr>
              <p:txBody>
                <a:bodyPr wrap="square" rtlCol="1">
                  <a:spAutoFit/>
                </a:bodyPr>
                <a:lstStyle/>
                <a:p>
                  <a:pPr algn="ctr" rtl="0"/>
                  <a:r>
                    <a:rPr lang="en-US" dirty="0">
                      <a:latin typeface="Trebuchet MS" panose="020B0603020202020204" pitchFamily="34" charset="0"/>
                    </a:rPr>
                    <a:t>Yes</a:t>
                  </a:r>
                  <a:endParaRPr lang="he-IL" dirty="0">
                    <a:latin typeface="Trebuchet MS" panose="020B0603020202020204" pitchFamily="34" charset="0"/>
                  </a:endParaRPr>
                </a:p>
              </p:txBody>
            </p:sp>
          </p:grpSp>
          <p:grpSp>
            <p:nvGrpSpPr>
              <p:cNvPr id="7" name="Group 6"/>
              <p:cNvGrpSpPr/>
              <p:nvPr/>
            </p:nvGrpSpPr>
            <p:grpSpPr>
              <a:xfrm>
                <a:off x="6402546" y="1786501"/>
                <a:ext cx="4613910" cy="2757656"/>
                <a:chOff x="6402546" y="2697479"/>
                <a:chExt cx="4613910" cy="1882113"/>
              </a:xfrm>
            </p:grpSpPr>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33561" t="12812" r="11969" b="53841"/>
                <a:stretch/>
              </p:blipFill>
              <p:spPr>
                <a:xfrm>
                  <a:off x="6402546" y="2697479"/>
                  <a:ext cx="4613910" cy="1493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7490456" y="4286433"/>
                  <a:ext cx="2228850" cy="293159"/>
                </a:xfrm>
                <a:prstGeom prst="rect">
                  <a:avLst/>
                </a:prstGeom>
                <a:noFill/>
              </p:spPr>
              <p:txBody>
                <a:bodyPr wrap="square" rtlCol="1">
                  <a:spAutoFit/>
                </a:bodyPr>
                <a:lstStyle/>
                <a:p>
                  <a:pPr algn="ctr" rtl="0"/>
                  <a:r>
                    <a:rPr lang="en-US" dirty="0">
                      <a:latin typeface="Trebuchet MS" panose="020B0603020202020204" pitchFamily="34" charset="0"/>
                    </a:rPr>
                    <a:t>Unknown</a:t>
                  </a:r>
                  <a:endParaRPr lang="he-IL" dirty="0">
                    <a:latin typeface="Trebuchet MS" panose="020B0603020202020204" pitchFamily="34" charset="0"/>
                  </a:endParaRPr>
                </a:p>
              </p:txBody>
            </p:sp>
          </p:grpSp>
        </p:grpSp>
        <p:grpSp>
          <p:nvGrpSpPr>
            <p:cNvPr id="12" name="Group 11"/>
            <p:cNvGrpSpPr/>
            <p:nvPr/>
          </p:nvGrpSpPr>
          <p:grpSpPr>
            <a:xfrm>
              <a:off x="8679114" y="1930877"/>
              <a:ext cx="3250810" cy="2363061"/>
              <a:chOff x="8679114" y="1930877"/>
              <a:chExt cx="3250810" cy="2363061"/>
            </a:xfrm>
          </p:grpSpPr>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19264" t="12963" r="25646" b="54382"/>
              <a:stretch/>
            </p:blipFill>
            <p:spPr>
              <a:xfrm>
                <a:off x="8679114" y="1930877"/>
                <a:ext cx="3250810" cy="1881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p:cNvSpPr txBox="1"/>
              <p:nvPr/>
            </p:nvSpPr>
            <p:spPr>
              <a:xfrm>
                <a:off x="9519331" y="3924606"/>
                <a:ext cx="1570375" cy="369332"/>
              </a:xfrm>
              <a:prstGeom prst="rect">
                <a:avLst/>
              </a:prstGeom>
              <a:noFill/>
            </p:spPr>
            <p:txBody>
              <a:bodyPr wrap="square" rtlCol="1">
                <a:spAutoFit/>
              </a:bodyPr>
              <a:lstStyle/>
              <a:p>
                <a:pPr algn="ctr" rtl="0"/>
                <a:r>
                  <a:rPr lang="en-US" dirty="0">
                    <a:latin typeface="Trebuchet MS" panose="020B0603020202020204" pitchFamily="34" charset="0"/>
                  </a:rPr>
                  <a:t>Right</a:t>
                </a:r>
                <a:endParaRPr lang="he-IL" dirty="0">
                  <a:latin typeface="Trebuchet MS" panose="020B0603020202020204" pitchFamily="34" charset="0"/>
                </a:endParaRPr>
              </a:p>
            </p:txBody>
          </p:sp>
        </p:grpSp>
      </p:grpSp>
      <p:sp>
        <p:nvSpPr>
          <p:cNvPr id="6" name="TextBox 5">
            <a:extLst>
              <a:ext uri="{FF2B5EF4-FFF2-40B4-BE49-F238E27FC236}">
                <a16:creationId xmlns="" xmlns:a16="http://schemas.microsoft.com/office/drawing/2014/main" id="{7AF4AE71-F6BE-4495-8569-7925598AA7A4}"/>
              </a:ext>
            </a:extLst>
          </p:cNvPr>
          <p:cNvSpPr txBox="1"/>
          <p:nvPr/>
        </p:nvSpPr>
        <p:spPr>
          <a:xfrm>
            <a:off x="550138" y="1895707"/>
            <a:ext cx="11392818" cy="646331"/>
          </a:xfrm>
          <a:prstGeom prst="rect">
            <a:avLst/>
          </a:prstGeom>
          <a:noFill/>
        </p:spPr>
        <p:txBody>
          <a:bodyPr wrap="square" rtlCol="0">
            <a:spAutoFit/>
          </a:bodyPr>
          <a:lstStyle/>
          <a:p>
            <a:pPr algn="ctr"/>
            <a:r>
              <a:rPr lang="en-US" sz="3600" b="1" dirty="0"/>
              <a:t>Visualization of the data set</a:t>
            </a:r>
            <a:endParaRPr lang="aa-ET" sz="3600" b="1" dirty="0"/>
          </a:p>
        </p:txBody>
      </p:sp>
    </p:spTree>
    <p:extLst>
      <p:ext uri="{BB962C8B-B14F-4D97-AF65-F5344CB8AC3E}">
        <p14:creationId xmlns:p14="http://schemas.microsoft.com/office/powerpoint/2010/main" val="2779278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Audio Signal Recognition</a:t>
            </a:r>
            <a:endParaRPr lang="he-IL" dirty="0">
              <a:latin typeface="Trebuchet MS" panose="020B0603020202020204" pitchFamily="34" charset="0"/>
            </a:endParaRPr>
          </a:p>
        </p:txBody>
      </p:sp>
      <p:grpSp>
        <p:nvGrpSpPr>
          <p:cNvPr id="23" name="Group 22"/>
          <p:cNvGrpSpPr/>
          <p:nvPr/>
        </p:nvGrpSpPr>
        <p:grpSpPr>
          <a:xfrm>
            <a:off x="550138" y="2798710"/>
            <a:ext cx="11091724" cy="2391869"/>
            <a:chOff x="838200" y="1930877"/>
            <a:chExt cx="11091724" cy="2391869"/>
          </a:xfrm>
        </p:grpSpPr>
        <p:grpSp>
          <p:nvGrpSpPr>
            <p:cNvPr id="16" name="Group 15"/>
            <p:cNvGrpSpPr/>
            <p:nvPr/>
          </p:nvGrpSpPr>
          <p:grpSpPr>
            <a:xfrm>
              <a:off x="8679114" y="1930877"/>
              <a:ext cx="3250810" cy="2363061"/>
              <a:chOff x="8679114" y="1930877"/>
              <a:chExt cx="3250810" cy="2363061"/>
            </a:xfrm>
          </p:grpSpPr>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4137" t="13278" r="28472" b="54315"/>
              <a:stretch/>
            </p:blipFill>
            <p:spPr>
              <a:xfrm>
                <a:off x="8679114" y="1930877"/>
                <a:ext cx="3250810" cy="1881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TextBox 14"/>
              <p:cNvSpPr txBox="1"/>
              <p:nvPr/>
            </p:nvSpPr>
            <p:spPr>
              <a:xfrm>
                <a:off x="9446081" y="3924606"/>
                <a:ext cx="1570375" cy="369332"/>
              </a:xfrm>
              <a:prstGeom prst="rect">
                <a:avLst/>
              </a:prstGeom>
              <a:noFill/>
            </p:spPr>
            <p:txBody>
              <a:bodyPr wrap="square" rtlCol="1">
                <a:spAutoFit/>
              </a:bodyPr>
              <a:lstStyle/>
              <a:p>
                <a:pPr algn="ctr" rtl="0"/>
                <a:r>
                  <a:rPr lang="en-US" dirty="0">
                    <a:latin typeface="Trebuchet MS" panose="020B0603020202020204" pitchFamily="34" charset="0"/>
                  </a:rPr>
                  <a:t>Seven</a:t>
                </a:r>
                <a:endParaRPr lang="he-IL" dirty="0">
                  <a:latin typeface="Trebuchet MS" panose="020B0603020202020204" pitchFamily="34" charset="0"/>
                </a:endParaRPr>
              </a:p>
            </p:txBody>
          </p:sp>
        </p:grpSp>
        <p:grpSp>
          <p:nvGrpSpPr>
            <p:cNvPr id="19" name="Group 18"/>
            <p:cNvGrpSpPr/>
            <p:nvPr/>
          </p:nvGrpSpPr>
          <p:grpSpPr>
            <a:xfrm>
              <a:off x="4758657" y="1930877"/>
              <a:ext cx="3250810" cy="2363061"/>
              <a:chOff x="4758657" y="1930877"/>
              <a:chExt cx="3250810" cy="2363061"/>
            </a:xfrm>
          </p:grpSpPr>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16738" t="12828" r="25350" b="53952"/>
              <a:stretch/>
            </p:blipFill>
            <p:spPr>
              <a:xfrm>
                <a:off x="4758657" y="1930877"/>
                <a:ext cx="3250810" cy="1881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TextBox 17"/>
              <p:cNvSpPr txBox="1"/>
              <p:nvPr/>
            </p:nvSpPr>
            <p:spPr>
              <a:xfrm>
                <a:off x="5515272" y="3924606"/>
                <a:ext cx="1570375" cy="369332"/>
              </a:xfrm>
              <a:prstGeom prst="rect">
                <a:avLst/>
              </a:prstGeom>
              <a:noFill/>
            </p:spPr>
            <p:txBody>
              <a:bodyPr wrap="square" rtlCol="1">
                <a:spAutoFit/>
              </a:bodyPr>
              <a:lstStyle/>
              <a:p>
                <a:pPr algn="ctr" rtl="0"/>
                <a:r>
                  <a:rPr lang="en-US" dirty="0">
                    <a:latin typeface="Trebuchet MS" panose="020B0603020202020204" pitchFamily="34" charset="0"/>
                  </a:rPr>
                  <a:t>Three</a:t>
                </a:r>
                <a:endParaRPr lang="he-IL" dirty="0">
                  <a:latin typeface="Trebuchet MS" panose="020B0603020202020204" pitchFamily="34" charset="0"/>
                </a:endParaRPr>
              </a:p>
            </p:txBody>
          </p:sp>
        </p:grpSp>
        <p:grpSp>
          <p:nvGrpSpPr>
            <p:cNvPr id="22" name="Group 21"/>
            <p:cNvGrpSpPr/>
            <p:nvPr/>
          </p:nvGrpSpPr>
          <p:grpSpPr>
            <a:xfrm>
              <a:off x="838200" y="1930877"/>
              <a:ext cx="3250810" cy="2391869"/>
              <a:chOff x="838200" y="1930877"/>
              <a:chExt cx="3250810" cy="2391869"/>
            </a:xfrm>
          </p:grpSpPr>
          <p:pic>
            <p:nvPicPr>
              <p:cNvPr id="20" name="Picture 19"/>
              <p:cNvPicPr>
                <a:picLocks noChangeAspect="1"/>
              </p:cNvPicPr>
              <p:nvPr/>
            </p:nvPicPr>
            <p:blipFill rotWithShape="1">
              <a:blip r:embed="rId6">
                <a:extLst>
                  <a:ext uri="{28A0092B-C50C-407E-A947-70E740481C1C}">
                    <a14:useLocalDpi xmlns:a14="http://schemas.microsoft.com/office/drawing/2010/main" val="0"/>
                  </a:ext>
                </a:extLst>
              </a:blip>
              <a:srcRect l="33902" t="12442" r="19381" b="53746"/>
              <a:stretch/>
            </p:blipFill>
            <p:spPr>
              <a:xfrm>
                <a:off x="838200" y="1930877"/>
                <a:ext cx="3250810" cy="1881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p:cNvSpPr txBox="1"/>
              <p:nvPr/>
            </p:nvSpPr>
            <p:spPr>
              <a:xfrm>
                <a:off x="1584463" y="3953414"/>
                <a:ext cx="1570375" cy="369332"/>
              </a:xfrm>
              <a:prstGeom prst="rect">
                <a:avLst/>
              </a:prstGeom>
              <a:noFill/>
            </p:spPr>
            <p:txBody>
              <a:bodyPr wrap="square" rtlCol="1">
                <a:spAutoFit/>
              </a:bodyPr>
              <a:lstStyle/>
              <a:p>
                <a:pPr algn="ctr" rtl="0"/>
                <a:r>
                  <a:rPr lang="en-US" dirty="0">
                    <a:latin typeface="Trebuchet MS" panose="020B0603020202020204" pitchFamily="34" charset="0"/>
                  </a:rPr>
                  <a:t>Tree</a:t>
                </a:r>
                <a:endParaRPr lang="he-IL" dirty="0">
                  <a:latin typeface="Trebuchet MS" panose="020B0603020202020204" pitchFamily="34" charset="0"/>
                </a:endParaRPr>
              </a:p>
            </p:txBody>
          </p:sp>
        </p:grpSp>
      </p:grpSp>
      <p:sp>
        <p:nvSpPr>
          <p:cNvPr id="2" name="Rectangle 1">
            <a:extLst>
              <a:ext uri="{FF2B5EF4-FFF2-40B4-BE49-F238E27FC236}">
                <a16:creationId xmlns="" xmlns:a16="http://schemas.microsoft.com/office/drawing/2014/main" id="{684FD63C-843F-4503-A8A6-C6EC5FB81174}"/>
              </a:ext>
            </a:extLst>
          </p:cNvPr>
          <p:cNvSpPr/>
          <p:nvPr/>
        </p:nvSpPr>
        <p:spPr>
          <a:xfrm>
            <a:off x="3462747" y="1895013"/>
            <a:ext cx="5511830" cy="646331"/>
          </a:xfrm>
          <a:prstGeom prst="rect">
            <a:avLst/>
          </a:prstGeom>
        </p:spPr>
        <p:txBody>
          <a:bodyPr wrap="none">
            <a:spAutoFit/>
          </a:bodyPr>
          <a:lstStyle/>
          <a:p>
            <a:pPr algn="ctr"/>
            <a:r>
              <a:rPr lang="en-US" sz="3600" b="1" dirty="0"/>
              <a:t>Visualization of the data set</a:t>
            </a:r>
            <a:endParaRPr lang="aa-ET" sz="3600" b="1" dirty="0"/>
          </a:p>
        </p:txBody>
      </p:sp>
    </p:spTree>
    <p:extLst>
      <p:ext uri="{BB962C8B-B14F-4D97-AF65-F5344CB8AC3E}">
        <p14:creationId xmlns:p14="http://schemas.microsoft.com/office/powerpoint/2010/main" val="3070522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Common Solution at Kaggle</a:t>
            </a:r>
            <a:endParaRPr lang="he-IL" b="1" dirty="0">
              <a:latin typeface="Trebuchet MS" panose="020B0603020202020204" pitchFamily="34" charset="0"/>
            </a:endParaRPr>
          </a:p>
        </p:txBody>
      </p:sp>
      <p:grpSp>
        <p:nvGrpSpPr>
          <p:cNvPr id="25" name="Group 24"/>
          <p:cNvGrpSpPr/>
          <p:nvPr/>
        </p:nvGrpSpPr>
        <p:grpSpPr>
          <a:xfrm>
            <a:off x="1009846" y="2791328"/>
            <a:ext cx="10400296" cy="2098306"/>
            <a:chOff x="1009846" y="3282215"/>
            <a:chExt cx="10400296" cy="1427177"/>
          </a:xfrm>
        </p:grpSpPr>
        <p:grpSp>
          <p:nvGrpSpPr>
            <p:cNvPr id="42" name="Group 41"/>
            <p:cNvGrpSpPr/>
            <p:nvPr/>
          </p:nvGrpSpPr>
          <p:grpSpPr>
            <a:xfrm>
              <a:off x="1009846" y="3282215"/>
              <a:ext cx="10400296" cy="1427177"/>
              <a:chOff x="348115" y="2776061"/>
              <a:chExt cx="10145532" cy="1336431"/>
            </a:xfrm>
          </p:grpSpPr>
          <p:grpSp>
            <p:nvGrpSpPr>
              <p:cNvPr id="40" name="Group 39"/>
              <p:cNvGrpSpPr/>
              <p:nvPr/>
            </p:nvGrpSpPr>
            <p:grpSpPr>
              <a:xfrm>
                <a:off x="348115" y="2776061"/>
                <a:ext cx="9175337" cy="1336431"/>
                <a:chOff x="348115" y="2769281"/>
                <a:chExt cx="10822009" cy="1302579"/>
              </a:xfrm>
            </p:grpSpPr>
            <p:grpSp>
              <p:nvGrpSpPr>
                <p:cNvPr id="7" name="Group 6"/>
                <p:cNvGrpSpPr/>
                <p:nvPr/>
              </p:nvGrpSpPr>
              <p:grpSpPr>
                <a:xfrm>
                  <a:off x="348115" y="3002596"/>
                  <a:ext cx="5479978" cy="838950"/>
                  <a:chOff x="251862" y="2599753"/>
                  <a:chExt cx="7008738" cy="1380601"/>
                </a:xfrm>
              </p:grpSpPr>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l="19622" t="12926" r="21401" b="53665"/>
                  <a:stretch/>
                </p:blipFill>
                <p:spPr>
                  <a:xfrm>
                    <a:off x="251862" y="2602231"/>
                    <a:ext cx="2896401" cy="1375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p:cNvPicPr>
                    <a:picLocks noChangeAspect="1"/>
                  </p:cNvPicPr>
                  <p:nvPr/>
                </p:nvPicPr>
                <p:blipFill rotWithShape="1">
                  <a:blip r:embed="rId5" cstate="print">
                    <a:extLst>
                      <a:ext uri="{28A0092B-C50C-407E-A947-70E740481C1C}">
                        <a14:useLocalDpi xmlns:a14="http://schemas.microsoft.com/office/drawing/2010/main" val="0"/>
                      </a:ext>
                    </a:extLst>
                  </a:blip>
                  <a:srcRect l="12236" t="53756" r="9826" b="11003"/>
                  <a:stretch/>
                </p:blipFill>
                <p:spPr>
                  <a:xfrm>
                    <a:off x="4364199" y="2599753"/>
                    <a:ext cx="2896401" cy="1380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9" name="Rounded Rectangle 8"/>
                <p:cNvSpPr/>
                <p:nvPr/>
              </p:nvSpPr>
              <p:spPr>
                <a:xfrm>
                  <a:off x="6525929" y="3001099"/>
                  <a:ext cx="1992429" cy="838942"/>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latin typeface="Trebuchet MS" panose="020B0603020202020204" pitchFamily="34" charset="0"/>
                    </a:rPr>
                    <a:t>Pre-Trained CNN</a:t>
                  </a:r>
                  <a:endParaRPr lang="he-IL" dirty="0">
                    <a:latin typeface="Trebuchet MS" panose="020B0603020202020204" pitchFamily="34" charset="0"/>
                  </a:endParaRPr>
                </a:p>
              </p:txBody>
            </p:sp>
            <p:cxnSp>
              <p:nvCxnSpPr>
                <p:cNvPr id="12" name="Straight Arrow Connector 11"/>
                <p:cNvCxnSpPr>
                  <a:stCxn id="21" idx="3"/>
                  <a:endCxn id="9" idx="1"/>
                </p:cNvCxnSpPr>
                <p:nvPr/>
              </p:nvCxnSpPr>
              <p:spPr>
                <a:xfrm flipV="1">
                  <a:off x="5828093" y="3420571"/>
                  <a:ext cx="697835" cy="15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9216195" y="2769281"/>
                  <a:ext cx="1696926" cy="1302579"/>
                </a:xfrm>
                <a:prstGeom prst="round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a:latin typeface="Trebuchet MS" panose="020B0603020202020204" pitchFamily="34" charset="0"/>
                    </a:rPr>
                    <a:t>Fully Connected layers  </a:t>
                  </a:r>
                  <a:endParaRPr lang="he-IL" dirty="0">
                    <a:latin typeface="Trebuchet MS" panose="020B0603020202020204" pitchFamily="34" charset="0"/>
                  </a:endParaRPr>
                </a:p>
              </p:txBody>
            </p:sp>
            <p:cxnSp>
              <p:nvCxnSpPr>
                <p:cNvPr id="39" name="Straight Arrow Connector 38"/>
                <p:cNvCxnSpPr>
                  <a:cxnSpLocks/>
                  <a:stCxn id="35" idx="3"/>
                </p:cNvCxnSpPr>
                <p:nvPr/>
              </p:nvCxnSpPr>
              <p:spPr>
                <a:xfrm>
                  <a:off x="10913121" y="3420571"/>
                  <a:ext cx="257003" cy="33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9223112" y="3327041"/>
                <a:ext cx="1270535" cy="369332"/>
              </a:xfrm>
              <a:prstGeom prst="rect">
                <a:avLst/>
              </a:prstGeom>
              <a:noFill/>
            </p:spPr>
            <p:txBody>
              <a:bodyPr wrap="square" rtlCol="1">
                <a:spAutoFit/>
              </a:bodyPr>
              <a:lstStyle/>
              <a:p>
                <a:pPr algn="ctr" rtl="0"/>
                <a:r>
                  <a:rPr lang="en-US" dirty="0">
                    <a:latin typeface="Trebuchet MS" panose="020B0603020202020204" pitchFamily="34" charset="0"/>
                  </a:rPr>
                  <a:t>"YES"</a:t>
                </a:r>
                <a:endParaRPr lang="he-IL" dirty="0">
                  <a:latin typeface="Trebuchet MS" panose="020B0603020202020204" pitchFamily="34" charset="0"/>
                </a:endParaRPr>
              </a:p>
            </p:txBody>
          </p:sp>
        </p:grpSp>
        <p:cxnSp>
          <p:nvCxnSpPr>
            <p:cNvPr id="32" name="Straight Arrow Connector 31"/>
            <p:cNvCxnSpPr>
              <a:cxnSpLocks/>
            </p:cNvCxnSpPr>
            <p:nvPr/>
          </p:nvCxnSpPr>
          <p:spPr>
            <a:xfrm>
              <a:off x="8154364" y="4024949"/>
              <a:ext cx="508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042290" y="4024949"/>
              <a:ext cx="7043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 xmlns:a16="http://schemas.microsoft.com/office/drawing/2014/main" id="{1C57FBB4-B75A-4027-A66E-4FFA980BCEFA}"/>
              </a:ext>
            </a:extLst>
          </p:cNvPr>
          <p:cNvSpPr txBox="1"/>
          <p:nvPr/>
        </p:nvSpPr>
        <p:spPr>
          <a:xfrm>
            <a:off x="3642564" y="2517390"/>
            <a:ext cx="2284141" cy="461665"/>
          </a:xfrm>
          <a:prstGeom prst="rect">
            <a:avLst/>
          </a:prstGeom>
          <a:noFill/>
        </p:spPr>
        <p:txBody>
          <a:bodyPr wrap="square" rtlCol="0">
            <a:spAutoFit/>
          </a:bodyPr>
          <a:lstStyle/>
          <a:p>
            <a:pPr algn="ctr" rtl="0"/>
            <a:r>
              <a:rPr lang="en-US" sz="2400" b="1" dirty="0"/>
              <a:t>Spectrogram</a:t>
            </a:r>
            <a:endParaRPr lang="aa-ET" sz="2400" b="1" dirty="0"/>
          </a:p>
        </p:txBody>
      </p:sp>
      <p:sp>
        <p:nvSpPr>
          <p:cNvPr id="18" name="TextBox 17">
            <a:extLst>
              <a:ext uri="{FF2B5EF4-FFF2-40B4-BE49-F238E27FC236}">
                <a16:creationId xmlns="" xmlns:a16="http://schemas.microsoft.com/office/drawing/2014/main" id="{934D4622-68F6-460A-88E3-CDD04958EE6C}"/>
              </a:ext>
            </a:extLst>
          </p:cNvPr>
          <p:cNvSpPr txBox="1"/>
          <p:nvPr/>
        </p:nvSpPr>
        <p:spPr>
          <a:xfrm>
            <a:off x="851905" y="2517390"/>
            <a:ext cx="2284141" cy="461665"/>
          </a:xfrm>
          <a:prstGeom prst="rect">
            <a:avLst/>
          </a:prstGeom>
          <a:noFill/>
        </p:spPr>
        <p:txBody>
          <a:bodyPr wrap="square" rtlCol="0">
            <a:spAutoFit/>
          </a:bodyPr>
          <a:lstStyle/>
          <a:p>
            <a:pPr algn="ctr" rtl="0"/>
            <a:r>
              <a:rPr lang="en-US" sz="2400" b="1" dirty="0"/>
              <a:t>Raw Audio Data</a:t>
            </a:r>
            <a:endParaRPr lang="aa-ET" sz="2400" b="1" dirty="0"/>
          </a:p>
        </p:txBody>
      </p:sp>
      <p:sp>
        <p:nvSpPr>
          <p:cNvPr id="19" name="TextBox 18">
            <a:extLst>
              <a:ext uri="{FF2B5EF4-FFF2-40B4-BE49-F238E27FC236}">
                <a16:creationId xmlns="" xmlns:a16="http://schemas.microsoft.com/office/drawing/2014/main" id="{F7011E44-E56A-4F10-A9EB-FD230669CB5F}"/>
              </a:ext>
            </a:extLst>
          </p:cNvPr>
          <p:cNvSpPr txBox="1"/>
          <p:nvPr/>
        </p:nvSpPr>
        <p:spPr>
          <a:xfrm>
            <a:off x="6129968" y="2330125"/>
            <a:ext cx="2284141" cy="830997"/>
          </a:xfrm>
          <a:prstGeom prst="rect">
            <a:avLst/>
          </a:prstGeom>
          <a:noFill/>
        </p:spPr>
        <p:txBody>
          <a:bodyPr wrap="square" rtlCol="0">
            <a:spAutoFit/>
          </a:bodyPr>
          <a:lstStyle/>
          <a:p>
            <a:pPr algn="ctr" rtl="0"/>
            <a:r>
              <a:rPr lang="en-US" sz="2400" b="1" dirty="0"/>
              <a:t>Feature extraction</a:t>
            </a:r>
            <a:endParaRPr lang="aa-ET" sz="2400" b="1" dirty="0"/>
          </a:p>
        </p:txBody>
      </p:sp>
      <p:sp>
        <p:nvSpPr>
          <p:cNvPr id="20" name="TextBox 19">
            <a:extLst>
              <a:ext uri="{FF2B5EF4-FFF2-40B4-BE49-F238E27FC236}">
                <a16:creationId xmlns="" xmlns:a16="http://schemas.microsoft.com/office/drawing/2014/main" id="{91D2B440-84FE-4142-84E6-0C43A59E2EA7}"/>
              </a:ext>
            </a:extLst>
          </p:cNvPr>
          <p:cNvSpPr txBox="1"/>
          <p:nvPr/>
        </p:nvSpPr>
        <p:spPr>
          <a:xfrm>
            <a:off x="8227811" y="2242043"/>
            <a:ext cx="2284141" cy="461665"/>
          </a:xfrm>
          <a:prstGeom prst="rect">
            <a:avLst/>
          </a:prstGeom>
          <a:noFill/>
        </p:spPr>
        <p:txBody>
          <a:bodyPr wrap="square" rtlCol="0">
            <a:spAutoFit/>
          </a:bodyPr>
          <a:lstStyle/>
          <a:p>
            <a:pPr algn="ctr" rtl="0"/>
            <a:r>
              <a:rPr lang="en-US" sz="2400" b="1" dirty="0"/>
              <a:t>Classifier</a:t>
            </a:r>
            <a:endParaRPr lang="aa-ET" sz="2400" b="1" dirty="0"/>
          </a:p>
        </p:txBody>
      </p:sp>
    </p:spTree>
    <p:extLst>
      <p:ext uri="{BB962C8B-B14F-4D97-AF65-F5344CB8AC3E}">
        <p14:creationId xmlns:p14="http://schemas.microsoft.com/office/powerpoint/2010/main" val="29376370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Our Proposed Solution</a:t>
            </a:r>
            <a:endParaRPr lang="he-IL" b="1" dirty="0">
              <a:latin typeface="Trebuchet MS" panose="020B0603020202020204" pitchFamily="34" charset="0"/>
            </a:endParaRPr>
          </a:p>
        </p:txBody>
      </p:sp>
      <p:grpSp>
        <p:nvGrpSpPr>
          <p:cNvPr id="2" name="Group 1"/>
          <p:cNvGrpSpPr/>
          <p:nvPr/>
        </p:nvGrpSpPr>
        <p:grpSpPr>
          <a:xfrm>
            <a:off x="913548" y="3075083"/>
            <a:ext cx="10748862" cy="1833312"/>
            <a:chOff x="600718" y="3453019"/>
            <a:chExt cx="9954846" cy="1455375"/>
          </a:xfrm>
        </p:grpSpPr>
        <p:grpSp>
          <p:nvGrpSpPr>
            <p:cNvPr id="3" name="Group 2">
              <a:extLst>
                <a:ext uri="{FF2B5EF4-FFF2-40B4-BE49-F238E27FC236}">
                  <a16:creationId xmlns="" xmlns:a16="http://schemas.microsoft.com/office/drawing/2014/main" id="{F1A9705A-D33F-4863-BFB9-D362E07EC4BD}"/>
                </a:ext>
              </a:extLst>
            </p:cNvPr>
            <p:cNvGrpSpPr/>
            <p:nvPr/>
          </p:nvGrpSpPr>
          <p:grpSpPr>
            <a:xfrm>
              <a:off x="600718" y="3453019"/>
              <a:ext cx="9954846" cy="1455375"/>
              <a:chOff x="1122005" y="3116576"/>
              <a:chExt cx="9954846" cy="1455375"/>
            </a:xfrm>
          </p:grpSpPr>
          <p:grpSp>
            <p:nvGrpSpPr>
              <p:cNvPr id="18" name="Group 17">
                <a:extLst>
                  <a:ext uri="{FF2B5EF4-FFF2-40B4-BE49-F238E27FC236}">
                    <a16:creationId xmlns="" xmlns:a16="http://schemas.microsoft.com/office/drawing/2014/main" id="{2A103456-34F4-40F9-97A6-88C73E4DAF13}"/>
                  </a:ext>
                </a:extLst>
              </p:cNvPr>
              <p:cNvGrpSpPr/>
              <p:nvPr/>
            </p:nvGrpSpPr>
            <p:grpSpPr>
              <a:xfrm>
                <a:off x="1279946" y="3116576"/>
                <a:ext cx="9796905" cy="1455375"/>
                <a:chOff x="1279946" y="3503435"/>
                <a:chExt cx="9796905" cy="989883"/>
              </a:xfrm>
            </p:grpSpPr>
            <p:grpSp>
              <p:nvGrpSpPr>
                <p:cNvPr id="19" name="Group 18">
                  <a:extLst>
                    <a:ext uri="{FF2B5EF4-FFF2-40B4-BE49-F238E27FC236}">
                      <a16:creationId xmlns="" xmlns:a16="http://schemas.microsoft.com/office/drawing/2014/main" id="{06713188-0C36-45E0-8C98-39A67DB851C7}"/>
                    </a:ext>
                  </a:extLst>
                </p:cNvPr>
                <p:cNvGrpSpPr/>
                <p:nvPr/>
              </p:nvGrpSpPr>
              <p:grpSpPr>
                <a:xfrm>
                  <a:off x="1279946" y="3503435"/>
                  <a:ext cx="9796905" cy="989883"/>
                  <a:chOff x="611600" y="2983215"/>
                  <a:chExt cx="9556922" cy="926942"/>
                </a:xfrm>
              </p:grpSpPr>
              <p:grpSp>
                <p:nvGrpSpPr>
                  <p:cNvPr id="23" name="Group 22">
                    <a:extLst>
                      <a:ext uri="{FF2B5EF4-FFF2-40B4-BE49-F238E27FC236}">
                        <a16:creationId xmlns="" xmlns:a16="http://schemas.microsoft.com/office/drawing/2014/main" id="{D447FAE8-6270-4AFD-919B-797F90C7E2AA}"/>
                      </a:ext>
                    </a:extLst>
                  </p:cNvPr>
                  <p:cNvGrpSpPr/>
                  <p:nvPr/>
                </p:nvGrpSpPr>
                <p:grpSpPr>
                  <a:xfrm>
                    <a:off x="611600" y="2983215"/>
                    <a:ext cx="8843875" cy="926942"/>
                    <a:chOff x="658884" y="2971188"/>
                    <a:chExt cx="10431077" cy="903463"/>
                  </a:xfrm>
                </p:grpSpPr>
                <p:pic>
                  <p:nvPicPr>
                    <p:cNvPr id="34" name="Picture 33">
                      <a:extLst>
                        <a:ext uri="{FF2B5EF4-FFF2-40B4-BE49-F238E27FC236}">
                          <a16:creationId xmlns="" xmlns:a16="http://schemas.microsoft.com/office/drawing/2014/main" id="{19BC655B-2BE4-44BD-97E9-03DFAF5C385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622" t="12926" r="21401" b="53665"/>
                    <a:stretch/>
                  </p:blipFill>
                  <p:spPr>
                    <a:xfrm>
                      <a:off x="658884" y="2982816"/>
                      <a:ext cx="2264633" cy="835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8" name="Rounded Rectangle 8">
                      <a:extLst>
                        <a:ext uri="{FF2B5EF4-FFF2-40B4-BE49-F238E27FC236}">
                          <a16:creationId xmlns="" xmlns:a16="http://schemas.microsoft.com/office/drawing/2014/main" id="{101B2094-6FA9-406C-A8C7-5F6AAB36B98C}"/>
                        </a:ext>
                      </a:extLst>
                    </p:cNvPr>
                    <p:cNvSpPr/>
                    <p:nvPr/>
                  </p:nvSpPr>
                  <p:spPr>
                    <a:xfrm>
                      <a:off x="6367713" y="2998841"/>
                      <a:ext cx="1992429" cy="838942"/>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latin typeface="Trebuchet MS" panose="020B0603020202020204" pitchFamily="34" charset="0"/>
                        </a:rPr>
                        <a:t>Feature Extraction</a:t>
                      </a:r>
                      <a:endParaRPr lang="he-IL" dirty="0">
                        <a:latin typeface="Trebuchet MS" panose="020B0603020202020204" pitchFamily="34" charset="0"/>
                      </a:endParaRPr>
                    </a:p>
                  </p:txBody>
                </p:sp>
                <p:cxnSp>
                  <p:nvCxnSpPr>
                    <p:cNvPr id="29" name="Straight Arrow Connector 28">
                      <a:extLst>
                        <a:ext uri="{FF2B5EF4-FFF2-40B4-BE49-F238E27FC236}">
                          <a16:creationId xmlns="" xmlns:a16="http://schemas.microsoft.com/office/drawing/2014/main" id="{818199D6-4CA5-4844-BF6D-189A9B6EBBBF}"/>
                        </a:ext>
                      </a:extLst>
                    </p:cNvPr>
                    <p:cNvCxnSpPr>
                      <a:endCxn id="28" idx="1"/>
                    </p:cNvCxnSpPr>
                    <p:nvPr/>
                  </p:nvCxnSpPr>
                  <p:spPr>
                    <a:xfrm flipV="1">
                      <a:off x="5828093" y="3418312"/>
                      <a:ext cx="539620" cy="37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34">
                      <a:extLst>
                        <a:ext uri="{FF2B5EF4-FFF2-40B4-BE49-F238E27FC236}">
                          <a16:creationId xmlns="" xmlns:a16="http://schemas.microsoft.com/office/drawing/2014/main" id="{1CDE2592-A978-4CBD-A7CB-587FAC1786AD}"/>
                        </a:ext>
                      </a:extLst>
                    </p:cNvPr>
                    <p:cNvSpPr/>
                    <p:nvPr/>
                  </p:nvSpPr>
                  <p:spPr>
                    <a:xfrm>
                      <a:off x="8833264" y="2971188"/>
                      <a:ext cx="1773986" cy="903463"/>
                    </a:xfrm>
                    <a:prstGeom prst="roundRect">
                      <a:avLst/>
                    </a:prstGeom>
                    <a:solidFill>
                      <a:schemeClr val="accent4">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a:latin typeface="Trebuchet MS" panose="020B0603020202020204" pitchFamily="34" charset="0"/>
                        </a:rPr>
                        <a:t>Classifier</a:t>
                      </a:r>
                      <a:endParaRPr lang="he-IL" dirty="0">
                        <a:latin typeface="Trebuchet MS" panose="020B0603020202020204" pitchFamily="34" charset="0"/>
                      </a:endParaRPr>
                    </a:p>
                  </p:txBody>
                </p:sp>
                <p:cxnSp>
                  <p:nvCxnSpPr>
                    <p:cNvPr id="48" name="Straight Arrow Connector 47">
                      <a:extLst>
                        <a:ext uri="{FF2B5EF4-FFF2-40B4-BE49-F238E27FC236}">
                          <a16:creationId xmlns="" xmlns:a16="http://schemas.microsoft.com/office/drawing/2014/main" id="{5D9280AE-967A-43DA-8225-270850DBFFF2}"/>
                        </a:ext>
                      </a:extLst>
                    </p:cNvPr>
                    <p:cNvCxnSpPr>
                      <a:cxnSpLocks/>
                    </p:cNvCxnSpPr>
                    <p:nvPr/>
                  </p:nvCxnSpPr>
                  <p:spPr>
                    <a:xfrm>
                      <a:off x="10626864" y="3422949"/>
                      <a:ext cx="463097" cy="69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 xmlns:a16="http://schemas.microsoft.com/office/drawing/2014/main" id="{73A31B75-0EFD-4D4C-A414-CA5E686F8856}"/>
                      </a:ext>
                    </a:extLst>
                  </p:cNvPr>
                  <p:cNvSpPr txBox="1"/>
                  <p:nvPr/>
                </p:nvSpPr>
                <p:spPr>
                  <a:xfrm>
                    <a:off x="8897987" y="3183197"/>
                    <a:ext cx="1270535" cy="369332"/>
                  </a:xfrm>
                  <a:prstGeom prst="rect">
                    <a:avLst/>
                  </a:prstGeom>
                  <a:noFill/>
                </p:spPr>
                <p:txBody>
                  <a:bodyPr wrap="square" rtlCol="1">
                    <a:spAutoFit/>
                  </a:bodyPr>
                  <a:lstStyle/>
                  <a:p>
                    <a:pPr algn="ctr" rtl="0"/>
                    <a:r>
                      <a:rPr lang="en-US" dirty="0">
                        <a:latin typeface="Trebuchet MS" panose="020B0603020202020204" pitchFamily="34" charset="0"/>
                      </a:rPr>
                      <a:t>"YES"</a:t>
                    </a:r>
                    <a:endParaRPr lang="he-IL" dirty="0">
                      <a:latin typeface="Trebuchet MS" panose="020B0603020202020204" pitchFamily="34" charset="0"/>
                    </a:endParaRPr>
                  </a:p>
                </p:txBody>
              </p:sp>
            </p:grpSp>
            <p:cxnSp>
              <p:nvCxnSpPr>
                <p:cNvPr id="20" name="Straight Arrow Connector 19">
                  <a:extLst>
                    <a:ext uri="{FF2B5EF4-FFF2-40B4-BE49-F238E27FC236}">
                      <a16:creationId xmlns="" xmlns:a16="http://schemas.microsoft.com/office/drawing/2014/main" id="{C35E92C4-7012-4245-9AA1-834F3794B1D2}"/>
                    </a:ext>
                  </a:extLst>
                </p:cNvPr>
                <p:cNvCxnSpPr>
                  <a:cxnSpLocks/>
                </p:cNvCxnSpPr>
                <p:nvPr/>
              </p:nvCxnSpPr>
              <p:spPr>
                <a:xfrm>
                  <a:off x="7983522" y="4005334"/>
                  <a:ext cx="3511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5BDC6CB5-9360-4655-8B8D-4DF7324C211D}"/>
                    </a:ext>
                  </a:extLst>
                </p:cNvPr>
                <p:cNvCxnSpPr/>
                <p:nvPr/>
              </p:nvCxnSpPr>
              <p:spPr>
                <a:xfrm>
                  <a:off x="3312390" y="4024949"/>
                  <a:ext cx="7043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 xmlns:a16="http://schemas.microsoft.com/office/drawing/2014/main" id="{35E617BD-699A-4158-AFD0-5926C5E4B3B7}"/>
                  </a:ext>
                </a:extLst>
              </p:cNvPr>
              <p:cNvSpPr txBox="1"/>
              <p:nvPr/>
            </p:nvSpPr>
            <p:spPr>
              <a:xfrm>
                <a:off x="1122005" y="3180330"/>
                <a:ext cx="2284141" cy="400110"/>
              </a:xfrm>
              <a:prstGeom prst="rect">
                <a:avLst/>
              </a:prstGeom>
              <a:noFill/>
            </p:spPr>
            <p:txBody>
              <a:bodyPr wrap="square" rtlCol="0">
                <a:spAutoFit/>
              </a:bodyPr>
              <a:lstStyle/>
              <a:p>
                <a:pPr algn="ctr" rtl="0"/>
                <a:r>
                  <a:rPr lang="en-US" sz="2000" b="1" dirty="0"/>
                  <a:t>Raw Audio Data</a:t>
                </a:r>
                <a:endParaRPr lang="aa-ET" sz="2000" b="1" dirty="0"/>
              </a:p>
            </p:txBody>
          </p:sp>
        </p:grpSp>
        <p:sp>
          <p:nvSpPr>
            <p:cNvPr id="25" name="Rounded Rectangle 8">
              <a:extLst>
                <a:ext uri="{FF2B5EF4-FFF2-40B4-BE49-F238E27FC236}">
                  <a16:creationId xmlns="" xmlns:a16="http://schemas.microsoft.com/office/drawing/2014/main" id="{101B2094-6FA9-406C-A8C7-5F6AAB36B98C}"/>
                </a:ext>
              </a:extLst>
            </p:cNvPr>
            <p:cNvSpPr/>
            <p:nvPr/>
          </p:nvSpPr>
          <p:spPr>
            <a:xfrm>
              <a:off x="3501559" y="3490548"/>
              <a:ext cx="1731681" cy="1351439"/>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latin typeface="Trebuchet MS" panose="020B0603020202020204" pitchFamily="34" charset="0"/>
                </a:rPr>
                <a:t>Augmentation&amp;</a:t>
              </a:r>
            </a:p>
            <a:p>
              <a:pPr algn="ctr"/>
              <a:r>
                <a:rPr lang="en-US" dirty="0">
                  <a:latin typeface="Trebuchet MS" panose="020B0603020202020204" pitchFamily="34" charset="0"/>
                </a:rPr>
                <a:t>Preprocess</a:t>
              </a:r>
              <a:endParaRPr lang="he-IL" dirty="0">
                <a:latin typeface="Trebuchet MS" panose="020B0603020202020204" pitchFamily="34" charset="0"/>
              </a:endParaRPr>
            </a:p>
          </p:txBody>
        </p:sp>
      </p:grpSp>
    </p:spTree>
    <p:extLst>
      <p:ext uri="{BB962C8B-B14F-4D97-AF65-F5344CB8AC3E}">
        <p14:creationId xmlns:p14="http://schemas.microsoft.com/office/powerpoint/2010/main" val="2947266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rtl="0"/>
            <a:r>
              <a:rPr lang="en-US" b="1" dirty="0">
                <a:latin typeface="Trebuchet MS" panose="020B0603020202020204" pitchFamily="34" charset="0"/>
              </a:rPr>
              <a:t>Proposed Solution - Augmentation</a:t>
            </a:r>
            <a:endParaRPr lang="he-IL" dirty="0">
              <a:latin typeface="Trebuchet MS" panose="020B0603020202020204" pitchFamily="34" charset="0"/>
            </a:endParaRPr>
          </a:p>
        </p:txBody>
      </p:sp>
      <p:sp>
        <p:nvSpPr>
          <p:cNvPr id="16" name="TextBox 15"/>
          <p:cNvSpPr txBox="1"/>
          <p:nvPr/>
        </p:nvSpPr>
        <p:spPr>
          <a:xfrm>
            <a:off x="838200" y="1645920"/>
            <a:ext cx="10606238" cy="830997"/>
          </a:xfrm>
          <a:prstGeom prst="rect">
            <a:avLst/>
          </a:prstGeom>
          <a:noFill/>
        </p:spPr>
        <p:txBody>
          <a:bodyPr wrap="square" rtlCol="1">
            <a:spAutoFit/>
          </a:bodyPr>
          <a:lstStyle/>
          <a:p>
            <a:pPr algn="l" rtl="0"/>
            <a:endParaRPr lang="en-US" sz="2400" dirty="0">
              <a:solidFill>
                <a:srgbClr val="FF0000"/>
              </a:solidFill>
              <a:latin typeface="Trebuchet MS" panose="020B0603020202020204" pitchFamily="34" charset="0"/>
            </a:endParaRPr>
          </a:p>
          <a:p>
            <a:pPr algn="l" rtl="0"/>
            <a:r>
              <a:rPr lang="en-US" sz="2400" dirty="0">
                <a:solidFill>
                  <a:srgbClr val="FF0000"/>
                </a:solidFill>
                <a:latin typeface="Trebuchet MS" panose="020B0603020202020204" pitchFamily="34" charset="0"/>
              </a:rPr>
              <a:t>Stretch Raw Data - factor 0.5</a:t>
            </a:r>
            <a:endParaRPr lang="he-IL" sz="2000" dirty="0">
              <a:solidFill>
                <a:srgbClr val="FF0000"/>
              </a:solidFill>
              <a:latin typeface="Trebuchet MS" panose="020B0603020202020204" pitchFamily="34" charset="0"/>
            </a:endParaRP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5853" t="6009" r="7597" b="3167"/>
          <a:stretch/>
        </p:blipFill>
        <p:spPr>
          <a:xfrm>
            <a:off x="982980" y="2476917"/>
            <a:ext cx="10461458" cy="4106763"/>
          </a:xfrm>
          <a:prstGeom prst="rect">
            <a:avLst/>
          </a:prstGeom>
        </p:spPr>
      </p:pic>
      <p:grpSp>
        <p:nvGrpSpPr>
          <p:cNvPr id="2" name="Group 1"/>
          <p:cNvGrpSpPr/>
          <p:nvPr/>
        </p:nvGrpSpPr>
        <p:grpSpPr>
          <a:xfrm>
            <a:off x="8263890" y="1451610"/>
            <a:ext cx="3843488" cy="1048167"/>
            <a:chOff x="8206740" y="1428750"/>
            <a:chExt cx="3843488" cy="1048167"/>
          </a:xfrm>
        </p:grpSpPr>
        <p:grpSp>
          <p:nvGrpSpPr>
            <p:cNvPr id="6" name="Group 5"/>
            <p:cNvGrpSpPr/>
            <p:nvPr/>
          </p:nvGrpSpPr>
          <p:grpSpPr>
            <a:xfrm>
              <a:off x="8206740" y="1584982"/>
              <a:ext cx="3843488" cy="758167"/>
              <a:chOff x="758659" y="3453019"/>
              <a:chExt cx="9065953" cy="1455375"/>
            </a:xfrm>
          </p:grpSpPr>
          <p:grpSp>
            <p:nvGrpSpPr>
              <p:cNvPr id="9" name="Group 8">
                <a:extLst>
                  <a:ext uri="{FF2B5EF4-FFF2-40B4-BE49-F238E27FC236}">
                    <a16:creationId xmlns="" xmlns:a16="http://schemas.microsoft.com/office/drawing/2014/main" id="{2A103456-34F4-40F9-97A6-88C73E4DAF13}"/>
                  </a:ext>
                </a:extLst>
              </p:cNvPr>
              <p:cNvGrpSpPr/>
              <p:nvPr/>
            </p:nvGrpSpPr>
            <p:grpSpPr>
              <a:xfrm>
                <a:off x="758659" y="3453019"/>
                <a:ext cx="9065953" cy="1455375"/>
                <a:chOff x="1279946" y="3503435"/>
                <a:chExt cx="9065953" cy="989883"/>
              </a:xfrm>
            </p:grpSpPr>
            <p:grpSp>
              <p:nvGrpSpPr>
                <p:cNvPr id="17" name="Group 16">
                  <a:extLst>
                    <a:ext uri="{FF2B5EF4-FFF2-40B4-BE49-F238E27FC236}">
                      <a16:creationId xmlns="" xmlns:a16="http://schemas.microsoft.com/office/drawing/2014/main" id="{D447FAE8-6270-4AFD-919B-797F90C7E2AA}"/>
                    </a:ext>
                  </a:extLst>
                </p:cNvPr>
                <p:cNvGrpSpPr/>
                <p:nvPr/>
              </p:nvGrpSpPr>
              <p:grpSpPr>
                <a:xfrm>
                  <a:off x="1279946" y="3503435"/>
                  <a:ext cx="9065953" cy="989883"/>
                  <a:chOff x="658884" y="2971188"/>
                  <a:chExt cx="10431077" cy="903463"/>
                </a:xfrm>
              </p:grpSpPr>
              <p:pic>
                <p:nvPicPr>
                  <p:cNvPr id="19" name="Picture 18">
                    <a:extLst>
                      <a:ext uri="{FF2B5EF4-FFF2-40B4-BE49-F238E27FC236}">
                        <a16:creationId xmlns="" xmlns:a16="http://schemas.microsoft.com/office/drawing/2014/main" id="{19BC655B-2BE4-44BD-97E9-03DFAF5C385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622" t="12926" r="21401" b="53665"/>
                  <a:stretch/>
                </p:blipFill>
                <p:spPr>
                  <a:xfrm>
                    <a:off x="658884" y="2982816"/>
                    <a:ext cx="2264633" cy="835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 name="Rounded Rectangle 8">
                    <a:extLst>
                      <a:ext uri="{FF2B5EF4-FFF2-40B4-BE49-F238E27FC236}">
                        <a16:creationId xmlns="" xmlns:a16="http://schemas.microsoft.com/office/drawing/2014/main" id="{101B2094-6FA9-406C-A8C7-5F6AAB36B98C}"/>
                      </a:ext>
                    </a:extLst>
                  </p:cNvPr>
                  <p:cNvSpPr/>
                  <p:nvPr/>
                </p:nvSpPr>
                <p:spPr>
                  <a:xfrm>
                    <a:off x="6367713" y="2998841"/>
                    <a:ext cx="1992429" cy="838942"/>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latin typeface="Trebuchet MS" panose="020B0603020202020204" pitchFamily="34" charset="0"/>
                      </a:rPr>
                      <a:t>Ex</a:t>
                    </a:r>
                    <a:endParaRPr lang="he-IL" dirty="0">
                      <a:latin typeface="Trebuchet MS" panose="020B0603020202020204" pitchFamily="34" charset="0"/>
                    </a:endParaRPr>
                  </a:p>
                </p:txBody>
              </p:sp>
              <p:cxnSp>
                <p:nvCxnSpPr>
                  <p:cNvPr id="21" name="Straight Arrow Connector 20">
                    <a:extLst>
                      <a:ext uri="{FF2B5EF4-FFF2-40B4-BE49-F238E27FC236}">
                        <a16:creationId xmlns="" xmlns:a16="http://schemas.microsoft.com/office/drawing/2014/main" id="{818199D6-4CA5-4844-BF6D-189A9B6EBBBF}"/>
                      </a:ext>
                    </a:extLst>
                  </p:cNvPr>
                  <p:cNvCxnSpPr>
                    <a:endCxn id="20" idx="1"/>
                  </p:cNvCxnSpPr>
                  <p:nvPr/>
                </p:nvCxnSpPr>
                <p:spPr>
                  <a:xfrm flipV="1">
                    <a:off x="5828093" y="3418312"/>
                    <a:ext cx="539620" cy="37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34">
                    <a:extLst>
                      <a:ext uri="{FF2B5EF4-FFF2-40B4-BE49-F238E27FC236}">
                        <a16:creationId xmlns="" xmlns:a16="http://schemas.microsoft.com/office/drawing/2014/main" id="{1CDE2592-A978-4CBD-A7CB-587FAC1786AD}"/>
                      </a:ext>
                    </a:extLst>
                  </p:cNvPr>
                  <p:cNvSpPr/>
                  <p:nvPr/>
                </p:nvSpPr>
                <p:spPr>
                  <a:xfrm>
                    <a:off x="8833264" y="2971188"/>
                    <a:ext cx="1773986" cy="903463"/>
                  </a:xfrm>
                  <a:prstGeom prst="roundRect">
                    <a:avLst/>
                  </a:prstGeom>
                  <a:solidFill>
                    <a:schemeClr val="accent4">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err="1" smtClean="0">
                        <a:latin typeface="Trebuchet MS" panose="020B0603020202020204" pitchFamily="34" charset="0"/>
                      </a:rPr>
                      <a:t>Cla</a:t>
                    </a:r>
                    <a:endParaRPr lang="he-IL" dirty="0">
                      <a:latin typeface="Trebuchet MS" panose="020B0603020202020204" pitchFamily="34" charset="0"/>
                    </a:endParaRPr>
                  </a:p>
                </p:txBody>
              </p:sp>
              <p:cxnSp>
                <p:nvCxnSpPr>
                  <p:cNvPr id="23" name="Straight Arrow Connector 22">
                    <a:extLst>
                      <a:ext uri="{FF2B5EF4-FFF2-40B4-BE49-F238E27FC236}">
                        <a16:creationId xmlns="" xmlns:a16="http://schemas.microsoft.com/office/drawing/2014/main" id="{5D9280AE-967A-43DA-8225-270850DBFFF2}"/>
                      </a:ext>
                    </a:extLst>
                  </p:cNvPr>
                  <p:cNvCxnSpPr>
                    <a:cxnSpLocks/>
                  </p:cNvCxnSpPr>
                  <p:nvPr/>
                </p:nvCxnSpPr>
                <p:spPr>
                  <a:xfrm>
                    <a:off x="10626864" y="3422949"/>
                    <a:ext cx="463097" cy="69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 name="Straight Arrow Connector 12">
                  <a:extLst>
                    <a:ext uri="{FF2B5EF4-FFF2-40B4-BE49-F238E27FC236}">
                      <a16:creationId xmlns="" xmlns:a16="http://schemas.microsoft.com/office/drawing/2014/main" id="{C35E92C4-7012-4245-9AA1-834F3794B1D2}"/>
                    </a:ext>
                  </a:extLst>
                </p:cNvPr>
                <p:cNvCxnSpPr>
                  <a:cxnSpLocks/>
                </p:cNvCxnSpPr>
                <p:nvPr/>
              </p:nvCxnSpPr>
              <p:spPr>
                <a:xfrm>
                  <a:off x="7983522" y="4005334"/>
                  <a:ext cx="3511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5BDC6CB5-9360-4655-8B8D-4DF7324C211D}"/>
                    </a:ext>
                  </a:extLst>
                </p:cNvPr>
                <p:cNvCxnSpPr/>
                <p:nvPr/>
              </p:nvCxnSpPr>
              <p:spPr>
                <a:xfrm>
                  <a:off x="3312390" y="4024949"/>
                  <a:ext cx="7043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 name="Rounded Rectangle 8">
                <a:extLst>
                  <a:ext uri="{FF2B5EF4-FFF2-40B4-BE49-F238E27FC236}">
                    <a16:creationId xmlns="" xmlns:a16="http://schemas.microsoft.com/office/drawing/2014/main" id="{101B2094-6FA9-406C-A8C7-5F6AAB36B98C}"/>
                  </a:ext>
                </a:extLst>
              </p:cNvPr>
              <p:cNvSpPr/>
              <p:nvPr/>
            </p:nvSpPr>
            <p:spPr>
              <a:xfrm>
                <a:off x="3501559" y="3490548"/>
                <a:ext cx="1731681" cy="1351439"/>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latin typeface="Trebuchet MS" panose="020B0603020202020204" pitchFamily="34" charset="0"/>
                  </a:rPr>
                  <a:t>Aug</a:t>
                </a:r>
                <a:endParaRPr lang="he-IL" dirty="0">
                  <a:latin typeface="Trebuchet MS" panose="020B0603020202020204" pitchFamily="34" charset="0"/>
                </a:endParaRPr>
              </a:p>
            </p:txBody>
          </p:sp>
        </p:grpSp>
        <p:sp>
          <p:nvSpPr>
            <p:cNvPr id="24" name="Oval 23">
              <a:extLst>
                <a:ext uri="{FF2B5EF4-FFF2-40B4-BE49-F238E27FC236}">
                  <a16:creationId xmlns="" xmlns:a16="http://schemas.microsoft.com/office/drawing/2014/main" id="{BF093D30-2CFF-4AE1-A5C0-5EC2A3A03134}"/>
                </a:ext>
              </a:extLst>
            </p:cNvPr>
            <p:cNvSpPr/>
            <p:nvPr/>
          </p:nvSpPr>
          <p:spPr>
            <a:xfrm>
              <a:off x="9215507" y="1428750"/>
              <a:ext cx="1073615" cy="10481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p>
          </p:txBody>
        </p:sp>
      </p:grpSp>
    </p:spTree>
    <p:extLst>
      <p:ext uri="{BB962C8B-B14F-4D97-AF65-F5344CB8AC3E}">
        <p14:creationId xmlns:p14="http://schemas.microsoft.com/office/powerpoint/2010/main" val="3014278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rtl="0"/>
            <a:r>
              <a:rPr lang="en-US" b="1" dirty="0">
                <a:latin typeface="Trebuchet MS" panose="020B0603020202020204" pitchFamily="34" charset="0"/>
              </a:rPr>
              <a:t>Proposed Solution - Augmentation</a:t>
            </a:r>
            <a:endParaRPr lang="he-IL" dirty="0">
              <a:latin typeface="Trebuchet MS" panose="020B0603020202020204" pitchFamily="34" charset="0"/>
            </a:endParaRPr>
          </a:p>
        </p:txBody>
      </p:sp>
      <p:sp>
        <p:nvSpPr>
          <p:cNvPr id="16" name="TextBox 15"/>
          <p:cNvSpPr txBox="1"/>
          <p:nvPr/>
        </p:nvSpPr>
        <p:spPr>
          <a:xfrm>
            <a:off x="838200" y="1645920"/>
            <a:ext cx="10606238" cy="830997"/>
          </a:xfrm>
          <a:prstGeom prst="rect">
            <a:avLst/>
          </a:prstGeom>
          <a:noFill/>
        </p:spPr>
        <p:txBody>
          <a:bodyPr wrap="square" rtlCol="1">
            <a:spAutoFit/>
          </a:bodyPr>
          <a:lstStyle/>
          <a:p>
            <a:pPr algn="l" rtl="0"/>
            <a:endParaRPr lang="en-US" sz="2400" dirty="0">
              <a:solidFill>
                <a:srgbClr val="FF0000"/>
              </a:solidFill>
              <a:latin typeface="Trebuchet MS" panose="020B0603020202020204" pitchFamily="34" charset="0"/>
            </a:endParaRPr>
          </a:p>
          <a:p>
            <a:pPr algn="l" rtl="0"/>
            <a:r>
              <a:rPr lang="en-US" sz="2400" dirty="0">
                <a:solidFill>
                  <a:srgbClr val="FF0000"/>
                </a:solidFill>
                <a:latin typeface="Trebuchet MS" panose="020B0603020202020204" pitchFamily="34" charset="0"/>
              </a:rPr>
              <a:t>Shift Raw Data</a:t>
            </a:r>
            <a:endParaRPr lang="he-IL" sz="2000" dirty="0">
              <a:solidFill>
                <a:srgbClr val="FF0000"/>
              </a:solidFill>
              <a:latin typeface="Trebuchet MS" panose="020B0603020202020204" pitchFamily="34" charset="0"/>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6271" t="8945" r="8616" b="5345"/>
          <a:stretch/>
        </p:blipFill>
        <p:spPr>
          <a:xfrm>
            <a:off x="1040130" y="2571750"/>
            <a:ext cx="10229850" cy="4011930"/>
          </a:xfrm>
          <a:prstGeom prst="rect">
            <a:avLst/>
          </a:prstGeom>
        </p:spPr>
      </p:pic>
    </p:spTree>
    <p:extLst>
      <p:ext uri="{BB962C8B-B14F-4D97-AF65-F5344CB8AC3E}">
        <p14:creationId xmlns:p14="http://schemas.microsoft.com/office/powerpoint/2010/main" val="764971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rtl="0"/>
            <a:r>
              <a:rPr lang="en-US" b="1" dirty="0">
                <a:latin typeface="Trebuchet MS" panose="020B0603020202020204" pitchFamily="34" charset="0"/>
              </a:rPr>
              <a:t>Proposed Solution - Augmentation</a:t>
            </a:r>
            <a:endParaRPr lang="he-IL" dirty="0">
              <a:latin typeface="Trebuchet MS" panose="020B0603020202020204" pitchFamily="34" charset="0"/>
            </a:endParaRPr>
          </a:p>
        </p:txBody>
      </p:sp>
      <p:sp>
        <p:nvSpPr>
          <p:cNvPr id="16" name="TextBox 15"/>
          <p:cNvSpPr txBox="1"/>
          <p:nvPr/>
        </p:nvSpPr>
        <p:spPr>
          <a:xfrm>
            <a:off x="838200" y="1645920"/>
            <a:ext cx="10606238" cy="830997"/>
          </a:xfrm>
          <a:prstGeom prst="rect">
            <a:avLst/>
          </a:prstGeom>
          <a:noFill/>
        </p:spPr>
        <p:txBody>
          <a:bodyPr wrap="square" rtlCol="1">
            <a:spAutoFit/>
          </a:bodyPr>
          <a:lstStyle/>
          <a:p>
            <a:pPr algn="l" rtl="0"/>
            <a:endParaRPr lang="en-US" sz="2400" dirty="0">
              <a:solidFill>
                <a:srgbClr val="FF0000"/>
              </a:solidFill>
              <a:latin typeface="Trebuchet MS" panose="020B0603020202020204" pitchFamily="34" charset="0"/>
            </a:endParaRPr>
          </a:p>
          <a:p>
            <a:pPr algn="l" rtl="0"/>
            <a:r>
              <a:rPr lang="en-US" sz="2400" dirty="0">
                <a:solidFill>
                  <a:srgbClr val="FF0000"/>
                </a:solidFill>
                <a:latin typeface="Trebuchet MS" panose="020B0603020202020204" pitchFamily="34" charset="0"/>
              </a:rPr>
              <a:t>Noise Raw Data</a:t>
            </a:r>
            <a:endParaRPr lang="he-IL" sz="2000" dirty="0">
              <a:solidFill>
                <a:srgbClr val="FF0000"/>
              </a:solidFill>
              <a:latin typeface="Trebuchet MS" panose="020B0603020202020204" pitchFamily="34" charset="0"/>
            </a:endParaRP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6325" t="7756" r="8560" b="4347"/>
          <a:stretch/>
        </p:blipFill>
        <p:spPr>
          <a:xfrm>
            <a:off x="1005840" y="2476917"/>
            <a:ext cx="10347960" cy="4129623"/>
          </a:xfrm>
          <a:prstGeom prst="rect">
            <a:avLst/>
          </a:prstGeom>
        </p:spPr>
      </p:pic>
    </p:spTree>
    <p:extLst>
      <p:ext uri="{BB962C8B-B14F-4D97-AF65-F5344CB8AC3E}">
        <p14:creationId xmlns:p14="http://schemas.microsoft.com/office/powerpoint/2010/main" val="15312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lgn="l" rtl="0">
              <a:lnSpc>
                <a:spcPct val="100000"/>
              </a:lnSpc>
              <a:buFont typeface="Wingdings" panose="05000000000000000000" pitchFamily="2" charset="2"/>
              <a:buChar char="Ø"/>
            </a:pPr>
            <a:r>
              <a:rPr lang="en-US" sz="3200" dirty="0">
                <a:latin typeface="Trebuchet MS" panose="020B0603020202020204" pitchFamily="34" charset="0"/>
              </a:rPr>
              <a:t>Overview</a:t>
            </a:r>
          </a:p>
          <a:p>
            <a:pPr algn="l" rtl="0">
              <a:lnSpc>
                <a:spcPct val="100000"/>
              </a:lnSpc>
              <a:buFont typeface="Wingdings" panose="05000000000000000000" pitchFamily="2" charset="2"/>
              <a:buChar char="Ø"/>
            </a:pPr>
            <a:r>
              <a:rPr lang="en-US" sz="3200" dirty="0">
                <a:latin typeface="Trebuchet MS" panose="020B0603020202020204" pitchFamily="34" charset="0"/>
              </a:rPr>
              <a:t>About The challenge</a:t>
            </a:r>
          </a:p>
          <a:p>
            <a:pPr algn="l" rtl="0">
              <a:lnSpc>
                <a:spcPct val="100000"/>
              </a:lnSpc>
              <a:buFont typeface="Wingdings" panose="05000000000000000000" pitchFamily="2" charset="2"/>
              <a:buChar char="Ø"/>
            </a:pPr>
            <a:r>
              <a:rPr lang="en-US" sz="3200" dirty="0">
                <a:latin typeface="Trebuchet MS" panose="020B0603020202020204" pitchFamily="34" charset="0"/>
              </a:rPr>
              <a:t>Project Goals</a:t>
            </a:r>
          </a:p>
          <a:p>
            <a:pPr algn="l" rtl="0">
              <a:lnSpc>
                <a:spcPct val="100000"/>
              </a:lnSpc>
              <a:buFont typeface="Wingdings" panose="05000000000000000000" pitchFamily="2" charset="2"/>
              <a:buChar char="Ø"/>
            </a:pPr>
            <a:r>
              <a:rPr lang="en-US" sz="3200" dirty="0">
                <a:latin typeface="Trebuchet MS" panose="020B0603020202020204" pitchFamily="34" charset="0"/>
              </a:rPr>
              <a:t>Data exploration</a:t>
            </a:r>
          </a:p>
          <a:p>
            <a:pPr algn="l" rtl="0">
              <a:lnSpc>
                <a:spcPct val="100000"/>
              </a:lnSpc>
              <a:buFont typeface="Wingdings" panose="05000000000000000000" pitchFamily="2" charset="2"/>
              <a:buChar char="Ø"/>
            </a:pPr>
            <a:r>
              <a:rPr lang="en-US" sz="3200" dirty="0">
                <a:latin typeface="Trebuchet MS" panose="020B0603020202020204" pitchFamily="34" charset="0"/>
              </a:rPr>
              <a:t>Our Solution</a:t>
            </a:r>
          </a:p>
          <a:p>
            <a:pPr algn="l" rtl="0">
              <a:lnSpc>
                <a:spcPct val="100000"/>
              </a:lnSpc>
              <a:buFont typeface="Wingdings" panose="05000000000000000000" pitchFamily="2" charset="2"/>
              <a:buChar char="Ø"/>
            </a:pPr>
            <a:r>
              <a:rPr lang="en-US" sz="3200" dirty="0">
                <a:latin typeface="Trebuchet MS" panose="020B0603020202020204" pitchFamily="34" charset="0"/>
              </a:rPr>
              <a:t>Results</a:t>
            </a:r>
          </a:p>
          <a:p>
            <a:pPr algn="l" rtl="0">
              <a:lnSpc>
                <a:spcPct val="100000"/>
              </a:lnSpc>
              <a:buFont typeface="Wingdings" panose="05000000000000000000" pitchFamily="2" charset="2"/>
              <a:buChar char="Ø"/>
            </a:pPr>
            <a:r>
              <a:rPr lang="en-US" sz="3200" dirty="0">
                <a:latin typeface="Trebuchet MS" panose="020B0603020202020204" pitchFamily="34" charset="0"/>
              </a:rPr>
              <a:t>Conclusions</a:t>
            </a:r>
          </a:p>
          <a:p>
            <a:pPr marL="0" indent="0" algn="l" rtl="0">
              <a:buNone/>
            </a:pPr>
            <a:endParaRPr lang="he-IL" dirty="0"/>
          </a:p>
        </p:txBody>
      </p:sp>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solidFill>
            <a:schemeClr val="bg1"/>
          </a:solid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rtl="0"/>
            <a:r>
              <a:rPr lang="en-US" b="1" dirty="0">
                <a:latin typeface="Trebuchet MS" panose="020B0603020202020204" pitchFamily="34" charset="0"/>
              </a:rPr>
              <a:t>Today’s Agenda</a:t>
            </a:r>
            <a:endParaRPr lang="he-IL" dirty="0">
              <a:latin typeface="Trebuchet MS" panose="020B0603020202020204" pitchFamily="34" charset="0"/>
            </a:endParaRPr>
          </a:p>
        </p:txBody>
      </p:sp>
    </p:spTree>
    <p:extLst>
      <p:ext uri="{BB962C8B-B14F-4D97-AF65-F5344CB8AC3E}">
        <p14:creationId xmlns:p14="http://schemas.microsoft.com/office/powerpoint/2010/main" val="2523708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Proposed Solution - Preprocess</a:t>
            </a:r>
            <a:endParaRPr lang="he-IL" dirty="0">
              <a:latin typeface="Trebuchet MS" panose="020B0603020202020204" pitchFamily="34" charset="0"/>
            </a:endParaRPr>
          </a:p>
        </p:txBody>
      </p:sp>
      <p:sp>
        <p:nvSpPr>
          <p:cNvPr id="16" name="TextBox 15"/>
          <p:cNvSpPr txBox="1"/>
          <p:nvPr/>
        </p:nvSpPr>
        <p:spPr>
          <a:xfrm>
            <a:off x="838200" y="1645920"/>
            <a:ext cx="10606238" cy="1138773"/>
          </a:xfrm>
          <a:prstGeom prst="rect">
            <a:avLst/>
          </a:prstGeom>
          <a:noFill/>
        </p:spPr>
        <p:txBody>
          <a:bodyPr wrap="square" rtlCol="1">
            <a:spAutoFit/>
          </a:bodyPr>
          <a:lstStyle/>
          <a:p>
            <a:pPr algn="l" rtl="0"/>
            <a:endParaRPr lang="en-US" sz="2400" dirty="0">
              <a:solidFill>
                <a:srgbClr val="FF0000"/>
              </a:solidFill>
              <a:latin typeface="Trebuchet MS" panose="020B0603020202020204" pitchFamily="34" charset="0"/>
            </a:endParaRPr>
          </a:p>
          <a:p>
            <a:pPr algn="l" rtl="0"/>
            <a:r>
              <a:rPr lang="en-US" sz="2400" dirty="0">
                <a:solidFill>
                  <a:srgbClr val="FF0000"/>
                </a:solidFill>
                <a:latin typeface="Trebuchet MS" panose="020B0603020202020204" pitchFamily="34" charset="0"/>
              </a:rPr>
              <a:t>Spectrogram </a:t>
            </a:r>
            <a:r>
              <a:rPr lang="en-US" sz="2000" dirty="0">
                <a:latin typeface="Trebuchet MS" panose="020B0603020202020204" pitchFamily="34" charset="0"/>
              </a:rPr>
              <a:t>is a visual representation of the spectrum </a:t>
            </a:r>
            <a:r>
              <a:rPr lang="en-US" sz="2000" dirty="0" smtClean="0">
                <a:latin typeface="Trebuchet MS" panose="020B0603020202020204" pitchFamily="34" charset="0"/>
              </a:rPr>
              <a:t>of</a:t>
            </a:r>
          </a:p>
          <a:p>
            <a:pPr algn="l" rtl="0"/>
            <a:r>
              <a:rPr lang="en-US" sz="2000" dirty="0">
                <a:latin typeface="Trebuchet MS" panose="020B0603020202020204" pitchFamily="34" charset="0"/>
              </a:rPr>
              <a:t> frequencies as they vary with time</a:t>
            </a:r>
            <a:endParaRPr lang="he-IL" sz="2000" dirty="0">
              <a:solidFill>
                <a:srgbClr val="FF0000"/>
              </a:solidFill>
              <a:latin typeface="Trebuchet MS" panose="020B0603020202020204" pitchFamily="34" charset="0"/>
            </a:endParaRPr>
          </a:p>
        </p:txBody>
      </p:sp>
      <p:grpSp>
        <p:nvGrpSpPr>
          <p:cNvPr id="15" name="Group 14"/>
          <p:cNvGrpSpPr/>
          <p:nvPr/>
        </p:nvGrpSpPr>
        <p:grpSpPr>
          <a:xfrm>
            <a:off x="453189" y="3336161"/>
            <a:ext cx="11285621" cy="2688042"/>
            <a:chOff x="405063" y="1930877"/>
            <a:chExt cx="11285621" cy="2688042"/>
          </a:xfrm>
        </p:grpSpPr>
        <p:grpSp>
          <p:nvGrpSpPr>
            <p:cNvPr id="4" name="Group 3"/>
            <p:cNvGrpSpPr/>
            <p:nvPr/>
          </p:nvGrpSpPr>
          <p:grpSpPr>
            <a:xfrm>
              <a:off x="405063" y="1930877"/>
              <a:ext cx="4613910" cy="2688042"/>
              <a:chOff x="838200" y="2697479"/>
              <a:chExt cx="4613910" cy="1832021"/>
            </a:xfrm>
          </p:grpSpPr>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19622" t="12926" r="21401" b="53665"/>
              <a:stretch/>
            </p:blipFill>
            <p:spPr>
              <a:xfrm>
                <a:off x="838200" y="2697479"/>
                <a:ext cx="4613910" cy="1493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897380" y="4277784"/>
                <a:ext cx="2228850" cy="251716"/>
              </a:xfrm>
              <a:prstGeom prst="rect">
                <a:avLst/>
              </a:prstGeom>
              <a:noFill/>
            </p:spPr>
            <p:txBody>
              <a:bodyPr wrap="square" rtlCol="1">
                <a:spAutoFit/>
              </a:bodyPr>
              <a:lstStyle/>
              <a:p>
                <a:pPr algn="ctr" rtl="0"/>
                <a:r>
                  <a:rPr lang="en-US" dirty="0">
                    <a:latin typeface="Trebuchet MS" panose="020B0603020202020204" pitchFamily="34" charset="0"/>
                  </a:rPr>
                  <a:t>Yes Raw Data</a:t>
                </a:r>
                <a:endParaRPr lang="he-IL" dirty="0">
                  <a:latin typeface="Trebuchet MS" panose="020B0603020202020204" pitchFamily="34" charset="0"/>
                </a:endParaRPr>
              </a:p>
            </p:txBody>
          </p:sp>
        </p:grpSp>
        <p:grpSp>
          <p:nvGrpSpPr>
            <p:cNvPr id="10" name="Group 9"/>
            <p:cNvGrpSpPr/>
            <p:nvPr/>
          </p:nvGrpSpPr>
          <p:grpSpPr>
            <a:xfrm>
              <a:off x="7076774" y="1930877"/>
              <a:ext cx="4613910" cy="2688042"/>
              <a:chOff x="6739890" y="1930877"/>
              <a:chExt cx="4613910" cy="2688042"/>
            </a:xfrm>
          </p:grpSpPr>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2236" t="53756" r="9826" b="11003"/>
              <a:stretch/>
            </p:blipFill>
            <p:spPr>
              <a:xfrm>
                <a:off x="6739890" y="1930877"/>
                <a:ext cx="4613910" cy="2191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p:cNvSpPr txBox="1"/>
              <p:nvPr/>
            </p:nvSpPr>
            <p:spPr>
              <a:xfrm>
                <a:off x="8017442" y="4249587"/>
                <a:ext cx="2228850" cy="369332"/>
              </a:xfrm>
              <a:prstGeom prst="rect">
                <a:avLst/>
              </a:prstGeom>
              <a:noFill/>
            </p:spPr>
            <p:txBody>
              <a:bodyPr wrap="square" rtlCol="1">
                <a:spAutoFit/>
              </a:bodyPr>
              <a:lstStyle/>
              <a:p>
                <a:pPr algn="ctr" rtl="0"/>
                <a:r>
                  <a:rPr lang="en-US" dirty="0">
                    <a:latin typeface="Trebuchet MS" panose="020B0603020202020204" pitchFamily="34" charset="0"/>
                  </a:rPr>
                  <a:t>Yes Spec</a:t>
                </a:r>
                <a:endParaRPr lang="he-IL" dirty="0">
                  <a:latin typeface="Trebuchet MS" panose="020B0603020202020204" pitchFamily="34" charset="0"/>
                </a:endParaRPr>
              </a:p>
            </p:txBody>
          </p:sp>
        </p:grpSp>
        <p:sp>
          <p:nvSpPr>
            <p:cNvPr id="13" name="Right Arrow 12"/>
            <p:cNvSpPr/>
            <p:nvPr/>
          </p:nvSpPr>
          <p:spPr>
            <a:xfrm>
              <a:off x="5177890" y="2608447"/>
              <a:ext cx="1742674" cy="952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t>Spectrogram</a:t>
              </a:r>
              <a:endParaRPr lang="he-IL" sz="2000" b="1" dirty="0"/>
            </a:p>
          </p:txBody>
        </p:sp>
      </p:grpSp>
      <p:grpSp>
        <p:nvGrpSpPr>
          <p:cNvPr id="30" name="Group 29"/>
          <p:cNvGrpSpPr/>
          <p:nvPr/>
        </p:nvGrpSpPr>
        <p:grpSpPr>
          <a:xfrm>
            <a:off x="8263890" y="1451610"/>
            <a:ext cx="3843488" cy="1048167"/>
            <a:chOff x="8206740" y="1428750"/>
            <a:chExt cx="3843488" cy="1048167"/>
          </a:xfrm>
        </p:grpSpPr>
        <p:grpSp>
          <p:nvGrpSpPr>
            <p:cNvPr id="31" name="Group 30"/>
            <p:cNvGrpSpPr/>
            <p:nvPr/>
          </p:nvGrpSpPr>
          <p:grpSpPr>
            <a:xfrm>
              <a:off x="8206740" y="1584982"/>
              <a:ext cx="3843488" cy="758167"/>
              <a:chOff x="758659" y="3453019"/>
              <a:chExt cx="9065953" cy="1455375"/>
            </a:xfrm>
          </p:grpSpPr>
          <p:grpSp>
            <p:nvGrpSpPr>
              <p:cNvPr id="33" name="Group 32">
                <a:extLst>
                  <a:ext uri="{FF2B5EF4-FFF2-40B4-BE49-F238E27FC236}">
                    <a16:creationId xmlns="" xmlns:a16="http://schemas.microsoft.com/office/drawing/2014/main" id="{2A103456-34F4-40F9-97A6-88C73E4DAF13}"/>
                  </a:ext>
                </a:extLst>
              </p:cNvPr>
              <p:cNvGrpSpPr/>
              <p:nvPr/>
            </p:nvGrpSpPr>
            <p:grpSpPr>
              <a:xfrm>
                <a:off x="758659" y="3453019"/>
                <a:ext cx="9065953" cy="1455375"/>
                <a:chOff x="1279946" y="3503435"/>
                <a:chExt cx="9065953" cy="989883"/>
              </a:xfrm>
            </p:grpSpPr>
            <p:grpSp>
              <p:nvGrpSpPr>
                <p:cNvPr id="35" name="Group 34">
                  <a:extLst>
                    <a:ext uri="{FF2B5EF4-FFF2-40B4-BE49-F238E27FC236}">
                      <a16:creationId xmlns="" xmlns:a16="http://schemas.microsoft.com/office/drawing/2014/main" id="{D447FAE8-6270-4AFD-919B-797F90C7E2AA}"/>
                    </a:ext>
                  </a:extLst>
                </p:cNvPr>
                <p:cNvGrpSpPr/>
                <p:nvPr/>
              </p:nvGrpSpPr>
              <p:grpSpPr>
                <a:xfrm>
                  <a:off x="1279946" y="3503435"/>
                  <a:ext cx="9065953" cy="989883"/>
                  <a:chOff x="658884" y="2971188"/>
                  <a:chExt cx="10431077" cy="903463"/>
                </a:xfrm>
              </p:grpSpPr>
              <p:pic>
                <p:nvPicPr>
                  <p:cNvPr id="38" name="Picture 37">
                    <a:extLst>
                      <a:ext uri="{FF2B5EF4-FFF2-40B4-BE49-F238E27FC236}">
                        <a16:creationId xmlns="" xmlns:a16="http://schemas.microsoft.com/office/drawing/2014/main" id="{19BC655B-2BE4-44BD-97E9-03DFAF5C385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9622" t="12926" r="21401" b="53665"/>
                  <a:stretch/>
                </p:blipFill>
                <p:spPr>
                  <a:xfrm>
                    <a:off x="658884" y="2982816"/>
                    <a:ext cx="2264633" cy="835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9" name="Rounded Rectangle 8">
                    <a:extLst>
                      <a:ext uri="{FF2B5EF4-FFF2-40B4-BE49-F238E27FC236}">
                        <a16:creationId xmlns="" xmlns:a16="http://schemas.microsoft.com/office/drawing/2014/main" id="{101B2094-6FA9-406C-A8C7-5F6AAB36B98C}"/>
                      </a:ext>
                    </a:extLst>
                  </p:cNvPr>
                  <p:cNvSpPr/>
                  <p:nvPr/>
                </p:nvSpPr>
                <p:spPr>
                  <a:xfrm>
                    <a:off x="6367713" y="2998841"/>
                    <a:ext cx="1992429" cy="838942"/>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latin typeface="Trebuchet MS" panose="020B0603020202020204" pitchFamily="34" charset="0"/>
                      </a:rPr>
                      <a:t>Ex</a:t>
                    </a:r>
                    <a:endParaRPr lang="he-IL" dirty="0">
                      <a:latin typeface="Trebuchet MS" panose="020B0603020202020204" pitchFamily="34" charset="0"/>
                    </a:endParaRPr>
                  </a:p>
                </p:txBody>
              </p:sp>
              <p:cxnSp>
                <p:nvCxnSpPr>
                  <p:cNvPr id="40" name="Straight Arrow Connector 39">
                    <a:extLst>
                      <a:ext uri="{FF2B5EF4-FFF2-40B4-BE49-F238E27FC236}">
                        <a16:creationId xmlns="" xmlns:a16="http://schemas.microsoft.com/office/drawing/2014/main" id="{818199D6-4CA5-4844-BF6D-189A9B6EBBBF}"/>
                      </a:ext>
                    </a:extLst>
                  </p:cNvPr>
                  <p:cNvCxnSpPr>
                    <a:endCxn id="39" idx="1"/>
                  </p:cNvCxnSpPr>
                  <p:nvPr/>
                </p:nvCxnSpPr>
                <p:spPr>
                  <a:xfrm flipV="1">
                    <a:off x="5828093" y="3418312"/>
                    <a:ext cx="539620" cy="37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34">
                    <a:extLst>
                      <a:ext uri="{FF2B5EF4-FFF2-40B4-BE49-F238E27FC236}">
                        <a16:creationId xmlns="" xmlns:a16="http://schemas.microsoft.com/office/drawing/2014/main" id="{1CDE2592-A978-4CBD-A7CB-587FAC1786AD}"/>
                      </a:ext>
                    </a:extLst>
                  </p:cNvPr>
                  <p:cNvSpPr/>
                  <p:nvPr/>
                </p:nvSpPr>
                <p:spPr>
                  <a:xfrm>
                    <a:off x="8833264" y="2971188"/>
                    <a:ext cx="1773986" cy="903463"/>
                  </a:xfrm>
                  <a:prstGeom prst="roundRect">
                    <a:avLst/>
                  </a:prstGeom>
                  <a:solidFill>
                    <a:schemeClr val="accent4">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err="1" smtClean="0">
                        <a:latin typeface="Trebuchet MS" panose="020B0603020202020204" pitchFamily="34" charset="0"/>
                      </a:rPr>
                      <a:t>Cla</a:t>
                    </a:r>
                    <a:endParaRPr lang="he-IL" dirty="0">
                      <a:latin typeface="Trebuchet MS" panose="020B0603020202020204" pitchFamily="34" charset="0"/>
                    </a:endParaRPr>
                  </a:p>
                </p:txBody>
              </p:sp>
              <p:cxnSp>
                <p:nvCxnSpPr>
                  <p:cNvPr id="42" name="Straight Arrow Connector 41">
                    <a:extLst>
                      <a:ext uri="{FF2B5EF4-FFF2-40B4-BE49-F238E27FC236}">
                        <a16:creationId xmlns="" xmlns:a16="http://schemas.microsoft.com/office/drawing/2014/main" id="{5D9280AE-967A-43DA-8225-270850DBFFF2}"/>
                      </a:ext>
                    </a:extLst>
                  </p:cNvPr>
                  <p:cNvCxnSpPr>
                    <a:cxnSpLocks/>
                  </p:cNvCxnSpPr>
                  <p:nvPr/>
                </p:nvCxnSpPr>
                <p:spPr>
                  <a:xfrm>
                    <a:off x="10626864" y="3422949"/>
                    <a:ext cx="463097" cy="69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 xmlns:a16="http://schemas.microsoft.com/office/drawing/2014/main" id="{C35E92C4-7012-4245-9AA1-834F3794B1D2}"/>
                    </a:ext>
                  </a:extLst>
                </p:cNvPr>
                <p:cNvCxnSpPr>
                  <a:cxnSpLocks/>
                </p:cNvCxnSpPr>
                <p:nvPr/>
              </p:nvCxnSpPr>
              <p:spPr>
                <a:xfrm>
                  <a:off x="7983522" y="4005334"/>
                  <a:ext cx="3511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 xmlns:a16="http://schemas.microsoft.com/office/drawing/2014/main" id="{5BDC6CB5-9360-4655-8B8D-4DF7324C211D}"/>
                    </a:ext>
                  </a:extLst>
                </p:cNvPr>
                <p:cNvCxnSpPr/>
                <p:nvPr/>
              </p:nvCxnSpPr>
              <p:spPr>
                <a:xfrm>
                  <a:off x="3312390" y="4024949"/>
                  <a:ext cx="7043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Rounded Rectangle 8">
                <a:extLst>
                  <a:ext uri="{FF2B5EF4-FFF2-40B4-BE49-F238E27FC236}">
                    <a16:creationId xmlns="" xmlns:a16="http://schemas.microsoft.com/office/drawing/2014/main" id="{101B2094-6FA9-406C-A8C7-5F6AAB36B98C}"/>
                  </a:ext>
                </a:extLst>
              </p:cNvPr>
              <p:cNvSpPr/>
              <p:nvPr/>
            </p:nvSpPr>
            <p:spPr>
              <a:xfrm>
                <a:off x="3501559" y="3490548"/>
                <a:ext cx="1731681" cy="1351439"/>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latin typeface="Trebuchet MS" panose="020B0603020202020204" pitchFamily="34" charset="0"/>
                  </a:rPr>
                  <a:t>Pre</a:t>
                </a:r>
                <a:endParaRPr lang="he-IL" dirty="0">
                  <a:latin typeface="Trebuchet MS" panose="020B0603020202020204" pitchFamily="34" charset="0"/>
                </a:endParaRPr>
              </a:p>
            </p:txBody>
          </p:sp>
        </p:grpSp>
        <p:sp>
          <p:nvSpPr>
            <p:cNvPr id="32" name="Oval 31">
              <a:extLst>
                <a:ext uri="{FF2B5EF4-FFF2-40B4-BE49-F238E27FC236}">
                  <a16:creationId xmlns="" xmlns:a16="http://schemas.microsoft.com/office/drawing/2014/main" id="{BF093D30-2CFF-4AE1-A5C0-5EC2A3A03134}"/>
                </a:ext>
              </a:extLst>
            </p:cNvPr>
            <p:cNvSpPr/>
            <p:nvPr/>
          </p:nvSpPr>
          <p:spPr>
            <a:xfrm>
              <a:off x="9215507" y="1428750"/>
              <a:ext cx="1073615" cy="10481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p>
          </p:txBody>
        </p:sp>
      </p:grpSp>
    </p:spTree>
    <p:extLst>
      <p:ext uri="{BB962C8B-B14F-4D97-AF65-F5344CB8AC3E}">
        <p14:creationId xmlns:p14="http://schemas.microsoft.com/office/powerpoint/2010/main" val="14788582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Proposed Solution - Preprocess</a:t>
            </a:r>
            <a:endParaRPr lang="he-IL" dirty="0">
              <a:latin typeface="Trebuchet MS" panose="020B0603020202020204" pitchFamily="34" charset="0"/>
            </a:endParaRPr>
          </a:p>
        </p:txBody>
      </p:sp>
      <p:sp>
        <p:nvSpPr>
          <p:cNvPr id="16" name="TextBox 15"/>
          <p:cNvSpPr txBox="1"/>
          <p:nvPr/>
        </p:nvSpPr>
        <p:spPr>
          <a:xfrm>
            <a:off x="838200" y="1645920"/>
            <a:ext cx="10606238" cy="1446550"/>
          </a:xfrm>
          <a:prstGeom prst="rect">
            <a:avLst/>
          </a:prstGeom>
          <a:noFill/>
        </p:spPr>
        <p:txBody>
          <a:bodyPr wrap="square" rtlCol="1">
            <a:spAutoFit/>
          </a:bodyPr>
          <a:lstStyle/>
          <a:p>
            <a:pPr algn="l" rtl="0"/>
            <a:endParaRPr lang="en-US" sz="2400" dirty="0">
              <a:solidFill>
                <a:srgbClr val="FF0000"/>
              </a:solidFill>
              <a:latin typeface="Trebuchet MS" panose="020B0603020202020204" pitchFamily="34" charset="0"/>
            </a:endParaRPr>
          </a:p>
          <a:p>
            <a:pPr algn="l" rtl="0"/>
            <a:r>
              <a:rPr lang="en-US" sz="2400" dirty="0">
                <a:solidFill>
                  <a:srgbClr val="FF0000"/>
                </a:solidFill>
                <a:latin typeface="Trebuchet MS" panose="020B0603020202020204" pitchFamily="34" charset="0"/>
              </a:rPr>
              <a:t>Mel-frequency cepstral coefficients </a:t>
            </a:r>
            <a:r>
              <a:rPr lang="en-US" sz="2000" dirty="0">
                <a:latin typeface="Trebuchet MS" panose="020B0603020202020204" pitchFamily="34" charset="0"/>
              </a:rPr>
              <a:t>a </a:t>
            </a:r>
            <a:r>
              <a:rPr lang="en-US" sz="2000" dirty="0" smtClean="0">
                <a:latin typeface="Trebuchet MS" panose="020B0603020202020204" pitchFamily="34" charset="0"/>
              </a:rPr>
              <a:t>representation</a:t>
            </a:r>
          </a:p>
          <a:p>
            <a:pPr algn="l" rtl="0"/>
            <a:r>
              <a:rPr lang="en-US" sz="2000" dirty="0" smtClean="0">
                <a:latin typeface="Trebuchet MS" panose="020B0603020202020204" pitchFamily="34" charset="0"/>
              </a:rPr>
              <a:t> </a:t>
            </a:r>
            <a:r>
              <a:rPr lang="en-US" sz="2000" dirty="0">
                <a:latin typeface="Trebuchet MS" panose="020B0603020202020204" pitchFamily="34" charset="0"/>
              </a:rPr>
              <a:t>of the short-term power spectrum of a sound, based on a linear cosine transform of a log power spectrum on a nonlinear </a:t>
            </a:r>
            <a:r>
              <a:rPr lang="en-US" sz="2000" dirty="0" err="1">
                <a:latin typeface="Trebuchet MS" panose="020B0603020202020204" pitchFamily="34" charset="0"/>
              </a:rPr>
              <a:t>mel</a:t>
            </a:r>
            <a:r>
              <a:rPr lang="en-US" sz="2000" dirty="0">
                <a:latin typeface="Trebuchet MS" panose="020B0603020202020204" pitchFamily="34" charset="0"/>
              </a:rPr>
              <a:t> scale of frequency.</a:t>
            </a:r>
            <a:endParaRPr lang="he-IL" sz="2000" dirty="0">
              <a:solidFill>
                <a:srgbClr val="FF0000"/>
              </a:solidFill>
              <a:latin typeface="Trebuchet MS" panose="020B0603020202020204" pitchFamily="34" charset="0"/>
            </a:endParaRPr>
          </a:p>
        </p:txBody>
      </p:sp>
      <p:grpSp>
        <p:nvGrpSpPr>
          <p:cNvPr id="26" name="Group 25"/>
          <p:cNvGrpSpPr/>
          <p:nvPr/>
        </p:nvGrpSpPr>
        <p:grpSpPr>
          <a:xfrm>
            <a:off x="2002860" y="3364027"/>
            <a:ext cx="8295775" cy="798898"/>
            <a:chOff x="838200" y="3763477"/>
            <a:chExt cx="8295775" cy="798898"/>
          </a:xfrm>
        </p:grpSpPr>
        <p:sp>
          <p:nvSpPr>
            <p:cNvPr id="5" name="Rounded Rectangle 4"/>
            <p:cNvSpPr/>
            <p:nvPr/>
          </p:nvSpPr>
          <p:spPr>
            <a:xfrm>
              <a:off x="838200" y="3763478"/>
              <a:ext cx="1588168" cy="798897"/>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Fourier</a:t>
              </a:r>
            </a:p>
            <a:p>
              <a:pPr algn="ctr"/>
              <a:r>
                <a:rPr lang="en-US" dirty="0"/>
                <a:t>Transform</a:t>
              </a:r>
              <a:endParaRPr lang="he-IL" dirty="0"/>
            </a:p>
          </p:txBody>
        </p:sp>
        <p:sp>
          <p:nvSpPr>
            <p:cNvPr id="17" name="Rounded Rectangle 16"/>
            <p:cNvSpPr/>
            <p:nvPr/>
          </p:nvSpPr>
          <p:spPr>
            <a:xfrm>
              <a:off x="3074069" y="3763477"/>
              <a:ext cx="1588168" cy="798897"/>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Rounded Rectangle 17"/>
            <p:cNvSpPr/>
            <p:nvPr/>
          </p:nvSpPr>
          <p:spPr>
            <a:xfrm>
              <a:off x="5309938" y="3763478"/>
              <a:ext cx="1588168" cy="798897"/>
            </a:xfrm>
            <a:prstGeom prst="round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Log</a:t>
              </a:r>
              <a:endParaRPr lang="he-IL" dirty="0"/>
            </a:p>
          </p:txBody>
        </p:sp>
        <p:sp>
          <p:nvSpPr>
            <p:cNvPr id="19" name="Rounded Rectangle 18"/>
            <p:cNvSpPr/>
            <p:nvPr/>
          </p:nvSpPr>
          <p:spPr>
            <a:xfrm>
              <a:off x="7545807" y="3763477"/>
              <a:ext cx="1588168" cy="798897"/>
            </a:xfrm>
            <a:prstGeom prst="round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DCT</a:t>
              </a:r>
              <a:endParaRPr lang="he-IL" dirty="0"/>
            </a:p>
          </p:txBody>
        </p:sp>
        <p:cxnSp>
          <p:nvCxnSpPr>
            <p:cNvPr id="8" name="Straight Arrow Connector 7"/>
            <p:cNvCxnSpPr>
              <a:stCxn id="5" idx="3"/>
              <a:endCxn id="17" idx="1"/>
            </p:cNvCxnSpPr>
            <p:nvPr/>
          </p:nvCxnSpPr>
          <p:spPr>
            <a:xfrm flipV="1">
              <a:off x="2426368" y="4162926"/>
              <a:ext cx="6477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3"/>
              <a:endCxn id="18" idx="1"/>
            </p:cNvCxnSpPr>
            <p:nvPr/>
          </p:nvCxnSpPr>
          <p:spPr>
            <a:xfrm>
              <a:off x="4662237" y="4162926"/>
              <a:ext cx="6477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3"/>
              <a:endCxn id="19" idx="1"/>
            </p:cNvCxnSpPr>
            <p:nvPr/>
          </p:nvCxnSpPr>
          <p:spPr>
            <a:xfrm flipV="1">
              <a:off x="6898106" y="4162926"/>
              <a:ext cx="6477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4728" y="3820025"/>
              <a:ext cx="1466850" cy="685800"/>
            </a:xfrm>
            <a:prstGeom prst="rect">
              <a:avLst/>
            </a:prstGeom>
          </p:spPr>
        </p:pic>
      </p:grpSp>
      <p:pic>
        <p:nvPicPr>
          <p:cNvPr id="27" name="Picture 26"/>
          <p:cNvPicPr>
            <a:picLocks noChangeAspect="1"/>
          </p:cNvPicPr>
          <p:nvPr/>
        </p:nvPicPr>
        <p:blipFill rotWithShape="1">
          <a:blip r:embed="rId5">
            <a:extLst>
              <a:ext uri="{28A0092B-C50C-407E-A947-70E740481C1C}">
                <a14:useLocalDpi xmlns:a14="http://schemas.microsoft.com/office/drawing/2010/main" val="0"/>
              </a:ext>
            </a:extLst>
          </a:blip>
          <a:srcRect l="19622" t="12926" r="21401" b="53665"/>
          <a:stretch/>
        </p:blipFill>
        <p:spPr>
          <a:xfrm>
            <a:off x="251862" y="4890016"/>
            <a:ext cx="2896401" cy="1375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9" name="Elbow Connector 28"/>
          <p:cNvCxnSpPr>
            <a:stCxn id="27" idx="0"/>
            <a:endCxn id="5" idx="1"/>
          </p:cNvCxnSpPr>
          <p:nvPr/>
        </p:nvCxnSpPr>
        <p:spPr>
          <a:xfrm rot="5400000" flipH="1" flipV="1">
            <a:off x="1288192" y="4175349"/>
            <a:ext cx="1126539" cy="30279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rotWithShape="1">
          <a:blip r:embed="rId6" cstate="print">
            <a:extLst>
              <a:ext uri="{28A0092B-C50C-407E-A947-70E740481C1C}">
                <a14:useLocalDpi xmlns:a14="http://schemas.microsoft.com/office/drawing/2010/main" val="0"/>
              </a:ext>
            </a:extLst>
          </a:blip>
          <a:srcRect l="3494" t="8619" r="20149" b="8644"/>
          <a:stretch/>
        </p:blipFill>
        <p:spPr>
          <a:xfrm>
            <a:off x="9039727" y="4890016"/>
            <a:ext cx="2896401" cy="1375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33" name="Elbow Connector 32"/>
          <p:cNvCxnSpPr>
            <a:stCxn id="19" idx="3"/>
            <a:endCxn id="31" idx="0"/>
          </p:cNvCxnSpPr>
          <p:nvPr/>
        </p:nvCxnSpPr>
        <p:spPr>
          <a:xfrm>
            <a:off x="10298635" y="3763476"/>
            <a:ext cx="189293" cy="112654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096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Our Proposed </a:t>
            </a:r>
            <a:r>
              <a:rPr lang="en-US" b="1" dirty="0" smtClean="0">
                <a:latin typeface="Trebuchet MS" panose="020B0603020202020204" pitchFamily="34" charset="0"/>
              </a:rPr>
              <a:t>Solutions</a:t>
            </a:r>
            <a:endParaRPr lang="he-IL" b="1" dirty="0">
              <a:latin typeface="Trebuchet MS" panose="020B0603020202020204" pitchFamily="34" charset="0"/>
            </a:endParaRPr>
          </a:p>
        </p:txBody>
      </p:sp>
      <p:grpSp>
        <p:nvGrpSpPr>
          <p:cNvPr id="2" name="Group 1"/>
          <p:cNvGrpSpPr/>
          <p:nvPr/>
        </p:nvGrpSpPr>
        <p:grpSpPr>
          <a:xfrm>
            <a:off x="913548" y="3075083"/>
            <a:ext cx="10748862" cy="1833312"/>
            <a:chOff x="600718" y="3453019"/>
            <a:chExt cx="9954846" cy="1455375"/>
          </a:xfrm>
        </p:grpSpPr>
        <p:grpSp>
          <p:nvGrpSpPr>
            <p:cNvPr id="3" name="Group 2">
              <a:extLst>
                <a:ext uri="{FF2B5EF4-FFF2-40B4-BE49-F238E27FC236}">
                  <a16:creationId xmlns="" xmlns:a16="http://schemas.microsoft.com/office/drawing/2014/main" id="{F1A9705A-D33F-4863-BFB9-D362E07EC4BD}"/>
                </a:ext>
              </a:extLst>
            </p:cNvPr>
            <p:cNvGrpSpPr/>
            <p:nvPr/>
          </p:nvGrpSpPr>
          <p:grpSpPr>
            <a:xfrm>
              <a:off x="600718" y="3453019"/>
              <a:ext cx="9954846" cy="1455375"/>
              <a:chOff x="1122005" y="3116576"/>
              <a:chExt cx="9954846" cy="1455375"/>
            </a:xfrm>
          </p:grpSpPr>
          <p:grpSp>
            <p:nvGrpSpPr>
              <p:cNvPr id="18" name="Group 17">
                <a:extLst>
                  <a:ext uri="{FF2B5EF4-FFF2-40B4-BE49-F238E27FC236}">
                    <a16:creationId xmlns="" xmlns:a16="http://schemas.microsoft.com/office/drawing/2014/main" id="{2A103456-34F4-40F9-97A6-88C73E4DAF13}"/>
                  </a:ext>
                </a:extLst>
              </p:cNvPr>
              <p:cNvGrpSpPr/>
              <p:nvPr/>
            </p:nvGrpSpPr>
            <p:grpSpPr>
              <a:xfrm>
                <a:off x="1279946" y="3116576"/>
                <a:ext cx="9796905" cy="1455375"/>
                <a:chOff x="1279946" y="3503435"/>
                <a:chExt cx="9796905" cy="989883"/>
              </a:xfrm>
            </p:grpSpPr>
            <p:grpSp>
              <p:nvGrpSpPr>
                <p:cNvPr id="19" name="Group 18">
                  <a:extLst>
                    <a:ext uri="{FF2B5EF4-FFF2-40B4-BE49-F238E27FC236}">
                      <a16:creationId xmlns="" xmlns:a16="http://schemas.microsoft.com/office/drawing/2014/main" id="{06713188-0C36-45E0-8C98-39A67DB851C7}"/>
                    </a:ext>
                  </a:extLst>
                </p:cNvPr>
                <p:cNvGrpSpPr/>
                <p:nvPr/>
              </p:nvGrpSpPr>
              <p:grpSpPr>
                <a:xfrm>
                  <a:off x="1279946" y="3503435"/>
                  <a:ext cx="9796905" cy="989883"/>
                  <a:chOff x="611600" y="2983215"/>
                  <a:chExt cx="9556922" cy="926942"/>
                </a:xfrm>
              </p:grpSpPr>
              <p:grpSp>
                <p:nvGrpSpPr>
                  <p:cNvPr id="23" name="Group 22">
                    <a:extLst>
                      <a:ext uri="{FF2B5EF4-FFF2-40B4-BE49-F238E27FC236}">
                        <a16:creationId xmlns="" xmlns:a16="http://schemas.microsoft.com/office/drawing/2014/main" id="{D447FAE8-6270-4AFD-919B-797F90C7E2AA}"/>
                      </a:ext>
                    </a:extLst>
                  </p:cNvPr>
                  <p:cNvGrpSpPr/>
                  <p:nvPr/>
                </p:nvGrpSpPr>
                <p:grpSpPr>
                  <a:xfrm>
                    <a:off x="611600" y="2983215"/>
                    <a:ext cx="8843875" cy="926942"/>
                    <a:chOff x="658884" y="2971188"/>
                    <a:chExt cx="10431077" cy="903463"/>
                  </a:xfrm>
                </p:grpSpPr>
                <p:pic>
                  <p:nvPicPr>
                    <p:cNvPr id="34" name="Picture 33">
                      <a:extLst>
                        <a:ext uri="{FF2B5EF4-FFF2-40B4-BE49-F238E27FC236}">
                          <a16:creationId xmlns="" xmlns:a16="http://schemas.microsoft.com/office/drawing/2014/main" id="{19BC655B-2BE4-44BD-97E9-03DFAF5C385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622" t="12926" r="21401" b="53665"/>
                    <a:stretch/>
                  </p:blipFill>
                  <p:spPr>
                    <a:xfrm>
                      <a:off x="658884" y="2982816"/>
                      <a:ext cx="2264633" cy="835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8" name="Rounded Rectangle 8">
                      <a:extLst>
                        <a:ext uri="{FF2B5EF4-FFF2-40B4-BE49-F238E27FC236}">
                          <a16:creationId xmlns="" xmlns:a16="http://schemas.microsoft.com/office/drawing/2014/main" id="{101B2094-6FA9-406C-A8C7-5F6AAB36B98C}"/>
                        </a:ext>
                      </a:extLst>
                    </p:cNvPr>
                    <p:cNvSpPr/>
                    <p:nvPr/>
                  </p:nvSpPr>
                  <p:spPr>
                    <a:xfrm>
                      <a:off x="6367713" y="2998841"/>
                      <a:ext cx="1992429" cy="838942"/>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latin typeface="Trebuchet MS" panose="020B0603020202020204" pitchFamily="34" charset="0"/>
                        </a:rPr>
                        <a:t>Feature Extraction</a:t>
                      </a:r>
                      <a:endParaRPr lang="he-IL" dirty="0">
                        <a:latin typeface="Trebuchet MS" panose="020B0603020202020204" pitchFamily="34" charset="0"/>
                      </a:endParaRPr>
                    </a:p>
                  </p:txBody>
                </p:sp>
                <p:cxnSp>
                  <p:nvCxnSpPr>
                    <p:cNvPr id="29" name="Straight Arrow Connector 28">
                      <a:extLst>
                        <a:ext uri="{FF2B5EF4-FFF2-40B4-BE49-F238E27FC236}">
                          <a16:creationId xmlns="" xmlns:a16="http://schemas.microsoft.com/office/drawing/2014/main" id="{818199D6-4CA5-4844-BF6D-189A9B6EBBBF}"/>
                        </a:ext>
                      </a:extLst>
                    </p:cNvPr>
                    <p:cNvCxnSpPr>
                      <a:endCxn id="28" idx="1"/>
                    </p:cNvCxnSpPr>
                    <p:nvPr/>
                  </p:nvCxnSpPr>
                  <p:spPr>
                    <a:xfrm flipV="1">
                      <a:off x="5828093" y="3418312"/>
                      <a:ext cx="539620" cy="37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34">
                      <a:extLst>
                        <a:ext uri="{FF2B5EF4-FFF2-40B4-BE49-F238E27FC236}">
                          <a16:creationId xmlns="" xmlns:a16="http://schemas.microsoft.com/office/drawing/2014/main" id="{1CDE2592-A978-4CBD-A7CB-587FAC1786AD}"/>
                        </a:ext>
                      </a:extLst>
                    </p:cNvPr>
                    <p:cNvSpPr/>
                    <p:nvPr/>
                  </p:nvSpPr>
                  <p:spPr>
                    <a:xfrm>
                      <a:off x="8833264" y="2971188"/>
                      <a:ext cx="1773986" cy="903463"/>
                    </a:xfrm>
                    <a:prstGeom prst="roundRect">
                      <a:avLst/>
                    </a:prstGeom>
                    <a:solidFill>
                      <a:schemeClr val="accent4">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a:latin typeface="Trebuchet MS" panose="020B0603020202020204" pitchFamily="34" charset="0"/>
                        </a:rPr>
                        <a:t>Classifier</a:t>
                      </a:r>
                      <a:endParaRPr lang="he-IL" dirty="0">
                        <a:latin typeface="Trebuchet MS" panose="020B0603020202020204" pitchFamily="34" charset="0"/>
                      </a:endParaRPr>
                    </a:p>
                  </p:txBody>
                </p:sp>
                <p:cxnSp>
                  <p:nvCxnSpPr>
                    <p:cNvPr id="48" name="Straight Arrow Connector 47">
                      <a:extLst>
                        <a:ext uri="{FF2B5EF4-FFF2-40B4-BE49-F238E27FC236}">
                          <a16:creationId xmlns="" xmlns:a16="http://schemas.microsoft.com/office/drawing/2014/main" id="{5D9280AE-967A-43DA-8225-270850DBFFF2}"/>
                        </a:ext>
                      </a:extLst>
                    </p:cNvPr>
                    <p:cNvCxnSpPr>
                      <a:cxnSpLocks/>
                    </p:cNvCxnSpPr>
                    <p:nvPr/>
                  </p:nvCxnSpPr>
                  <p:spPr>
                    <a:xfrm>
                      <a:off x="10626864" y="3422949"/>
                      <a:ext cx="463097" cy="69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 xmlns:a16="http://schemas.microsoft.com/office/drawing/2014/main" id="{73A31B75-0EFD-4D4C-A414-CA5E686F8856}"/>
                      </a:ext>
                    </a:extLst>
                  </p:cNvPr>
                  <p:cNvSpPr txBox="1"/>
                  <p:nvPr/>
                </p:nvSpPr>
                <p:spPr>
                  <a:xfrm>
                    <a:off x="8897987" y="3183197"/>
                    <a:ext cx="1270535" cy="369332"/>
                  </a:xfrm>
                  <a:prstGeom prst="rect">
                    <a:avLst/>
                  </a:prstGeom>
                  <a:noFill/>
                </p:spPr>
                <p:txBody>
                  <a:bodyPr wrap="square" rtlCol="1">
                    <a:spAutoFit/>
                  </a:bodyPr>
                  <a:lstStyle/>
                  <a:p>
                    <a:pPr algn="ctr" rtl="0"/>
                    <a:r>
                      <a:rPr lang="en-US" dirty="0">
                        <a:latin typeface="Trebuchet MS" panose="020B0603020202020204" pitchFamily="34" charset="0"/>
                      </a:rPr>
                      <a:t>"YES"</a:t>
                    </a:r>
                    <a:endParaRPr lang="he-IL" dirty="0">
                      <a:latin typeface="Trebuchet MS" panose="020B0603020202020204" pitchFamily="34" charset="0"/>
                    </a:endParaRPr>
                  </a:p>
                </p:txBody>
              </p:sp>
            </p:grpSp>
            <p:cxnSp>
              <p:nvCxnSpPr>
                <p:cNvPr id="20" name="Straight Arrow Connector 19">
                  <a:extLst>
                    <a:ext uri="{FF2B5EF4-FFF2-40B4-BE49-F238E27FC236}">
                      <a16:creationId xmlns="" xmlns:a16="http://schemas.microsoft.com/office/drawing/2014/main" id="{C35E92C4-7012-4245-9AA1-834F3794B1D2}"/>
                    </a:ext>
                  </a:extLst>
                </p:cNvPr>
                <p:cNvCxnSpPr>
                  <a:cxnSpLocks/>
                </p:cNvCxnSpPr>
                <p:nvPr/>
              </p:nvCxnSpPr>
              <p:spPr>
                <a:xfrm>
                  <a:off x="7983522" y="4005334"/>
                  <a:ext cx="3511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5BDC6CB5-9360-4655-8B8D-4DF7324C211D}"/>
                    </a:ext>
                  </a:extLst>
                </p:cNvPr>
                <p:cNvCxnSpPr/>
                <p:nvPr/>
              </p:nvCxnSpPr>
              <p:spPr>
                <a:xfrm>
                  <a:off x="3312390" y="4024949"/>
                  <a:ext cx="7043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 xmlns:a16="http://schemas.microsoft.com/office/drawing/2014/main" id="{35E617BD-699A-4158-AFD0-5926C5E4B3B7}"/>
                  </a:ext>
                </a:extLst>
              </p:cNvPr>
              <p:cNvSpPr txBox="1"/>
              <p:nvPr/>
            </p:nvSpPr>
            <p:spPr>
              <a:xfrm>
                <a:off x="1122005" y="3180330"/>
                <a:ext cx="2284141" cy="400110"/>
              </a:xfrm>
              <a:prstGeom prst="rect">
                <a:avLst/>
              </a:prstGeom>
              <a:noFill/>
            </p:spPr>
            <p:txBody>
              <a:bodyPr wrap="square" rtlCol="0">
                <a:spAutoFit/>
              </a:bodyPr>
              <a:lstStyle/>
              <a:p>
                <a:pPr algn="ctr" rtl="0"/>
                <a:r>
                  <a:rPr lang="en-US" sz="2000" b="1" dirty="0"/>
                  <a:t>Raw Audio Data</a:t>
                </a:r>
                <a:endParaRPr lang="aa-ET" sz="2000" b="1" dirty="0"/>
              </a:p>
            </p:txBody>
          </p:sp>
        </p:grpSp>
        <p:sp>
          <p:nvSpPr>
            <p:cNvPr id="25" name="Rounded Rectangle 8">
              <a:extLst>
                <a:ext uri="{FF2B5EF4-FFF2-40B4-BE49-F238E27FC236}">
                  <a16:creationId xmlns="" xmlns:a16="http://schemas.microsoft.com/office/drawing/2014/main" id="{101B2094-6FA9-406C-A8C7-5F6AAB36B98C}"/>
                </a:ext>
              </a:extLst>
            </p:cNvPr>
            <p:cNvSpPr/>
            <p:nvPr/>
          </p:nvSpPr>
          <p:spPr>
            <a:xfrm>
              <a:off x="3501559" y="3490548"/>
              <a:ext cx="1731681" cy="1351439"/>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latin typeface="Trebuchet MS" panose="020B0603020202020204" pitchFamily="34" charset="0"/>
                </a:rPr>
                <a:t>Augmentation&amp;</a:t>
              </a:r>
            </a:p>
            <a:p>
              <a:pPr algn="ctr"/>
              <a:r>
                <a:rPr lang="en-US" dirty="0">
                  <a:latin typeface="Trebuchet MS" panose="020B0603020202020204" pitchFamily="34" charset="0"/>
                </a:rPr>
                <a:t>Preprocess</a:t>
              </a:r>
              <a:endParaRPr lang="he-IL" dirty="0">
                <a:latin typeface="Trebuchet MS" panose="020B0603020202020204" pitchFamily="34" charset="0"/>
              </a:endParaRPr>
            </a:p>
          </p:txBody>
        </p:sp>
      </p:grpSp>
      <p:sp>
        <p:nvSpPr>
          <p:cNvPr id="4" name="Oval 3">
            <a:extLst>
              <a:ext uri="{FF2B5EF4-FFF2-40B4-BE49-F238E27FC236}">
                <a16:creationId xmlns="" xmlns:a16="http://schemas.microsoft.com/office/drawing/2014/main" id="{BF093D30-2CFF-4AE1-A5C0-5EC2A3A03134}"/>
              </a:ext>
            </a:extLst>
          </p:cNvPr>
          <p:cNvSpPr/>
          <p:nvPr/>
        </p:nvSpPr>
        <p:spPr>
          <a:xfrm>
            <a:off x="6129334" y="2676827"/>
            <a:ext cx="2494234" cy="253999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p>
        </p:txBody>
      </p:sp>
    </p:spTree>
    <p:extLst>
      <p:ext uri="{BB962C8B-B14F-4D97-AF65-F5344CB8AC3E}">
        <p14:creationId xmlns:p14="http://schemas.microsoft.com/office/powerpoint/2010/main" val="17317789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Proposed Solution – option 1</a:t>
            </a:r>
            <a:endParaRPr lang="he-IL" b="1" dirty="0">
              <a:latin typeface="Trebuchet MS" panose="020B0603020202020204" pitchFamily="34" charset="0"/>
            </a:endParaRPr>
          </a:p>
        </p:txBody>
      </p:sp>
      <p:grpSp>
        <p:nvGrpSpPr>
          <p:cNvPr id="3" name="Group 2">
            <a:extLst>
              <a:ext uri="{FF2B5EF4-FFF2-40B4-BE49-F238E27FC236}">
                <a16:creationId xmlns="" xmlns:a16="http://schemas.microsoft.com/office/drawing/2014/main" id="{F1A9705A-D33F-4863-BFB9-D362E07EC4BD}"/>
              </a:ext>
            </a:extLst>
          </p:cNvPr>
          <p:cNvGrpSpPr/>
          <p:nvPr/>
        </p:nvGrpSpPr>
        <p:grpSpPr>
          <a:xfrm>
            <a:off x="330618" y="3461063"/>
            <a:ext cx="12133756" cy="2248843"/>
            <a:chOff x="851905" y="2323108"/>
            <a:chExt cx="12133756" cy="2248843"/>
          </a:xfrm>
        </p:grpSpPr>
        <p:grpSp>
          <p:nvGrpSpPr>
            <p:cNvPr id="18" name="Group 17">
              <a:extLst>
                <a:ext uri="{FF2B5EF4-FFF2-40B4-BE49-F238E27FC236}">
                  <a16:creationId xmlns="" xmlns:a16="http://schemas.microsoft.com/office/drawing/2014/main" id="{2A103456-34F4-40F9-97A6-88C73E4DAF13}"/>
                </a:ext>
              </a:extLst>
            </p:cNvPr>
            <p:cNvGrpSpPr/>
            <p:nvPr/>
          </p:nvGrpSpPr>
          <p:grpSpPr>
            <a:xfrm>
              <a:off x="1009846" y="3105427"/>
              <a:ext cx="11975815" cy="1466524"/>
              <a:chOff x="1009846" y="3495852"/>
              <a:chExt cx="11975815" cy="997466"/>
            </a:xfrm>
          </p:grpSpPr>
          <p:grpSp>
            <p:nvGrpSpPr>
              <p:cNvPr id="19" name="Group 18">
                <a:extLst>
                  <a:ext uri="{FF2B5EF4-FFF2-40B4-BE49-F238E27FC236}">
                    <a16:creationId xmlns="" xmlns:a16="http://schemas.microsoft.com/office/drawing/2014/main" id="{06713188-0C36-45E0-8C98-39A67DB851C7}"/>
                  </a:ext>
                </a:extLst>
              </p:cNvPr>
              <p:cNvGrpSpPr/>
              <p:nvPr/>
            </p:nvGrpSpPr>
            <p:grpSpPr>
              <a:xfrm>
                <a:off x="1009846" y="3495852"/>
                <a:ext cx="11975815" cy="997466"/>
                <a:chOff x="348115" y="2976115"/>
                <a:chExt cx="11682457" cy="934043"/>
              </a:xfrm>
            </p:grpSpPr>
            <p:grpSp>
              <p:nvGrpSpPr>
                <p:cNvPr id="23" name="Group 22">
                  <a:extLst>
                    <a:ext uri="{FF2B5EF4-FFF2-40B4-BE49-F238E27FC236}">
                      <a16:creationId xmlns="" xmlns:a16="http://schemas.microsoft.com/office/drawing/2014/main" id="{D447FAE8-6270-4AFD-919B-797F90C7E2AA}"/>
                    </a:ext>
                  </a:extLst>
                </p:cNvPr>
                <p:cNvGrpSpPr/>
                <p:nvPr/>
              </p:nvGrpSpPr>
              <p:grpSpPr>
                <a:xfrm>
                  <a:off x="348115" y="2976115"/>
                  <a:ext cx="10991720" cy="934043"/>
                  <a:chOff x="348115" y="2964267"/>
                  <a:chExt cx="12964375" cy="910384"/>
                </a:xfrm>
              </p:grpSpPr>
              <p:grpSp>
                <p:nvGrpSpPr>
                  <p:cNvPr id="26" name="Group 25">
                    <a:extLst>
                      <a:ext uri="{FF2B5EF4-FFF2-40B4-BE49-F238E27FC236}">
                        <a16:creationId xmlns="" xmlns:a16="http://schemas.microsoft.com/office/drawing/2014/main" id="{8ED9BA66-C0C4-419B-999A-F0E4573C0409}"/>
                      </a:ext>
                    </a:extLst>
                  </p:cNvPr>
                  <p:cNvGrpSpPr/>
                  <p:nvPr/>
                </p:nvGrpSpPr>
                <p:grpSpPr>
                  <a:xfrm>
                    <a:off x="348115" y="3002596"/>
                    <a:ext cx="5479978" cy="838950"/>
                    <a:chOff x="251862" y="2599753"/>
                    <a:chExt cx="7008738" cy="1380601"/>
                  </a:xfrm>
                </p:grpSpPr>
                <p:pic>
                  <p:nvPicPr>
                    <p:cNvPr id="34" name="Picture 33">
                      <a:extLst>
                        <a:ext uri="{FF2B5EF4-FFF2-40B4-BE49-F238E27FC236}">
                          <a16:creationId xmlns="" xmlns:a16="http://schemas.microsoft.com/office/drawing/2014/main" id="{19BC655B-2BE4-44BD-97E9-03DFAF5C385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622" t="12926" r="21401" b="53665"/>
                    <a:stretch/>
                  </p:blipFill>
                  <p:spPr>
                    <a:xfrm>
                      <a:off x="251862" y="2602231"/>
                      <a:ext cx="2896401" cy="1375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6" name="Picture 35">
                      <a:extLst>
                        <a:ext uri="{FF2B5EF4-FFF2-40B4-BE49-F238E27FC236}">
                          <a16:creationId xmlns="" xmlns:a16="http://schemas.microsoft.com/office/drawing/2014/main" id="{DE04C36E-82B7-47DD-8FBE-2BCC10110D5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236" t="53756" r="9826" b="11003"/>
                    <a:stretch/>
                  </p:blipFill>
                  <p:spPr>
                    <a:xfrm>
                      <a:off x="4364199" y="2599753"/>
                      <a:ext cx="2896401" cy="1380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28" name="Rounded Rectangle 8">
                    <a:extLst>
                      <a:ext uri="{FF2B5EF4-FFF2-40B4-BE49-F238E27FC236}">
                        <a16:creationId xmlns="" xmlns:a16="http://schemas.microsoft.com/office/drawing/2014/main" id="{101B2094-6FA9-406C-A8C7-5F6AAB36B98C}"/>
                      </a:ext>
                    </a:extLst>
                  </p:cNvPr>
                  <p:cNvSpPr/>
                  <p:nvPr/>
                </p:nvSpPr>
                <p:spPr>
                  <a:xfrm>
                    <a:off x="6367713" y="2998841"/>
                    <a:ext cx="1992429" cy="838942"/>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latin typeface="Trebuchet MS" panose="020B0603020202020204" pitchFamily="34" charset="0"/>
                      </a:rPr>
                      <a:t>Convolutional layers</a:t>
                    </a:r>
                    <a:endParaRPr lang="he-IL" dirty="0">
                      <a:latin typeface="Trebuchet MS" panose="020B0603020202020204" pitchFamily="34" charset="0"/>
                    </a:endParaRPr>
                  </a:p>
                </p:txBody>
              </p:sp>
              <p:cxnSp>
                <p:nvCxnSpPr>
                  <p:cNvPr id="29" name="Straight Arrow Connector 28">
                    <a:extLst>
                      <a:ext uri="{FF2B5EF4-FFF2-40B4-BE49-F238E27FC236}">
                        <a16:creationId xmlns="" xmlns:a16="http://schemas.microsoft.com/office/drawing/2014/main" id="{818199D6-4CA5-4844-BF6D-189A9B6EBBBF}"/>
                      </a:ext>
                    </a:extLst>
                  </p:cNvPr>
                  <p:cNvCxnSpPr>
                    <a:stCxn id="36" idx="3"/>
                    <a:endCxn id="28" idx="1"/>
                  </p:cNvCxnSpPr>
                  <p:nvPr/>
                </p:nvCxnSpPr>
                <p:spPr>
                  <a:xfrm flipV="1">
                    <a:off x="5828093" y="3418312"/>
                    <a:ext cx="539620" cy="37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34">
                    <a:extLst>
                      <a:ext uri="{FF2B5EF4-FFF2-40B4-BE49-F238E27FC236}">
                        <a16:creationId xmlns="" xmlns:a16="http://schemas.microsoft.com/office/drawing/2014/main" id="{4C028836-9F5D-41A9-9C0B-35C1558D9712}"/>
                      </a:ext>
                    </a:extLst>
                  </p:cNvPr>
                  <p:cNvSpPr/>
                  <p:nvPr/>
                </p:nvSpPr>
                <p:spPr>
                  <a:xfrm>
                    <a:off x="8792412" y="2964267"/>
                    <a:ext cx="1773986" cy="903463"/>
                  </a:xfrm>
                  <a:prstGeom prst="round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a:latin typeface="Trebuchet MS" panose="020B0603020202020204" pitchFamily="34" charset="0"/>
                      </a:rPr>
                      <a:t>LSTM</a:t>
                    </a:r>
                    <a:endParaRPr lang="he-IL" dirty="0">
                      <a:latin typeface="Trebuchet MS" panose="020B0603020202020204" pitchFamily="34" charset="0"/>
                    </a:endParaRPr>
                  </a:p>
                </p:txBody>
              </p:sp>
              <p:cxnSp>
                <p:nvCxnSpPr>
                  <p:cNvPr id="31" name="Straight Arrow Connector 30">
                    <a:extLst>
                      <a:ext uri="{FF2B5EF4-FFF2-40B4-BE49-F238E27FC236}">
                        <a16:creationId xmlns="" xmlns:a16="http://schemas.microsoft.com/office/drawing/2014/main" id="{D69DB56F-D70D-439A-B7BF-7DF1CCFD3696}"/>
                      </a:ext>
                    </a:extLst>
                  </p:cNvPr>
                  <p:cNvCxnSpPr>
                    <a:cxnSpLocks/>
                    <a:stCxn id="30" idx="3"/>
                    <a:endCxn id="45" idx="1"/>
                  </p:cNvCxnSpPr>
                  <p:nvPr/>
                </p:nvCxnSpPr>
                <p:spPr>
                  <a:xfrm>
                    <a:off x="10566398" y="3415999"/>
                    <a:ext cx="463096" cy="69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34">
                    <a:extLst>
                      <a:ext uri="{FF2B5EF4-FFF2-40B4-BE49-F238E27FC236}">
                        <a16:creationId xmlns="" xmlns:a16="http://schemas.microsoft.com/office/drawing/2014/main" id="{1CDE2592-A978-4CBD-A7CB-587FAC1786AD}"/>
                      </a:ext>
                    </a:extLst>
                  </p:cNvPr>
                  <p:cNvSpPr/>
                  <p:nvPr/>
                </p:nvSpPr>
                <p:spPr>
                  <a:xfrm>
                    <a:off x="11029494" y="2971188"/>
                    <a:ext cx="1773986" cy="903463"/>
                  </a:xfrm>
                  <a:prstGeom prst="roundRect">
                    <a:avLst/>
                  </a:prstGeom>
                  <a:solidFill>
                    <a:schemeClr val="accent4">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a:latin typeface="Trebuchet MS" panose="020B0603020202020204" pitchFamily="34" charset="0"/>
                      </a:rPr>
                      <a:t>Fully Connected layers  </a:t>
                    </a:r>
                    <a:endParaRPr lang="he-IL" dirty="0">
                      <a:latin typeface="Trebuchet MS" panose="020B0603020202020204" pitchFamily="34" charset="0"/>
                    </a:endParaRPr>
                  </a:p>
                </p:txBody>
              </p:sp>
              <p:cxnSp>
                <p:nvCxnSpPr>
                  <p:cNvPr id="48" name="Straight Arrow Connector 47">
                    <a:extLst>
                      <a:ext uri="{FF2B5EF4-FFF2-40B4-BE49-F238E27FC236}">
                        <a16:creationId xmlns="" xmlns:a16="http://schemas.microsoft.com/office/drawing/2014/main" id="{5D9280AE-967A-43DA-8225-270850DBFFF2}"/>
                      </a:ext>
                    </a:extLst>
                  </p:cNvPr>
                  <p:cNvCxnSpPr>
                    <a:cxnSpLocks/>
                  </p:cNvCxnSpPr>
                  <p:nvPr/>
                </p:nvCxnSpPr>
                <p:spPr>
                  <a:xfrm>
                    <a:off x="12849394" y="3422949"/>
                    <a:ext cx="463096" cy="69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 xmlns:a16="http://schemas.microsoft.com/office/drawing/2014/main" id="{73A31B75-0EFD-4D4C-A414-CA5E686F8856}"/>
                    </a:ext>
                  </a:extLst>
                </p:cNvPr>
                <p:cNvSpPr txBox="1"/>
                <p:nvPr/>
              </p:nvSpPr>
              <p:spPr>
                <a:xfrm>
                  <a:off x="10760037" y="3183197"/>
                  <a:ext cx="1270535" cy="369332"/>
                </a:xfrm>
                <a:prstGeom prst="rect">
                  <a:avLst/>
                </a:prstGeom>
                <a:noFill/>
              </p:spPr>
              <p:txBody>
                <a:bodyPr wrap="square" rtlCol="1">
                  <a:spAutoFit/>
                </a:bodyPr>
                <a:lstStyle/>
                <a:p>
                  <a:pPr algn="ctr" rtl="0"/>
                  <a:r>
                    <a:rPr lang="en-US" dirty="0">
                      <a:latin typeface="Trebuchet MS" panose="020B0603020202020204" pitchFamily="34" charset="0"/>
                    </a:rPr>
                    <a:t>"YES"</a:t>
                  </a:r>
                  <a:endParaRPr lang="he-IL" dirty="0">
                    <a:latin typeface="Trebuchet MS" panose="020B0603020202020204" pitchFamily="34" charset="0"/>
                  </a:endParaRPr>
                </a:p>
              </p:txBody>
            </p:sp>
          </p:grpSp>
          <p:cxnSp>
            <p:nvCxnSpPr>
              <p:cNvPr id="20" name="Straight Arrow Connector 19">
                <a:extLst>
                  <a:ext uri="{FF2B5EF4-FFF2-40B4-BE49-F238E27FC236}">
                    <a16:creationId xmlns="" xmlns:a16="http://schemas.microsoft.com/office/drawing/2014/main" id="{C35E92C4-7012-4245-9AA1-834F3794B1D2}"/>
                  </a:ext>
                </a:extLst>
              </p:cNvPr>
              <p:cNvCxnSpPr>
                <a:cxnSpLocks/>
              </p:cNvCxnSpPr>
              <p:nvPr/>
            </p:nvCxnSpPr>
            <p:spPr>
              <a:xfrm>
                <a:off x="7983522" y="4005334"/>
                <a:ext cx="3511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5BDC6CB5-9360-4655-8B8D-4DF7324C211D}"/>
                  </a:ext>
                </a:extLst>
              </p:cNvPr>
              <p:cNvCxnSpPr/>
              <p:nvPr/>
            </p:nvCxnSpPr>
            <p:spPr>
              <a:xfrm>
                <a:off x="3042290" y="4024949"/>
                <a:ext cx="7043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 xmlns:a16="http://schemas.microsoft.com/office/drawing/2014/main" id="{2856E31A-E7DB-45DA-A09A-0EB6F72E8993}"/>
                </a:ext>
              </a:extLst>
            </p:cNvPr>
            <p:cNvSpPr txBox="1"/>
            <p:nvPr/>
          </p:nvSpPr>
          <p:spPr>
            <a:xfrm>
              <a:off x="3642564" y="2517390"/>
              <a:ext cx="2284141" cy="461665"/>
            </a:xfrm>
            <a:prstGeom prst="rect">
              <a:avLst/>
            </a:prstGeom>
            <a:noFill/>
          </p:spPr>
          <p:txBody>
            <a:bodyPr wrap="square" rtlCol="0">
              <a:spAutoFit/>
            </a:bodyPr>
            <a:lstStyle/>
            <a:p>
              <a:pPr algn="ctr" rtl="0"/>
              <a:r>
                <a:rPr lang="en-US" sz="2400" b="1" dirty="0"/>
                <a:t>Spectrogram</a:t>
              </a:r>
              <a:endParaRPr lang="aa-ET" sz="2400" b="1" dirty="0"/>
            </a:p>
          </p:txBody>
        </p:sp>
        <p:sp>
          <p:nvSpPr>
            <p:cNvPr id="38" name="TextBox 37">
              <a:extLst>
                <a:ext uri="{FF2B5EF4-FFF2-40B4-BE49-F238E27FC236}">
                  <a16:creationId xmlns="" xmlns:a16="http://schemas.microsoft.com/office/drawing/2014/main" id="{35E617BD-699A-4158-AFD0-5926C5E4B3B7}"/>
                </a:ext>
              </a:extLst>
            </p:cNvPr>
            <p:cNvSpPr txBox="1"/>
            <p:nvPr/>
          </p:nvSpPr>
          <p:spPr>
            <a:xfrm>
              <a:off x="851905" y="2517390"/>
              <a:ext cx="2284141" cy="461665"/>
            </a:xfrm>
            <a:prstGeom prst="rect">
              <a:avLst/>
            </a:prstGeom>
            <a:noFill/>
          </p:spPr>
          <p:txBody>
            <a:bodyPr wrap="square" rtlCol="0">
              <a:spAutoFit/>
            </a:bodyPr>
            <a:lstStyle/>
            <a:p>
              <a:pPr algn="ctr" rtl="0"/>
              <a:r>
                <a:rPr lang="en-US" sz="2400" b="1" dirty="0"/>
                <a:t>Raw Audio Data</a:t>
              </a:r>
              <a:endParaRPr lang="aa-ET" sz="2400" b="1" dirty="0"/>
            </a:p>
          </p:txBody>
        </p:sp>
        <p:sp>
          <p:nvSpPr>
            <p:cNvPr id="43" name="TextBox 42">
              <a:extLst>
                <a:ext uri="{FF2B5EF4-FFF2-40B4-BE49-F238E27FC236}">
                  <a16:creationId xmlns="" xmlns:a16="http://schemas.microsoft.com/office/drawing/2014/main" id="{0992BB87-B376-4FEA-AE7D-4B69D3083270}"/>
                </a:ext>
              </a:extLst>
            </p:cNvPr>
            <p:cNvSpPr txBox="1"/>
            <p:nvPr/>
          </p:nvSpPr>
          <p:spPr>
            <a:xfrm>
              <a:off x="5965431" y="2380337"/>
              <a:ext cx="2284141" cy="830997"/>
            </a:xfrm>
            <a:prstGeom prst="rect">
              <a:avLst/>
            </a:prstGeom>
            <a:noFill/>
          </p:spPr>
          <p:txBody>
            <a:bodyPr wrap="square" rtlCol="0">
              <a:spAutoFit/>
            </a:bodyPr>
            <a:lstStyle/>
            <a:p>
              <a:pPr algn="ctr" rtl="0"/>
              <a:r>
                <a:rPr lang="en-US" sz="2400" b="1" dirty="0"/>
                <a:t>Feature extraction</a:t>
              </a:r>
              <a:endParaRPr lang="aa-ET" sz="2400" b="1" dirty="0"/>
            </a:p>
          </p:txBody>
        </p:sp>
        <p:sp>
          <p:nvSpPr>
            <p:cNvPr id="44" name="TextBox 43">
              <a:extLst>
                <a:ext uri="{FF2B5EF4-FFF2-40B4-BE49-F238E27FC236}">
                  <a16:creationId xmlns="" xmlns:a16="http://schemas.microsoft.com/office/drawing/2014/main" id="{7DEE137C-A5A4-42EB-A0A6-F13A0EB4191E}"/>
                </a:ext>
              </a:extLst>
            </p:cNvPr>
            <p:cNvSpPr txBox="1"/>
            <p:nvPr/>
          </p:nvSpPr>
          <p:spPr>
            <a:xfrm>
              <a:off x="9883656" y="2707932"/>
              <a:ext cx="2284141" cy="461665"/>
            </a:xfrm>
            <a:prstGeom prst="rect">
              <a:avLst/>
            </a:prstGeom>
            <a:noFill/>
          </p:spPr>
          <p:txBody>
            <a:bodyPr wrap="square" rtlCol="0">
              <a:spAutoFit/>
            </a:bodyPr>
            <a:lstStyle/>
            <a:p>
              <a:pPr algn="ctr" rtl="0"/>
              <a:r>
                <a:rPr lang="en-US" sz="2400" b="1" dirty="0"/>
                <a:t>Classifier</a:t>
              </a:r>
              <a:endParaRPr lang="aa-ET" sz="2400" b="1" dirty="0"/>
            </a:p>
          </p:txBody>
        </p:sp>
        <p:sp>
          <p:nvSpPr>
            <p:cNvPr id="46" name="TextBox 45">
              <a:extLst>
                <a:ext uri="{FF2B5EF4-FFF2-40B4-BE49-F238E27FC236}">
                  <a16:creationId xmlns="" xmlns:a16="http://schemas.microsoft.com/office/drawing/2014/main" id="{BE254310-410F-412D-834D-7575C968E5C1}"/>
                </a:ext>
              </a:extLst>
            </p:cNvPr>
            <p:cNvSpPr txBox="1"/>
            <p:nvPr/>
          </p:nvSpPr>
          <p:spPr>
            <a:xfrm>
              <a:off x="7929643" y="2323108"/>
              <a:ext cx="2284141" cy="830997"/>
            </a:xfrm>
            <a:prstGeom prst="rect">
              <a:avLst/>
            </a:prstGeom>
            <a:noFill/>
          </p:spPr>
          <p:txBody>
            <a:bodyPr wrap="square" rtlCol="0">
              <a:spAutoFit/>
            </a:bodyPr>
            <a:lstStyle/>
            <a:p>
              <a:pPr algn="ctr" rtl="0"/>
              <a:r>
                <a:rPr lang="en-US" sz="2400" b="1" dirty="0"/>
                <a:t>Feature extraction</a:t>
              </a:r>
              <a:endParaRPr lang="aa-ET" sz="2400" b="1" dirty="0"/>
            </a:p>
          </p:txBody>
        </p:sp>
      </p:grpSp>
      <p:sp>
        <p:nvSpPr>
          <p:cNvPr id="4" name="TextBox 3">
            <a:extLst>
              <a:ext uri="{FF2B5EF4-FFF2-40B4-BE49-F238E27FC236}">
                <a16:creationId xmlns="" xmlns:a16="http://schemas.microsoft.com/office/drawing/2014/main" id="{9A521549-D761-41B8-9E13-08D7E2E262CE}"/>
              </a:ext>
            </a:extLst>
          </p:cNvPr>
          <p:cNvSpPr txBox="1"/>
          <p:nvPr/>
        </p:nvSpPr>
        <p:spPr>
          <a:xfrm>
            <a:off x="688622" y="2019171"/>
            <a:ext cx="11067670" cy="400110"/>
          </a:xfrm>
          <a:prstGeom prst="rect">
            <a:avLst/>
          </a:prstGeom>
          <a:noFill/>
        </p:spPr>
        <p:txBody>
          <a:bodyPr wrap="square" rtlCol="0">
            <a:spAutoFit/>
          </a:bodyPr>
          <a:lstStyle/>
          <a:p>
            <a:pPr algn="l" rtl="0"/>
            <a:r>
              <a:rPr lang="en-US" sz="2000" dirty="0"/>
              <a:t>Adding an LSTM layer to further extract temporal features and find temporal dependencies </a:t>
            </a:r>
            <a:endParaRPr lang="aa-ET" sz="2000" dirty="0"/>
          </a:p>
        </p:txBody>
      </p:sp>
    </p:spTree>
    <p:extLst>
      <p:ext uri="{BB962C8B-B14F-4D97-AF65-F5344CB8AC3E}">
        <p14:creationId xmlns:p14="http://schemas.microsoft.com/office/powerpoint/2010/main" val="3264898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rtl="0"/>
            <a:r>
              <a:rPr lang="en-US" b="1" dirty="0">
                <a:latin typeface="Trebuchet MS" panose="020B0603020202020204" pitchFamily="34" charset="0"/>
              </a:rPr>
              <a:t>Architecture - Embedding</a:t>
            </a:r>
            <a:endParaRPr lang="he-IL" dirty="0">
              <a:latin typeface="Trebuchet MS" panose="020B0603020202020204" pitchFamily="34" charset="0"/>
            </a:endParaRPr>
          </a:p>
        </p:txBody>
      </p:sp>
      <p:grpSp>
        <p:nvGrpSpPr>
          <p:cNvPr id="52" name="Group 51"/>
          <p:cNvGrpSpPr/>
          <p:nvPr/>
        </p:nvGrpSpPr>
        <p:grpSpPr>
          <a:xfrm>
            <a:off x="318041" y="2394766"/>
            <a:ext cx="11180086" cy="3364917"/>
            <a:chOff x="-85467" y="762211"/>
            <a:chExt cx="8918952" cy="2684374"/>
          </a:xfrm>
        </p:grpSpPr>
        <p:pic>
          <p:nvPicPr>
            <p:cNvPr id="63" name="Picture 62"/>
            <p:cNvPicPr>
              <a:picLocks noChangeAspect="1"/>
            </p:cNvPicPr>
            <p:nvPr/>
          </p:nvPicPr>
          <p:blipFill rotWithShape="1">
            <a:blip r:embed="rId4"/>
            <a:srcRect l="4818" t="11193" b="5423"/>
            <a:stretch/>
          </p:blipFill>
          <p:spPr>
            <a:xfrm>
              <a:off x="0" y="1237957"/>
              <a:ext cx="8833485" cy="2208628"/>
            </a:xfrm>
            <a:prstGeom prst="rect">
              <a:avLst/>
            </a:prstGeom>
          </p:spPr>
        </p:pic>
        <p:sp>
          <p:nvSpPr>
            <p:cNvPr id="54" name="TextBox 53"/>
            <p:cNvSpPr txBox="1"/>
            <p:nvPr/>
          </p:nvSpPr>
          <p:spPr>
            <a:xfrm>
              <a:off x="-85467" y="762211"/>
              <a:ext cx="1043886" cy="245530"/>
            </a:xfrm>
            <a:prstGeom prst="rect">
              <a:avLst/>
            </a:prstGeom>
            <a:noFill/>
          </p:spPr>
          <p:txBody>
            <a:bodyPr wrap="square" rtlCol="1">
              <a:spAutoFit/>
            </a:bodyPr>
            <a:lstStyle/>
            <a:p>
              <a:pPr algn="ctr"/>
              <a:r>
                <a:rPr lang="en-US" sz="1400" dirty="0"/>
                <a:t>(</a:t>
              </a:r>
              <a:r>
                <a:rPr lang="en-US" sz="1400" dirty="0" smtClean="0"/>
                <a:t>64X128X1</a:t>
              </a:r>
              <a:r>
                <a:rPr lang="en-US" sz="1400" dirty="0"/>
                <a:t>)</a:t>
              </a:r>
              <a:endParaRPr lang="he-IL" sz="1400" dirty="0"/>
            </a:p>
          </p:txBody>
        </p:sp>
        <p:sp>
          <p:nvSpPr>
            <p:cNvPr id="55" name="TextBox 54"/>
            <p:cNvSpPr txBox="1"/>
            <p:nvPr/>
          </p:nvSpPr>
          <p:spPr>
            <a:xfrm>
              <a:off x="511781" y="984733"/>
              <a:ext cx="1040357" cy="245530"/>
            </a:xfrm>
            <a:prstGeom prst="rect">
              <a:avLst/>
            </a:prstGeom>
            <a:noFill/>
          </p:spPr>
          <p:txBody>
            <a:bodyPr wrap="square" rtlCol="1">
              <a:spAutoFit/>
            </a:bodyPr>
            <a:lstStyle/>
            <a:p>
              <a:pPr algn="ctr"/>
              <a:r>
                <a:rPr lang="en-US" sz="1400" dirty="0"/>
                <a:t>(</a:t>
              </a:r>
              <a:r>
                <a:rPr lang="en-US" sz="1400" dirty="0" smtClean="0"/>
                <a:t>64X128X16</a:t>
              </a:r>
              <a:r>
                <a:rPr lang="en-US" sz="1400" dirty="0"/>
                <a:t>)</a:t>
              </a:r>
              <a:endParaRPr lang="he-IL" sz="1400" dirty="0"/>
            </a:p>
          </p:txBody>
        </p:sp>
        <p:sp>
          <p:nvSpPr>
            <p:cNvPr id="56" name="TextBox 55"/>
            <p:cNvSpPr txBox="1"/>
            <p:nvPr/>
          </p:nvSpPr>
          <p:spPr>
            <a:xfrm>
              <a:off x="1423841" y="998789"/>
              <a:ext cx="1115662" cy="245530"/>
            </a:xfrm>
            <a:prstGeom prst="rect">
              <a:avLst/>
            </a:prstGeom>
            <a:noFill/>
          </p:spPr>
          <p:txBody>
            <a:bodyPr wrap="square" rtlCol="1">
              <a:spAutoFit/>
            </a:bodyPr>
            <a:lstStyle/>
            <a:p>
              <a:pPr algn="ctr"/>
              <a:r>
                <a:rPr lang="en-US" sz="1400" dirty="0"/>
                <a:t>(</a:t>
              </a:r>
              <a:r>
                <a:rPr lang="en-US" sz="1400" dirty="0" smtClean="0"/>
                <a:t>64X128X16</a:t>
              </a:r>
              <a:r>
                <a:rPr lang="en-US" sz="1400" dirty="0"/>
                <a:t>)</a:t>
              </a:r>
              <a:endParaRPr lang="he-IL" sz="1400" dirty="0"/>
            </a:p>
          </p:txBody>
        </p:sp>
        <p:sp>
          <p:nvSpPr>
            <p:cNvPr id="57" name="TextBox 56"/>
            <p:cNvSpPr txBox="1"/>
            <p:nvPr/>
          </p:nvSpPr>
          <p:spPr>
            <a:xfrm>
              <a:off x="2279632" y="1223877"/>
              <a:ext cx="1057705" cy="245530"/>
            </a:xfrm>
            <a:prstGeom prst="rect">
              <a:avLst/>
            </a:prstGeom>
            <a:noFill/>
          </p:spPr>
          <p:txBody>
            <a:bodyPr wrap="square" rtlCol="1">
              <a:spAutoFit/>
            </a:bodyPr>
            <a:lstStyle/>
            <a:p>
              <a:pPr algn="ctr"/>
              <a:r>
                <a:rPr lang="en-US" sz="1400" dirty="0"/>
                <a:t>(</a:t>
              </a:r>
              <a:r>
                <a:rPr lang="en-US" sz="1400" dirty="0" smtClean="0"/>
                <a:t>32X64X32</a:t>
              </a:r>
              <a:r>
                <a:rPr lang="en-US" sz="1400" dirty="0"/>
                <a:t>)</a:t>
              </a:r>
              <a:endParaRPr lang="he-IL" sz="1400" dirty="0"/>
            </a:p>
          </p:txBody>
        </p:sp>
        <p:sp>
          <p:nvSpPr>
            <p:cNvPr id="58" name="TextBox 57"/>
            <p:cNvSpPr txBox="1"/>
            <p:nvPr/>
          </p:nvSpPr>
          <p:spPr>
            <a:xfrm>
              <a:off x="6657198" y="1588785"/>
              <a:ext cx="858129" cy="245530"/>
            </a:xfrm>
            <a:prstGeom prst="rect">
              <a:avLst/>
            </a:prstGeom>
            <a:noFill/>
          </p:spPr>
          <p:txBody>
            <a:bodyPr wrap="square" rtlCol="1">
              <a:spAutoFit/>
            </a:bodyPr>
            <a:lstStyle/>
            <a:p>
              <a:pPr algn="ctr"/>
              <a:r>
                <a:rPr lang="en-US" sz="1400" dirty="0"/>
                <a:t>(</a:t>
              </a:r>
              <a:r>
                <a:rPr lang="en-US" sz="1400" dirty="0" smtClean="0"/>
                <a:t>8X16X96</a:t>
              </a:r>
              <a:r>
                <a:rPr lang="en-US" sz="1400" dirty="0"/>
                <a:t>)</a:t>
              </a:r>
              <a:endParaRPr lang="he-IL" sz="1400" dirty="0"/>
            </a:p>
          </p:txBody>
        </p:sp>
        <p:sp>
          <p:nvSpPr>
            <p:cNvPr id="59" name="TextBox 58"/>
            <p:cNvSpPr txBox="1"/>
            <p:nvPr/>
          </p:nvSpPr>
          <p:spPr>
            <a:xfrm>
              <a:off x="4210902" y="1434897"/>
              <a:ext cx="1126948" cy="245530"/>
            </a:xfrm>
            <a:prstGeom prst="rect">
              <a:avLst/>
            </a:prstGeom>
            <a:noFill/>
          </p:spPr>
          <p:txBody>
            <a:bodyPr wrap="square" rtlCol="1">
              <a:spAutoFit/>
            </a:bodyPr>
            <a:lstStyle/>
            <a:p>
              <a:pPr algn="ctr"/>
              <a:r>
                <a:rPr lang="en-US" sz="1400" dirty="0"/>
                <a:t>(</a:t>
              </a:r>
              <a:r>
                <a:rPr lang="en-US" sz="1400" dirty="0" smtClean="0"/>
                <a:t>16X32X64</a:t>
              </a:r>
              <a:r>
                <a:rPr lang="en-US" sz="1400" dirty="0"/>
                <a:t>)</a:t>
              </a:r>
              <a:endParaRPr lang="he-IL" sz="1400" dirty="0"/>
            </a:p>
          </p:txBody>
        </p:sp>
        <p:sp>
          <p:nvSpPr>
            <p:cNvPr id="60" name="TextBox 59"/>
            <p:cNvSpPr txBox="1"/>
            <p:nvPr/>
          </p:nvSpPr>
          <p:spPr>
            <a:xfrm>
              <a:off x="3328660" y="1236234"/>
              <a:ext cx="1057705" cy="245530"/>
            </a:xfrm>
            <a:prstGeom prst="rect">
              <a:avLst/>
            </a:prstGeom>
            <a:noFill/>
          </p:spPr>
          <p:txBody>
            <a:bodyPr wrap="square" rtlCol="1">
              <a:spAutoFit/>
            </a:bodyPr>
            <a:lstStyle/>
            <a:p>
              <a:pPr algn="ctr"/>
              <a:r>
                <a:rPr lang="en-US" sz="1400" dirty="0"/>
                <a:t>(</a:t>
              </a:r>
              <a:r>
                <a:rPr lang="en-US" sz="1400" dirty="0" smtClean="0"/>
                <a:t>32X642X32</a:t>
              </a:r>
              <a:r>
                <a:rPr lang="en-US" sz="1400" dirty="0"/>
                <a:t>)</a:t>
              </a:r>
              <a:endParaRPr lang="he-IL" sz="1400" dirty="0"/>
            </a:p>
          </p:txBody>
        </p:sp>
        <p:sp>
          <p:nvSpPr>
            <p:cNvPr id="61" name="TextBox 60"/>
            <p:cNvSpPr txBox="1"/>
            <p:nvPr/>
          </p:nvSpPr>
          <p:spPr>
            <a:xfrm>
              <a:off x="5387372" y="1428029"/>
              <a:ext cx="1126948" cy="245530"/>
            </a:xfrm>
            <a:prstGeom prst="rect">
              <a:avLst/>
            </a:prstGeom>
            <a:noFill/>
          </p:spPr>
          <p:txBody>
            <a:bodyPr wrap="square" rtlCol="1">
              <a:spAutoFit/>
            </a:bodyPr>
            <a:lstStyle/>
            <a:p>
              <a:pPr algn="ctr"/>
              <a:r>
                <a:rPr lang="en-US" sz="1400" dirty="0"/>
                <a:t>(</a:t>
              </a:r>
              <a:r>
                <a:rPr lang="en-US" sz="1400" dirty="0" smtClean="0"/>
                <a:t>16X32X64</a:t>
              </a:r>
              <a:r>
                <a:rPr lang="en-US" sz="1400" dirty="0"/>
                <a:t>)</a:t>
              </a:r>
              <a:endParaRPr lang="he-IL" sz="1400" dirty="0"/>
            </a:p>
          </p:txBody>
        </p:sp>
        <p:sp>
          <p:nvSpPr>
            <p:cNvPr id="62" name="TextBox 61"/>
            <p:cNvSpPr txBox="1"/>
            <p:nvPr/>
          </p:nvSpPr>
          <p:spPr>
            <a:xfrm>
              <a:off x="7780577" y="1588785"/>
              <a:ext cx="858129" cy="245530"/>
            </a:xfrm>
            <a:prstGeom prst="rect">
              <a:avLst/>
            </a:prstGeom>
            <a:noFill/>
          </p:spPr>
          <p:txBody>
            <a:bodyPr wrap="square" rtlCol="1">
              <a:spAutoFit/>
            </a:bodyPr>
            <a:lstStyle/>
            <a:p>
              <a:pPr algn="ctr"/>
              <a:r>
                <a:rPr lang="en-US" sz="1400" dirty="0"/>
                <a:t>(</a:t>
              </a:r>
              <a:r>
                <a:rPr lang="en-US" sz="1400" dirty="0" smtClean="0"/>
                <a:t>8X16X96</a:t>
              </a:r>
              <a:r>
                <a:rPr lang="en-US" sz="1400" dirty="0"/>
                <a:t>)</a:t>
              </a:r>
              <a:endParaRPr lang="he-IL" sz="1400" dirty="0"/>
            </a:p>
          </p:txBody>
        </p:sp>
      </p:grpSp>
      <p:grpSp>
        <p:nvGrpSpPr>
          <p:cNvPr id="2" name="Group 1"/>
          <p:cNvGrpSpPr/>
          <p:nvPr/>
        </p:nvGrpSpPr>
        <p:grpSpPr>
          <a:xfrm>
            <a:off x="7178355" y="1409880"/>
            <a:ext cx="4716912" cy="1071889"/>
            <a:chOff x="7178355" y="1409880"/>
            <a:chExt cx="4716912" cy="1071889"/>
          </a:xfrm>
        </p:grpSpPr>
        <p:grpSp>
          <p:nvGrpSpPr>
            <p:cNvPr id="48" name="Group 47">
              <a:extLst>
                <a:ext uri="{FF2B5EF4-FFF2-40B4-BE49-F238E27FC236}">
                  <a16:creationId xmlns="" xmlns:a16="http://schemas.microsoft.com/office/drawing/2014/main" id="{F1A9705A-D33F-4863-BFB9-D362E07EC4BD}"/>
                </a:ext>
              </a:extLst>
            </p:cNvPr>
            <p:cNvGrpSpPr/>
            <p:nvPr/>
          </p:nvGrpSpPr>
          <p:grpSpPr>
            <a:xfrm>
              <a:off x="7178355" y="1502820"/>
              <a:ext cx="4716912" cy="816391"/>
              <a:chOff x="1009846" y="2707932"/>
              <a:chExt cx="11267733" cy="1864019"/>
            </a:xfrm>
          </p:grpSpPr>
          <p:grpSp>
            <p:nvGrpSpPr>
              <p:cNvPr id="49" name="Group 48">
                <a:extLst>
                  <a:ext uri="{FF2B5EF4-FFF2-40B4-BE49-F238E27FC236}">
                    <a16:creationId xmlns="" xmlns:a16="http://schemas.microsoft.com/office/drawing/2014/main" id="{2A103456-34F4-40F9-97A6-88C73E4DAF13}"/>
                  </a:ext>
                </a:extLst>
              </p:cNvPr>
              <p:cNvGrpSpPr/>
              <p:nvPr/>
            </p:nvGrpSpPr>
            <p:grpSpPr>
              <a:xfrm>
                <a:off x="1009846" y="3105427"/>
                <a:ext cx="11267733" cy="1466524"/>
                <a:chOff x="1009846" y="3495852"/>
                <a:chExt cx="11267733" cy="997466"/>
              </a:xfrm>
            </p:grpSpPr>
            <p:grpSp>
              <p:nvGrpSpPr>
                <p:cNvPr id="69" name="Group 68">
                  <a:extLst>
                    <a:ext uri="{FF2B5EF4-FFF2-40B4-BE49-F238E27FC236}">
                      <a16:creationId xmlns="" xmlns:a16="http://schemas.microsoft.com/office/drawing/2014/main" id="{D447FAE8-6270-4AFD-919B-797F90C7E2AA}"/>
                    </a:ext>
                  </a:extLst>
                </p:cNvPr>
                <p:cNvGrpSpPr/>
                <p:nvPr/>
              </p:nvGrpSpPr>
              <p:grpSpPr>
                <a:xfrm>
                  <a:off x="1009846" y="3495852"/>
                  <a:ext cx="11267733" cy="997466"/>
                  <a:chOff x="348115" y="2964267"/>
                  <a:chExt cx="12964375" cy="910384"/>
                </a:xfrm>
              </p:grpSpPr>
              <p:grpSp>
                <p:nvGrpSpPr>
                  <p:cNvPr id="71" name="Group 70">
                    <a:extLst>
                      <a:ext uri="{FF2B5EF4-FFF2-40B4-BE49-F238E27FC236}">
                        <a16:creationId xmlns="" xmlns:a16="http://schemas.microsoft.com/office/drawing/2014/main" id="{8ED9BA66-C0C4-419B-999A-F0E4573C0409}"/>
                      </a:ext>
                    </a:extLst>
                  </p:cNvPr>
                  <p:cNvGrpSpPr/>
                  <p:nvPr/>
                </p:nvGrpSpPr>
                <p:grpSpPr>
                  <a:xfrm>
                    <a:off x="348115" y="3002596"/>
                    <a:ext cx="5479978" cy="838950"/>
                    <a:chOff x="251862" y="2599753"/>
                    <a:chExt cx="7008738" cy="1380601"/>
                  </a:xfrm>
                </p:grpSpPr>
                <p:pic>
                  <p:nvPicPr>
                    <p:cNvPr id="78" name="Picture 77">
                      <a:extLst>
                        <a:ext uri="{FF2B5EF4-FFF2-40B4-BE49-F238E27FC236}">
                          <a16:creationId xmlns="" xmlns:a16="http://schemas.microsoft.com/office/drawing/2014/main" id="{19BC655B-2BE4-44BD-97E9-03DFAF5C385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622" t="12926" r="21401" b="53665"/>
                    <a:stretch/>
                  </p:blipFill>
                  <p:spPr>
                    <a:xfrm>
                      <a:off x="251862" y="2602231"/>
                      <a:ext cx="2896401" cy="1375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9" name="Picture 78">
                      <a:extLst>
                        <a:ext uri="{FF2B5EF4-FFF2-40B4-BE49-F238E27FC236}">
                          <a16:creationId xmlns="" xmlns:a16="http://schemas.microsoft.com/office/drawing/2014/main" id="{DE04C36E-82B7-47DD-8FBE-2BCC10110D5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2236" t="53756" r="9826" b="11003"/>
                    <a:stretch/>
                  </p:blipFill>
                  <p:spPr>
                    <a:xfrm>
                      <a:off x="4364199" y="2599753"/>
                      <a:ext cx="2896401" cy="1380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72" name="Rounded Rectangle 8">
                    <a:extLst>
                      <a:ext uri="{FF2B5EF4-FFF2-40B4-BE49-F238E27FC236}">
                        <a16:creationId xmlns="" xmlns:a16="http://schemas.microsoft.com/office/drawing/2014/main" id="{101B2094-6FA9-406C-A8C7-5F6AAB36B98C}"/>
                      </a:ext>
                    </a:extLst>
                  </p:cNvPr>
                  <p:cNvSpPr/>
                  <p:nvPr/>
                </p:nvSpPr>
                <p:spPr>
                  <a:xfrm>
                    <a:off x="6367713" y="2998841"/>
                    <a:ext cx="1992429" cy="838942"/>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latin typeface="Trebuchet MS" panose="020B0603020202020204" pitchFamily="34" charset="0"/>
                      </a:rPr>
                      <a:t>conv</a:t>
                    </a:r>
                    <a:endParaRPr lang="he-IL" dirty="0">
                      <a:latin typeface="Trebuchet MS" panose="020B0603020202020204" pitchFamily="34" charset="0"/>
                    </a:endParaRPr>
                  </a:p>
                </p:txBody>
              </p:sp>
              <p:cxnSp>
                <p:nvCxnSpPr>
                  <p:cNvPr id="73" name="Straight Arrow Connector 72">
                    <a:extLst>
                      <a:ext uri="{FF2B5EF4-FFF2-40B4-BE49-F238E27FC236}">
                        <a16:creationId xmlns="" xmlns:a16="http://schemas.microsoft.com/office/drawing/2014/main" id="{818199D6-4CA5-4844-BF6D-189A9B6EBBBF}"/>
                      </a:ext>
                    </a:extLst>
                  </p:cNvPr>
                  <p:cNvCxnSpPr>
                    <a:stCxn id="79" idx="3"/>
                    <a:endCxn id="72" idx="1"/>
                  </p:cNvCxnSpPr>
                  <p:nvPr/>
                </p:nvCxnSpPr>
                <p:spPr>
                  <a:xfrm flipV="1">
                    <a:off x="5828093" y="3418312"/>
                    <a:ext cx="539620" cy="37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34">
                    <a:extLst>
                      <a:ext uri="{FF2B5EF4-FFF2-40B4-BE49-F238E27FC236}">
                        <a16:creationId xmlns="" xmlns:a16="http://schemas.microsoft.com/office/drawing/2014/main" id="{4C028836-9F5D-41A9-9C0B-35C1558D9712}"/>
                      </a:ext>
                    </a:extLst>
                  </p:cNvPr>
                  <p:cNvSpPr/>
                  <p:nvPr/>
                </p:nvSpPr>
                <p:spPr>
                  <a:xfrm>
                    <a:off x="8792412" y="2964267"/>
                    <a:ext cx="1773986" cy="903463"/>
                  </a:xfrm>
                  <a:prstGeom prst="round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a:latin typeface="Trebuchet MS" panose="020B0603020202020204" pitchFamily="34" charset="0"/>
                      </a:rPr>
                      <a:t>LSTM</a:t>
                    </a:r>
                    <a:endParaRPr lang="he-IL" dirty="0">
                      <a:latin typeface="Trebuchet MS" panose="020B0603020202020204" pitchFamily="34" charset="0"/>
                    </a:endParaRPr>
                  </a:p>
                </p:txBody>
              </p:sp>
              <p:cxnSp>
                <p:nvCxnSpPr>
                  <p:cNvPr id="75" name="Straight Arrow Connector 74">
                    <a:extLst>
                      <a:ext uri="{FF2B5EF4-FFF2-40B4-BE49-F238E27FC236}">
                        <a16:creationId xmlns="" xmlns:a16="http://schemas.microsoft.com/office/drawing/2014/main" id="{D69DB56F-D70D-439A-B7BF-7DF1CCFD3696}"/>
                      </a:ext>
                    </a:extLst>
                  </p:cNvPr>
                  <p:cNvCxnSpPr>
                    <a:cxnSpLocks/>
                    <a:stCxn id="74" idx="3"/>
                    <a:endCxn id="76" idx="1"/>
                  </p:cNvCxnSpPr>
                  <p:nvPr/>
                </p:nvCxnSpPr>
                <p:spPr>
                  <a:xfrm>
                    <a:off x="10566398" y="3415999"/>
                    <a:ext cx="463096" cy="69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34">
                    <a:extLst>
                      <a:ext uri="{FF2B5EF4-FFF2-40B4-BE49-F238E27FC236}">
                        <a16:creationId xmlns="" xmlns:a16="http://schemas.microsoft.com/office/drawing/2014/main" id="{1CDE2592-A978-4CBD-A7CB-587FAC1786AD}"/>
                      </a:ext>
                    </a:extLst>
                  </p:cNvPr>
                  <p:cNvSpPr/>
                  <p:nvPr/>
                </p:nvSpPr>
                <p:spPr>
                  <a:xfrm>
                    <a:off x="11029494" y="2971188"/>
                    <a:ext cx="1773986" cy="903463"/>
                  </a:xfrm>
                  <a:prstGeom prst="roundRect">
                    <a:avLst/>
                  </a:prstGeom>
                  <a:solidFill>
                    <a:schemeClr val="accent4">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smtClean="0">
                        <a:latin typeface="Trebuchet MS" panose="020B0603020202020204" pitchFamily="34" charset="0"/>
                      </a:rPr>
                      <a:t>fully</a:t>
                    </a:r>
                    <a:endParaRPr lang="he-IL" dirty="0">
                      <a:latin typeface="Trebuchet MS" panose="020B0603020202020204" pitchFamily="34" charset="0"/>
                    </a:endParaRPr>
                  </a:p>
                </p:txBody>
              </p:sp>
              <p:cxnSp>
                <p:nvCxnSpPr>
                  <p:cNvPr id="77" name="Straight Arrow Connector 76">
                    <a:extLst>
                      <a:ext uri="{FF2B5EF4-FFF2-40B4-BE49-F238E27FC236}">
                        <a16:creationId xmlns="" xmlns:a16="http://schemas.microsoft.com/office/drawing/2014/main" id="{5D9280AE-967A-43DA-8225-270850DBFFF2}"/>
                      </a:ext>
                    </a:extLst>
                  </p:cNvPr>
                  <p:cNvCxnSpPr>
                    <a:cxnSpLocks/>
                  </p:cNvCxnSpPr>
                  <p:nvPr/>
                </p:nvCxnSpPr>
                <p:spPr>
                  <a:xfrm>
                    <a:off x="12849394" y="3422949"/>
                    <a:ext cx="463096" cy="69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7" name="Straight Arrow Connector 66">
                  <a:extLst>
                    <a:ext uri="{FF2B5EF4-FFF2-40B4-BE49-F238E27FC236}">
                      <a16:creationId xmlns="" xmlns:a16="http://schemas.microsoft.com/office/drawing/2014/main" id="{C35E92C4-7012-4245-9AA1-834F3794B1D2}"/>
                    </a:ext>
                  </a:extLst>
                </p:cNvPr>
                <p:cNvCxnSpPr>
                  <a:cxnSpLocks/>
                </p:cNvCxnSpPr>
                <p:nvPr/>
              </p:nvCxnSpPr>
              <p:spPr>
                <a:xfrm>
                  <a:off x="7983522" y="4005334"/>
                  <a:ext cx="3511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 xmlns:a16="http://schemas.microsoft.com/office/drawing/2014/main" id="{5BDC6CB5-9360-4655-8B8D-4DF7324C211D}"/>
                    </a:ext>
                  </a:extLst>
                </p:cNvPr>
                <p:cNvCxnSpPr/>
                <p:nvPr/>
              </p:nvCxnSpPr>
              <p:spPr>
                <a:xfrm>
                  <a:off x="3042290" y="4024949"/>
                  <a:ext cx="7043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 xmlns:a16="http://schemas.microsoft.com/office/drawing/2014/main" id="{7DEE137C-A5A4-42EB-A0A6-F13A0EB4191E}"/>
                  </a:ext>
                </a:extLst>
              </p:cNvPr>
              <p:cNvSpPr txBox="1"/>
              <p:nvPr/>
            </p:nvSpPr>
            <p:spPr>
              <a:xfrm>
                <a:off x="9883656" y="2707932"/>
                <a:ext cx="2284141" cy="461665"/>
              </a:xfrm>
              <a:prstGeom prst="rect">
                <a:avLst/>
              </a:prstGeom>
              <a:noFill/>
            </p:spPr>
            <p:txBody>
              <a:bodyPr wrap="square" rtlCol="0">
                <a:spAutoFit/>
              </a:bodyPr>
              <a:lstStyle/>
              <a:p>
                <a:pPr algn="ctr" rtl="0"/>
                <a:endParaRPr lang="aa-ET" sz="2400" b="1" dirty="0"/>
              </a:p>
            </p:txBody>
          </p:sp>
        </p:grpSp>
        <p:sp>
          <p:nvSpPr>
            <p:cNvPr id="80" name="Oval 79"/>
            <p:cNvSpPr/>
            <p:nvPr/>
          </p:nvSpPr>
          <p:spPr>
            <a:xfrm>
              <a:off x="9259484" y="1409880"/>
              <a:ext cx="966946" cy="107188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grpSp>
    </p:spTree>
    <p:extLst>
      <p:ext uri="{BB962C8B-B14F-4D97-AF65-F5344CB8AC3E}">
        <p14:creationId xmlns:p14="http://schemas.microsoft.com/office/powerpoint/2010/main" val="40632340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Time Dimension In Last Layer</a:t>
            </a:r>
            <a:endParaRPr lang="he-IL" dirty="0">
              <a:latin typeface="Trebuchet MS" panose="020B0603020202020204" pitchFamily="34" charset="0"/>
            </a:endParaRPr>
          </a:p>
        </p:txBody>
      </p:sp>
      <p:pic>
        <p:nvPicPr>
          <p:cNvPr id="19" name="Picture 18"/>
          <p:cNvPicPr>
            <a:picLocks noChangeAspect="1"/>
          </p:cNvPicPr>
          <p:nvPr/>
        </p:nvPicPr>
        <p:blipFill rotWithShape="1">
          <a:blip r:embed="rId4" cstate="print">
            <a:extLst>
              <a:ext uri="{28A0092B-C50C-407E-A947-70E740481C1C}">
                <a14:useLocalDpi xmlns:a14="http://schemas.microsoft.com/office/drawing/2010/main" val="0"/>
              </a:ext>
            </a:extLst>
          </a:blip>
          <a:srcRect l="13143" t="54593" r="9826" b="11003"/>
          <a:stretch/>
        </p:blipFill>
        <p:spPr>
          <a:xfrm>
            <a:off x="997251" y="1843169"/>
            <a:ext cx="4319514" cy="42786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3" name="Table 2"/>
          <p:cNvGraphicFramePr>
            <a:graphicFrameLocks noGrp="1"/>
          </p:cNvGraphicFramePr>
          <p:nvPr>
            <p:extLst>
              <p:ext uri="{D42A27DB-BD31-4B8C-83A1-F6EECF244321}">
                <p14:modId xmlns:p14="http://schemas.microsoft.com/office/powerpoint/2010/main" val="2816950599"/>
              </p:ext>
            </p:extLst>
          </p:nvPr>
        </p:nvGraphicFramePr>
        <p:xfrm>
          <a:off x="7519890" y="2443746"/>
          <a:ext cx="2524488" cy="2926080"/>
        </p:xfrm>
        <a:graphic>
          <a:graphicData uri="http://schemas.openxmlformats.org/drawingml/2006/table">
            <a:tbl>
              <a:tblPr rtl="1" firstRow="1" bandRow="1">
                <a:tableStyleId>{2D5ABB26-0587-4C30-8999-92F81FD0307C}</a:tableStyleId>
              </a:tblPr>
              <a:tblGrid>
                <a:gridCol w="315561">
                  <a:extLst>
                    <a:ext uri="{9D8B030D-6E8A-4147-A177-3AD203B41FA5}">
                      <a16:colId xmlns="" xmlns:a16="http://schemas.microsoft.com/office/drawing/2014/main" val="20000"/>
                    </a:ext>
                  </a:extLst>
                </a:gridCol>
                <a:gridCol w="315561">
                  <a:extLst>
                    <a:ext uri="{9D8B030D-6E8A-4147-A177-3AD203B41FA5}">
                      <a16:colId xmlns="" xmlns:a16="http://schemas.microsoft.com/office/drawing/2014/main" val="20001"/>
                    </a:ext>
                  </a:extLst>
                </a:gridCol>
                <a:gridCol w="315561">
                  <a:extLst>
                    <a:ext uri="{9D8B030D-6E8A-4147-A177-3AD203B41FA5}">
                      <a16:colId xmlns="" xmlns:a16="http://schemas.microsoft.com/office/drawing/2014/main" val="20002"/>
                    </a:ext>
                  </a:extLst>
                </a:gridCol>
                <a:gridCol w="315561">
                  <a:extLst>
                    <a:ext uri="{9D8B030D-6E8A-4147-A177-3AD203B41FA5}">
                      <a16:colId xmlns="" xmlns:a16="http://schemas.microsoft.com/office/drawing/2014/main" val="20003"/>
                    </a:ext>
                  </a:extLst>
                </a:gridCol>
                <a:gridCol w="315561">
                  <a:extLst>
                    <a:ext uri="{9D8B030D-6E8A-4147-A177-3AD203B41FA5}">
                      <a16:colId xmlns="" xmlns:a16="http://schemas.microsoft.com/office/drawing/2014/main" val="20004"/>
                    </a:ext>
                  </a:extLst>
                </a:gridCol>
                <a:gridCol w="315561">
                  <a:extLst>
                    <a:ext uri="{9D8B030D-6E8A-4147-A177-3AD203B41FA5}">
                      <a16:colId xmlns="" xmlns:a16="http://schemas.microsoft.com/office/drawing/2014/main" val="20005"/>
                    </a:ext>
                  </a:extLst>
                </a:gridCol>
                <a:gridCol w="315561">
                  <a:extLst>
                    <a:ext uri="{9D8B030D-6E8A-4147-A177-3AD203B41FA5}">
                      <a16:colId xmlns="" xmlns:a16="http://schemas.microsoft.com/office/drawing/2014/main" val="20006"/>
                    </a:ext>
                  </a:extLst>
                </a:gridCol>
                <a:gridCol w="315561">
                  <a:extLst>
                    <a:ext uri="{9D8B030D-6E8A-4147-A177-3AD203B41FA5}">
                      <a16:colId xmlns="" xmlns:a16="http://schemas.microsoft.com/office/drawing/2014/main" val="20007"/>
                    </a:ext>
                  </a:extLst>
                </a:gridCol>
              </a:tblGrid>
              <a:tr h="340494">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0"/>
                  </a:ext>
                </a:extLst>
              </a:tr>
              <a:tr h="340494">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40494">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40494">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40494">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40494">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340494">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340494">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
        <p:nvSpPr>
          <p:cNvPr id="8" name="Left Brace 7"/>
          <p:cNvSpPr/>
          <p:nvPr/>
        </p:nvSpPr>
        <p:spPr>
          <a:xfrm rot="16200000">
            <a:off x="8570099" y="4415871"/>
            <a:ext cx="424070" cy="2524488"/>
          </a:xfrm>
          <a:prstGeom prst="lef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9" name="Left Brace 8"/>
          <p:cNvSpPr/>
          <p:nvPr/>
        </p:nvSpPr>
        <p:spPr>
          <a:xfrm rot="10800000">
            <a:off x="10159990" y="2443746"/>
            <a:ext cx="424070" cy="2926080"/>
          </a:xfrm>
          <a:prstGeom prst="lef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5" name="TextBox 4"/>
          <p:cNvSpPr txBox="1"/>
          <p:nvPr/>
        </p:nvSpPr>
        <p:spPr>
          <a:xfrm>
            <a:off x="8527983" y="6121800"/>
            <a:ext cx="481263" cy="369332"/>
          </a:xfrm>
          <a:prstGeom prst="rect">
            <a:avLst/>
          </a:prstGeom>
          <a:noFill/>
        </p:spPr>
        <p:txBody>
          <a:bodyPr wrap="square" rtlCol="1">
            <a:spAutoFit/>
          </a:bodyPr>
          <a:lstStyle/>
          <a:p>
            <a:pPr algn="ctr"/>
            <a:r>
              <a:rPr lang="en-US" dirty="0" smtClean="0">
                <a:latin typeface="Trebuchet MS" panose="020B0603020202020204" pitchFamily="34" charset="0"/>
              </a:rPr>
              <a:t>16</a:t>
            </a:r>
            <a:endParaRPr lang="he-IL" dirty="0">
              <a:latin typeface="Trebuchet MS" panose="020B0603020202020204" pitchFamily="34" charset="0"/>
            </a:endParaRPr>
          </a:p>
        </p:txBody>
      </p:sp>
      <p:sp>
        <p:nvSpPr>
          <p:cNvPr id="12" name="TextBox 11"/>
          <p:cNvSpPr txBox="1"/>
          <p:nvPr/>
        </p:nvSpPr>
        <p:spPr>
          <a:xfrm>
            <a:off x="10670796" y="3722119"/>
            <a:ext cx="481263" cy="369332"/>
          </a:xfrm>
          <a:prstGeom prst="rect">
            <a:avLst/>
          </a:prstGeom>
          <a:noFill/>
        </p:spPr>
        <p:txBody>
          <a:bodyPr wrap="square" rtlCol="1">
            <a:spAutoFit/>
          </a:bodyPr>
          <a:lstStyle/>
          <a:p>
            <a:pPr algn="ctr"/>
            <a:r>
              <a:rPr lang="en-US" dirty="0">
                <a:latin typeface="Trebuchet MS" panose="020B0603020202020204" pitchFamily="34" charset="0"/>
              </a:rPr>
              <a:t>8</a:t>
            </a:r>
            <a:endParaRPr lang="he-IL" dirty="0">
              <a:latin typeface="Trebuchet MS" panose="020B0603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735417661"/>
              </p:ext>
            </p:extLst>
          </p:nvPr>
        </p:nvGraphicFramePr>
        <p:xfrm>
          <a:off x="997253" y="1843168"/>
          <a:ext cx="4319512" cy="4278632"/>
        </p:xfrm>
        <a:graphic>
          <a:graphicData uri="http://schemas.openxmlformats.org/drawingml/2006/table">
            <a:tbl>
              <a:tblPr rtl="1" firstRow="1" bandRow="1">
                <a:tableStyleId>{2D5ABB26-0587-4C30-8999-92F81FD0307C}</a:tableStyleId>
              </a:tblPr>
              <a:tblGrid>
                <a:gridCol w="539939">
                  <a:extLst>
                    <a:ext uri="{9D8B030D-6E8A-4147-A177-3AD203B41FA5}">
                      <a16:colId xmlns="" xmlns:a16="http://schemas.microsoft.com/office/drawing/2014/main" val="20000"/>
                    </a:ext>
                  </a:extLst>
                </a:gridCol>
                <a:gridCol w="539939">
                  <a:extLst>
                    <a:ext uri="{9D8B030D-6E8A-4147-A177-3AD203B41FA5}">
                      <a16:colId xmlns="" xmlns:a16="http://schemas.microsoft.com/office/drawing/2014/main" val="20001"/>
                    </a:ext>
                  </a:extLst>
                </a:gridCol>
                <a:gridCol w="539939">
                  <a:extLst>
                    <a:ext uri="{9D8B030D-6E8A-4147-A177-3AD203B41FA5}">
                      <a16:colId xmlns="" xmlns:a16="http://schemas.microsoft.com/office/drawing/2014/main" val="20002"/>
                    </a:ext>
                  </a:extLst>
                </a:gridCol>
                <a:gridCol w="539939">
                  <a:extLst>
                    <a:ext uri="{9D8B030D-6E8A-4147-A177-3AD203B41FA5}">
                      <a16:colId xmlns="" xmlns:a16="http://schemas.microsoft.com/office/drawing/2014/main" val="20003"/>
                    </a:ext>
                  </a:extLst>
                </a:gridCol>
                <a:gridCol w="539939">
                  <a:extLst>
                    <a:ext uri="{9D8B030D-6E8A-4147-A177-3AD203B41FA5}">
                      <a16:colId xmlns="" xmlns:a16="http://schemas.microsoft.com/office/drawing/2014/main" val="20004"/>
                    </a:ext>
                  </a:extLst>
                </a:gridCol>
                <a:gridCol w="539939">
                  <a:extLst>
                    <a:ext uri="{9D8B030D-6E8A-4147-A177-3AD203B41FA5}">
                      <a16:colId xmlns="" xmlns:a16="http://schemas.microsoft.com/office/drawing/2014/main" val="20005"/>
                    </a:ext>
                  </a:extLst>
                </a:gridCol>
                <a:gridCol w="539939">
                  <a:extLst>
                    <a:ext uri="{9D8B030D-6E8A-4147-A177-3AD203B41FA5}">
                      <a16:colId xmlns="" xmlns:a16="http://schemas.microsoft.com/office/drawing/2014/main" val="20006"/>
                    </a:ext>
                  </a:extLst>
                </a:gridCol>
                <a:gridCol w="539939">
                  <a:extLst>
                    <a:ext uri="{9D8B030D-6E8A-4147-A177-3AD203B41FA5}">
                      <a16:colId xmlns="" xmlns:a16="http://schemas.microsoft.com/office/drawing/2014/main" val="20007"/>
                    </a:ext>
                  </a:extLst>
                </a:gridCol>
              </a:tblGrid>
              <a:tr h="534829">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alpha val="49020"/>
                      </a:srgbClr>
                    </a:solidFill>
                  </a:tcPr>
                </a:tc>
                <a:tc>
                  <a:txBody>
                    <a:bodyPr/>
                    <a:lstStyle/>
                    <a:p>
                      <a:pPr rtl="1"/>
                      <a:endParaRPr lang="he-IL"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alpha val="50196"/>
                      </a:srgbClr>
                    </a:solidFill>
                  </a:tcPr>
                </a:tc>
                <a:extLst>
                  <a:ext uri="{0D108BD9-81ED-4DB2-BD59-A6C34878D82A}">
                    <a16:rowId xmlns="" xmlns:a16="http://schemas.microsoft.com/office/drawing/2014/main" val="10000"/>
                  </a:ext>
                </a:extLst>
              </a:tr>
              <a:tr h="534829">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alpha val="50196"/>
                      </a:srgbClr>
                    </a:soli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alpha val="50196"/>
                      </a:srgbClr>
                    </a:solidFill>
                  </a:tcPr>
                </a:tc>
                <a:extLst>
                  <a:ext uri="{0D108BD9-81ED-4DB2-BD59-A6C34878D82A}">
                    <a16:rowId xmlns="" xmlns:a16="http://schemas.microsoft.com/office/drawing/2014/main" val="10001"/>
                  </a:ext>
                </a:extLst>
              </a:tr>
              <a:tr h="534829">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534829">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534829">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534829">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534829">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534829">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cxnSp>
        <p:nvCxnSpPr>
          <p:cNvPr id="7" name="Straight Arrow Connector 6"/>
          <p:cNvCxnSpPr/>
          <p:nvPr/>
        </p:nvCxnSpPr>
        <p:spPr>
          <a:xfrm>
            <a:off x="1366787" y="2183865"/>
            <a:ext cx="6381550" cy="433137"/>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997251" y="6308725"/>
            <a:ext cx="4371674" cy="3175"/>
          </a:xfrm>
          <a:prstGeom prst="straightConnector1">
            <a:avLst/>
          </a:prstGeom>
          <a:ln w="25400">
            <a:solidFill>
              <a:srgbClr val="FF0000">
                <a:alpha val="70000"/>
              </a:srgb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63850" y="6356350"/>
            <a:ext cx="901700" cy="369332"/>
          </a:xfrm>
          <a:prstGeom prst="rect">
            <a:avLst/>
          </a:prstGeom>
          <a:noFill/>
        </p:spPr>
        <p:txBody>
          <a:bodyPr wrap="square" rtlCol="1">
            <a:spAutoFit/>
          </a:bodyPr>
          <a:lstStyle/>
          <a:p>
            <a:pPr algn="ctr" rtl="0"/>
            <a:r>
              <a:rPr lang="en-US" dirty="0">
                <a:solidFill>
                  <a:srgbClr val="FF0000"/>
                </a:solidFill>
                <a:latin typeface="Trebuchet MS" panose="020B0603020202020204" pitchFamily="34" charset="0"/>
              </a:rPr>
              <a:t>Time</a:t>
            </a:r>
            <a:endParaRPr lang="he-IL" dirty="0">
              <a:solidFill>
                <a:srgbClr val="FF0000"/>
              </a:solidFill>
              <a:latin typeface="Trebuchet MS" panose="020B0603020202020204" pitchFamily="34" charset="0"/>
            </a:endParaRPr>
          </a:p>
        </p:txBody>
      </p:sp>
    </p:spTree>
    <p:extLst>
      <p:ext uri="{BB962C8B-B14F-4D97-AF65-F5344CB8AC3E}">
        <p14:creationId xmlns:p14="http://schemas.microsoft.com/office/powerpoint/2010/main" val="13731909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itle 4"/>
          <p:cNvSpPr txBox="1">
            <a:spLocks/>
          </p:cNvSpPr>
          <p:nvPr/>
        </p:nvSpPr>
        <p:spPr>
          <a:xfrm>
            <a:off x="788483" y="485261"/>
            <a:ext cx="10515600" cy="1325563"/>
          </a:xfrm>
          <a:prstGeom prst="rect">
            <a:avLst/>
          </a:prstGeom>
          <a:noFill/>
          <a:ln>
            <a:noFill/>
          </a:ln>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LSTM</a:t>
            </a:r>
            <a:endParaRPr lang="he-IL" dirty="0">
              <a:latin typeface="Trebuchet MS" panose="020B0603020202020204" pitchFamily="34" charset="0"/>
            </a:endParaRPr>
          </a:p>
        </p:txBody>
      </p:sp>
      <p:grpSp>
        <p:nvGrpSpPr>
          <p:cNvPr id="41" name="Group 40"/>
          <p:cNvGrpSpPr/>
          <p:nvPr/>
        </p:nvGrpSpPr>
        <p:grpSpPr>
          <a:xfrm>
            <a:off x="910846" y="1712683"/>
            <a:ext cx="10076468" cy="4817856"/>
            <a:chOff x="910846" y="2205330"/>
            <a:chExt cx="9279235" cy="4455837"/>
          </a:xfrm>
        </p:grpSpPr>
        <p:grpSp>
          <p:nvGrpSpPr>
            <p:cNvPr id="33" name="Group 32"/>
            <p:cNvGrpSpPr/>
            <p:nvPr/>
          </p:nvGrpSpPr>
          <p:grpSpPr>
            <a:xfrm>
              <a:off x="1147483" y="2205330"/>
              <a:ext cx="9036422" cy="3587979"/>
              <a:chOff x="1147483" y="2053106"/>
              <a:chExt cx="9036422" cy="4475297"/>
            </a:xfrm>
          </p:grpSpPr>
          <p:grpSp>
            <p:nvGrpSpPr>
              <p:cNvPr id="15" name="Group 14"/>
              <p:cNvGrpSpPr/>
              <p:nvPr/>
            </p:nvGrpSpPr>
            <p:grpSpPr>
              <a:xfrm>
                <a:off x="1147483" y="4064000"/>
                <a:ext cx="9036422" cy="2464403"/>
                <a:chOff x="376519" y="3299013"/>
                <a:chExt cx="6795246" cy="3319037"/>
              </a:xfrm>
            </p:grpSpPr>
            <p:grpSp>
              <p:nvGrpSpPr>
                <p:cNvPr id="14" name="Group 13"/>
                <p:cNvGrpSpPr/>
                <p:nvPr/>
              </p:nvGrpSpPr>
              <p:grpSpPr>
                <a:xfrm>
                  <a:off x="496067" y="3299013"/>
                  <a:ext cx="6675698" cy="3319037"/>
                  <a:chOff x="5367490" y="2700440"/>
                  <a:chExt cx="5354882" cy="3319037"/>
                </a:xfrm>
              </p:grpSpPr>
              <p:grpSp>
                <p:nvGrpSpPr>
                  <p:cNvPr id="243" name="Group 242"/>
                  <p:cNvGrpSpPr/>
                  <p:nvPr/>
                </p:nvGrpSpPr>
                <p:grpSpPr>
                  <a:xfrm>
                    <a:off x="6685297" y="2700440"/>
                    <a:ext cx="4037075" cy="3319037"/>
                    <a:chOff x="5367490" y="2691472"/>
                    <a:chExt cx="4037075" cy="3319037"/>
                  </a:xfrm>
                </p:grpSpPr>
                <p:sp>
                  <p:nvSpPr>
                    <p:cNvPr id="244" name="Rectangle 243"/>
                    <p:cNvSpPr/>
                    <p:nvPr/>
                  </p:nvSpPr>
                  <p:spPr>
                    <a:xfrm>
                      <a:off x="6517930" y="2691472"/>
                      <a:ext cx="2886635" cy="3316969"/>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sp>
                  <p:nvSpPr>
                    <p:cNvPr id="245" name="Rectangle 244"/>
                    <p:cNvSpPr/>
                    <p:nvPr/>
                  </p:nvSpPr>
                  <p:spPr>
                    <a:xfrm>
                      <a:off x="6383459" y="2700461"/>
                      <a:ext cx="2886635" cy="3299012"/>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sp>
                  <p:nvSpPr>
                    <p:cNvPr id="246" name="Rectangle 245"/>
                    <p:cNvSpPr/>
                    <p:nvPr/>
                  </p:nvSpPr>
                  <p:spPr>
                    <a:xfrm>
                      <a:off x="6231059" y="2709422"/>
                      <a:ext cx="2886635" cy="3299012"/>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sp>
                  <p:nvSpPr>
                    <p:cNvPr id="247" name="Rectangle 246"/>
                    <p:cNvSpPr/>
                    <p:nvPr/>
                  </p:nvSpPr>
                  <p:spPr>
                    <a:xfrm>
                      <a:off x="6096588" y="2700454"/>
                      <a:ext cx="2886635" cy="3299012"/>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sp>
                  <p:nvSpPr>
                    <p:cNvPr id="248" name="Rectangle 247"/>
                    <p:cNvSpPr/>
                    <p:nvPr/>
                  </p:nvSpPr>
                  <p:spPr>
                    <a:xfrm>
                      <a:off x="5962117" y="2709415"/>
                      <a:ext cx="2886635" cy="3299012"/>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sp>
                  <p:nvSpPr>
                    <p:cNvPr id="249" name="Rectangle 248"/>
                    <p:cNvSpPr/>
                    <p:nvPr/>
                  </p:nvSpPr>
                  <p:spPr>
                    <a:xfrm>
                      <a:off x="5809717" y="2700447"/>
                      <a:ext cx="2886635" cy="3299012"/>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sp>
                  <p:nvSpPr>
                    <p:cNvPr id="250" name="Rectangle 249"/>
                    <p:cNvSpPr/>
                    <p:nvPr/>
                  </p:nvSpPr>
                  <p:spPr>
                    <a:xfrm>
                      <a:off x="5668977" y="2711497"/>
                      <a:ext cx="2886635" cy="3299012"/>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sp>
                  <p:nvSpPr>
                    <p:cNvPr id="251" name="Rectangle 250"/>
                    <p:cNvSpPr/>
                    <p:nvPr/>
                  </p:nvSpPr>
                  <p:spPr>
                    <a:xfrm>
                      <a:off x="5526159" y="2700454"/>
                      <a:ext cx="2886635" cy="3299012"/>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sp>
                  <p:nvSpPr>
                    <p:cNvPr id="252" name="Rectangle 251"/>
                    <p:cNvSpPr/>
                    <p:nvPr/>
                  </p:nvSpPr>
                  <p:spPr>
                    <a:xfrm>
                      <a:off x="5367490" y="2709415"/>
                      <a:ext cx="2886635" cy="3299012"/>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grpSp>
              <p:grpSp>
                <p:nvGrpSpPr>
                  <p:cNvPr id="13" name="Group 12"/>
                  <p:cNvGrpSpPr/>
                  <p:nvPr/>
                </p:nvGrpSpPr>
                <p:grpSpPr>
                  <a:xfrm>
                    <a:off x="5367490" y="2700447"/>
                    <a:ext cx="4037075" cy="3316948"/>
                    <a:chOff x="5367490" y="2700447"/>
                    <a:chExt cx="4037075" cy="3316948"/>
                  </a:xfrm>
                </p:grpSpPr>
                <p:sp>
                  <p:nvSpPr>
                    <p:cNvPr id="242" name="Rectangle 241"/>
                    <p:cNvSpPr/>
                    <p:nvPr/>
                  </p:nvSpPr>
                  <p:spPr>
                    <a:xfrm>
                      <a:off x="6517930" y="2709429"/>
                      <a:ext cx="2886635" cy="3299012"/>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sp>
                  <p:nvSpPr>
                    <p:cNvPr id="241" name="Rectangle 240"/>
                    <p:cNvSpPr/>
                    <p:nvPr/>
                  </p:nvSpPr>
                  <p:spPr>
                    <a:xfrm>
                      <a:off x="6383459" y="2700461"/>
                      <a:ext cx="2886635" cy="3299012"/>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sp>
                  <p:nvSpPr>
                    <p:cNvPr id="240" name="Rectangle 239"/>
                    <p:cNvSpPr/>
                    <p:nvPr/>
                  </p:nvSpPr>
                  <p:spPr>
                    <a:xfrm>
                      <a:off x="6231059" y="2709422"/>
                      <a:ext cx="2886635" cy="3299012"/>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sp>
                  <p:nvSpPr>
                    <p:cNvPr id="239" name="Rectangle 238"/>
                    <p:cNvSpPr/>
                    <p:nvPr/>
                  </p:nvSpPr>
                  <p:spPr>
                    <a:xfrm>
                      <a:off x="6096588" y="2700454"/>
                      <a:ext cx="2886635" cy="3299012"/>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sp>
                  <p:nvSpPr>
                    <p:cNvPr id="238" name="Rectangle 237"/>
                    <p:cNvSpPr/>
                    <p:nvPr/>
                  </p:nvSpPr>
                  <p:spPr>
                    <a:xfrm>
                      <a:off x="5962117" y="2709415"/>
                      <a:ext cx="2886635" cy="3299012"/>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sp>
                  <p:nvSpPr>
                    <p:cNvPr id="237" name="Rectangle 236"/>
                    <p:cNvSpPr/>
                    <p:nvPr/>
                  </p:nvSpPr>
                  <p:spPr>
                    <a:xfrm>
                      <a:off x="5809717" y="2700447"/>
                      <a:ext cx="2886635" cy="3299012"/>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sp>
                  <p:nvSpPr>
                    <p:cNvPr id="236" name="Rectangle 235"/>
                    <p:cNvSpPr/>
                    <p:nvPr/>
                  </p:nvSpPr>
                  <p:spPr>
                    <a:xfrm>
                      <a:off x="5668977" y="2711497"/>
                      <a:ext cx="2886635" cy="3299012"/>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sp>
                  <p:nvSpPr>
                    <p:cNvPr id="235" name="Rectangle 234"/>
                    <p:cNvSpPr/>
                    <p:nvPr/>
                  </p:nvSpPr>
                  <p:spPr>
                    <a:xfrm>
                      <a:off x="5526159" y="2700454"/>
                      <a:ext cx="2886635" cy="3299012"/>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sp>
                  <p:nvSpPr>
                    <p:cNvPr id="187" name="Rectangle 186"/>
                    <p:cNvSpPr/>
                    <p:nvPr/>
                  </p:nvSpPr>
                  <p:spPr>
                    <a:xfrm>
                      <a:off x="5367490" y="2709415"/>
                      <a:ext cx="2886635" cy="3307980"/>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sz="2000" b="1" dirty="0">
                        <a:solidFill>
                          <a:schemeClr val="tx1">
                            <a:lumMod val="95000"/>
                            <a:lumOff val="5000"/>
                          </a:schemeClr>
                        </a:solidFill>
                        <a:latin typeface="Trebuchet MS" panose="020B0603020202020204" pitchFamily="34" charset="0"/>
                      </a:endParaRPr>
                    </a:p>
                  </p:txBody>
                </p:sp>
              </p:grpSp>
            </p:grpSp>
            <p:grpSp>
              <p:nvGrpSpPr>
                <p:cNvPr id="12" name="Group 11"/>
                <p:cNvGrpSpPr/>
                <p:nvPr/>
              </p:nvGrpSpPr>
              <p:grpSpPr>
                <a:xfrm>
                  <a:off x="376519" y="3299013"/>
                  <a:ext cx="3549303" cy="3299012"/>
                  <a:chOff x="340660" y="3012142"/>
                  <a:chExt cx="2847058" cy="3299012"/>
                </a:xfrm>
              </p:grpSpPr>
              <p:sp>
                <p:nvSpPr>
                  <p:cNvPr id="10" name="Rectangle 9"/>
                  <p:cNvSpPr/>
                  <p:nvPr/>
                </p:nvSpPr>
                <p:spPr>
                  <a:xfrm>
                    <a:off x="340660" y="3012142"/>
                    <a:ext cx="2847058" cy="3299012"/>
                  </a:xfrm>
                  <a:prstGeom prst="rect">
                    <a:avLst/>
                  </a:prstGeom>
                  <a:solidFill>
                    <a:schemeClr val="accent4">
                      <a:lumMod val="20000"/>
                      <a:lumOff val="80000"/>
                    </a:schemeClr>
                  </a:solidFill>
                  <a:ln w="730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en-US" sz="2000" b="1" dirty="0">
                        <a:solidFill>
                          <a:schemeClr val="tx1">
                            <a:lumMod val="95000"/>
                            <a:lumOff val="5000"/>
                          </a:schemeClr>
                        </a:solidFill>
                        <a:latin typeface="Trebuchet MS" panose="020B0603020202020204" pitchFamily="34" charset="0"/>
                      </a:rPr>
                      <a:t>LSTM Unit</a:t>
                    </a:r>
                    <a:endParaRPr lang="he-IL" sz="2000" b="1" dirty="0">
                      <a:solidFill>
                        <a:schemeClr val="tx1">
                          <a:lumMod val="95000"/>
                          <a:lumOff val="5000"/>
                        </a:schemeClr>
                      </a:solidFill>
                      <a:latin typeface="Trebuchet MS" panose="020B0603020202020204" pitchFamily="34" charset="0"/>
                    </a:endParaRPr>
                  </a:p>
                </p:txBody>
              </p:sp>
              <p:grpSp>
                <p:nvGrpSpPr>
                  <p:cNvPr id="8" name="Group 7"/>
                  <p:cNvGrpSpPr/>
                  <p:nvPr/>
                </p:nvGrpSpPr>
                <p:grpSpPr>
                  <a:xfrm>
                    <a:off x="777688" y="3812232"/>
                    <a:ext cx="2213431" cy="2314335"/>
                    <a:chOff x="228600" y="2277027"/>
                    <a:chExt cx="6282221" cy="2314335"/>
                  </a:xfrm>
                </p:grpSpPr>
                <p:grpSp>
                  <p:nvGrpSpPr>
                    <p:cNvPr id="5" name="Group 4"/>
                    <p:cNvGrpSpPr/>
                    <p:nvPr/>
                  </p:nvGrpSpPr>
                  <p:grpSpPr>
                    <a:xfrm>
                      <a:off x="228600" y="2277027"/>
                      <a:ext cx="379814" cy="2314335"/>
                      <a:chOff x="228600" y="2277027"/>
                      <a:chExt cx="379814" cy="2314335"/>
                    </a:xfrm>
                  </p:grpSpPr>
                  <p:sp>
                    <p:nvSpPr>
                      <p:cNvPr id="46" name="Rounded Rectangle 45"/>
                      <p:cNvSpPr/>
                      <p:nvPr/>
                    </p:nvSpPr>
                    <p:spPr>
                      <a:xfrm>
                        <a:off x="228600" y="2277027"/>
                        <a:ext cx="343725" cy="1583392"/>
                      </a:xfrm>
                      <a:prstGeom prst="round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5" name="Oval 54"/>
                      <p:cNvSpPr/>
                      <p:nvPr/>
                    </p:nvSpPr>
                    <p:spPr>
                      <a:xfrm>
                        <a:off x="228600" y="4186351"/>
                        <a:ext cx="379814" cy="405011"/>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latin typeface="Trebuchet MS" panose="020B0603020202020204" pitchFamily="34" charset="0"/>
                          </a:rPr>
                          <a:t>0</a:t>
                        </a:r>
                        <a:endParaRPr lang="he-IL" dirty="0">
                          <a:latin typeface="Trebuchet MS" panose="020B0603020202020204" pitchFamily="34" charset="0"/>
                        </a:endParaRPr>
                      </a:p>
                    </p:txBody>
                  </p:sp>
                  <p:cxnSp>
                    <p:nvCxnSpPr>
                      <p:cNvPr id="66" name="Straight Connector 65"/>
                      <p:cNvCxnSpPr/>
                      <p:nvPr/>
                    </p:nvCxnSpPr>
                    <p:spPr>
                      <a:xfrm flipV="1">
                        <a:off x="425252" y="3860419"/>
                        <a:ext cx="0" cy="325932"/>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98194" y="2277027"/>
                      <a:ext cx="790149" cy="2314335"/>
                      <a:chOff x="598194" y="2277027"/>
                      <a:chExt cx="790149" cy="2314335"/>
                    </a:xfrm>
                  </p:grpSpPr>
                  <p:grpSp>
                    <p:nvGrpSpPr>
                      <p:cNvPr id="80" name="Group 79"/>
                      <p:cNvGrpSpPr/>
                      <p:nvPr/>
                    </p:nvGrpSpPr>
                    <p:grpSpPr>
                      <a:xfrm>
                        <a:off x="1008529" y="2277027"/>
                        <a:ext cx="379814" cy="2314335"/>
                        <a:chOff x="228600" y="2277027"/>
                        <a:chExt cx="379814" cy="2314335"/>
                      </a:xfrm>
                    </p:grpSpPr>
                    <p:sp>
                      <p:nvSpPr>
                        <p:cNvPr id="81" name="Rounded Rectangle 80"/>
                        <p:cNvSpPr/>
                        <p:nvPr/>
                      </p:nvSpPr>
                      <p:spPr>
                        <a:xfrm>
                          <a:off x="228600" y="2277027"/>
                          <a:ext cx="343725" cy="1583392"/>
                        </a:xfrm>
                        <a:prstGeom prst="round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2" name="Oval 81"/>
                        <p:cNvSpPr/>
                        <p:nvPr/>
                      </p:nvSpPr>
                      <p:spPr>
                        <a:xfrm>
                          <a:off x="228600" y="4186351"/>
                          <a:ext cx="379814" cy="405011"/>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latin typeface="Trebuchet MS" panose="020B0603020202020204" pitchFamily="34" charset="0"/>
                            </a:rPr>
                            <a:t>1</a:t>
                          </a:r>
                          <a:endParaRPr lang="he-IL" dirty="0">
                            <a:latin typeface="Trebuchet MS" panose="020B0603020202020204" pitchFamily="34" charset="0"/>
                          </a:endParaRPr>
                        </a:p>
                      </p:txBody>
                    </p:sp>
                    <p:cxnSp>
                      <p:nvCxnSpPr>
                        <p:cNvPr id="83" name="Straight Connector 82"/>
                        <p:cNvCxnSpPr/>
                        <p:nvPr/>
                      </p:nvCxnSpPr>
                      <p:spPr>
                        <a:xfrm flipV="1">
                          <a:off x="425252" y="3860419"/>
                          <a:ext cx="0" cy="325932"/>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598194" y="3068723"/>
                        <a:ext cx="406800" cy="238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1357294" y="2277027"/>
                      <a:ext cx="790149" cy="2314335"/>
                      <a:chOff x="598194" y="2277027"/>
                      <a:chExt cx="790149" cy="2314335"/>
                    </a:xfrm>
                  </p:grpSpPr>
                  <p:grpSp>
                    <p:nvGrpSpPr>
                      <p:cNvPr id="92" name="Group 91"/>
                      <p:cNvGrpSpPr/>
                      <p:nvPr/>
                    </p:nvGrpSpPr>
                    <p:grpSpPr>
                      <a:xfrm>
                        <a:off x="1008529" y="2277027"/>
                        <a:ext cx="379814" cy="2314335"/>
                        <a:chOff x="228600" y="2277027"/>
                        <a:chExt cx="379814" cy="2314335"/>
                      </a:xfrm>
                    </p:grpSpPr>
                    <p:sp>
                      <p:nvSpPr>
                        <p:cNvPr id="94" name="Rounded Rectangle 93"/>
                        <p:cNvSpPr/>
                        <p:nvPr/>
                      </p:nvSpPr>
                      <p:spPr>
                        <a:xfrm>
                          <a:off x="228600" y="2277027"/>
                          <a:ext cx="343725" cy="1583392"/>
                        </a:xfrm>
                        <a:prstGeom prst="round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6" name="Oval 95"/>
                        <p:cNvSpPr/>
                        <p:nvPr/>
                      </p:nvSpPr>
                      <p:spPr>
                        <a:xfrm>
                          <a:off x="228600" y="4186351"/>
                          <a:ext cx="379814" cy="405011"/>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latin typeface="Trebuchet MS" panose="020B0603020202020204" pitchFamily="34" charset="0"/>
                            </a:rPr>
                            <a:t>2</a:t>
                          </a:r>
                          <a:endParaRPr lang="he-IL" dirty="0">
                            <a:latin typeface="Trebuchet MS" panose="020B0603020202020204" pitchFamily="34" charset="0"/>
                          </a:endParaRPr>
                        </a:p>
                      </p:txBody>
                    </p:sp>
                    <p:cxnSp>
                      <p:nvCxnSpPr>
                        <p:cNvPr id="97" name="Straight Connector 96"/>
                        <p:cNvCxnSpPr/>
                        <p:nvPr/>
                      </p:nvCxnSpPr>
                      <p:spPr>
                        <a:xfrm flipV="1">
                          <a:off x="425252" y="3860419"/>
                          <a:ext cx="0" cy="325932"/>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3" name="Straight Arrow Connector 92"/>
                      <p:cNvCxnSpPr/>
                      <p:nvPr/>
                    </p:nvCxnSpPr>
                    <p:spPr>
                      <a:xfrm flipV="1">
                        <a:off x="598194" y="3068723"/>
                        <a:ext cx="406800" cy="238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2120901" y="2277027"/>
                      <a:ext cx="790149" cy="2314335"/>
                      <a:chOff x="598194" y="2277027"/>
                      <a:chExt cx="790149" cy="2314335"/>
                    </a:xfrm>
                  </p:grpSpPr>
                  <p:grpSp>
                    <p:nvGrpSpPr>
                      <p:cNvPr id="100" name="Group 99"/>
                      <p:cNvGrpSpPr/>
                      <p:nvPr/>
                    </p:nvGrpSpPr>
                    <p:grpSpPr>
                      <a:xfrm>
                        <a:off x="1008529" y="2277027"/>
                        <a:ext cx="379814" cy="2314335"/>
                        <a:chOff x="228600" y="2277027"/>
                        <a:chExt cx="379814" cy="2314335"/>
                      </a:xfrm>
                    </p:grpSpPr>
                    <p:sp>
                      <p:nvSpPr>
                        <p:cNvPr id="102" name="Rounded Rectangle 101"/>
                        <p:cNvSpPr/>
                        <p:nvPr/>
                      </p:nvSpPr>
                      <p:spPr>
                        <a:xfrm>
                          <a:off x="228600" y="2277027"/>
                          <a:ext cx="343725" cy="1583392"/>
                        </a:xfrm>
                        <a:prstGeom prst="round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3" name="Oval 102"/>
                        <p:cNvSpPr/>
                        <p:nvPr/>
                      </p:nvSpPr>
                      <p:spPr>
                        <a:xfrm>
                          <a:off x="228600" y="4186351"/>
                          <a:ext cx="379814" cy="405011"/>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latin typeface="Trebuchet MS" panose="020B0603020202020204" pitchFamily="34" charset="0"/>
                            </a:rPr>
                            <a:t>3</a:t>
                          </a:r>
                          <a:endParaRPr lang="he-IL" dirty="0">
                            <a:latin typeface="Trebuchet MS" panose="020B0603020202020204" pitchFamily="34" charset="0"/>
                          </a:endParaRPr>
                        </a:p>
                      </p:txBody>
                    </p:sp>
                    <p:cxnSp>
                      <p:nvCxnSpPr>
                        <p:cNvPr id="104" name="Straight Connector 103"/>
                        <p:cNvCxnSpPr/>
                        <p:nvPr/>
                      </p:nvCxnSpPr>
                      <p:spPr>
                        <a:xfrm flipV="1">
                          <a:off x="425252" y="3860419"/>
                          <a:ext cx="0" cy="325932"/>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101" name="Straight Arrow Connector 100"/>
                      <p:cNvCxnSpPr/>
                      <p:nvPr/>
                    </p:nvCxnSpPr>
                    <p:spPr>
                      <a:xfrm flipV="1">
                        <a:off x="598194" y="3068723"/>
                        <a:ext cx="406800" cy="238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2882729" y="2277027"/>
                      <a:ext cx="790149" cy="2314335"/>
                      <a:chOff x="598194" y="2277027"/>
                      <a:chExt cx="790149" cy="2314335"/>
                    </a:xfrm>
                  </p:grpSpPr>
                  <p:grpSp>
                    <p:nvGrpSpPr>
                      <p:cNvPr id="106" name="Group 105"/>
                      <p:cNvGrpSpPr/>
                      <p:nvPr/>
                    </p:nvGrpSpPr>
                    <p:grpSpPr>
                      <a:xfrm>
                        <a:off x="1008529" y="2277027"/>
                        <a:ext cx="379814" cy="2314335"/>
                        <a:chOff x="228600" y="2277027"/>
                        <a:chExt cx="379814" cy="2314335"/>
                      </a:xfrm>
                    </p:grpSpPr>
                    <p:sp>
                      <p:nvSpPr>
                        <p:cNvPr id="108" name="Rounded Rectangle 107"/>
                        <p:cNvSpPr/>
                        <p:nvPr/>
                      </p:nvSpPr>
                      <p:spPr>
                        <a:xfrm>
                          <a:off x="228600" y="2277027"/>
                          <a:ext cx="343725" cy="1583392"/>
                        </a:xfrm>
                        <a:prstGeom prst="round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9" name="Oval 108"/>
                        <p:cNvSpPr/>
                        <p:nvPr/>
                      </p:nvSpPr>
                      <p:spPr>
                        <a:xfrm>
                          <a:off x="228600" y="4186351"/>
                          <a:ext cx="379814" cy="405011"/>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latin typeface="Trebuchet MS" panose="020B0603020202020204" pitchFamily="34" charset="0"/>
                            </a:rPr>
                            <a:t>4</a:t>
                          </a:r>
                          <a:endParaRPr lang="he-IL" dirty="0">
                            <a:latin typeface="Trebuchet MS" panose="020B0603020202020204" pitchFamily="34" charset="0"/>
                          </a:endParaRPr>
                        </a:p>
                      </p:txBody>
                    </p:sp>
                    <p:cxnSp>
                      <p:nvCxnSpPr>
                        <p:cNvPr id="110" name="Straight Connector 109"/>
                        <p:cNvCxnSpPr/>
                        <p:nvPr/>
                      </p:nvCxnSpPr>
                      <p:spPr>
                        <a:xfrm flipV="1">
                          <a:off x="425252" y="3860419"/>
                          <a:ext cx="0" cy="325932"/>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107" name="Straight Arrow Connector 106"/>
                      <p:cNvCxnSpPr/>
                      <p:nvPr/>
                    </p:nvCxnSpPr>
                    <p:spPr>
                      <a:xfrm flipV="1">
                        <a:off x="598194" y="3068723"/>
                        <a:ext cx="406800" cy="238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3644806" y="2277027"/>
                      <a:ext cx="790149" cy="2314335"/>
                      <a:chOff x="598194" y="2277027"/>
                      <a:chExt cx="790149" cy="2314335"/>
                    </a:xfrm>
                  </p:grpSpPr>
                  <p:grpSp>
                    <p:nvGrpSpPr>
                      <p:cNvPr id="112" name="Group 111"/>
                      <p:cNvGrpSpPr/>
                      <p:nvPr/>
                    </p:nvGrpSpPr>
                    <p:grpSpPr>
                      <a:xfrm>
                        <a:off x="1008529" y="2277027"/>
                        <a:ext cx="379814" cy="2314335"/>
                        <a:chOff x="228600" y="2277027"/>
                        <a:chExt cx="379814" cy="2314335"/>
                      </a:xfrm>
                    </p:grpSpPr>
                    <p:sp>
                      <p:nvSpPr>
                        <p:cNvPr id="114" name="Rounded Rectangle 113"/>
                        <p:cNvSpPr/>
                        <p:nvPr/>
                      </p:nvSpPr>
                      <p:spPr>
                        <a:xfrm>
                          <a:off x="228600" y="2277027"/>
                          <a:ext cx="343725" cy="1583392"/>
                        </a:xfrm>
                        <a:prstGeom prst="round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5" name="Oval 114"/>
                        <p:cNvSpPr/>
                        <p:nvPr/>
                      </p:nvSpPr>
                      <p:spPr>
                        <a:xfrm>
                          <a:off x="228600" y="4186351"/>
                          <a:ext cx="379814" cy="405011"/>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latin typeface="Trebuchet MS" panose="020B0603020202020204" pitchFamily="34" charset="0"/>
                            </a:rPr>
                            <a:t>5</a:t>
                          </a:r>
                          <a:endParaRPr lang="he-IL" dirty="0">
                            <a:latin typeface="Trebuchet MS" panose="020B0603020202020204" pitchFamily="34" charset="0"/>
                          </a:endParaRPr>
                        </a:p>
                      </p:txBody>
                    </p:sp>
                    <p:cxnSp>
                      <p:nvCxnSpPr>
                        <p:cNvPr id="116" name="Straight Connector 115"/>
                        <p:cNvCxnSpPr/>
                        <p:nvPr/>
                      </p:nvCxnSpPr>
                      <p:spPr>
                        <a:xfrm flipV="1">
                          <a:off x="425252" y="3860419"/>
                          <a:ext cx="0" cy="325932"/>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113" name="Straight Arrow Connector 112"/>
                      <p:cNvCxnSpPr/>
                      <p:nvPr/>
                    </p:nvCxnSpPr>
                    <p:spPr>
                      <a:xfrm flipV="1">
                        <a:off x="598194" y="3068723"/>
                        <a:ext cx="406800" cy="238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4398616" y="2277027"/>
                      <a:ext cx="790149" cy="2314335"/>
                      <a:chOff x="598194" y="2277027"/>
                      <a:chExt cx="790149" cy="2314335"/>
                    </a:xfrm>
                  </p:grpSpPr>
                  <p:grpSp>
                    <p:nvGrpSpPr>
                      <p:cNvPr id="118" name="Group 117"/>
                      <p:cNvGrpSpPr/>
                      <p:nvPr/>
                    </p:nvGrpSpPr>
                    <p:grpSpPr>
                      <a:xfrm>
                        <a:off x="1008529" y="2277027"/>
                        <a:ext cx="379814" cy="2314335"/>
                        <a:chOff x="228600" y="2277027"/>
                        <a:chExt cx="379814" cy="2314335"/>
                      </a:xfrm>
                    </p:grpSpPr>
                    <p:sp>
                      <p:nvSpPr>
                        <p:cNvPr id="120" name="Rounded Rectangle 119"/>
                        <p:cNvSpPr/>
                        <p:nvPr/>
                      </p:nvSpPr>
                      <p:spPr>
                        <a:xfrm>
                          <a:off x="228600" y="2277027"/>
                          <a:ext cx="343725" cy="1583392"/>
                        </a:xfrm>
                        <a:prstGeom prst="round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1" name="Oval 120"/>
                        <p:cNvSpPr/>
                        <p:nvPr/>
                      </p:nvSpPr>
                      <p:spPr>
                        <a:xfrm>
                          <a:off x="228600" y="4186351"/>
                          <a:ext cx="379814" cy="405011"/>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latin typeface="Trebuchet MS" panose="020B0603020202020204" pitchFamily="34" charset="0"/>
                            </a:rPr>
                            <a:t>6</a:t>
                          </a:r>
                          <a:endParaRPr lang="he-IL" dirty="0">
                            <a:latin typeface="Trebuchet MS" panose="020B0603020202020204" pitchFamily="34" charset="0"/>
                          </a:endParaRPr>
                        </a:p>
                      </p:txBody>
                    </p:sp>
                    <p:cxnSp>
                      <p:nvCxnSpPr>
                        <p:cNvPr id="122" name="Straight Connector 121"/>
                        <p:cNvCxnSpPr/>
                        <p:nvPr/>
                      </p:nvCxnSpPr>
                      <p:spPr>
                        <a:xfrm flipV="1">
                          <a:off x="425252" y="3860419"/>
                          <a:ext cx="0" cy="325932"/>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119" name="Straight Arrow Connector 118"/>
                      <p:cNvCxnSpPr/>
                      <p:nvPr/>
                    </p:nvCxnSpPr>
                    <p:spPr>
                      <a:xfrm flipV="1">
                        <a:off x="598194" y="3068723"/>
                        <a:ext cx="406800" cy="238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5150600" y="2277027"/>
                      <a:ext cx="1360221" cy="2270945"/>
                      <a:chOff x="598194" y="2277027"/>
                      <a:chExt cx="1360221" cy="2270945"/>
                    </a:xfrm>
                  </p:grpSpPr>
                  <p:grpSp>
                    <p:nvGrpSpPr>
                      <p:cNvPr id="124" name="Group 123"/>
                      <p:cNvGrpSpPr/>
                      <p:nvPr/>
                    </p:nvGrpSpPr>
                    <p:grpSpPr>
                      <a:xfrm>
                        <a:off x="918429" y="2277027"/>
                        <a:ext cx="1039986" cy="2270945"/>
                        <a:chOff x="138500" y="2277027"/>
                        <a:chExt cx="1039986" cy="2270945"/>
                      </a:xfrm>
                    </p:grpSpPr>
                    <p:sp>
                      <p:nvSpPr>
                        <p:cNvPr id="126" name="Rounded Rectangle 125"/>
                        <p:cNvSpPr/>
                        <p:nvPr/>
                      </p:nvSpPr>
                      <p:spPr>
                        <a:xfrm>
                          <a:off x="552962" y="2277027"/>
                          <a:ext cx="343725" cy="1583392"/>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7" name="Oval 126"/>
                        <p:cNvSpPr/>
                        <p:nvPr/>
                      </p:nvSpPr>
                      <p:spPr>
                        <a:xfrm>
                          <a:off x="138500" y="4186352"/>
                          <a:ext cx="1039986" cy="361620"/>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latin typeface="Trebuchet MS" panose="020B0603020202020204" pitchFamily="34" charset="0"/>
                            </a:rPr>
                            <a:t>15</a:t>
                          </a:r>
                          <a:endParaRPr lang="he-IL" dirty="0">
                            <a:latin typeface="Trebuchet MS" panose="020B0603020202020204" pitchFamily="34" charset="0"/>
                          </a:endParaRPr>
                        </a:p>
                      </p:txBody>
                    </p:sp>
                    <p:cxnSp>
                      <p:nvCxnSpPr>
                        <p:cNvPr id="128" name="Straight Connector 127"/>
                        <p:cNvCxnSpPr/>
                        <p:nvPr/>
                      </p:nvCxnSpPr>
                      <p:spPr>
                        <a:xfrm flipV="1">
                          <a:off x="695555" y="3860419"/>
                          <a:ext cx="0" cy="325932"/>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125" name="Straight Arrow Connector 124"/>
                      <p:cNvCxnSpPr>
                        <a:endCxn id="126" idx="1"/>
                      </p:cNvCxnSpPr>
                      <p:nvPr/>
                    </p:nvCxnSpPr>
                    <p:spPr>
                      <a:xfrm flipV="1">
                        <a:off x="598194" y="3068723"/>
                        <a:ext cx="734697" cy="238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grpSp>
          </p:grpSp>
          <p:cxnSp>
            <p:nvCxnSpPr>
              <p:cNvPr id="19" name="Straight Arrow Connector 18"/>
              <p:cNvCxnSpPr>
                <a:stCxn id="126" idx="0"/>
              </p:cNvCxnSpPr>
              <p:nvPr/>
            </p:nvCxnSpPr>
            <p:spPr>
              <a:xfrm flipV="1">
                <a:off x="5276488" y="2744396"/>
                <a:ext cx="427587" cy="191367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979886" y="2743200"/>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p:nvPr/>
            </p:nvCxnSpPr>
            <p:spPr>
              <a:xfrm flipV="1">
                <a:off x="6233886" y="2729877"/>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flipV="1">
                <a:off x="6490201" y="2743200"/>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flipV="1">
                <a:off x="6720115" y="2743200"/>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flipV="1">
                <a:off x="6945087" y="2735945"/>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V="1">
                <a:off x="7184592" y="2729877"/>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p:nvPr/>
            </p:nvCxnSpPr>
            <p:spPr>
              <a:xfrm flipV="1">
                <a:off x="7409562" y="2722623"/>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p:nvPr/>
            </p:nvCxnSpPr>
            <p:spPr>
              <a:xfrm flipV="1">
                <a:off x="7649046" y="2744397"/>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flipV="1">
                <a:off x="7873370" y="2729877"/>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V="1">
                <a:off x="8128014" y="2729889"/>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p:nvPr/>
            </p:nvCxnSpPr>
            <p:spPr>
              <a:xfrm flipV="1">
                <a:off x="8396527" y="2722635"/>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V="1">
                <a:off x="8665039" y="2729895"/>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flipV="1">
                <a:off x="8890009" y="2722641"/>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p:nvPr/>
            </p:nvCxnSpPr>
            <p:spPr>
              <a:xfrm flipV="1">
                <a:off x="9144007" y="2729901"/>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V="1">
                <a:off x="9368977" y="2722647"/>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flipV="1">
                <a:off x="9608461" y="2729907"/>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V="1">
                <a:off x="9833431" y="2722653"/>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flipV="1">
                <a:off x="10072915" y="2729913"/>
                <a:ext cx="0" cy="1334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0" name="Rounded Rectangle 269"/>
              <p:cNvSpPr/>
              <p:nvPr/>
            </p:nvSpPr>
            <p:spPr>
              <a:xfrm>
                <a:off x="5629688" y="2053106"/>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1" name="Rounded Rectangle 270"/>
              <p:cNvSpPr/>
              <p:nvPr/>
            </p:nvSpPr>
            <p:spPr>
              <a:xfrm>
                <a:off x="5879500" y="2058492"/>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2" name="Rounded Rectangle 271"/>
              <p:cNvSpPr/>
              <p:nvPr/>
            </p:nvSpPr>
            <p:spPr>
              <a:xfrm>
                <a:off x="6130835" y="2058493"/>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3" name="Rounded Rectangle 272"/>
              <p:cNvSpPr/>
              <p:nvPr/>
            </p:nvSpPr>
            <p:spPr>
              <a:xfrm>
                <a:off x="6375526" y="2058492"/>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4" name="Rounded Rectangle 273"/>
              <p:cNvSpPr/>
              <p:nvPr/>
            </p:nvSpPr>
            <p:spPr>
              <a:xfrm>
                <a:off x="6605153" y="2053114"/>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5" name="Rounded Rectangle 274"/>
              <p:cNvSpPr/>
              <p:nvPr/>
            </p:nvSpPr>
            <p:spPr>
              <a:xfrm>
                <a:off x="6840518" y="2053113"/>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6" name="Rounded Rectangle 275"/>
              <p:cNvSpPr/>
              <p:nvPr/>
            </p:nvSpPr>
            <p:spPr>
              <a:xfrm>
                <a:off x="7084523" y="2053113"/>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7" name="Rounded Rectangle 276"/>
              <p:cNvSpPr/>
              <p:nvPr/>
            </p:nvSpPr>
            <p:spPr>
              <a:xfrm>
                <a:off x="7311163" y="2053112"/>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8" name="Rounded Rectangle 277"/>
              <p:cNvSpPr/>
              <p:nvPr/>
            </p:nvSpPr>
            <p:spPr>
              <a:xfrm>
                <a:off x="7546119" y="2053111"/>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9" name="Rounded Rectangle 278"/>
              <p:cNvSpPr/>
              <p:nvPr/>
            </p:nvSpPr>
            <p:spPr>
              <a:xfrm>
                <a:off x="7776144" y="2053111"/>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0" name="Rounded Rectangle 279"/>
              <p:cNvSpPr/>
              <p:nvPr/>
            </p:nvSpPr>
            <p:spPr>
              <a:xfrm>
                <a:off x="8027628" y="2053111"/>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1" name="Rounded Rectangle 280"/>
              <p:cNvSpPr/>
              <p:nvPr/>
            </p:nvSpPr>
            <p:spPr>
              <a:xfrm>
                <a:off x="8292077" y="2053110"/>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2" name="Rounded Rectangle 281"/>
              <p:cNvSpPr/>
              <p:nvPr/>
            </p:nvSpPr>
            <p:spPr>
              <a:xfrm>
                <a:off x="8562295" y="2053109"/>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3" name="Rounded Rectangle 282"/>
              <p:cNvSpPr/>
              <p:nvPr/>
            </p:nvSpPr>
            <p:spPr>
              <a:xfrm>
                <a:off x="8795963" y="2053109"/>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4" name="Rounded Rectangle 283"/>
              <p:cNvSpPr/>
              <p:nvPr/>
            </p:nvSpPr>
            <p:spPr>
              <a:xfrm>
                <a:off x="9039089" y="2053108"/>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5" name="Rounded Rectangle 284"/>
              <p:cNvSpPr/>
              <p:nvPr/>
            </p:nvSpPr>
            <p:spPr>
              <a:xfrm>
                <a:off x="9271991" y="2053108"/>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6" name="Rounded Rectangle 285"/>
              <p:cNvSpPr/>
              <p:nvPr/>
            </p:nvSpPr>
            <p:spPr>
              <a:xfrm>
                <a:off x="9515098" y="2053107"/>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7" name="Rounded Rectangle 286"/>
              <p:cNvSpPr/>
              <p:nvPr/>
            </p:nvSpPr>
            <p:spPr>
              <a:xfrm>
                <a:off x="9752011" y="2053107"/>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8" name="Rounded Rectangle 287"/>
              <p:cNvSpPr/>
              <p:nvPr/>
            </p:nvSpPr>
            <p:spPr>
              <a:xfrm>
                <a:off x="9974794" y="2053106"/>
                <a:ext cx="200771" cy="1175677"/>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36" name="Left Brace 35"/>
            <p:cNvSpPr/>
            <p:nvPr/>
          </p:nvSpPr>
          <p:spPr>
            <a:xfrm>
              <a:off x="1483597" y="4293808"/>
              <a:ext cx="329322" cy="942575"/>
            </a:xfrm>
            <a:prstGeom prst="lef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90" name="Left Brace 289"/>
            <p:cNvSpPr/>
            <p:nvPr/>
          </p:nvSpPr>
          <p:spPr>
            <a:xfrm>
              <a:off x="5033576" y="2242043"/>
              <a:ext cx="329322" cy="942575"/>
            </a:xfrm>
            <a:prstGeom prst="lef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38" name="TextBox 37"/>
            <p:cNvSpPr txBox="1"/>
            <p:nvPr/>
          </p:nvSpPr>
          <p:spPr>
            <a:xfrm>
              <a:off x="3899126" y="2569029"/>
              <a:ext cx="992188" cy="369332"/>
            </a:xfrm>
            <a:prstGeom prst="rect">
              <a:avLst/>
            </a:prstGeom>
            <a:noFill/>
          </p:spPr>
          <p:txBody>
            <a:bodyPr wrap="square" rtlCol="1">
              <a:spAutoFit/>
            </a:bodyPr>
            <a:lstStyle/>
            <a:p>
              <a:r>
                <a:rPr lang="en-US" dirty="0"/>
                <a:t>(96,64)</a:t>
              </a:r>
              <a:endParaRPr lang="he-IL" dirty="0"/>
            </a:p>
          </p:txBody>
        </p:sp>
        <p:sp>
          <p:nvSpPr>
            <p:cNvPr id="40" name="Left Brace 39"/>
            <p:cNvSpPr/>
            <p:nvPr/>
          </p:nvSpPr>
          <p:spPr>
            <a:xfrm rot="16200000">
              <a:off x="5371837" y="1658256"/>
              <a:ext cx="611826" cy="9024663"/>
            </a:xfrm>
            <a:prstGeom prst="lef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92" name="TextBox 291"/>
            <p:cNvSpPr txBox="1"/>
            <p:nvPr/>
          </p:nvSpPr>
          <p:spPr>
            <a:xfrm>
              <a:off x="5033575" y="6291835"/>
              <a:ext cx="606401" cy="369332"/>
            </a:xfrm>
            <a:prstGeom prst="rect">
              <a:avLst/>
            </a:prstGeom>
            <a:noFill/>
          </p:spPr>
          <p:txBody>
            <a:bodyPr wrap="square" rtlCol="1">
              <a:spAutoFit/>
            </a:bodyPr>
            <a:lstStyle/>
            <a:p>
              <a:r>
                <a:rPr lang="en-US" dirty="0"/>
                <a:t>(96)</a:t>
              </a:r>
              <a:endParaRPr lang="he-IL" dirty="0"/>
            </a:p>
          </p:txBody>
        </p:sp>
        <p:sp>
          <p:nvSpPr>
            <p:cNvPr id="293" name="TextBox 292"/>
            <p:cNvSpPr txBox="1"/>
            <p:nvPr/>
          </p:nvSpPr>
          <p:spPr>
            <a:xfrm>
              <a:off x="1107761" y="4788071"/>
              <a:ext cx="606401" cy="369332"/>
            </a:xfrm>
            <a:prstGeom prst="rect">
              <a:avLst/>
            </a:prstGeom>
            <a:noFill/>
          </p:spPr>
          <p:txBody>
            <a:bodyPr wrap="square" rtlCol="1">
              <a:spAutoFit/>
            </a:bodyPr>
            <a:lstStyle/>
            <a:p>
              <a:r>
                <a:rPr lang="en-US" dirty="0"/>
                <a:t>(64)</a:t>
              </a:r>
              <a:endParaRPr lang="he-IL" dirty="0"/>
            </a:p>
          </p:txBody>
        </p:sp>
        <p:sp>
          <p:nvSpPr>
            <p:cNvPr id="294" name="TextBox 293"/>
            <p:cNvSpPr txBox="1"/>
            <p:nvPr/>
          </p:nvSpPr>
          <p:spPr>
            <a:xfrm>
              <a:off x="910846" y="5333395"/>
              <a:ext cx="606401" cy="369332"/>
            </a:xfrm>
            <a:prstGeom prst="rect">
              <a:avLst/>
            </a:prstGeom>
            <a:noFill/>
          </p:spPr>
          <p:txBody>
            <a:bodyPr wrap="square" rtlCol="1">
              <a:spAutoFit/>
            </a:bodyPr>
            <a:lstStyle/>
            <a:p>
              <a:r>
                <a:rPr lang="en-US" dirty="0"/>
                <a:t>(8)</a:t>
              </a:r>
              <a:endParaRPr lang="he-IL" dirty="0"/>
            </a:p>
          </p:txBody>
        </p:sp>
        <p:sp>
          <p:nvSpPr>
            <p:cNvPr id="295" name="Left Brace 294"/>
            <p:cNvSpPr/>
            <p:nvPr/>
          </p:nvSpPr>
          <p:spPr>
            <a:xfrm>
              <a:off x="1518643" y="5403966"/>
              <a:ext cx="306640" cy="267540"/>
            </a:xfrm>
            <a:prstGeom prst="lef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grpSp>
      <p:grpSp>
        <p:nvGrpSpPr>
          <p:cNvPr id="151" name="Group 150"/>
          <p:cNvGrpSpPr/>
          <p:nvPr/>
        </p:nvGrpSpPr>
        <p:grpSpPr>
          <a:xfrm>
            <a:off x="5163573" y="4328848"/>
            <a:ext cx="302643" cy="72517"/>
            <a:chOff x="7009761" y="455166"/>
            <a:chExt cx="389540" cy="144600"/>
          </a:xfrm>
        </p:grpSpPr>
        <p:sp>
          <p:nvSpPr>
            <p:cNvPr id="152" name="Oval 151"/>
            <p:cNvSpPr/>
            <p:nvPr/>
          </p:nvSpPr>
          <p:spPr>
            <a:xfrm>
              <a:off x="7009761" y="456505"/>
              <a:ext cx="98660" cy="1432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3" name="Oval 152"/>
            <p:cNvSpPr/>
            <p:nvPr/>
          </p:nvSpPr>
          <p:spPr>
            <a:xfrm>
              <a:off x="7158359" y="456505"/>
              <a:ext cx="98660" cy="1432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4" name="Oval 153"/>
            <p:cNvSpPr/>
            <p:nvPr/>
          </p:nvSpPr>
          <p:spPr>
            <a:xfrm>
              <a:off x="7300641" y="455166"/>
              <a:ext cx="98660" cy="1432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nvGrpSpPr>
          <p:cNvPr id="155" name="Group 154"/>
          <p:cNvGrpSpPr/>
          <p:nvPr/>
        </p:nvGrpSpPr>
        <p:grpSpPr>
          <a:xfrm>
            <a:off x="205166" y="961923"/>
            <a:ext cx="3925300" cy="757923"/>
            <a:chOff x="7178355" y="1467020"/>
            <a:chExt cx="4716912" cy="1071889"/>
          </a:xfrm>
        </p:grpSpPr>
        <p:grpSp>
          <p:nvGrpSpPr>
            <p:cNvPr id="156" name="Group 155">
              <a:extLst>
                <a:ext uri="{FF2B5EF4-FFF2-40B4-BE49-F238E27FC236}">
                  <a16:creationId xmlns="" xmlns:a16="http://schemas.microsoft.com/office/drawing/2014/main" id="{F1A9705A-D33F-4863-BFB9-D362E07EC4BD}"/>
                </a:ext>
              </a:extLst>
            </p:cNvPr>
            <p:cNvGrpSpPr/>
            <p:nvPr/>
          </p:nvGrpSpPr>
          <p:grpSpPr>
            <a:xfrm>
              <a:off x="7178355" y="1502820"/>
              <a:ext cx="4716912" cy="816391"/>
              <a:chOff x="1009846" y="2707932"/>
              <a:chExt cx="11267733" cy="1864019"/>
            </a:xfrm>
          </p:grpSpPr>
          <p:grpSp>
            <p:nvGrpSpPr>
              <p:cNvPr id="158" name="Group 157">
                <a:extLst>
                  <a:ext uri="{FF2B5EF4-FFF2-40B4-BE49-F238E27FC236}">
                    <a16:creationId xmlns="" xmlns:a16="http://schemas.microsoft.com/office/drawing/2014/main" id="{2A103456-34F4-40F9-97A6-88C73E4DAF13}"/>
                  </a:ext>
                </a:extLst>
              </p:cNvPr>
              <p:cNvGrpSpPr/>
              <p:nvPr/>
            </p:nvGrpSpPr>
            <p:grpSpPr>
              <a:xfrm>
                <a:off x="1009846" y="3105427"/>
                <a:ext cx="11267733" cy="1466524"/>
                <a:chOff x="1009846" y="3495852"/>
                <a:chExt cx="11267733" cy="997466"/>
              </a:xfrm>
            </p:grpSpPr>
            <p:grpSp>
              <p:nvGrpSpPr>
                <p:cNvPr id="160" name="Group 159">
                  <a:extLst>
                    <a:ext uri="{FF2B5EF4-FFF2-40B4-BE49-F238E27FC236}">
                      <a16:creationId xmlns="" xmlns:a16="http://schemas.microsoft.com/office/drawing/2014/main" id="{D447FAE8-6270-4AFD-919B-797F90C7E2AA}"/>
                    </a:ext>
                  </a:extLst>
                </p:cNvPr>
                <p:cNvGrpSpPr/>
                <p:nvPr/>
              </p:nvGrpSpPr>
              <p:grpSpPr>
                <a:xfrm>
                  <a:off x="1009846" y="3495852"/>
                  <a:ext cx="11267733" cy="997466"/>
                  <a:chOff x="348115" y="2964267"/>
                  <a:chExt cx="12964375" cy="910384"/>
                </a:xfrm>
              </p:grpSpPr>
              <p:grpSp>
                <p:nvGrpSpPr>
                  <p:cNvPr id="163" name="Group 162">
                    <a:extLst>
                      <a:ext uri="{FF2B5EF4-FFF2-40B4-BE49-F238E27FC236}">
                        <a16:creationId xmlns="" xmlns:a16="http://schemas.microsoft.com/office/drawing/2014/main" id="{8ED9BA66-C0C4-419B-999A-F0E4573C0409}"/>
                      </a:ext>
                    </a:extLst>
                  </p:cNvPr>
                  <p:cNvGrpSpPr/>
                  <p:nvPr/>
                </p:nvGrpSpPr>
                <p:grpSpPr>
                  <a:xfrm>
                    <a:off x="348115" y="3002596"/>
                    <a:ext cx="5479978" cy="838950"/>
                    <a:chOff x="251862" y="2599753"/>
                    <a:chExt cx="7008738" cy="1380601"/>
                  </a:xfrm>
                </p:grpSpPr>
                <p:pic>
                  <p:nvPicPr>
                    <p:cNvPr id="170" name="Picture 169">
                      <a:extLst>
                        <a:ext uri="{FF2B5EF4-FFF2-40B4-BE49-F238E27FC236}">
                          <a16:creationId xmlns="" xmlns:a16="http://schemas.microsoft.com/office/drawing/2014/main" id="{19BC655B-2BE4-44BD-97E9-03DFAF5C385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622" t="12926" r="21401" b="53665"/>
                    <a:stretch/>
                  </p:blipFill>
                  <p:spPr>
                    <a:xfrm>
                      <a:off x="251862" y="2602231"/>
                      <a:ext cx="2896401" cy="1375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1" name="Picture 170">
                      <a:extLst>
                        <a:ext uri="{FF2B5EF4-FFF2-40B4-BE49-F238E27FC236}">
                          <a16:creationId xmlns="" xmlns:a16="http://schemas.microsoft.com/office/drawing/2014/main" id="{DE04C36E-82B7-47DD-8FBE-2BCC10110D5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236" t="53756" r="9826" b="11003"/>
                    <a:stretch/>
                  </p:blipFill>
                  <p:spPr>
                    <a:xfrm>
                      <a:off x="4364199" y="2599753"/>
                      <a:ext cx="2896401" cy="1380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164" name="Rounded Rectangle 8">
                    <a:extLst>
                      <a:ext uri="{FF2B5EF4-FFF2-40B4-BE49-F238E27FC236}">
                        <a16:creationId xmlns="" xmlns:a16="http://schemas.microsoft.com/office/drawing/2014/main" id="{101B2094-6FA9-406C-A8C7-5F6AAB36B98C}"/>
                      </a:ext>
                    </a:extLst>
                  </p:cNvPr>
                  <p:cNvSpPr/>
                  <p:nvPr/>
                </p:nvSpPr>
                <p:spPr>
                  <a:xfrm>
                    <a:off x="6367713" y="2998841"/>
                    <a:ext cx="1992429" cy="838942"/>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latin typeface="Trebuchet MS" panose="020B0603020202020204" pitchFamily="34" charset="0"/>
                      </a:rPr>
                      <a:t>conv</a:t>
                    </a:r>
                    <a:endParaRPr lang="he-IL" dirty="0">
                      <a:latin typeface="Trebuchet MS" panose="020B0603020202020204" pitchFamily="34" charset="0"/>
                    </a:endParaRPr>
                  </a:p>
                </p:txBody>
              </p:sp>
              <p:cxnSp>
                <p:nvCxnSpPr>
                  <p:cNvPr id="165" name="Straight Arrow Connector 164">
                    <a:extLst>
                      <a:ext uri="{FF2B5EF4-FFF2-40B4-BE49-F238E27FC236}">
                        <a16:creationId xmlns="" xmlns:a16="http://schemas.microsoft.com/office/drawing/2014/main" id="{818199D6-4CA5-4844-BF6D-189A9B6EBBBF}"/>
                      </a:ext>
                    </a:extLst>
                  </p:cNvPr>
                  <p:cNvCxnSpPr>
                    <a:stCxn id="171" idx="3"/>
                    <a:endCxn id="164" idx="1"/>
                  </p:cNvCxnSpPr>
                  <p:nvPr/>
                </p:nvCxnSpPr>
                <p:spPr>
                  <a:xfrm flipV="1">
                    <a:off x="5828093" y="3418312"/>
                    <a:ext cx="539620" cy="37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Rounded Rectangle 34">
                    <a:extLst>
                      <a:ext uri="{FF2B5EF4-FFF2-40B4-BE49-F238E27FC236}">
                        <a16:creationId xmlns="" xmlns:a16="http://schemas.microsoft.com/office/drawing/2014/main" id="{4C028836-9F5D-41A9-9C0B-35C1558D9712}"/>
                      </a:ext>
                    </a:extLst>
                  </p:cNvPr>
                  <p:cNvSpPr/>
                  <p:nvPr/>
                </p:nvSpPr>
                <p:spPr>
                  <a:xfrm>
                    <a:off x="8792412" y="2964267"/>
                    <a:ext cx="1773986" cy="903463"/>
                  </a:xfrm>
                  <a:prstGeom prst="round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a:latin typeface="Trebuchet MS" panose="020B0603020202020204" pitchFamily="34" charset="0"/>
                      </a:rPr>
                      <a:t>LSTM</a:t>
                    </a:r>
                    <a:endParaRPr lang="he-IL" dirty="0">
                      <a:latin typeface="Trebuchet MS" panose="020B0603020202020204" pitchFamily="34" charset="0"/>
                    </a:endParaRPr>
                  </a:p>
                </p:txBody>
              </p:sp>
              <p:cxnSp>
                <p:nvCxnSpPr>
                  <p:cNvPr id="167" name="Straight Arrow Connector 166">
                    <a:extLst>
                      <a:ext uri="{FF2B5EF4-FFF2-40B4-BE49-F238E27FC236}">
                        <a16:creationId xmlns="" xmlns:a16="http://schemas.microsoft.com/office/drawing/2014/main" id="{D69DB56F-D70D-439A-B7BF-7DF1CCFD3696}"/>
                      </a:ext>
                    </a:extLst>
                  </p:cNvPr>
                  <p:cNvCxnSpPr>
                    <a:cxnSpLocks/>
                    <a:stCxn id="166" idx="3"/>
                    <a:endCxn id="168" idx="1"/>
                  </p:cNvCxnSpPr>
                  <p:nvPr/>
                </p:nvCxnSpPr>
                <p:spPr>
                  <a:xfrm>
                    <a:off x="10566398" y="3415999"/>
                    <a:ext cx="463096" cy="69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Rounded Rectangle 34">
                    <a:extLst>
                      <a:ext uri="{FF2B5EF4-FFF2-40B4-BE49-F238E27FC236}">
                        <a16:creationId xmlns="" xmlns:a16="http://schemas.microsoft.com/office/drawing/2014/main" id="{1CDE2592-A978-4CBD-A7CB-587FAC1786AD}"/>
                      </a:ext>
                    </a:extLst>
                  </p:cNvPr>
                  <p:cNvSpPr/>
                  <p:nvPr/>
                </p:nvSpPr>
                <p:spPr>
                  <a:xfrm>
                    <a:off x="11029494" y="2971188"/>
                    <a:ext cx="1773986" cy="903463"/>
                  </a:xfrm>
                  <a:prstGeom prst="roundRect">
                    <a:avLst/>
                  </a:prstGeom>
                  <a:solidFill>
                    <a:schemeClr val="accent4">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smtClean="0">
                        <a:latin typeface="Trebuchet MS" panose="020B0603020202020204" pitchFamily="34" charset="0"/>
                      </a:rPr>
                      <a:t>fully</a:t>
                    </a:r>
                    <a:endParaRPr lang="he-IL" dirty="0">
                      <a:latin typeface="Trebuchet MS" panose="020B0603020202020204" pitchFamily="34" charset="0"/>
                    </a:endParaRPr>
                  </a:p>
                </p:txBody>
              </p:sp>
              <p:cxnSp>
                <p:nvCxnSpPr>
                  <p:cNvPr id="169" name="Straight Arrow Connector 168">
                    <a:extLst>
                      <a:ext uri="{FF2B5EF4-FFF2-40B4-BE49-F238E27FC236}">
                        <a16:creationId xmlns="" xmlns:a16="http://schemas.microsoft.com/office/drawing/2014/main" id="{5D9280AE-967A-43DA-8225-270850DBFFF2}"/>
                      </a:ext>
                    </a:extLst>
                  </p:cNvPr>
                  <p:cNvCxnSpPr>
                    <a:cxnSpLocks/>
                  </p:cNvCxnSpPr>
                  <p:nvPr/>
                </p:nvCxnSpPr>
                <p:spPr>
                  <a:xfrm>
                    <a:off x="12849394" y="3422949"/>
                    <a:ext cx="463096" cy="69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1" name="Straight Arrow Connector 160">
                  <a:extLst>
                    <a:ext uri="{FF2B5EF4-FFF2-40B4-BE49-F238E27FC236}">
                      <a16:creationId xmlns="" xmlns:a16="http://schemas.microsoft.com/office/drawing/2014/main" id="{C35E92C4-7012-4245-9AA1-834F3794B1D2}"/>
                    </a:ext>
                  </a:extLst>
                </p:cNvPr>
                <p:cNvCxnSpPr>
                  <a:cxnSpLocks/>
                </p:cNvCxnSpPr>
                <p:nvPr/>
              </p:nvCxnSpPr>
              <p:spPr>
                <a:xfrm>
                  <a:off x="7983522" y="4005334"/>
                  <a:ext cx="3511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 xmlns:a16="http://schemas.microsoft.com/office/drawing/2014/main" id="{5BDC6CB5-9360-4655-8B8D-4DF7324C211D}"/>
                    </a:ext>
                  </a:extLst>
                </p:cNvPr>
                <p:cNvCxnSpPr/>
                <p:nvPr/>
              </p:nvCxnSpPr>
              <p:spPr>
                <a:xfrm>
                  <a:off x="3042290" y="4024949"/>
                  <a:ext cx="7043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9" name="TextBox 158">
                <a:extLst>
                  <a:ext uri="{FF2B5EF4-FFF2-40B4-BE49-F238E27FC236}">
                    <a16:creationId xmlns="" xmlns:a16="http://schemas.microsoft.com/office/drawing/2014/main" id="{7DEE137C-A5A4-42EB-A0A6-F13A0EB4191E}"/>
                  </a:ext>
                </a:extLst>
              </p:cNvPr>
              <p:cNvSpPr txBox="1"/>
              <p:nvPr/>
            </p:nvSpPr>
            <p:spPr>
              <a:xfrm>
                <a:off x="9883656" y="2707932"/>
                <a:ext cx="2284141" cy="461665"/>
              </a:xfrm>
              <a:prstGeom prst="rect">
                <a:avLst/>
              </a:prstGeom>
              <a:noFill/>
            </p:spPr>
            <p:txBody>
              <a:bodyPr wrap="square" rtlCol="0">
                <a:spAutoFit/>
              </a:bodyPr>
              <a:lstStyle/>
              <a:p>
                <a:pPr algn="ctr" rtl="0"/>
                <a:endParaRPr lang="aa-ET" sz="2400" b="1" dirty="0"/>
              </a:p>
            </p:txBody>
          </p:sp>
        </p:grpSp>
        <p:sp>
          <p:nvSpPr>
            <p:cNvPr id="157" name="Oval 156"/>
            <p:cNvSpPr/>
            <p:nvPr/>
          </p:nvSpPr>
          <p:spPr>
            <a:xfrm>
              <a:off x="10046949" y="1467020"/>
              <a:ext cx="966946" cy="107188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grpSp>
    </p:spTree>
    <p:extLst>
      <p:ext uri="{BB962C8B-B14F-4D97-AF65-F5344CB8AC3E}">
        <p14:creationId xmlns:p14="http://schemas.microsoft.com/office/powerpoint/2010/main" val="2709098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itle 4"/>
          <p:cNvSpPr txBox="1">
            <a:spLocks/>
          </p:cNvSpPr>
          <p:nvPr/>
        </p:nvSpPr>
        <p:spPr>
          <a:xfrm>
            <a:off x="838200" y="460938"/>
            <a:ext cx="10515600" cy="1325563"/>
          </a:xfrm>
          <a:prstGeom prst="rect">
            <a:avLst/>
          </a:prstGeom>
          <a:noFill/>
          <a:ln>
            <a:noFill/>
          </a:ln>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LSTM</a:t>
            </a:r>
            <a:endParaRPr lang="he-IL" dirty="0">
              <a:latin typeface="Trebuchet MS" panose="020B0603020202020204" pitchFamily="34" charset="0"/>
            </a:endParaRPr>
          </a:p>
        </p:txBody>
      </p:sp>
      <p:pic>
        <p:nvPicPr>
          <p:cNvPr id="1026" name="Picture 2" descr="A gated recurrent unit neural network.">
            <a:extLst>
              <a:ext uri="{FF2B5EF4-FFF2-40B4-BE49-F238E27FC236}">
                <a16:creationId xmlns="" xmlns:a16="http://schemas.microsoft.com/office/drawing/2014/main" id="{72E7D685-04E5-4AC4-B532-DC9316F56B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03123"/>
            <a:ext cx="11684000" cy="3608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509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Architecture - LSTM &amp; FC</a:t>
            </a:r>
            <a:endParaRPr lang="he-IL" dirty="0">
              <a:latin typeface="Trebuchet MS" panose="020B0603020202020204" pitchFamily="34" charset="0"/>
            </a:endParaRPr>
          </a:p>
        </p:txBody>
      </p:sp>
      <p:grpSp>
        <p:nvGrpSpPr>
          <p:cNvPr id="111" name="Group 110"/>
          <p:cNvGrpSpPr/>
          <p:nvPr/>
        </p:nvGrpSpPr>
        <p:grpSpPr>
          <a:xfrm>
            <a:off x="143503" y="1730278"/>
            <a:ext cx="11820201" cy="4484788"/>
            <a:chOff x="143503" y="1730278"/>
            <a:chExt cx="11820201" cy="4484788"/>
          </a:xfrm>
        </p:grpSpPr>
        <p:grpSp>
          <p:nvGrpSpPr>
            <p:cNvPr id="108" name="Group 107"/>
            <p:cNvGrpSpPr/>
            <p:nvPr/>
          </p:nvGrpSpPr>
          <p:grpSpPr>
            <a:xfrm>
              <a:off x="143503" y="2019584"/>
              <a:ext cx="11564402" cy="4195482"/>
              <a:chOff x="143503" y="2019584"/>
              <a:chExt cx="11564402" cy="4195482"/>
            </a:xfrm>
          </p:grpSpPr>
          <p:grpSp>
            <p:nvGrpSpPr>
              <p:cNvPr id="102" name="Group 101"/>
              <p:cNvGrpSpPr/>
              <p:nvPr/>
            </p:nvGrpSpPr>
            <p:grpSpPr>
              <a:xfrm>
                <a:off x="143503" y="2019584"/>
                <a:ext cx="11564402" cy="4195482"/>
                <a:chOff x="1108583" y="1786501"/>
                <a:chExt cx="10870773" cy="4195482"/>
              </a:xfrm>
            </p:grpSpPr>
            <p:pic>
              <p:nvPicPr>
                <p:cNvPr id="99" name="Picture 98"/>
                <p:cNvPicPr>
                  <a:picLocks noChangeAspect="1"/>
                </p:cNvPicPr>
                <p:nvPr/>
              </p:nvPicPr>
              <p:blipFill rotWithShape="1">
                <a:blip r:embed="rId4"/>
                <a:srcRect l="1778" t="8372" r="2456" b="3884"/>
                <a:stretch/>
              </p:blipFill>
              <p:spPr>
                <a:xfrm>
                  <a:off x="5758293" y="1786501"/>
                  <a:ext cx="6221063" cy="4195482"/>
                </a:xfrm>
                <a:prstGeom prst="rect">
                  <a:avLst/>
                </a:prstGeom>
              </p:spPr>
            </p:pic>
            <p:grpSp>
              <p:nvGrpSpPr>
                <p:cNvPr id="9" name="Group 8"/>
                <p:cNvGrpSpPr/>
                <p:nvPr/>
              </p:nvGrpSpPr>
              <p:grpSpPr>
                <a:xfrm>
                  <a:off x="1108583" y="2820964"/>
                  <a:ext cx="974159" cy="2022433"/>
                  <a:chOff x="289753" y="2684097"/>
                  <a:chExt cx="858129" cy="2022433"/>
                </a:xfrm>
              </p:grpSpPr>
              <p:pic>
                <p:nvPicPr>
                  <p:cNvPr id="27" name="Picture 26"/>
                  <p:cNvPicPr>
                    <a:picLocks noChangeAspect="1"/>
                  </p:cNvPicPr>
                  <p:nvPr/>
                </p:nvPicPr>
                <p:blipFill rotWithShape="1">
                  <a:blip r:embed="rId5"/>
                  <a:srcRect l="18977" t="18565" r="13227" b="11152"/>
                  <a:stretch/>
                </p:blipFill>
                <p:spPr>
                  <a:xfrm>
                    <a:off x="407672" y="2903500"/>
                    <a:ext cx="622292" cy="1803030"/>
                  </a:xfrm>
                  <a:prstGeom prst="rect">
                    <a:avLst/>
                  </a:prstGeom>
                </p:spPr>
              </p:pic>
              <p:sp>
                <p:nvSpPr>
                  <p:cNvPr id="28" name="TextBox 27"/>
                  <p:cNvSpPr txBox="1"/>
                  <p:nvPr/>
                </p:nvSpPr>
                <p:spPr>
                  <a:xfrm>
                    <a:off x="289753" y="2684097"/>
                    <a:ext cx="858129" cy="307777"/>
                  </a:xfrm>
                  <a:prstGeom prst="rect">
                    <a:avLst/>
                  </a:prstGeom>
                  <a:noFill/>
                </p:spPr>
                <p:txBody>
                  <a:bodyPr wrap="square" rtlCol="1">
                    <a:spAutoFit/>
                  </a:bodyPr>
                  <a:lstStyle/>
                  <a:p>
                    <a:pPr algn="ctr"/>
                    <a:r>
                      <a:rPr lang="en-US" sz="1400" dirty="0"/>
                      <a:t>(</a:t>
                    </a:r>
                    <a:r>
                      <a:rPr lang="en-US" sz="1400" dirty="0" smtClean="0"/>
                      <a:t>96X8X16)</a:t>
                    </a:r>
                    <a:endParaRPr lang="he-IL" sz="1400" dirty="0"/>
                  </a:p>
                </p:txBody>
              </p:sp>
            </p:grpSp>
            <p:pic>
              <p:nvPicPr>
                <p:cNvPr id="101" name="Picture 100"/>
                <p:cNvPicPr>
                  <a:picLocks noChangeAspect="1"/>
                </p:cNvPicPr>
                <p:nvPr/>
              </p:nvPicPr>
              <p:blipFill>
                <a:blip r:embed="rId6"/>
                <a:stretch>
                  <a:fillRect/>
                </a:stretch>
              </p:blipFill>
              <p:spPr>
                <a:xfrm>
                  <a:off x="4111356" y="3799993"/>
                  <a:ext cx="1646937" cy="283779"/>
                </a:xfrm>
                <a:prstGeom prst="rect">
                  <a:avLst/>
                </a:prstGeom>
              </p:spPr>
            </p:pic>
          </p:grpSp>
          <p:sp>
            <p:nvSpPr>
              <p:cNvPr id="107" name="TextBox 106"/>
              <p:cNvSpPr txBox="1"/>
              <p:nvPr/>
            </p:nvSpPr>
            <p:spPr>
              <a:xfrm>
                <a:off x="3414150" y="4233445"/>
                <a:ext cx="1309812" cy="369332"/>
              </a:xfrm>
              <a:prstGeom prst="rect">
                <a:avLst/>
              </a:prstGeom>
              <a:noFill/>
            </p:spPr>
            <p:txBody>
              <a:bodyPr wrap="square" rtlCol="1">
                <a:spAutoFit/>
              </a:bodyPr>
              <a:lstStyle/>
              <a:p>
                <a:pPr algn="ctr" rtl="0"/>
                <a:r>
                  <a:rPr lang="en-US" dirty="0">
                    <a:latin typeface="Trebuchet MS" panose="020B0603020202020204" pitchFamily="34" charset="0"/>
                  </a:rPr>
                  <a:t>Flatten</a:t>
                </a:r>
                <a:endParaRPr lang="he-IL" dirty="0">
                  <a:latin typeface="Trebuchet MS" panose="020B0603020202020204" pitchFamily="34" charset="0"/>
                </a:endParaRPr>
              </a:p>
            </p:txBody>
          </p:sp>
        </p:grpSp>
        <p:sp>
          <p:nvSpPr>
            <p:cNvPr id="103" name="TextBox 102"/>
            <p:cNvSpPr txBox="1"/>
            <p:nvPr/>
          </p:nvSpPr>
          <p:spPr>
            <a:xfrm>
              <a:off x="4723962" y="1730278"/>
              <a:ext cx="1255551" cy="307777"/>
            </a:xfrm>
            <a:prstGeom prst="rect">
              <a:avLst/>
            </a:prstGeom>
            <a:noFill/>
          </p:spPr>
          <p:txBody>
            <a:bodyPr wrap="square" rtlCol="1">
              <a:spAutoFit/>
            </a:bodyPr>
            <a:lstStyle/>
            <a:p>
              <a:pPr algn="ctr"/>
              <a:r>
                <a:rPr lang="en-US" sz="1400" dirty="0" smtClean="0"/>
                <a:t>(6144)</a:t>
              </a:r>
              <a:endParaRPr lang="he-IL" sz="1400" dirty="0"/>
            </a:p>
          </p:txBody>
        </p:sp>
        <p:sp>
          <p:nvSpPr>
            <p:cNvPr id="104" name="TextBox 103"/>
            <p:cNvSpPr txBox="1"/>
            <p:nvPr/>
          </p:nvSpPr>
          <p:spPr>
            <a:xfrm>
              <a:off x="6833229" y="2791488"/>
              <a:ext cx="1036317" cy="307777"/>
            </a:xfrm>
            <a:prstGeom prst="rect">
              <a:avLst/>
            </a:prstGeom>
            <a:noFill/>
          </p:spPr>
          <p:txBody>
            <a:bodyPr wrap="square" rtlCol="1">
              <a:spAutoFit/>
            </a:bodyPr>
            <a:lstStyle/>
            <a:p>
              <a:pPr algn="ctr"/>
              <a:r>
                <a:rPr lang="en-US" sz="1400" dirty="0"/>
                <a:t>(128)</a:t>
              </a:r>
              <a:endParaRPr lang="he-IL" sz="1400" dirty="0"/>
            </a:p>
          </p:txBody>
        </p:sp>
        <p:sp>
          <p:nvSpPr>
            <p:cNvPr id="105" name="TextBox 104"/>
            <p:cNvSpPr txBox="1"/>
            <p:nvPr/>
          </p:nvSpPr>
          <p:spPr>
            <a:xfrm>
              <a:off x="8910658" y="3054047"/>
              <a:ext cx="1036317" cy="307777"/>
            </a:xfrm>
            <a:prstGeom prst="rect">
              <a:avLst/>
            </a:prstGeom>
            <a:noFill/>
          </p:spPr>
          <p:txBody>
            <a:bodyPr wrap="square" rtlCol="1">
              <a:spAutoFit/>
            </a:bodyPr>
            <a:lstStyle/>
            <a:p>
              <a:pPr algn="ctr"/>
              <a:r>
                <a:rPr lang="en-US" sz="1400" dirty="0"/>
                <a:t>(64)</a:t>
              </a:r>
              <a:endParaRPr lang="he-IL" sz="1400" dirty="0"/>
            </a:p>
          </p:txBody>
        </p:sp>
        <p:sp>
          <p:nvSpPr>
            <p:cNvPr id="106" name="TextBox 105"/>
            <p:cNvSpPr txBox="1"/>
            <p:nvPr/>
          </p:nvSpPr>
          <p:spPr>
            <a:xfrm>
              <a:off x="10927387" y="3582702"/>
              <a:ext cx="1036317" cy="307777"/>
            </a:xfrm>
            <a:prstGeom prst="rect">
              <a:avLst/>
            </a:prstGeom>
            <a:noFill/>
          </p:spPr>
          <p:txBody>
            <a:bodyPr wrap="square" rtlCol="1">
              <a:spAutoFit/>
            </a:bodyPr>
            <a:lstStyle/>
            <a:p>
              <a:pPr algn="ctr"/>
              <a:r>
                <a:rPr lang="en-US" sz="1400" dirty="0"/>
                <a:t>(12)</a:t>
              </a:r>
              <a:endParaRPr lang="he-IL" sz="1400" dirty="0"/>
            </a:p>
          </p:txBody>
        </p:sp>
        <p:pic>
          <p:nvPicPr>
            <p:cNvPr id="109" name="Picture 108"/>
            <p:cNvPicPr>
              <a:picLocks noChangeAspect="1"/>
            </p:cNvPicPr>
            <p:nvPr/>
          </p:nvPicPr>
          <p:blipFill>
            <a:blip r:embed="rId6"/>
            <a:stretch>
              <a:fillRect/>
            </a:stretch>
          </p:blipFill>
          <p:spPr>
            <a:xfrm>
              <a:off x="1037418" y="3975436"/>
              <a:ext cx="827241" cy="133990"/>
            </a:xfrm>
            <a:prstGeom prst="rect">
              <a:avLst/>
            </a:prstGeom>
          </p:spPr>
        </p:pic>
        <p:sp>
          <p:nvSpPr>
            <p:cNvPr id="110" name="Rounded Rectangle 109"/>
            <p:cNvSpPr/>
            <p:nvPr/>
          </p:nvSpPr>
          <p:spPr>
            <a:xfrm>
              <a:off x="1864659" y="3582702"/>
              <a:ext cx="1473214" cy="1020075"/>
            </a:xfrm>
            <a:prstGeom prst="roundRect">
              <a:avLst/>
            </a:prstGeom>
            <a:solidFill>
              <a:schemeClr val="bg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lumMod val="95000"/>
                      <a:lumOff val="5000"/>
                    </a:schemeClr>
                  </a:solidFill>
                  <a:latin typeface="Trebuchet MS" panose="020B0603020202020204" pitchFamily="34" charset="0"/>
                </a:rPr>
                <a:t>LSTM</a:t>
              </a:r>
              <a:endParaRPr lang="he-IL" dirty="0">
                <a:solidFill>
                  <a:schemeClr val="tx1">
                    <a:lumMod val="95000"/>
                    <a:lumOff val="5000"/>
                  </a:schemeClr>
                </a:solidFill>
                <a:latin typeface="Trebuchet MS" panose="020B0603020202020204" pitchFamily="34" charset="0"/>
              </a:endParaRPr>
            </a:p>
          </p:txBody>
        </p:sp>
      </p:grpSp>
      <p:grpSp>
        <p:nvGrpSpPr>
          <p:cNvPr id="35" name="Group 34"/>
          <p:cNvGrpSpPr/>
          <p:nvPr/>
        </p:nvGrpSpPr>
        <p:grpSpPr>
          <a:xfrm>
            <a:off x="8148539" y="1386902"/>
            <a:ext cx="3925300" cy="757923"/>
            <a:chOff x="7178355" y="1437834"/>
            <a:chExt cx="4716912" cy="1071889"/>
          </a:xfrm>
        </p:grpSpPr>
        <p:grpSp>
          <p:nvGrpSpPr>
            <p:cNvPr id="36" name="Group 35">
              <a:extLst>
                <a:ext uri="{FF2B5EF4-FFF2-40B4-BE49-F238E27FC236}">
                  <a16:creationId xmlns="" xmlns:a16="http://schemas.microsoft.com/office/drawing/2014/main" id="{F1A9705A-D33F-4863-BFB9-D362E07EC4BD}"/>
                </a:ext>
              </a:extLst>
            </p:cNvPr>
            <p:cNvGrpSpPr/>
            <p:nvPr/>
          </p:nvGrpSpPr>
          <p:grpSpPr>
            <a:xfrm>
              <a:off x="7178355" y="1502820"/>
              <a:ext cx="4716912" cy="816391"/>
              <a:chOff x="1009846" y="2707932"/>
              <a:chExt cx="11267733" cy="1864019"/>
            </a:xfrm>
          </p:grpSpPr>
          <p:grpSp>
            <p:nvGrpSpPr>
              <p:cNvPr id="38" name="Group 37">
                <a:extLst>
                  <a:ext uri="{FF2B5EF4-FFF2-40B4-BE49-F238E27FC236}">
                    <a16:creationId xmlns="" xmlns:a16="http://schemas.microsoft.com/office/drawing/2014/main" id="{2A103456-34F4-40F9-97A6-88C73E4DAF13}"/>
                  </a:ext>
                </a:extLst>
              </p:cNvPr>
              <p:cNvGrpSpPr/>
              <p:nvPr/>
            </p:nvGrpSpPr>
            <p:grpSpPr>
              <a:xfrm>
                <a:off x="1009846" y="3105427"/>
                <a:ext cx="11267733" cy="1466524"/>
                <a:chOff x="1009846" y="3495852"/>
                <a:chExt cx="11267733" cy="997466"/>
              </a:xfrm>
            </p:grpSpPr>
            <p:grpSp>
              <p:nvGrpSpPr>
                <p:cNvPr id="40" name="Group 39">
                  <a:extLst>
                    <a:ext uri="{FF2B5EF4-FFF2-40B4-BE49-F238E27FC236}">
                      <a16:creationId xmlns="" xmlns:a16="http://schemas.microsoft.com/office/drawing/2014/main" id="{D447FAE8-6270-4AFD-919B-797F90C7E2AA}"/>
                    </a:ext>
                  </a:extLst>
                </p:cNvPr>
                <p:cNvGrpSpPr/>
                <p:nvPr/>
              </p:nvGrpSpPr>
              <p:grpSpPr>
                <a:xfrm>
                  <a:off x="1009846" y="3495852"/>
                  <a:ext cx="11267733" cy="997466"/>
                  <a:chOff x="348115" y="2964267"/>
                  <a:chExt cx="12964375" cy="910384"/>
                </a:xfrm>
              </p:grpSpPr>
              <p:grpSp>
                <p:nvGrpSpPr>
                  <p:cNvPr id="43" name="Group 42">
                    <a:extLst>
                      <a:ext uri="{FF2B5EF4-FFF2-40B4-BE49-F238E27FC236}">
                        <a16:creationId xmlns="" xmlns:a16="http://schemas.microsoft.com/office/drawing/2014/main" id="{8ED9BA66-C0C4-419B-999A-F0E4573C0409}"/>
                      </a:ext>
                    </a:extLst>
                  </p:cNvPr>
                  <p:cNvGrpSpPr/>
                  <p:nvPr/>
                </p:nvGrpSpPr>
                <p:grpSpPr>
                  <a:xfrm>
                    <a:off x="348115" y="3002596"/>
                    <a:ext cx="5479978" cy="838950"/>
                    <a:chOff x="251862" y="2599753"/>
                    <a:chExt cx="7008738" cy="1380601"/>
                  </a:xfrm>
                </p:grpSpPr>
                <p:pic>
                  <p:nvPicPr>
                    <p:cNvPr id="50" name="Picture 49">
                      <a:extLst>
                        <a:ext uri="{FF2B5EF4-FFF2-40B4-BE49-F238E27FC236}">
                          <a16:creationId xmlns="" xmlns:a16="http://schemas.microsoft.com/office/drawing/2014/main" id="{19BC655B-2BE4-44BD-97E9-03DFAF5C38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9622" t="12926" r="21401" b="53665"/>
                    <a:stretch/>
                  </p:blipFill>
                  <p:spPr>
                    <a:xfrm>
                      <a:off x="251862" y="2602231"/>
                      <a:ext cx="2896401" cy="1375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1" name="Picture 50">
                      <a:extLst>
                        <a:ext uri="{FF2B5EF4-FFF2-40B4-BE49-F238E27FC236}">
                          <a16:creationId xmlns="" xmlns:a16="http://schemas.microsoft.com/office/drawing/2014/main" id="{DE04C36E-82B7-47DD-8FBE-2BCC10110D57}"/>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2236" t="53756" r="9826" b="11003"/>
                    <a:stretch/>
                  </p:blipFill>
                  <p:spPr>
                    <a:xfrm>
                      <a:off x="4364199" y="2599753"/>
                      <a:ext cx="2896401" cy="1380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44" name="Rounded Rectangle 8">
                    <a:extLst>
                      <a:ext uri="{FF2B5EF4-FFF2-40B4-BE49-F238E27FC236}">
                        <a16:creationId xmlns="" xmlns:a16="http://schemas.microsoft.com/office/drawing/2014/main" id="{101B2094-6FA9-406C-A8C7-5F6AAB36B98C}"/>
                      </a:ext>
                    </a:extLst>
                  </p:cNvPr>
                  <p:cNvSpPr/>
                  <p:nvPr/>
                </p:nvSpPr>
                <p:spPr>
                  <a:xfrm>
                    <a:off x="6367713" y="2998841"/>
                    <a:ext cx="1992429" cy="838942"/>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latin typeface="Trebuchet MS" panose="020B0603020202020204" pitchFamily="34" charset="0"/>
                      </a:rPr>
                      <a:t>conv</a:t>
                    </a:r>
                    <a:endParaRPr lang="he-IL" dirty="0">
                      <a:latin typeface="Trebuchet MS" panose="020B0603020202020204" pitchFamily="34" charset="0"/>
                    </a:endParaRPr>
                  </a:p>
                </p:txBody>
              </p:sp>
              <p:cxnSp>
                <p:nvCxnSpPr>
                  <p:cNvPr id="45" name="Straight Arrow Connector 44">
                    <a:extLst>
                      <a:ext uri="{FF2B5EF4-FFF2-40B4-BE49-F238E27FC236}">
                        <a16:creationId xmlns="" xmlns:a16="http://schemas.microsoft.com/office/drawing/2014/main" id="{818199D6-4CA5-4844-BF6D-189A9B6EBBBF}"/>
                      </a:ext>
                    </a:extLst>
                  </p:cNvPr>
                  <p:cNvCxnSpPr>
                    <a:stCxn id="51" idx="3"/>
                    <a:endCxn id="44" idx="1"/>
                  </p:cNvCxnSpPr>
                  <p:nvPr/>
                </p:nvCxnSpPr>
                <p:spPr>
                  <a:xfrm flipV="1">
                    <a:off x="5828093" y="3418312"/>
                    <a:ext cx="539620" cy="37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34">
                    <a:extLst>
                      <a:ext uri="{FF2B5EF4-FFF2-40B4-BE49-F238E27FC236}">
                        <a16:creationId xmlns="" xmlns:a16="http://schemas.microsoft.com/office/drawing/2014/main" id="{4C028836-9F5D-41A9-9C0B-35C1558D9712}"/>
                      </a:ext>
                    </a:extLst>
                  </p:cNvPr>
                  <p:cNvSpPr/>
                  <p:nvPr/>
                </p:nvSpPr>
                <p:spPr>
                  <a:xfrm>
                    <a:off x="8792412" y="2964267"/>
                    <a:ext cx="1773986" cy="903463"/>
                  </a:xfrm>
                  <a:prstGeom prst="round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a:latin typeface="Trebuchet MS" panose="020B0603020202020204" pitchFamily="34" charset="0"/>
                      </a:rPr>
                      <a:t>LSTM</a:t>
                    </a:r>
                    <a:endParaRPr lang="he-IL" dirty="0">
                      <a:latin typeface="Trebuchet MS" panose="020B0603020202020204" pitchFamily="34" charset="0"/>
                    </a:endParaRPr>
                  </a:p>
                </p:txBody>
              </p:sp>
              <p:cxnSp>
                <p:nvCxnSpPr>
                  <p:cNvPr id="47" name="Straight Arrow Connector 46">
                    <a:extLst>
                      <a:ext uri="{FF2B5EF4-FFF2-40B4-BE49-F238E27FC236}">
                        <a16:creationId xmlns="" xmlns:a16="http://schemas.microsoft.com/office/drawing/2014/main" id="{D69DB56F-D70D-439A-B7BF-7DF1CCFD3696}"/>
                      </a:ext>
                    </a:extLst>
                  </p:cNvPr>
                  <p:cNvCxnSpPr>
                    <a:cxnSpLocks/>
                    <a:stCxn id="46" idx="3"/>
                    <a:endCxn id="48" idx="1"/>
                  </p:cNvCxnSpPr>
                  <p:nvPr/>
                </p:nvCxnSpPr>
                <p:spPr>
                  <a:xfrm>
                    <a:off x="10566398" y="3415999"/>
                    <a:ext cx="463096" cy="69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34">
                    <a:extLst>
                      <a:ext uri="{FF2B5EF4-FFF2-40B4-BE49-F238E27FC236}">
                        <a16:creationId xmlns="" xmlns:a16="http://schemas.microsoft.com/office/drawing/2014/main" id="{1CDE2592-A978-4CBD-A7CB-587FAC1786AD}"/>
                      </a:ext>
                    </a:extLst>
                  </p:cNvPr>
                  <p:cNvSpPr/>
                  <p:nvPr/>
                </p:nvSpPr>
                <p:spPr>
                  <a:xfrm>
                    <a:off x="11029494" y="2971188"/>
                    <a:ext cx="1773986" cy="903463"/>
                  </a:xfrm>
                  <a:prstGeom prst="roundRect">
                    <a:avLst/>
                  </a:prstGeom>
                  <a:solidFill>
                    <a:schemeClr val="accent4">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smtClean="0">
                        <a:latin typeface="Trebuchet MS" panose="020B0603020202020204" pitchFamily="34" charset="0"/>
                      </a:rPr>
                      <a:t>fully</a:t>
                    </a:r>
                    <a:endParaRPr lang="he-IL" dirty="0">
                      <a:latin typeface="Trebuchet MS" panose="020B0603020202020204" pitchFamily="34" charset="0"/>
                    </a:endParaRPr>
                  </a:p>
                </p:txBody>
              </p:sp>
              <p:cxnSp>
                <p:nvCxnSpPr>
                  <p:cNvPr id="49" name="Straight Arrow Connector 48">
                    <a:extLst>
                      <a:ext uri="{FF2B5EF4-FFF2-40B4-BE49-F238E27FC236}">
                        <a16:creationId xmlns="" xmlns:a16="http://schemas.microsoft.com/office/drawing/2014/main" id="{5D9280AE-967A-43DA-8225-270850DBFFF2}"/>
                      </a:ext>
                    </a:extLst>
                  </p:cNvPr>
                  <p:cNvCxnSpPr>
                    <a:cxnSpLocks/>
                  </p:cNvCxnSpPr>
                  <p:nvPr/>
                </p:nvCxnSpPr>
                <p:spPr>
                  <a:xfrm>
                    <a:off x="12849394" y="3422949"/>
                    <a:ext cx="463096" cy="69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1" name="Straight Arrow Connector 40">
                  <a:extLst>
                    <a:ext uri="{FF2B5EF4-FFF2-40B4-BE49-F238E27FC236}">
                      <a16:creationId xmlns="" xmlns:a16="http://schemas.microsoft.com/office/drawing/2014/main" id="{C35E92C4-7012-4245-9AA1-834F3794B1D2}"/>
                    </a:ext>
                  </a:extLst>
                </p:cNvPr>
                <p:cNvCxnSpPr>
                  <a:cxnSpLocks/>
                </p:cNvCxnSpPr>
                <p:nvPr/>
              </p:nvCxnSpPr>
              <p:spPr>
                <a:xfrm>
                  <a:off x="7983522" y="4005334"/>
                  <a:ext cx="3511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 xmlns:a16="http://schemas.microsoft.com/office/drawing/2014/main" id="{5BDC6CB5-9360-4655-8B8D-4DF7324C211D}"/>
                    </a:ext>
                  </a:extLst>
                </p:cNvPr>
                <p:cNvCxnSpPr/>
                <p:nvPr/>
              </p:nvCxnSpPr>
              <p:spPr>
                <a:xfrm>
                  <a:off x="3042290" y="4024949"/>
                  <a:ext cx="7043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 xmlns:a16="http://schemas.microsoft.com/office/drawing/2014/main" id="{7DEE137C-A5A4-42EB-A0A6-F13A0EB4191E}"/>
                  </a:ext>
                </a:extLst>
              </p:cNvPr>
              <p:cNvSpPr txBox="1"/>
              <p:nvPr/>
            </p:nvSpPr>
            <p:spPr>
              <a:xfrm>
                <a:off x="9883656" y="2707932"/>
                <a:ext cx="2284141" cy="461665"/>
              </a:xfrm>
              <a:prstGeom prst="rect">
                <a:avLst/>
              </a:prstGeom>
              <a:noFill/>
            </p:spPr>
            <p:txBody>
              <a:bodyPr wrap="square" rtlCol="0">
                <a:spAutoFit/>
              </a:bodyPr>
              <a:lstStyle/>
              <a:p>
                <a:pPr algn="ctr" rtl="0"/>
                <a:endParaRPr lang="aa-ET" sz="2400" b="1" dirty="0"/>
              </a:p>
            </p:txBody>
          </p:sp>
        </p:grpSp>
        <p:sp>
          <p:nvSpPr>
            <p:cNvPr id="37" name="Oval 36"/>
            <p:cNvSpPr/>
            <p:nvPr/>
          </p:nvSpPr>
          <p:spPr>
            <a:xfrm>
              <a:off x="10912230" y="1437834"/>
              <a:ext cx="966946" cy="107188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grpSp>
    </p:spTree>
    <p:extLst>
      <p:ext uri="{BB962C8B-B14F-4D97-AF65-F5344CB8AC3E}">
        <p14:creationId xmlns:p14="http://schemas.microsoft.com/office/powerpoint/2010/main" val="32869828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253156" y="1355386"/>
            <a:ext cx="11284088"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rtl="0"/>
            <a:r>
              <a:rPr lang="en-US" sz="3600" dirty="0">
                <a:latin typeface="Trebuchet MS" panose="020B0603020202020204" pitchFamily="34" charset="0"/>
              </a:rPr>
              <a:t>2 Inputs Outline</a:t>
            </a:r>
          </a:p>
          <a:p>
            <a:pPr algn="l" rtl="0"/>
            <a:endParaRPr lang="en-US" sz="2000" dirty="0">
              <a:latin typeface="Trebuchet MS" panose="020B0603020202020204" pitchFamily="34" charset="0"/>
            </a:endParaRPr>
          </a:p>
          <a:p>
            <a:pPr algn="l" rtl="0"/>
            <a:r>
              <a:rPr lang="en-US" sz="2000" dirty="0">
                <a:latin typeface="Trebuchet MS" panose="020B0603020202020204" pitchFamily="34" charset="0"/>
              </a:rPr>
              <a:t>An intelligent way for combing two different input sources.  </a:t>
            </a:r>
            <a:endParaRPr lang="he-IL" sz="2000" dirty="0">
              <a:latin typeface="Trebuchet MS" panose="020B0603020202020204" pitchFamily="34" charset="0"/>
            </a:endParaRPr>
          </a:p>
        </p:txBody>
      </p:sp>
      <p:grpSp>
        <p:nvGrpSpPr>
          <p:cNvPr id="42" name="Group 41"/>
          <p:cNvGrpSpPr/>
          <p:nvPr/>
        </p:nvGrpSpPr>
        <p:grpSpPr>
          <a:xfrm>
            <a:off x="307207" y="3692875"/>
            <a:ext cx="11577586" cy="2300171"/>
            <a:chOff x="348115" y="2508397"/>
            <a:chExt cx="11293983" cy="1899974"/>
          </a:xfrm>
        </p:grpSpPr>
        <p:grpSp>
          <p:nvGrpSpPr>
            <p:cNvPr id="40" name="Group 39"/>
            <p:cNvGrpSpPr/>
            <p:nvPr/>
          </p:nvGrpSpPr>
          <p:grpSpPr>
            <a:xfrm>
              <a:off x="348115" y="2508397"/>
              <a:ext cx="10297426" cy="1899974"/>
              <a:chOff x="348115" y="2508397"/>
              <a:chExt cx="12145477" cy="1851848"/>
            </a:xfrm>
          </p:grpSpPr>
          <p:grpSp>
            <p:nvGrpSpPr>
              <p:cNvPr id="7" name="Group 6"/>
              <p:cNvGrpSpPr/>
              <p:nvPr/>
            </p:nvGrpSpPr>
            <p:grpSpPr>
              <a:xfrm>
                <a:off x="348115" y="2508397"/>
                <a:ext cx="5523296" cy="1851848"/>
                <a:chOff x="251862" y="1786501"/>
                <a:chExt cx="7064140" cy="3047479"/>
              </a:xfrm>
            </p:grpSpPr>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l="19622" t="12926" r="21401" b="53665"/>
                <a:stretch/>
              </p:blipFill>
              <p:spPr>
                <a:xfrm>
                  <a:off x="251862" y="2602231"/>
                  <a:ext cx="2896401" cy="1375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1" name="Picture 30"/>
                <p:cNvPicPr>
                  <a:picLocks noChangeAspect="1"/>
                </p:cNvPicPr>
                <p:nvPr/>
              </p:nvPicPr>
              <p:blipFill rotWithShape="1">
                <a:blip r:embed="rId5" cstate="print">
                  <a:extLst>
                    <a:ext uri="{28A0092B-C50C-407E-A947-70E740481C1C}">
                      <a14:useLocalDpi xmlns:a14="http://schemas.microsoft.com/office/drawing/2010/main" val="0"/>
                    </a:ext>
                  </a:extLst>
                </a:blip>
                <a:srcRect l="3494" t="8619" r="20149" b="8644"/>
                <a:stretch/>
              </p:blipFill>
              <p:spPr>
                <a:xfrm>
                  <a:off x="4419600" y="3458334"/>
                  <a:ext cx="2896401" cy="1375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p:cNvPicPr>
                  <a:picLocks noChangeAspect="1"/>
                </p:cNvPicPr>
                <p:nvPr/>
              </p:nvPicPr>
              <p:blipFill rotWithShape="1">
                <a:blip r:embed="rId6" cstate="print">
                  <a:extLst>
                    <a:ext uri="{28A0092B-C50C-407E-A947-70E740481C1C}">
                      <a14:useLocalDpi xmlns:a14="http://schemas.microsoft.com/office/drawing/2010/main" val="0"/>
                    </a:ext>
                  </a:extLst>
                </a:blip>
                <a:srcRect l="12236" t="53756" r="9826" b="11003"/>
                <a:stretch/>
              </p:blipFill>
              <p:spPr>
                <a:xfrm>
                  <a:off x="4419601" y="1786501"/>
                  <a:ext cx="2896401" cy="13805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3" name="Elbow Connector 2"/>
                <p:cNvCxnSpPr>
                  <a:stCxn id="27" idx="3"/>
                  <a:endCxn id="21" idx="1"/>
                </p:cNvCxnSpPr>
                <p:nvPr/>
              </p:nvCxnSpPr>
              <p:spPr>
                <a:xfrm flipV="1">
                  <a:off x="3148263" y="2476800"/>
                  <a:ext cx="1271338" cy="81325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27" idx="3"/>
                  <a:endCxn id="31" idx="1"/>
                </p:cNvCxnSpPr>
                <p:nvPr/>
              </p:nvCxnSpPr>
              <p:spPr>
                <a:xfrm>
                  <a:off x="3148263" y="3290054"/>
                  <a:ext cx="1271337" cy="85610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Rounded Rectangle 8"/>
              <p:cNvSpPr/>
              <p:nvPr/>
            </p:nvSpPr>
            <p:spPr>
              <a:xfrm>
                <a:off x="6535554" y="2508398"/>
                <a:ext cx="1992429" cy="838942"/>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Embedding</a:t>
                </a:r>
                <a:endParaRPr lang="he-IL" dirty="0"/>
              </a:p>
            </p:txBody>
          </p:sp>
          <p:sp>
            <p:nvSpPr>
              <p:cNvPr id="28" name="Rounded Rectangle 27"/>
              <p:cNvSpPr/>
              <p:nvPr/>
            </p:nvSpPr>
            <p:spPr>
              <a:xfrm>
                <a:off x="6535553" y="3524312"/>
                <a:ext cx="1992429" cy="835933"/>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Embedding</a:t>
                </a:r>
                <a:endParaRPr lang="he-IL" dirty="0"/>
              </a:p>
            </p:txBody>
          </p:sp>
          <p:cxnSp>
            <p:nvCxnSpPr>
              <p:cNvPr id="12" name="Straight Arrow Connector 11"/>
              <p:cNvCxnSpPr>
                <a:stCxn id="21" idx="3"/>
                <a:endCxn id="9" idx="1"/>
              </p:cNvCxnSpPr>
              <p:nvPr/>
            </p:nvCxnSpPr>
            <p:spPr>
              <a:xfrm>
                <a:off x="5871411" y="2927868"/>
                <a:ext cx="66414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1" idx="3"/>
                <a:endCxn id="28" idx="1"/>
              </p:cNvCxnSpPr>
              <p:nvPr/>
            </p:nvCxnSpPr>
            <p:spPr>
              <a:xfrm>
                <a:off x="5871410" y="3942279"/>
                <a:ext cx="66414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9259503" y="3060834"/>
                <a:ext cx="904775" cy="759937"/>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t>
                </a:r>
                <a:endParaRPr lang="he-IL" dirty="0"/>
              </a:p>
            </p:txBody>
          </p:sp>
          <p:cxnSp>
            <p:nvCxnSpPr>
              <p:cNvPr id="30" name="Elbow Connector 29"/>
              <p:cNvCxnSpPr>
                <a:stCxn id="9" idx="3"/>
                <a:endCxn id="23" idx="0"/>
              </p:cNvCxnSpPr>
              <p:nvPr/>
            </p:nvCxnSpPr>
            <p:spPr>
              <a:xfrm>
                <a:off x="8527983" y="2927869"/>
                <a:ext cx="1183908" cy="13296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8" idx="3"/>
                <a:endCxn id="23" idx="4"/>
              </p:cNvCxnSpPr>
              <p:nvPr/>
            </p:nvCxnSpPr>
            <p:spPr>
              <a:xfrm flipV="1">
                <a:off x="8527982" y="3820771"/>
                <a:ext cx="1183909" cy="12150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0539663" y="3060834"/>
                <a:ext cx="1501541" cy="759937"/>
              </a:xfrm>
              <a:prstGeom prst="round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Decision </a:t>
                </a:r>
              </a:p>
              <a:p>
                <a:pPr algn="ctr"/>
                <a:r>
                  <a:rPr lang="en-US" dirty="0"/>
                  <a:t>Making</a:t>
                </a:r>
                <a:endParaRPr lang="he-IL" dirty="0"/>
              </a:p>
            </p:txBody>
          </p:sp>
          <p:cxnSp>
            <p:nvCxnSpPr>
              <p:cNvPr id="37" name="Straight Arrow Connector 36"/>
              <p:cNvCxnSpPr>
                <a:stCxn id="23" idx="6"/>
                <a:endCxn id="35" idx="1"/>
              </p:cNvCxnSpPr>
              <p:nvPr/>
            </p:nvCxnSpPr>
            <p:spPr>
              <a:xfrm>
                <a:off x="10164278" y="3440803"/>
                <a:ext cx="37538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5" idx="3"/>
              </p:cNvCxnSpPr>
              <p:nvPr/>
            </p:nvCxnSpPr>
            <p:spPr>
              <a:xfrm>
                <a:off x="12041204" y="3440803"/>
                <a:ext cx="4523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10371563" y="3269238"/>
              <a:ext cx="1270535" cy="369332"/>
            </a:xfrm>
            <a:prstGeom prst="rect">
              <a:avLst/>
            </a:prstGeom>
            <a:noFill/>
          </p:spPr>
          <p:txBody>
            <a:bodyPr wrap="square" rtlCol="1">
              <a:spAutoFit/>
            </a:bodyPr>
            <a:lstStyle/>
            <a:p>
              <a:pPr algn="ctr" rtl="0"/>
              <a:r>
                <a:rPr lang="en-US" dirty="0">
                  <a:latin typeface="Trebuchet MS" panose="020B0603020202020204" pitchFamily="34" charset="0"/>
                </a:rPr>
                <a:t>"YES"</a:t>
              </a:r>
              <a:endParaRPr lang="he-IL" dirty="0">
                <a:latin typeface="Trebuchet MS" panose="020B0603020202020204" pitchFamily="34" charset="0"/>
              </a:endParaRPr>
            </a:p>
          </p:txBody>
        </p:sp>
      </p:grpSp>
      <p:sp>
        <p:nvSpPr>
          <p:cNvPr id="25" name="Title 4">
            <a:extLst>
              <a:ext uri="{FF2B5EF4-FFF2-40B4-BE49-F238E27FC236}">
                <a16:creationId xmlns="" xmlns:a16="http://schemas.microsoft.com/office/drawing/2014/main" id="{ACDD584E-8BBE-44C2-8A96-DF2D1E1D632D}"/>
              </a:ext>
            </a:extLst>
          </p:cNvPr>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Proposed Solution – option 2</a:t>
            </a:r>
            <a:endParaRPr lang="he-IL" b="1" dirty="0">
              <a:latin typeface="Trebuchet MS" panose="020B0603020202020204" pitchFamily="34" charset="0"/>
            </a:endParaRPr>
          </a:p>
        </p:txBody>
      </p:sp>
    </p:spTree>
    <p:extLst>
      <p:ext uri="{BB962C8B-B14F-4D97-AF65-F5344CB8AC3E}">
        <p14:creationId xmlns:p14="http://schemas.microsoft.com/office/powerpoint/2010/main" val="3512744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838200" y="460938"/>
            <a:ext cx="10515600" cy="1325563"/>
          </a:xfrm>
          <a:solidFill>
            <a:schemeClr val="bg1"/>
          </a:solidFill>
        </p:spPr>
        <p:txBody>
          <a:bodyPr/>
          <a:lstStyle/>
          <a:p>
            <a:pPr algn="l" rtl="0"/>
            <a:r>
              <a:rPr lang="en-US" b="1" dirty="0">
                <a:latin typeface="Trebuchet MS" panose="020B0603020202020204" pitchFamily="34" charset="0"/>
              </a:rPr>
              <a:t>Overview</a:t>
            </a:r>
            <a:endParaRPr lang="he-IL" dirty="0">
              <a:latin typeface="Trebuchet MS" panose="020B0603020202020204" pitchFamily="34" charset="0"/>
            </a:endParaRPr>
          </a:p>
        </p:txBody>
      </p:sp>
      <p:sp>
        <p:nvSpPr>
          <p:cNvPr id="6" name="Content Placeholder 5"/>
          <p:cNvSpPr>
            <a:spLocks noGrp="1"/>
          </p:cNvSpPr>
          <p:nvPr>
            <p:ph idx="1"/>
          </p:nvPr>
        </p:nvSpPr>
        <p:spPr>
          <a:xfrm>
            <a:off x="838200" y="1738311"/>
            <a:ext cx="10515600" cy="4351338"/>
          </a:xfrm>
        </p:spPr>
        <p:txBody>
          <a:bodyPr>
            <a:normAutofit/>
          </a:bodyPr>
          <a:lstStyle/>
          <a:p>
            <a:pPr algn="l" rtl="0">
              <a:lnSpc>
                <a:spcPct val="150000"/>
              </a:lnSpc>
              <a:buFont typeface="Wingdings" panose="05000000000000000000" pitchFamily="2" charset="2"/>
              <a:buChar char="Ø"/>
            </a:pPr>
            <a:r>
              <a:rPr lang="en-US" dirty="0">
                <a:latin typeface="Trebuchet MS" panose="020B0603020202020204" pitchFamily="34" charset="0"/>
              </a:rPr>
              <a:t>Motivation for developing better speech Recognition algorithms</a:t>
            </a:r>
          </a:p>
          <a:p>
            <a:pPr lvl="1" algn="l" rtl="0">
              <a:lnSpc>
                <a:spcPct val="150000"/>
              </a:lnSpc>
              <a:buFont typeface="Wingdings" panose="05000000000000000000" pitchFamily="2" charset="2"/>
              <a:buChar char="Ø"/>
            </a:pPr>
            <a:r>
              <a:rPr lang="en-US" dirty="0">
                <a:latin typeface="Trebuchet MS" panose="020B0603020202020204" pitchFamily="34" charset="0"/>
              </a:rPr>
              <a:t>Familiar examples are 'Siri', 'Alexa</a:t>
            </a:r>
            <a:r>
              <a:rPr lang="en-US" b="1" dirty="0"/>
              <a:t>'</a:t>
            </a:r>
            <a:r>
              <a:rPr lang="en-US" dirty="0">
                <a:latin typeface="Trebuchet MS" panose="020B0603020202020204" pitchFamily="34" charset="0"/>
              </a:rPr>
              <a:t> </a:t>
            </a:r>
          </a:p>
          <a:p>
            <a:pPr marL="457200" lvl="1" indent="0" algn="l" rtl="0" fontAlgn="base">
              <a:lnSpc>
                <a:spcPct val="100000"/>
              </a:lnSpc>
              <a:buNone/>
            </a:pPr>
            <a:endParaRPr lang="en-US" dirty="0">
              <a:latin typeface="Trebuchet MS" panose="020B0603020202020204" pitchFamily="34" charset="0"/>
            </a:endParaRPr>
          </a:p>
          <a:p>
            <a:pPr marL="0" indent="0" algn="l" rtl="0" fontAlgn="base">
              <a:buNone/>
            </a:pPr>
            <a:endParaRPr lang="en-US" sz="3200" dirty="0">
              <a:solidFill>
                <a:schemeClr val="tx1">
                  <a:lumMod val="65000"/>
                  <a:lumOff val="35000"/>
                </a:schemeClr>
              </a:solidFill>
            </a:endParaRPr>
          </a:p>
          <a:p>
            <a:pPr marL="0" indent="0" algn="l" rtl="0">
              <a:buNone/>
            </a:pPr>
            <a:endParaRPr lang="he-IL" dirty="0"/>
          </a:p>
        </p:txBody>
      </p:sp>
      <p:pic>
        <p:nvPicPr>
          <p:cNvPr id="8"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0"/>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 xmlns:a16="http://schemas.microsoft.com/office/drawing/2014/main" id="{A3895EE6-D5E2-4EDB-A9D2-215143A6F5AC}"/>
              </a:ext>
            </a:extLst>
          </p:cNvPr>
          <p:cNvPicPr>
            <a:picLocks noChangeAspect="1"/>
          </p:cNvPicPr>
          <p:nvPr/>
        </p:nvPicPr>
        <p:blipFill>
          <a:blip r:embed="rId4"/>
          <a:stretch>
            <a:fillRect/>
          </a:stretch>
        </p:blipFill>
        <p:spPr>
          <a:xfrm>
            <a:off x="1045427" y="3913980"/>
            <a:ext cx="4866402" cy="2540155"/>
          </a:xfrm>
          <a:prstGeom prst="rect">
            <a:avLst/>
          </a:prstGeom>
        </p:spPr>
      </p:pic>
      <p:pic>
        <p:nvPicPr>
          <p:cNvPr id="10" name="Picture 9">
            <a:extLst>
              <a:ext uri="{FF2B5EF4-FFF2-40B4-BE49-F238E27FC236}">
                <a16:creationId xmlns="" xmlns:a16="http://schemas.microsoft.com/office/drawing/2014/main" id="{F126FBB6-F950-409C-880E-68A4ADA5F8C7}"/>
              </a:ext>
            </a:extLst>
          </p:cNvPr>
          <p:cNvPicPr>
            <a:picLocks noChangeAspect="1"/>
          </p:cNvPicPr>
          <p:nvPr/>
        </p:nvPicPr>
        <p:blipFill rotWithShape="1">
          <a:blip r:embed="rId5"/>
          <a:srcRect b="10140"/>
          <a:stretch/>
        </p:blipFill>
        <p:spPr>
          <a:xfrm>
            <a:off x="6292851" y="3838465"/>
            <a:ext cx="4189296" cy="2615669"/>
          </a:xfrm>
          <a:prstGeom prst="rect">
            <a:avLst/>
          </a:prstGeom>
        </p:spPr>
      </p:pic>
    </p:spTree>
    <p:extLst>
      <p:ext uri="{BB962C8B-B14F-4D97-AF65-F5344CB8AC3E}">
        <p14:creationId xmlns:p14="http://schemas.microsoft.com/office/powerpoint/2010/main" val="3980531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208398" y="2321516"/>
            <a:ext cx="4927154" cy="920515"/>
          </a:xfrm>
          <a:prstGeom prst="rect">
            <a:avLst/>
          </a:prstGeom>
          <a:noFill/>
        </p:spPr>
        <p:txBody>
          <a:bodyPr vert="horz" lIns="91440" tIns="45720" rIns="91440" bIns="45720" rtlCol="1" anchor="ctr">
            <a:normAutofit fontScale="62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3D Spectrograms/ </a:t>
            </a:r>
          </a:p>
          <a:p>
            <a:pPr algn="ctr" rtl="0"/>
            <a:r>
              <a:rPr lang="en-US" b="1" dirty="0">
                <a:latin typeface="Trebuchet MS" panose="020B0603020202020204" pitchFamily="34" charset="0"/>
              </a:rPr>
              <a:t>Multichannel Spectrogram</a:t>
            </a:r>
          </a:p>
        </p:txBody>
      </p:sp>
      <p:grpSp>
        <p:nvGrpSpPr>
          <p:cNvPr id="18" name="Group 17"/>
          <p:cNvGrpSpPr/>
          <p:nvPr/>
        </p:nvGrpSpPr>
        <p:grpSpPr>
          <a:xfrm>
            <a:off x="616017" y="1701599"/>
            <a:ext cx="10809170" cy="4824328"/>
            <a:chOff x="2559513" y="1701599"/>
            <a:chExt cx="8360755" cy="4824328"/>
          </a:xfrm>
        </p:grpSpPr>
        <p:grpSp>
          <p:nvGrpSpPr>
            <p:cNvPr id="17" name="Group 16"/>
            <p:cNvGrpSpPr/>
            <p:nvPr/>
          </p:nvGrpSpPr>
          <p:grpSpPr>
            <a:xfrm>
              <a:off x="2559513" y="1701599"/>
              <a:ext cx="8360755" cy="4207585"/>
              <a:chOff x="2559513" y="1701599"/>
              <a:chExt cx="8360755" cy="4207585"/>
            </a:xfrm>
          </p:grpSpPr>
          <p:pic>
            <p:nvPicPr>
              <p:cNvPr id="46" name="Picture 45"/>
              <p:cNvPicPr>
                <a:picLocks noChangeAspect="1"/>
              </p:cNvPicPr>
              <p:nvPr/>
            </p:nvPicPr>
            <p:blipFill rotWithShape="1">
              <a:blip r:embed="rId4" cstate="print">
                <a:extLst>
                  <a:ext uri="{28A0092B-C50C-407E-A947-70E740481C1C}">
                    <a14:useLocalDpi xmlns:a14="http://schemas.microsoft.com/office/drawing/2010/main" val="0"/>
                  </a:ext>
                </a:extLst>
              </a:blip>
              <a:srcRect l="19622" t="12926" r="21401" b="53665"/>
              <a:stretch/>
            </p:blipFill>
            <p:spPr>
              <a:xfrm>
                <a:off x="2559513" y="3305324"/>
                <a:ext cx="1968261" cy="13466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9" name="Straight Arrow Connector 28"/>
              <p:cNvCxnSpPr/>
              <p:nvPr/>
            </p:nvCxnSpPr>
            <p:spPr>
              <a:xfrm>
                <a:off x="4527774" y="4017140"/>
                <a:ext cx="20590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Elbow Connector 4"/>
              <p:cNvCxnSpPr/>
              <p:nvPr/>
            </p:nvCxnSpPr>
            <p:spPr>
              <a:xfrm rot="5400000" flipH="1" flipV="1">
                <a:off x="5222945" y="2693798"/>
                <a:ext cx="1730068" cy="109646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rot="16200000" flipH="1">
                <a:off x="5258528" y="4297851"/>
                <a:ext cx="1657890" cy="109646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773834" y="2168982"/>
                <a:ext cx="2146434" cy="369332"/>
              </a:xfrm>
              <a:prstGeom prst="rect">
                <a:avLst/>
              </a:prstGeom>
              <a:noFill/>
            </p:spPr>
            <p:txBody>
              <a:bodyPr wrap="square" rtlCol="1">
                <a:spAutoFit/>
              </a:bodyPr>
              <a:lstStyle/>
              <a:p>
                <a:pPr algn="ctr"/>
                <a:r>
                  <a:rPr lang="en-US" dirty="0"/>
                  <a:t>Hop length = 200</a:t>
                </a:r>
                <a:endParaRPr lang="he-IL" dirty="0"/>
              </a:p>
            </p:txBody>
          </p:sp>
          <p:sp>
            <p:nvSpPr>
              <p:cNvPr id="28" name="TextBox 27"/>
              <p:cNvSpPr txBox="1"/>
              <p:nvPr/>
            </p:nvSpPr>
            <p:spPr>
              <a:xfrm>
                <a:off x="8725881" y="3852016"/>
                <a:ext cx="2146434" cy="369332"/>
              </a:xfrm>
              <a:prstGeom prst="rect">
                <a:avLst/>
              </a:prstGeom>
              <a:noFill/>
            </p:spPr>
            <p:txBody>
              <a:bodyPr wrap="square" rtlCol="1">
                <a:spAutoFit/>
              </a:bodyPr>
              <a:lstStyle/>
              <a:p>
                <a:pPr algn="ctr"/>
                <a:r>
                  <a:rPr lang="en-US" dirty="0"/>
                  <a:t>Hop length = 350</a:t>
                </a:r>
                <a:endParaRPr lang="he-IL" dirty="0"/>
              </a:p>
            </p:txBody>
          </p:sp>
          <p:sp>
            <p:nvSpPr>
              <p:cNvPr id="32" name="TextBox 31"/>
              <p:cNvSpPr txBox="1"/>
              <p:nvPr/>
            </p:nvSpPr>
            <p:spPr>
              <a:xfrm>
                <a:off x="8773834" y="5539852"/>
                <a:ext cx="2146434" cy="369332"/>
              </a:xfrm>
              <a:prstGeom prst="rect">
                <a:avLst/>
              </a:prstGeom>
              <a:noFill/>
            </p:spPr>
            <p:txBody>
              <a:bodyPr wrap="square" rtlCol="1">
                <a:spAutoFit/>
              </a:bodyPr>
              <a:lstStyle/>
              <a:p>
                <a:pPr algn="ctr"/>
                <a:r>
                  <a:rPr lang="en-US" dirty="0"/>
                  <a:t>Hop length = 450</a:t>
                </a:r>
                <a:endParaRPr lang="he-IL" dirty="0"/>
              </a:p>
            </p:txBody>
          </p:sp>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l="12126" t="17511" r="24725" b="16043"/>
              <a:stretch/>
            </p:blipFill>
            <p:spPr>
              <a:xfrm>
                <a:off x="6712398" y="1701599"/>
                <a:ext cx="1959450" cy="14458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rotWithShape="1">
              <a:blip r:embed="rId6">
                <a:extLst>
                  <a:ext uri="{28A0092B-C50C-407E-A947-70E740481C1C}">
                    <a14:useLocalDpi xmlns:a14="http://schemas.microsoft.com/office/drawing/2010/main" val="0"/>
                  </a:ext>
                </a:extLst>
              </a:blip>
              <a:srcRect l="11832" t="17489" r="24890" b="15844"/>
              <a:stretch/>
            </p:blipFill>
            <p:spPr>
              <a:xfrm>
                <a:off x="6712398" y="3362102"/>
                <a:ext cx="1981743" cy="13491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pic>
          <p:nvPicPr>
            <p:cNvPr id="16" name="Picture 15"/>
            <p:cNvPicPr>
              <a:picLocks noChangeAspect="1"/>
            </p:cNvPicPr>
            <p:nvPr/>
          </p:nvPicPr>
          <p:blipFill rotWithShape="1">
            <a:blip r:embed="rId7">
              <a:extLst>
                <a:ext uri="{28A0092B-C50C-407E-A947-70E740481C1C}">
                  <a14:useLocalDpi xmlns:a14="http://schemas.microsoft.com/office/drawing/2010/main" val="0"/>
                </a:ext>
              </a:extLst>
            </a:blip>
            <a:srcRect l="11787" t="16831" r="24561" b="15625"/>
            <a:stretch/>
          </p:blipFill>
          <p:spPr>
            <a:xfrm>
              <a:off x="6708791" y="4996128"/>
              <a:ext cx="1985350" cy="1529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20" name="Title 4">
            <a:extLst>
              <a:ext uri="{FF2B5EF4-FFF2-40B4-BE49-F238E27FC236}">
                <a16:creationId xmlns="" xmlns:a16="http://schemas.microsoft.com/office/drawing/2014/main" id="{CE33D823-503F-4DFE-A031-A6BF4F7A2B69}"/>
              </a:ext>
            </a:extLst>
          </p:cNvPr>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Proposed Solution – option 3</a:t>
            </a:r>
            <a:endParaRPr lang="he-IL" dirty="0">
              <a:latin typeface="Trebuchet MS" panose="020B0603020202020204" pitchFamily="34" charset="0"/>
            </a:endParaRPr>
          </a:p>
        </p:txBody>
      </p:sp>
    </p:spTree>
    <p:extLst>
      <p:ext uri="{BB962C8B-B14F-4D97-AF65-F5344CB8AC3E}">
        <p14:creationId xmlns:p14="http://schemas.microsoft.com/office/powerpoint/2010/main" val="16821638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346806" y="1316115"/>
            <a:ext cx="11458222" cy="1325563"/>
          </a:xfrm>
          <a:prstGeom prst="rect">
            <a:avLst/>
          </a:prstGeom>
          <a:noFill/>
        </p:spPr>
        <p:txBody>
          <a:bodyPr vert="horz" lIns="91440" tIns="45720" rIns="91440" bIns="45720" rtlCol="1" anchor="ctr">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rtl="0"/>
            <a:r>
              <a:rPr lang="en-US" sz="3600" dirty="0">
                <a:latin typeface="Trebuchet MS" panose="020B0603020202020204" pitchFamily="34" charset="0"/>
              </a:rPr>
              <a:t>3D input</a:t>
            </a:r>
          </a:p>
          <a:p>
            <a:pPr algn="l" rtl="0"/>
            <a:endParaRPr lang="en-US" sz="3600" dirty="0">
              <a:latin typeface="Trebuchet MS" panose="020B0603020202020204" pitchFamily="34" charset="0"/>
            </a:endParaRPr>
          </a:p>
          <a:p>
            <a:pPr algn="l" rtl="0"/>
            <a:r>
              <a:rPr lang="en-US" sz="2000" dirty="0">
                <a:latin typeface="Trebuchet MS" panose="020B0603020202020204" pitchFamily="34" charset="0"/>
              </a:rPr>
              <a:t>Each channel contains a different spectrogram generated with a smaller widow size</a:t>
            </a:r>
            <a:endParaRPr lang="he-IL" sz="2000" dirty="0">
              <a:latin typeface="Trebuchet MS" panose="020B0603020202020204" pitchFamily="34" charset="0"/>
            </a:endParaRPr>
          </a:p>
        </p:txBody>
      </p:sp>
      <p:grpSp>
        <p:nvGrpSpPr>
          <p:cNvPr id="2" name="Group 1">
            <a:extLst>
              <a:ext uri="{FF2B5EF4-FFF2-40B4-BE49-F238E27FC236}">
                <a16:creationId xmlns="" xmlns:a16="http://schemas.microsoft.com/office/drawing/2014/main" id="{5753FFE9-CD43-4A55-BF19-73E517EDB233}"/>
              </a:ext>
            </a:extLst>
          </p:cNvPr>
          <p:cNvGrpSpPr/>
          <p:nvPr/>
        </p:nvGrpSpPr>
        <p:grpSpPr>
          <a:xfrm>
            <a:off x="1009846" y="3841195"/>
            <a:ext cx="10400296" cy="2098306"/>
            <a:chOff x="1009846" y="2791328"/>
            <a:chExt cx="10400296" cy="2098306"/>
          </a:xfrm>
        </p:grpSpPr>
        <p:pic>
          <p:nvPicPr>
            <p:cNvPr id="46" name="Picture 45"/>
            <p:cNvPicPr>
              <a:picLocks noChangeAspect="1"/>
            </p:cNvPicPr>
            <p:nvPr/>
          </p:nvPicPr>
          <p:blipFill rotWithShape="1">
            <a:blip r:embed="rId4" cstate="print">
              <a:extLst>
                <a:ext uri="{28A0092B-C50C-407E-A947-70E740481C1C}">
                  <a14:useLocalDpi xmlns:a14="http://schemas.microsoft.com/office/drawing/2010/main" val="0"/>
                </a:ext>
              </a:extLst>
            </a:blip>
            <a:srcRect l="19622" t="12926" r="21401" b="53665"/>
            <a:stretch/>
          </p:blipFill>
          <p:spPr>
            <a:xfrm>
              <a:off x="1009846" y="3169598"/>
              <a:ext cx="1968261" cy="13466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8" name="Rounded Rectangle 37"/>
            <p:cNvSpPr/>
            <p:nvPr/>
          </p:nvSpPr>
          <p:spPr>
            <a:xfrm>
              <a:off x="6379173" y="3164760"/>
              <a:ext cx="1731681" cy="1351440"/>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latin typeface="Trebuchet MS" panose="020B0603020202020204" pitchFamily="34" charset="0"/>
                </a:rPr>
                <a:t>Embedding</a:t>
              </a:r>
              <a:endParaRPr lang="he-IL" dirty="0">
                <a:latin typeface="Trebuchet MS" panose="020B0603020202020204" pitchFamily="34" charset="0"/>
              </a:endParaRPr>
            </a:p>
          </p:txBody>
        </p:sp>
        <p:cxnSp>
          <p:nvCxnSpPr>
            <p:cNvPr id="43" name="Straight Arrow Connector 42"/>
            <p:cNvCxnSpPr>
              <a:stCxn id="47" idx="3"/>
              <a:endCxn id="38" idx="1"/>
            </p:cNvCxnSpPr>
            <p:nvPr/>
          </p:nvCxnSpPr>
          <p:spPr>
            <a:xfrm flipV="1">
              <a:off x="5772662" y="3840482"/>
              <a:ext cx="606510" cy="24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8717365" y="2791328"/>
              <a:ext cx="1305035" cy="2098306"/>
            </a:xfrm>
            <a:prstGeom prst="round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latin typeface="Trebuchet MS" panose="020B0603020202020204" pitchFamily="34" charset="0"/>
                </a:rPr>
                <a:t>LSTM</a:t>
              </a:r>
            </a:p>
            <a:p>
              <a:pPr algn="ctr"/>
              <a:r>
                <a:rPr lang="en-US" dirty="0">
                  <a:latin typeface="Trebuchet MS" panose="020B0603020202020204" pitchFamily="34" charset="0"/>
                </a:rPr>
                <a:t> &amp;</a:t>
              </a:r>
            </a:p>
            <a:p>
              <a:pPr algn="ctr"/>
              <a:r>
                <a:rPr lang="en-US" dirty="0">
                  <a:latin typeface="Trebuchet MS" panose="020B0603020202020204" pitchFamily="34" charset="0"/>
                </a:rPr>
                <a:t>Decision </a:t>
              </a:r>
            </a:p>
            <a:p>
              <a:pPr algn="ctr"/>
              <a:r>
                <a:rPr lang="en-US" dirty="0">
                  <a:latin typeface="Trebuchet MS" panose="020B0603020202020204" pitchFamily="34" charset="0"/>
                </a:rPr>
                <a:t>Making</a:t>
              </a:r>
              <a:endParaRPr lang="he-IL" dirty="0">
                <a:latin typeface="Trebuchet MS" panose="020B0603020202020204" pitchFamily="34" charset="0"/>
              </a:endParaRPr>
            </a:p>
          </p:txBody>
        </p:sp>
        <p:cxnSp>
          <p:nvCxnSpPr>
            <p:cNvPr id="45" name="Straight Arrow Connector 44"/>
            <p:cNvCxnSpPr>
              <a:stCxn id="44" idx="3"/>
            </p:cNvCxnSpPr>
            <p:nvPr/>
          </p:nvCxnSpPr>
          <p:spPr>
            <a:xfrm>
              <a:off x="10022400" y="3840482"/>
              <a:ext cx="393184" cy="53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107703" y="3656412"/>
              <a:ext cx="1302439" cy="579881"/>
            </a:xfrm>
            <a:prstGeom prst="rect">
              <a:avLst/>
            </a:prstGeom>
            <a:noFill/>
          </p:spPr>
          <p:txBody>
            <a:bodyPr wrap="square" rtlCol="1">
              <a:spAutoFit/>
            </a:bodyPr>
            <a:lstStyle/>
            <a:p>
              <a:pPr algn="ctr" rtl="0"/>
              <a:r>
                <a:rPr lang="en-US" dirty="0">
                  <a:latin typeface="Trebuchet MS" panose="020B0603020202020204" pitchFamily="34" charset="0"/>
                </a:rPr>
                <a:t>"YES"</a:t>
              </a:r>
              <a:endParaRPr lang="he-IL" dirty="0">
                <a:latin typeface="Trebuchet MS" panose="020B0603020202020204" pitchFamily="34" charset="0"/>
              </a:endParaRPr>
            </a:p>
          </p:txBody>
        </p:sp>
        <p:cxnSp>
          <p:nvCxnSpPr>
            <p:cNvPr id="26" name="Straight Arrow Connector 25"/>
            <p:cNvCxnSpPr/>
            <p:nvPr/>
          </p:nvCxnSpPr>
          <p:spPr>
            <a:xfrm>
              <a:off x="8154364" y="3883332"/>
              <a:ext cx="508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042290" y="3883332"/>
              <a:ext cx="7043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3801616" y="3015422"/>
              <a:ext cx="2204841" cy="1650116"/>
              <a:chOff x="6260882" y="5005774"/>
              <a:chExt cx="2204841" cy="1650116"/>
            </a:xfrm>
          </p:grpSpPr>
          <p:pic>
            <p:nvPicPr>
              <p:cNvPr id="50" name="Picture 49"/>
              <p:cNvPicPr>
                <a:picLocks noChangeAspect="1"/>
              </p:cNvPicPr>
              <p:nvPr/>
            </p:nvPicPr>
            <p:blipFill rotWithShape="1">
              <a:blip r:embed="rId5">
                <a:extLst>
                  <a:ext uri="{28A0092B-C50C-407E-A947-70E740481C1C}">
                    <a14:useLocalDpi xmlns:a14="http://schemas.microsoft.com/office/drawing/2010/main" val="0"/>
                  </a:ext>
                </a:extLst>
              </a:blip>
              <a:srcRect l="11787" t="16831" r="24561" b="15625"/>
              <a:stretch/>
            </p:blipFill>
            <p:spPr>
              <a:xfrm>
                <a:off x="6497462" y="5304437"/>
                <a:ext cx="1968261" cy="13514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1" name="Picture 50"/>
              <p:cNvPicPr>
                <a:picLocks noChangeAspect="1"/>
              </p:cNvPicPr>
              <p:nvPr/>
            </p:nvPicPr>
            <p:blipFill rotWithShape="1">
              <a:blip r:embed="rId6">
                <a:extLst>
                  <a:ext uri="{28A0092B-C50C-407E-A947-70E740481C1C}">
                    <a14:useLocalDpi xmlns:a14="http://schemas.microsoft.com/office/drawing/2010/main" val="0"/>
                  </a:ext>
                </a:extLst>
              </a:blip>
              <a:srcRect l="11832" t="17489" r="24890" b="15844"/>
              <a:stretch/>
            </p:blipFill>
            <p:spPr>
              <a:xfrm>
                <a:off x="6379172" y="5179028"/>
                <a:ext cx="1968261" cy="13514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2" name="Picture 51"/>
              <p:cNvPicPr>
                <a:picLocks noChangeAspect="1"/>
              </p:cNvPicPr>
              <p:nvPr/>
            </p:nvPicPr>
            <p:blipFill rotWithShape="1">
              <a:blip r:embed="rId7">
                <a:extLst>
                  <a:ext uri="{28A0092B-C50C-407E-A947-70E740481C1C}">
                    <a14:useLocalDpi xmlns:a14="http://schemas.microsoft.com/office/drawing/2010/main" val="0"/>
                  </a:ext>
                </a:extLst>
              </a:blip>
              <a:srcRect l="12126" t="17511" r="24725" b="16043"/>
              <a:stretch/>
            </p:blipFill>
            <p:spPr>
              <a:xfrm>
                <a:off x="6260882" y="5005774"/>
                <a:ext cx="1968261" cy="13514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grpSp>
      <p:sp>
        <p:nvSpPr>
          <p:cNvPr id="16" name="Title 4">
            <a:extLst>
              <a:ext uri="{FF2B5EF4-FFF2-40B4-BE49-F238E27FC236}">
                <a16:creationId xmlns="" xmlns:a16="http://schemas.microsoft.com/office/drawing/2014/main" id="{B24CAD13-17C9-4FB9-B997-C312E66D3030}"/>
              </a:ext>
            </a:extLst>
          </p:cNvPr>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Our Proposed - Architecture</a:t>
            </a:r>
            <a:endParaRPr lang="he-IL" b="1" dirty="0">
              <a:latin typeface="Trebuchet MS" panose="020B0603020202020204" pitchFamily="34" charset="0"/>
            </a:endParaRPr>
          </a:p>
        </p:txBody>
      </p:sp>
    </p:spTree>
    <p:extLst>
      <p:ext uri="{BB962C8B-B14F-4D97-AF65-F5344CB8AC3E}">
        <p14:creationId xmlns:p14="http://schemas.microsoft.com/office/powerpoint/2010/main" val="3712130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Adam Optimizer</a:t>
            </a:r>
            <a:endParaRPr lang="he-IL" dirty="0">
              <a:latin typeface="Trebuchet MS" panose="020B0603020202020204" pitchFamily="34" charset="0"/>
            </a:endParaRPr>
          </a:p>
        </p:txBody>
      </p:sp>
      <p:sp>
        <p:nvSpPr>
          <p:cNvPr id="20" name="Content Placeholder 5"/>
          <p:cNvSpPr>
            <a:spLocks noGrp="1"/>
          </p:cNvSpPr>
          <p:nvPr>
            <p:ph idx="1"/>
          </p:nvPr>
        </p:nvSpPr>
        <p:spPr>
          <a:xfrm>
            <a:off x="610986" y="1433888"/>
            <a:ext cx="11305309" cy="4658302"/>
          </a:xfrm>
        </p:spPr>
        <p:txBody>
          <a:bodyPr>
            <a:normAutofit fontScale="85000" lnSpcReduction="10000"/>
          </a:bodyPr>
          <a:lstStyle/>
          <a:p>
            <a:pPr algn="l" rtl="0">
              <a:lnSpc>
                <a:spcPct val="150000"/>
              </a:lnSpc>
              <a:buFont typeface="Wingdings" panose="05000000000000000000" pitchFamily="2" charset="2"/>
              <a:buChar char="Ø"/>
            </a:pPr>
            <a:r>
              <a:rPr lang="en-US" sz="2400" dirty="0">
                <a:latin typeface="Trebuchet MS" panose="020B0603020202020204" pitchFamily="34" charset="0"/>
              </a:rPr>
              <a:t>Adaptive Moment Estimation (Adam) </a:t>
            </a:r>
          </a:p>
          <a:p>
            <a:pPr algn="l" rtl="0">
              <a:lnSpc>
                <a:spcPct val="150000"/>
              </a:lnSpc>
              <a:buFont typeface="Wingdings" panose="05000000000000000000" pitchFamily="2" charset="2"/>
              <a:buChar char="Ø"/>
            </a:pPr>
            <a:r>
              <a:rPr lang="en-US" sz="2400" dirty="0">
                <a:latin typeface="Trebuchet MS" panose="020B0603020202020204" pitchFamily="34" charset="0"/>
              </a:rPr>
              <a:t>aims to incorporate both momentum and adaptive learning rate into a single algorithm</a:t>
            </a:r>
            <a:endParaRPr lang="en-US" sz="2700" dirty="0">
              <a:latin typeface="Trebuchet MS" panose="020B0603020202020204" pitchFamily="34" charset="0"/>
            </a:endParaRPr>
          </a:p>
          <a:p>
            <a:pPr algn="l" rtl="0">
              <a:lnSpc>
                <a:spcPct val="150000"/>
              </a:lnSpc>
              <a:buFont typeface="Wingdings" panose="05000000000000000000" pitchFamily="2" charset="2"/>
              <a:buChar char="Ø"/>
            </a:pPr>
            <a:r>
              <a:rPr lang="en-US" sz="2400" dirty="0">
                <a:latin typeface="Trebuchet MS" panose="020B0603020202020204" pitchFamily="34" charset="0"/>
              </a:rPr>
              <a:t>A rough idea for the update rule is (typically, </a:t>
            </a:r>
            <a:r>
              <a:rPr lang="el-GR" sz="2400" dirty="0">
                <a:latin typeface="Trebuchet MS" panose="020B0603020202020204" pitchFamily="34" charset="0"/>
              </a:rPr>
              <a:t>β1 = 0.9, β2 = 0.999):</a:t>
            </a:r>
            <a:endParaRPr lang="en-US" sz="2400" dirty="0">
              <a:latin typeface="Trebuchet MS" panose="020B0603020202020204" pitchFamily="34" charset="0"/>
            </a:endParaRPr>
          </a:p>
          <a:p>
            <a:pPr algn="l" rtl="0">
              <a:lnSpc>
                <a:spcPct val="150000"/>
              </a:lnSpc>
              <a:buFont typeface="Wingdings" panose="05000000000000000000" pitchFamily="2" charset="2"/>
              <a:buChar char="Ø"/>
            </a:pPr>
            <a:endParaRPr lang="en-US" sz="2400" dirty="0">
              <a:latin typeface="Trebuchet MS" panose="020B0603020202020204" pitchFamily="34" charset="0"/>
            </a:endParaRPr>
          </a:p>
          <a:p>
            <a:pPr algn="l" rtl="0">
              <a:lnSpc>
                <a:spcPct val="150000"/>
              </a:lnSpc>
              <a:buFont typeface="Wingdings" panose="05000000000000000000" pitchFamily="2" charset="2"/>
              <a:buChar char="Ø"/>
            </a:pPr>
            <a:endParaRPr lang="en-US" sz="2400" dirty="0">
              <a:latin typeface="Trebuchet MS" panose="020B0603020202020204" pitchFamily="34" charset="0"/>
            </a:endParaRPr>
          </a:p>
          <a:p>
            <a:pPr algn="l" rtl="0">
              <a:lnSpc>
                <a:spcPct val="150000"/>
              </a:lnSpc>
              <a:buFont typeface="Wingdings" panose="05000000000000000000" pitchFamily="2" charset="2"/>
              <a:buChar char="Ø"/>
            </a:pPr>
            <a:endParaRPr lang="en-US" sz="2400" dirty="0">
              <a:latin typeface="Trebuchet MS" panose="020B0603020202020204" pitchFamily="34" charset="0"/>
            </a:endParaRPr>
          </a:p>
          <a:p>
            <a:pPr marL="0" indent="0" algn="l" rtl="0">
              <a:lnSpc>
                <a:spcPct val="150000"/>
              </a:lnSpc>
              <a:buNone/>
            </a:pPr>
            <a:endParaRPr lang="en-US" sz="2400" dirty="0" smtClean="0">
              <a:latin typeface="Trebuchet MS" panose="020B0603020202020204" pitchFamily="34" charset="0"/>
            </a:endParaRPr>
          </a:p>
          <a:p>
            <a:pPr marL="0" indent="0" algn="l" rtl="0">
              <a:lnSpc>
                <a:spcPct val="150000"/>
              </a:lnSpc>
              <a:buNone/>
            </a:pPr>
            <a:r>
              <a:rPr lang="en-US" sz="2400" dirty="0" smtClean="0">
                <a:latin typeface="Trebuchet MS" panose="020B0603020202020204" pitchFamily="34" charset="0"/>
              </a:rPr>
              <a:t>Problem </a:t>
            </a:r>
            <a:r>
              <a:rPr lang="en-US" sz="2400" dirty="0">
                <a:latin typeface="Trebuchet MS" panose="020B0603020202020204" pitchFamily="34" charset="0"/>
              </a:rPr>
              <a:t>- what happens early in the training process? </a:t>
            </a:r>
          </a:p>
          <a:p>
            <a:pPr marL="0" indent="0" algn="l" rtl="0">
              <a:lnSpc>
                <a:spcPct val="150000"/>
              </a:lnSpc>
              <a:buNone/>
            </a:pPr>
            <a:r>
              <a:rPr lang="el-GR" sz="2400" dirty="0"/>
              <a:t> </a:t>
            </a:r>
            <a:endParaRPr lang="he-IL" sz="2400" dirty="0"/>
          </a:p>
          <a:p>
            <a:pPr algn="l" rtl="0">
              <a:lnSpc>
                <a:spcPct val="150000"/>
              </a:lnSpc>
              <a:buFont typeface="Wingdings" panose="05000000000000000000" pitchFamily="2" charset="2"/>
              <a:buChar char="Ø"/>
            </a:pPr>
            <a:endParaRPr lang="en-US" sz="2700" dirty="0">
              <a:latin typeface="Trebuchet MS" panose="020B0603020202020204" pitchFamily="34" charset="0"/>
            </a:endParaRPr>
          </a:p>
        </p:txBody>
      </p:sp>
      <p:pic>
        <p:nvPicPr>
          <p:cNvPr id="3" name="Picture 2"/>
          <p:cNvPicPr>
            <a:picLocks noChangeAspect="1"/>
          </p:cNvPicPr>
          <p:nvPr/>
        </p:nvPicPr>
        <p:blipFill>
          <a:blip r:embed="rId4"/>
          <a:stretch>
            <a:fillRect/>
          </a:stretch>
        </p:blipFill>
        <p:spPr>
          <a:xfrm>
            <a:off x="3221355" y="3190586"/>
            <a:ext cx="5581650" cy="2105025"/>
          </a:xfrm>
          <a:prstGeom prst="rect">
            <a:avLst/>
          </a:prstGeom>
        </p:spPr>
      </p:pic>
    </p:spTree>
    <p:extLst>
      <p:ext uri="{BB962C8B-B14F-4D97-AF65-F5344CB8AC3E}">
        <p14:creationId xmlns:p14="http://schemas.microsoft.com/office/powerpoint/2010/main" val="3941634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Adam Optimizer</a:t>
            </a:r>
            <a:endParaRPr lang="he-IL" dirty="0">
              <a:latin typeface="Trebuchet MS" panose="020B0603020202020204" pitchFamily="34" charset="0"/>
            </a:endParaRPr>
          </a:p>
        </p:txBody>
      </p:sp>
      <p:sp>
        <p:nvSpPr>
          <p:cNvPr id="20" name="Content Placeholder 5"/>
          <p:cNvSpPr>
            <a:spLocks noGrp="1"/>
          </p:cNvSpPr>
          <p:nvPr>
            <p:ph idx="1"/>
          </p:nvPr>
        </p:nvSpPr>
        <p:spPr>
          <a:xfrm>
            <a:off x="610986" y="1822508"/>
            <a:ext cx="11305309" cy="4658302"/>
          </a:xfrm>
        </p:spPr>
        <p:txBody>
          <a:bodyPr>
            <a:normAutofit/>
          </a:bodyPr>
          <a:lstStyle/>
          <a:p>
            <a:pPr marL="0" indent="0" algn="l" rtl="0">
              <a:lnSpc>
                <a:spcPct val="150000"/>
              </a:lnSpc>
              <a:buNone/>
            </a:pPr>
            <a:r>
              <a:rPr lang="en-US" sz="2400" dirty="0">
                <a:latin typeface="Trebuchet MS" panose="020B0603020202020204" pitchFamily="34" charset="0"/>
              </a:rPr>
              <a:t>Solution - scale the moments’ estimates in order to correct the zero-bias.</a:t>
            </a:r>
          </a:p>
          <a:p>
            <a:pPr algn="l" rtl="0">
              <a:lnSpc>
                <a:spcPct val="150000"/>
              </a:lnSpc>
              <a:buFont typeface="Wingdings" panose="05000000000000000000" pitchFamily="2" charset="2"/>
              <a:buChar char="Ø"/>
            </a:pPr>
            <a:r>
              <a:rPr lang="en-US" sz="2400" dirty="0">
                <a:latin typeface="Trebuchet MS" panose="020B0603020202020204" pitchFamily="34" charset="0"/>
              </a:rPr>
              <a:t>The final update rule is (typically, β1 = 0.9, β2 = 0.999):</a:t>
            </a:r>
            <a:r>
              <a:rPr lang="el-GR" sz="2400" dirty="0">
                <a:latin typeface="Trebuchet MS" panose="020B0603020202020204" pitchFamily="34" charset="0"/>
              </a:rPr>
              <a:t> </a:t>
            </a:r>
            <a:endParaRPr lang="he-IL" sz="2400" dirty="0">
              <a:latin typeface="Trebuchet MS" panose="020B0603020202020204" pitchFamily="34" charset="0"/>
            </a:endParaRPr>
          </a:p>
          <a:p>
            <a:pPr algn="l" rtl="0">
              <a:lnSpc>
                <a:spcPct val="150000"/>
              </a:lnSpc>
              <a:buFont typeface="Wingdings" panose="05000000000000000000" pitchFamily="2" charset="2"/>
              <a:buChar char="Ø"/>
            </a:pPr>
            <a:endParaRPr lang="en-US" sz="2700" dirty="0">
              <a:latin typeface="Trebuchet MS" panose="020B0603020202020204" pitchFamily="34" charset="0"/>
            </a:endParaRPr>
          </a:p>
        </p:txBody>
      </p:sp>
      <p:pic>
        <p:nvPicPr>
          <p:cNvPr id="4" name="Picture 3"/>
          <p:cNvPicPr>
            <a:picLocks noChangeAspect="1"/>
          </p:cNvPicPr>
          <p:nvPr/>
        </p:nvPicPr>
        <p:blipFill>
          <a:blip r:embed="rId4"/>
          <a:stretch>
            <a:fillRect/>
          </a:stretch>
        </p:blipFill>
        <p:spPr>
          <a:xfrm>
            <a:off x="1041082" y="3081326"/>
            <a:ext cx="5400675" cy="3543300"/>
          </a:xfrm>
          <a:prstGeom prst="rect">
            <a:avLst/>
          </a:prstGeom>
        </p:spPr>
      </p:pic>
    </p:spTree>
    <p:extLst>
      <p:ext uri="{BB962C8B-B14F-4D97-AF65-F5344CB8AC3E}">
        <p14:creationId xmlns:p14="http://schemas.microsoft.com/office/powerpoint/2010/main" val="2860524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838200" y="460938"/>
            <a:ext cx="10515600" cy="1325563"/>
          </a:xfrm>
          <a:noFill/>
        </p:spPr>
        <p:txBody>
          <a:bodyPr/>
          <a:lstStyle/>
          <a:p>
            <a:pPr algn="ctr" rtl="0"/>
            <a:r>
              <a:rPr lang="en-US" b="1" smtClean="0">
                <a:latin typeface="Trebuchet MS" panose="020B0603020202020204" pitchFamily="34" charset="0"/>
              </a:rPr>
              <a:t>Results </a:t>
            </a:r>
            <a:r>
              <a:rPr lang="en-US" b="1" dirty="0" smtClean="0">
                <a:latin typeface="Trebuchet MS" panose="020B0603020202020204" pitchFamily="34" charset="0"/>
              </a:rPr>
              <a:t>- Precision Recall</a:t>
            </a:r>
            <a:endParaRPr lang="he-IL" b="1" dirty="0">
              <a:latin typeface="Trebuchet MS" panose="020B0603020202020204" pitchFamily="34" charset="0"/>
            </a:endParaRPr>
          </a:p>
        </p:txBody>
      </p:sp>
      <p:pic>
        <p:nvPicPr>
          <p:cNvPr id="14"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0"/>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8628" t="9854" r="8741" b="20666"/>
          <a:stretch/>
        </p:blipFill>
        <p:spPr>
          <a:xfrm>
            <a:off x="215900" y="1574801"/>
            <a:ext cx="11760200" cy="4978400"/>
          </a:xfrm>
          <a:prstGeom prst="rect">
            <a:avLst/>
          </a:prstGeom>
        </p:spPr>
      </p:pic>
      <p:grpSp>
        <p:nvGrpSpPr>
          <p:cNvPr id="8" name="Group 7"/>
          <p:cNvGrpSpPr/>
          <p:nvPr/>
        </p:nvGrpSpPr>
        <p:grpSpPr>
          <a:xfrm>
            <a:off x="954572" y="2631573"/>
            <a:ext cx="4089066" cy="3492500"/>
            <a:chOff x="4718050" y="2679700"/>
            <a:chExt cx="4089066" cy="3492500"/>
          </a:xfrm>
        </p:grpSpPr>
        <p:sp>
          <p:nvSpPr>
            <p:cNvPr id="9" name="Rounded Rectangle 8"/>
            <p:cNvSpPr/>
            <p:nvPr/>
          </p:nvSpPr>
          <p:spPr>
            <a:xfrm>
              <a:off x="4718050" y="2679700"/>
              <a:ext cx="4089066" cy="3492500"/>
            </a:xfrm>
            <a:prstGeom prst="roundRect">
              <a:avLst/>
            </a:prstGeom>
          </p:spPr>
          <p:style>
            <a:lnRef idx="2">
              <a:schemeClr val="dk1"/>
            </a:lnRef>
            <a:fillRef idx="1">
              <a:schemeClr val="lt1"/>
            </a:fillRef>
            <a:effectRef idx="0">
              <a:schemeClr val="dk1"/>
            </a:effectRef>
            <a:fontRef idx="minor">
              <a:schemeClr val="dk1"/>
            </a:fontRef>
          </p:style>
          <p:txBody>
            <a:bodyPr rtlCol="1" anchor="t"/>
            <a:lstStyle/>
            <a:p>
              <a:pPr lvl="1" algn="l" rtl="0"/>
              <a:r>
                <a:rPr lang="en-US" sz="1400" dirty="0" smtClean="0"/>
                <a:t>Iso-f1 curves</a:t>
              </a:r>
            </a:p>
            <a:p>
              <a:pPr lvl="1" algn="l" rtl="0"/>
              <a:r>
                <a:rPr lang="en-US" sz="1400" dirty="0" smtClean="0"/>
                <a:t>Micro-average Precision-recall (area=0.98)</a:t>
              </a:r>
            </a:p>
            <a:p>
              <a:pPr lvl="1" algn="l" rtl="0"/>
              <a:r>
                <a:rPr lang="en-US" sz="1400" dirty="0" smtClean="0"/>
                <a:t>Precision-recall for 'Yes' (area=0.99)</a:t>
              </a:r>
            </a:p>
            <a:p>
              <a:pPr lvl="1" algn="l" rtl="0"/>
              <a:r>
                <a:rPr lang="en-US" sz="1400" dirty="0"/>
                <a:t>Precision-recall for </a:t>
              </a:r>
              <a:r>
                <a:rPr lang="en-US" sz="1400" dirty="0" smtClean="0"/>
                <a:t>'No' </a:t>
              </a:r>
              <a:r>
                <a:rPr lang="en-US" sz="1400" dirty="0"/>
                <a:t>(</a:t>
              </a:r>
              <a:r>
                <a:rPr lang="en-US" sz="1400" dirty="0" smtClean="0"/>
                <a:t>area=0.97)</a:t>
              </a:r>
              <a:endParaRPr lang="en-US" sz="1400" dirty="0"/>
            </a:p>
            <a:p>
              <a:pPr lvl="1" algn="l" rtl="0"/>
              <a:r>
                <a:rPr lang="en-US" sz="1400" dirty="0"/>
                <a:t>Precision-recall for </a:t>
              </a:r>
              <a:r>
                <a:rPr lang="en-US" sz="1400" dirty="0" smtClean="0"/>
                <a:t>'Up' </a:t>
              </a:r>
              <a:r>
                <a:rPr lang="en-US" sz="1400" dirty="0"/>
                <a:t>(</a:t>
              </a:r>
              <a:r>
                <a:rPr lang="en-US" sz="1400" dirty="0" smtClean="0"/>
                <a:t>area=0.97)</a:t>
              </a:r>
              <a:endParaRPr lang="en-US" sz="1400" dirty="0"/>
            </a:p>
            <a:p>
              <a:pPr lvl="1" algn="l" rtl="0"/>
              <a:r>
                <a:rPr lang="en-US" sz="1400" dirty="0"/>
                <a:t>Precision-recall for </a:t>
              </a:r>
              <a:r>
                <a:rPr lang="en-US" sz="1400" dirty="0" smtClean="0"/>
                <a:t>'Down' </a:t>
              </a:r>
              <a:r>
                <a:rPr lang="en-US" sz="1400" dirty="0"/>
                <a:t>(</a:t>
              </a:r>
              <a:r>
                <a:rPr lang="en-US" sz="1400" dirty="0" smtClean="0"/>
                <a:t>area=0.98)</a:t>
              </a:r>
            </a:p>
            <a:p>
              <a:pPr lvl="1" algn="l" rtl="0"/>
              <a:r>
                <a:rPr lang="en-US" sz="1400" dirty="0"/>
                <a:t>Precision-recall for </a:t>
              </a:r>
              <a:r>
                <a:rPr lang="en-US" sz="1400" dirty="0" smtClean="0"/>
                <a:t>'Left' </a:t>
              </a:r>
              <a:r>
                <a:rPr lang="en-US" sz="1400" dirty="0"/>
                <a:t>(area=0.99</a:t>
              </a:r>
              <a:r>
                <a:rPr lang="en-US" sz="1400" dirty="0" smtClean="0"/>
                <a:t>)</a:t>
              </a:r>
              <a:endParaRPr lang="he-IL" sz="1400" dirty="0" smtClean="0"/>
            </a:p>
            <a:p>
              <a:pPr lvl="1" algn="l" rtl="0"/>
              <a:r>
                <a:rPr lang="en-US" sz="1400" dirty="0"/>
                <a:t>Precision-recall for </a:t>
              </a:r>
              <a:r>
                <a:rPr lang="en-US" sz="1400" dirty="0" smtClean="0"/>
                <a:t>'Right' </a:t>
              </a:r>
              <a:r>
                <a:rPr lang="en-US" sz="1400" dirty="0"/>
                <a:t>(area=0.99)</a:t>
              </a:r>
            </a:p>
            <a:p>
              <a:pPr lvl="1" algn="l" rtl="0"/>
              <a:r>
                <a:rPr lang="en-US" sz="1400" dirty="0"/>
                <a:t>Precision-recall for </a:t>
              </a:r>
              <a:r>
                <a:rPr lang="en-US" sz="1400" dirty="0" smtClean="0"/>
                <a:t>'On' </a:t>
              </a:r>
              <a:r>
                <a:rPr lang="en-US" sz="1400" dirty="0"/>
                <a:t>(</a:t>
              </a:r>
              <a:r>
                <a:rPr lang="en-US" sz="1400" dirty="0" smtClean="0"/>
                <a:t>area=0.97)</a:t>
              </a:r>
              <a:endParaRPr lang="he-IL" sz="1400" dirty="0" smtClean="0"/>
            </a:p>
            <a:p>
              <a:pPr lvl="1" algn="l" rtl="0"/>
              <a:r>
                <a:rPr lang="en-US" sz="1400" dirty="0"/>
                <a:t>Precision-recall for </a:t>
              </a:r>
              <a:r>
                <a:rPr lang="en-US" sz="1400" dirty="0" smtClean="0"/>
                <a:t>'Off' </a:t>
              </a:r>
              <a:r>
                <a:rPr lang="en-US" sz="1400" dirty="0"/>
                <a:t>(</a:t>
              </a:r>
              <a:r>
                <a:rPr lang="en-US" sz="1400" dirty="0" smtClean="0"/>
                <a:t>area=0.97)</a:t>
              </a:r>
              <a:endParaRPr lang="he-IL" sz="1400" dirty="0" smtClean="0"/>
            </a:p>
            <a:p>
              <a:pPr lvl="1" algn="l" rtl="0"/>
              <a:r>
                <a:rPr lang="en-US" sz="1400" dirty="0"/>
                <a:t>Precision-recall for </a:t>
              </a:r>
              <a:r>
                <a:rPr lang="en-US" sz="1400" dirty="0" smtClean="0"/>
                <a:t>Stop' </a:t>
              </a:r>
              <a:r>
                <a:rPr lang="en-US" sz="1400" dirty="0"/>
                <a:t>(</a:t>
              </a:r>
              <a:r>
                <a:rPr lang="en-US" sz="1400" dirty="0" smtClean="0"/>
                <a:t>area=0.96)</a:t>
              </a:r>
              <a:endParaRPr lang="he-IL" sz="1400" dirty="0" smtClean="0"/>
            </a:p>
            <a:p>
              <a:pPr lvl="1" algn="l" rtl="0"/>
              <a:r>
                <a:rPr lang="en-US" sz="1400" dirty="0"/>
                <a:t>Precision-recall for </a:t>
              </a:r>
              <a:r>
                <a:rPr lang="en-US" sz="1400" dirty="0" smtClean="0"/>
                <a:t>Go' </a:t>
              </a:r>
              <a:r>
                <a:rPr lang="en-US" sz="1400" dirty="0"/>
                <a:t>(</a:t>
              </a:r>
              <a:r>
                <a:rPr lang="en-US" sz="1400" dirty="0" smtClean="0"/>
                <a:t>area=0.97)</a:t>
              </a:r>
              <a:endParaRPr lang="he-IL" sz="1400" dirty="0" smtClean="0"/>
            </a:p>
            <a:p>
              <a:pPr lvl="1" algn="l" rtl="0"/>
              <a:r>
                <a:rPr lang="en-US" sz="1400" dirty="0"/>
                <a:t>Precision-recall for </a:t>
              </a:r>
              <a:r>
                <a:rPr lang="en-US" sz="1400" dirty="0" smtClean="0"/>
                <a:t>'Silence' </a:t>
              </a:r>
              <a:r>
                <a:rPr lang="en-US" sz="1400" dirty="0"/>
                <a:t>(</a:t>
              </a:r>
              <a:r>
                <a:rPr lang="en-US" sz="1400" dirty="0" smtClean="0"/>
                <a:t>area=1.00)</a:t>
              </a:r>
              <a:endParaRPr lang="he-IL" sz="1400" dirty="0" smtClean="0"/>
            </a:p>
            <a:p>
              <a:pPr lvl="1" algn="l" rtl="0"/>
              <a:r>
                <a:rPr lang="en-US" sz="1400" dirty="0"/>
                <a:t>Precision-recall for </a:t>
              </a:r>
              <a:r>
                <a:rPr lang="en-US" sz="1400" dirty="0" smtClean="0"/>
                <a:t>'Unknown' </a:t>
              </a:r>
              <a:r>
                <a:rPr lang="en-US" sz="1400" dirty="0"/>
                <a:t>(</a:t>
              </a:r>
              <a:r>
                <a:rPr lang="en-US" sz="1400" dirty="0" smtClean="0"/>
                <a:t>area=1.00)</a:t>
              </a:r>
              <a:endParaRPr lang="en-US" sz="1400" dirty="0"/>
            </a:p>
            <a:p>
              <a:pPr algn="l"/>
              <a:endParaRPr lang="en-US" sz="1400" dirty="0"/>
            </a:p>
            <a:p>
              <a:pPr algn="l"/>
              <a:endParaRPr lang="en-US" sz="1400" dirty="0"/>
            </a:p>
            <a:p>
              <a:pPr algn="l"/>
              <a:endParaRPr lang="en-US" sz="1400" dirty="0"/>
            </a:p>
            <a:p>
              <a:pPr algn="l"/>
              <a:endParaRPr lang="en-US" sz="1400" dirty="0"/>
            </a:p>
            <a:p>
              <a:pPr algn="l"/>
              <a:endParaRPr lang="en-US" sz="1400" dirty="0"/>
            </a:p>
            <a:p>
              <a:pPr algn="l"/>
              <a:endParaRPr lang="en-US" sz="1400" dirty="0" smtClean="0"/>
            </a:p>
            <a:p>
              <a:pPr algn="l"/>
              <a:endParaRPr lang="he-IL" sz="1400" dirty="0"/>
            </a:p>
          </p:txBody>
        </p:sp>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12751" t="71863" r="83846" b="1094"/>
            <a:stretch/>
          </p:blipFill>
          <p:spPr>
            <a:xfrm>
              <a:off x="4950036" y="2904066"/>
              <a:ext cx="391160" cy="2984501"/>
            </a:xfrm>
            <a:prstGeom prst="rect">
              <a:avLst/>
            </a:prstGeom>
            <a:noFill/>
            <a:ln>
              <a:noFill/>
            </a:ln>
          </p:spPr>
        </p:pic>
      </p:grpSp>
    </p:spTree>
    <p:extLst>
      <p:ext uri="{BB962C8B-B14F-4D97-AF65-F5344CB8AC3E}">
        <p14:creationId xmlns:p14="http://schemas.microsoft.com/office/powerpoint/2010/main" val="7787492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838200" y="460938"/>
            <a:ext cx="10515600" cy="1325563"/>
          </a:xfrm>
          <a:noFill/>
        </p:spPr>
        <p:txBody>
          <a:bodyPr/>
          <a:lstStyle/>
          <a:p>
            <a:pPr algn="ctr" rtl="0"/>
            <a:r>
              <a:rPr lang="en-US" b="1" dirty="0" smtClean="0">
                <a:latin typeface="Trebuchet MS" panose="020B0603020202020204" pitchFamily="34" charset="0"/>
              </a:rPr>
              <a:t>Results - Precision Recall</a:t>
            </a:r>
            <a:endParaRPr lang="he-IL" b="1" dirty="0">
              <a:latin typeface="Trebuchet MS" panose="020B0603020202020204" pitchFamily="34" charset="0"/>
            </a:endParaRPr>
          </a:p>
        </p:txBody>
      </p:sp>
      <p:pic>
        <p:nvPicPr>
          <p:cNvPr id="14"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0"/>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351524"/>
            <a:ext cx="10807701" cy="4997820"/>
          </a:xfrm>
          <a:prstGeom prst="rect">
            <a:avLst/>
          </a:prstGeom>
        </p:spPr>
      </p:pic>
      <p:sp>
        <p:nvSpPr>
          <p:cNvPr id="6" name="Content Placeholder 5"/>
          <p:cNvSpPr>
            <a:spLocks noGrp="1"/>
          </p:cNvSpPr>
          <p:nvPr>
            <p:ph idx="1"/>
          </p:nvPr>
        </p:nvSpPr>
        <p:spPr>
          <a:xfrm>
            <a:off x="1887378" y="5919696"/>
            <a:ext cx="8709343" cy="859296"/>
          </a:xfrm>
        </p:spPr>
        <p:txBody>
          <a:bodyPr>
            <a:normAutofit/>
          </a:bodyPr>
          <a:lstStyle/>
          <a:p>
            <a:pPr marL="457200" lvl="1" indent="0" algn="ctr" rtl="0">
              <a:buNone/>
            </a:pPr>
            <a:endParaRPr lang="en-US" dirty="0">
              <a:latin typeface="Trebuchet MS" panose="020B0603020202020204" pitchFamily="34" charset="0"/>
            </a:endParaRPr>
          </a:p>
          <a:p>
            <a:pPr marL="457200" lvl="1" indent="0" algn="ctr" rtl="0">
              <a:buNone/>
            </a:pPr>
            <a:r>
              <a:rPr lang="en-US" sz="1800" b="1" dirty="0" smtClean="0">
                <a:latin typeface="Trebuchet MS" panose="020B0603020202020204" pitchFamily="34" charset="0"/>
              </a:rPr>
              <a:t>Validation Score = [0.25199641659826544</a:t>
            </a:r>
            <a:r>
              <a:rPr lang="en-US" sz="1800" b="1" dirty="0">
                <a:latin typeface="Trebuchet MS" panose="020B0603020202020204" pitchFamily="34" charset="0"/>
              </a:rPr>
              <a:t>, </a:t>
            </a:r>
            <a:r>
              <a:rPr lang="en-US" sz="1800" b="1" dirty="0" smtClean="0">
                <a:latin typeface="Trebuchet MS" panose="020B0603020202020204" pitchFamily="34" charset="0"/>
              </a:rPr>
              <a:t>0.965225858804436</a:t>
            </a:r>
            <a:r>
              <a:rPr lang="en-US" sz="1800" b="1" dirty="0">
                <a:latin typeface="Trebuchet MS" panose="020B0603020202020204" pitchFamily="34" charset="0"/>
              </a:rPr>
              <a:t>]</a:t>
            </a:r>
          </a:p>
          <a:p>
            <a:pPr lvl="1" algn="ctr" rtl="0">
              <a:buFont typeface="Wingdings" panose="05000000000000000000" pitchFamily="2" charset="2"/>
              <a:buChar char="Ø"/>
            </a:pPr>
            <a:endParaRPr lang="en-US" dirty="0">
              <a:latin typeface="Trebuchet MS" panose="020B0603020202020204" pitchFamily="34" charset="0"/>
            </a:endParaRPr>
          </a:p>
          <a:p>
            <a:pPr marL="0" indent="0" algn="ctr" rtl="0">
              <a:buNone/>
            </a:pPr>
            <a:endParaRPr lang="en-US" dirty="0">
              <a:latin typeface="Trebuchet MS" panose="020B0603020202020204" pitchFamily="34" charset="0"/>
            </a:endParaRPr>
          </a:p>
          <a:p>
            <a:pPr marL="0" indent="0" algn="ctr" rtl="0">
              <a:buNone/>
            </a:pPr>
            <a:endParaRPr lang="en-US" dirty="0">
              <a:latin typeface="Trebuchet MS" panose="020B0603020202020204" pitchFamily="34" charset="0"/>
            </a:endParaRPr>
          </a:p>
          <a:p>
            <a:pPr algn="ctr" rtl="0">
              <a:buFont typeface="Wingdings" panose="05000000000000000000" pitchFamily="2" charset="2"/>
              <a:buChar char="Ø"/>
            </a:pPr>
            <a:endParaRPr lang="en-US" dirty="0">
              <a:latin typeface="Trebuchet MS" panose="020B0603020202020204" pitchFamily="34" charset="0"/>
            </a:endParaRPr>
          </a:p>
          <a:p>
            <a:pPr lvl="1" algn="ctr" rtl="0">
              <a:buFont typeface="Wingdings" panose="05000000000000000000" pitchFamily="2" charset="2"/>
              <a:buChar char="Ø"/>
            </a:pPr>
            <a:endParaRPr lang="en-US" dirty="0">
              <a:latin typeface="Trebuchet MS" panose="020B0603020202020204" pitchFamily="34" charset="0"/>
            </a:endParaRPr>
          </a:p>
          <a:p>
            <a:pPr lvl="1" algn="ctr" rtl="0">
              <a:buFont typeface="Wingdings" panose="05000000000000000000" pitchFamily="2" charset="2"/>
              <a:buChar char="Ø"/>
            </a:pPr>
            <a:endParaRPr lang="en-US" dirty="0">
              <a:latin typeface="Trebuchet MS" panose="020B0603020202020204" pitchFamily="34" charset="0"/>
            </a:endParaRPr>
          </a:p>
          <a:p>
            <a:pPr lvl="1" algn="ctr" rtl="0">
              <a:buFont typeface="Wingdings" panose="05000000000000000000" pitchFamily="2" charset="2"/>
              <a:buChar char="Ø"/>
            </a:pPr>
            <a:endParaRPr lang="en-US" sz="1800" dirty="0">
              <a:latin typeface="Trebuchet MS" panose="020B0603020202020204" pitchFamily="34" charset="0"/>
            </a:endParaRPr>
          </a:p>
          <a:p>
            <a:pPr marL="457200" lvl="1" indent="0" algn="ctr" rtl="0">
              <a:buNone/>
            </a:pPr>
            <a:endParaRPr lang="en-US" sz="2200" dirty="0">
              <a:latin typeface="Trebuchet MS" panose="020B0603020202020204" pitchFamily="34" charset="0"/>
            </a:endParaRPr>
          </a:p>
          <a:p>
            <a:pPr algn="ctr" rtl="0" fontAlgn="base">
              <a:buFont typeface="Wingdings" panose="05000000000000000000" pitchFamily="2" charset="2"/>
              <a:buChar char="Ø"/>
            </a:pPr>
            <a:endParaRPr lang="en-US" sz="3200" dirty="0">
              <a:solidFill>
                <a:schemeClr val="tx1">
                  <a:lumMod val="65000"/>
                  <a:lumOff val="35000"/>
                </a:schemeClr>
              </a:solidFill>
              <a:latin typeface="Trebuchet MS" panose="020B0603020202020204" pitchFamily="34" charset="0"/>
            </a:endParaRPr>
          </a:p>
          <a:p>
            <a:pPr marL="0" indent="0" algn="ctr" rtl="0">
              <a:buNone/>
            </a:pPr>
            <a:endParaRPr lang="he-IL" dirty="0"/>
          </a:p>
        </p:txBody>
      </p:sp>
    </p:spTree>
    <p:extLst>
      <p:ext uri="{BB962C8B-B14F-4D97-AF65-F5344CB8AC3E}">
        <p14:creationId xmlns:p14="http://schemas.microsoft.com/office/powerpoint/2010/main" val="6768862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838200" y="460938"/>
            <a:ext cx="10515600" cy="1325563"/>
          </a:xfrm>
          <a:noFill/>
        </p:spPr>
        <p:txBody>
          <a:bodyPr/>
          <a:lstStyle/>
          <a:p>
            <a:pPr algn="ctr" rtl="0"/>
            <a:r>
              <a:rPr lang="en-US" b="1" dirty="0">
                <a:latin typeface="Trebuchet MS" panose="020B0603020202020204" pitchFamily="34" charset="0"/>
              </a:rPr>
              <a:t>Results</a:t>
            </a:r>
            <a:endParaRPr lang="he-IL" dirty="0">
              <a:latin typeface="Trebuchet MS" panose="020B0603020202020204" pitchFamily="34" charset="0"/>
            </a:endParaRPr>
          </a:p>
        </p:txBody>
      </p:sp>
      <p:sp>
        <p:nvSpPr>
          <p:cNvPr id="6" name="Content Placeholder 5"/>
          <p:cNvSpPr>
            <a:spLocks noGrp="1"/>
          </p:cNvSpPr>
          <p:nvPr>
            <p:ph idx="1"/>
          </p:nvPr>
        </p:nvSpPr>
        <p:spPr>
          <a:xfrm>
            <a:off x="1285258" y="1826754"/>
            <a:ext cx="10515600" cy="4351338"/>
          </a:xfrm>
        </p:spPr>
        <p:txBody>
          <a:bodyPr>
            <a:normAutofit/>
          </a:bodyPr>
          <a:lstStyle/>
          <a:p>
            <a:pPr marL="0" indent="0" algn="l" rtl="0">
              <a:buNone/>
            </a:pPr>
            <a:endParaRPr lang="en-US" dirty="0">
              <a:latin typeface="Trebuchet MS" panose="020B0603020202020204" pitchFamily="34" charset="0"/>
            </a:endParaRPr>
          </a:p>
          <a:p>
            <a:pPr marL="457200" lvl="1" indent="0" algn="l" rtl="0">
              <a:buNone/>
            </a:pPr>
            <a:endParaRPr lang="en-US" dirty="0">
              <a:latin typeface="Trebuchet MS" panose="020B0603020202020204" pitchFamily="34" charset="0"/>
            </a:endParaRPr>
          </a:p>
          <a:p>
            <a:pPr marL="457200" lvl="1" indent="0" algn="l" rtl="0">
              <a:buNone/>
            </a:pPr>
            <a:endParaRPr lang="en-US" dirty="0">
              <a:latin typeface="Trebuchet MS" panose="020B0603020202020204" pitchFamily="34" charset="0"/>
            </a:endParaRPr>
          </a:p>
          <a:p>
            <a:pPr lvl="1" algn="l" rtl="0">
              <a:buFont typeface="Wingdings" panose="05000000000000000000" pitchFamily="2" charset="2"/>
              <a:buChar char="Ø"/>
            </a:pPr>
            <a:endParaRPr lang="en-US" dirty="0">
              <a:latin typeface="Trebuchet MS" panose="020B0603020202020204" pitchFamily="34" charset="0"/>
            </a:endParaRPr>
          </a:p>
          <a:p>
            <a:pPr marL="0" indent="0" algn="l" rtl="0">
              <a:buNone/>
            </a:pPr>
            <a:endParaRPr lang="en-US" dirty="0">
              <a:latin typeface="Trebuchet MS" panose="020B0603020202020204" pitchFamily="34" charset="0"/>
            </a:endParaRPr>
          </a:p>
          <a:p>
            <a:pPr marL="0" indent="0" algn="l" rtl="0">
              <a:buNone/>
            </a:pPr>
            <a:endParaRPr lang="en-US" dirty="0">
              <a:latin typeface="Trebuchet MS" panose="020B0603020202020204" pitchFamily="34" charset="0"/>
            </a:endParaRPr>
          </a:p>
          <a:p>
            <a:pPr algn="l" rtl="0">
              <a:buFont typeface="Wingdings" panose="05000000000000000000" pitchFamily="2" charset="2"/>
              <a:buChar char="Ø"/>
            </a:pPr>
            <a:endParaRPr lang="en-US" dirty="0">
              <a:latin typeface="Trebuchet MS" panose="020B0603020202020204" pitchFamily="34" charset="0"/>
            </a:endParaRPr>
          </a:p>
          <a:p>
            <a:pPr lvl="1" algn="l" rtl="0">
              <a:buFont typeface="Wingdings" panose="05000000000000000000" pitchFamily="2" charset="2"/>
              <a:buChar char="Ø"/>
            </a:pPr>
            <a:endParaRPr lang="en-US" dirty="0">
              <a:latin typeface="Trebuchet MS" panose="020B0603020202020204" pitchFamily="34" charset="0"/>
            </a:endParaRPr>
          </a:p>
          <a:p>
            <a:pPr lvl="1" algn="l" rtl="0">
              <a:buFont typeface="Wingdings" panose="05000000000000000000" pitchFamily="2" charset="2"/>
              <a:buChar char="Ø"/>
            </a:pPr>
            <a:endParaRPr lang="en-US" dirty="0">
              <a:latin typeface="Trebuchet MS" panose="020B0603020202020204" pitchFamily="34" charset="0"/>
            </a:endParaRPr>
          </a:p>
          <a:p>
            <a:pPr marL="457200" lvl="1" indent="0" algn="l" rtl="0">
              <a:buNone/>
            </a:pPr>
            <a:endParaRPr lang="en-US" sz="1800" dirty="0">
              <a:latin typeface="Trebuchet MS" panose="020B0603020202020204" pitchFamily="34" charset="0"/>
            </a:endParaRPr>
          </a:p>
          <a:p>
            <a:pPr marL="457200" lvl="1" indent="0" algn="l" rtl="0">
              <a:buNone/>
            </a:pPr>
            <a:endParaRPr lang="en-US" sz="2200" dirty="0">
              <a:latin typeface="Trebuchet MS" panose="020B0603020202020204" pitchFamily="34" charset="0"/>
            </a:endParaRPr>
          </a:p>
          <a:p>
            <a:pPr algn="l" rtl="0" fontAlgn="base">
              <a:buFont typeface="Wingdings" panose="05000000000000000000" pitchFamily="2" charset="2"/>
              <a:buChar char="Ø"/>
            </a:pPr>
            <a:endParaRPr lang="en-US" sz="3200" dirty="0">
              <a:solidFill>
                <a:schemeClr val="tx1">
                  <a:lumMod val="65000"/>
                  <a:lumOff val="35000"/>
                </a:schemeClr>
              </a:solidFill>
              <a:latin typeface="Trebuchet MS" panose="020B0603020202020204" pitchFamily="34" charset="0"/>
            </a:endParaRPr>
          </a:p>
          <a:p>
            <a:pPr marL="0" indent="0" algn="l" rtl="0">
              <a:buNone/>
            </a:pPr>
            <a:endParaRPr lang="he-IL" dirty="0"/>
          </a:p>
        </p:txBody>
      </p:sp>
      <p:pic>
        <p:nvPicPr>
          <p:cNvPr id="14"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0"/>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1799475783"/>
              </p:ext>
            </p:extLst>
          </p:nvPr>
        </p:nvGraphicFramePr>
        <p:xfrm>
          <a:off x="1116532" y="1572579"/>
          <a:ext cx="10227126" cy="4545117"/>
        </p:xfrm>
        <a:graphic>
          <a:graphicData uri="http://schemas.openxmlformats.org/drawingml/2006/table">
            <a:tbl>
              <a:tblPr rtl="1" firstRow="1" bandRow="1">
                <a:tableStyleId>{5C22544A-7EE6-4342-B048-85BDC9FD1C3A}</a:tableStyleId>
              </a:tblPr>
              <a:tblGrid>
                <a:gridCol w="1871099">
                  <a:extLst>
                    <a:ext uri="{9D8B030D-6E8A-4147-A177-3AD203B41FA5}">
                      <a16:colId xmlns="" xmlns:a16="http://schemas.microsoft.com/office/drawing/2014/main" val="20000"/>
                    </a:ext>
                  </a:extLst>
                </a:gridCol>
                <a:gridCol w="2184886">
                  <a:extLst>
                    <a:ext uri="{9D8B030D-6E8A-4147-A177-3AD203B41FA5}">
                      <a16:colId xmlns="" xmlns:a16="http://schemas.microsoft.com/office/drawing/2014/main" val="20001"/>
                    </a:ext>
                  </a:extLst>
                </a:gridCol>
                <a:gridCol w="3288951">
                  <a:extLst>
                    <a:ext uri="{9D8B030D-6E8A-4147-A177-3AD203B41FA5}">
                      <a16:colId xmlns="" xmlns:a16="http://schemas.microsoft.com/office/drawing/2014/main" val="20002"/>
                    </a:ext>
                  </a:extLst>
                </a:gridCol>
                <a:gridCol w="2882190">
                  <a:extLst>
                    <a:ext uri="{9D8B030D-6E8A-4147-A177-3AD203B41FA5}">
                      <a16:colId xmlns="" xmlns:a16="http://schemas.microsoft.com/office/drawing/2014/main" val="20003"/>
                    </a:ext>
                  </a:extLst>
                </a:gridCol>
              </a:tblGrid>
              <a:tr h="370521">
                <a:tc>
                  <a:txBody>
                    <a:bodyPr/>
                    <a:lstStyle/>
                    <a:p>
                      <a:pPr algn="ctr" rtl="1"/>
                      <a:r>
                        <a:rPr lang="en-US" dirty="0"/>
                        <a:t>Public </a:t>
                      </a:r>
                      <a:r>
                        <a:rPr lang="en-US" dirty="0" smtClean="0"/>
                        <a:t>Score</a:t>
                      </a:r>
                    </a:p>
                    <a:p>
                      <a:pPr algn="ctr" rtl="1"/>
                      <a:r>
                        <a:rPr lang="en-US" dirty="0" smtClean="0"/>
                        <a:t>(Part Of</a:t>
                      </a:r>
                      <a:r>
                        <a:rPr lang="en-US" baseline="0" dirty="0" smtClean="0"/>
                        <a:t> Test Set)</a:t>
                      </a:r>
                      <a:endParaRPr lang="he-IL" dirty="0"/>
                    </a:p>
                  </a:txBody>
                  <a:tcPr/>
                </a:tc>
                <a:tc>
                  <a:txBody>
                    <a:bodyPr/>
                    <a:lstStyle/>
                    <a:p>
                      <a:pPr algn="ctr" rtl="1"/>
                      <a:r>
                        <a:rPr lang="en-US" dirty="0"/>
                        <a:t>Private </a:t>
                      </a:r>
                      <a:r>
                        <a:rPr lang="en-US" dirty="0" smtClean="0"/>
                        <a:t>Score</a:t>
                      </a:r>
                    </a:p>
                    <a:p>
                      <a:pPr algn="ctr" rtl="1"/>
                      <a:r>
                        <a:rPr lang="en-US" dirty="0" smtClean="0"/>
                        <a:t>(whole Test</a:t>
                      </a:r>
                      <a:r>
                        <a:rPr lang="en-US" baseline="0" dirty="0" smtClean="0"/>
                        <a:t> Set)</a:t>
                      </a:r>
                      <a:endParaRPr lang="he-IL" dirty="0"/>
                    </a:p>
                  </a:txBody>
                  <a:tcPr/>
                </a:tc>
                <a:tc>
                  <a:txBody>
                    <a:bodyPr/>
                    <a:lstStyle/>
                    <a:p>
                      <a:pPr algn="ctr" rtl="1"/>
                      <a:r>
                        <a:rPr lang="en-US" dirty="0"/>
                        <a:t>Data</a:t>
                      </a:r>
                      <a:endParaRPr lang="he-IL"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Architecture</a:t>
                      </a:r>
                      <a:endParaRPr lang="he-IL" dirty="0"/>
                    </a:p>
                    <a:p>
                      <a:pPr algn="ctr" rtl="1"/>
                      <a:endParaRPr lang="he-IL" dirty="0"/>
                    </a:p>
                  </a:txBody>
                  <a:tcPr/>
                </a:tc>
                <a:extLst>
                  <a:ext uri="{0D108BD9-81ED-4DB2-BD59-A6C34878D82A}">
                    <a16:rowId xmlns="" xmlns:a16="http://schemas.microsoft.com/office/drawing/2014/main" val="10000"/>
                  </a:ext>
                </a:extLst>
              </a:tr>
              <a:tr h="433893">
                <a:tc>
                  <a:txBody>
                    <a:bodyPr/>
                    <a:lstStyle/>
                    <a:p>
                      <a:pPr algn="ctr" rtl="1"/>
                      <a:r>
                        <a:rPr lang="he-IL" sz="1800" kern="1200" dirty="0">
                          <a:solidFill>
                            <a:schemeClr val="dk1"/>
                          </a:solidFill>
                          <a:latin typeface="+mn-lt"/>
                          <a:ea typeface="+mn-ea"/>
                          <a:cs typeface="+mn-cs"/>
                        </a:rPr>
                        <a:t>0.75575</a:t>
                      </a:r>
                      <a:endParaRPr lang="he-IL" dirty="0"/>
                    </a:p>
                  </a:txBody>
                  <a:tcPr/>
                </a:tc>
                <a:tc>
                  <a:txBody>
                    <a:bodyPr/>
                    <a:lstStyle/>
                    <a:p>
                      <a:pPr algn="ctr" rtl="1"/>
                      <a:r>
                        <a:rPr lang="he-IL" sz="1800" kern="1200" dirty="0">
                          <a:solidFill>
                            <a:schemeClr val="dk1"/>
                          </a:solidFill>
                          <a:latin typeface="+mn-lt"/>
                          <a:ea typeface="+mn-ea"/>
                          <a:cs typeface="+mn-cs"/>
                        </a:rPr>
                        <a:t>0.75930</a:t>
                      </a:r>
                      <a:endParaRPr lang="he-IL" dirty="0"/>
                    </a:p>
                  </a:txBody>
                  <a:tcPr/>
                </a:tc>
                <a:tc>
                  <a:txBody>
                    <a:bodyPr/>
                    <a:lstStyle/>
                    <a:p>
                      <a:pPr algn="ctr" rtl="1"/>
                      <a:r>
                        <a:rPr lang="en-US" sz="1800" kern="1200" dirty="0">
                          <a:solidFill>
                            <a:schemeClr val="dk1"/>
                          </a:solidFill>
                          <a:latin typeface="+mn-lt"/>
                          <a:ea typeface="+mn-ea"/>
                          <a:cs typeface="+mn-cs"/>
                        </a:rPr>
                        <a:t>Basic</a:t>
                      </a:r>
                      <a:endParaRPr lang="he-IL" dirty="0"/>
                    </a:p>
                  </a:txBody>
                  <a:tcPr/>
                </a:tc>
                <a:tc>
                  <a:txBody>
                    <a:bodyPr/>
                    <a:lstStyle/>
                    <a:p>
                      <a:pPr algn="ctr" rtl="1"/>
                      <a:r>
                        <a:rPr lang="en-US" sz="1800" kern="1200" dirty="0">
                          <a:solidFill>
                            <a:schemeClr val="dk1"/>
                          </a:solidFill>
                          <a:latin typeface="+mn-lt"/>
                          <a:ea typeface="+mn-ea"/>
                          <a:cs typeface="+mn-cs"/>
                        </a:rPr>
                        <a:t>CNN-NN</a:t>
                      </a:r>
                      <a:endParaRPr lang="he-IL" dirty="0"/>
                    </a:p>
                  </a:txBody>
                  <a:tcPr/>
                </a:tc>
                <a:extLst>
                  <a:ext uri="{0D108BD9-81ED-4DB2-BD59-A6C34878D82A}">
                    <a16:rowId xmlns="" xmlns:a16="http://schemas.microsoft.com/office/drawing/2014/main" val="10001"/>
                  </a:ext>
                </a:extLst>
              </a:tr>
              <a:tr h="433893">
                <a:tc>
                  <a:txBody>
                    <a:bodyPr/>
                    <a:lstStyle/>
                    <a:p>
                      <a:pPr algn="ctr" rtl="1"/>
                      <a:r>
                        <a:rPr lang="he-IL" sz="1800" kern="1200" dirty="0">
                          <a:solidFill>
                            <a:schemeClr val="dk1"/>
                          </a:solidFill>
                          <a:latin typeface="+mn-lt"/>
                          <a:ea typeface="+mn-ea"/>
                          <a:cs typeface="+mn-cs"/>
                        </a:rPr>
                        <a:t>0.80482</a:t>
                      </a:r>
                      <a:endParaRPr lang="he-IL" dirty="0"/>
                    </a:p>
                  </a:txBody>
                  <a:tcPr/>
                </a:tc>
                <a:tc>
                  <a:txBody>
                    <a:bodyPr/>
                    <a:lstStyle/>
                    <a:p>
                      <a:pPr algn="ctr" rtl="1"/>
                      <a:r>
                        <a:rPr lang="he-IL" sz="1800" kern="1200" dirty="0">
                          <a:solidFill>
                            <a:schemeClr val="dk1"/>
                          </a:solidFill>
                          <a:latin typeface="+mn-lt"/>
                          <a:ea typeface="+mn-ea"/>
                          <a:cs typeface="+mn-cs"/>
                        </a:rPr>
                        <a:t>0.80253</a:t>
                      </a:r>
                      <a:endParaRPr lang="he-IL" dirty="0"/>
                    </a:p>
                  </a:txBody>
                  <a:tcPr/>
                </a:tc>
                <a:tc>
                  <a:txBody>
                    <a:bodyPr/>
                    <a:lstStyle/>
                    <a:p>
                      <a:pPr algn="ctr" rtl="1"/>
                      <a:r>
                        <a:rPr lang="en-US" sz="1800" kern="1200" dirty="0">
                          <a:solidFill>
                            <a:schemeClr val="dk1"/>
                          </a:solidFill>
                          <a:latin typeface="+mn-lt"/>
                          <a:ea typeface="+mn-ea"/>
                          <a:cs typeface="+mn-cs"/>
                        </a:rPr>
                        <a:t>Aug</a:t>
                      </a:r>
                      <a:endParaRPr lang="he-IL" dirty="0"/>
                    </a:p>
                  </a:txBody>
                  <a:tcPr/>
                </a:tc>
                <a:tc>
                  <a:txBody>
                    <a:bodyPr/>
                    <a:lstStyle/>
                    <a:p>
                      <a:pPr algn="ctr" rtl="1"/>
                      <a:r>
                        <a:rPr lang="en-US" sz="1800" kern="1200" dirty="0">
                          <a:solidFill>
                            <a:schemeClr val="dk1"/>
                          </a:solidFill>
                          <a:latin typeface="+mn-lt"/>
                          <a:ea typeface="+mn-ea"/>
                          <a:cs typeface="+mn-cs"/>
                        </a:rPr>
                        <a:t>CNN-NN</a:t>
                      </a:r>
                      <a:endParaRPr lang="he-IL" dirty="0"/>
                    </a:p>
                  </a:txBody>
                  <a:tcPr/>
                </a:tc>
                <a:extLst>
                  <a:ext uri="{0D108BD9-81ED-4DB2-BD59-A6C34878D82A}">
                    <a16:rowId xmlns="" xmlns:a16="http://schemas.microsoft.com/office/drawing/2014/main" val="10002"/>
                  </a:ext>
                </a:extLst>
              </a:tr>
              <a:tr h="433893">
                <a:tc>
                  <a:txBody>
                    <a:bodyPr/>
                    <a:lstStyle/>
                    <a:p>
                      <a:pPr algn="ctr" rtl="1"/>
                      <a:r>
                        <a:rPr lang="he-IL" sz="1800" kern="1200" dirty="0">
                          <a:solidFill>
                            <a:schemeClr val="dk1"/>
                          </a:solidFill>
                          <a:latin typeface="+mn-lt"/>
                          <a:ea typeface="+mn-ea"/>
                          <a:cs typeface="+mn-cs"/>
                        </a:rPr>
                        <a:t>0.78755</a:t>
                      </a:r>
                      <a:endParaRPr lang="he-IL" dirty="0"/>
                    </a:p>
                  </a:txBody>
                  <a:tcPr/>
                </a:tc>
                <a:tc>
                  <a:txBody>
                    <a:bodyPr/>
                    <a:lstStyle/>
                    <a:p>
                      <a:pPr algn="ctr" rtl="1"/>
                      <a:r>
                        <a:rPr lang="he-IL" sz="1800" kern="1200" dirty="0">
                          <a:solidFill>
                            <a:schemeClr val="dk1"/>
                          </a:solidFill>
                          <a:latin typeface="+mn-lt"/>
                          <a:ea typeface="+mn-ea"/>
                          <a:cs typeface="+mn-cs"/>
                        </a:rPr>
                        <a:t>0.78832</a:t>
                      </a:r>
                      <a:endParaRPr lang="he-IL" dirty="0"/>
                    </a:p>
                  </a:txBody>
                  <a:tcPr/>
                </a:tc>
                <a:tc>
                  <a:txBody>
                    <a:bodyPr/>
                    <a:lstStyle/>
                    <a:p>
                      <a:pPr algn="ctr" rtl="1"/>
                      <a:r>
                        <a:rPr lang="en-US" sz="1800" kern="1200" dirty="0">
                          <a:solidFill>
                            <a:schemeClr val="dk1"/>
                          </a:solidFill>
                          <a:latin typeface="+mn-lt"/>
                          <a:ea typeface="+mn-ea"/>
                          <a:cs typeface="+mn-cs"/>
                        </a:rPr>
                        <a:t>Basic</a:t>
                      </a:r>
                      <a:endParaRPr lang="he-IL" dirty="0"/>
                    </a:p>
                  </a:txBody>
                  <a:tcPr/>
                </a:tc>
                <a:tc>
                  <a:txBody>
                    <a:bodyPr/>
                    <a:lstStyle/>
                    <a:p>
                      <a:pPr algn="ctr" rtl="1"/>
                      <a:r>
                        <a:rPr lang="en-US" sz="1800" kern="1200" dirty="0">
                          <a:solidFill>
                            <a:schemeClr val="dk1"/>
                          </a:solidFill>
                          <a:latin typeface="+mn-lt"/>
                          <a:ea typeface="+mn-ea"/>
                          <a:cs typeface="+mn-cs"/>
                        </a:rPr>
                        <a:t>CNN-LSTM-NN</a:t>
                      </a:r>
                      <a:endParaRPr lang="he-IL" dirty="0"/>
                    </a:p>
                  </a:txBody>
                  <a:tcPr/>
                </a:tc>
                <a:extLst>
                  <a:ext uri="{0D108BD9-81ED-4DB2-BD59-A6C34878D82A}">
                    <a16:rowId xmlns="" xmlns:a16="http://schemas.microsoft.com/office/drawing/2014/main" val="10003"/>
                  </a:ext>
                </a:extLst>
              </a:tr>
              <a:tr h="433893">
                <a:tc>
                  <a:txBody>
                    <a:bodyPr/>
                    <a:lstStyle/>
                    <a:p>
                      <a:pPr algn="ctr" rtl="1"/>
                      <a:r>
                        <a:rPr lang="he-IL" sz="1800" kern="1200" dirty="0">
                          <a:solidFill>
                            <a:schemeClr val="dk1"/>
                          </a:solidFill>
                          <a:latin typeface="+mn-lt"/>
                          <a:ea typeface="+mn-ea"/>
                          <a:cs typeface="+mn-cs"/>
                        </a:rPr>
                        <a:t>0.81798</a:t>
                      </a:r>
                      <a:endParaRPr lang="he-IL" dirty="0"/>
                    </a:p>
                  </a:txBody>
                  <a:tcPr/>
                </a:tc>
                <a:tc>
                  <a:txBody>
                    <a:bodyPr/>
                    <a:lstStyle/>
                    <a:p>
                      <a:pPr algn="ctr" rtl="1"/>
                      <a:r>
                        <a:rPr lang="he-IL" sz="1800" kern="1200" dirty="0">
                          <a:solidFill>
                            <a:schemeClr val="dk1"/>
                          </a:solidFill>
                          <a:latin typeface="+mn-lt"/>
                          <a:ea typeface="+mn-ea"/>
                          <a:cs typeface="+mn-cs"/>
                        </a:rPr>
                        <a:t>0.81839</a:t>
                      </a:r>
                      <a:endParaRPr lang="he-IL" dirty="0"/>
                    </a:p>
                  </a:txBody>
                  <a:tcPr/>
                </a:tc>
                <a:tc>
                  <a:txBody>
                    <a:bodyPr/>
                    <a:lstStyle/>
                    <a:p>
                      <a:pPr algn="ctr" rtl="1"/>
                      <a:r>
                        <a:rPr lang="en-US" sz="1800" kern="1200" dirty="0">
                          <a:solidFill>
                            <a:schemeClr val="dk1"/>
                          </a:solidFill>
                          <a:latin typeface="+mn-lt"/>
                          <a:ea typeface="+mn-ea"/>
                          <a:cs typeface="+mn-cs"/>
                        </a:rPr>
                        <a:t>Aug</a:t>
                      </a:r>
                      <a:endParaRPr lang="he-IL" dirty="0"/>
                    </a:p>
                  </a:txBody>
                  <a:tcPr/>
                </a:tc>
                <a:tc>
                  <a:txBody>
                    <a:bodyPr/>
                    <a:lstStyle/>
                    <a:p>
                      <a:pPr algn="ctr" rtl="1"/>
                      <a:r>
                        <a:rPr lang="en-US" sz="1800" kern="1200" dirty="0">
                          <a:solidFill>
                            <a:schemeClr val="dk1"/>
                          </a:solidFill>
                          <a:latin typeface="+mn-lt"/>
                          <a:ea typeface="+mn-ea"/>
                          <a:cs typeface="+mn-cs"/>
                        </a:rPr>
                        <a:t>CNN-LSTM-NN</a:t>
                      </a:r>
                      <a:endParaRPr lang="he-IL" dirty="0"/>
                    </a:p>
                  </a:txBody>
                  <a:tcPr/>
                </a:tc>
                <a:extLst>
                  <a:ext uri="{0D108BD9-81ED-4DB2-BD59-A6C34878D82A}">
                    <a16:rowId xmlns="" xmlns:a16="http://schemas.microsoft.com/office/drawing/2014/main" val="10004"/>
                  </a:ext>
                </a:extLst>
              </a:tr>
              <a:tr h="433893">
                <a:tc>
                  <a:txBody>
                    <a:bodyPr/>
                    <a:lstStyle/>
                    <a:p>
                      <a:pPr algn="ctr" fontAlgn="base"/>
                      <a:r>
                        <a:rPr lang="he-IL" sz="1800" b="0" i="0" kern="1200" dirty="0" smtClean="0">
                          <a:solidFill>
                            <a:schemeClr val="dk1"/>
                          </a:solidFill>
                          <a:effectLst/>
                          <a:latin typeface="+mn-lt"/>
                          <a:ea typeface="+mn-ea"/>
                          <a:cs typeface="+mn-cs"/>
                        </a:rPr>
                        <a:t>0.85498</a:t>
                      </a:r>
                    </a:p>
                  </a:txBody>
                  <a:tcPr/>
                </a:tc>
                <a:tc>
                  <a:txBody>
                    <a:bodyPr/>
                    <a:lstStyle/>
                    <a:p>
                      <a:pPr algn="ctr" rtl="1"/>
                      <a:r>
                        <a:rPr lang="he-IL" sz="1800" b="0" i="0" kern="1200" dirty="0" smtClean="0">
                          <a:solidFill>
                            <a:schemeClr val="dk1"/>
                          </a:solidFill>
                          <a:effectLst/>
                          <a:latin typeface="+mn-lt"/>
                          <a:ea typeface="+mn-ea"/>
                          <a:cs typeface="+mn-cs"/>
                        </a:rPr>
                        <a:t>0.86291</a:t>
                      </a:r>
                      <a:endParaRPr lang="he-IL"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smtClean="0"/>
                        <a:t>Aug, 'Silence'</a:t>
                      </a:r>
                      <a:endParaRPr lang="he-IL" dirty="0" smtClean="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CNN-LSTM-NN</a:t>
                      </a:r>
                      <a:endParaRPr lang="he-IL" dirty="0" smtClean="0"/>
                    </a:p>
                  </a:txBody>
                  <a:tcPr/>
                </a:tc>
              </a:tr>
              <a:tr h="433893">
                <a:tc>
                  <a:txBody>
                    <a:bodyPr/>
                    <a:lstStyle/>
                    <a:p>
                      <a:pPr algn="ctr" rtl="1"/>
                      <a:r>
                        <a:rPr lang="he-IL" sz="1800" kern="1200" dirty="0">
                          <a:solidFill>
                            <a:srgbClr val="FF0000"/>
                          </a:solidFill>
                          <a:latin typeface="+mn-lt"/>
                          <a:ea typeface="+mn-ea"/>
                          <a:cs typeface="+mn-cs"/>
                        </a:rPr>
                        <a:t>0.88185</a:t>
                      </a:r>
                      <a:endParaRPr lang="he-IL" dirty="0">
                        <a:solidFill>
                          <a:srgbClr val="FF0000"/>
                        </a:solidFill>
                      </a:endParaRPr>
                    </a:p>
                  </a:txBody>
                  <a:tcPr/>
                </a:tc>
                <a:tc>
                  <a:txBody>
                    <a:bodyPr/>
                    <a:lstStyle/>
                    <a:p>
                      <a:pPr algn="ctr" rtl="1"/>
                      <a:r>
                        <a:rPr lang="he-IL" sz="1800" kern="1200" dirty="0">
                          <a:solidFill>
                            <a:srgbClr val="FF0000"/>
                          </a:solidFill>
                          <a:latin typeface="+mn-lt"/>
                          <a:ea typeface="+mn-ea"/>
                          <a:cs typeface="+mn-cs"/>
                        </a:rPr>
                        <a:t>0.89157</a:t>
                      </a:r>
                      <a:endParaRPr lang="he-IL" dirty="0">
                        <a:solidFill>
                          <a:srgbClr val="FF0000"/>
                        </a:solidFill>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solidFill>
                            <a:srgbClr val="FF0000"/>
                          </a:solidFill>
                        </a:rPr>
                        <a:t>Aug, 'Silence</a:t>
                      </a:r>
                      <a:r>
                        <a:rPr lang="en-US" dirty="0" smtClean="0">
                          <a:solidFill>
                            <a:srgbClr val="FF0000"/>
                          </a:solidFill>
                        </a:rPr>
                        <a:t>'</a:t>
                      </a:r>
                      <a:endParaRPr lang="he-IL" dirty="0">
                        <a:solidFill>
                          <a:srgbClr val="FF0000"/>
                        </a:solidFill>
                      </a:endParaRPr>
                    </a:p>
                  </a:txBody>
                  <a:tcPr/>
                </a:tc>
                <a:tc>
                  <a:txBody>
                    <a:bodyPr/>
                    <a:lstStyle/>
                    <a:p>
                      <a:pPr algn="ctr" rtl="1"/>
                      <a:r>
                        <a:rPr lang="en-US" sz="1800" kern="1200" dirty="0" smtClean="0">
                          <a:solidFill>
                            <a:srgbClr val="FF0000"/>
                          </a:solidFill>
                          <a:latin typeface="+mn-lt"/>
                          <a:ea typeface="+mn-ea"/>
                          <a:cs typeface="+mn-cs"/>
                        </a:rPr>
                        <a:t>128-CNN-LSTM-NN*</a:t>
                      </a:r>
                      <a:endParaRPr lang="he-IL" dirty="0">
                        <a:solidFill>
                          <a:srgbClr val="FF0000"/>
                        </a:solidFill>
                      </a:endParaRPr>
                    </a:p>
                  </a:txBody>
                  <a:tcPr/>
                </a:tc>
                <a:extLst>
                  <a:ext uri="{0D108BD9-81ED-4DB2-BD59-A6C34878D82A}">
                    <a16:rowId xmlns="" xmlns:a16="http://schemas.microsoft.com/office/drawing/2014/main" val="10005"/>
                  </a:ext>
                </a:extLst>
              </a:tr>
              <a:tr h="433893">
                <a:tc>
                  <a:txBody>
                    <a:bodyPr/>
                    <a:lstStyle/>
                    <a:p>
                      <a:pPr algn="ctr" rtl="1"/>
                      <a:r>
                        <a:rPr lang="he-IL" sz="1800" kern="1200" dirty="0" smtClean="0">
                          <a:solidFill>
                            <a:schemeClr val="dk1"/>
                          </a:solidFill>
                          <a:latin typeface="+mn-lt"/>
                          <a:ea typeface="+mn-ea"/>
                          <a:cs typeface="+mn-cs"/>
                        </a:rPr>
                        <a:t>0.86130</a:t>
                      </a:r>
                      <a:endParaRPr lang="he-IL" sz="1800" kern="1200" dirty="0">
                        <a:solidFill>
                          <a:schemeClr val="dk1"/>
                        </a:solidFill>
                        <a:latin typeface="+mn-lt"/>
                        <a:ea typeface="+mn-ea"/>
                        <a:cs typeface="+mn-cs"/>
                      </a:endParaRPr>
                    </a:p>
                  </a:txBody>
                  <a:tcPr/>
                </a:tc>
                <a:tc>
                  <a:txBody>
                    <a:bodyPr/>
                    <a:lstStyle/>
                    <a:p>
                      <a:pPr algn="ctr" rtl="1"/>
                      <a:r>
                        <a:rPr lang="he-IL" sz="1800" kern="1200" dirty="0" smtClean="0">
                          <a:solidFill>
                            <a:schemeClr val="dk1"/>
                          </a:solidFill>
                          <a:latin typeface="+mn-lt"/>
                          <a:ea typeface="+mn-ea"/>
                          <a:cs typeface="+mn-cs"/>
                        </a:rPr>
                        <a:t>0.86582</a:t>
                      </a:r>
                      <a:endParaRPr lang="he-IL" sz="1800" kern="1200" dirty="0">
                        <a:solidFill>
                          <a:schemeClr val="dk1"/>
                        </a:solidFill>
                        <a:latin typeface="+mn-lt"/>
                        <a:ea typeface="+mn-ea"/>
                        <a:cs typeface="+mn-cs"/>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Aug, 'Silence'</a:t>
                      </a:r>
                      <a:endParaRPr lang="he-IL" dirty="0"/>
                    </a:p>
                  </a:txBody>
                  <a:tcPr/>
                </a:tc>
                <a:tc>
                  <a:txBody>
                    <a:bodyPr/>
                    <a:lstStyle/>
                    <a:p>
                      <a:pPr algn="ctr" rtl="1"/>
                      <a:r>
                        <a:rPr lang="en-US" dirty="0"/>
                        <a:t>2 Inputs *</a:t>
                      </a:r>
                      <a:endParaRPr lang="he-IL" dirty="0"/>
                    </a:p>
                  </a:txBody>
                  <a:tcPr/>
                </a:tc>
                <a:extLst>
                  <a:ext uri="{0D108BD9-81ED-4DB2-BD59-A6C34878D82A}">
                    <a16:rowId xmlns="" xmlns:a16="http://schemas.microsoft.com/office/drawing/2014/main" val="10006"/>
                  </a:ext>
                </a:extLst>
              </a:tr>
              <a:tr h="433893">
                <a:tc>
                  <a:txBody>
                    <a:bodyPr/>
                    <a:lstStyle/>
                    <a:p>
                      <a:pPr algn="ctr" rtl="1"/>
                      <a:r>
                        <a:rPr lang="aa-ET" sz="1800" kern="1200" dirty="0">
                          <a:solidFill>
                            <a:schemeClr val="dk1"/>
                          </a:solidFill>
                          <a:latin typeface="Arial" panose="020B0604020202020204" pitchFamily="34" charset="0"/>
                          <a:ea typeface="+mn-ea"/>
                          <a:cs typeface="Arial" panose="020B0604020202020204" pitchFamily="34" charset="0"/>
                        </a:rPr>
                        <a:t>0.83771</a:t>
                      </a:r>
                      <a:endParaRPr lang="he-IL"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algn="ctr" defTabSz="914400" rtl="1" eaLnBrk="1" latinLnBrk="0" hangingPunct="1"/>
                      <a:r>
                        <a:rPr lang="en-US" sz="1800" kern="1200" dirty="0">
                          <a:solidFill>
                            <a:schemeClr val="dk1"/>
                          </a:solidFill>
                          <a:latin typeface="Arial" panose="020B0604020202020204" pitchFamily="34" charset="0"/>
                          <a:ea typeface="+mn-ea"/>
                          <a:cs typeface="Arial" panose="020B0604020202020204" pitchFamily="34" charset="0"/>
                        </a:rPr>
                        <a:t>0.84564</a:t>
                      </a:r>
                      <a:endParaRPr lang="he-IL"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rtl="1"/>
                      <a:r>
                        <a:rPr lang="en-US" dirty="0"/>
                        <a:t>Aug, 'Silence'</a:t>
                      </a:r>
                      <a:endParaRPr lang="he-IL" dirty="0"/>
                    </a:p>
                  </a:txBody>
                  <a:tcPr/>
                </a:tc>
                <a:tc>
                  <a:txBody>
                    <a:bodyPr/>
                    <a:lstStyle/>
                    <a:p>
                      <a:pPr algn="ctr" rtl="1"/>
                      <a:r>
                        <a:rPr lang="en-US" dirty="0"/>
                        <a:t>3D input*</a:t>
                      </a:r>
                      <a:endParaRPr lang="he-IL" dirty="0"/>
                    </a:p>
                  </a:txBody>
                  <a:tcPr/>
                </a:tc>
                <a:extLst>
                  <a:ext uri="{0D108BD9-81ED-4DB2-BD59-A6C34878D82A}">
                    <a16:rowId xmlns="" xmlns:a16="http://schemas.microsoft.com/office/drawing/2014/main" val="10007"/>
                  </a:ext>
                </a:extLst>
              </a:tr>
              <a:tr h="433893">
                <a:tc>
                  <a:txBody>
                    <a:bodyPr/>
                    <a:lstStyle/>
                    <a:p>
                      <a:pPr algn="ctr" rtl="1"/>
                      <a:r>
                        <a:rPr lang="he-IL" sz="1800" kern="1200" dirty="0">
                          <a:solidFill>
                            <a:srgbClr val="FF0000"/>
                          </a:solidFill>
                          <a:latin typeface="+mn-lt"/>
                          <a:ea typeface="+mn-ea"/>
                          <a:cs typeface="+mn-cs"/>
                        </a:rPr>
                        <a:t>0.90296</a:t>
                      </a:r>
                    </a:p>
                  </a:txBody>
                  <a:tcPr/>
                </a:tc>
                <a:tc>
                  <a:txBody>
                    <a:bodyPr/>
                    <a:lstStyle/>
                    <a:p>
                      <a:pPr algn="ctr" rtl="1"/>
                      <a:r>
                        <a:rPr lang="he-IL" sz="1800" kern="1200" dirty="0">
                          <a:solidFill>
                            <a:srgbClr val="FF0000"/>
                          </a:solidFill>
                          <a:latin typeface="+mn-lt"/>
                          <a:ea typeface="+mn-ea"/>
                          <a:cs typeface="+mn-cs"/>
                        </a:rPr>
                        <a:t>0.91060</a:t>
                      </a:r>
                    </a:p>
                  </a:txBody>
                  <a:tcPr/>
                </a:tc>
                <a:tc>
                  <a:txBody>
                    <a:bodyPr/>
                    <a:lstStyle/>
                    <a:p>
                      <a:pPr algn="ctr" rtl="1"/>
                      <a:r>
                        <a:rPr lang="en-US" dirty="0">
                          <a:solidFill>
                            <a:srgbClr val="FF0000"/>
                          </a:solidFill>
                        </a:rPr>
                        <a:t>CNN</a:t>
                      </a:r>
                      <a:endParaRPr lang="he-IL" dirty="0">
                        <a:solidFill>
                          <a:srgbClr val="FF0000"/>
                        </a:solidFill>
                      </a:endParaRPr>
                    </a:p>
                  </a:txBody>
                  <a:tcPr/>
                </a:tc>
                <a:tc>
                  <a:txBody>
                    <a:bodyPr/>
                    <a:lstStyle/>
                    <a:p>
                      <a:pPr algn="ctr" rtl="1"/>
                      <a:r>
                        <a:rPr lang="en-US" dirty="0">
                          <a:solidFill>
                            <a:srgbClr val="FF0000"/>
                          </a:solidFill>
                        </a:rPr>
                        <a:t>Best Score*</a:t>
                      </a:r>
                      <a:endParaRPr lang="he-IL" dirty="0">
                        <a:solidFill>
                          <a:srgbClr val="FF0000"/>
                        </a:solidFill>
                      </a:endParaRPr>
                    </a:p>
                  </a:txBody>
                  <a:tcPr/>
                </a:tc>
                <a:extLst>
                  <a:ext uri="{0D108BD9-81ED-4DB2-BD59-A6C34878D82A}">
                    <a16:rowId xmlns="" xmlns:a16="http://schemas.microsoft.com/office/drawing/2014/main" val="10008"/>
                  </a:ext>
                </a:extLst>
              </a:tr>
            </a:tbl>
          </a:graphicData>
        </a:graphic>
      </p:graphicFrame>
      <p:sp>
        <p:nvSpPr>
          <p:cNvPr id="3" name="TextBox 2"/>
          <p:cNvSpPr txBox="1"/>
          <p:nvPr/>
        </p:nvSpPr>
        <p:spPr>
          <a:xfrm>
            <a:off x="1106390" y="6083332"/>
            <a:ext cx="9355756" cy="923330"/>
          </a:xfrm>
          <a:prstGeom prst="rect">
            <a:avLst/>
          </a:prstGeom>
          <a:noFill/>
        </p:spPr>
        <p:txBody>
          <a:bodyPr wrap="square" rtlCol="1">
            <a:spAutoFit/>
          </a:bodyPr>
          <a:lstStyle/>
          <a:p>
            <a:pPr algn="l"/>
            <a:endParaRPr lang="en-US" dirty="0">
              <a:latin typeface="Trebuchet MS" panose="020B0603020202020204" pitchFamily="34" charset="0"/>
            </a:endParaRPr>
          </a:p>
          <a:p>
            <a:pPr algn="l" rtl="0"/>
            <a:r>
              <a:rPr lang="en-US" dirty="0">
                <a:latin typeface="Trebuchet MS" panose="020B0603020202020204" pitchFamily="34" charset="0"/>
              </a:rPr>
              <a:t>* used ensemble</a:t>
            </a:r>
          </a:p>
          <a:p>
            <a:pPr algn="l" rtl="0"/>
            <a:endParaRPr lang="he-IL" dirty="0">
              <a:latin typeface="Trebuchet MS" panose="020B0603020202020204" pitchFamily="34" charset="0"/>
            </a:endParaRPr>
          </a:p>
        </p:txBody>
      </p:sp>
      <p:sp>
        <p:nvSpPr>
          <p:cNvPr id="5" name="Rectangle 2">
            <a:extLst>
              <a:ext uri="{FF2B5EF4-FFF2-40B4-BE49-F238E27FC236}">
                <a16:creationId xmlns="" xmlns:a16="http://schemas.microsoft.com/office/drawing/2014/main" id="{F387D563-1427-4760-8DF9-9D349A6C32B5}"/>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1" eaLnBrk="0" fontAlgn="base" latinLnBrk="0" hangingPunct="0">
              <a:lnSpc>
                <a:spcPct val="100000"/>
              </a:lnSpc>
              <a:spcBef>
                <a:spcPct val="0"/>
              </a:spcBef>
              <a:spcAft>
                <a:spcPct val="0"/>
              </a:spcAft>
              <a:buClrTx/>
              <a:buSzTx/>
              <a:buFontTx/>
              <a:buNone/>
              <a:tabLst/>
            </a:pPr>
            <a:r>
              <a:rPr kumimoji="0" lang="aa-ET" altLang="aa-ET" sz="1200" b="0" i="0" u="none" strike="noStrike" cap="none" normalizeH="0" baseline="0" dirty="0">
                <a:ln>
                  <a:noFill/>
                </a:ln>
                <a:solidFill>
                  <a:srgbClr val="000000"/>
                </a:solidFill>
                <a:effectLst/>
                <a:latin typeface="Calibri" panose="020F0502020204030204" pitchFamily="34" charset="0"/>
              </a:rPr>
              <a:t>private score is the score on the whole test set, while public score is just the score on a fraction of the test set. </a:t>
            </a:r>
            <a:endParaRPr kumimoji="0" lang="aa-ET" altLang="aa-ET" sz="800" b="0" i="0" u="none" strike="noStrike" cap="none" normalizeH="0" baseline="0" dirty="0">
              <a:ln>
                <a:noFill/>
              </a:ln>
              <a:solidFill>
                <a:srgbClr val="000000"/>
              </a:solidFill>
              <a:effectLst/>
              <a:latin typeface="wf_segoe-ui_norma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a-ET" altLang="aa-E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9099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838200" y="460938"/>
            <a:ext cx="10515600" cy="1325563"/>
          </a:xfrm>
          <a:noFill/>
        </p:spPr>
        <p:txBody>
          <a:bodyPr/>
          <a:lstStyle/>
          <a:p>
            <a:pPr algn="ctr" rtl="0"/>
            <a:r>
              <a:rPr lang="en-US" b="1" dirty="0">
                <a:latin typeface="Trebuchet MS" panose="020B0603020202020204" pitchFamily="34" charset="0"/>
              </a:rPr>
              <a:t>Test Classification Examples</a:t>
            </a:r>
            <a:endParaRPr lang="he-IL" dirty="0">
              <a:latin typeface="Trebuchet MS" panose="020B0603020202020204" pitchFamily="34" charset="0"/>
            </a:endParaRPr>
          </a:p>
        </p:txBody>
      </p:sp>
      <p:sp>
        <p:nvSpPr>
          <p:cNvPr id="6" name="Content Placeholder 5"/>
          <p:cNvSpPr>
            <a:spLocks noGrp="1"/>
          </p:cNvSpPr>
          <p:nvPr>
            <p:ph idx="1"/>
          </p:nvPr>
        </p:nvSpPr>
        <p:spPr>
          <a:xfrm>
            <a:off x="1285258" y="1826754"/>
            <a:ext cx="10515600" cy="4351338"/>
          </a:xfrm>
        </p:spPr>
        <p:txBody>
          <a:bodyPr>
            <a:normAutofit/>
          </a:bodyPr>
          <a:lstStyle/>
          <a:p>
            <a:pPr marL="0" indent="0" algn="l" rtl="0">
              <a:buNone/>
            </a:pPr>
            <a:r>
              <a:rPr lang="en-US" b="1" dirty="0">
                <a:latin typeface="Trebuchet MS" panose="020B0603020202020204" pitchFamily="34" charset="0"/>
              </a:rPr>
              <a:t>Some difficult examples in test data</a:t>
            </a:r>
            <a:r>
              <a:rPr lang="en-US" dirty="0">
                <a:latin typeface="Trebuchet MS" panose="020B0603020202020204" pitchFamily="34" charset="0"/>
              </a:rPr>
              <a:t>:</a:t>
            </a:r>
          </a:p>
          <a:p>
            <a:pPr marL="0" indent="0" algn="l" rtl="0">
              <a:buNone/>
            </a:pPr>
            <a:endParaRPr lang="en-US" dirty="0">
              <a:latin typeface="Trebuchet MS" panose="020B0603020202020204" pitchFamily="34" charset="0"/>
            </a:endParaRPr>
          </a:p>
          <a:p>
            <a:pPr lvl="1" algn="l" rtl="0">
              <a:buFont typeface="Wingdings" panose="05000000000000000000" pitchFamily="2" charset="2"/>
              <a:buChar char="Ø"/>
            </a:pPr>
            <a:r>
              <a:rPr lang="en-US" dirty="0">
                <a:latin typeface="Trebuchet MS" panose="020B0603020202020204" pitchFamily="34" charset="0"/>
              </a:rPr>
              <a:t>Very </a:t>
            </a:r>
            <a:r>
              <a:rPr lang="en-US" dirty="0" smtClean="0">
                <a:latin typeface="Trebuchet MS" panose="020B0603020202020204" pitchFamily="34" charset="0"/>
              </a:rPr>
              <a:t>silent </a:t>
            </a:r>
            <a:r>
              <a:rPr lang="en-US" dirty="0">
                <a:latin typeface="Trebuchet MS" panose="020B0603020202020204" pitchFamily="34" charset="0"/>
              </a:rPr>
              <a:t>'Up' and noisy 'Silence'</a:t>
            </a:r>
          </a:p>
          <a:p>
            <a:pPr lvl="1" algn="l" rtl="0">
              <a:buFont typeface="Wingdings" panose="05000000000000000000" pitchFamily="2" charset="2"/>
              <a:buChar char="Ø"/>
            </a:pPr>
            <a:endParaRPr lang="en-US" dirty="0">
              <a:latin typeface="Trebuchet MS" panose="020B0603020202020204" pitchFamily="34" charset="0"/>
            </a:endParaRPr>
          </a:p>
          <a:p>
            <a:pPr lvl="1" algn="l" rtl="0">
              <a:buFont typeface="Wingdings" panose="05000000000000000000" pitchFamily="2" charset="2"/>
              <a:buChar char="Ø"/>
            </a:pPr>
            <a:r>
              <a:rPr lang="en-US" dirty="0">
                <a:latin typeface="Trebuchet MS" panose="020B0603020202020204" pitchFamily="34" charset="0"/>
              </a:rPr>
              <a:t>Difference between 'On' and 'Off'</a:t>
            </a:r>
          </a:p>
          <a:p>
            <a:pPr marL="457200" lvl="1" indent="0" algn="l" rtl="0">
              <a:buNone/>
            </a:pPr>
            <a:endParaRPr lang="en-US" dirty="0">
              <a:latin typeface="Trebuchet MS" panose="020B0603020202020204" pitchFamily="34" charset="0"/>
            </a:endParaRPr>
          </a:p>
          <a:p>
            <a:pPr lvl="1" algn="l" rtl="0">
              <a:buFont typeface="Wingdings" panose="05000000000000000000" pitchFamily="2" charset="2"/>
              <a:buChar char="Ø"/>
            </a:pPr>
            <a:r>
              <a:rPr lang="en-US" dirty="0">
                <a:latin typeface="Trebuchet MS" panose="020B0603020202020204" pitchFamily="34" charset="0"/>
              </a:rPr>
              <a:t>Difference between 'Go' and 'No'</a:t>
            </a:r>
          </a:p>
          <a:p>
            <a:pPr lvl="1" algn="l" rtl="0">
              <a:buFont typeface="Wingdings" panose="05000000000000000000" pitchFamily="2" charset="2"/>
              <a:buChar char="Ø"/>
            </a:pPr>
            <a:endParaRPr lang="en-US" dirty="0">
              <a:latin typeface="Trebuchet MS" panose="020B0603020202020204" pitchFamily="34" charset="0"/>
            </a:endParaRPr>
          </a:p>
          <a:p>
            <a:pPr marL="0" indent="0" algn="l" rtl="0">
              <a:buNone/>
            </a:pPr>
            <a:endParaRPr lang="en-US" dirty="0">
              <a:latin typeface="Trebuchet MS" panose="020B0603020202020204" pitchFamily="34" charset="0"/>
            </a:endParaRPr>
          </a:p>
          <a:p>
            <a:pPr algn="l" rtl="0">
              <a:buFont typeface="Wingdings" panose="05000000000000000000" pitchFamily="2" charset="2"/>
              <a:buChar char="Ø"/>
            </a:pPr>
            <a:endParaRPr lang="en-US" dirty="0">
              <a:latin typeface="Trebuchet MS" panose="020B0603020202020204" pitchFamily="34" charset="0"/>
            </a:endParaRPr>
          </a:p>
          <a:p>
            <a:pPr lvl="1" algn="l" rtl="0">
              <a:buFont typeface="Wingdings" panose="05000000000000000000" pitchFamily="2" charset="2"/>
              <a:buChar char="Ø"/>
            </a:pPr>
            <a:endParaRPr lang="en-US" dirty="0">
              <a:latin typeface="Trebuchet MS" panose="020B0603020202020204" pitchFamily="34" charset="0"/>
            </a:endParaRPr>
          </a:p>
          <a:p>
            <a:pPr lvl="1" algn="l" rtl="0">
              <a:buFont typeface="Wingdings" panose="05000000000000000000" pitchFamily="2" charset="2"/>
              <a:buChar char="Ø"/>
            </a:pPr>
            <a:endParaRPr lang="en-US" dirty="0">
              <a:latin typeface="Trebuchet MS" panose="020B0603020202020204" pitchFamily="34" charset="0"/>
            </a:endParaRPr>
          </a:p>
          <a:p>
            <a:pPr lvl="1" algn="l" rtl="0">
              <a:buFont typeface="Wingdings" panose="05000000000000000000" pitchFamily="2" charset="2"/>
              <a:buChar char="Ø"/>
            </a:pPr>
            <a:endParaRPr lang="en-US" sz="1800" dirty="0">
              <a:latin typeface="Trebuchet MS" panose="020B0603020202020204" pitchFamily="34" charset="0"/>
            </a:endParaRPr>
          </a:p>
          <a:p>
            <a:pPr marL="457200" lvl="1" indent="0" algn="l" rtl="0">
              <a:buNone/>
            </a:pPr>
            <a:endParaRPr lang="en-US" sz="2200" dirty="0">
              <a:latin typeface="Trebuchet MS" panose="020B0603020202020204" pitchFamily="34" charset="0"/>
            </a:endParaRPr>
          </a:p>
          <a:p>
            <a:pPr algn="l" rtl="0" fontAlgn="base">
              <a:buFont typeface="Wingdings" panose="05000000000000000000" pitchFamily="2" charset="2"/>
              <a:buChar char="Ø"/>
            </a:pPr>
            <a:endParaRPr lang="en-US" sz="3200" dirty="0">
              <a:solidFill>
                <a:schemeClr val="tx1">
                  <a:lumMod val="65000"/>
                  <a:lumOff val="35000"/>
                </a:schemeClr>
              </a:solidFill>
              <a:latin typeface="Trebuchet MS" panose="020B0603020202020204" pitchFamily="34" charset="0"/>
            </a:endParaRPr>
          </a:p>
          <a:p>
            <a:pPr marL="0" indent="0" algn="l" rtl="0">
              <a:buNone/>
            </a:pPr>
            <a:endParaRPr lang="he-IL" dirty="0"/>
          </a:p>
        </p:txBody>
      </p:sp>
      <p:pic>
        <p:nvPicPr>
          <p:cNvPr id="14" name="Picture 2" descr="CRM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840913" y="0"/>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up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6"/>
          <a:stretch>
            <a:fillRect/>
          </a:stretch>
        </p:blipFill>
        <p:spPr>
          <a:xfrm>
            <a:off x="7291070" y="2786090"/>
            <a:ext cx="406400" cy="406400"/>
          </a:xfrm>
          <a:prstGeom prst="rect">
            <a:avLst/>
          </a:prstGeom>
        </p:spPr>
      </p:pic>
      <p:pic>
        <p:nvPicPr>
          <p:cNvPr id="3" name="off2">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6"/>
          <a:stretch>
            <a:fillRect/>
          </a:stretch>
        </p:blipFill>
        <p:spPr>
          <a:xfrm>
            <a:off x="6738620" y="3538873"/>
            <a:ext cx="406400" cy="406400"/>
          </a:xfrm>
          <a:prstGeom prst="rect">
            <a:avLst/>
          </a:prstGeom>
        </p:spPr>
      </p:pic>
      <p:pic>
        <p:nvPicPr>
          <p:cNvPr id="4" name="on1">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6"/>
          <a:stretch>
            <a:fillRect/>
          </a:stretch>
        </p:blipFill>
        <p:spPr>
          <a:xfrm>
            <a:off x="7355840" y="3538873"/>
            <a:ext cx="406400" cy="406400"/>
          </a:xfrm>
          <a:prstGeom prst="rect">
            <a:avLst/>
          </a:prstGeom>
        </p:spPr>
      </p:pic>
      <p:pic>
        <p:nvPicPr>
          <p:cNvPr id="5" name="no1">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6"/>
          <a:stretch>
            <a:fillRect/>
          </a:stretch>
        </p:blipFill>
        <p:spPr>
          <a:xfrm>
            <a:off x="7355840" y="4345940"/>
            <a:ext cx="406400" cy="406400"/>
          </a:xfrm>
          <a:prstGeom prst="rect">
            <a:avLst/>
          </a:prstGeom>
        </p:spPr>
      </p:pic>
      <p:pic>
        <p:nvPicPr>
          <p:cNvPr id="8" name="go2">
            <a:hlinkClick r:id="" action="ppaction://media"/>
          </p:cNvPr>
          <p:cNvPicPr>
            <a:picLocks noChangeAspect="1"/>
          </p:cNvPicPr>
          <p:nvPr>
            <a:audioFile r:link="rId10"/>
            <p:extLst>
              <p:ext uri="{DAA4B4D4-6D71-4841-9C94-3DE7FCFB9230}">
                <p14:media xmlns:p14="http://schemas.microsoft.com/office/powerpoint/2010/main" r:embed="rId9"/>
              </p:ext>
            </p:extLst>
          </p:nvPr>
        </p:nvPicPr>
        <p:blipFill>
          <a:blip r:embed="rId16"/>
          <a:stretch>
            <a:fillRect/>
          </a:stretch>
        </p:blipFill>
        <p:spPr>
          <a:xfrm>
            <a:off x="6738620" y="4345940"/>
            <a:ext cx="406400" cy="406400"/>
          </a:xfrm>
          <a:prstGeom prst="rect">
            <a:avLst/>
          </a:prstGeom>
        </p:spPr>
      </p:pic>
      <p:pic>
        <p:nvPicPr>
          <p:cNvPr id="12" name="up1">
            <a:hlinkClick r:id="" action="ppaction://media"/>
          </p:cNvPr>
          <p:cNvPicPr>
            <a:picLocks noChangeAspect="1"/>
          </p:cNvPicPr>
          <p:nvPr>
            <a:audioFile r:link="rId12"/>
            <p:extLst>
              <p:ext uri="{DAA4B4D4-6D71-4841-9C94-3DE7FCFB9230}">
                <p14:media xmlns:p14="http://schemas.microsoft.com/office/powerpoint/2010/main" r:embed="rId11"/>
              </p:ext>
            </p:extLst>
          </p:nvPr>
        </p:nvPicPr>
        <p:blipFill>
          <a:blip r:embed="rId16"/>
          <a:stretch>
            <a:fillRect/>
          </a:stretch>
        </p:blipFill>
        <p:spPr>
          <a:xfrm>
            <a:off x="7938770" y="2786090"/>
            <a:ext cx="406400" cy="406400"/>
          </a:xfrm>
          <a:prstGeom prst="rect">
            <a:avLst/>
          </a:prstGeom>
        </p:spPr>
      </p:pic>
      <p:pic>
        <p:nvPicPr>
          <p:cNvPr id="13" name="Picture 1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31167" y="2531979"/>
            <a:ext cx="531073" cy="555802"/>
          </a:xfrm>
          <a:prstGeom prst="rect">
            <a:avLst/>
          </a:prstGeom>
        </p:spPr>
      </p:pic>
      <p:pic>
        <p:nvPicPr>
          <p:cNvPr id="15" name="Picture 1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003540" y="2565842"/>
            <a:ext cx="445169" cy="440496"/>
          </a:xfrm>
          <a:prstGeom prst="rect">
            <a:avLst/>
          </a:prstGeom>
        </p:spPr>
      </p:pic>
      <p:pic>
        <p:nvPicPr>
          <p:cNvPr id="16" name="Picture 1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738620" y="3237143"/>
            <a:ext cx="531073" cy="555802"/>
          </a:xfrm>
          <a:prstGeom prst="rect">
            <a:avLst/>
          </a:prstGeom>
        </p:spPr>
      </p:pic>
      <p:pic>
        <p:nvPicPr>
          <p:cNvPr id="17" name="Picture 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96573" y="3260972"/>
            <a:ext cx="531073" cy="555802"/>
          </a:xfrm>
          <a:prstGeom prst="rect">
            <a:avLst/>
          </a:prstGeom>
        </p:spPr>
      </p:pic>
      <p:pic>
        <p:nvPicPr>
          <p:cNvPr id="18" name="Picture 1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719357" y="4077134"/>
            <a:ext cx="531073" cy="555802"/>
          </a:xfrm>
          <a:prstGeom prst="rect">
            <a:avLst/>
          </a:prstGeom>
        </p:spPr>
      </p:pic>
      <p:pic>
        <p:nvPicPr>
          <p:cNvPr id="22" name="Picture 21"/>
          <p:cNvPicPr>
            <a:picLocks noChangeAspect="1"/>
          </p:cNvPicPr>
          <p:nvPr/>
        </p:nvPicPr>
        <p:blipFill rotWithShape="1">
          <a:blip r:embed="rId19" cstate="print">
            <a:extLst>
              <a:ext uri="{28A0092B-C50C-407E-A947-70E740481C1C}">
                <a14:useLocalDpi xmlns:a14="http://schemas.microsoft.com/office/drawing/2010/main" val="0"/>
              </a:ext>
            </a:extLst>
          </a:blip>
          <a:srcRect l="39970" r="18658"/>
          <a:stretch/>
        </p:blipFill>
        <p:spPr>
          <a:xfrm>
            <a:off x="7355840" y="4170611"/>
            <a:ext cx="497946" cy="456097"/>
          </a:xfrm>
          <a:prstGeom prst="rect">
            <a:avLst/>
          </a:prstGeom>
        </p:spPr>
      </p:pic>
    </p:spTree>
    <p:extLst>
      <p:ext uri="{BB962C8B-B14F-4D97-AF65-F5344CB8AC3E}">
        <p14:creationId xmlns:p14="http://schemas.microsoft.com/office/powerpoint/2010/main" val="96696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2"/>
                    </p:tgtEl>
                  </p:cond>
                </p:stCondLst>
                <p:endSync evt="end" delay="0">
                  <p:rtn val="all"/>
                </p:endSync>
                <p:childTnLst>
                  <p:par>
                    <p:cTn id="30" fill="hold">
                      <p:stCondLst>
                        <p:cond delay="0"/>
                      </p:stCondLst>
                      <p:childTnLst>
                        <p:par>
                          <p:cTn id="31" fill="hold">
                            <p:stCondLst>
                              <p:cond delay="0"/>
                            </p:stCondLst>
                            <p:childTnLst>
                              <p:par>
                                <p:cTn id="32" presetID="1" presetClass="mediacall" presetSubtype="0" fill="hold" nodeType="clickEffect">
                                  <p:stCondLst>
                                    <p:cond delay="0"/>
                                  </p:stCondLst>
                                  <p:childTnLst>
                                    <p:cmd type="call" cmd="playFrom(0.0)">
                                      <p:cBhvr>
                                        <p:cTn id="33" dur="1000" fill="hold"/>
                                        <p:tgtEl>
                                          <p:spTgt spid="2"/>
                                        </p:tgtEl>
                                      </p:cBhvr>
                                    </p:cmd>
                                  </p:childTnLst>
                                </p:cTn>
                              </p:par>
                            </p:childTnLst>
                          </p:cTn>
                        </p:par>
                      </p:childTnLst>
                    </p:cTn>
                  </p:par>
                </p:childTnLst>
              </p:cTn>
              <p:nextCondLst>
                <p:cond evt="onClick" delay="0">
                  <p:tgtEl>
                    <p:spTgt spid="2"/>
                  </p:tgtEl>
                </p:cond>
              </p:nextCondLst>
            </p:seq>
            <p:audio>
              <p:cMediaNode vol="80000">
                <p:cTn id="34" fill="hold" display="0">
                  <p:stCondLst>
                    <p:cond delay="indefinite"/>
                  </p:stCondLst>
                  <p:endCondLst>
                    <p:cond evt="onStopAudio" delay="0">
                      <p:tgtEl>
                        <p:sldTgt/>
                      </p:tgtEl>
                    </p:cond>
                  </p:endCondLst>
                </p:cTn>
                <p:tgtEl>
                  <p:spTgt spid="2"/>
                </p:tgtEl>
              </p:cMediaNode>
            </p:audio>
            <p:seq concurrent="1" nextAc="seek">
              <p:cTn id="35" restart="whenNotActive" fill="hold" evtFilter="cancelBubble" nodeType="interactiveSeq">
                <p:stCondLst>
                  <p:cond evt="onClick" delay="0">
                    <p:tgtEl>
                      <p:spTgt spid="3"/>
                    </p:tgtEl>
                  </p:cond>
                </p:stCondLst>
                <p:endSync evt="end" delay="0">
                  <p:rtn val="all"/>
                </p:endSync>
                <p:childTnLst>
                  <p:par>
                    <p:cTn id="36" fill="hold">
                      <p:stCondLst>
                        <p:cond delay="0"/>
                      </p:stCondLst>
                      <p:childTnLst>
                        <p:par>
                          <p:cTn id="37" fill="hold">
                            <p:stCondLst>
                              <p:cond delay="0"/>
                            </p:stCondLst>
                            <p:childTnLst>
                              <p:par>
                                <p:cTn id="38" presetID="1" presetClass="mediacall" presetSubtype="0" fill="hold" nodeType="clickEffect">
                                  <p:stCondLst>
                                    <p:cond delay="0"/>
                                  </p:stCondLst>
                                  <p:childTnLst>
                                    <p:cmd type="call" cmd="playFrom(0.0)">
                                      <p:cBhvr>
                                        <p:cTn id="39" dur="1000" fill="hold"/>
                                        <p:tgtEl>
                                          <p:spTgt spid="3"/>
                                        </p:tgtEl>
                                      </p:cBhvr>
                                    </p:cmd>
                                  </p:childTnLst>
                                </p:cTn>
                              </p:par>
                            </p:childTnLst>
                          </p:cTn>
                        </p:par>
                      </p:childTnLst>
                    </p:cTn>
                  </p:par>
                </p:childTnLst>
              </p:cTn>
              <p:nextCondLst>
                <p:cond evt="onClick" delay="0">
                  <p:tgtEl>
                    <p:spTgt spid="3"/>
                  </p:tgtEl>
                </p:cond>
              </p:nextCondLst>
            </p:seq>
            <p:audio>
              <p:cMediaNode vol="80000">
                <p:cTn id="40" fill="hold" display="0">
                  <p:stCondLst>
                    <p:cond delay="indefinite"/>
                  </p:stCondLst>
                  <p:endCondLst>
                    <p:cond evt="onStopAudio" delay="0">
                      <p:tgtEl>
                        <p:sldTgt/>
                      </p:tgtEl>
                    </p:cond>
                  </p:endCondLst>
                </p:cTn>
                <p:tgtEl>
                  <p:spTgt spid="3"/>
                </p:tgtEl>
              </p:cMediaNode>
            </p:audio>
            <p:seq concurrent="1" nextAc="seek">
              <p:cTn id="41" restart="whenNotActive" fill="hold" evtFilter="cancelBubble" nodeType="interactiveSeq">
                <p:stCondLst>
                  <p:cond evt="onClick" delay="0">
                    <p:tgtEl>
                      <p:spTgt spid="4"/>
                    </p:tgtEl>
                  </p:cond>
                </p:stCondLst>
                <p:endSync evt="end" delay="0">
                  <p:rtn val="all"/>
                </p:endSync>
                <p:childTnLst>
                  <p:par>
                    <p:cTn id="42" fill="hold">
                      <p:stCondLst>
                        <p:cond delay="0"/>
                      </p:stCondLst>
                      <p:childTnLst>
                        <p:par>
                          <p:cTn id="43" fill="hold">
                            <p:stCondLst>
                              <p:cond delay="0"/>
                            </p:stCondLst>
                            <p:childTnLst>
                              <p:par>
                                <p:cTn id="44" presetID="1" presetClass="mediacall" presetSubtype="0" fill="hold" nodeType="clickEffect">
                                  <p:stCondLst>
                                    <p:cond delay="0"/>
                                  </p:stCondLst>
                                  <p:childTnLst>
                                    <p:cmd type="call" cmd="playFrom(0.0)">
                                      <p:cBhvr>
                                        <p:cTn id="45" dur="1000" fill="hold"/>
                                        <p:tgtEl>
                                          <p:spTgt spid="4"/>
                                        </p:tgtEl>
                                      </p:cBhvr>
                                    </p:cmd>
                                  </p:childTnLst>
                                </p:cTn>
                              </p:par>
                            </p:childTnLst>
                          </p:cTn>
                        </p:par>
                      </p:childTnLst>
                    </p:cTn>
                  </p:par>
                </p:childTnLst>
              </p:cTn>
              <p:nextCondLst>
                <p:cond evt="onClick" delay="0">
                  <p:tgtEl>
                    <p:spTgt spid="4"/>
                  </p:tgtEl>
                </p:cond>
              </p:nextCondLst>
            </p:seq>
            <p:audio>
              <p:cMediaNode vol="80000">
                <p:cTn id="46" fill="hold" display="0">
                  <p:stCondLst>
                    <p:cond delay="indefinite"/>
                  </p:stCondLst>
                  <p:endCondLst>
                    <p:cond evt="onStopAudio" delay="0">
                      <p:tgtEl>
                        <p:sldTgt/>
                      </p:tgtEl>
                    </p:cond>
                  </p:endCondLst>
                </p:cTn>
                <p:tgtEl>
                  <p:spTgt spid="4"/>
                </p:tgtEl>
              </p:cMediaNode>
            </p:audio>
            <p:seq concurrent="1" nextAc="seek">
              <p:cTn id="47" restart="whenNotActive" fill="hold" evtFilter="cancelBubble" nodeType="interactiveSeq">
                <p:stCondLst>
                  <p:cond evt="onClick" delay="0">
                    <p:tgtEl>
                      <p:spTgt spid="5"/>
                    </p:tgtEl>
                  </p:cond>
                </p:stCondLst>
                <p:endSync evt="end" delay="0">
                  <p:rtn val="all"/>
                </p:endSync>
                <p:childTnLst>
                  <p:par>
                    <p:cTn id="48" fill="hold">
                      <p:stCondLst>
                        <p:cond delay="0"/>
                      </p:stCondLst>
                      <p:childTnLst>
                        <p:par>
                          <p:cTn id="49" fill="hold">
                            <p:stCondLst>
                              <p:cond delay="0"/>
                            </p:stCondLst>
                            <p:childTnLst>
                              <p:par>
                                <p:cTn id="50" presetID="1" presetClass="mediacall" presetSubtype="0" fill="hold" nodeType="clickEffect">
                                  <p:stCondLst>
                                    <p:cond delay="0"/>
                                  </p:stCondLst>
                                  <p:childTnLst>
                                    <p:cmd type="call" cmd="playFrom(0.0)">
                                      <p:cBhvr>
                                        <p:cTn id="51" dur="1000" fill="hold"/>
                                        <p:tgtEl>
                                          <p:spTgt spid="5"/>
                                        </p:tgtEl>
                                      </p:cBhvr>
                                    </p:cmd>
                                  </p:childTnLst>
                                </p:cTn>
                              </p:par>
                            </p:childTnLst>
                          </p:cTn>
                        </p:par>
                      </p:childTnLst>
                    </p:cTn>
                  </p:par>
                </p:childTnLst>
              </p:cTn>
              <p:nextCondLst>
                <p:cond evt="onClick" delay="0">
                  <p:tgtEl>
                    <p:spTgt spid="5"/>
                  </p:tgtEl>
                </p:cond>
              </p:nextCondLst>
            </p:seq>
            <p:audio>
              <p:cMediaNode vol="80000">
                <p:cTn id="52" fill="hold" display="0">
                  <p:stCondLst>
                    <p:cond delay="indefinite"/>
                  </p:stCondLst>
                  <p:endCondLst>
                    <p:cond evt="onStopAudio" delay="0">
                      <p:tgtEl>
                        <p:sldTgt/>
                      </p:tgtEl>
                    </p:cond>
                  </p:endCondLst>
                </p:cTn>
                <p:tgtEl>
                  <p:spTgt spid="5"/>
                </p:tgtEl>
              </p:cMediaNode>
            </p:audio>
            <p:seq concurrent="1" nextAc="seek">
              <p:cTn id="53" restart="whenNotActive" fill="hold" evtFilter="cancelBubble" nodeType="interactiveSeq">
                <p:stCondLst>
                  <p:cond evt="onClick" delay="0">
                    <p:tgtEl>
                      <p:spTgt spid="8"/>
                    </p:tgtEl>
                  </p:cond>
                </p:stCondLst>
                <p:endSync evt="end" delay="0">
                  <p:rtn val="all"/>
                </p:endSync>
                <p:childTnLst>
                  <p:par>
                    <p:cTn id="54" fill="hold">
                      <p:stCondLst>
                        <p:cond delay="0"/>
                      </p:stCondLst>
                      <p:childTnLst>
                        <p:par>
                          <p:cTn id="55" fill="hold">
                            <p:stCondLst>
                              <p:cond delay="0"/>
                            </p:stCondLst>
                            <p:childTnLst>
                              <p:par>
                                <p:cTn id="56" presetID="1" presetClass="mediacall" presetSubtype="0" fill="hold" nodeType="clickEffect">
                                  <p:stCondLst>
                                    <p:cond delay="0"/>
                                  </p:stCondLst>
                                  <p:childTnLst>
                                    <p:cmd type="call" cmd="playFrom(0.0)">
                                      <p:cBhvr>
                                        <p:cTn id="57" dur="1000" fill="hold"/>
                                        <p:tgtEl>
                                          <p:spTgt spid="8"/>
                                        </p:tgtEl>
                                      </p:cBhvr>
                                    </p:cmd>
                                  </p:childTnLst>
                                </p:cTn>
                              </p:par>
                            </p:childTnLst>
                          </p:cTn>
                        </p:par>
                      </p:childTnLst>
                    </p:cTn>
                  </p:par>
                </p:childTnLst>
              </p:cTn>
              <p:nextCondLst>
                <p:cond evt="onClick" delay="0">
                  <p:tgtEl>
                    <p:spTgt spid="8"/>
                  </p:tgtEl>
                </p:cond>
              </p:nextCondLst>
            </p:seq>
            <p:audio>
              <p:cMediaNode vol="80000">
                <p:cTn id="58" fill="hold" display="0">
                  <p:stCondLst>
                    <p:cond delay="indefinite"/>
                  </p:stCondLst>
                  <p:endCondLst>
                    <p:cond evt="onStopAudio" delay="0">
                      <p:tgtEl>
                        <p:sldTgt/>
                      </p:tgtEl>
                    </p:cond>
                  </p:endCondLst>
                </p:cTn>
                <p:tgtEl>
                  <p:spTgt spid="8"/>
                </p:tgtEl>
              </p:cMediaNode>
            </p:audio>
            <p:seq concurrent="1" nextAc="seek">
              <p:cTn id="59" restart="whenNotActive" fill="hold" evtFilter="cancelBubble" nodeType="interactiveSeq">
                <p:stCondLst>
                  <p:cond evt="onClick" delay="0">
                    <p:tgtEl>
                      <p:spTgt spid="12"/>
                    </p:tgtEl>
                  </p:cond>
                </p:stCondLst>
                <p:endSync evt="end" delay="0">
                  <p:rtn val="all"/>
                </p:endSync>
                <p:childTnLst>
                  <p:par>
                    <p:cTn id="60" fill="hold">
                      <p:stCondLst>
                        <p:cond delay="0"/>
                      </p:stCondLst>
                      <p:childTnLst>
                        <p:par>
                          <p:cTn id="61" fill="hold">
                            <p:stCondLst>
                              <p:cond delay="0"/>
                            </p:stCondLst>
                            <p:childTnLst>
                              <p:par>
                                <p:cTn id="62" presetID="1" presetClass="mediacall" presetSubtype="0" fill="hold" nodeType="clickEffect">
                                  <p:stCondLst>
                                    <p:cond delay="0"/>
                                  </p:stCondLst>
                                  <p:childTnLst>
                                    <p:cmd type="call" cmd="playFrom(0.0)">
                                      <p:cBhvr>
                                        <p:cTn id="63" dur="1000" fill="hold"/>
                                        <p:tgtEl>
                                          <p:spTgt spid="12"/>
                                        </p:tgtEl>
                                      </p:cBhvr>
                                    </p:cmd>
                                  </p:childTnLst>
                                </p:cTn>
                              </p:par>
                            </p:childTnLst>
                          </p:cTn>
                        </p:par>
                      </p:childTnLst>
                    </p:cTn>
                  </p:par>
                </p:childTnLst>
              </p:cTn>
              <p:nextCondLst>
                <p:cond evt="onClick" delay="0">
                  <p:tgtEl>
                    <p:spTgt spid="12"/>
                  </p:tgtEl>
                </p:cond>
              </p:nextCondLst>
            </p:seq>
            <p:audio>
              <p:cMediaNode vol="80000">
                <p:cTn id="64" fill="hold" display="0">
                  <p:stCondLst>
                    <p:cond delay="indefinite"/>
                  </p:stCondLst>
                  <p:endCondLst>
                    <p:cond evt="onStopAudio" delay="0">
                      <p:tgtEl>
                        <p:sldTgt/>
                      </p:tgtEl>
                    </p:cond>
                  </p:endCondLst>
                </p:cTn>
                <p:tgtEl>
                  <p:spTgt spid="12"/>
                </p:tgtEl>
              </p:cMediaNode>
            </p:audi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838200" y="460938"/>
            <a:ext cx="10515600" cy="1325563"/>
          </a:xfrm>
          <a:noFill/>
        </p:spPr>
        <p:txBody>
          <a:bodyPr/>
          <a:lstStyle/>
          <a:p>
            <a:pPr algn="ctr" rtl="0"/>
            <a:r>
              <a:rPr lang="en-US" b="1" dirty="0">
                <a:latin typeface="Trebuchet MS" panose="020B0603020202020204" pitchFamily="34" charset="0"/>
              </a:rPr>
              <a:t>Summary and Conclusions</a:t>
            </a:r>
            <a:endParaRPr lang="he-IL" b="1" dirty="0">
              <a:latin typeface="Trebuchet MS" panose="020B0603020202020204" pitchFamily="34" charset="0"/>
            </a:endParaRPr>
          </a:p>
        </p:txBody>
      </p:sp>
      <p:sp>
        <p:nvSpPr>
          <p:cNvPr id="6" name="Content Placeholder 5"/>
          <p:cNvSpPr>
            <a:spLocks noGrp="1"/>
          </p:cNvSpPr>
          <p:nvPr>
            <p:ph idx="1"/>
          </p:nvPr>
        </p:nvSpPr>
        <p:spPr>
          <a:xfrm>
            <a:off x="1285258" y="1826754"/>
            <a:ext cx="10515600" cy="4351338"/>
          </a:xfrm>
        </p:spPr>
        <p:txBody>
          <a:bodyPr>
            <a:normAutofit/>
          </a:bodyPr>
          <a:lstStyle/>
          <a:p>
            <a:pPr algn="l" rtl="0">
              <a:lnSpc>
                <a:spcPct val="150000"/>
              </a:lnSpc>
              <a:buFont typeface="Wingdings" panose="05000000000000000000" pitchFamily="2" charset="2"/>
              <a:buChar char="Ø"/>
            </a:pPr>
            <a:r>
              <a:rPr lang="en-US" sz="2400" b="1" dirty="0">
                <a:latin typeface="Trebuchet MS" panose="020B0603020202020204" pitchFamily="34" charset="0"/>
              </a:rPr>
              <a:t>We devised and tested new Deep Neural network architectures for speech recognition  </a:t>
            </a:r>
          </a:p>
          <a:p>
            <a:pPr algn="l" rtl="0">
              <a:lnSpc>
                <a:spcPct val="150000"/>
              </a:lnSpc>
              <a:buFont typeface="Wingdings" panose="05000000000000000000" pitchFamily="2" charset="2"/>
              <a:buChar char="Ø"/>
            </a:pPr>
            <a:r>
              <a:rPr lang="en-US" sz="2400" b="1" dirty="0" smtClean="0">
                <a:latin typeface="Trebuchet MS" panose="020B0603020202020204" pitchFamily="34" charset="0"/>
              </a:rPr>
              <a:t>Time dimension contains valuable information</a:t>
            </a:r>
            <a:endParaRPr lang="en-US" sz="2400" b="1" dirty="0">
              <a:latin typeface="Trebuchet MS" panose="020B0603020202020204" pitchFamily="34" charset="0"/>
            </a:endParaRPr>
          </a:p>
          <a:p>
            <a:pPr algn="l" rtl="0">
              <a:lnSpc>
                <a:spcPct val="150000"/>
              </a:lnSpc>
              <a:buFont typeface="Wingdings" panose="05000000000000000000" pitchFamily="2" charset="2"/>
              <a:buChar char="Ø"/>
            </a:pPr>
            <a:r>
              <a:rPr lang="en-US" sz="2400" b="1" dirty="0">
                <a:latin typeface="Trebuchet MS" panose="020B0603020202020204" pitchFamily="34" charset="0"/>
              </a:rPr>
              <a:t>We achieved State of the art results</a:t>
            </a:r>
          </a:p>
          <a:p>
            <a:pPr algn="l" rtl="0">
              <a:lnSpc>
                <a:spcPct val="150000"/>
              </a:lnSpc>
              <a:buFont typeface="Wingdings" panose="05000000000000000000" pitchFamily="2" charset="2"/>
              <a:buChar char="Ø"/>
            </a:pPr>
            <a:r>
              <a:rPr lang="en-US" sz="2400" b="1" dirty="0">
                <a:latin typeface="Trebuchet MS" panose="020B0603020202020204" pitchFamily="34" charset="0"/>
              </a:rPr>
              <a:t>Speech recognition is a difficult problem and there is still a way to go until human like abilities are achieved </a:t>
            </a:r>
            <a:endParaRPr lang="en-US" dirty="0">
              <a:latin typeface="Trebuchet MS" panose="020B0603020202020204" pitchFamily="34" charset="0"/>
            </a:endParaRPr>
          </a:p>
          <a:p>
            <a:pPr marL="457200" lvl="1" indent="0" algn="l" rtl="0">
              <a:buNone/>
            </a:pPr>
            <a:endParaRPr lang="en-US" dirty="0">
              <a:latin typeface="Trebuchet MS" panose="020B0603020202020204" pitchFamily="34" charset="0"/>
            </a:endParaRPr>
          </a:p>
          <a:p>
            <a:pPr marL="457200" lvl="1" indent="0" algn="l" rtl="0">
              <a:buNone/>
            </a:pPr>
            <a:endParaRPr lang="en-US" dirty="0">
              <a:latin typeface="Trebuchet MS" panose="020B0603020202020204" pitchFamily="34" charset="0"/>
            </a:endParaRPr>
          </a:p>
          <a:p>
            <a:pPr lvl="1" algn="l" rtl="0">
              <a:buFont typeface="Wingdings" panose="05000000000000000000" pitchFamily="2" charset="2"/>
              <a:buChar char="Ø"/>
            </a:pPr>
            <a:endParaRPr lang="en-US" dirty="0">
              <a:latin typeface="Trebuchet MS" panose="020B0603020202020204" pitchFamily="34" charset="0"/>
            </a:endParaRPr>
          </a:p>
          <a:p>
            <a:pPr marL="0" indent="0" algn="l" rtl="0">
              <a:buNone/>
            </a:pPr>
            <a:endParaRPr lang="en-US" dirty="0">
              <a:latin typeface="Trebuchet MS" panose="020B0603020202020204" pitchFamily="34" charset="0"/>
            </a:endParaRPr>
          </a:p>
          <a:p>
            <a:pPr marL="0" indent="0" algn="l" rtl="0">
              <a:buNone/>
            </a:pPr>
            <a:endParaRPr lang="en-US" dirty="0">
              <a:latin typeface="Trebuchet MS" panose="020B0603020202020204" pitchFamily="34" charset="0"/>
            </a:endParaRPr>
          </a:p>
          <a:p>
            <a:pPr algn="l" rtl="0">
              <a:buFont typeface="Wingdings" panose="05000000000000000000" pitchFamily="2" charset="2"/>
              <a:buChar char="Ø"/>
            </a:pPr>
            <a:endParaRPr lang="en-US" dirty="0">
              <a:latin typeface="Trebuchet MS" panose="020B0603020202020204" pitchFamily="34" charset="0"/>
            </a:endParaRPr>
          </a:p>
          <a:p>
            <a:pPr lvl="1" algn="l" rtl="0">
              <a:buFont typeface="Wingdings" panose="05000000000000000000" pitchFamily="2" charset="2"/>
              <a:buChar char="Ø"/>
            </a:pPr>
            <a:endParaRPr lang="en-US" dirty="0">
              <a:latin typeface="Trebuchet MS" panose="020B0603020202020204" pitchFamily="34" charset="0"/>
            </a:endParaRPr>
          </a:p>
          <a:p>
            <a:pPr lvl="1" algn="l" rtl="0">
              <a:buFont typeface="Wingdings" panose="05000000000000000000" pitchFamily="2" charset="2"/>
              <a:buChar char="Ø"/>
            </a:pPr>
            <a:endParaRPr lang="en-US" dirty="0">
              <a:latin typeface="Trebuchet MS" panose="020B0603020202020204" pitchFamily="34" charset="0"/>
            </a:endParaRPr>
          </a:p>
          <a:p>
            <a:pPr lvl="1" algn="l" rtl="0">
              <a:buFont typeface="Wingdings" panose="05000000000000000000" pitchFamily="2" charset="2"/>
              <a:buChar char="Ø"/>
            </a:pPr>
            <a:endParaRPr lang="en-US" sz="1800" dirty="0">
              <a:latin typeface="Trebuchet MS" panose="020B0603020202020204" pitchFamily="34" charset="0"/>
            </a:endParaRPr>
          </a:p>
          <a:p>
            <a:pPr marL="457200" lvl="1" indent="0" algn="l" rtl="0">
              <a:buNone/>
            </a:pPr>
            <a:endParaRPr lang="en-US" sz="2200" dirty="0">
              <a:latin typeface="Trebuchet MS" panose="020B0603020202020204" pitchFamily="34" charset="0"/>
            </a:endParaRPr>
          </a:p>
          <a:p>
            <a:pPr algn="l" rtl="0" fontAlgn="base">
              <a:buFont typeface="Wingdings" panose="05000000000000000000" pitchFamily="2" charset="2"/>
              <a:buChar char="Ø"/>
            </a:pPr>
            <a:endParaRPr lang="en-US" sz="3200" dirty="0">
              <a:solidFill>
                <a:schemeClr val="tx1">
                  <a:lumMod val="65000"/>
                  <a:lumOff val="35000"/>
                </a:schemeClr>
              </a:solidFill>
              <a:latin typeface="Trebuchet MS" panose="020B0603020202020204" pitchFamily="34" charset="0"/>
            </a:endParaRPr>
          </a:p>
          <a:p>
            <a:pPr marL="0" indent="0" algn="l" rtl="0">
              <a:buNone/>
            </a:pPr>
            <a:endParaRPr lang="he-IL" dirty="0"/>
          </a:p>
        </p:txBody>
      </p:sp>
      <p:pic>
        <p:nvPicPr>
          <p:cNvPr id="14"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0"/>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6318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838200" y="460938"/>
            <a:ext cx="10515600" cy="1325563"/>
          </a:xfrm>
          <a:solidFill>
            <a:schemeClr val="bg1"/>
          </a:solidFill>
        </p:spPr>
        <p:txBody>
          <a:bodyPr/>
          <a:lstStyle/>
          <a:p>
            <a:pPr algn="l" rtl="0"/>
            <a:r>
              <a:rPr lang="en-US" b="1" dirty="0">
                <a:latin typeface="Trebuchet MS" panose="020B0603020202020204" pitchFamily="34" charset="0"/>
              </a:rPr>
              <a:t>Overview</a:t>
            </a:r>
            <a:endParaRPr lang="he-IL" dirty="0">
              <a:latin typeface="Trebuchet MS" panose="020B0603020202020204" pitchFamily="34" charset="0"/>
            </a:endParaRPr>
          </a:p>
        </p:txBody>
      </p:sp>
      <p:sp>
        <p:nvSpPr>
          <p:cNvPr id="6" name="Content Placeholder 5"/>
          <p:cNvSpPr>
            <a:spLocks noGrp="1"/>
          </p:cNvSpPr>
          <p:nvPr>
            <p:ph idx="1"/>
          </p:nvPr>
        </p:nvSpPr>
        <p:spPr>
          <a:xfrm>
            <a:off x="838200" y="1738311"/>
            <a:ext cx="5562600" cy="4658751"/>
          </a:xfrm>
        </p:spPr>
        <p:txBody>
          <a:bodyPr>
            <a:normAutofit/>
          </a:bodyPr>
          <a:lstStyle/>
          <a:p>
            <a:pPr algn="l" rtl="0">
              <a:lnSpc>
                <a:spcPct val="150000"/>
              </a:lnSpc>
              <a:buFont typeface="Wingdings" panose="05000000000000000000" pitchFamily="2" charset="2"/>
              <a:buChar char="Ø"/>
            </a:pPr>
            <a:r>
              <a:rPr lang="en-US" dirty="0">
                <a:latin typeface="Trebuchet MS" panose="020B0603020202020204" pitchFamily="34" charset="0"/>
              </a:rPr>
              <a:t>What is Kaggle Challenge?</a:t>
            </a:r>
          </a:p>
          <a:p>
            <a:pPr marL="457200" lvl="1" indent="0" algn="l" rtl="0" fontAlgn="base">
              <a:lnSpc>
                <a:spcPct val="100000"/>
              </a:lnSpc>
              <a:buNone/>
            </a:pPr>
            <a:endParaRPr lang="en-US" dirty="0">
              <a:latin typeface="Trebuchet MS" panose="020B0603020202020204" pitchFamily="34" charset="0"/>
            </a:endParaRPr>
          </a:p>
          <a:p>
            <a:pPr marL="0" indent="0" algn="l" rtl="0" fontAlgn="base">
              <a:buNone/>
            </a:pPr>
            <a:r>
              <a:rPr lang="en-US" b="1" dirty="0"/>
              <a:t>Kaggle</a:t>
            </a:r>
            <a:r>
              <a:rPr lang="en-US" dirty="0"/>
              <a:t> is the world's largest community of data scientists and machine learners offering machine learning competitions.</a:t>
            </a:r>
            <a:endParaRPr lang="en-US" sz="3200" dirty="0">
              <a:solidFill>
                <a:schemeClr val="tx1">
                  <a:lumMod val="65000"/>
                  <a:lumOff val="35000"/>
                </a:schemeClr>
              </a:solidFill>
            </a:endParaRPr>
          </a:p>
          <a:p>
            <a:pPr marL="0" indent="0" algn="l" rtl="0">
              <a:buNone/>
            </a:pPr>
            <a:endParaRPr lang="he-IL" dirty="0"/>
          </a:p>
        </p:txBody>
      </p:sp>
      <p:pic>
        <p:nvPicPr>
          <p:cNvPr id="8"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0"/>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 xmlns:a16="http://schemas.microsoft.com/office/drawing/2014/main" id="{10FD4A19-CDE7-43AD-BCCA-FB2E00C6D3AB}"/>
              </a:ext>
            </a:extLst>
          </p:cNvPr>
          <p:cNvPicPr>
            <a:picLocks noChangeAspect="1"/>
          </p:cNvPicPr>
          <p:nvPr/>
        </p:nvPicPr>
        <p:blipFill>
          <a:blip r:embed="rId4"/>
          <a:stretch>
            <a:fillRect/>
          </a:stretch>
        </p:blipFill>
        <p:spPr>
          <a:xfrm>
            <a:off x="6519865" y="1300395"/>
            <a:ext cx="5212535" cy="3193546"/>
          </a:xfrm>
          <a:prstGeom prst="rect">
            <a:avLst/>
          </a:prstGeom>
        </p:spPr>
      </p:pic>
    </p:spTree>
    <p:extLst>
      <p:ext uri="{BB962C8B-B14F-4D97-AF65-F5344CB8AC3E}">
        <p14:creationId xmlns:p14="http://schemas.microsoft.com/office/powerpoint/2010/main" val="2408929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838200" y="460938"/>
            <a:ext cx="10515600" cy="1325563"/>
          </a:xfrm>
          <a:solidFill>
            <a:schemeClr val="bg1"/>
          </a:solidFill>
        </p:spPr>
        <p:txBody>
          <a:bodyPr/>
          <a:lstStyle/>
          <a:p>
            <a:pPr algn="l" rtl="0"/>
            <a:r>
              <a:rPr lang="en-US" b="1" dirty="0">
                <a:latin typeface="Trebuchet MS" panose="020B0603020202020204" pitchFamily="34" charset="0"/>
              </a:rPr>
              <a:t>Overview</a:t>
            </a:r>
            <a:endParaRPr lang="he-IL" dirty="0">
              <a:latin typeface="Trebuchet MS" panose="020B0603020202020204" pitchFamily="34" charset="0"/>
            </a:endParaRPr>
          </a:p>
        </p:txBody>
      </p:sp>
      <p:sp>
        <p:nvSpPr>
          <p:cNvPr id="6" name="Content Placeholder 5"/>
          <p:cNvSpPr>
            <a:spLocks noGrp="1"/>
          </p:cNvSpPr>
          <p:nvPr>
            <p:ph idx="1"/>
          </p:nvPr>
        </p:nvSpPr>
        <p:spPr>
          <a:xfrm>
            <a:off x="838200" y="1738311"/>
            <a:ext cx="10515600" cy="4351338"/>
          </a:xfrm>
        </p:spPr>
        <p:txBody>
          <a:bodyPr>
            <a:normAutofit/>
          </a:bodyPr>
          <a:lstStyle/>
          <a:p>
            <a:pPr algn="l" rtl="0">
              <a:lnSpc>
                <a:spcPct val="150000"/>
              </a:lnSpc>
              <a:buFont typeface="Wingdings" panose="05000000000000000000" pitchFamily="2" charset="2"/>
              <a:buChar char="Ø"/>
            </a:pPr>
            <a:r>
              <a:rPr lang="en-US" dirty="0">
                <a:latin typeface="Trebuchet MS" panose="020B0603020202020204" pitchFamily="34" charset="0"/>
              </a:rPr>
              <a:t>Our challenge </a:t>
            </a:r>
          </a:p>
          <a:p>
            <a:pPr algn="l" rtl="0" fontAlgn="base"/>
            <a:r>
              <a:rPr lang="en-US" dirty="0"/>
              <a:t>TensorFlow Speech Recognition Challenge:</a:t>
            </a:r>
          </a:p>
          <a:p>
            <a:pPr algn="l" rtl="0" fontAlgn="base"/>
            <a:r>
              <a:rPr lang="en-US" b="1" dirty="0"/>
              <a:t>Can you build an algorithm that understands simple speech commands?</a:t>
            </a:r>
          </a:p>
          <a:p>
            <a:pPr marL="0" indent="0" algn="l" rtl="0">
              <a:lnSpc>
                <a:spcPct val="150000"/>
              </a:lnSpc>
              <a:buNone/>
            </a:pPr>
            <a:endParaRPr lang="en-US" dirty="0">
              <a:latin typeface="Trebuchet MS" panose="020B0603020202020204" pitchFamily="34" charset="0"/>
            </a:endParaRPr>
          </a:p>
          <a:p>
            <a:pPr algn="r">
              <a:lnSpc>
                <a:spcPct val="150000"/>
              </a:lnSpc>
              <a:buFont typeface="Wingdings" panose="05000000000000000000" pitchFamily="2" charset="2"/>
              <a:buChar char="Ø"/>
            </a:pPr>
            <a:endParaRPr lang="en-US" dirty="0">
              <a:latin typeface="Trebuchet MS" panose="020B0603020202020204" pitchFamily="34" charset="0"/>
            </a:endParaRPr>
          </a:p>
          <a:p>
            <a:pPr marL="457200" lvl="1" indent="0" algn="l" rtl="0" fontAlgn="base">
              <a:lnSpc>
                <a:spcPct val="100000"/>
              </a:lnSpc>
              <a:buNone/>
            </a:pPr>
            <a:endParaRPr lang="en-US" dirty="0">
              <a:latin typeface="Trebuchet MS" panose="020B0603020202020204" pitchFamily="34" charset="0"/>
            </a:endParaRPr>
          </a:p>
          <a:p>
            <a:pPr marL="0" indent="0" algn="l" rtl="0" fontAlgn="base">
              <a:buNone/>
            </a:pPr>
            <a:endParaRPr lang="en-US" sz="3200" dirty="0">
              <a:solidFill>
                <a:schemeClr val="tx1">
                  <a:lumMod val="65000"/>
                  <a:lumOff val="35000"/>
                </a:schemeClr>
              </a:solidFill>
            </a:endParaRPr>
          </a:p>
          <a:p>
            <a:pPr marL="0" indent="0" algn="l" rtl="0">
              <a:buNone/>
            </a:pPr>
            <a:endParaRPr lang="he-IL" dirty="0"/>
          </a:p>
        </p:txBody>
      </p:sp>
      <p:pic>
        <p:nvPicPr>
          <p:cNvPr id="8"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0"/>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4575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838200" y="460938"/>
            <a:ext cx="10515600" cy="1325563"/>
          </a:xfrm>
          <a:solidFill>
            <a:schemeClr val="bg1"/>
          </a:solidFill>
        </p:spPr>
        <p:txBody>
          <a:bodyPr/>
          <a:lstStyle/>
          <a:p>
            <a:pPr algn="l" rtl="0"/>
            <a:r>
              <a:rPr lang="en-US" b="1" dirty="0">
                <a:latin typeface="Trebuchet MS" panose="020B0603020202020204" pitchFamily="34" charset="0"/>
              </a:rPr>
              <a:t>Project Goals</a:t>
            </a:r>
            <a:endParaRPr lang="he-IL" dirty="0">
              <a:latin typeface="Trebuchet MS" panose="020B0603020202020204" pitchFamily="34" charset="0"/>
            </a:endParaRPr>
          </a:p>
        </p:txBody>
      </p:sp>
      <p:sp>
        <p:nvSpPr>
          <p:cNvPr id="6" name="Content Placeholder 5"/>
          <p:cNvSpPr>
            <a:spLocks noGrp="1"/>
          </p:cNvSpPr>
          <p:nvPr>
            <p:ph idx="1"/>
          </p:nvPr>
        </p:nvSpPr>
        <p:spPr>
          <a:xfrm>
            <a:off x="565266" y="1839073"/>
            <a:ext cx="11305309" cy="4658302"/>
          </a:xfrm>
        </p:spPr>
        <p:txBody>
          <a:bodyPr>
            <a:normAutofit/>
          </a:bodyPr>
          <a:lstStyle/>
          <a:p>
            <a:pPr algn="l" rtl="0">
              <a:lnSpc>
                <a:spcPct val="150000"/>
              </a:lnSpc>
              <a:buFont typeface="Wingdings" panose="05000000000000000000" pitchFamily="2" charset="2"/>
              <a:buChar char="Ø"/>
            </a:pPr>
            <a:r>
              <a:rPr lang="en-US" sz="2700" dirty="0">
                <a:latin typeface="Trebuchet MS" panose="020B0603020202020204" pitchFamily="34" charset="0"/>
              </a:rPr>
              <a:t>Build a speech recognition classifier using deep neural networks</a:t>
            </a:r>
          </a:p>
          <a:p>
            <a:pPr algn="l" rtl="0">
              <a:lnSpc>
                <a:spcPct val="150000"/>
              </a:lnSpc>
              <a:buFont typeface="Wingdings" panose="05000000000000000000" pitchFamily="2" charset="2"/>
              <a:buChar char="Ø"/>
            </a:pPr>
            <a:r>
              <a:rPr lang="en-US" sz="2700" dirty="0">
                <a:latin typeface="Trebuchet MS" panose="020B0603020202020204" pitchFamily="34" charset="0"/>
              </a:rPr>
              <a:t>Explore usage of preprocessing for audio/speech data   </a:t>
            </a:r>
          </a:p>
          <a:p>
            <a:pPr algn="l" rtl="0" fontAlgn="base">
              <a:lnSpc>
                <a:spcPct val="150000"/>
              </a:lnSpc>
              <a:buFont typeface="Wingdings" panose="05000000000000000000" pitchFamily="2" charset="2"/>
              <a:buChar char="Ø"/>
            </a:pPr>
            <a:r>
              <a:rPr lang="en-US" sz="2700" dirty="0">
                <a:latin typeface="Trebuchet MS" panose="020B0603020202020204" pitchFamily="34" charset="0"/>
              </a:rPr>
              <a:t>Explore new architecture concepts for this type of classifier</a:t>
            </a:r>
          </a:p>
          <a:p>
            <a:pPr algn="l" rtl="0">
              <a:lnSpc>
                <a:spcPct val="150000"/>
              </a:lnSpc>
              <a:buFont typeface="Wingdings" panose="05000000000000000000" pitchFamily="2" charset="2"/>
              <a:buChar char="Ø"/>
            </a:pPr>
            <a:r>
              <a:rPr lang="en-US" sz="2700" dirty="0">
                <a:latin typeface="Trebuchet MS" panose="020B0603020202020204" pitchFamily="34" charset="0"/>
              </a:rPr>
              <a:t>Reach top 10% score on the competition leaderboard </a:t>
            </a:r>
          </a:p>
        </p:txBody>
      </p:sp>
      <p:pic>
        <p:nvPicPr>
          <p:cNvPr id="8"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0"/>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11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Literature Survey</a:t>
            </a:r>
            <a:endParaRPr lang="he-IL" b="1" dirty="0">
              <a:latin typeface="Trebuchet MS" panose="020B0603020202020204" pitchFamily="34" charset="0"/>
            </a:endParaRPr>
          </a:p>
        </p:txBody>
      </p:sp>
      <p:sp>
        <p:nvSpPr>
          <p:cNvPr id="3" name="TextBox 2">
            <a:extLst>
              <a:ext uri="{FF2B5EF4-FFF2-40B4-BE49-F238E27FC236}">
                <a16:creationId xmlns="" xmlns:a16="http://schemas.microsoft.com/office/drawing/2014/main" id="{AA0CEE7D-DDDB-4B42-AA7A-01100E1869C3}"/>
              </a:ext>
            </a:extLst>
          </p:cNvPr>
          <p:cNvSpPr txBox="1"/>
          <p:nvPr/>
        </p:nvSpPr>
        <p:spPr>
          <a:xfrm>
            <a:off x="724829" y="1962615"/>
            <a:ext cx="9656956" cy="3785652"/>
          </a:xfrm>
          <a:prstGeom prst="rect">
            <a:avLst/>
          </a:prstGeom>
          <a:noFill/>
        </p:spPr>
        <p:txBody>
          <a:bodyPr wrap="square" rtlCol="0">
            <a:spAutoFit/>
          </a:bodyPr>
          <a:lstStyle/>
          <a:p>
            <a:pPr marL="457200" indent="-457200" algn="l" rtl="0">
              <a:buFont typeface="Arial" panose="020B0604020202020204" pitchFamily="34" charset="0"/>
              <a:buChar char="•"/>
            </a:pPr>
            <a:r>
              <a:rPr lang="en-US" sz="2400" dirty="0"/>
              <a:t>"HYBRID SPEECH RECOGNITION WITH DEEP BIDIRECTIONAL LSTM"  - TIMID dataset state of the art, 2013</a:t>
            </a:r>
          </a:p>
          <a:p>
            <a:pPr marL="457200" indent="-457200" algn="l" rtl="0">
              <a:buFont typeface="Arial" panose="020B0604020202020204" pitchFamily="34" charset="0"/>
              <a:buChar char="•"/>
            </a:pPr>
            <a:endParaRPr lang="en-US" sz="2400" dirty="0"/>
          </a:p>
          <a:p>
            <a:pPr marL="457200" indent="-457200" algn="l" rtl="0">
              <a:buFont typeface="Arial" panose="020B0604020202020204" pitchFamily="34" charset="0"/>
              <a:buChar char="•"/>
            </a:pPr>
            <a:r>
              <a:rPr lang="en-US" sz="2400" dirty="0"/>
              <a:t>"END-TO-END SPEECH RECOGNITION IN ENGLISH AND MANDARIN" - predict characters from audio records using CNN-RNN(GRU)-NN architecture, 2016</a:t>
            </a:r>
          </a:p>
          <a:p>
            <a:pPr algn="l" rtl="0"/>
            <a:endParaRPr lang="en-US" sz="2400" dirty="0"/>
          </a:p>
          <a:p>
            <a:pPr algn="l" rtl="0"/>
            <a:endParaRPr lang="en-US" sz="2400" dirty="0"/>
          </a:p>
          <a:p>
            <a:pPr marL="457200" indent="-457200" algn="l" rtl="0">
              <a:buFont typeface="Arial" panose="020B0604020202020204" pitchFamily="34" charset="0"/>
              <a:buChar char="•"/>
            </a:pPr>
            <a:endParaRPr lang="en-US" sz="2400" dirty="0"/>
          </a:p>
          <a:p>
            <a:pPr marL="457200" indent="-457200" algn="l" rtl="0">
              <a:buFont typeface="Arial" panose="020B0604020202020204" pitchFamily="34" charset="0"/>
              <a:buChar char="•"/>
            </a:pPr>
            <a:endParaRPr lang="aa-ET" sz="2400" dirty="0"/>
          </a:p>
        </p:txBody>
      </p:sp>
    </p:spTree>
    <p:extLst>
      <p:ext uri="{BB962C8B-B14F-4D97-AF65-F5344CB8AC3E}">
        <p14:creationId xmlns:p14="http://schemas.microsoft.com/office/powerpoint/2010/main" val="17472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Data Exploration</a:t>
            </a:r>
            <a:endParaRPr lang="he-IL" dirty="0">
              <a:latin typeface="Trebuchet MS" panose="020B0603020202020204" pitchFamily="34" charset="0"/>
            </a:endParaRPr>
          </a:p>
        </p:txBody>
      </p:sp>
      <p:sp>
        <p:nvSpPr>
          <p:cNvPr id="16" name="Content Placeholder 5"/>
          <p:cNvSpPr>
            <a:spLocks noGrp="1"/>
          </p:cNvSpPr>
          <p:nvPr>
            <p:ph idx="1"/>
          </p:nvPr>
        </p:nvSpPr>
        <p:spPr>
          <a:xfrm>
            <a:off x="838200" y="1738311"/>
            <a:ext cx="10515600" cy="4351338"/>
          </a:xfrm>
        </p:spPr>
        <p:txBody>
          <a:bodyPr>
            <a:normAutofit/>
          </a:bodyPr>
          <a:lstStyle/>
          <a:p>
            <a:pPr algn="l" rtl="0">
              <a:lnSpc>
                <a:spcPct val="150000"/>
              </a:lnSpc>
              <a:buFont typeface="Wingdings" panose="05000000000000000000" pitchFamily="2" charset="2"/>
              <a:buChar char="Ø"/>
            </a:pPr>
            <a:r>
              <a:rPr lang="he-IL" altLang="he-IL" sz="2600" dirty="0">
                <a:latin typeface="Trebuchet MS" panose="020B0603020202020204" pitchFamily="34" charset="0"/>
              </a:rPr>
              <a:t> </a:t>
            </a:r>
            <a:r>
              <a:rPr lang="en-US" altLang="he-IL" sz="2600" dirty="0">
                <a:latin typeface="Trebuchet MS" panose="020B0603020202020204" pitchFamily="34" charset="0"/>
              </a:rPr>
              <a:t>Known classes: 'Yes', 'No', 'Up', 'Down', 'Left', 'Right', 'On', 'Off', 'Stop', 'Go'</a:t>
            </a:r>
            <a:endParaRPr lang="he-IL" altLang="he-IL" sz="2600" dirty="0">
              <a:latin typeface="Trebuchet MS" panose="020B0603020202020204" pitchFamily="34" charset="0"/>
            </a:endParaRPr>
          </a:p>
          <a:p>
            <a:pPr algn="l" rtl="0">
              <a:lnSpc>
                <a:spcPct val="150000"/>
              </a:lnSpc>
              <a:buFont typeface="Wingdings" panose="05000000000000000000" pitchFamily="2" charset="2"/>
              <a:buChar char="Ø"/>
            </a:pPr>
            <a:r>
              <a:rPr lang="he-IL" altLang="he-IL" sz="2600" dirty="0">
                <a:latin typeface="Trebuchet MS" panose="020B0603020202020204" pitchFamily="34" charset="0"/>
              </a:rPr>
              <a:t> </a:t>
            </a:r>
            <a:r>
              <a:rPr lang="en-US" altLang="he-IL" sz="2600" dirty="0">
                <a:latin typeface="Trebuchet MS" panose="020B0603020202020204" pitchFamily="34" charset="0"/>
              </a:rPr>
              <a:t>Unknown classes: 'Unknown', 'Silence'</a:t>
            </a:r>
          </a:p>
          <a:p>
            <a:pPr algn="l" rtl="0">
              <a:lnSpc>
                <a:spcPct val="150000"/>
              </a:lnSpc>
              <a:buFont typeface="Wingdings" panose="05000000000000000000" pitchFamily="2" charset="2"/>
              <a:buChar char="Ø"/>
            </a:pPr>
            <a:r>
              <a:rPr lang="en-US" altLang="he-IL" sz="2600" dirty="0">
                <a:latin typeface="Trebuchet MS" panose="020B0603020202020204" pitchFamily="34" charset="0"/>
              </a:rPr>
              <a:t>Training Set - 67,096 examples</a:t>
            </a:r>
          </a:p>
          <a:p>
            <a:pPr algn="l" rtl="0">
              <a:lnSpc>
                <a:spcPct val="150000"/>
              </a:lnSpc>
              <a:buFont typeface="Wingdings" panose="05000000000000000000" pitchFamily="2" charset="2"/>
              <a:buChar char="Ø"/>
            </a:pPr>
            <a:r>
              <a:rPr lang="en-US" altLang="he-IL" sz="2600" dirty="0">
                <a:latin typeface="Trebuchet MS" panose="020B0603020202020204" pitchFamily="34" charset="0"/>
              </a:rPr>
              <a:t>validation Set - 19,901 items</a:t>
            </a:r>
          </a:p>
          <a:p>
            <a:pPr algn="l" rtl="0">
              <a:lnSpc>
                <a:spcPct val="150000"/>
              </a:lnSpc>
              <a:buFont typeface="Wingdings" panose="05000000000000000000" pitchFamily="2" charset="2"/>
              <a:buChar char="Ø"/>
            </a:pPr>
            <a:endParaRPr lang="en-US" dirty="0">
              <a:latin typeface="Trebuchet MS" panose="020B0603020202020204" pitchFamily="34" charset="0"/>
            </a:endParaRPr>
          </a:p>
          <a:p>
            <a:pPr marL="457200" lvl="1" indent="0" algn="l" rtl="0" fontAlgn="base">
              <a:lnSpc>
                <a:spcPct val="100000"/>
              </a:lnSpc>
              <a:buNone/>
            </a:pPr>
            <a:endParaRPr lang="en-US" dirty="0">
              <a:latin typeface="Trebuchet MS" panose="020B0603020202020204" pitchFamily="34" charset="0"/>
            </a:endParaRPr>
          </a:p>
          <a:p>
            <a:pPr marL="0" indent="0" algn="l" rtl="0" fontAlgn="base">
              <a:buNone/>
            </a:pPr>
            <a:endParaRPr lang="en-US" sz="3200" dirty="0">
              <a:solidFill>
                <a:schemeClr val="tx1">
                  <a:lumMod val="65000"/>
                  <a:lumOff val="35000"/>
                </a:schemeClr>
              </a:solidFill>
            </a:endParaRPr>
          </a:p>
          <a:p>
            <a:pPr marL="0" indent="0" algn="l" rtl="0">
              <a:buNone/>
            </a:pPr>
            <a:endParaRPr lang="he-IL" dirty="0"/>
          </a:p>
        </p:txBody>
      </p:sp>
      <p:sp>
        <p:nvSpPr>
          <p:cNvPr id="17" name="Rectangle 2"/>
          <p:cNvSpPr>
            <a:spLocks noChangeArrowheads="1"/>
          </p:cNvSpPr>
          <p:nvPr/>
        </p:nvSpPr>
        <p:spPr bwMode="auto">
          <a:xfrm>
            <a:off x="0" y="90100"/>
            <a:ext cx="12885" cy="276999"/>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9099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913" y="5396"/>
            <a:ext cx="235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4"/>
          <p:cNvSpPr txBox="1">
            <a:spLocks/>
          </p:cNvSpPr>
          <p:nvPr/>
        </p:nvSpPr>
        <p:spPr>
          <a:xfrm>
            <a:off x="838200" y="460938"/>
            <a:ext cx="10515600" cy="1325563"/>
          </a:xfrm>
          <a:prstGeom prst="rect">
            <a:avLst/>
          </a:prstGeom>
          <a:noFill/>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b="1" dirty="0">
                <a:latin typeface="Trebuchet MS" panose="020B0603020202020204" pitchFamily="34" charset="0"/>
              </a:rPr>
              <a:t>Training Data</a:t>
            </a:r>
            <a:endParaRPr lang="he-IL" dirty="0">
              <a:latin typeface="Trebuchet MS" panose="020B0603020202020204" pitchFamily="34" charset="0"/>
            </a:endParaRPr>
          </a:p>
        </p:txBody>
      </p:sp>
      <p:sp>
        <p:nvSpPr>
          <p:cNvPr id="16" name="Content Placeholder 5"/>
          <p:cNvSpPr>
            <a:spLocks noGrp="1"/>
          </p:cNvSpPr>
          <p:nvPr>
            <p:ph idx="1"/>
          </p:nvPr>
        </p:nvSpPr>
        <p:spPr>
          <a:xfrm>
            <a:off x="838200" y="1738311"/>
            <a:ext cx="10515600" cy="4351338"/>
          </a:xfrm>
        </p:spPr>
        <p:txBody>
          <a:bodyPr>
            <a:normAutofit/>
          </a:bodyPr>
          <a:lstStyle/>
          <a:p>
            <a:pPr algn="l" rtl="0">
              <a:lnSpc>
                <a:spcPct val="150000"/>
              </a:lnSpc>
              <a:buFont typeface="Wingdings" panose="05000000000000000000" pitchFamily="2" charset="2"/>
              <a:buChar char="Ø"/>
            </a:pPr>
            <a:r>
              <a:rPr lang="en-US" altLang="he-IL" sz="2600" dirty="0">
                <a:latin typeface="Trebuchet MS" panose="020B0603020202020204" pitchFamily="34" charset="0"/>
              </a:rPr>
              <a:t> No silence is given</a:t>
            </a:r>
            <a:endParaRPr lang="he-IL" altLang="he-IL" sz="2600" dirty="0">
              <a:latin typeface="Trebuchet MS" panose="020B0603020202020204" pitchFamily="34" charset="0"/>
            </a:endParaRPr>
          </a:p>
          <a:p>
            <a:pPr algn="l" rtl="0">
              <a:lnSpc>
                <a:spcPct val="150000"/>
              </a:lnSpc>
              <a:buFont typeface="Wingdings" panose="05000000000000000000" pitchFamily="2" charset="2"/>
              <a:buChar char="Ø"/>
            </a:pPr>
            <a:r>
              <a:rPr lang="en-US" altLang="he-IL" sz="2600" dirty="0">
                <a:latin typeface="Trebuchet MS" panose="020B0603020202020204" pitchFamily="34" charset="0"/>
              </a:rPr>
              <a:t> ~45,000 examples from 'Unknown' class</a:t>
            </a:r>
          </a:p>
          <a:p>
            <a:pPr algn="l" rtl="0">
              <a:lnSpc>
                <a:spcPct val="150000"/>
              </a:lnSpc>
              <a:buFont typeface="Wingdings" panose="05000000000000000000" pitchFamily="2" charset="2"/>
              <a:buChar char="Ø"/>
            </a:pPr>
            <a:r>
              <a:rPr lang="en-US" dirty="0">
                <a:latin typeface="Trebuchet MS" panose="020B0603020202020204" pitchFamily="34" charset="0"/>
              </a:rPr>
              <a:t> Data is not noisy</a:t>
            </a:r>
          </a:p>
          <a:p>
            <a:pPr algn="l" rtl="0">
              <a:lnSpc>
                <a:spcPct val="150000"/>
              </a:lnSpc>
              <a:buFont typeface="Wingdings" panose="05000000000000000000" pitchFamily="2" charset="2"/>
              <a:buChar char="Ø"/>
            </a:pPr>
            <a:r>
              <a:rPr lang="en-US" dirty="0">
                <a:latin typeface="Trebuchet MS" panose="020B0603020202020204" pitchFamily="34" charset="0"/>
              </a:rPr>
              <a:t> ~1 second recordings</a:t>
            </a:r>
          </a:p>
          <a:p>
            <a:pPr marL="457200" lvl="1" indent="0" algn="l" rtl="0" fontAlgn="base">
              <a:lnSpc>
                <a:spcPct val="100000"/>
              </a:lnSpc>
              <a:buNone/>
            </a:pPr>
            <a:endParaRPr lang="en-US" dirty="0">
              <a:latin typeface="Trebuchet MS" panose="020B0603020202020204" pitchFamily="34" charset="0"/>
            </a:endParaRPr>
          </a:p>
          <a:p>
            <a:pPr marL="0" indent="0" algn="l" rtl="0" fontAlgn="base">
              <a:buNone/>
            </a:pPr>
            <a:endParaRPr lang="en-US" sz="3200" dirty="0">
              <a:solidFill>
                <a:schemeClr val="tx1">
                  <a:lumMod val="65000"/>
                  <a:lumOff val="35000"/>
                </a:schemeClr>
              </a:solidFill>
            </a:endParaRPr>
          </a:p>
          <a:p>
            <a:pPr marL="0" indent="0" algn="l" rtl="0">
              <a:buNone/>
            </a:pPr>
            <a:endParaRPr lang="he-IL" dirty="0"/>
          </a:p>
        </p:txBody>
      </p:sp>
      <p:sp>
        <p:nvSpPr>
          <p:cNvPr id="17" name="Rectangle 2"/>
          <p:cNvSpPr>
            <a:spLocks noChangeArrowheads="1"/>
          </p:cNvSpPr>
          <p:nvPr/>
        </p:nvSpPr>
        <p:spPr bwMode="auto">
          <a:xfrm>
            <a:off x="0" y="90100"/>
            <a:ext cx="12885" cy="276999"/>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Chart 6"/>
          <p:cNvGraphicFramePr/>
          <p:nvPr>
            <p:extLst>
              <p:ext uri="{D42A27DB-BD31-4B8C-83A1-F6EECF244321}">
                <p14:modId xmlns:p14="http://schemas.microsoft.com/office/powerpoint/2010/main" val="249944548"/>
              </p:ext>
            </p:extLst>
          </p:nvPr>
        </p:nvGraphicFramePr>
        <p:xfrm>
          <a:off x="5909310" y="2720340"/>
          <a:ext cx="5862320" cy="38637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70268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15095</TotalTime>
  <Words>1327</Words>
  <Application>Microsoft Office PowerPoint</Application>
  <PresentationFormat>Widescreen</PresentationFormat>
  <Paragraphs>438</Paragraphs>
  <Slides>38</Slides>
  <Notes>38</Notes>
  <HiddenSlides>3</HiddenSlides>
  <MMClips>37</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Times New Roman</vt:lpstr>
      <vt:lpstr>Trebuchet MS</vt:lpstr>
      <vt:lpstr>Vanity</vt:lpstr>
      <vt:lpstr>wf_segoe-ui_normal</vt:lpstr>
      <vt:lpstr>Wingdings</vt:lpstr>
      <vt:lpstr>Office Theme</vt:lpstr>
      <vt:lpstr>PowerPoint Presentation</vt:lpstr>
      <vt:lpstr>PowerPoint Presentation</vt:lpstr>
      <vt:lpstr>Overview</vt:lpstr>
      <vt:lpstr>Overview</vt:lpstr>
      <vt:lpstr>Overview</vt:lpstr>
      <vt:lpstr>Project 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 Precision Recall</vt:lpstr>
      <vt:lpstr>Results - Precision Recall</vt:lpstr>
      <vt:lpstr>Results</vt:lpstr>
      <vt:lpstr>Test Classification Examples</vt:lpstr>
      <vt:lpstr>Summary and Conclusions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481</cp:revision>
  <dcterms:created xsi:type="dcterms:W3CDTF">2017-08-07T20:04:47Z</dcterms:created>
  <dcterms:modified xsi:type="dcterms:W3CDTF">2018-10-31T21:03:29Z</dcterms:modified>
</cp:coreProperties>
</file>