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58" r:id="rId4"/>
    <p:sldId id="260" r:id="rId5"/>
    <p:sldId id="261" r:id="rId6"/>
    <p:sldId id="262" r:id="rId7"/>
    <p:sldId id="264" r:id="rId8"/>
    <p:sldId id="265" r:id="rId9"/>
    <p:sldId id="266" r:id="rId10"/>
    <p:sldId id="259" r:id="rId11"/>
    <p:sldId id="267" r:id="rId12"/>
    <p:sldId id="263" r:id="rId13"/>
    <p:sldId id="271" r:id="rId14"/>
    <p:sldId id="272" r:id="rId15"/>
    <p:sldId id="273" r:id="rId16"/>
    <p:sldId id="276" r:id="rId17"/>
    <p:sldId id="277" r:id="rId18"/>
    <p:sldId id="278"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64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25EBAE35-3FC3-4376-A127-B4A0A27C9519}" type="datetimeFigureOut">
              <a:rPr lang="he-IL" smtClean="0"/>
              <a:t>ט'/אדר/תשפ"א</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8704ED4E-3DE7-48D7-AAAD-EDA9DFE54B86}" type="slidenum">
              <a:rPr lang="he-IL" smtClean="0"/>
              <a:t>‹#›</a:t>
            </a:fld>
            <a:endParaRPr lang="he-IL"/>
          </a:p>
        </p:txBody>
      </p:sp>
    </p:spTree>
    <p:extLst>
      <p:ext uri="{BB962C8B-B14F-4D97-AF65-F5344CB8AC3E}">
        <p14:creationId xmlns:p14="http://schemas.microsoft.com/office/powerpoint/2010/main" val="1296336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requested cleaned csv file is under the folder data</a:t>
            </a:r>
          </a:p>
          <a:p>
            <a:endParaRPr lang="he-IL" dirty="0"/>
          </a:p>
        </p:txBody>
      </p:sp>
      <p:sp>
        <p:nvSpPr>
          <p:cNvPr id="4" name="Slide Number Placeholder 3"/>
          <p:cNvSpPr>
            <a:spLocks noGrp="1"/>
          </p:cNvSpPr>
          <p:nvPr>
            <p:ph type="sldNum" sz="quarter" idx="5"/>
          </p:nvPr>
        </p:nvSpPr>
        <p:spPr/>
        <p:txBody>
          <a:bodyPr/>
          <a:lstStyle/>
          <a:p>
            <a:fld id="{8704ED4E-3DE7-48D7-AAAD-EDA9DFE54B86}" type="slidenum">
              <a:rPr lang="he-IL" smtClean="0"/>
              <a:t>5</a:t>
            </a:fld>
            <a:endParaRPr lang="he-IL"/>
          </a:p>
        </p:txBody>
      </p:sp>
    </p:spTree>
    <p:extLst>
      <p:ext uri="{BB962C8B-B14F-4D97-AF65-F5344CB8AC3E}">
        <p14:creationId xmlns:p14="http://schemas.microsoft.com/office/powerpoint/2010/main" val="1387422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requested cleaned csv file is under the folder data</a:t>
            </a:r>
          </a:p>
          <a:p>
            <a:endParaRPr lang="he-IL" dirty="0"/>
          </a:p>
        </p:txBody>
      </p:sp>
      <p:sp>
        <p:nvSpPr>
          <p:cNvPr id="4" name="Slide Number Placeholder 3"/>
          <p:cNvSpPr>
            <a:spLocks noGrp="1"/>
          </p:cNvSpPr>
          <p:nvPr>
            <p:ph type="sldNum" sz="quarter" idx="5"/>
          </p:nvPr>
        </p:nvSpPr>
        <p:spPr/>
        <p:txBody>
          <a:bodyPr/>
          <a:lstStyle/>
          <a:p>
            <a:fld id="{8704ED4E-3DE7-48D7-AAAD-EDA9DFE54B86}" type="slidenum">
              <a:rPr lang="he-IL" smtClean="0"/>
              <a:t>6</a:t>
            </a:fld>
            <a:endParaRPr lang="he-IL"/>
          </a:p>
        </p:txBody>
      </p:sp>
    </p:spTree>
    <p:extLst>
      <p:ext uri="{BB962C8B-B14F-4D97-AF65-F5344CB8AC3E}">
        <p14:creationId xmlns:p14="http://schemas.microsoft.com/office/powerpoint/2010/main" val="26462013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requested cleaned csv file is under the folder data</a:t>
            </a:r>
          </a:p>
          <a:p>
            <a:endParaRPr lang="he-IL" dirty="0"/>
          </a:p>
        </p:txBody>
      </p:sp>
      <p:sp>
        <p:nvSpPr>
          <p:cNvPr id="4" name="Slide Number Placeholder 3"/>
          <p:cNvSpPr>
            <a:spLocks noGrp="1"/>
          </p:cNvSpPr>
          <p:nvPr>
            <p:ph type="sldNum" sz="quarter" idx="5"/>
          </p:nvPr>
        </p:nvSpPr>
        <p:spPr/>
        <p:txBody>
          <a:bodyPr/>
          <a:lstStyle/>
          <a:p>
            <a:fld id="{8704ED4E-3DE7-48D7-AAAD-EDA9DFE54B86}" type="slidenum">
              <a:rPr lang="he-IL" smtClean="0"/>
              <a:t>7</a:t>
            </a:fld>
            <a:endParaRPr lang="he-IL"/>
          </a:p>
        </p:txBody>
      </p:sp>
    </p:spTree>
    <p:extLst>
      <p:ext uri="{BB962C8B-B14F-4D97-AF65-F5344CB8AC3E}">
        <p14:creationId xmlns:p14="http://schemas.microsoft.com/office/powerpoint/2010/main" val="595451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5"/>
          </p:nvPr>
        </p:nvSpPr>
        <p:spPr/>
        <p:txBody>
          <a:bodyPr/>
          <a:lstStyle/>
          <a:p>
            <a:fld id="{8704ED4E-3DE7-48D7-AAAD-EDA9DFE54B86}" type="slidenum">
              <a:rPr lang="he-IL" smtClean="0"/>
              <a:t>8</a:t>
            </a:fld>
            <a:endParaRPr lang="he-IL"/>
          </a:p>
        </p:txBody>
      </p:sp>
    </p:spTree>
    <p:extLst>
      <p:ext uri="{BB962C8B-B14F-4D97-AF65-F5344CB8AC3E}">
        <p14:creationId xmlns:p14="http://schemas.microsoft.com/office/powerpoint/2010/main" val="3155651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6D4E42-B912-4C62-ADAE-07F627797FF4}" type="datetimeFigureOut">
              <a:rPr lang="he-IL" smtClean="0"/>
              <a:t>ט'/אדר/תשפ"א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B882B76E-DFEA-4C75-BC3B-4D184B132623}" type="slidenum">
              <a:rPr lang="he-IL" smtClean="0"/>
              <a:t>‹#›</a:t>
            </a:fld>
            <a:endParaRPr lang="he-IL"/>
          </a:p>
        </p:txBody>
      </p:sp>
    </p:spTree>
    <p:extLst>
      <p:ext uri="{BB962C8B-B14F-4D97-AF65-F5344CB8AC3E}">
        <p14:creationId xmlns:p14="http://schemas.microsoft.com/office/powerpoint/2010/main" val="4092932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6D4E42-B912-4C62-ADAE-07F627797FF4}" type="datetimeFigureOut">
              <a:rPr lang="he-IL" smtClean="0"/>
              <a:t>ט'/אדר/תשפ"א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B882B76E-DFEA-4C75-BC3B-4D184B132623}" type="slidenum">
              <a:rPr lang="he-IL" smtClean="0"/>
              <a:t>‹#›</a:t>
            </a:fld>
            <a:endParaRPr lang="he-IL"/>
          </a:p>
        </p:txBody>
      </p:sp>
    </p:spTree>
    <p:extLst>
      <p:ext uri="{BB962C8B-B14F-4D97-AF65-F5344CB8AC3E}">
        <p14:creationId xmlns:p14="http://schemas.microsoft.com/office/powerpoint/2010/main" val="1502399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6D4E42-B912-4C62-ADAE-07F627797FF4}" type="datetimeFigureOut">
              <a:rPr lang="he-IL" smtClean="0"/>
              <a:t>ט'/אדר/תשפ"א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B882B76E-DFEA-4C75-BC3B-4D184B132623}" type="slidenum">
              <a:rPr lang="he-IL" smtClean="0"/>
              <a:t>‹#›</a:t>
            </a:fld>
            <a:endParaRPr lang="he-IL"/>
          </a:p>
        </p:txBody>
      </p:sp>
    </p:spTree>
    <p:extLst>
      <p:ext uri="{BB962C8B-B14F-4D97-AF65-F5344CB8AC3E}">
        <p14:creationId xmlns:p14="http://schemas.microsoft.com/office/powerpoint/2010/main" val="1793048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6D4E42-B912-4C62-ADAE-07F627797FF4}" type="datetimeFigureOut">
              <a:rPr lang="he-IL" smtClean="0"/>
              <a:t>ט'/אדר/תשפ"א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B882B76E-DFEA-4C75-BC3B-4D184B132623}" type="slidenum">
              <a:rPr lang="he-IL" smtClean="0"/>
              <a:t>‹#›</a:t>
            </a:fld>
            <a:endParaRPr lang="he-IL"/>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69976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6D4E42-B912-4C62-ADAE-07F627797FF4}" type="datetimeFigureOut">
              <a:rPr lang="he-IL" smtClean="0"/>
              <a:t>ט'/אדר/תשפ"א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B882B76E-DFEA-4C75-BC3B-4D184B132623}" type="slidenum">
              <a:rPr lang="he-IL" smtClean="0"/>
              <a:t>‹#›</a:t>
            </a:fld>
            <a:endParaRPr lang="he-IL"/>
          </a:p>
        </p:txBody>
      </p:sp>
    </p:spTree>
    <p:extLst>
      <p:ext uri="{BB962C8B-B14F-4D97-AF65-F5344CB8AC3E}">
        <p14:creationId xmlns:p14="http://schemas.microsoft.com/office/powerpoint/2010/main" val="27754896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6D4E42-B912-4C62-ADAE-07F627797FF4}" type="datetimeFigureOut">
              <a:rPr lang="he-IL" smtClean="0"/>
              <a:t>ט'/אדר/תשפ"א</a:t>
            </a:fld>
            <a:endParaRPr lang="he-IL"/>
          </a:p>
        </p:txBody>
      </p:sp>
      <p:sp>
        <p:nvSpPr>
          <p:cNvPr id="4"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B882B76E-DFEA-4C75-BC3B-4D184B132623}" type="slidenum">
              <a:rPr lang="he-IL" smtClean="0"/>
              <a:t>‹#›</a:t>
            </a:fld>
            <a:endParaRPr lang="he-IL"/>
          </a:p>
        </p:txBody>
      </p:sp>
    </p:spTree>
    <p:extLst>
      <p:ext uri="{BB962C8B-B14F-4D97-AF65-F5344CB8AC3E}">
        <p14:creationId xmlns:p14="http://schemas.microsoft.com/office/powerpoint/2010/main" val="19774191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6D4E42-B912-4C62-ADAE-07F627797FF4}" type="datetimeFigureOut">
              <a:rPr lang="he-IL" smtClean="0"/>
              <a:t>ט'/אדר/תשפ"א</a:t>
            </a:fld>
            <a:endParaRPr lang="he-IL"/>
          </a:p>
        </p:txBody>
      </p:sp>
      <p:sp>
        <p:nvSpPr>
          <p:cNvPr id="4"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B882B76E-DFEA-4C75-BC3B-4D184B132623}" type="slidenum">
              <a:rPr lang="he-IL" smtClean="0"/>
              <a:t>‹#›</a:t>
            </a:fld>
            <a:endParaRPr lang="he-IL"/>
          </a:p>
        </p:txBody>
      </p:sp>
    </p:spTree>
    <p:extLst>
      <p:ext uri="{BB962C8B-B14F-4D97-AF65-F5344CB8AC3E}">
        <p14:creationId xmlns:p14="http://schemas.microsoft.com/office/powerpoint/2010/main" val="25030690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6D4E42-B912-4C62-ADAE-07F627797FF4}" type="datetimeFigureOut">
              <a:rPr lang="he-IL" smtClean="0"/>
              <a:t>ט'/אדר/תשפ"א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B882B76E-DFEA-4C75-BC3B-4D184B132623}" type="slidenum">
              <a:rPr lang="he-IL" smtClean="0"/>
              <a:t>‹#›</a:t>
            </a:fld>
            <a:endParaRPr lang="he-IL"/>
          </a:p>
        </p:txBody>
      </p:sp>
    </p:spTree>
    <p:extLst>
      <p:ext uri="{BB962C8B-B14F-4D97-AF65-F5344CB8AC3E}">
        <p14:creationId xmlns:p14="http://schemas.microsoft.com/office/powerpoint/2010/main" val="15368613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6D4E42-B912-4C62-ADAE-07F627797FF4}" type="datetimeFigureOut">
              <a:rPr lang="he-IL" smtClean="0"/>
              <a:t>ט'/אדר/תשפ"א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B882B76E-DFEA-4C75-BC3B-4D184B132623}" type="slidenum">
              <a:rPr lang="he-IL" smtClean="0"/>
              <a:t>‹#›</a:t>
            </a:fld>
            <a:endParaRPr lang="he-IL"/>
          </a:p>
        </p:txBody>
      </p:sp>
    </p:spTree>
    <p:extLst>
      <p:ext uri="{BB962C8B-B14F-4D97-AF65-F5344CB8AC3E}">
        <p14:creationId xmlns:p14="http://schemas.microsoft.com/office/powerpoint/2010/main" val="2910763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66D4E42-B912-4C62-ADAE-07F627797FF4}" type="datetimeFigureOut">
              <a:rPr lang="he-IL" smtClean="0"/>
              <a:t>ט'/אדר/תשפ"א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B882B76E-DFEA-4C75-BC3B-4D184B132623}" type="slidenum">
              <a:rPr lang="he-IL" smtClean="0"/>
              <a:t>‹#›</a:t>
            </a:fld>
            <a:endParaRPr lang="he-IL"/>
          </a:p>
        </p:txBody>
      </p:sp>
    </p:spTree>
    <p:extLst>
      <p:ext uri="{BB962C8B-B14F-4D97-AF65-F5344CB8AC3E}">
        <p14:creationId xmlns:p14="http://schemas.microsoft.com/office/powerpoint/2010/main" val="1604982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6D4E42-B912-4C62-ADAE-07F627797FF4}" type="datetimeFigureOut">
              <a:rPr lang="he-IL" smtClean="0"/>
              <a:t>ט'/אדר/תשפ"א</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B882B76E-DFEA-4C75-BC3B-4D184B132623}" type="slidenum">
              <a:rPr lang="he-IL" smtClean="0"/>
              <a:t>‹#›</a:t>
            </a:fld>
            <a:endParaRPr lang="he-IL"/>
          </a:p>
        </p:txBody>
      </p:sp>
    </p:spTree>
    <p:extLst>
      <p:ext uri="{BB962C8B-B14F-4D97-AF65-F5344CB8AC3E}">
        <p14:creationId xmlns:p14="http://schemas.microsoft.com/office/powerpoint/2010/main" val="2694138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6D4E42-B912-4C62-ADAE-07F627797FF4}" type="datetimeFigureOut">
              <a:rPr lang="he-IL" smtClean="0"/>
              <a:t>ט'/אדר/תשפ"א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B882B76E-DFEA-4C75-BC3B-4D184B132623}" type="slidenum">
              <a:rPr lang="he-IL" smtClean="0"/>
              <a:t>‹#›</a:t>
            </a:fld>
            <a:endParaRPr lang="he-IL"/>
          </a:p>
        </p:txBody>
      </p:sp>
    </p:spTree>
    <p:extLst>
      <p:ext uri="{BB962C8B-B14F-4D97-AF65-F5344CB8AC3E}">
        <p14:creationId xmlns:p14="http://schemas.microsoft.com/office/powerpoint/2010/main" val="3936020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6D4E42-B912-4C62-ADAE-07F627797FF4}" type="datetimeFigureOut">
              <a:rPr lang="he-IL" smtClean="0"/>
              <a:t>ט'/אדר/תשפ"א</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B882B76E-DFEA-4C75-BC3B-4D184B132623}" type="slidenum">
              <a:rPr lang="he-IL" smtClean="0"/>
              <a:t>‹#›</a:t>
            </a:fld>
            <a:endParaRPr lang="he-IL"/>
          </a:p>
        </p:txBody>
      </p:sp>
    </p:spTree>
    <p:extLst>
      <p:ext uri="{BB962C8B-B14F-4D97-AF65-F5344CB8AC3E}">
        <p14:creationId xmlns:p14="http://schemas.microsoft.com/office/powerpoint/2010/main" val="3196093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6D4E42-B912-4C62-ADAE-07F627797FF4}" type="datetimeFigureOut">
              <a:rPr lang="he-IL" smtClean="0"/>
              <a:t>ט'/אדר/תשפ"א</a:t>
            </a:fld>
            <a:endParaRPr lang="he-IL"/>
          </a:p>
        </p:txBody>
      </p:sp>
      <p:sp>
        <p:nvSpPr>
          <p:cNvPr id="5" name="Footer Placeholder 3"/>
          <p:cNvSpPr>
            <a:spLocks noGrp="1"/>
          </p:cNvSpPr>
          <p:nvPr>
            <p:ph type="ftr" sz="quarter" idx="11"/>
          </p:nvPr>
        </p:nvSpPr>
        <p:spPr/>
        <p:txBody>
          <a:bodyPr/>
          <a:lstStyle/>
          <a:p>
            <a:endParaRPr lang="he-IL"/>
          </a:p>
        </p:txBody>
      </p:sp>
      <p:sp>
        <p:nvSpPr>
          <p:cNvPr id="6" name="Slide Number Placeholder 4"/>
          <p:cNvSpPr>
            <a:spLocks noGrp="1"/>
          </p:cNvSpPr>
          <p:nvPr>
            <p:ph type="sldNum" sz="quarter" idx="12"/>
          </p:nvPr>
        </p:nvSpPr>
        <p:spPr/>
        <p:txBody>
          <a:bodyPr/>
          <a:lstStyle/>
          <a:p>
            <a:fld id="{B882B76E-DFEA-4C75-BC3B-4D184B132623}" type="slidenum">
              <a:rPr lang="he-IL" smtClean="0"/>
              <a:t>‹#›</a:t>
            </a:fld>
            <a:endParaRPr lang="he-IL"/>
          </a:p>
        </p:txBody>
      </p:sp>
    </p:spTree>
    <p:extLst>
      <p:ext uri="{BB962C8B-B14F-4D97-AF65-F5344CB8AC3E}">
        <p14:creationId xmlns:p14="http://schemas.microsoft.com/office/powerpoint/2010/main" val="266575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6D4E42-B912-4C62-ADAE-07F627797FF4}" type="datetimeFigureOut">
              <a:rPr lang="he-IL" smtClean="0"/>
              <a:t>ט'/אדר/תשפ"א</a:t>
            </a:fld>
            <a:endParaRPr lang="he-IL"/>
          </a:p>
        </p:txBody>
      </p:sp>
      <p:sp>
        <p:nvSpPr>
          <p:cNvPr id="5" name="Footer Placeholder 2"/>
          <p:cNvSpPr>
            <a:spLocks noGrp="1"/>
          </p:cNvSpPr>
          <p:nvPr>
            <p:ph type="ftr" sz="quarter" idx="11"/>
          </p:nvPr>
        </p:nvSpPr>
        <p:spPr/>
        <p:txBody>
          <a:bodyPr/>
          <a:lstStyle/>
          <a:p>
            <a:endParaRPr lang="he-IL"/>
          </a:p>
        </p:txBody>
      </p:sp>
      <p:sp>
        <p:nvSpPr>
          <p:cNvPr id="6" name="Slide Number Placeholder 3"/>
          <p:cNvSpPr>
            <a:spLocks noGrp="1"/>
          </p:cNvSpPr>
          <p:nvPr>
            <p:ph type="sldNum" sz="quarter" idx="12"/>
          </p:nvPr>
        </p:nvSpPr>
        <p:spPr/>
        <p:txBody>
          <a:bodyPr/>
          <a:lstStyle/>
          <a:p>
            <a:fld id="{B882B76E-DFEA-4C75-BC3B-4D184B132623}" type="slidenum">
              <a:rPr lang="he-IL" smtClean="0"/>
              <a:t>‹#›</a:t>
            </a:fld>
            <a:endParaRPr lang="he-IL"/>
          </a:p>
        </p:txBody>
      </p:sp>
    </p:spTree>
    <p:extLst>
      <p:ext uri="{BB962C8B-B14F-4D97-AF65-F5344CB8AC3E}">
        <p14:creationId xmlns:p14="http://schemas.microsoft.com/office/powerpoint/2010/main" val="636335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66D4E42-B912-4C62-ADAE-07F627797FF4}" type="datetimeFigureOut">
              <a:rPr lang="he-IL" smtClean="0"/>
              <a:t>ט'/אדר/תשפ"א</a:t>
            </a:fld>
            <a:endParaRPr lang="he-IL"/>
          </a:p>
        </p:txBody>
      </p:sp>
      <p:sp>
        <p:nvSpPr>
          <p:cNvPr id="5" name="Footer Placeholder 5"/>
          <p:cNvSpPr>
            <a:spLocks noGrp="1"/>
          </p:cNvSpPr>
          <p:nvPr>
            <p:ph type="ftr" sz="quarter" idx="11"/>
          </p:nvPr>
        </p:nvSpPr>
        <p:spPr/>
        <p:txBody>
          <a:bodyPr/>
          <a:lstStyle/>
          <a:p>
            <a:endParaRPr lang="he-IL"/>
          </a:p>
        </p:txBody>
      </p:sp>
      <p:sp>
        <p:nvSpPr>
          <p:cNvPr id="6" name="Slide Number Placeholder 6"/>
          <p:cNvSpPr>
            <a:spLocks noGrp="1"/>
          </p:cNvSpPr>
          <p:nvPr>
            <p:ph type="sldNum" sz="quarter" idx="12"/>
          </p:nvPr>
        </p:nvSpPr>
        <p:spPr/>
        <p:txBody>
          <a:bodyPr/>
          <a:lstStyle/>
          <a:p>
            <a:fld id="{B882B76E-DFEA-4C75-BC3B-4D184B132623}" type="slidenum">
              <a:rPr lang="he-IL" smtClean="0"/>
              <a:t>‹#›</a:t>
            </a:fld>
            <a:endParaRPr lang="he-IL"/>
          </a:p>
        </p:txBody>
      </p:sp>
    </p:spTree>
    <p:extLst>
      <p:ext uri="{BB962C8B-B14F-4D97-AF65-F5344CB8AC3E}">
        <p14:creationId xmlns:p14="http://schemas.microsoft.com/office/powerpoint/2010/main" val="1748903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6D4E42-B912-4C62-ADAE-07F627797FF4}" type="datetimeFigureOut">
              <a:rPr lang="he-IL" smtClean="0"/>
              <a:t>ט'/אדר/תשפ"א</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B882B76E-DFEA-4C75-BC3B-4D184B132623}" type="slidenum">
              <a:rPr lang="he-IL" smtClean="0"/>
              <a:t>‹#›</a:t>
            </a:fld>
            <a:endParaRPr lang="he-IL"/>
          </a:p>
        </p:txBody>
      </p:sp>
    </p:spTree>
    <p:extLst>
      <p:ext uri="{BB962C8B-B14F-4D97-AF65-F5344CB8AC3E}">
        <p14:creationId xmlns:p14="http://schemas.microsoft.com/office/powerpoint/2010/main" val="2939577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6D4E42-B912-4C62-ADAE-07F627797FF4}" type="datetimeFigureOut">
              <a:rPr lang="he-IL" smtClean="0"/>
              <a:t>ט'/אדר/תשפ"א</a:t>
            </a:fld>
            <a:endParaRPr lang="he-IL"/>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he-IL"/>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882B76E-DFEA-4C75-BC3B-4D184B132623}" type="slidenum">
              <a:rPr lang="he-IL" smtClean="0"/>
              <a:t>‹#›</a:t>
            </a:fld>
            <a:endParaRPr lang="he-IL"/>
          </a:p>
        </p:txBody>
      </p:sp>
    </p:spTree>
    <p:extLst>
      <p:ext uri="{BB962C8B-B14F-4D97-AF65-F5344CB8AC3E}">
        <p14:creationId xmlns:p14="http://schemas.microsoft.com/office/powerpoint/2010/main" val="207294787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1" eaLnBrk="1" latinLnBrk="0" hangingPunct="1">
        <a:spcBef>
          <a:spcPct val="0"/>
        </a:spcBef>
        <a:buNone/>
        <a:defRPr sz="4200" b="0" i="0" kern="1200">
          <a:solidFill>
            <a:schemeClr val="tx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D6797-C157-4E84-A1EF-A85CA7933226}"/>
              </a:ext>
            </a:extLst>
          </p:cNvPr>
          <p:cNvSpPr>
            <a:spLocks noGrp="1"/>
          </p:cNvSpPr>
          <p:nvPr>
            <p:ph type="ctrTitle"/>
          </p:nvPr>
        </p:nvSpPr>
        <p:spPr/>
        <p:txBody>
          <a:bodyPr/>
          <a:lstStyle/>
          <a:p>
            <a:r>
              <a:rPr lang="en-US" dirty="0"/>
              <a:t>Mushroom classification</a:t>
            </a:r>
            <a:endParaRPr lang="he-IL" dirty="0"/>
          </a:p>
        </p:txBody>
      </p:sp>
      <p:sp>
        <p:nvSpPr>
          <p:cNvPr id="3" name="Subtitle 2">
            <a:extLst>
              <a:ext uri="{FF2B5EF4-FFF2-40B4-BE49-F238E27FC236}">
                <a16:creationId xmlns:a16="http://schemas.microsoft.com/office/drawing/2014/main" id="{9E8DC426-F446-4D14-8B97-698E7FFF0CF7}"/>
              </a:ext>
            </a:extLst>
          </p:cNvPr>
          <p:cNvSpPr>
            <a:spLocks noGrp="1"/>
          </p:cNvSpPr>
          <p:nvPr>
            <p:ph type="subTitle" idx="1"/>
          </p:nvPr>
        </p:nvSpPr>
        <p:spPr/>
        <p:txBody>
          <a:bodyPr/>
          <a:lstStyle/>
          <a:p>
            <a:r>
              <a:rPr lang="en-US" dirty="0"/>
              <a:t>Edible or poisonous</a:t>
            </a:r>
            <a:endParaRPr lang="he-IL" dirty="0"/>
          </a:p>
        </p:txBody>
      </p:sp>
      <p:pic>
        <p:nvPicPr>
          <p:cNvPr id="1029" name="Picture 5" descr="תוצאת תמונה עבור poissonues vs edible mushroom">
            <a:extLst>
              <a:ext uri="{FF2B5EF4-FFF2-40B4-BE49-F238E27FC236}">
                <a16:creationId xmlns:a16="http://schemas.microsoft.com/office/drawing/2014/main" id="{8B6CD025-D84A-42A5-A75A-5FE6554A8C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6207" y="2620279"/>
            <a:ext cx="3600149" cy="2707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8859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9DF90-D889-435F-8792-3EC658358883}"/>
              </a:ext>
            </a:extLst>
          </p:cNvPr>
          <p:cNvSpPr>
            <a:spLocks noGrp="1"/>
          </p:cNvSpPr>
          <p:nvPr>
            <p:ph type="title"/>
          </p:nvPr>
        </p:nvSpPr>
        <p:spPr/>
        <p:txBody>
          <a:bodyPr/>
          <a:lstStyle/>
          <a:p>
            <a:r>
              <a:rPr lang="af-ZA" dirty="0"/>
              <a:t>Exploratory Data Analysis</a:t>
            </a:r>
            <a:endParaRPr lang="he-IL" dirty="0"/>
          </a:p>
        </p:txBody>
      </p:sp>
      <p:sp>
        <p:nvSpPr>
          <p:cNvPr id="3" name="Content Placeholder 2">
            <a:extLst>
              <a:ext uri="{FF2B5EF4-FFF2-40B4-BE49-F238E27FC236}">
                <a16:creationId xmlns:a16="http://schemas.microsoft.com/office/drawing/2014/main" id="{1B398DEA-CDD4-432F-BC60-C7C77258677D}"/>
              </a:ext>
            </a:extLst>
          </p:cNvPr>
          <p:cNvSpPr>
            <a:spLocks noGrp="1"/>
          </p:cNvSpPr>
          <p:nvPr>
            <p:ph idx="1"/>
          </p:nvPr>
        </p:nvSpPr>
        <p:spPr>
          <a:xfrm>
            <a:off x="646111" y="1463040"/>
            <a:ext cx="9404723" cy="4785359"/>
          </a:xfrm>
        </p:spPr>
        <p:txBody>
          <a:bodyPr>
            <a:normAutofit/>
          </a:bodyPr>
          <a:lstStyle/>
          <a:p>
            <a:pPr marL="0" indent="0" algn="l" rtl="0">
              <a:buNone/>
            </a:pPr>
            <a:r>
              <a:rPr lang="en-US" sz="1400" b="1" u="sng" dirty="0"/>
              <a:t>Feature correlation:</a:t>
            </a:r>
          </a:p>
          <a:p>
            <a:pPr marL="0" indent="0" algn="l" rtl="0">
              <a:buNone/>
            </a:pPr>
            <a:r>
              <a:rPr lang="en-US" sz="1400" dirty="0"/>
              <a:t>After computing the correlation matrix,</a:t>
            </a:r>
          </a:p>
          <a:p>
            <a:pPr marL="0" indent="0" algn="l" rtl="0">
              <a:buNone/>
            </a:pPr>
            <a:r>
              <a:rPr lang="en-US" sz="1400" dirty="0"/>
              <a:t>We can notice that the correlation between</a:t>
            </a:r>
          </a:p>
          <a:p>
            <a:pPr marL="0" indent="0" algn="l" rtl="0">
              <a:buNone/>
            </a:pPr>
            <a:r>
              <a:rPr lang="en-US" sz="1400" dirty="0"/>
              <a:t>Some features and the target attribute is very low,</a:t>
            </a:r>
          </a:p>
          <a:p>
            <a:pPr marL="0" indent="0" algn="l" rtl="0">
              <a:buNone/>
            </a:pPr>
            <a:r>
              <a:rPr lang="en-US" sz="1400" dirty="0"/>
              <a:t>So, we will delete features with correlation of less then </a:t>
            </a:r>
          </a:p>
          <a:p>
            <a:pPr marL="0" indent="0" algn="l" rtl="0">
              <a:buNone/>
            </a:pPr>
            <a:r>
              <a:rPr lang="en-US" sz="1400" dirty="0"/>
              <a:t>0.015 with the target from the dataset.</a:t>
            </a:r>
          </a:p>
          <a:p>
            <a:pPr marL="0" indent="0" algn="l" rtl="0">
              <a:buNone/>
            </a:pPr>
            <a:endParaRPr lang="en-US" sz="1400" dirty="0"/>
          </a:p>
          <a:p>
            <a:pPr marL="0" indent="0" algn="l" rtl="0">
              <a:buNone/>
            </a:pPr>
            <a:r>
              <a:rPr lang="en-US" sz="1400" dirty="0"/>
              <a:t>We can also see that “odor” is the most correlated</a:t>
            </a:r>
          </a:p>
          <a:p>
            <a:pPr marL="0" indent="0" algn="l" rtl="0">
              <a:buNone/>
            </a:pPr>
            <a:r>
              <a:rPr lang="en-US" sz="1400" dirty="0"/>
              <a:t>feature to the target attribute.</a:t>
            </a:r>
          </a:p>
          <a:p>
            <a:pPr marL="0" indent="0" algn="l" rtl="0">
              <a:buNone/>
            </a:pPr>
            <a:endParaRPr lang="en-US" sz="1400" dirty="0"/>
          </a:p>
        </p:txBody>
      </p:sp>
      <p:pic>
        <p:nvPicPr>
          <p:cNvPr id="6" name="Picture 5">
            <a:extLst>
              <a:ext uri="{FF2B5EF4-FFF2-40B4-BE49-F238E27FC236}">
                <a16:creationId xmlns:a16="http://schemas.microsoft.com/office/drawing/2014/main" id="{C6F332A4-2024-4FCE-908B-590C81B8418D}"/>
              </a:ext>
            </a:extLst>
          </p:cNvPr>
          <p:cNvPicPr>
            <a:picLocks noChangeAspect="1"/>
          </p:cNvPicPr>
          <p:nvPr/>
        </p:nvPicPr>
        <p:blipFill rotWithShape="1">
          <a:blip r:embed="rId2"/>
          <a:srcRect r="7726"/>
          <a:stretch/>
        </p:blipFill>
        <p:spPr>
          <a:xfrm>
            <a:off x="5553777" y="1157840"/>
            <a:ext cx="6347861" cy="5383837"/>
          </a:xfrm>
          <a:prstGeom prst="rect">
            <a:avLst/>
          </a:prstGeom>
        </p:spPr>
      </p:pic>
    </p:spTree>
    <p:extLst>
      <p:ext uri="{BB962C8B-B14F-4D97-AF65-F5344CB8AC3E}">
        <p14:creationId xmlns:p14="http://schemas.microsoft.com/office/powerpoint/2010/main" val="2365460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9DF90-D889-435F-8792-3EC658358883}"/>
              </a:ext>
            </a:extLst>
          </p:cNvPr>
          <p:cNvSpPr>
            <a:spLocks noGrp="1"/>
          </p:cNvSpPr>
          <p:nvPr>
            <p:ph type="title"/>
          </p:nvPr>
        </p:nvSpPr>
        <p:spPr/>
        <p:txBody>
          <a:bodyPr/>
          <a:lstStyle/>
          <a:p>
            <a:r>
              <a:rPr lang="af-ZA" dirty="0"/>
              <a:t>Exploratory Data Analysis</a:t>
            </a:r>
            <a:endParaRPr lang="he-IL" dirty="0"/>
          </a:p>
        </p:txBody>
      </p:sp>
      <p:sp>
        <p:nvSpPr>
          <p:cNvPr id="3" name="Content Placeholder 2">
            <a:extLst>
              <a:ext uri="{FF2B5EF4-FFF2-40B4-BE49-F238E27FC236}">
                <a16:creationId xmlns:a16="http://schemas.microsoft.com/office/drawing/2014/main" id="{1B398DEA-CDD4-432F-BC60-C7C77258677D}"/>
              </a:ext>
            </a:extLst>
          </p:cNvPr>
          <p:cNvSpPr>
            <a:spLocks noGrp="1"/>
          </p:cNvSpPr>
          <p:nvPr>
            <p:ph idx="1"/>
          </p:nvPr>
        </p:nvSpPr>
        <p:spPr>
          <a:xfrm>
            <a:off x="646111" y="1463040"/>
            <a:ext cx="9404723" cy="4942242"/>
          </a:xfrm>
        </p:spPr>
        <p:txBody>
          <a:bodyPr>
            <a:normAutofit lnSpcReduction="10000"/>
          </a:bodyPr>
          <a:lstStyle/>
          <a:p>
            <a:pPr marL="0" indent="0" algn="l" rtl="0">
              <a:buNone/>
            </a:pPr>
            <a:r>
              <a:rPr lang="en-US" sz="1400" b="1" u="sng" dirty="0"/>
              <a:t>Analysis of each feature</a:t>
            </a:r>
            <a:endParaRPr lang="en-US" sz="1400" dirty="0">
              <a:solidFill>
                <a:schemeClr val="tx1">
                  <a:lumMod val="85000"/>
                </a:schemeClr>
              </a:solidFill>
            </a:endParaRPr>
          </a:p>
          <a:p>
            <a:pPr marL="0" indent="0" algn="l" rtl="0">
              <a:buNone/>
            </a:pPr>
            <a:endParaRPr lang="en-US" sz="1400" b="1" u="sng" dirty="0"/>
          </a:p>
          <a:p>
            <a:pPr marL="0" indent="0" algn="l" rtl="0">
              <a:buNone/>
            </a:pPr>
            <a:endParaRPr lang="en-US" sz="1400" b="1" u="sng" dirty="0"/>
          </a:p>
          <a:p>
            <a:pPr marL="0" indent="0" algn="l" rtl="0">
              <a:buNone/>
            </a:pPr>
            <a:endParaRPr lang="en-US" sz="1400" b="1" u="sng" dirty="0"/>
          </a:p>
          <a:p>
            <a:pPr marL="0" indent="0" algn="l" rtl="0">
              <a:buNone/>
            </a:pPr>
            <a:endParaRPr lang="en-US" sz="1400" b="1" u="sng" dirty="0"/>
          </a:p>
          <a:p>
            <a:pPr marL="0" indent="0" algn="l" rtl="0">
              <a:buNone/>
            </a:pPr>
            <a:endParaRPr lang="en-US" sz="1400" b="1" u="sng" dirty="0"/>
          </a:p>
          <a:p>
            <a:pPr marL="0" indent="0" algn="l" rtl="0">
              <a:buNone/>
            </a:pPr>
            <a:endParaRPr lang="en-US" sz="1400" b="1" u="sng" dirty="0"/>
          </a:p>
          <a:p>
            <a:pPr marL="0" indent="0" algn="l" rtl="0">
              <a:buNone/>
            </a:pPr>
            <a:endParaRPr lang="en-US" sz="1400" b="1" u="sng" dirty="0"/>
          </a:p>
          <a:p>
            <a:pPr marL="0" indent="0" algn="l" rtl="0">
              <a:buNone/>
            </a:pPr>
            <a:endParaRPr lang="en-US" sz="1400" b="1" u="sng" dirty="0"/>
          </a:p>
          <a:p>
            <a:pPr marL="0" indent="0" algn="l" rtl="0">
              <a:buNone/>
            </a:pPr>
            <a:endParaRPr lang="en-US" sz="1400" b="1" dirty="0">
              <a:solidFill>
                <a:schemeClr val="tx1">
                  <a:lumMod val="85000"/>
                </a:schemeClr>
              </a:solidFill>
            </a:endParaRPr>
          </a:p>
          <a:p>
            <a:pPr marL="0" indent="0" algn="l" rtl="0">
              <a:buNone/>
            </a:pPr>
            <a:endParaRPr lang="en-US" sz="1400" b="1" dirty="0">
              <a:solidFill>
                <a:schemeClr val="tx1">
                  <a:lumMod val="85000"/>
                </a:schemeClr>
              </a:solidFill>
            </a:endParaRPr>
          </a:p>
          <a:p>
            <a:pPr marL="0" indent="0" algn="l" rtl="0">
              <a:buNone/>
            </a:pPr>
            <a:r>
              <a:rPr lang="en-US" sz="1400" b="1" dirty="0">
                <a:solidFill>
                  <a:schemeClr val="tx1">
                    <a:lumMod val="85000"/>
                  </a:schemeClr>
                </a:solidFill>
              </a:rPr>
              <a:t>Classes</a:t>
            </a:r>
            <a:r>
              <a:rPr lang="en-US" sz="1400" dirty="0">
                <a:solidFill>
                  <a:schemeClr val="tx1">
                    <a:lumMod val="85000"/>
                  </a:schemeClr>
                </a:solidFill>
              </a:rPr>
              <a:t> are balanced.</a:t>
            </a:r>
          </a:p>
          <a:p>
            <a:pPr marL="0" indent="0" algn="l" rtl="0">
              <a:buNone/>
            </a:pPr>
            <a:r>
              <a:rPr lang="en-US" sz="1400" b="1" dirty="0">
                <a:solidFill>
                  <a:schemeClr val="tx1">
                    <a:lumMod val="85000"/>
                  </a:schemeClr>
                </a:solidFill>
              </a:rPr>
              <a:t>Odor </a:t>
            </a:r>
            <a:r>
              <a:rPr lang="en-US" sz="1400" dirty="0">
                <a:solidFill>
                  <a:schemeClr val="tx1">
                    <a:lumMod val="85000"/>
                  </a:schemeClr>
                </a:solidFill>
              </a:rPr>
              <a:t>is the most correlated feature to “classes”</a:t>
            </a:r>
            <a:endParaRPr lang="en-US" sz="1400" b="1" dirty="0">
              <a:solidFill>
                <a:schemeClr val="tx1">
                  <a:lumMod val="85000"/>
                </a:schemeClr>
              </a:solidFill>
            </a:endParaRPr>
          </a:p>
          <a:p>
            <a:pPr marL="0" indent="0" algn="l" rtl="0">
              <a:buNone/>
            </a:pPr>
            <a:r>
              <a:rPr lang="en-US" sz="1400" b="1" dirty="0">
                <a:solidFill>
                  <a:schemeClr val="tx1">
                    <a:lumMod val="85000"/>
                  </a:schemeClr>
                </a:solidFill>
              </a:rPr>
              <a:t>odor and population </a:t>
            </a:r>
            <a:r>
              <a:rPr lang="en-US" sz="1400" dirty="0">
                <a:solidFill>
                  <a:schemeClr val="tx1">
                    <a:lumMod val="85000"/>
                  </a:schemeClr>
                </a:solidFill>
              </a:rPr>
              <a:t>distributed normally.</a:t>
            </a:r>
          </a:p>
          <a:p>
            <a:pPr marL="0" indent="0" algn="l" rtl="0">
              <a:buNone/>
            </a:pPr>
            <a:r>
              <a:rPr lang="en-US" sz="1400" b="1" dirty="0">
                <a:solidFill>
                  <a:schemeClr val="tx1">
                    <a:lumMod val="85000"/>
                  </a:schemeClr>
                </a:solidFill>
              </a:rPr>
              <a:t>Cap shape </a:t>
            </a:r>
            <a:r>
              <a:rPr lang="en-US" sz="1400" dirty="0">
                <a:solidFill>
                  <a:schemeClr val="tx1">
                    <a:lumMod val="85000"/>
                  </a:schemeClr>
                </a:solidFill>
              </a:rPr>
              <a:t>is balanced when = “f” or “x”, but, when the cap shape is “k”, in almost all cases the class will be 0.</a:t>
            </a:r>
            <a:endParaRPr lang="en-US" sz="1400" b="1" dirty="0">
              <a:solidFill>
                <a:schemeClr val="tx1">
                  <a:lumMod val="85000"/>
                </a:schemeClr>
              </a:solidFill>
            </a:endParaRPr>
          </a:p>
          <a:p>
            <a:pPr marL="0" indent="0" algn="l" rtl="0">
              <a:buNone/>
            </a:pPr>
            <a:endParaRPr lang="en-US" sz="1400" dirty="0"/>
          </a:p>
        </p:txBody>
      </p:sp>
      <p:pic>
        <p:nvPicPr>
          <p:cNvPr id="6" name="Picture 5">
            <a:extLst>
              <a:ext uri="{FF2B5EF4-FFF2-40B4-BE49-F238E27FC236}">
                <a16:creationId xmlns:a16="http://schemas.microsoft.com/office/drawing/2014/main" id="{F054EB86-08D4-4614-AC89-F502DB6BF31C}"/>
              </a:ext>
            </a:extLst>
          </p:cNvPr>
          <p:cNvPicPr>
            <a:picLocks noChangeAspect="1"/>
          </p:cNvPicPr>
          <p:nvPr/>
        </p:nvPicPr>
        <p:blipFill>
          <a:blip r:embed="rId2"/>
          <a:stretch>
            <a:fillRect/>
          </a:stretch>
        </p:blipFill>
        <p:spPr>
          <a:xfrm>
            <a:off x="728133" y="1831498"/>
            <a:ext cx="2959100" cy="1479550"/>
          </a:xfrm>
          <a:prstGeom prst="rect">
            <a:avLst/>
          </a:prstGeom>
        </p:spPr>
      </p:pic>
      <p:pic>
        <p:nvPicPr>
          <p:cNvPr id="9" name="Picture 8">
            <a:extLst>
              <a:ext uri="{FF2B5EF4-FFF2-40B4-BE49-F238E27FC236}">
                <a16:creationId xmlns:a16="http://schemas.microsoft.com/office/drawing/2014/main" id="{73BD9687-CB5E-47CB-8839-0195C2C34BBB}"/>
              </a:ext>
            </a:extLst>
          </p:cNvPr>
          <p:cNvPicPr>
            <a:picLocks noChangeAspect="1"/>
          </p:cNvPicPr>
          <p:nvPr/>
        </p:nvPicPr>
        <p:blipFill>
          <a:blip r:embed="rId3"/>
          <a:stretch>
            <a:fillRect/>
          </a:stretch>
        </p:blipFill>
        <p:spPr>
          <a:xfrm>
            <a:off x="4013200" y="1831498"/>
            <a:ext cx="2959100" cy="1479550"/>
          </a:xfrm>
          <a:prstGeom prst="rect">
            <a:avLst/>
          </a:prstGeom>
        </p:spPr>
      </p:pic>
      <p:pic>
        <p:nvPicPr>
          <p:cNvPr id="13" name="Picture 12">
            <a:extLst>
              <a:ext uri="{FF2B5EF4-FFF2-40B4-BE49-F238E27FC236}">
                <a16:creationId xmlns:a16="http://schemas.microsoft.com/office/drawing/2014/main" id="{7B9AFFE5-41E2-48FF-B4FC-F38635DEF041}"/>
              </a:ext>
            </a:extLst>
          </p:cNvPr>
          <p:cNvPicPr>
            <a:picLocks noChangeAspect="1"/>
          </p:cNvPicPr>
          <p:nvPr/>
        </p:nvPicPr>
        <p:blipFill>
          <a:blip r:embed="rId4"/>
          <a:stretch>
            <a:fillRect/>
          </a:stretch>
        </p:blipFill>
        <p:spPr>
          <a:xfrm>
            <a:off x="7298267" y="1831498"/>
            <a:ext cx="2959101" cy="1479551"/>
          </a:xfrm>
          <a:prstGeom prst="rect">
            <a:avLst/>
          </a:prstGeom>
        </p:spPr>
      </p:pic>
      <p:pic>
        <p:nvPicPr>
          <p:cNvPr id="17" name="Picture 16">
            <a:extLst>
              <a:ext uri="{FF2B5EF4-FFF2-40B4-BE49-F238E27FC236}">
                <a16:creationId xmlns:a16="http://schemas.microsoft.com/office/drawing/2014/main" id="{91AB57BA-4DF6-492E-BCE8-6B0C23638F5B}"/>
              </a:ext>
            </a:extLst>
          </p:cNvPr>
          <p:cNvPicPr>
            <a:picLocks noChangeAspect="1"/>
          </p:cNvPicPr>
          <p:nvPr/>
        </p:nvPicPr>
        <p:blipFill>
          <a:blip r:embed="rId5"/>
          <a:stretch>
            <a:fillRect/>
          </a:stretch>
        </p:blipFill>
        <p:spPr>
          <a:xfrm>
            <a:off x="728133" y="3429000"/>
            <a:ext cx="2959100" cy="1479550"/>
          </a:xfrm>
          <a:prstGeom prst="rect">
            <a:avLst/>
          </a:prstGeom>
        </p:spPr>
      </p:pic>
      <p:pic>
        <p:nvPicPr>
          <p:cNvPr id="21" name="Picture 20">
            <a:extLst>
              <a:ext uri="{FF2B5EF4-FFF2-40B4-BE49-F238E27FC236}">
                <a16:creationId xmlns:a16="http://schemas.microsoft.com/office/drawing/2014/main" id="{821CA7FD-61E2-4917-82A1-D8E8EA7F2A9C}"/>
              </a:ext>
            </a:extLst>
          </p:cNvPr>
          <p:cNvPicPr>
            <a:picLocks noChangeAspect="1"/>
          </p:cNvPicPr>
          <p:nvPr/>
        </p:nvPicPr>
        <p:blipFill>
          <a:blip r:embed="rId6"/>
          <a:stretch>
            <a:fillRect/>
          </a:stretch>
        </p:blipFill>
        <p:spPr>
          <a:xfrm>
            <a:off x="4013200" y="3428999"/>
            <a:ext cx="2959102" cy="1479551"/>
          </a:xfrm>
          <a:prstGeom prst="rect">
            <a:avLst/>
          </a:prstGeom>
        </p:spPr>
      </p:pic>
      <p:pic>
        <p:nvPicPr>
          <p:cNvPr id="23" name="Picture 22">
            <a:extLst>
              <a:ext uri="{FF2B5EF4-FFF2-40B4-BE49-F238E27FC236}">
                <a16:creationId xmlns:a16="http://schemas.microsoft.com/office/drawing/2014/main" id="{3880A286-12AB-436B-877A-8A5560C584FD}"/>
              </a:ext>
            </a:extLst>
          </p:cNvPr>
          <p:cNvPicPr>
            <a:picLocks noChangeAspect="1"/>
          </p:cNvPicPr>
          <p:nvPr/>
        </p:nvPicPr>
        <p:blipFill>
          <a:blip r:embed="rId7"/>
          <a:stretch>
            <a:fillRect/>
          </a:stretch>
        </p:blipFill>
        <p:spPr>
          <a:xfrm>
            <a:off x="7298266" y="3428999"/>
            <a:ext cx="2959102" cy="1479551"/>
          </a:xfrm>
          <a:prstGeom prst="rect">
            <a:avLst/>
          </a:prstGeom>
        </p:spPr>
      </p:pic>
    </p:spTree>
    <p:extLst>
      <p:ext uri="{BB962C8B-B14F-4D97-AF65-F5344CB8AC3E}">
        <p14:creationId xmlns:p14="http://schemas.microsoft.com/office/powerpoint/2010/main" val="574498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9DF90-D889-435F-8792-3EC658358883}"/>
              </a:ext>
            </a:extLst>
          </p:cNvPr>
          <p:cNvSpPr>
            <a:spLocks noGrp="1"/>
          </p:cNvSpPr>
          <p:nvPr>
            <p:ph type="title"/>
          </p:nvPr>
        </p:nvSpPr>
        <p:spPr/>
        <p:txBody>
          <a:bodyPr/>
          <a:lstStyle/>
          <a:p>
            <a:r>
              <a:rPr lang="af-ZA" dirty="0"/>
              <a:t>Exploratory Data Analysis</a:t>
            </a:r>
            <a:endParaRPr lang="he-IL" dirty="0"/>
          </a:p>
        </p:txBody>
      </p:sp>
      <p:sp>
        <p:nvSpPr>
          <p:cNvPr id="3" name="Content Placeholder 2">
            <a:extLst>
              <a:ext uri="{FF2B5EF4-FFF2-40B4-BE49-F238E27FC236}">
                <a16:creationId xmlns:a16="http://schemas.microsoft.com/office/drawing/2014/main" id="{1B398DEA-CDD4-432F-BC60-C7C77258677D}"/>
              </a:ext>
            </a:extLst>
          </p:cNvPr>
          <p:cNvSpPr>
            <a:spLocks noGrp="1"/>
          </p:cNvSpPr>
          <p:nvPr>
            <p:ph idx="1"/>
          </p:nvPr>
        </p:nvSpPr>
        <p:spPr>
          <a:xfrm>
            <a:off x="646111" y="1418061"/>
            <a:ext cx="11164889" cy="5084339"/>
          </a:xfrm>
        </p:spPr>
        <p:txBody>
          <a:bodyPr/>
          <a:lstStyle/>
          <a:p>
            <a:pPr marL="0" indent="0" algn="l" rtl="0">
              <a:buNone/>
            </a:pPr>
            <a:r>
              <a:rPr lang="en-US" sz="1600" b="1" u="sng" dirty="0"/>
              <a:t>Analysis of each feature</a:t>
            </a:r>
          </a:p>
          <a:p>
            <a:pPr marL="0" indent="0" algn="l" rtl="0">
              <a:buNone/>
            </a:pPr>
            <a:endParaRPr lang="en-US" sz="1600" b="1" u="sng" dirty="0"/>
          </a:p>
          <a:p>
            <a:pPr marL="0" indent="0" algn="l" rtl="0">
              <a:buNone/>
            </a:pPr>
            <a:endParaRPr lang="en-US" sz="1600" b="1" u="sng" dirty="0"/>
          </a:p>
          <a:p>
            <a:pPr marL="0" indent="0" algn="l" rtl="0">
              <a:buNone/>
            </a:pPr>
            <a:endParaRPr lang="en-US" sz="1600" b="1" u="sng" dirty="0"/>
          </a:p>
          <a:p>
            <a:pPr marL="0" indent="0" algn="l" rtl="0">
              <a:buNone/>
            </a:pPr>
            <a:endParaRPr lang="en-US" sz="1600" b="1" u="sng" dirty="0"/>
          </a:p>
          <a:p>
            <a:pPr marL="0" indent="0" algn="l" rtl="0">
              <a:buNone/>
            </a:pPr>
            <a:endParaRPr lang="en-US" sz="1600" b="1" u="sng" dirty="0"/>
          </a:p>
          <a:p>
            <a:pPr marL="0" indent="0" algn="l" rtl="0">
              <a:buNone/>
            </a:pPr>
            <a:endParaRPr lang="en-US" sz="1600" b="1" u="sng" dirty="0"/>
          </a:p>
          <a:p>
            <a:pPr marL="0" indent="0" algn="l" rtl="0">
              <a:buNone/>
            </a:pPr>
            <a:endParaRPr lang="en-US" sz="1600" b="1" u="sng" dirty="0"/>
          </a:p>
          <a:p>
            <a:pPr marL="0" indent="0" algn="l" rtl="0">
              <a:buNone/>
            </a:pPr>
            <a:r>
              <a:rPr lang="en-US" sz="1600" b="1" dirty="0">
                <a:solidFill>
                  <a:schemeClr val="tx1">
                    <a:lumMod val="85000"/>
                  </a:schemeClr>
                </a:solidFill>
              </a:rPr>
              <a:t>Cap surface </a:t>
            </a:r>
            <a:r>
              <a:rPr lang="en-US" sz="1600" dirty="0">
                <a:solidFill>
                  <a:schemeClr val="tx1">
                    <a:lumMod val="85000"/>
                  </a:schemeClr>
                </a:solidFill>
              </a:rPr>
              <a:t>is balanced.</a:t>
            </a:r>
          </a:p>
          <a:p>
            <a:pPr marL="0" indent="0" algn="l" rtl="0">
              <a:buNone/>
            </a:pPr>
            <a:r>
              <a:rPr lang="en-US" sz="1600" b="1" dirty="0">
                <a:solidFill>
                  <a:schemeClr val="tx1">
                    <a:lumMod val="85000"/>
                  </a:schemeClr>
                </a:solidFill>
              </a:rPr>
              <a:t>Gill spacing </a:t>
            </a:r>
            <a:r>
              <a:rPr lang="en-US" sz="1600" dirty="0">
                <a:solidFill>
                  <a:schemeClr val="tx1">
                    <a:lumMod val="85000"/>
                  </a:schemeClr>
                </a:solidFill>
              </a:rPr>
              <a:t>is balanced, but when = “r” in almost all cases the class will be 0.</a:t>
            </a:r>
          </a:p>
          <a:p>
            <a:pPr marL="0" indent="0" algn="l" rtl="0">
              <a:buNone/>
            </a:pPr>
            <a:r>
              <a:rPr lang="en-US" sz="1600" b="1" dirty="0">
                <a:solidFill>
                  <a:schemeClr val="tx1">
                    <a:lumMod val="85000"/>
                  </a:schemeClr>
                </a:solidFill>
              </a:rPr>
              <a:t>Stalk shape </a:t>
            </a:r>
            <a:r>
              <a:rPr lang="en-US" sz="1600" dirty="0">
                <a:solidFill>
                  <a:schemeClr val="tx1">
                    <a:lumMod val="85000"/>
                  </a:schemeClr>
                </a:solidFill>
              </a:rPr>
              <a:t>is balanced.</a:t>
            </a:r>
          </a:p>
          <a:p>
            <a:pPr marL="0" indent="0" algn="l" rtl="0">
              <a:buNone/>
            </a:pPr>
            <a:r>
              <a:rPr lang="en-US" sz="1600" b="1" dirty="0">
                <a:solidFill>
                  <a:schemeClr val="tx1">
                    <a:lumMod val="85000"/>
                  </a:schemeClr>
                </a:solidFill>
              </a:rPr>
              <a:t>Latitude and longitude correlation with “classes” </a:t>
            </a:r>
            <a:r>
              <a:rPr lang="en-US" sz="1600" dirty="0">
                <a:solidFill>
                  <a:schemeClr val="tx1">
                    <a:lumMod val="85000"/>
                  </a:schemeClr>
                </a:solidFill>
              </a:rPr>
              <a:t>is below the threshold, Thus, they will </a:t>
            </a:r>
            <a:r>
              <a:rPr lang="en-US" sz="1600">
                <a:solidFill>
                  <a:schemeClr val="tx1">
                    <a:lumMod val="85000"/>
                  </a:schemeClr>
                </a:solidFill>
              </a:rPr>
              <a:t>be removed.</a:t>
            </a:r>
            <a:endParaRPr lang="en-US" sz="1600" b="1" dirty="0">
              <a:solidFill>
                <a:schemeClr val="tx1">
                  <a:lumMod val="85000"/>
                </a:schemeClr>
              </a:solidFill>
            </a:endParaRPr>
          </a:p>
          <a:p>
            <a:pPr marL="0" indent="0" algn="l" rtl="0">
              <a:buNone/>
            </a:pPr>
            <a:endParaRPr lang="en-US" sz="1600" b="1" u="sng" dirty="0"/>
          </a:p>
          <a:p>
            <a:pPr marL="0" indent="0" algn="l" rtl="0">
              <a:buNone/>
            </a:pPr>
            <a:endParaRPr lang="en-US" sz="1600" b="1" u="sng" dirty="0"/>
          </a:p>
          <a:p>
            <a:pPr marL="0" indent="0" algn="l" rtl="0">
              <a:buNone/>
            </a:pPr>
            <a:endParaRPr lang="en-US" sz="1600" b="1" u="sng" dirty="0"/>
          </a:p>
          <a:p>
            <a:pPr marL="0" indent="0" algn="l" rtl="0">
              <a:buNone/>
            </a:pPr>
            <a:endParaRPr lang="en-US" sz="1600" b="1" u="sng" dirty="0"/>
          </a:p>
          <a:p>
            <a:pPr marL="0" indent="0" algn="l" rtl="0">
              <a:buNone/>
            </a:pPr>
            <a:endParaRPr lang="en-US" sz="1600" b="1" u="sng" dirty="0"/>
          </a:p>
          <a:p>
            <a:pPr marL="0" indent="0" algn="l" rtl="0">
              <a:buNone/>
            </a:pPr>
            <a:endParaRPr lang="en-US" sz="1600" b="1" u="sng" dirty="0"/>
          </a:p>
          <a:p>
            <a:endParaRPr lang="he-IL" dirty="0"/>
          </a:p>
        </p:txBody>
      </p:sp>
      <p:pic>
        <p:nvPicPr>
          <p:cNvPr id="6" name="Picture 5">
            <a:extLst>
              <a:ext uri="{FF2B5EF4-FFF2-40B4-BE49-F238E27FC236}">
                <a16:creationId xmlns:a16="http://schemas.microsoft.com/office/drawing/2014/main" id="{05A0032D-A43F-45A9-AB3A-DA616C629472}"/>
              </a:ext>
            </a:extLst>
          </p:cNvPr>
          <p:cNvPicPr>
            <a:picLocks noChangeAspect="1"/>
          </p:cNvPicPr>
          <p:nvPr/>
        </p:nvPicPr>
        <p:blipFill>
          <a:blip r:embed="rId2"/>
          <a:stretch>
            <a:fillRect/>
          </a:stretch>
        </p:blipFill>
        <p:spPr>
          <a:xfrm>
            <a:off x="728133" y="1853249"/>
            <a:ext cx="2186304" cy="1093152"/>
          </a:xfrm>
          <a:prstGeom prst="rect">
            <a:avLst/>
          </a:prstGeom>
        </p:spPr>
      </p:pic>
      <p:pic>
        <p:nvPicPr>
          <p:cNvPr id="10" name="Picture 9">
            <a:extLst>
              <a:ext uri="{FF2B5EF4-FFF2-40B4-BE49-F238E27FC236}">
                <a16:creationId xmlns:a16="http://schemas.microsoft.com/office/drawing/2014/main" id="{24B174D5-6237-4C7D-8F6E-5D196C6A2CBE}"/>
              </a:ext>
            </a:extLst>
          </p:cNvPr>
          <p:cNvPicPr>
            <a:picLocks noChangeAspect="1"/>
          </p:cNvPicPr>
          <p:nvPr/>
        </p:nvPicPr>
        <p:blipFill>
          <a:blip r:embed="rId3"/>
          <a:stretch>
            <a:fillRect/>
          </a:stretch>
        </p:blipFill>
        <p:spPr>
          <a:xfrm>
            <a:off x="3009166" y="1853248"/>
            <a:ext cx="2186304" cy="1093152"/>
          </a:xfrm>
          <a:prstGeom prst="rect">
            <a:avLst/>
          </a:prstGeom>
        </p:spPr>
      </p:pic>
      <p:pic>
        <p:nvPicPr>
          <p:cNvPr id="14" name="Picture 13">
            <a:extLst>
              <a:ext uri="{FF2B5EF4-FFF2-40B4-BE49-F238E27FC236}">
                <a16:creationId xmlns:a16="http://schemas.microsoft.com/office/drawing/2014/main" id="{E040AE50-96B2-488B-889B-34F354819C4A}"/>
              </a:ext>
            </a:extLst>
          </p:cNvPr>
          <p:cNvPicPr>
            <a:picLocks noChangeAspect="1"/>
          </p:cNvPicPr>
          <p:nvPr/>
        </p:nvPicPr>
        <p:blipFill>
          <a:blip r:embed="rId4"/>
          <a:stretch>
            <a:fillRect/>
          </a:stretch>
        </p:blipFill>
        <p:spPr>
          <a:xfrm>
            <a:off x="5302623" y="1853248"/>
            <a:ext cx="2186304" cy="1093152"/>
          </a:xfrm>
          <a:prstGeom prst="rect">
            <a:avLst/>
          </a:prstGeom>
        </p:spPr>
      </p:pic>
      <p:pic>
        <p:nvPicPr>
          <p:cNvPr id="18" name="Picture 17">
            <a:extLst>
              <a:ext uri="{FF2B5EF4-FFF2-40B4-BE49-F238E27FC236}">
                <a16:creationId xmlns:a16="http://schemas.microsoft.com/office/drawing/2014/main" id="{8062BD19-EEB0-4A15-88AA-88FDC1AC446F}"/>
              </a:ext>
            </a:extLst>
          </p:cNvPr>
          <p:cNvPicPr>
            <a:picLocks noChangeAspect="1"/>
          </p:cNvPicPr>
          <p:nvPr/>
        </p:nvPicPr>
        <p:blipFill>
          <a:blip r:embed="rId5"/>
          <a:stretch>
            <a:fillRect/>
          </a:stretch>
        </p:blipFill>
        <p:spPr>
          <a:xfrm>
            <a:off x="7596080" y="1853247"/>
            <a:ext cx="2186306" cy="1093153"/>
          </a:xfrm>
          <a:prstGeom prst="rect">
            <a:avLst/>
          </a:prstGeom>
        </p:spPr>
      </p:pic>
      <p:pic>
        <p:nvPicPr>
          <p:cNvPr id="21" name="Picture 20">
            <a:extLst>
              <a:ext uri="{FF2B5EF4-FFF2-40B4-BE49-F238E27FC236}">
                <a16:creationId xmlns:a16="http://schemas.microsoft.com/office/drawing/2014/main" id="{602F4239-2BAE-46FC-BE38-9FA16D7CF8B5}"/>
              </a:ext>
            </a:extLst>
          </p:cNvPr>
          <p:cNvPicPr>
            <a:picLocks noChangeAspect="1"/>
          </p:cNvPicPr>
          <p:nvPr/>
        </p:nvPicPr>
        <p:blipFill>
          <a:blip r:embed="rId6"/>
          <a:stretch>
            <a:fillRect/>
          </a:stretch>
        </p:blipFill>
        <p:spPr>
          <a:xfrm>
            <a:off x="9864406" y="1857955"/>
            <a:ext cx="2186304" cy="1093152"/>
          </a:xfrm>
          <a:prstGeom prst="rect">
            <a:avLst/>
          </a:prstGeom>
        </p:spPr>
      </p:pic>
      <p:pic>
        <p:nvPicPr>
          <p:cNvPr id="23" name="Picture 22">
            <a:extLst>
              <a:ext uri="{FF2B5EF4-FFF2-40B4-BE49-F238E27FC236}">
                <a16:creationId xmlns:a16="http://schemas.microsoft.com/office/drawing/2014/main" id="{A44DD3D3-7A45-45D1-A04A-682904F20012}"/>
              </a:ext>
            </a:extLst>
          </p:cNvPr>
          <p:cNvPicPr>
            <a:picLocks noChangeAspect="1"/>
          </p:cNvPicPr>
          <p:nvPr/>
        </p:nvPicPr>
        <p:blipFill>
          <a:blip r:embed="rId7"/>
          <a:stretch>
            <a:fillRect/>
          </a:stretch>
        </p:blipFill>
        <p:spPr>
          <a:xfrm>
            <a:off x="699118" y="3090333"/>
            <a:ext cx="2186303" cy="1093152"/>
          </a:xfrm>
          <a:prstGeom prst="rect">
            <a:avLst/>
          </a:prstGeom>
        </p:spPr>
      </p:pic>
      <p:pic>
        <p:nvPicPr>
          <p:cNvPr id="25" name="Picture 24">
            <a:extLst>
              <a:ext uri="{FF2B5EF4-FFF2-40B4-BE49-F238E27FC236}">
                <a16:creationId xmlns:a16="http://schemas.microsoft.com/office/drawing/2014/main" id="{35FC1940-1FA2-47A1-8408-0781CCC35D7E}"/>
              </a:ext>
            </a:extLst>
          </p:cNvPr>
          <p:cNvPicPr>
            <a:picLocks noChangeAspect="1"/>
          </p:cNvPicPr>
          <p:nvPr/>
        </p:nvPicPr>
        <p:blipFill>
          <a:blip r:embed="rId8"/>
          <a:stretch>
            <a:fillRect/>
          </a:stretch>
        </p:blipFill>
        <p:spPr>
          <a:xfrm>
            <a:off x="3009166" y="3090333"/>
            <a:ext cx="2186303" cy="1093152"/>
          </a:xfrm>
          <a:prstGeom prst="rect">
            <a:avLst/>
          </a:prstGeom>
        </p:spPr>
      </p:pic>
      <p:pic>
        <p:nvPicPr>
          <p:cNvPr id="27" name="Picture 26">
            <a:extLst>
              <a:ext uri="{FF2B5EF4-FFF2-40B4-BE49-F238E27FC236}">
                <a16:creationId xmlns:a16="http://schemas.microsoft.com/office/drawing/2014/main" id="{3F56739C-A7CC-4B9B-A647-F805EF2193A7}"/>
              </a:ext>
            </a:extLst>
          </p:cNvPr>
          <p:cNvPicPr>
            <a:picLocks noChangeAspect="1"/>
          </p:cNvPicPr>
          <p:nvPr/>
        </p:nvPicPr>
        <p:blipFill>
          <a:blip r:embed="rId9"/>
          <a:stretch>
            <a:fillRect/>
          </a:stretch>
        </p:blipFill>
        <p:spPr>
          <a:xfrm>
            <a:off x="5314242" y="3090331"/>
            <a:ext cx="2186307" cy="1093154"/>
          </a:xfrm>
          <a:prstGeom prst="rect">
            <a:avLst/>
          </a:prstGeom>
        </p:spPr>
      </p:pic>
      <p:pic>
        <p:nvPicPr>
          <p:cNvPr id="29" name="Picture 28">
            <a:extLst>
              <a:ext uri="{FF2B5EF4-FFF2-40B4-BE49-F238E27FC236}">
                <a16:creationId xmlns:a16="http://schemas.microsoft.com/office/drawing/2014/main" id="{20CAA369-5688-4F35-8868-A6A80FDE8027}"/>
              </a:ext>
            </a:extLst>
          </p:cNvPr>
          <p:cNvPicPr>
            <a:picLocks noChangeAspect="1"/>
          </p:cNvPicPr>
          <p:nvPr/>
        </p:nvPicPr>
        <p:blipFill>
          <a:blip r:embed="rId10"/>
          <a:stretch>
            <a:fillRect/>
          </a:stretch>
        </p:blipFill>
        <p:spPr>
          <a:xfrm>
            <a:off x="7593825" y="3090331"/>
            <a:ext cx="2186306" cy="1093153"/>
          </a:xfrm>
          <a:prstGeom prst="rect">
            <a:avLst/>
          </a:prstGeom>
        </p:spPr>
      </p:pic>
      <p:pic>
        <p:nvPicPr>
          <p:cNvPr id="31" name="Picture 30">
            <a:extLst>
              <a:ext uri="{FF2B5EF4-FFF2-40B4-BE49-F238E27FC236}">
                <a16:creationId xmlns:a16="http://schemas.microsoft.com/office/drawing/2014/main" id="{BC43F1DE-1BD0-4BD9-8662-DE9878357CD4}"/>
              </a:ext>
            </a:extLst>
          </p:cNvPr>
          <p:cNvPicPr>
            <a:picLocks noChangeAspect="1"/>
          </p:cNvPicPr>
          <p:nvPr/>
        </p:nvPicPr>
        <p:blipFill>
          <a:blip r:embed="rId11"/>
          <a:stretch>
            <a:fillRect/>
          </a:stretch>
        </p:blipFill>
        <p:spPr>
          <a:xfrm>
            <a:off x="9863600" y="3090332"/>
            <a:ext cx="2186306" cy="1093152"/>
          </a:xfrm>
          <a:prstGeom prst="rect">
            <a:avLst/>
          </a:prstGeom>
        </p:spPr>
      </p:pic>
    </p:spTree>
    <p:extLst>
      <p:ext uri="{BB962C8B-B14F-4D97-AF65-F5344CB8AC3E}">
        <p14:creationId xmlns:p14="http://schemas.microsoft.com/office/powerpoint/2010/main" val="3328492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1EEBC-9E1C-41C7-A4CE-89C1CAADDC8E}"/>
              </a:ext>
            </a:extLst>
          </p:cNvPr>
          <p:cNvSpPr>
            <a:spLocks noGrp="1"/>
          </p:cNvSpPr>
          <p:nvPr>
            <p:ph type="title"/>
          </p:nvPr>
        </p:nvSpPr>
        <p:spPr/>
        <p:txBody>
          <a:bodyPr/>
          <a:lstStyle/>
          <a:p>
            <a:r>
              <a:rPr lang="af-ZA" dirty="0"/>
              <a:t>Exploratory Data Analysis</a:t>
            </a:r>
            <a:endParaRPr lang="he-IL" dirty="0"/>
          </a:p>
        </p:txBody>
      </p:sp>
      <p:sp>
        <p:nvSpPr>
          <p:cNvPr id="3" name="Content Placeholder 2">
            <a:extLst>
              <a:ext uri="{FF2B5EF4-FFF2-40B4-BE49-F238E27FC236}">
                <a16:creationId xmlns:a16="http://schemas.microsoft.com/office/drawing/2014/main" id="{7699D1E0-03B3-42A1-8CFE-44A4B9C749FA}"/>
              </a:ext>
            </a:extLst>
          </p:cNvPr>
          <p:cNvSpPr>
            <a:spLocks noGrp="1"/>
          </p:cNvSpPr>
          <p:nvPr>
            <p:ph idx="1"/>
          </p:nvPr>
        </p:nvSpPr>
        <p:spPr>
          <a:xfrm>
            <a:off x="790045" y="1451784"/>
            <a:ext cx="8946541" cy="4953498"/>
          </a:xfrm>
        </p:spPr>
        <p:txBody>
          <a:bodyPr>
            <a:normAutofit fontScale="92500" lnSpcReduction="20000"/>
          </a:bodyPr>
          <a:lstStyle/>
          <a:p>
            <a:pPr marL="0" indent="0" algn="l" rtl="0">
              <a:buNone/>
            </a:pPr>
            <a:r>
              <a:rPr lang="en-US" sz="1600" b="1" u="sng" dirty="0"/>
              <a:t>Interesting features</a:t>
            </a:r>
          </a:p>
          <a:p>
            <a:pPr marL="0" indent="0" algn="l" rtl="0">
              <a:buNone/>
            </a:pPr>
            <a:r>
              <a:rPr lang="en-US" sz="1600" b="1" dirty="0"/>
              <a:t>odor and population:</a:t>
            </a:r>
          </a:p>
          <a:p>
            <a:pPr marL="0" indent="0" algn="l" rtl="0">
              <a:buNone/>
            </a:pPr>
            <a:r>
              <a:rPr lang="en-US" sz="1600" dirty="0"/>
              <a:t>Continues attributes with the most influence on the data.</a:t>
            </a:r>
          </a:p>
          <a:p>
            <a:pPr marL="0" indent="0" algn="l" rtl="0">
              <a:buNone/>
            </a:pPr>
            <a:endParaRPr lang="en-US" sz="1600" dirty="0"/>
          </a:p>
          <a:p>
            <a:pPr marL="0" indent="0" algn="l" rtl="0">
              <a:buNone/>
            </a:pPr>
            <a:r>
              <a:rPr lang="en-US" sz="1600" dirty="0"/>
              <a:t>We can observe from this plot that both are normally distributed,</a:t>
            </a:r>
          </a:p>
          <a:p>
            <a:pPr marL="0" indent="0" algn="l" rtl="0">
              <a:buNone/>
            </a:pPr>
            <a:r>
              <a:rPr lang="en-US" sz="1600" dirty="0"/>
              <a:t>even when looking at the distribution for each class alone (0 or 1).</a:t>
            </a:r>
          </a:p>
          <a:p>
            <a:pPr marL="0" indent="0" algn="l" rtl="0">
              <a:buNone/>
            </a:pPr>
            <a:r>
              <a:rPr lang="en-US" sz="1600" dirty="0"/>
              <a:t>Another observation is that they can be separated by circle decision boundary. </a:t>
            </a:r>
          </a:p>
          <a:p>
            <a:pPr marL="0" indent="0" algn="l" rtl="0">
              <a:buNone/>
            </a:pPr>
            <a:endParaRPr lang="en-US" sz="1600" b="1" u="sng" dirty="0"/>
          </a:p>
          <a:p>
            <a:pPr marL="0" indent="0" algn="l" rtl="0">
              <a:buNone/>
            </a:pPr>
            <a:r>
              <a:rPr lang="en-US" sz="1600" b="1" dirty="0"/>
              <a:t>PCA Plot:</a:t>
            </a:r>
          </a:p>
          <a:p>
            <a:pPr marL="0" indent="0" algn="l" rtl="0">
              <a:buNone/>
            </a:pPr>
            <a:r>
              <a:rPr lang="en-US" sz="1600" dirty="0"/>
              <a:t>Using PCA we can get better understanding of the data, </a:t>
            </a:r>
          </a:p>
          <a:p>
            <a:pPr marL="0" indent="0" algn="l" rtl="0">
              <a:buNone/>
            </a:pPr>
            <a:r>
              <a:rPr lang="en-US" sz="1600" dirty="0"/>
              <a:t>by visualizing the first and second component.</a:t>
            </a:r>
          </a:p>
          <a:p>
            <a:pPr marL="0" indent="0" algn="l" rtl="0">
              <a:buNone/>
            </a:pPr>
            <a:endParaRPr lang="en-US" sz="1600" dirty="0"/>
          </a:p>
          <a:p>
            <a:pPr marL="0" indent="0" algn="l" rtl="0">
              <a:buNone/>
            </a:pPr>
            <a:r>
              <a:rPr lang="en-US" sz="1600" dirty="0"/>
              <a:t>In this plot we can see that the data can be separated by those</a:t>
            </a:r>
          </a:p>
          <a:p>
            <a:pPr marL="0" indent="0" algn="l" rtl="0">
              <a:buNone/>
            </a:pPr>
            <a:r>
              <a:rPr lang="en-US" sz="1600" dirty="0"/>
              <a:t>components using Gaussian Naïve bayes or svm with kernel.</a:t>
            </a:r>
          </a:p>
          <a:p>
            <a:pPr marL="0" indent="0" algn="l" rtl="0">
              <a:buNone/>
            </a:pPr>
            <a:r>
              <a:rPr lang="en-US" sz="1600" dirty="0"/>
              <a:t>More than that, it means that with more features, the data will be</a:t>
            </a:r>
          </a:p>
          <a:p>
            <a:pPr marL="0" indent="0" algn="l" rtl="0">
              <a:buNone/>
            </a:pPr>
            <a:r>
              <a:rPr lang="en-US" sz="1600" dirty="0"/>
              <a:t>Even more separable.</a:t>
            </a:r>
          </a:p>
          <a:p>
            <a:pPr marL="0" indent="0" algn="l" rtl="0">
              <a:buNone/>
            </a:pPr>
            <a:endParaRPr lang="he-IL" sz="1600" dirty="0"/>
          </a:p>
        </p:txBody>
      </p:sp>
      <p:pic>
        <p:nvPicPr>
          <p:cNvPr id="5" name="Picture 4">
            <a:extLst>
              <a:ext uri="{FF2B5EF4-FFF2-40B4-BE49-F238E27FC236}">
                <a16:creationId xmlns:a16="http://schemas.microsoft.com/office/drawing/2014/main" id="{5163B4BD-2AD2-47C6-BED0-8D3EBB2E5DE1}"/>
              </a:ext>
            </a:extLst>
          </p:cNvPr>
          <p:cNvPicPr>
            <a:picLocks noChangeAspect="1"/>
          </p:cNvPicPr>
          <p:nvPr/>
        </p:nvPicPr>
        <p:blipFill>
          <a:blip r:embed="rId2"/>
          <a:stretch>
            <a:fillRect/>
          </a:stretch>
        </p:blipFill>
        <p:spPr>
          <a:xfrm>
            <a:off x="8358332" y="753535"/>
            <a:ext cx="3070756" cy="2736859"/>
          </a:xfrm>
          <a:prstGeom prst="rect">
            <a:avLst/>
          </a:prstGeom>
        </p:spPr>
      </p:pic>
      <p:pic>
        <p:nvPicPr>
          <p:cNvPr id="6" name="Picture 5">
            <a:extLst>
              <a:ext uri="{FF2B5EF4-FFF2-40B4-BE49-F238E27FC236}">
                <a16:creationId xmlns:a16="http://schemas.microsoft.com/office/drawing/2014/main" id="{53D8B1B0-E035-4A4B-8BB7-CD8311E63382}"/>
              </a:ext>
            </a:extLst>
          </p:cNvPr>
          <p:cNvPicPr>
            <a:picLocks noChangeAspect="1"/>
          </p:cNvPicPr>
          <p:nvPr/>
        </p:nvPicPr>
        <p:blipFill>
          <a:blip r:embed="rId3"/>
          <a:stretch>
            <a:fillRect/>
          </a:stretch>
        </p:blipFill>
        <p:spPr>
          <a:xfrm>
            <a:off x="8358332" y="3945215"/>
            <a:ext cx="3376464" cy="2532348"/>
          </a:xfrm>
          <a:prstGeom prst="rect">
            <a:avLst/>
          </a:prstGeom>
        </p:spPr>
      </p:pic>
    </p:spTree>
    <p:extLst>
      <p:ext uri="{BB962C8B-B14F-4D97-AF65-F5344CB8AC3E}">
        <p14:creationId xmlns:p14="http://schemas.microsoft.com/office/powerpoint/2010/main" val="1293627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1EEBC-9E1C-41C7-A4CE-89C1CAADDC8E}"/>
              </a:ext>
            </a:extLst>
          </p:cNvPr>
          <p:cNvSpPr>
            <a:spLocks noGrp="1"/>
          </p:cNvSpPr>
          <p:nvPr>
            <p:ph type="title"/>
          </p:nvPr>
        </p:nvSpPr>
        <p:spPr/>
        <p:txBody>
          <a:bodyPr/>
          <a:lstStyle/>
          <a:p>
            <a:r>
              <a:rPr lang="af-ZA" dirty="0"/>
              <a:t>Exploratory Data Analysis</a:t>
            </a:r>
            <a:endParaRPr lang="he-IL" dirty="0"/>
          </a:p>
        </p:txBody>
      </p:sp>
      <p:sp>
        <p:nvSpPr>
          <p:cNvPr id="3" name="Content Placeholder 2">
            <a:extLst>
              <a:ext uri="{FF2B5EF4-FFF2-40B4-BE49-F238E27FC236}">
                <a16:creationId xmlns:a16="http://schemas.microsoft.com/office/drawing/2014/main" id="{7699D1E0-03B3-42A1-8CFE-44A4B9C749FA}"/>
              </a:ext>
            </a:extLst>
          </p:cNvPr>
          <p:cNvSpPr>
            <a:spLocks noGrp="1"/>
          </p:cNvSpPr>
          <p:nvPr>
            <p:ph idx="1"/>
          </p:nvPr>
        </p:nvSpPr>
        <p:spPr>
          <a:xfrm>
            <a:off x="790045" y="1451784"/>
            <a:ext cx="8946541" cy="4953498"/>
          </a:xfrm>
        </p:spPr>
        <p:txBody>
          <a:bodyPr>
            <a:normAutofit/>
          </a:bodyPr>
          <a:lstStyle/>
          <a:p>
            <a:pPr marL="0" indent="0" algn="l" rtl="0">
              <a:buNone/>
            </a:pPr>
            <a:r>
              <a:rPr lang="en-US" sz="1600" b="1" u="sng" dirty="0"/>
              <a:t>Additional data cleansing</a:t>
            </a:r>
          </a:p>
          <a:p>
            <a:pPr algn="l" rtl="0">
              <a:buFont typeface="Courier New" panose="02070309020205020404" pitchFamily="49" charset="0"/>
              <a:buChar char="o"/>
            </a:pPr>
            <a:r>
              <a:rPr lang="en-US" sz="1600" dirty="0"/>
              <a:t>Delete features that have low correlation with “classes”:</a:t>
            </a:r>
          </a:p>
          <a:p>
            <a:pPr algn="l" rtl="0">
              <a:buFont typeface="Courier New" panose="02070309020205020404" pitchFamily="49" charset="0"/>
              <a:buChar char="o"/>
            </a:pPr>
            <a:endParaRPr lang="en-US" sz="1600" dirty="0"/>
          </a:p>
          <a:p>
            <a:pPr algn="l" rtl="0">
              <a:buFont typeface="Courier New" panose="02070309020205020404" pitchFamily="49" charset="0"/>
              <a:buChar char="o"/>
            </a:pPr>
            <a:endParaRPr lang="en-US" sz="1600" dirty="0"/>
          </a:p>
          <a:p>
            <a:pPr algn="l" rtl="0">
              <a:buFont typeface="Courier New" panose="02070309020205020404" pitchFamily="49" charset="0"/>
              <a:buChar char="o"/>
            </a:pPr>
            <a:endParaRPr lang="en-US" sz="1600" dirty="0"/>
          </a:p>
          <a:p>
            <a:pPr algn="l" rtl="0">
              <a:buFont typeface="Courier New" panose="02070309020205020404" pitchFamily="49" charset="0"/>
              <a:buChar char="o"/>
            </a:pPr>
            <a:r>
              <a:rPr lang="en-US" sz="1600" dirty="0"/>
              <a:t>Delete features that with high correlation (more then 0.95):</a:t>
            </a:r>
          </a:p>
          <a:p>
            <a:pPr algn="l" rtl="0">
              <a:buFont typeface="Courier New" panose="02070309020205020404" pitchFamily="49" charset="0"/>
              <a:buChar char="o"/>
            </a:pPr>
            <a:endParaRPr lang="en-US" sz="1600" dirty="0"/>
          </a:p>
          <a:p>
            <a:pPr algn="l" rtl="0">
              <a:buFont typeface="Courier New" panose="02070309020205020404" pitchFamily="49" charset="0"/>
              <a:buChar char="o"/>
            </a:pPr>
            <a:r>
              <a:rPr lang="en-US" sz="1600" dirty="0"/>
              <a:t>Delete features with low variance:</a:t>
            </a:r>
          </a:p>
          <a:p>
            <a:pPr algn="l" rtl="0">
              <a:buFont typeface="Courier New" panose="02070309020205020404" pitchFamily="49" charset="0"/>
              <a:buChar char="o"/>
            </a:pPr>
            <a:endParaRPr lang="en-US" sz="1600" dirty="0"/>
          </a:p>
          <a:p>
            <a:pPr algn="l" rtl="0">
              <a:buFont typeface="Courier New" panose="02070309020205020404" pitchFamily="49" charset="0"/>
              <a:buChar char="o"/>
            </a:pPr>
            <a:endParaRPr lang="en-US" sz="1600" dirty="0"/>
          </a:p>
          <a:p>
            <a:pPr algn="l" rtl="0">
              <a:buFont typeface="Courier New" panose="02070309020205020404" pitchFamily="49" charset="0"/>
              <a:buChar char="o"/>
            </a:pPr>
            <a:r>
              <a:rPr lang="en-US" sz="1600" dirty="0"/>
              <a:t>Delete features that have only 1 value after One-Hot-Encoding and outlier removal:</a:t>
            </a:r>
          </a:p>
          <a:p>
            <a:pPr marL="0" indent="0" algn="l" rtl="0">
              <a:buNone/>
            </a:pPr>
            <a:endParaRPr lang="en-US" sz="1600" dirty="0"/>
          </a:p>
          <a:p>
            <a:pPr marL="0" indent="0" algn="l" rtl="0">
              <a:buNone/>
            </a:pPr>
            <a:endParaRPr lang="he-IL" sz="1600" dirty="0"/>
          </a:p>
        </p:txBody>
      </p:sp>
      <p:pic>
        <p:nvPicPr>
          <p:cNvPr id="7" name="Picture 6">
            <a:extLst>
              <a:ext uri="{FF2B5EF4-FFF2-40B4-BE49-F238E27FC236}">
                <a16:creationId xmlns:a16="http://schemas.microsoft.com/office/drawing/2014/main" id="{321D6076-48A9-4DBD-8228-A649E35BC760}"/>
              </a:ext>
            </a:extLst>
          </p:cNvPr>
          <p:cNvPicPr>
            <a:picLocks noChangeAspect="1"/>
          </p:cNvPicPr>
          <p:nvPr/>
        </p:nvPicPr>
        <p:blipFill>
          <a:blip r:embed="rId2"/>
          <a:stretch>
            <a:fillRect/>
          </a:stretch>
        </p:blipFill>
        <p:spPr>
          <a:xfrm>
            <a:off x="878901" y="4356163"/>
            <a:ext cx="5217100" cy="554242"/>
          </a:xfrm>
          <a:prstGeom prst="rect">
            <a:avLst/>
          </a:prstGeom>
        </p:spPr>
      </p:pic>
      <p:pic>
        <p:nvPicPr>
          <p:cNvPr id="9" name="Picture 8">
            <a:extLst>
              <a:ext uri="{FF2B5EF4-FFF2-40B4-BE49-F238E27FC236}">
                <a16:creationId xmlns:a16="http://schemas.microsoft.com/office/drawing/2014/main" id="{AE2D75DB-FB4A-4849-AFAD-C69A5ADCBE0F}"/>
              </a:ext>
            </a:extLst>
          </p:cNvPr>
          <p:cNvPicPr>
            <a:picLocks noChangeAspect="1"/>
          </p:cNvPicPr>
          <p:nvPr/>
        </p:nvPicPr>
        <p:blipFill rotWithShape="1">
          <a:blip r:embed="rId3"/>
          <a:srcRect l="1394" t="651" b="-1"/>
          <a:stretch/>
        </p:blipFill>
        <p:spPr>
          <a:xfrm>
            <a:off x="878899" y="4919468"/>
            <a:ext cx="2138535" cy="287290"/>
          </a:xfrm>
          <a:prstGeom prst="rect">
            <a:avLst/>
          </a:prstGeom>
        </p:spPr>
      </p:pic>
      <p:pic>
        <p:nvPicPr>
          <p:cNvPr id="11" name="Picture 10">
            <a:extLst>
              <a:ext uri="{FF2B5EF4-FFF2-40B4-BE49-F238E27FC236}">
                <a16:creationId xmlns:a16="http://schemas.microsoft.com/office/drawing/2014/main" id="{6477F0F9-28D6-4E6C-A7CF-5B7A2953B5AA}"/>
              </a:ext>
            </a:extLst>
          </p:cNvPr>
          <p:cNvPicPr>
            <a:picLocks noChangeAspect="1"/>
          </p:cNvPicPr>
          <p:nvPr/>
        </p:nvPicPr>
        <p:blipFill>
          <a:blip r:embed="rId4"/>
          <a:stretch>
            <a:fillRect/>
          </a:stretch>
        </p:blipFill>
        <p:spPr>
          <a:xfrm>
            <a:off x="878899" y="2150945"/>
            <a:ext cx="4040234" cy="1123581"/>
          </a:xfrm>
          <a:prstGeom prst="rect">
            <a:avLst/>
          </a:prstGeom>
        </p:spPr>
      </p:pic>
      <p:pic>
        <p:nvPicPr>
          <p:cNvPr id="13" name="Picture 12">
            <a:extLst>
              <a:ext uri="{FF2B5EF4-FFF2-40B4-BE49-F238E27FC236}">
                <a16:creationId xmlns:a16="http://schemas.microsoft.com/office/drawing/2014/main" id="{F7D672A3-BD51-4D6A-9649-62155E3EA36E}"/>
              </a:ext>
            </a:extLst>
          </p:cNvPr>
          <p:cNvPicPr>
            <a:picLocks noChangeAspect="1"/>
          </p:cNvPicPr>
          <p:nvPr/>
        </p:nvPicPr>
        <p:blipFill>
          <a:blip r:embed="rId5"/>
          <a:stretch>
            <a:fillRect/>
          </a:stretch>
        </p:blipFill>
        <p:spPr>
          <a:xfrm>
            <a:off x="878899" y="3618614"/>
            <a:ext cx="2321501" cy="456113"/>
          </a:xfrm>
          <a:prstGeom prst="rect">
            <a:avLst/>
          </a:prstGeom>
        </p:spPr>
      </p:pic>
      <p:pic>
        <p:nvPicPr>
          <p:cNvPr id="15" name="Picture 14">
            <a:extLst>
              <a:ext uri="{FF2B5EF4-FFF2-40B4-BE49-F238E27FC236}">
                <a16:creationId xmlns:a16="http://schemas.microsoft.com/office/drawing/2014/main" id="{620CBAD0-8442-4897-A8F6-24E43B76B9D3}"/>
              </a:ext>
            </a:extLst>
          </p:cNvPr>
          <p:cNvPicPr>
            <a:picLocks noChangeAspect="1"/>
          </p:cNvPicPr>
          <p:nvPr/>
        </p:nvPicPr>
        <p:blipFill>
          <a:blip r:embed="rId6"/>
          <a:stretch>
            <a:fillRect/>
          </a:stretch>
        </p:blipFill>
        <p:spPr>
          <a:xfrm>
            <a:off x="878899" y="5503553"/>
            <a:ext cx="6160697" cy="736139"/>
          </a:xfrm>
          <a:prstGeom prst="rect">
            <a:avLst/>
          </a:prstGeom>
        </p:spPr>
      </p:pic>
    </p:spTree>
    <p:extLst>
      <p:ext uri="{BB962C8B-B14F-4D97-AF65-F5344CB8AC3E}">
        <p14:creationId xmlns:p14="http://schemas.microsoft.com/office/powerpoint/2010/main" val="2530478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1EEBC-9E1C-41C7-A4CE-89C1CAADDC8E}"/>
              </a:ext>
            </a:extLst>
          </p:cNvPr>
          <p:cNvSpPr>
            <a:spLocks noGrp="1"/>
          </p:cNvSpPr>
          <p:nvPr>
            <p:ph type="title"/>
          </p:nvPr>
        </p:nvSpPr>
        <p:spPr/>
        <p:txBody>
          <a:bodyPr/>
          <a:lstStyle/>
          <a:p>
            <a:r>
              <a:rPr lang="af-ZA" dirty="0"/>
              <a:t>Classification Model</a:t>
            </a:r>
            <a:endParaRPr lang="he-IL" dirty="0"/>
          </a:p>
        </p:txBody>
      </p:sp>
      <p:sp>
        <p:nvSpPr>
          <p:cNvPr id="3" name="Content Placeholder 2">
            <a:extLst>
              <a:ext uri="{FF2B5EF4-FFF2-40B4-BE49-F238E27FC236}">
                <a16:creationId xmlns:a16="http://schemas.microsoft.com/office/drawing/2014/main" id="{7699D1E0-03B3-42A1-8CFE-44A4B9C749FA}"/>
              </a:ext>
            </a:extLst>
          </p:cNvPr>
          <p:cNvSpPr>
            <a:spLocks noGrp="1"/>
          </p:cNvSpPr>
          <p:nvPr>
            <p:ph idx="1"/>
          </p:nvPr>
        </p:nvSpPr>
        <p:spPr>
          <a:xfrm>
            <a:off x="790045" y="1451784"/>
            <a:ext cx="8946541" cy="4953498"/>
          </a:xfrm>
        </p:spPr>
        <p:txBody>
          <a:bodyPr>
            <a:normAutofit fontScale="92500" lnSpcReduction="20000"/>
          </a:bodyPr>
          <a:lstStyle/>
          <a:p>
            <a:pPr marL="0" indent="0" algn="l" rtl="0">
              <a:buNone/>
            </a:pPr>
            <a:r>
              <a:rPr lang="en-US" sz="1600" b="1" u="sng" dirty="0"/>
              <a:t>Gaussian naïve bayes</a:t>
            </a:r>
          </a:p>
          <a:p>
            <a:pPr marL="0" indent="0" algn="l" rtl="0">
              <a:buNone/>
            </a:pPr>
            <a:r>
              <a:rPr lang="en-US" sz="1600" dirty="0"/>
              <a:t>2 Features that will yield the best results for a GNB classifier are “odor” and “population”,</a:t>
            </a:r>
          </a:p>
          <a:p>
            <a:pPr marL="0" indent="0" algn="l" rtl="0">
              <a:buNone/>
            </a:pPr>
            <a:r>
              <a:rPr lang="en-US" sz="1600" dirty="0"/>
              <a:t>Because they are continuous and distributed normally which correspond best to GNB.</a:t>
            </a:r>
          </a:p>
          <a:p>
            <a:pPr marL="0" indent="0" algn="l" rtl="0">
              <a:buNone/>
            </a:pPr>
            <a:endParaRPr lang="en-US" sz="1600" dirty="0"/>
          </a:p>
          <a:p>
            <a:pPr marL="0" indent="0" algn="l" rtl="0">
              <a:buNone/>
            </a:pPr>
            <a:endParaRPr lang="en-US" sz="1600" dirty="0"/>
          </a:p>
          <a:p>
            <a:pPr marL="0" indent="0" algn="l" rtl="0">
              <a:buNone/>
            </a:pPr>
            <a:endParaRPr lang="en-US" sz="1600" dirty="0"/>
          </a:p>
          <a:p>
            <a:pPr marL="0" indent="0" algn="l" rtl="0">
              <a:buNone/>
            </a:pPr>
            <a:endParaRPr lang="en-US" sz="1600" dirty="0"/>
          </a:p>
          <a:p>
            <a:pPr marL="0" indent="0" algn="l" rtl="0">
              <a:buNone/>
            </a:pPr>
            <a:endParaRPr lang="en-US" sz="1600" dirty="0"/>
          </a:p>
          <a:p>
            <a:pPr marL="0" indent="0" algn="l" rtl="0">
              <a:buNone/>
            </a:pPr>
            <a:r>
              <a:rPr lang="en-US" sz="1600" dirty="0"/>
              <a:t>From their scatter plot, we can see that the decision boundary</a:t>
            </a:r>
          </a:p>
          <a:p>
            <a:pPr marL="0" indent="0" algn="l" rtl="0">
              <a:buNone/>
            </a:pPr>
            <a:r>
              <a:rPr lang="en-US" sz="1600" dirty="0"/>
              <a:t>will be a circle, and points who lay  inside the circle will assign as 1,</a:t>
            </a:r>
          </a:p>
          <a:p>
            <a:pPr marL="0" indent="0" algn="l" rtl="0">
              <a:buNone/>
            </a:pPr>
            <a:r>
              <a:rPr lang="en-US" sz="1600" dirty="0"/>
              <a:t>Else, 0.</a:t>
            </a:r>
          </a:p>
          <a:p>
            <a:pPr marL="0" indent="0" algn="l" rtl="0">
              <a:buNone/>
            </a:pPr>
            <a:endParaRPr lang="en-US" sz="1600" dirty="0"/>
          </a:p>
          <a:p>
            <a:pPr marL="0" indent="0" algn="l" rtl="0">
              <a:buNone/>
            </a:pPr>
            <a:endParaRPr lang="en-US" sz="1600" dirty="0"/>
          </a:p>
          <a:p>
            <a:pPr marL="0" indent="0" algn="l" rtl="0">
              <a:buNone/>
            </a:pPr>
            <a:endParaRPr lang="en-US" sz="1600" dirty="0"/>
          </a:p>
          <a:p>
            <a:pPr marL="0" indent="0" algn="l" rtl="0">
              <a:buNone/>
            </a:pPr>
            <a:endParaRPr lang="en-US" sz="1600" dirty="0"/>
          </a:p>
          <a:p>
            <a:pPr marL="0" indent="0" algn="l" rtl="0">
              <a:buNone/>
            </a:pPr>
            <a:r>
              <a:rPr lang="en-US" sz="1600" dirty="0"/>
              <a:t> </a:t>
            </a:r>
          </a:p>
          <a:p>
            <a:pPr marL="0" indent="0" algn="l" rtl="0">
              <a:buNone/>
            </a:pPr>
            <a:endParaRPr lang="en-US" sz="1600" dirty="0"/>
          </a:p>
          <a:p>
            <a:pPr marL="0" indent="0" algn="l" rtl="0">
              <a:buNone/>
            </a:pPr>
            <a:endParaRPr lang="he-IL" sz="1600" dirty="0"/>
          </a:p>
        </p:txBody>
      </p:sp>
      <p:pic>
        <p:nvPicPr>
          <p:cNvPr id="10" name="Picture 9">
            <a:extLst>
              <a:ext uri="{FF2B5EF4-FFF2-40B4-BE49-F238E27FC236}">
                <a16:creationId xmlns:a16="http://schemas.microsoft.com/office/drawing/2014/main" id="{670BE18E-5B9F-4F6B-982F-38D6ACBD1B41}"/>
              </a:ext>
            </a:extLst>
          </p:cNvPr>
          <p:cNvPicPr>
            <a:picLocks noChangeAspect="1"/>
          </p:cNvPicPr>
          <p:nvPr/>
        </p:nvPicPr>
        <p:blipFill>
          <a:blip r:embed="rId2"/>
          <a:stretch>
            <a:fillRect/>
          </a:stretch>
        </p:blipFill>
        <p:spPr>
          <a:xfrm>
            <a:off x="900108" y="2572914"/>
            <a:ext cx="2253726" cy="1126864"/>
          </a:xfrm>
          <a:prstGeom prst="rect">
            <a:avLst/>
          </a:prstGeom>
        </p:spPr>
      </p:pic>
      <p:pic>
        <p:nvPicPr>
          <p:cNvPr id="12" name="Picture 11">
            <a:extLst>
              <a:ext uri="{FF2B5EF4-FFF2-40B4-BE49-F238E27FC236}">
                <a16:creationId xmlns:a16="http://schemas.microsoft.com/office/drawing/2014/main" id="{97DA6D29-61E0-4860-B708-943720257CFB}"/>
              </a:ext>
            </a:extLst>
          </p:cNvPr>
          <p:cNvPicPr>
            <a:picLocks noChangeAspect="1"/>
          </p:cNvPicPr>
          <p:nvPr/>
        </p:nvPicPr>
        <p:blipFill>
          <a:blip r:embed="rId3"/>
          <a:stretch>
            <a:fillRect/>
          </a:stretch>
        </p:blipFill>
        <p:spPr>
          <a:xfrm>
            <a:off x="3757608" y="2567575"/>
            <a:ext cx="2253726" cy="1126864"/>
          </a:xfrm>
          <a:prstGeom prst="rect">
            <a:avLst/>
          </a:prstGeom>
        </p:spPr>
      </p:pic>
      <p:pic>
        <p:nvPicPr>
          <p:cNvPr id="14" name="Picture 13">
            <a:extLst>
              <a:ext uri="{FF2B5EF4-FFF2-40B4-BE49-F238E27FC236}">
                <a16:creationId xmlns:a16="http://schemas.microsoft.com/office/drawing/2014/main" id="{6BAC76BE-0F30-493C-8A70-0526CF448F54}"/>
              </a:ext>
            </a:extLst>
          </p:cNvPr>
          <p:cNvPicPr>
            <a:picLocks noChangeAspect="1"/>
          </p:cNvPicPr>
          <p:nvPr/>
        </p:nvPicPr>
        <p:blipFill>
          <a:blip r:embed="rId4"/>
          <a:stretch>
            <a:fillRect/>
          </a:stretch>
        </p:blipFill>
        <p:spPr>
          <a:xfrm>
            <a:off x="7443519" y="3636323"/>
            <a:ext cx="3070756" cy="2736859"/>
          </a:xfrm>
          <a:prstGeom prst="rect">
            <a:avLst/>
          </a:prstGeom>
        </p:spPr>
      </p:pic>
    </p:spTree>
    <p:extLst>
      <p:ext uri="{BB962C8B-B14F-4D97-AF65-F5344CB8AC3E}">
        <p14:creationId xmlns:p14="http://schemas.microsoft.com/office/powerpoint/2010/main" val="1271906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1EEBC-9E1C-41C7-A4CE-89C1CAADDC8E}"/>
              </a:ext>
            </a:extLst>
          </p:cNvPr>
          <p:cNvSpPr>
            <a:spLocks noGrp="1"/>
          </p:cNvSpPr>
          <p:nvPr>
            <p:ph type="title"/>
          </p:nvPr>
        </p:nvSpPr>
        <p:spPr/>
        <p:txBody>
          <a:bodyPr/>
          <a:lstStyle/>
          <a:p>
            <a:r>
              <a:rPr lang="af-ZA" dirty="0"/>
              <a:t>Classification Model</a:t>
            </a:r>
            <a:endParaRPr lang="he-IL" dirty="0"/>
          </a:p>
        </p:txBody>
      </p:sp>
      <p:sp>
        <p:nvSpPr>
          <p:cNvPr id="3" name="Content Placeholder 2">
            <a:extLst>
              <a:ext uri="{FF2B5EF4-FFF2-40B4-BE49-F238E27FC236}">
                <a16:creationId xmlns:a16="http://schemas.microsoft.com/office/drawing/2014/main" id="{7699D1E0-03B3-42A1-8CFE-44A4B9C749FA}"/>
              </a:ext>
            </a:extLst>
          </p:cNvPr>
          <p:cNvSpPr>
            <a:spLocks noGrp="1"/>
          </p:cNvSpPr>
          <p:nvPr>
            <p:ph idx="1"/>
          </p:nvPr>
        </p:nvSpPr>
        <p:spPr>
          <a:xfrm>
            <a:off x="790045" y="1451784"/>
            <a:ext cx="9640888" cy="4953498"/>
          </a:xfrm>
        </p:spPr>
        <p:txBody>
          <a:bodyPr>
            <a:normAutofit fontScale="92500"/>
          </a:bodyPr>
          <a:lstStyle/>
          <a:p>
            <a:pPr marL="0" indent="0" algn="l" rtl="0">
              <a:buNone/>
            </a:pPr>
            <a:r>
              <a:rPr lang="en-US" sz="1600" b="1" u="sng" dirty="0"/>
              <a:t>Decision Tree</a:t>
            </a:r>
          </a:p>
          <a:p>
            <a:pPr marL="0" indent="0" algn="l" rtl="0">
              <a:buNone/>
            </a:pPr>
            <a:r>
              <a:rPr lang="en-US" sz="1600" dirty="0">
                <a:solidFill>
                  <a:schemeClr val="tx1">
                    <a:lumMod val="85000"/>
                  </a:schemeClr>
                </a:solidFill>
              </a:rPr>
              <a:t>Properties:</a:t>
            </a:r>
          </a:p>
          <a:p>
            <a:pPr marL="0" indent="0" algn="l" rtl="0">
              <a:buNone/>
            </a:pPr>
            <a:endParaRPr lang="en-US" sz="1600" dirty="0">
              <a:solidFill>
                <a:schemeClr val="tx1">
                  <a:lumMod val="85000"/>
                </a:schemeClr>
              </a:solidFill>
            </a:endParaRPr>
          </a:p>
          <a:p>
            <a:pPr marL="0" indent="0" algn="l" rtl="0">
              <a:buNone/>
            </a:pPr>
            <a:endParaRPr lang="en-US" sz="1600" dirty="0">
              <a:solidFill>
                <a:schemeClr val="tx1">
                  <a:lumMod val="85000"/>
                </a:schemeClr>
              </a:solidFill>
            </a:endParaRPr>
          </a:p>
          <a:p>
            <a:pPr marL="0" indent="0" algn="l" rtl="0">
              <a:buNone/>
            </a:pPr>
            <a:r>
              <a:rPr lang="en-US" sz="1600" dirty="0">
                <a:solidFill>
                  <a:schemeClr val="tx1">
                    <a:lumMod val="85000"/>
                  </a:schemeClr>
                </a:solidFill>
              </a:rPr>
              <a:t>Using Sklearn, we can set some tree properties that can decrease the chance to over-fit the data.</a:t>
            </a:r>
          </a:p>
          <a:p>
            <a:pPr marL="0" indent="0" algn="l" rtl="0">
              <a:buNone/>
            </a:pPr>
            <a:endParaRPr lang="en-US" sz="1600" dirty="0">
              <a:solidFill>
                <a:schemeClr val="tx1">
                  <a:lumMod val="85000"/>
                </a:schemeClr>
              </a:solidFill>
            </a:endParaRPr>
          </a:p>
          <a:p>
            <a:pPr marL="0" indent="0" algn="l" rtl="0">
              <a:buNone/>
            </a:pPr>
            <a:r>
              <a:rPr lang="en-US" sz="1600" dirty="0">
                <a:solidFill>
                  <a:schemeClr val="tx1">
                    <a:lumMod val="85000"/>
                  </a:schemeClr>
                </a:solidFill>
              </a:rPr>
              <a:t>Baseline Decision tree classification:	</a:t>
            </a:r>
          </a:p>
          <a:p>
            <a:pPr marL="0" indent="0" algn="l" rtl="0">
              <a:buNone/>
            </a:pPr>
            <a:endParaRPr lang="en-US" sz="1600" dirty="0"/>
          </a:p>
          <a:p>
            <a:pPr marL="0" indent="0" algn="l" rtl="0">
              <a:buNone/>
            </a:pPr>
            <a:endParaRPr lang="en-US" sz="1600" dirty="0"/>
          </a:p>
          <a:p>
            <a:pPr marL="0" indent="0" algn="l" rtl="0">
              <a:buNone/>
            </a:pPr>
            <a:endParaRPr lang="en-US" sz="1600" dirty="0"/>
          </a:p>
          <a:p>
            <a:pPr marL="0" indent="0" algn="l" rtl="0">
              <a:buNone/>
            </a:pPr>
            <a:endParaRPr lang="en-US" sz="1600" dirty="0"/>
          </a:p>
          <a:p>
            <a:pPr marL="0" indent="0" algn="l" rtl="0">
              <a:buNone/>
            </a:pPr>
            <a:endParaRPr lang="en-US" sz="1600" dirty="0"/>
          </a:p>
          <a:p>
            <a:pPr marL="0" indent="0" algn="l" rtl="0">
              <a:buNone/>
            </a:pPr>
            <a:endParaRPr lang="en-US" sz="1600" dirty="0"/>
          </a:p>
          <a:p>
            <a:pPr marL="0" indent="0" algn="l" rtl="0">
              <a:buNone/>
            </a:pPr>
            <a:r>
              <a:rPr lang="en-US" sz="1600" dirty="0"/>
              <a:t> </a:t>
            </a:r>
          </a:p>
          <a:p>
            <a:pPr marL="0" indent="0" algn="l" rtl="0">
              <a:buNone/>
            </a:pPr>
            <a:endParaRPr lang="en-US" sz="1600" dirty="0"/>
          </a:p>
          <a:p>
            <a:pPr marL="0" indent="0" algn="l" rtl="0">
              <a:buNone/>
            </a:pPr>
            <a:endParaRPr lang="he-IL" sz="1600" dirty="0"/>
          </a:p>
        </p:txBody>
      </p:sp>
      <p:pic>
        <p:nvPicPr>
          <p:cNvPr id="5" name="Picture 4">
            <a:extLst>
              <a:ext uri="{FF2B5EF4-FFF2-40B4-BE49-F238E27FC236}">
                <a16:creationId xmlns:a16="http://schemas.microsoft.com/office/drawing/2014/main" id="{E40164EE-EF35-4FA3-8781-8A3EB97A196C}"/>
              </a:ext>
            </a:extLst>
          </p:cNvPr>
          <p:cNvPicPr>
            <a:picLocks noChangeAspect="1"/>
          </p:cNvPicPr>
          <p:nvPr/>
        </p:nvPicPr>
        <p:blipFill>
          <a:blip r:embed="rId2"/>
          <a:stretch>
            <a:fillRect/>
          </a:stretch>
        </p:blipFill>
        <p:spPr>
          <a:xfrm>
            <a:off x="887611" y="3916207"/>
            <a:ext cx="3735655" cy="1762809"/>
          </a:xfrm>
          <a:prstGeom prst="rect">
            <a:avLst/>
          </a:prstGeom>
        </p:spPr>
      </p:pic>
      <p:pic>
        <p:nvPicPr>
          <p:cNvPr id="7" name="Picture 6">
            <a:extLst>
              <a:ext uri="{FF2B5EF4-FFF2-40B4-BE49-F238E27FC236}">
                <a16:creationId xmlns:a16="http://schemas.microsoft.com/office/drawing/2014/main" id="{07D91EA7-5DBB-43D8-B56F-FEB8ED12920E}"/>
              </a:ext>
            </a:extLst>
          </p:cNvPr>
          <p:cNvPicPr>
            <a:picLocks noChangeAspect="1"/>
          </p:cNvPicPr>
          <p:nvPr/>
        </p:nvPicPr>
        <p:blipFill>
          <a:blip r:embed="rId3"/>
          <a:stretch>
            <a:fillRect/>
          </a:stretch>
        </p:blipFill>
        <p:spPr>
          <a:xfrm>
            <a:off x="887611" y="2191914"/>
            <a:ext cx="9154803" cy="428685"/>
          </a:xfrm>
          <a:prstGeom prst="rect">
            <a:avLst/>
          </a:prstGeom>
        </p:spPr>
      </p:pic>
    </p:spTree>
    <p:extLst>
      <p:ext uri="{BB962C8B-B14F-4D97-AF65-F5344CB8AC3E}">
        <p14:creationId xmlns:p14="http://schemas.microsoft.com/office/powerpoint/2010/main" val="42194510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1EEBC-9E1C-41C7-A4CE-89C1CAADDC8E}"/>
              </a:ext>
            </a:extLst>
          </p:cNvPr>
          <p:cNvSpPr>
            <a:spLocks noGrp="1"/>
          </p:cNvSpPr>
          <p:nvPr>
            <p:ph type="title"/>
          </p:nvPr>
        </p:nvSpPr>
        <p:spPr/>
        <p:txBody>
          <a:bodyPr/>
          <a:lstStyle/>
          <a:p>
            <a:r>
              <a:rPr lang="af-ZA" dirty="0"/>
              <a:t>Classification Model</a:t>
            </a:r>
            <a:endParaRPr lang="he-IL" dirty="0"/>
          </a:p>
        </p:txBody>
      </p:sp>
      <p:sp>
        <p:nvSpPr>
          <p:cNvPr id="3" name="Content Placeholder 2">
            <a:extLst>
              <a:ext uri="{FF2B5EF4-FFF2-40B4-BE49-F238E27FC236}">
                <a16:creationId xmlns:a16="http://schemas.microsoft.com/office/drawing/2014/main" id="{7699D1E0-03B3-42A1-8CFE-44A4B9C749FA}"/>
              </a:ext>
            </a:extLst>
          </p:cNvPr>
          <p:cNvSpPr>
            <a:spLocks noGrp="1"/>
          </p:cNvSpPr>
          <p:nvPr>
            <p:ph idx="1"/>
          </p:nvPr>
        </p:nvSpPr>
        <p:spPr>
          <a:xfrm>
            <a:off x="790045" y="1451784"/>
            <a:ext cx="9640888" cy="4953498"/>
          </a:xfrm>
        </p:spPr>
        <p:txBody>
          <a:bodyPr>
            <a:noAutofit/>
          </a:bodyPr>
          <a:lstStyle/>
          <a:p>
            <a:pPr marL="0" indent="0" algn="l" rtl="0">
              <a:buNone/>
            </a:pPr>
            <a:r>
              <a:rPr lang="en-US" sz="1600" b="1" u="sng" dirty="0"/>
              <a:t>Decision Tree</a:t>
            </a:r>
          </a:p>
          <a:p>
            <a:pPr marL="0" indent="0" algn="l" rtl="0">
              <a:buNone/>
            </a:pPr>
            <a:r>
              <a:rPr lang="en-US" sz="1600" dirty="0">
                <a:solidFill>
                  <a:schemeClr val="tx1">
                    <a:lumMod val="85000"/>
                  </a:schemeClr>
                </a:solidFill>
              </a:rPr>
              <a:t>Final decision tree classification report:			Feature importance:</a:t>
            </a:r>
          </a:p>
          <a:p>
            <a:pPr marL="0" indent="0" algn="l" rtl="0">
              <a:buNone/>
            </a:pPr>
            <a:endParaRPr lang="en-US" sz="1600" dirty="0"/>
          </a:p>
          <a:p>
            <a:pPr marL="0" indent="0" algn="l" rtl="0">
              <a:buNone/>
            </a:pPr>
            <a:endParaRPr lang="en-US" sz="1600" dirty="0"/>
          </a:p>
          <a:p>
            <a:pPr marL="0" indent="0" algn="l" rtl="0">
              <a:buNone/>
            </a:pPr>
            <a:endParaRPr lang="en-US" sz="1600" dirty="0"/>
          </a:p>
          <a:p>
            <a:pPr marL="0" indent="0" algn="l" rtl="0">
              <a:buNone/>
            </a:pPr>
            <a:endParaRPr lang="en-US" sz="1600" dirty="0"/>
          </a:p>
          <a:p>
            <a:pPr marL="0" indent="0" algn="l" rtl="0">
              <a:buNone/>
            </a:pPr>
            <a:endParaRPr lang="en-US" sz="1600" dirty="0"/>
          </a:p>
          <a:p>
            <a:pPr marL="0" indent="0" algn="l" rtl="0">
              <a:buNone/>
            </a:pPr>
            <a:endParaRPr lang="en-US" sz="1600" dirty="0"/>
          </a:p>
          <a:p>
            <a:pPr marL="0" indent="0" algn="l" rtl="0">
              <a:buNone/>
            </a:pPr>
            <a:r>
              <a:rPr lang="en-US" sz="1600" dirty="0">
                <a:solidFill>
                  <a:schemeClr val="tx1">
                    <a:lumMod val="85000"/>
                  </a:schemeClr>
                </a:solidFill>
              </a:rPr>
              <a:t>The test set accuracy increased by 10%-11% by cleaning and manipulating the dataset.</a:t>
            </a:r>
          </a:p>
          <a:p>
            <a:pPr marL="0" indent="0" algn="l" rtl="0">
              <a:buNone/>
            </a:pPr>
            <a:r>
              <a:rPr lang="en-US" sz="1600" dirty="0">
                <a:solidFill>
                  <a:schemeClr val="tx1">
                    <a:lumMod val="85000"/>
                  </a:schemeClr>
                </a:solidFill>
              </a:rPr>
              <a:t>I manage to improve the performance, after the previous stages by:</a:t>
            </a:r>
          </a:p>
          <a:p>
            <a:pPr algn="l" rtl="0">
              <a:buAutoNum type="arabicPeriod"/>
            </a:pPr>
            <a:r>
              <a:rPr lang="en-US" sz="1600" dirty="0">
                <a:solidFill>
                  <a:schemeClr val="tx1">
                    <a:lumMod val="85000"/>
                  </a:schemeClr>
                </a:solidFill>
              </a:rPr>
              <a:t>Limit some tree properties such as Max depth, To avoid over-fitting.</a:t>
            </a:r>
          </a:p>
          <a:p>
            <a:pPr algn="l" rtl="0">
              <a:buAutoNum type="arabicPeriod"/>
            </a:pPr>
            <a:r>
              <a:rPr lang="en-US" sz="1600" dirty="0">
                <a:solidFill>
                  <a:schemeClr val="tx1">
                    <a:lumMod val="85000"/>
                  </a:schemeClr>
                </a:solidFill>
              </a:rPr>
              <a:t>Running the algorithm twice, and in the second time taking the most relevant features.</a:t>
            </a:r>
          </a:p>
          <a:p>
            <a:pPr marL="0" indent="0" algn="l" rtl="0">
              <a:buNone/>
            </a:pPr>
            <a:endParaRPr lang="en-US" sz="1600" dirty="0"/>
          </a:p>
          <a:p>
            <a:pPr marL="0" indent="0" algn="l" rtl="0">
              <a:buNone/>
            </a:pPr>
            <a:endParaRPr lang="en-US" sz="1600" dirty="0"/>
          </a:p>
          <a:p>
            <a:pPr marL="0" indent="0" algn="l" rtl="0">
              <a:buNone/>
            </a:pPr>
            <a:endParaRPr lang="en-US" sz="1600" dirty="0"/>
          </a:p>
          <a:p>
            <a:pPr marL="0" indent="0" algn="l" rtl="0">
              <a:buNone/>
            </a:pPr>
            <a:endParaRPr lang="en-US" sz="1600" dirty="0"/>
          </a:p>
          <a:p>
            <a:pPr marL="0" indent="0" algn="l" rtl="0">
              <a:buNone/>
            </a:pPr>
            <a:endParaRPr lang="en-US" sz="1600" dirty="0"/>
          </a:p>
          <a:p>
            <a:pPr marL="0" indent="0" algn="l" rtl="0">
              <a:buNone/>
            </a:pPr>
            <a:endParaRPr lang="en-US" sz="1600" dirty="0"/>
          </a:p>
          <a:p>
            <a:pPr marL="0" indent="0" algn="l" rtl="0">
              <a:buNone/>
            </a:pPr>
            <a:r>
              <a:rPr lang="en-US" sz="1600" dirty="0"/>
              <a:t> </a:t>
            </a:r>
          </a:p>
          <a:p>
            <a:pPr marL="0" indent="0" algn="l" rtl="0">
              <a:buNone/>
            </a:pPr>
            <a:endParaRPr lang="en-US" sz="1600" dirty="0"/>
          </a:p>
          <a:p>
            <a:pPr marL="0" indent="0" algn="l" rtl="0">
              <a:buNone/>
            </a:pPr>
            <a:endParaRPr lang="he-IL" sz="1600" dirty="0"/>
          </a:p>
        </p:txBody>
      </p:sp>
      <p:pic>
        <p:nvPicPr>
          <p:cNvPr id="6" name="Picture 5">
            <a:extLst>
              <a:ext uri="{FF2B5EF4-FFF2-40B4-BE49-F238E27FC236}">
                <a16:creationId xmlns:a16="http://schemas.microsoft.com/office/drawing/2014/main" id="{8D4DC588-A76F-4734-B210-770762026E21}"/>
              </a:ext>
            </a:extLst>
          </p:cNvPr>
          <p:cNvPicPr>
            <a:picLocks noChangeAspect="1"/>
          </p:cNvPicPr>
          <p:nvPr/>
        </p:nvPicPr>
        <p:blipFill>
          <a:blip r:embed="rId2"/>
          <a:stretch>
            <a:fillRect/>
          </a:stretch>
        </p:blipFill>
        <p:spPr>
          <a:xfrm>
            <a:off x="891777" y="2194372"/>
            <a:ext cx="3815690" cy="1800576"/>
          </a:xfrm>
          <a:prstGeom prst="rect">
            <a:avLst/>
          </a:prstGeom>
        </p:spPr>
      </p:pic>
      <p:pic>
        <p:nvPicPr>
          <p:cNvPr id="9" name="Picture 8">
            <a:extLst>
              <a:ext uri="{FF2B5EF4-FFF2-40B4-BE49-F238E27FC236}">
                <a16:creationId xmlns:a16="http://schemas.microsoft.com/office/drawing/2014/main" id="{E2627D51-0569-48DF-BD28-48930C097BA5}"/>
              </a:ext>
            </a:extLst>
          </p:cNvPr>
          <p:cNvPicPr>
            <a:picLocks noChangeAspect="1"/>
          </p:cNvPicPr>
          <p:nvPr/>
        </p:nvPicPr>
        <p:blipFill>
          <a:blip r:embed="rId3"/>
          <a:stretch>
            <a:fillRect/>
          </a:stretch>
        </p:blipFill>
        <p:spPr>
          <a:xfrm>
            <a:off x="5933923" y="2194372"/>
            <a:ext cx="2261812" cy="1979085"/>
          </a:xfrm>
          <a:prstGeom prst="rect">
            <a:avLst/>
          </a:prstGeom>
        </p:spPr>
      </p:pic>
    </p:spTree>
    <p:extLst>
      <p:ext uri="{BB962C8B-B14F-4D97-AF65-F5344CB8AC3E}">
        <p14:creationId xmlns:p14="http://schemas.microsoft.com/office/powerpoint/2010/main" val="7527384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A1F27D8-4C93-422F-ADA6-5F9BE395B507}"/>
              </a:ext>
            </a:extLst>
          </p:cNvPr>
          <p:cNvPicPr>
            <a:picLocks noChangeAspect="1"/>
          </p:cNvPicPr>
          <p:nvPr/>
        </p:nvPicPr>
        <p:blipFill rotWithShape="1">
          <a:blip r:embed="rId2"/>
          <a:srcRect l="11770" t="13617" r="9843" b="11896"/>
          <a:stretch/>
        </p:blipFill>
        <p:spPr>
          <a:xfrm>
            <a:off x="143933" y="14687"/>
            <a:ext cx="10213121" cy="6828625"/>
          </a:xfrm>
          <a:prstGeom prst="rect">
            <a:avLst/>
          </a:prstGeom>
        </p:spPr>
      </p:pic>
    </p:spTree>
    <p:extLst>
      <p:ext uri="{BB962C8B-B14F-4D97-AF65-F5344CB8AC3E}">
        <p14:creationId xmlns:p14="http://schemas.microsoft.com/office/powerpoint/2010/main" val="30907945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4C80F-CDB9-45ED-8585-75FD86DE6BAA}"/>
              </a:ext>
            </a:extLst>
          </p:cNvPr>
          <p:cNvSpPr>
            <a:spLocks noGrp="1"/>
          </p:cNvSpPr>
          <p:nvPr>
            <p:ph type="title"/>
          </p:nvPr>
        </p:nvSpPr>
        <p:spPr/>
        <p:txBody>
          <a:bodyPr/>
          <a:lstStyle/>
          <a:p>
            <a:r>
              <a:rPr lang="en-US" dirty="0"/>
              <a:t>SUMMARY</a:t>
            </a:r>
            <a:endParaRPr lang="he-IL" dirty="0"/>
          </a:p>
        </p:txBody>
      </p:sp>
      <p:sp>
        <p:nvSpPr>
          <p:cNvPr id="3" name="Content Placeholder 2">
            <a:extLst>
              <a:ext uri="{FF2B5EF4-FFF2-40B4-BE49-F238E27FC236}">
                <a16:creationId xmlns:a16="http://schemas.microsoft.com/office/drawing/2014/main" id="{2091CCD2-43CC-45C7-8A9C-BCD9D60B4506}"/>
              </a:ext>
            </a:extLst>
          </p:cNvPr>
          <p:cNvSpPr>
            <a:spLocks noGrp="1"/>
          </p:cNvSpPr>
          <p:nvPr>
            <p:ph idx="1"/>
          </p:nvPr>
        </p:nvSpPr>
        <p:spPr>
          <a:xfrm>
            <a:off x="722312" y="1331259"/>
            <a:ext cx="10445221" cy="5074023"/>
          </a:xfrm>
        </p:spPr>
        <p:txBody>
          <a:bodyPr>
            <a:normAutofit/>
          </a:bodyPr>
          <a:lstStyle/>
          <a:p>
            <a:pPr marL="0" indent="0" algn="l" rtl="0">
              <a:buNone/>
            </a:pPr>
            <a:r>
              <a:rPr lang="en-US" sz="1600" dirty="0">
                <a:solidFill>
                  <a:schemeClr val="tx1">
                    <a:lumMod val="85000"/>
                  </a:schemeClr>
                </a:solidFill>
              </a:rPr>
              <a:t>During the work, I encountered many issues, some of them are:</a:t>
            </a:r>
          </a:p>
          <a:p>
            <a:pPr algn="l" rtl="0">
              <a:buFont typeface="Courier New" panose="02070309020205020404" pitchFamily="49" charset="0"/>
              <a:buChar char="o"/>
            </a:pPr>
            <a:r>
              <a:rPr lang="en-US" sz="1600" b="1" dirty="0">
                <a:solidFill>
                  <a:schemeClr val="tx1">
                    <a:lumMod val="85000"/>
                  </a:schemeClr>
                </a:solidFill>
              </a:rPr>
              <a:t>Handling numerical and categorical data</a:t>
            </a:r>
            <a:r>
              <a:rPr lang="en-US" sz="1600" dirty="0">
                <a:solidFill>
                  <a:schemeClr val="tx1">
                    <a:lumMod val="85000"/>
                  </a:schemeClr>
                </a:solidFill>
              </a:rPr>
              <a:t>. I handle this issue using One-Hot-Encoding, which increase the number of features, but give better understanding of the data. After encoding, and outlier removal I notice that some features such as specific cap color were filled with 1 value, thus, they don’t have any effect, and can be removed.</a:t>
            </a:r>
          </a:p>
          <a:p>
            <a:pPr algn="l" rtl="0">
              <a:buFont typeface="Courier New" panose="02070309020205020404" pitchFamily="49" charset="0"/>
              <a:buChar char="o"/>
            </a:pPr>
            <a:r>
              <a:rPr lang="en-US" sz="1600" b="1" dirty="0">
                <a:solidFill>
                  <a:schemeClr val="tx1">
                    <a:lumMod val="85000"/>
                  </a:schemeClr>
                </a:solidFill>
              </a:rPr>
              <a:t>Feature normalization</a:t>
            </a:r>
            <a:r>
              <a:rPr lang="en-US" sz="1600" dirty="0">
                <a:solidFill>
                  <a:schemeClr val="tx1">
                    <a:lumMod val="85000"/>
                  </a:schemeClr>
                </a:solidFill>
              </a:rPr>
              <a:t>. I tried different normalization techniques, but they didn’t have any effect on the results.</a:t>
            </a:r>
          </a:p>
          <a:p>
            <a:pPr algn="l" rtl="0">
              <a:buFont typeface="Courier New" panose="02070309020205020404" pitchFamily="49" charset="0"/>
              <a:buChar char="o"/>
            </a:pPr>
            <a:r>
              <a:rPr lang="en-US" sz="1600" b="1" dirty="0">
                <a:solidFill>
                  <a:schemeClr val="tx1">
                    <a:lumMod val="85000"/>
                  </a:schemeClr>
                </a:solidFill>
              </a:rPr>
              <a:t>Over-fitting</a:t>
            </a:r>
            <a:r>
              <a:rPr lang="en-US" sz="1600" dirty="0">
                <a:solidFill>
                  <a:schemeClr val="tx1">
                    <a:lumMod val="85000"/>
                  </a:schemeClr>
                </a:solidFill>
              </a:rPr>
              <a:t>. Using the default decision tree, I noticed that the train set accuracy was 100%, and the test set accuracy was much lower, which means over-fitting. I handle this issue by limiting some tree properties to bound our tree.</a:t>
            </a:r>
          </a:p>
          <a:p>
            <a:pPr marL="0" indent="0" algn="l" rtl="0">
              <a:buNone/>
            </a:pPr>
            <a:endParaRPr lang="en-US" sz="1600" dirty="0">
              <a:solidFill>
                <a:schemeClr val="tx1">
                  <a:lumMod val="85000"/>
                </a:schemeClr>
              </a:solidFill>
            </a:endParaRPr>
          </a:p>
          <a:p>
            <a:pPr marL="0" indent="0" algn="l" rtl="0">
              <a:buNone/>
            </a:pPr>
            <a:r>
              <a:rPr lang="en-US" sz="1600" dirty="0">
                <a:solidFill>
                  <a:schemeClr val="tx1">
                    <a:lumMod val="85000"/>
                  </a:schemeClr>
                </a:solidFill>
              </a:rPr>
              <a:t>The classification performance measure that best fits the data is the F1 score. The reason is that the F1 score includes the FP and FN metrics, which important for this kind of data when it can be deadly to eat a poisonous mushroom that is labeled as edible.</a:t>
            </a:r>
          </a:p>
        </p:txBody>
      </p:sp>
    </p:spTree>
    <p:extLst>
      <p:ext uri="{BB962C8B-B14F-4D97-AF65-F5344CB8AC3E}">
        <p14:creationId xmlns:p14="http://schemas.microsoft.com/office/powerpoint/2010/main" val="4286179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F871A-AD89-41EE-B64F-434B80400607}"/>
              </a:ext>
            </a:extLst>
          </p:cNvPr>
          <p:cNvSpPr>
            <a:spLocks noGrp="1"/>
          </p:cNvSpPr>
          <p:nvPr>
            <p:ph type="title"/>
          </p:nvPr>
        </p:nvSpPr>
        <p:spPr/>
        <p:txBody>
          <a:bodyPr/>
          <a:lstStyle/>
          <a:p>
            <a:r>
              <a:rPr lang="en-US" dirty="0"/>
              <a:t>INTRO</a:t>
            </a:r>
            <a:endParaRPr lang="he-IL" dirty="0"/>
          </a:p>
        </p:txBody>
      </p:sp>
      <p:sp>
        <p:nvSpPr>
          <p:cNvPr id="3" name="Content Placeholder 2">
            <a:extLst>
              <a:ext uri="{FF2B5EF4-FFF2-40B4-BE49-F238E27FC236}">
                <a16:creationId xmlns:a16="http://schemas.microsoft.com/office/drawing/2014/main" id="{2A72806B-4677-48EE-AEE9-2FE1DD41F3B0}"/>
              </a:ext>
            </a:extLst>
          </p:cNvPr>
          <p:cNvSpPr>
            <a:spLocks noGrp="1"/>
          </p:cNvSpPr>
          <p:nvPr>
            <p:ph idx="1"/>
          </p:nvPr>
        </p:nvSpPr>
        <p:spPr>
          <a:xfrm>
            <a:off x="1103312" y="1824317"/>
            <a:ext cx="9336088" cy="4195481"/>
          </a:xfrm>
        </p:spPr>
        <p:txBody>
          <a:bodyPr>
            <a:normAutofit fontScale="92500" lnSpcReduction="10000"/>
          </a:bodyPr>
          <a:lstStyle/>
          <a:p>
            <a:pPr marL="0" indent="0" algn="l">
              <a:buNone/>
            </a:pPr>
            <a:r>
              <a:rPr lang="en-US" b="1" u="sng" dirty="0">
                <a:latin typeface="Century Gothic (Headings)"/>
                <a:cs typeface="David" panose="020E0502060401010101" pitchFamily="34" charset="-79"/>
              </a:rPr>
              <a:t>Subject matter</a:t>
            </a:r>
          </a:p>
          <a:p>
            <a:pPr marL="0" indent="0" algn="l">
              <a:buNone/>
            </a:pPr>
            <a:r>
              <a:rPr lang="en-US" dirty="0">
                <a:solidFill>
                  <a:schemeClr val="tx1">
                    <a:lumMod val="85000"/>
                  </a:schemeClr>
                </a:solidFill>
                <a:latin typeface="Century Gothic (Headings)"/>
                <a:cs typeface="David" panose="020E0502060401010101" pitchFamily="34" charset="-79"/>
              </a:rPr>
              <a:t>Mushrooms have been eaten by humans for thousands of years.</a:t>
            </a:r>
          </a:p>
          <a:p>
            <a:pPr marL="0" indent="0" algn="l">
              <a:buNone/>
            </a:pPr>
            <a:r>
              <a:rPr lang="en-US" dirty="0">
                <a:solidFill>
                  <a:schemeClr val="tx1">
                    <a:lumMod val="85000"/>
                  </a:schemeClr>
                </a:solidFill>
                <a:latin typeface="Century Gothic (Headings)"/>
                <a:cs typeface="David" panose="020E0502060401010101" pitchFamily="34" charset="-79"/>
              </a:rPr>
              <a:t>All mushrooms contain protein, fiber, and the powerful antioxidant selenium.</a:t>
            </a:r>
          </a:p>
          <a:p>
            <a:pPr marL="0" indent="0" algn="l">
              <a:buNone/>
            </a:pPr>
            <a:r>
              <a:rPr lang="en-US" dirty="0">
                <a:solidFill>
                  <a:schemeClr val="tx1">
                    <a:lumMod val="85000"/>
                  </a:schemeClr>
                </a:solidFill>
                <a:latin typeface="Century Gothic (Headings)"/>
                <a:cs typeface="David" panose="020E0502060401010101" pitchFamily="34" charset="-79"/>
              </a:rPr>
              <a:t>For these reasons and more, mushrooms are a very common food today.</a:t>
            </a:r>
          </a:p>
          <a:p>
            <a:pPr marL="0" indent="0" algn="l">
              <a:buNone/>
            </a:pPr>
            <a:r>
              <a:rPr lang="en-US" dirty="0">
                <a:solidFill>
                  <a:schemeClr val="tx1">
                    <a:lumMod val="85000"/>
                  </a:schemeClr>
                </a:solidFill>
                <a:latin typeface="Century Gothic (Headings)"/>
                <a:cs typeface="David" panose="020E0502060401010101" pitchFamily="34" charset="-79"/>
              </a:rPr>
              <a:t>As is well known, some mushrooms contain toxic substances, which in some cases can cause death.</a:t>
            </a:r>
          </a:p>
          <a:p>
            <a:pPr marL="0" indent="0" algn="l">
              <a:buNone/>
            </a:pPr>
            <a:r>
              <a:rPr lang="en-US" dirty="0">
                <a:solidFill>
                  <a:schemeClr val="tx1">
                    <a:lumMod val="85000"/>
                  </a:schemeClr>
                </a:solidFill>
                <a:latin typeface="Century Gothic (Headings)"/>
                <a:cs typeface="David" panose="020E0502060401010101" pitchFamily="34" charset="-79"/>
              </a:rPr>
              <a:t>The classification of edible or poisonous mushrooms is of great significance for the simple reason that mushrooms are such a common food that grow in most countries, which can entice many people, especially kids, who do not understand the field to eat them. </a:t>
            </a:r>
          </a:p>
          <a:p>
            <a:pPr marL="0" indent="0" algn="l">
              <a:buNone/>
            </a:pPr>
            <a:r>
              <a:rPr lang="en-US" dirty="0">
                <a:solidFill>
                  <a:schemeClr val="tx1">
                    <a:lumMod val="85000"/>
                  </a:schemeClr>
                </a:solidFill>
                <a:latin typeface="Century Gothic (Headings)"/>
                <a:cs typeface="David" panose="020E0502060401010101" pitchFamily="34" charset="-79"/>
              </a:rPr>
              <a:t>Thus, developing software that effectively identifies the differences can save lives.</a:t>
            </a:r>
            <a:endParaRPr lang="he-IL" dirty="0">
              <a:solidFill>
                <a:schemeClr val="tx1">
                  <a:lumMod val="85000"/>
                </a:schemeClr>
              </a:solidFill>
              <a:latin typeface="Century Gothic (Headings)"/>
              <a:cs typeface="David" panose="020E0502060401010101" pitchFamily="34" charset="-79"/>
            </a:endParaRPr>
          </a:p>
        </p:txBody>
      </p:sp>
      <p:sp>
        <p:nvSpPr>
          <p:cNvPr id="4" name="Rectangle 1">
            <a:extLst>
              <a:ext uri="{FF2B5EF4-FFF2-40B4-BE49-F238E27FC236}">
                <a16:creationId xmlns:a16="http://schemas.microsoft.com/office/drawing/2014/main" id="{39A6A50D-B03D-44C0-8801-BC75AE6C8A8C}"/>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09713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FBF8F-7DCE-405D-9A6A-F154ED48B534}"/>
              </a:ext>
            </a:extLst>
          </p:cNvPr>
          <p:cNvSpPr>
            <a:spLocks noGrp="1"/>
          </p:cNvSpPr>
          <p:nvPr>
            <p:ph type="title"/>
          </p:nvPr>
        </p:nvSpPr>
        <p:spPr/>
        <p:txBody>
          <a:bodyPr/>
          <a:lstStyle/>
          <a:p>
            <a:r>
              <a:rPr lang="en-US" dirty="0"/>
              <a:t>INTRO</a:t>
            </a:r>
            <a:endParaRPr lang="he-IL" dirty="0"/>
          </a:p>
        </p:txBody>
      </p:sp>
      <p:sp>
        <p:nvSpPr>
          <p:cNvPr id="3" name="Content Placeholder 2">
            <a:extLst>
              <a:ext uri="{FF2B5EF4-FFF2-40B4-BE49-F238E27FC236}">
                <a16:creationId xmlns:a16="http://schemas.microsoft.com/office/drawing/2014/main" id="{8967563C-CBB3-4A66-98C8-938106E46525}"/>
              </a:ext>
            </a:extLst>
          </p:cNvPr>
          <p:cNvSpPr>
            <a:spLocks noGrp="1"/>
          </p:cNvSpPr>
          <p:nvPr>
            <p:ph idx="1"/>
          </p:nvPr>
        </p:nvSpPr>
        <p:spPr>
          <a:xfrm>
            <a:off x="1103312" y="1798915"/>
            <a:ext cx="8946541" cy="4195481"/>
          </a:xfrm>
        </p:spPr>
        <p:txBody>
          <a:bodyPr/>
          <a:lstStyle/>
          <a:p>
            <a:pPr marL="0" indent="0" algn="l">
              <a:buNone/>
            </a:pPr>
            <a:r>
              <a:rPr lang="en-US" b="1" u="sng" dirty="0">
                <a:latin typeface="Century Gothic (Headings)"/>
                <a:cs typeface="David" panose="020E0502060401010101" pitchFamily="34" charset="-79"/>
              </a:rPr>
              <a:t>Dataset</a:t>
            </a:r>
            <a:endParaRPr lang="he-IL" b="1" u="sng" dirty="0">
              <a:latin typeface="Century Gothic (Headings)"/>
              <a:cs typeface="David" panose="020E0502060401010101" pitchFamily="34" charset="-79"/>
            </a:endParaRPr>
          </a:p>
          <a:p>
            <a:pPr algn="l" rtl="0">
              <a:buFont typeface="Courier New" panose="02070309020205020404" pitchFamily="49" charset="0"/>
              <a:buChar char="o"/>
            </a:pPr>
            <a:r>
              <a:rPr lang="en-US" dirty="0">
                <a:solidFill>
                  <a:schemeClr val="tx1">
                    <a:lumMod val="85000"/>
                  </a:schemeClr>
                </a:solidFill>
                <a:latin typeface="Century Gothic (Headings)"/>
                <a:cs typeface="David" panose="020E0502060401010101" pitchFamily="34" charset="-79"/>
              </a:rPr>
              <a:t>The given data contained 8,124 rows and 13 attributes, numerical and categorial. </a:t>
            </a:r>
          </a:p>
          <a:p>
            <a:pPr algn="l" rtl="0">
              <a:buFont typeface="Courier New" panose="02070309020205020404" pitchFamily="49" charset="0"/>
              <a:buChar char="o"/>
            </a:pPr>
            <a:r>
              <a:rPr lang="en-US" dirty="0">
                <a:solidFill>
                  <a:schemeClr val="tx1">
                    <a:lumMod val="85000"/>
                  </a:schemeClr>
                </a:solidFill>
                <a:latin typeface="Century Gothic (Headings)"/>
                <a:cs typeface="David" panose="020E0502060401010101" pitchFamily="34" charset="-79"/>
              </a:rPr>
              <a:t>Each row represented a mushroom, and it was labeled as edible or poisonous. </a:t>
            </a:r>
          </a:p>
          <a:p>
            <a:pPr algn="l" rtl="0">
              <a:buFont typeface="Courier New" panose="02070309020205020404" pitchFamily="49" charset="0"/>
              <a:buChar char="o"/>
            </a:pPr>
            <a:r>
              <a:rPr lang="en-US" dirty="0">
                <a:solidFill>
                  <a:schemeClr val="tx1">
                    <a:lumMod val="85000"/>
                  </a:schemeClr>
                </a:solidFill>
                <a:latin typeface="Century Gothic (Headings)"/>
                <a:cs typeface="David" panose="020E0502060401010101" pitchFamily="34" charset="-79"/>
              </a:rPr>
              <a:t>The dataset is balance with 4208 edible and 3916 poisonous samples.</a:t>
            </a:r>
          </a:p>
          <a:p>
            <a:pPr algn="l" rtl="0">
              <a:buFont typeface="Courier New" panose="02070309020205020404" pitchFamily="49" charset="0"/>
              <a:buChar char="o"/>
            </a:pPr>
            <a:r>
              <a:rPr lang="en-US" dirty="0">
                <a:solidFill>
                  <a:schemeClr val="tx1">
                    <a:lumMod val="85000"/>
                  </a:schemeClr>
                </a:solidFill>
                <a:latin typeface="Century Gothic (Headings)"/>
                <a:cs typeface="David" panose="020E0502060401010101" pitchFamily="34" charset="-79"/>
              </a:rPr>
              <a:t>Contain 848 samples with missing values.  </a:t>
            </a:r>
          </a:p>
          <a:p>
            <a:pPr marL="0" indent="0" algn="l">
              <a:buNone/>
            </a:pPr>
            <a:endParaRPr lang="en-US" dirty="0">
              <a:latin typeface="Century Gothic (Headings)"/>
              <a:cs typeface="David" panose="020E0502060401010101" pitchFamily="34" charset="-79"/>
            </a:endParaRPr>
          </a:p>
          <a:p>
            <a:pPr marL="0" indent="0" algn="l">
              <a:buNone/>
            </a:pPr>
            <a:endParaRPr lang="en-US" dirty="0">
              <a:latin typeface="Century Gothic (Headings)"/>
              <a:cs typeface="David" panose="020E0502060401010101" pitchFamily="34" charset="-79"/>
            </a:endParaRPr>
          </a:p>
          <a:p>
            <a:pPr marL="0" indent="0" algn="l">
              <a:buNone/>
            </a:pPr>
            <a:endParaRPr lang="en-US" dirty="0">
              <a:latin typeface="Century Gothic (Headings)"/>
              <a:cs typeface="David" panose="020E0502060401010101" pitchFamily="34" charset="-79"/>
            </a:endParaRPr>
          </a:p>
          <a:p>
            <a:pPr marL="0" indent="0" algn="l">
              <a:buNone/>
            </a:pPr>
            <a:endParaRPr lang="en-US" u="sng" dirty="0">
              <a:latin typeface="Century Gothic (Headings)"/>
              <a:cs typeface="David" panose="020E0502060401010101" pitchFamily="34" charset="-79"/>
            </a:endParaRPr>
          </a:p>
          <a:p>
            <a:pPr marL="0" indent="0" algn="l">
              <a:buNone/>
            </a:pPr>
            <a:endParaRPr lang="he-IL" u="sng" dirty="0">
              <a:latin typeface="Century Gothic (Headings)"/>
              <a:cs typeface="David" panose="020E0502060401010101" pitchFamily="34" charset="-79"/>
            </a:endParaRPr>
          </a:p>
        </p:txBody>
      </p:sp>
    </p:spTree>
    <p:extLst>
      <p:ext uri="{BB962C8B-B14F-4D97-AF65-F5344CB8AC3E}">
        <p14:creationId xmlns:p14="http://schemas.microsoft.com/office/powerpoint/2010/main" val="2379618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FBF8F-7DCE-405D-9A6A-F154ED48B534}"/>
              </a:ext>
            </a:extLst>
          </p:cNvPr>
          <p:cNvSpPr>
            <a:spLocks noGrp="1"/>
          </p:cNvSpPr>
          <p:nvPr>
            <p:ph type="title"/>
          </p:nvPr>
        </p:nvSpPr>
        <p:spPr/>
        <p:txBody>
          <a:bodyPr/>
          <a:lstStyle/>
          <a:p>
            <a:r>
              <a:rPr lang="en-US" dirty="0"/>
              <a:t>INTRO</a:t>
            </a:r>
            <a:endParaRPr lang="he-IL" dirty="0"/>
          </a:p>
        </p:txBody>
      </p:sp>
      <p:sp>
        <p:nvSpPr>
          <p:cNvPr id="3" name="Content Placeholder 2">
            <a:extLst>
              <a:ext uri="{FF2B5EF4-FFF2-40B4-BE49-F238E27FC236}">
                <a16:creationId xmlns:a16="http://schemas.microsoft.com/office/drawing/2014/main" id="{8967563C-CBB3-4A66-98C8-938106E46525}"/>
              </a:ext>
            </a:extLst>
          </p:cNvPr>
          <p:cNvSpPr>
            <a:spLocks noGrp="1"/>
          </p:cNvSpPr>
          <p:nvPr>
            <p:ph idx="1"/>
          </p:nvPr>
        </p:nvSpPr>
        <p:spPr>
          <a:xfrm>
            <a:off x="1103312" y="1798915"/>
            <a:ext cx="10970155" cy="4195481"/>
          </a:xfrm>
        </p:spPr>
        <p:txBody>
          <a:bodyPr>
            <a:normAutofit fontScale="85000" lnSpcReduction="10000"/>
          </a:bodyPr>
          <a:lstStyle/>
          <a:p>
            <a:pPr marL="0" indent="0" algn="l">
              <a:buNone/>
            </a:pPr>
            <a:r>
              <a:rPr lang="en-US" b="1" u="sng" dirty="0">
                <a:latin typeface="Century Gothic (Headings)"/>
                <a:cs typeface="David" panose="020E0502060401010101" pitchFamily="34" charset="-79"/>
              </a:rPr>
              <a:t>Attributes</a:t>
            </a:r>
            <a:endParaRPr lang="he-IL" b="1" u="sng" dirty="0">
              <a:latin typeface="Century Gothic (Headings)"/>
              <a:cs typeface="David" panose="020E0502060401010101" pitchFamily="34" charset="-79"/>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af-ZA" altLang="he-IL" sz="2000" b="0" i="0" u="none" strike="noStrike" cap="none" normalizeH="0" baseline="0" dirty="0">
                <a:ln>
                  <a:noFill/>
                </a:ln>
                <a:solidFill>
                  <a:schemeClr val="tx1">
                    <a:lumMod val="85000"/>
                  </a:schemeClr>
                </a:solidFill>
                <a:effectLst/>
                <a:latin typeface="Consolas" panose="020B0609020204030204" pitchFamily="49" charset="0"/>
              </a:rPr>
              <a:t>classes:               	Target attribute. Edible or Poisonous.</a:t>
            </a:r>
            <a:br>
              <a:rPr kumimoji="0" lang="af-ZA" altLang="he-IL" sz="2000" b="0" i="0" u="none" strike="noStrike" cap="none" normalizeH="0" baseline="0" dirty="0">
                <a:ln>
                  <a:noFill/>
                </a:ln>
                <a:solidFill>
                  <a:schemeClr val="tx1">
                    <a:lumMod val="85000"/>
                  </a:schemeClr>
                </a:solidFill>
                <a:effectLst/>
                <a:latin typeface="Consolas" panose="020B0609020204030204" pitchFamily="49" charset="0"/>
              </a:rPr>
            </a:br>
            <a:r>
              <a:rPr kumimoji="0" lang="af-ZA" altLang="he-IL" sz="2000" b="0" i="0" u="none" strike="noStrike" cap="none" normalizeH="0" baseline="0" dirty="0">
                <a:ln>
                  <a:noFill/>
                </a:ln>
                <a:solidFill>
                  <a:schemeClr val="tx1">
                    <a:lumMod val="85000"/>
                  </a:schemeClr>
                </a:solidFill>
                <a:effectLst/>
                <a:latin typeface="Consolas" panose="020B0609020204030204" pitchFamily="49" charset="0"/>
              </a:rPr>
              <a:t>cap-shape: </a:t>
            </a:r>
            <a:r>
              <a:rPr kumimoji="0" lang="he-IL" altLang="he-IL" sz="2000" b="0" i="0" u="none" strike="noStrike" cap="none" normalizeH="0" baseline="0" dirty="0">
                <a:ln>
                  <a:noFill/>
                </a:ln>
                <a:solidFill>
                  <a:schemeClr val="tx1">
                    <a:lumMod val="85000"/>
                  </a:schemeClr>
                </a:solidFill>
                <a:effectLst/>
                <a:latin typeface="Consolas" panose="020B0609020204030204" pitchFamily="49" charset="0"/>
              </a:rPr>
              <a:t>		</a:t>
            </a:r>
            <a:r>
              <a:rPr kumimoji="0" lang="af-ZA" altLang="he-IL" sz="2000" b="0" i="0" u="none" strike="noStrike" cap="none" normalizeH="0" baseline="0" dirty="0">
                <a:ln>
                  <a:noFill/>
                </a:ln>
                <a:solidFill>
                  <a:schemeClr val="tx1">
                    <a:lumMod val="85000"/>
                  </a:schemeClr>
                </a:solidFill>
                <a:effectLst/>
                <a:latin typeface="Consolas" panose="020B0609020204030204" pitchFamily="49" charset="0"/>
              </a:rPr>
              <a:t>Categorial, bell,conical,convex,flat,knobbed,sunken </a:t>
            </a:r>
            <a:br>
              <a:rPr kumimoji="0" lang="af-ZA" altLang="he-IL" sz="2000" b="0" i="0" u="none" strike="noStrike" cap="none" normalizeH="0" baseline="0" dirty="0">
                <a:ln>
                  <a:noFill/>
                </a:ln>
                <a:solidFill>
                  <a:schemeClr val="tx1">
                    <a:lumMod val="85000"/>
                  </a:schemeClr>
                </a:solidFill>
                <a:effectLst/>
                <a:latin typeface="Consolas" panose="020B0609020204030204" pitchFamily="49" charset="0"/>
              </a:rPr>
            </a:br>
            <a:r>
              <a:rPr kumimoji="0" lang="af-ZA" altLang="he-IL" sz="2000" b="0" i="0" u="none" strike="noStrike" cap="none" normalizeH="0" baseline="0" dirty="0">
                <a:ln>
                  <a:noFill/>
                </a:ln>
                <a:solidFill>
                  <a:schemeClr val="tx1">
                    <a:lumMod val="85000"/>
                  </a:schemeClr>
                </a:solidFill>
                <a:effectLst/>
                <a:latin typeface="Consolas" panose="020B0609020204030204" pitchFamily="49" charset="0"/>
              </a:rPr>
              <a:t>cap-surface: </a:t>
            </a:r>
            <a:r>
              <a:rPr kumimoji="0" lang="he-IL" altLang="he-IL" sz="2000" b="0" i="0" u="none" strike="noStrike" cap="none" normalizeH="0" baseline="0" dirty="0">
                <a:ln>
                  <a:noFill/>
                </a:ln>
                <a:solidFill>
                  <a:schemeClr val="tx1">
                    <a:lumMod val="85000"/>
                  </a:schemeClr>
                </a:solidFill>
                <a:effectLst/>
                <a:latin typeface="Consolas" panose="020B0609020204030204" pitchFamily="49" charset="0"/>
              </a:rPr>
              <a:t>		</a:t>
            </a:r>
            <a:r>
              <a:rPr kumimoji="0" lang="af-ZA" altLang="he-IL" sz="2000" b="0" i="0" u="none" strike="noStrike" cap="none" normalizeH="0" baseline="0" dirty="0">
                <a:ln>
                  <a:noFill/>
                </a:ln>
                <a:solidFill>
                  <a:schemeClr val="tx1">
                    <a:lumMod val="85000"/>
                  </a:schemeClr>
                </a:solidFill>
                <a:effectLst/>
                <a:latin typeface="Consolas" panose="020B0609020204030204" pitchFamily="49" charset="0"/>
              </a:rPr>
              <a:t>Categorial, fibrous,grooves,scaly,smooth</a:t>
            </a:r>
            <a:br>
              <a:rPr kumimoji="0" lang="af-ZA" altLang="he-IL" sz="2000" b="0" i="0" u="none" strike="noStrike" cap="none" normalizeH="0" baseline="0" dirty="0">
                <a:ln>
                  <a:noFill/>
                </a:ln>
                <a:solidFill>
                  <a:schemeClr val="tx1">
                    <a:lumMod val="85000"/>
                  </a:schemeClr>
                </a:solidFill>
                <a:effectLst/>
                <a:latin typeface="Consolas" panose="020B0609020204030204" pitchFamily="49" charset="0"/>
              </a:rPr>
            </a:br>
            <a:r>
              <a:rPr kumimoji="0" lang="af-ZA" altLang="he-IL" sz="2000" b="0" i="0" u="none" strike="noStrike" cap="none" normalizeH="0" baseline="0" dirty="0">
                <a:ln>
                  <a:noFill/>
                </a:ln>
                <a:solidFill>
                  <a:schemeClr val="tx1">
                    <a:lumMod val="85000"/>
                  </a:schemeClr>
                </a:solidFill>
                <a:effectLst/>
                <a:latin typeface="Consolas" panose="020B0609020204030204" pitchFamily="49" charset="0"/>
              </a:rPr>
              <a:t>cap-color: </a:t>
            </a:r>
            <a:r>
              <a:rPr kumimoji="0" lang="he-IL" altLang="he-IL" sz="2000" b="0" i="0" u="none" strike="noStrike" cap="none" normalizeH="0" baseline="0" dirty="0">
                <a:ln>
                  <a:noFill/>
                </a:ln>
                <a:solidFill>
                  <a:schemeClr val="tx1">
                    <a:lumMod val="85000"/>
                  </a:schemeClr>
                </a:solidFill>
                <a:effectLst/>
                <a:latin typeface="Consolas" panose="020B0609020204030204" pitchFamily="49" charset="0"/>
              </a:rPr>
              <a:t>		</a:t>
            </a:r>
            <a:r>
              <a:rPr kumimoji="0" lang="af-ZA" altLang="he-IL" sz="2000" b="0" i="0" u="none" strike="noStrike" cap="none" normalizeH="0" baseline="0" dirty="0">
                <a:ln>
                  <a:noFill/>
                </a:ln>
                <a:solidFill>
                  <a:schemeClr val="tx1">
                    <a:lumMod val="85000"/>
                  </a:schemeClr>
                </a:solidFill>
                <a:effectLst/>
                <a:latin typeface="Consolas" panose="020B0609020204030204" pitchFamily="49" charset="0"/>
              </a:rPr>
              <a:t>Categorial, brown,buff,cinnamon,gray,green,</a:t>
            </a:r>
            <a:br>
              <a:rPr kumimoji="0" lang="af-ZA" altLang="he-IL" sz="2000" b="0" i="0" u="none" strike="noStrike" cap="none" normalizeH="0" baseline="0" dirty="0">
                <a:ln>
                  <a:noFill/>
                </a:ln>
                <a:solidFill>
                  <a:schemeClr val="tx1">
                    <a:lumMod val="85000"/>
                  </a:schemeClr>
                </a:solidFill>
                <a:effectLst/>
                <a:latin typeface="Consolas" panose="020B0609020204030204" pitchFamily="49" charset="0"/>
              </a:rPr>
            </a:br>
            <a:r>
              <a:rPr kumimoji="0" lang="af-ZA" altLang="he-IL" sz="2000" b="0" i="0" u="none" strike="noStrike" cap="none" normalizeH="0" baseline="0" dirty="0">
                <a:ln>
                  <a:noFill/>
                </a:ln>
                <a:solidFill>
                  <a:schemeClr val="tx1">
                    <a:lumMod val="85000"/>
                  </a:schemeClr>
                </a:solidFill>
                <a:effectLst/>
                <a:latin typeface="Consolas" panose="020B0609020204030204" pitchFamily="49" charset="0"/>
              </a:rPr>
              <a:t>                       			pink,purple,red,white,yellow</a:t>
            </a:r>
            <a:br>
              <a:rPr kumimoji="0" lang="af-ZA" altLang="he-IL" sz="2000" b="0" i="0" u="none" strike="noStrike" cap="none" normalizeH="0" baseline="0" dirty="0">
                <a:ln>
                  <a:noFill/>
                </a:ln>
                <a:solidFill>
                  <a:schemeClr val="tx1">
                    <a:lumMod val="85000"/>
                  </a:schemeClr>
                </a:solidFill>
                <a:effectLst/>
                <a:latin typeface="Consolas" panose="020B0609020204030204" pitchFamily="49" charset="0"/>
              </a:rPr>
            </a:br>
            <a:r>
              <a:rPr kumimoji="0" lang="af-ZA" altLang="he-IL" sz="2000" b="0" i="0" u="none" strike="noStrike" cap="none" normalizeH="0" baseline="0" dirty="0">
                <a:ln>
                  <a:noFill/>
                </a:ln>
                <a:solidFill>
                  <a:schemeClr val="tx1">
                    <a:lumMod val="85000"/>
                  </a:schemeClr>
                </a:solidFill>
                <a:effectLst/>
                <a:latin typeface="Consolas" panose="020B0609020204030204" pitchFamily="49" charset="0"/>
              </a:rPr>
              <a:t>odor:                  Numeric, continuous - measured odor level, units undefined</a:t>
            </a:r>
            <a:br>
              <a:rPr kumimoji="0" lang="af-ZA" altLang="he-IL" sz="2000" b="0" i="0" u="none" strike="noStrike" cap="none" normalizeH="0" baseline="0" dirty="0">
                <a:ln>
                  <a:noFill/>
                </a:ln>
                <a:solidFill>
                  <a:schemeClr val="tx1">
                    <a:lumMod val="85000"/>
                  </a:schemeClr>
                </a:solidFill>
                <a:effectLst/>
                <a:latin typeface="Consolas" panose="020B0609020204030204" pitchFamily="49" charset="0"/>
              </a:rPr>
            </a:br>
            <a:r>
              <a:rPr kumimoji="0" lang="af-ZA" altLang="he-IL" sz="2000" b="0" i="0" u="none" strike="noStrike" cap="none" normalizeH="0" baseline="0" dirty="0">
                <a:ln>
                  <a:noFill/>
                </a:ln>
                <a:solidFill>
                  <a:schemeClr val="tx1">
                    <a:lumMod val="85000"/>
                  </a:schemeClr>
                </a:solidFill>
                <a:effectLst/>
                <a:latin typeface="Consolas" panose="020B0609020204030204" pitchFamily="49" charset="0"/>
              </a:rPr>
              <a:t>gill-attachment:       Categorial, attached,descending,free,notched</a:t>
            </a:r>
            <a:br>
              <a:rPr kumimoji="0" lang="af-ZA" altLang="he-IL" sz="2000" b="0" i="0" u="none" strike="noStrike" cap="none" normalizeH="0" baseline="0" dirty="0">
                <a:ln>
                  <a:noFill/>
                </a:ln>
                <a:solidFill>
                  <a:schemeClr val="tx1">
                    <a:lumMod val="85000"/>
                  </a:schemeClr>
                </a:solidFill>
                <a:effectLst/>
                <a:latin typeface="Consolas" panose="020B0609020204030204" pitchFamily="49" charset="0"/>
              </a:rPr>
            </a:br>
            <a:r>
              <a:rPr kumimoji="0" lang="af-ZA" altLang="he-IL" sz="2000" b="0" i="0" u="none" strike="noStrike" cap="none" normalizeH="0" baseline="0" dirty="0">
                <a:ln>
                  <a:noFill/>
                </a:ln>
                <a:solidFill>
                  <a:schemeClr val="tx1">
                    <a:lumMod val="85000"/>
                  </a:schemeClr>
                </a:solidFill>
                <a:effectLst/>
                <a:latin typeface="Consolas" panose="020B0609020204030204" pitchFamily="49" charset="0"/>
              </a:rPr>
              <a:t>gill-spacing: </a:t>
            </a:r>
            <a:r>
              <a:rPr kumimoji="0" lang="he-IL" altLang="he-IL" sz="2000" b="0" i="0" u="none" strike="noStrike" cap="none" normalizeH="0" baseline="0" dirty="0">
                <a:ln>
                  <a:noFill/>
                </a:ln>
                <a:solidFill>
                  <a:schemeClr val="tx1">
                    <a:lumMod val="85000"/>
                  </a:schemeClr>
                </a:solidFill>
                <a:effectLst/>
                <a:latin typeface="Consolas" panose="020B0609020204030204" pitchFamily="49" charset="0"/>
              </a:rPr>
              <a:t>		</a:t>
            </a:r>
            <a:r>
              <a:rPr kumimoji="0" lang="af-ZA" altLang="he-IL" sz="2000" b="0" i="0" u="none" strike="noStrike" cap="none" normalizeH="0" baseline="0" dirty="0">
                <a:ln>
                  <a:noFill/>
                </a:ln>
                <a:solidFill>
                  <a:schemeClr val="tx1">
                    <a:lumMod val="85000"/>
                  </a:schemeClr>
                </a:solidFill>
                <a:effectLst/>
                <a:latin typeface="Consolas" panose="020B0609020204030204" pitchFamily="49" charset="0"/>
              </a:rPr>
              <a:t>Categorial, close,crowded,distant</a:t>
            </a:r>
            <a:br>
              <a:rPr kumimoji="0" lang="af-ZA" altLang="he-IL" sz="2000" b="0" i="0" u="none" strike="noStrike" cap="none" normalizeH="0" baseline="0" dirty="0">
                <a:ln>
                  <a:noFill/>
                </a:ln>
                <a:solidFill>
                  <a:schemeClr val="tx1">
                    <a:lumMod val="85000"/>
                  </a:schemeClr>
                </a:solidFill>
                <a:effectLst/>
                <a:latin typeface="Consolas" panose="020B0609020204030204" pitchFamily="49" charset="0"/>
              </a:rPr>
            </a:br>
            <a:r>
              <a:rPr kumimoji="0" lang="af-ZA" altLang="he-IL" sz="2000" b="0" i="0" u="none" strike="noStrike" cap="none" normalizeH="0" baseline="0" dirty="0">
                <a:ln>
                  <a:noFill/>
                </a:ln>
                <a:solidFill>
                  <a:schemeClr val="tx1">
                    <a:lumMod val="85000"/>
                  </a:schemeClr>
                </a:solidFill>
                <a:effectLst/>
                <a:latin typeface="Consolas" panose="020B0609020204030204" pitchFamily="49" charset="0"/>
              </a:rPr>
              <a:t>stalk-shape: </a:t>
            </a:r>
            <a:r>
              <a:rPr kumimoji="0" lang="he-IL" altLang="he-IL" sz="2000" b="0" i="0" u="none" strike="noStrike" cap="none" normalizeH="0" baseline="0" dirty="0">
                <a:ln>
                  <a:noFill/>
                </a:ln>
                <a:solidFill>
                  <a:schemeClr val="tx1">
                    <a:lumMod val="85000"/>
                  </a:schemeClr>
                </a:solidFill>
                <a:effectLst/>
                <a:latin typeface="Consolas" panose="020B0609020204030204" pitchFamily="49" charset="0"/>
              </a:rPr>
              <a:t>		</a:t>
            </a:r>
            <a:r>
              <a:rPr kumimoji="0" lang="af-ZA" altLang="he-IL" sz="2000" b="0" i="0" u="none" strike="noStrike" cap="none" normalizeH="0" baseline="0" dirty="0">
                <a:ln>
                  <a:noFill/>
                </a:ln>
                <a:solidFill>
                  <a:schemeClr val="tx1">
                    <a:lumMod val="85000"/>
                  </a:schemeClr>
                </a:solidFill>
                <a:effectLst/>
                <a:latin typeface="Consolas" panose="020B0609020204030204" pitchFamily="49" charset="0"/>
              </a:rPr>
              <a:t>Categorial, enlarging,tapering</a:t>
            </a:r>
            <a:br>
              <a:rPr kumimoji="0" lang="af-ZA" altLang="he-IL" sz="2000" b="0" i="0" u="none" strike="noStrike" cap="none" normalizeH="0" baseline="0" dirty="0">
                <a:ln>
                  <a:noFill/>
                </a:ln>
                <a:solidFill>
                  <a:schemeClr val="tx1">
                    <a:lumMod val="85000"/>
                  </a:schemeClr>
                </a:solidFill>
                <a:effectLst/>
                <a:latin typeface="Consolas" panose="020B0609020204030204" pitchFamily="49" charset="0"/>
              </a:rPr>
            </a:br>
            <a:r>
              <a:rPr kumimoji="0" lang="af-ZA" altLang="he-IL" sz="2000" b="0" i="0" u="none" strike="noStrike" cap="none" normalizeH="0" baseline="0" dirty="0">
                <a:ln>
                  <a:noFill/>
                </a:ln>
                <a:solidFill>
                  <a:schemeClr val="tx1">
                    <a:lumMod val="85000"/>
                  </a:schemeClr>
                </a:solidFill>
                <a:effectLst/>
                <a:latin typeface="Consolas" panose="020B0609020204030204" pitchFamily="49" charset="0"/>
              </a:rPr>
              <a:t>veil-type: </a:t>
            </a:r>
            <a:r>
              <a:rPr kumimoji="0" lang="he-IL" altLang="he-IL" sz="2000" b="0" i="0" u="none" strike="noStrike" cap="none" normalizeH="0" baseline="0" dirty="0">
                <a:ln>
                  <a:noFill/>
                </a:ln>
                <a:solidFill>
                  <a:schemeClr val="tx1">
                    <a:lumMod val="85000"/>
                  </a:schemeClr>
                </a:solidFill>
                <a:effectLst/>
                <a:latin typeface="Consolas" panose="020B0609020204030204" pitchFamily="49" charset="0"/>
              </a:rPr>
              <a:t>		</a:t>
            </a:r>
            <a:r>
              <a:rPr kumimoji="0" lang="af-ZA" altLang="he-IL" sz="2000" b="0" i="0" u="none" strike="noStrike" cap="none" normalizeH="0" baseline="0" dirty="0">
                <a:ln>
                  <a:noFill/>
                </a:ln>
                <a:solidFill>
                  <a:schemeClr val="tx1">
                    <a:lumMod val="85000"/>
                  </a:schemeClr>
                </a:solidFill>
                <a:effectLst/>
                <a:latin typeface="Consolas" panose="020B0609020204030204" pitchFamily="49" charset="0"/>
              </a:rPr>
              <a:t>Categorial, partial,universal</a:t>
            </a:r>
            <a:br>
              <a:rPr kumimoji="0" lang="af-ZA" altLang="he-IL" sz="2000" b="0" i="0" u="none" strike="noStrike" cap="none" normalizeH="0" baseline="0" dirty="0">
                <a:ln>
                  <a:noFill/>
                </a:ln>
                <a:solidFill>
                  <a:schemeClr val="tx1">
                    <a:lumMod val="85000"/>
                  </a:schemeClr>
                </a:solidFill>
                <a:effectLst/>
                <a:latin typeface="Consolas" panose="020B0609020204030204" pitchFamily="49" charset="0"/>
              </a:rPr>
            </a:br>
            <a:r>
              <a:rPr kumimoji="0" lang="af-ZA" altLang="he-IL" sz="2000" b="0" i="0" u="none" strike="noStrike" cap="none" normalizeH="0" baseline="0" dirty="0">
                <a:ln>
                  <a:noFill/>
                </a:ln>
                <a:solidFill>
                  <a:schemeClr val="tx1">
                    <a:lumMod val="85000"/>
                  </a:schemeClr>
                </a:solidFill>
                <a:effectLst/>
                <a:latin typeface="Consolas" panose="020B0609020204030204" pitchFamily="49" charset="0"/>
              </a:rPr>
              <a:t>veil-color: </a:t>
            </a:r>
            <a:r>
              <a:rPr kumimoji="0" lang="he-IL" altLang="he-IL" sz="2000" b="0" i="0" u="none" strike="noStrike" cap="none" normalizeH="0" baseline="0" dirty="0">
                <a:ln>
                  <a:noFill/>
                </a:ln>
                <a:solidFill>
                  <a:schemeClr val="tx1">
                    <a:lumMod val="85000"/>
                  </a:schemeClr>
                </a:solidFill>
                <a:effectLst/>
                <a:latin typeface="Consolas" panose="020B0609020204030204" pitchFamily="49" charset="0"/>
              </a:rPr>
              <a:t>		</a:t>
            </a:r>
            <a:r>
              <a:rPr kumimoji="0" lang="af-ZA" altLang="he-IL" sz="2000" b="0" i="0" u="none" strike="noStrike" cap="none" normalizeH="0" baseline="0" dirty="0">
                <a:ln>
                  <a:noFill/>
                </a:ln>
                <a:solidFill>
                  <a:schemeClr val="tx1">
                    <a:lumMod val="85000"/>
                  </a:schemeClr>
                </a:solidFill>
                <a:effectLst/>
                <a:latin typeface="Consolas" panose="020B0609020204030204" pitchFamily="49" charset="0"/>
              </a:rPr>
              <a:t>Categorial, brown,orange,white,yellow</a:t>
            </a:r>
            <a:br>
              <a:rPr kumimoji="0" lang="af-ZA" altLang="he-IL" sz="2000" b="0" i="0" u="none" strike="noStrike" cap="none" normalizeH="0" baseline="0" dirty="0">
                <a:ln>
                  <a:noFill/>
                </a:ln>
                <a:solidFill>
                  <a:schemeClr val="tx1">
                    <a:lumMod val="85000"/>
                  </a:schemeClr>
                </a:solidFill>
                <a:effectLst/>
                <a:latin typeface="Consolas" panose="020B0609020204030204" pitchFamily="49" charset="0"/>
              </a:rPr>
            </a:br>
            <a:r>
              <a:rPr kumimoji="0" lang="af-ZA" altLang="he-IL" sz="2000" b="0" i="0" u="none" strike="noStrike" cap="none" normalizeH="0" baseline="0" dirty="0">
                <a:ln>
                  <a:noFill/>
                </a:ln>
                <a:solidFill>
                  <a:schemeClr val="tx1">
                    <a:lumMod val="85000"/>
                  </a:schemeClr>
                </a:solidFill>
                <a:effectLst/>
                <a:latin typeface="Consolas" panose="020B0609020204030204" pitchFamily="49" charset="0"/>
              </a:rPr>
              <a:t>ring-number: </a:t>
            </a:r>
            <a:r>
              <a:rPr kumimoji="0" lang="he-IL" altLang="he-IL" sz="2000" b="0" i="0" u="none" strike="noStrike" cap="none" normalizeH="0" baseline="0" dirty="0">
                <a:ln>
                  <a:noFill/>
                </a:ln>
                <a:solidFill>
                  <a:schemeClr val="tx1">
                    <a:lumMod val="85000"/>
                  </a:schemeClr>
                </a:solidFill>
                <a:effectLst/>
                <a:latin typeface="Consolas" panose="020B0609020204030204" pitchFamily="49" charset="0"/>
              </a:rPr>
              <a:t>		</a:t>
            </a:r>
            <a:r>
              <a:rPr kumimoji="0" lang="af-ZA" altLang="he-IL" sz="2000" b="0" i="0" u="none" strike="noStrike" cap="none" normalizeH="0" baseline="0" dirty="0">
                <a:ln>
                  <a:noFill/>
                </a:ln>
                <a:solidFill>
                  <a:schemeClr val="tx1">
                    <a:lumMod val="85000"/>
                  </a:schemeClr>
                </a:solidFill>
                <a:effectLst/>
                <a:latin typeface="Consolas" panose="020B0609020204030204" pitchFamily="49" charset="0"/>
              </a:rPr>
              <a:t>Categorial, none,one,two</a:t>
            </a:r>
            <a:br>
              <a:rPr kumimoji="0" lang="af-ZA" altLang="he-IL" sz="2000" b="0" i="0" u="none" strike="noStrike" cap="none" normalizeH="0" baseline="0" dirty="0">
                <a:ln>
                  <a:noFill/>
                </a:ln>
                <a:solidFill>
                  <a:schemeClr val="tx1">
                    <a:lumMod val="85000"/>
                  </a:schemeClr>
                </a:solidFill>
                <a:effectLst/>
                <a:latin typeface="Consolas" panose="020B0609020204030204" pitchFamily="49" charset="0"/>
              </a:rPr>
            </a:br>
            <a:r>
              <a:rPr kumimoji="0" lang="af-ZA" altLang="he-IL" sz="2000" b="0" i="0" u="none" strike="noStrike" cap="none" normalizeH="0" baseline="0" dirty="0">
                <a:ln>
                  <a:noFill/>
                </a:ln>
                <a:solidFill>
                  <a:schemeClr val="tx1">
                    <a:lumMod val="85000"/>
                  </a:schemeClr>
                </a:solidFill>
                <a:effectLst/>
                <a:latin typeface="Consolas" panose="020B0609020204030204" pitchFamily="49" charset="0"/>
              </a:rPr>
              <a:t>population:            Numeric, continuous - measure of density of mushroom clusters</a:t>
            </a:r>
            <a:br>
              <a:rPr kumimoji="0" lang="af-ZA" altLang="he-IL" sz="2000" b="0" i="0" u="none" strike="noStrike" cap="none" normalizeH="0" baseline="0" dirty="0">
                <a:ln>
                  <a:noFill/>
                </a:ln>
                <a:solidFill>
                  <a:schemeClr val="tx1">
                    <a:lumMod val="85000"/>
                  </a:schemeClr>
                </a:solidFill>
                <a:effectLst/>
                <a:latin typeface="Consolas" panose="020B0609020204030204" pitchFamily="49" charset="0"/>
              </a:rPr>
            </a:br>
            <a:r>
              <a:rPr kumimoji="0" lang="af-ZA" altLang="he-IL" sz="2000" b="0" i="0" u="none" strike="noStrike" cap="none" normalizeH="0" baseline="0" dirty="0">
                <a:ln>
                  <a:noFill/>
                </a:ln>
                <a:solidFill>
                  <a:schemeClr val="tx1">
                    <a:lumMod val="85000"/>
                  </a:schemeClr>
                </a:solidFill>
                <a:effectLst/>
                <a:latin typeface="Consolas" panose="020B0609020204030204" pitchFamily="49" charset="0"/>
              </a:rPr>
              <a:t>latitude:</a:t>
            </a:r>
            <a:r>
              <a:rPr kumimoji="0" lang="en-US" altLang="he-IL" sz="2000" b="0" i="0" u="none" strike="noStrike" cap="none" normalizeH="0" baseline="0" dirty="0">
                <a:ln>
                  <a:noFill/>
                </a:ln>
                <a:solidFill>
                  <a:schemeClr val="tx1">
                    <a:lumMod val="85000"/>
                  </a:schemeClr>
                </a:solidFill>
                <a:effectLst/>
                <a:latin typeface="Consolas" panose="020B0609020204030204" pitchFamily="49" charset="0"/>
              </a:rPr>
              <a:t>		</a:t>
            </a:r>
            <a:r>
              <a:rPr kumimoji="0" lang="af-ZA" altLang="he-IL" sz="2000" b="0" i="0" u="none" strike="noStrike" cap="none" normalizeH="0" baseline="0" dirty="0">
                <a:ln>
                  <a:noFill/>
                </a:ln>
                <a:solidFill>
                  <a:schemeClr val="tx1">
                    <a:lumMod val="85000"/>
                  </a:schemeClr>
                </a:solidFill>
                <a:effectLst/>
                <a:latin typeface="Consolas" panose="020B0609020204030204" pitchFamily="49" charset="0"/>
              </a:rPr>
              <a:t>Numeric, continuous - latitude of sample</a:t>
            </a:r>
            <a:br>
              <a:rPr kumimoji="0" lang="af-ZA" altLang="he-IL" sz="2000" b="0" i="0" u="none" strike="noStrike" cap="none" normalizeH="0" baseline="0" dirty="0">
                <a:ln>
                  <a:noFill/>
                </a:ln>
                <a:solidFill>
                  <a:schemeClr val="tx1">
                    <a:lumMod val="85000"/>
                  </a:schemeClr>
                </a:solidFill>
                <a:effectLst/>
                <a:latin typeface="Consolas" panose="020B0609020204030204" pitchFamily="49" charset="0"/>
              </a:rPr>
            </a:br>
            <a:r>
              <a:rPr kumimoji="0" lang="af-ZA" altLang="he-IL" sz="2000" b="0" i="0" u="none" strike="noStrike" cap="none" normalizeH="0" baseline="0" dirty="0">
                <a:ln>
                  <a:noFill/>
                </a:ln>
                <a:solidFill>
                  <a:schemeClr val="tx1">
                    <a:lumMod val="85000"/>
                  </a:schemeClr>
                </a:solidFill>
                <a:effectLst/>
                <a:latin typeface="Consolas" panose="020B0609020204030204" pitchFamily="49" charset="0"/>
              </a:rPr>
              <a:t>longitude:             Numeric, continuous - longitude of sample</a:t>
            </a:r>
            <a:endParaRPr lang="en-US" dirty="0">
              <a:solidFill>
                <a:schemeClr val="tx1">
                  <a:lumMod val="85000"/>
                </a:schemeClr>
              </a:solidFill>
              <a:latin typeface="Century Gothic (Headings)"/>
              <a:cs typeface="David" panose="020E0502060401010101" pitchFamily="34" charset="-79"/>
            </a:endParaRPr>
          </a:p>
          <a:p>
            <a:pPr marL="0" indent="0" algn="l">
              <a:buNone/>
            </a:pPr>
            <a:endParaRPr lang="en-US" dirty="0">
              <a:latin typeface="Century Gothic (Headings)"/>
              <a:cs typeface="David" panose="020E0502060401010101" pitchFamily="34" charset="-79"/>
            </a:endParaRPr>
          </a:p>
          <a:p>
            <a:pPr marL="0" indent="0" algn="l">
              <a:buNone/>
            </a:pPr>
            <a:endParaRPr lang="en-US" u="sng" dirty="0">
              <a:latin typeface="Century Gothic (Headings)"/>
              <a:cs typeface="David" panose="020E0502060401010101" pitchFamily="34" charset="-79"/>
            </a:endParaRPr>
          </a:p>
          <a:p>
            <a:pPr marL="0" indent="0" algn="l">
              <a:buNone/>
            </a:pPr>
            <a:endParaRPr lang="he-IL" u="sng" dirty="0">
              <a:latin typeface="Century Gothic (Headings)"/>
              <a:cs typeface="David" panose="020E0502060401010101" pitchFamily="34" charset="-79"/>
            </a:endParaRPr>
          </a:p>
        </p:txBody>
      </p:sp>
      <p:pic>
        <p:nvPicPr>
          <p:cNvPr id="3080" name="Picture 8" descr="תוצאת תמונה עבור mushroom cap shape">
            <a:extLst>
              <a:ext uri="{FF2B5EF4-FFF2-40B4-BE49-F238E27FC236}">
                <a16:creationId xmlns:a16="http://schemas.microsoft.com/office/drawing/2014/main" id="{997DBFF5-C943-4B6D-918C-DE32E19513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6441" y="1260661"/>
            <a:ext cx="2996225" cy="592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9721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FBF8F-7DCE-405D-9A6A-F154ED48B534}"/>
              </a:ext>
            </a:extLst>
          </p:cNvPr>
          <p:cNvSpPr>
            <a:spLocks noGrp="1"/>
          </p:cNvSpPr>
          <p:nvPr>
            <p:ph type="title"/>
          </p:nvPr>
        </p:nvSpPr>
        <p:spPr/>
        <p:txBody>
          <a:bodyPr/>
          <a:lstStyle/>
          <a:p>
            <a:r>
              <a:rPr lang="en-US" dirty="0"/>
              <a:t>INITIAL DATA ANALYSIS</a:t>
            </a:r>
            <a:endParaRPr lang="he-IL" dirty="0"/>
          </a:p>
        </p:txBody>
      </p:sp>
      <p:sp>
        <p:nvSpPr>
          <p:cNvPr id="3" name="Content Placeholder 2">
            <a:extLst>
              <a:ext uri="{FF2B5EF4-FFF2-40B4-BE49-F238E27FC236}">
                <a16:creationId xmlns:a16="http://schemas.microsoft.com/office/drawing/2014/main" id="{8967563C-CBB3-4A66-98C8-938106E46525}"/>
              </a:ext>
            </a:extLst>
          </p:cNvPr>
          <p:cNvSpPr>
            <a:spLocks noGrp="1"/>
          </p:cNvSpPr>
          <p:nvPr>
            <p:ph idx="1"/>
          </p:nvPr>
        </p:nvSpPr>
        <p:spPr>
          <a:xfrm>
            <a:off x="1104293" y="1630683"/>
            <a:ext cx="8946541" cy="4195481"/>
          </a:xfrm>
        </p:spPr>
        <p:txBody>
          <a:bodyPr>
            <a:normAutofit/>
          </a:bodyPr>
          <a:lstStyle/>
          <a:p>
            <a:pPr marL="0" indent="0" algn="l" rtl="0">
              <a:buNone/>
            </a:pPr>
            <a:r>
              <a:rPr lang="en-US" sz="1600" b="1" u="sng" dirty="0">
                <a:latin typeface="Century Gothic (Headings)"/>
                <a:cs typeface="David" panose="020E0502060401010101" pitchFamily="34" charset="-79"/>
              </a:rPr>
              <a:t>Feature statistical analysis</a:t>
            </a:r>
          </a:p>
          <a:p>
            <a:pPr marL="0" indent="0" algn="l" rtl="0">
              <a:buNone/>
            </a:pPr>
            <a:r>
              <a:rPr lang="en-US" sz="1600" dirty="0">
                <a:solidFill>
                  <a:schemeClr val="tx1">
                    <a:lumMod val="85000"/>
                  </a:schemeClr>
                </a:solidFill>
                <a:latin typeface="Century Gothic (Headings)"/>
                <a:cs typeface="David" panose="020E0502060401010101" pitchFamily="34" charset="-79"/>
              </a:rPr>
              <a:t>Numerical features:							Categorical features:</a:t>
            </a:r>
          </a:p>
          <a:p>
            <a:pPr marL="0" indent="0" algn="l" rtl="0">
              <a:buNone/>
            </a:pPr>
            <a:endParaRPr lang="en-US" sz="1600" dirty="0">
              <a:solidFill>
                <a:schemeClr val="tx1">
                  <a:lumMod val="85000"/>
                </a:schemeClr>
              </a:solidFill>
              <a:latin typeface="Century Gothic (Headings)"/>
              <a:cs typeface="David" panose="020E0502060401010101" pitchFamily="34" charset="-79"/>
            </a:endParaRPr>
          </a:p>
          <a:p>
            <a:pPr marL="0" indent="0" algn="l" rtl="0">
              <a:buNone/>
            </a:pPr>
            <a:endParaRPr lang="en-US" sz="1600" dirty="0">
              <a:latin typeface="Century Gothic (Headings)"/>
              <a:cs typeface="David" panose="020E0502060401010101" pitchFamily="34" charset="-79"/>
            </a:endParaRPr>
          </a:p>
          <a:p>
            <a:pPr marL="0" indent="0" algn="l" rtl="0">
              <a:buNone/>
            </a:pPr>
            <a:endParaRPr lang="en-US" sz="1600" dirty="0">
              <a:latin typeface="Century Gothic (Headings)"/>
              <a:cs typeface="David" panose="020E0502060401010101" pitchFamily="34" charset="-79"/>
            </a:endParaRPr>
          </a:p>
          <a:p>
            <a:pPr marL="0" indent="0" algn="l" rtl="0">
              <a:buNone/>
            </a:pPr>
            <a:endParaRPr lang="en-US" sz="1600" dirty="0">
              <a:latin typeface="Century Gothic (Headings)"/>
              <a:cs typeface="David" panose="020E0502060401010101" pitchFamily="34" charset="-79"/>
            </a:endParaRPr>
          </a:p>
          <a:p>
            <a:pPr marL="0" indent="0" algn="l" rtl="0">
              <a:buNone/>
            </a:pPr>
            <a:endParaRPr lang="en-US" sz="1600" dirty="0">
              <a:latin typeface="Century Gothic (Headings)"/>
              <a:cs typeface="David" panose="020E0502060401010101" pitchFamily="34" charset="-79"/>
            </a:endParaRPr>
          </a:p>
          <a:p>
            <a:pPr marL="0" indent="0" algn="l" rtl="0">
              <a:buNone/>
            </a:pPr>
            <a:endParaRPr lang="en-US" sz="1600" u="sng" dirty="0">
              <a:latin typeface="Century Gothic (Headings)"/>
              <a:cs typeface="David" panose="020E0502060401010101" pitchFamily="34" charset="-79"/>
            </a:endParaRPr>
          </a:p>
          <a:p>
            <a:pPr marL="0" indent="0" algn="l" rtl="0">
              <a:buNone/>
            </a:pPr>
            <a:endParaRPr lang="he-IL" sz="1600" u="sng" dirty="0">
              <a:latin typeface="Century Gothic (Headings)"/>
              <a:cs typeface="David" panose="020E0502060401010101" pitchFamily="34" charset="-79"/>
            </a:endParaRPr>
          </a:p>
        </p:txBody>
      </p:sp>
      <p:pic>
        <p:nvPicPr>
          <p:cNvPr id="5" name="Picture 4">
            <a:extLst>
              <a:ext uri="{FF2B5EF4-FFF2-40B4-BE49-F238E27FC236}">
                <a16:creationId xmlns:a16="http://schemas.microsoft.com/office/drawing/2014/main" id="{26DF6B37-7396-4BB8-8673-B8CFA12D32B8}"/>
              </a:ext>
            </a:extLst>
          </p:cNvPr>
          <p:cNvPicPr>
            <a:picLocks noChangeAspect="1"/>
          </p:cNvPicPr>
          <p:nvPr/>
        </p:nvPicPr>
        <p:blipFill>
          <a:blip r:embed="rId3"/>
          <a:stretch>
            <a:fillRect/>
          </a:stretch>
        </p:blipFill>
        <p:spPr>
          <a:xfrm>
            <a:off x="475113" y="2642620"/>
            <a:ext cx="5029902" cy="1981477"/>
          </a:xfrm>
          <a:prstGeom prst="rect">
            <a:avLst/>
          </a:prstGeom>
        </p:spPr>
      </p:pic>
      <p:pic>
        <p:nvPicPr>
          <p:cNvPr id="6" name="Picture 5">
            <a:extLst>
              <a:ext uri="{FF2B5EF4-FFF2-40B4-BE49-F238E27FC236}">
                <a16:creationId xmlns:a16="http://schemas.microsoft.com/office/drawing/2014/main" id="{D48B1942-4837-4D86-A389-8D7CE7239280}"/>
              </a:ext>
            </a:extLst>
          </p:cNvPr>
          <p:cNvPicPr>
            <a:picLocks noChangeAspect="1"/>
          </p:cNvPicPr>
          <p:nvPr/>
        </p:nvPicPr>
        <p:blipFill>
          <a:blip r:embed="rId4"/>
          <a:stretch>
            <a:fillRect/>
          </a:stretch>
        </p:blipFill>
        <p:spPr>
          <a:xfrm>
            <a:off x="5733615" y="2632995"/>
            <a:ext cx="6124707" cy="1105054"/>
          </a:xfrm>
          <a:prstGeom prst="rect">
            <a:avLst/>
          </a:prstGeom>
        </p:spPr>
      </p:pic>
      <p:pic>
        <p:nvPicPr>
          <p:cNvPr id="8" name="Picture 7">
            <a:extLst>
              <a:ext uri="{FF2B5EF4-FFF2-40B4-BE49-F238E27FC236}">
                <a16:creationId xmlns:a16="http://schemas.microsoft.com/office/drawing/2014/main" id="{4C5B61EE-50B7-4564-9BFC-7A2D900A5926}"/>
              </a:ext>
            </a:extLst>
          </p:cNvPr>
          <p:cNvPicPr>
            <a:picLocks noChangeAspect="1"/>
          </p:cNvPicPr>
          <p:nvPr/>
        </p:nvPicPr>
        <p:blipFill>
          <a:blip r:embed="rId5"/>
          <a:stretch>
            <a:fillRect/>
          </a:stretch>
        </p:blipFill>
        <p:spPr>
          <a:xfrm>
            <a:off x="5733615" y="3728424"/>
            <a:ext cx="6124707" cy="1124107"/>
          </a:xfrm>
          <a:prstGeom prst="rect">
            <a:avLst/>
          </a:prstGeom>
        </p:spPr>
      </p:pic>
    </p:spTree>
    <p:extLst>
      <p:ext uri="{BB962C8B-B14F-4D97-AF65-F5344CB8AC3E}">
        <p14:creationId xmlns:p14="http://schemas.microsoft.com/office/powerpoint/2010/main" val="3100186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FBF8F-7DCE-405D-9A6A-F154ED48B534}"/>
              </a:ext>
            </a:extLst>
          </p:cNvPr>
          <p:cNvSpPr>
            <a:spLocks noGrp="1"/>
          </p:cNvSpPr>
          <p:nvPr>
            <p:ph type="title"/>
          </p:nvPr>
        </p:nvSpPr>
        <p:spPr/>
        <p:txBody>
          <a:bodyPr/>
          <a:lstStyle/>
          <a:p>
            <a:r>
              <a:rPr lang="en-US" dirty="0"/>
              <a:t>INITIAL DATA ANALYSIS</a:t>
            </a:r>
            <a:endParaRPr lang="he-IL" dirty="0"/>
          </a:p>
        </p:txBody>
      </p:sp>
      <p:sp>
        <p:nvSpPr>
          <p:cNvPr id="3" name="Content Placeholder 2">
            <a:extLst>
              <a:ext uri="{FF2B5EF4-FFF2-40B4-BE49-F238E27FC236}">
                <a16:creationId xmlns:a16="http://schemas.microsoft.com/office/drawing/2014/main" id="{8967563C-CBB3-4A66-98C8-938106E46525}"/>
              </a:ext>
            </a:extLst>
          </p:cNvPr>
          <p:cNvSpPr>
            <a:spLocks noGrp="1"/>
          </p:cNvSpPr>
          <p:nvPr>
            <p:ph idx="1"/>
          </p:nvPr>
        </p:nvSpPr>
        <p:spPr>
          <a:xfrm>
            <a:off x="1104293" y="1451782"/>
            <a:ext cx="8946541" cy="4195481"/>
          </a:xfrm>
        </p:spPr>
        <p:txBody>
          <a:bodyPr>
            <a:normAutofit/>
          </a:bodyPr>
          <a:lstStyle/>
          <a:p>
            <a:pPr marL="0" indent="0" algn="l">
              <a:buNone/>
            </a:pPr>
            <a:r>
              <a:rPr lang="en-US" sz="1600" b="1" u="sng" dirty="0">
                <a:latin typeface="Century Gothic (Headings)"/>
                <a:cs typeface="David" panose="020E0502060401010101" pitchFamily="34" charset="-79"/>
              </a:rPr>
              <a:t>Feature statistical analysis</a:t>
            </a:r>
          </a:p>
          <a:p>
            <a:pPr marL="0" indent="0" algn="l">
              <a:buNone/>
            </a:pPr>
            <a:r>
              <a:rPr lang="en-US" sz="1600" dirty="0">
                <a:solidFill>
                  <a:schemeClr val="tx1">
                    <a:lumMod val="85000"/>
                  </a:schemeClr>
                </a:solidFill>
                <a:latin typeface="Century Gothic (Headings)"/>
                <a:cs typeface="David" panose="020E0502060401010101" pitchFamily="34" charset="-79"/>
              </a:rPr>
              <a:t>Categorial features – Number of occurrences for each value:</a:t>
            </a:r>
            <a:endParaRPr lang="he-IL" sz="1600" dirty="0">
              <a:solidFill>
                <a:schemeClr val="tx1">
                  <a:lumMod val="85000"/>
                </a:schemeClr>
              </a:solidFill>
              <a:latin typeface="Century Gothic (Headings)"/>
              <a:cs typeface="David" panose="020E0502060401010101" pitchFamily="34" charset="-79"/>
            </a:endParaRPr>
          </a:p>
          <a:p>
            <a:pPr marL="0" indent="0" algn="l">
              <a:buNone/>
            </a:pPr>
            <a:endParaRPr lang="en-US" sz="1600" dirty="0">
              <a:solidFill>
                <a:schemeClr val="tx1">
                  <a:lumMod val="85000"/>
                </a:schemeClr>
              </a:solidFill>
              <a:latin typeface="Century Gothic (Headings)"/>
              <a:cs typeface="David" panose="020E0502060401010101" pitchFamily="34" charset="-79"/>
            </a:endParaRPr>
          </a:p>
          <a:p>
            <a:pPr marL="0" indent="0" algn="l">
              <a:buNone/>
            </a:pPr>
            <a:endParaRPr lang="en-US" sz="1600" dirty="0">
              <a:latin typeface="Century Gothic (Headings)"/>
              <a:cs typeface="David" panose="020E0502060401010101" pitchFamily="34" charset="-79"/>
            </a:endParaRPr>
          </a:p>
          <a:p>
            <a:pPr marL="0" indent="0" algn="l">
              <a:buNone/>
            </a:pPr>
            <a:endParaRPr lang="en-US" sz="1600" dirty="0">
              <a:latin typeface="Century Gothic (Headings)"/>
              <a:cs typeface="David" panose="020E0502060401010101" pitchFamily="34" charset="-79"/>
            </a:endParaRPr>
          </a:p>
          <a:p>
            <a:pPr marL="0" indent="0" algn="l">
              <a:buNone/>
            </a:pPr>
            <a:endParaRPr lang="en-US" sz="1600" dirty="0">
              <a:latin typeface="Century Gothic (Headings)"/>
              <a:cs typeface="David" panose="020E0502060401010101" pitchFamily="34" charset="-79"/>
            </a:endParaRPr>
          </a:p>
          <a:p>
            <a:pPr marL="0" indent="0" algn="l">
              <a:buNone/>
            </a:pPr>
            <a:endParaRPr lang="en-US" sz="1600" dirty="0">
              <a:latin typeface="Century Gothic (Headings)"/>
              <a:cs typeface="David" panose="020E0502060401010101" pitchFamily="34" charset="-79"/>
            </a:endParaRPr>
          </a:p>
          <a:p>
            <a:pPr marL="0" indent="0" algn="l">
              <a:buNone/>
            </a:pPr>
            <a:endParaRPr lang="en-US" sz="1600" u="sng" dirty="0">
              <a:latin typeface="Century Gothic (Headings)"/>
              <a:cs typeface="David" panose="020E0502060401010101" pitchFamily="34" charset="-79"/>
            </a:endParaRPr>
          </a:p>
          <a:p>
            <a:pPr marL="0" indent="0" algn="l">
              <a:buNone/>
            </a:pPr>
            <a:endParaRPr lang="he-IL" sz="1600" u="sng" dirty="0">
              <a:latin typeface="Century Gothic (Headings)"/>
              <a:cs typeface="David" panose="020E0502060401010101" pitchFamily="34" charset="-79"/>
            </a:endParaRPr>
          </a:p>
        </p:txBody>
      </p:sp>
      <p:pic>
        <p:nvPicPr>
          <p:cNvPr id="11" name="Picture 10">
            <a:extLst>
              <a:ext uri="{FF2B5EF4-FFF2-40B4-BE49-F238E27FC236}">
                <a16:creationId xmlns:a16="http://schemas.microsoft.com/office/drawing/2014/main" id="{5286FA4F-CB63-47C5-9AFA-B241A11C72A2}"/>
              </a:ext>
            </a:extLst>
          </p:cNvPr>
          <p:cNvPicPr>
            <a:picLocks noChangeAspect="1"/>
          </p:cNvPicPr>
          <p:nvPr/>
        </p:nvPicPr>
        <p:blipFill>
          <a:blip r:embed="rId3"/>
          <a:stretch>
            <a:fillRect/>
          </a:stretch>
        </p:blipFill>
        <p:spPr>
          <a:xfrm>
            <a:off x="435513" y="2308634"/>
            <a:ext cx="2762636" cy="3934374"/>
          </a:xfrm>
          <a:prstGeom prst="rect">
            <a:avLst/>
          </a:prstGeom>
        </p:spPr>
      </p:pic>
      <p:pic>
        <p:nvPicPr>
          <p:cNvPr id="13" name="Picture 12">
            <a:extLst>
              <a:ext uri="{FF2B5EF4-FFF2-40B4-BE49-F238E27FC236}">
                <a16:creationId xmlns:a16="http://schemas.microsoft.com/office/drawing/2014/main" id="{299F0AED-78D7-47A4-AC22-2D1C8D3FA024}"/>
              </a:ext>
            </a:extLst>
          </p:cNvPr>
          <p:cNvPicPr>
            <a:picLocks noChangeAspect="1"/>
          </p:cNvPicPr>
          <p:nvPr/>
        </p:nvPicPr>
        <p:blipFill>
          <a:blip r:embed="rId4"/>
          <a:stretch>
            <a:fillRect/>
          </a:stretch>
        </p:blipFill>
        <p:spPr>
          <a:xfrm>
            <a:off x="3261913" y="2308634"/>
            <a:ext cx="3096057" cy="3477110"/>
          </a:xfrm>
          <a:prstGeom prst="rect">
            <a:avLst/>
          </a:prstGeom>
        </p:spPr>
      </p:pic>
      <p:pic>
        <p:nvPicPr>
          <p:cNvPr id="15" name="Picture 14">
            <a:extLst>
              <a:ext uri="{FF2B5EF4-FFF2-40B4-BE49-F238E27FC236}">
                <a16:creationId xmlns:a16="http://schemas.microsoft.com/office/drawing/2014/main" id="{6FAA4C50-E05C-48B9-A9BF-CED1D2278303}"/>
              </a:ext>
            </a:extLst>
          </p:cNvPr>
          <p:cNvPicPr>
            <a:picLocks noChangeAspect="1"/>
          </p:cNvPicPr>
          <p:nvPr/>
        </p:nvPicPr>
        <p:blipFill rotWithShape="1">
          <a:blip r:embed="rId5"/>
          <a:srcRect b="23857"/>
          <a:stretch/>
        </p:blipFill>
        <p:spPr>
          <a:xfrm>
            <a:off x="6418813" y="2308634"/>
            <a:ext cx="2829320" cy="3329425"/>
          </a:xfrm>
          <a:prstGeom prst="rect">
            <a:avLst/>
          </a:prstGeom>
        </p:spPr>
      </p:pic>
      <p:pic>
        <p:nvPicPr>
          <p:cNvPr id="16" name="Picture 15">
            <a:extLst>
              <a:ext uri="{FF2B5EF4-FFF2-40B4-BE49-F238E27FC236}">
                <a16:creationId xmlns:a16="http://schemas.microsoft.com/office/drawing/2014/main" id="{93C6B544-5FC7-49D0-9859-1A29420BDF33}"/>
              </a:ext>
            </a:extLst>
          </p:cNvPr>
          <p:cNvPicPr>
            <a:picLocks noChangeAspect="1"/>
          </p:cNvPicPr>
          <p:nvPr/>
        </p:nvPicPr>
        <p:blipFill rotWithShape="1">
          <a:blip r:embed="rId5"/>
          <a:srcRect t="74688" r="2357"/>
          <a:stretch/>
        </p:blipFill>
        <p:spPr>
          <a:xfrm>
            <a:off x="9316587" y="2306227"/>
            <a:ext cx="2762636" cy="1106790"/>
          </a:xfrm>
          <a:prstGeom prst="rect">
            <a:avLst/>
          </a:prstGeom>
        </p:spPr>
      </p:pic>
    </p:spTree>
    <p:extLst>
      <p:ext uri="{BB962C8B-B14F-4D97-AF65-F5344CB8AC3E}">
        <p14:creationId xmlns:p14="http://schemas.microsoft.com/office/powerpoint/2010/main" val="3366715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FBF8F-7DCE-405D-9A6A-F154ED48B534}"/>
              </a:ext>
            </a:extLst>
          </p:cNvPr>
          <p:cNvSpPr>
            <a:spLocks noGrp="1"/>
          </p:cNvSpPr>
          <p:nvPr>
            <p:ph type="title"/>
          </p:nvPr>
        </p:nvSpPr>
        <p:spPr/>
        <p:txBody>
          <a:bodyPr/>
          <a:lstStyle/>
          <a:p>
            <a:r>
              <a:rPr lang="en-US" dirty="0"/>
              <a:t>INITIAL DATA ANALYSIS</a:t>
            </a:r>
            <a:endParaRPr lang="he-IL" dirty="0"/>
          </a:p>
        </p:txBody>
      </p:sp>
      <p:sp>
        <p:nvSpPr>
          <p:cNvPr id="3" name="Content Placeholder 2">
            <a:extLst>
              <a:ext uri="{FF2B5EF4-FFF2-40B4-BE49-F238E27FC236}">
                <a16:creationId xmlns:a16="http://schemas.microsoft.com/office/drawing/2014/main" id="{8967563C-CBB3-4A66-98C8-938106E46525}"/>
              </a:ext>
            </a:extLst>
          </p:cNvPr>
          <p:cNvSpPr>
            <a:spLocks noGrp="1"/>
          </p:cNvSpPr>
          <p:nvPr>
            <p:ph idx="1"/>
          </p:nvPr>
        </p:nvSpPr>
        <p:spPr>
          <a:xfrm>
            <a:off x="1069445" y="1485423"/>
            <a:ext cx="10275888" cy="4965952"/>
          </a:xfrm>
        </p:spPr>
        <p:txBody>
          <a:bodyPr>
            <a:normAutofit/>
          </a:bodyPr>
          <a:lstStyle/>
          <a:p>
            <a:pPr marL="0" indent="0" algn="l" rtl="0">
              <a:buNone/>
            </a:pPr>
            <a:r>
              <a:rPr lang="en-US" sz="1600" b="1" u="sng" dirty="0">
                <a:latin typeface="Century Gothic (Headings)"/>
                <a:cs typeface="David" panose="020E0502060401010101" pitchFamily="34" charset="-79"/>
              </a:rPr>
              <a:t>Feature statistical analysis</a:t>
            </a:r>
          </a:p>
          <a:p>
            <a:pPr marL="0" indent="0" algn="l" rtl="0">
              <a:buNone/>
            </a:pPr>
            <a:r>
              <a:rPr lang="en-US" sz="1600" dirty="0">
                <a:solidFill>
                  <a:schemeClr val="tx1">
                    <a:lumMod val="85000"/>
                  </a:schemeClr>
                </a:solidFill>
                <a:latin typeface="Century Gothic (Headings)"/>
                <a:cs typeface="David" panose="020E0502060401010101" pitchFamily="34" charset="-79"/>
              </a:rPr>
              <a:t>Formatting errors:</a:t>
            </a:r>
          </a:p>
          <a:p>
            <a:pPr marL="0" indent="0" algn="l" rtl="0">
              <a:buNone/>
            </a:pPr>
            <a:r>
              <a:rPr lang="en-US" sz="1600" dirty="0">
                <a:solidFill>
                  <a:schemeClr val="tx1">
                    <a:lumMod val="85000"/>
                  </a:schemeClr>
                </a:solidFill>
                <a:latin typeface="Century Gothic (Headings)"/>
                <a:cs typeface="David" panose="020E0502060401010101" pitchFamily="34" charset="-79"/>
              </a:rPr>
              <a:t>The given columns in the dataset are numerical. I will change the columns to the names given in mushrooms.txt file, to better understand the data.</a:t>
            </a:r>
          </a:p>
          <a:p>
            <a:pPr marL="0" indent="0" algn="l" rtl="0">
              <a:buNone/>
            </a:pPr>
            <a:endParaRPr lang="en-US" sz="1600" dirty="0">
              <a:solidFill>
                <a:schemeClr val="tx1">
                  <a:lumMod val="85000"/>
                </a:schemeClr>
              </a:solidFill>
              <a:latin typeface="Century Gothic (Headings)"/>
              <a:cs typeface="David" panose="020E0502060401010101" pitchFamily="34" charset="-79"/>
            </a:endParaRPr>
          </a:p>
          <a:p>
            <a:pPr marL="0" indent="0" algn="l" rtl="0">
              <a:buNone/>
            </a:pPr>
            <a:r>
              <a:rPr lang="en-US" sz="1600" dirty="0">
                <a:solidFill>
                  <a:schemeClr val="tx1">
                    <a:lumMod val="85000"/>
                  </a:schemeClr>
                </a:solidFill>
                <a:latin typeface="Century Gothic (Headings)"/>
                <a:cs typeface="David" panose="020E0502060401010101" pitchFamily="34" charset="-79"/>
              </a:rPr>
              <a:t>For “</a:t>
            </a:r>
            <a:r>
              <a:rPr kumimoji="0" lang="en-US" altLang="he-IL" sz="1600" b="0" i="0" u="none" strike="noStrike" cap="none" normalizeH="0" baseline="0" dirty="0">
                <a:ln>
                  <a:noFill/>
                </a:ln>
                <a:solidFill>
                  <a:schemeClr val="tx1">
                    <a:lumMod val="85000"/>
                  </a:schemeClr>
                </a:solidFill>
                <a:effectLst/>
                <a:latin typeface="Century Gothic (Headings)"/>
              </a:rPr>
              <a:t>gill-spacing“, I make it categorical as all the rest, by changing the values from -1,0,1 to c, r, d.</a:t>
            </a:r>
          </a:p>
          <a:p>
            <a:pPr marL="0" indent="0" algn="l" rtl="0">
              <a:buNone/>
            </a:pPr>
            <a:endParaRPr lang="en-US" altLang="he-IL" sz="1600" dirty="0">
              <a:solidFill>
                <a:schemeClr val="tx1">
                  <a:lumMod val="85000"/>
                </a:schemeClr>
              </a:solidFill>
              <a:latin typeface="Century Gothic (Headings)"/>
            </a:endParaRPr>
          </a:p>
          <a:p>
            <a:pPr marL="0" indent="0" algn="l" rtl="0">
              <a:buNone/>
            </a:pPr>
            <a:r>
              <a:rPr kumimoji="0" lang="en-US" altLang="he-IL" sz="1600" b="0" i="0" u="none" strike="noStrike" cap="none" normalizeH="0" baseline="0" dirty="0">
                <a:ln>
                  <a:noFill/>
                </a:ln>
                <a:solidFill>
                  <a:schemeClr val="tx1">
                    <a:lumMod val="85000"/>
                  </a:schemeClr>
                </a:solidFill>
                <a:effectLst/>
                <a:latin typeface="Century Gothic (Headings)"/>
              </a:rPr>
              <a:t>To handle categorical data, </a:t>
            </a:r>
            <a:r>
              <a:rPr lang="en-US" sz="1600" b="0" i="0" dirty="0">
                <a:solidFill>
                  <a:schemeClr val="tx1">
                    <a:lumMod val="85000"/>
                  </a:schemeClr>
                </a:solidFill>
                <a:effectLst/>
                <a:latin typeface="Century Gothic (Headings)"/>
              </a:rPr>
              <a:t>I was able to generate a table filled with entirely binary data, where 1 is present if a feature of a given column was present, and 0 otherwise.</a:t>
            </a:r>
            <a:endParaRPr lang="en-US" sz="1600" dirty="0">
              <a:solidFill>
                <a:schemeClr val="tx1">
                  <a:lumMod val="85000"/>
                </a:schemeClr>
              </a:solidFill>
              <a:latin typeface="Century Gothic (Headings)"/>
              <a:cs typeface="David" panose="020E0502060401010101" pitchFamily="34" charset="-79"/>
            </a:endParaRPr>
          </a:p>
          <a:p>
            <a:pPr marL="0" indent="0" algn="l" rtl="0">
              <a:buNone/>
            </a:pPr>
            <a:endParaRPr lang="en-US" sz="1600" dirty="0">
              <a:latin typeface="Century Gothic (Headings)"/>
              <a:cs typeface="David" panose="020E0502060401010101" pitchFamily="34" charset="-79"/>
            </a:endParaRPr>
          </a:p>
          <a:p>
            <a:pPr marL="0" indent="0" algn="l" rtl="0">
              <a:buNone/>
            </a:pPr>
            <a:endParaRPr lang="en-US" sz="1600" dirty="0">
              <a:latin typeface="Century Gothic (Headings)"/>
              <a:cs typeface="David" panose="020E0502060401010101" pitchFamily="34" charset="-79"/>
            </a:endParaRPr>
          </a:p>
          <a:p>
            <a:pPr marL="0" indent="0" algn="l" rtl="0">
              <a:buNone/>
            </a:pPr>
            <a:endParaRPr lang="en-US" sz="1600" dirty="0">
              <a:latin typeface="Century Gothic (Headings)"/>
              <a:cs typeface="David" panose="020E0502060401010101" pitchFamily="34" charset="-79"/>
            </a:endParaRPr>
          </a:p>
          <a:p>
            <a:pPr marL="0" indent="0" algn="l" rtl="0">
              <a:buNone/>
            </a:pPr>
            <a:endParaRPr lang="en-US" sz="1600" dirty="0">
              <a:latin typeface="Century Gothic (Headings)"/>
              <a:cs typeface="David" panose="020E0502060401010101" pitchFamily="34" charset="-79"/>
            </a:endParaRPr>
          </a:p>
          <a:p>
            <a:pPr marL="0" indent="0" algn="l" rtl="0">
              <a:buNone/>
            </a:pPr>
            <a:endParaRPr lang="en-US" sz="1600" u="sng" dirty="0">
              <a:latin typeface="Century Gothic (Headings)"/>
              <a:cs typeface="David" panose="020E0502060401010101" pitchFamily="34" charset="-79"/>
            </a:endParaRPr>
          </a:p>
          <a:p>
            <a:pPr marL="0" indent="0" algn="l" rtl="0">
              <a:buNone/>
            </a:pPr>
            <a:endParaRPr lang="he-IL" sz="1600" u="sng" dirty="0">
              <a:latin typeface="Century Gothic (Headings)"/>
              <a:cs typeface="David" panose="020E0502060401010101" pitchFamily="34" charset="-79"/>
            </a:endParaRPr>
          </a:p>
        </p:txBody>
      </p:sp>
      <p:pic>
        <p:nvPicPr>
          <p:cNvPr id="9" name="Picture 8">
            <a:extLst>
              <a:ext uri="{FF2B5EF4-FFF2-40B4-BE49-F238E27FC236}">
                <a16:creationId xmlns:a16="http://schemas.microsoft.com/office/drawing/2014/main" id="{8A9A39D5-6EA1-46F6-A3B3-BD892B60E4B5}"/>
              </a:ext>
            </a:extLst>
          </p:cNvPr>
          <p:cNvPicPr>
            <a:picLocks noChangeAspect="1"/>
          </p:cNvPicPr>
          <p:nvPr/>
        </p:nvPicPr>
        <p:blipFill>
          <a:blip r:embed="rId3"/>
          <a:stretch>
            <a:fillRect/>
          </a:stretch>
        </p:blipFill>
        <p:spPr>
          <a:xfrm>
            <a:off x="1134427" y="4657916"/>
            <a:ext cx="7413965" cy="1150874"/>
          </a:xfrm>
          <a:prstGeom prst="rect">
            <a:avLst/>
          </a:prstGeom>
        </p:spPr>
      </p:pic>
    </p:spTree>
    <p:extLst>
      <p:ext uri="{BB962C8B-B14F-4D97-AF65-F5344CB8AC3E}">
        <p14:creationId xmlns:p14="http://schemas.microsoft.com/office/powerpoint/2010/main" val="3009718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FBF8F-7DCE-405D-9A6A-F154ED48B534}"/>
              </a:ext>
            </a:extLst>
          </p:cNvPr>
          <p:cNvSpPr>
            <a:spLocks noGrp="1"/>
          </p:cNvSpPr>
          <p:nvPr>
            <p:ph type="title"/>
          </p:nvPr>
        </p:nvSpPr>
        <p:spPr/>
        <p:txBody>
          <a:bodyPr/>
          <a:lstStyle/>
          <a:p>
            <a:r>
              <a:rPr lang="en-US" dirty="0"/>
              <a:t>INITIAL DATA ANALYSIS</a:t>
            </a:r>
            <a:endParaRPr lang="he-IL" dirty="0"/>
          </a:p>
        </p:txBody>
      </p:sp>
      <p:sp>
        <p:nvSpPr>
          <p:cNvPr id="3" name="Content Placeholder 2">
            <a:extLst>
              <a:ext uri="{FF2B5EF4-FFF2-40B4-BE49-F238E27FC236}">
                <a16:creationId xmlns:a16="http://schemas.microsoft.com/office/drawing/2014/main" id="{8967563C-CBB3-4A66-98C8-938106E46525}"/>
              </a:ext>
            </a:extLst>
          </p:cNvPr>
          <p:cNvSpPr>
            <a:spLocks noGrp="1"/>
          </p:cNvSpPr>
          <p:nvPr>
            <p:ph idx="1"/>
          </p:nvPr>
        </p:nvSpPr>
        <p:spPr>
          <a:xfrm>
            <a:off x="1069445" y="1485423"/>
            <a:ext cx="10275888" cy="4965952"/>
          </a:xfrm>
        </p:spPr>
        <p:txBody>
          <a:bodyPr>
            <a:normAutofit/>
          </a:bodyPr>
          <a:lstStyle/>
          <a:p>
            <a:pPr marL="0" indent="0" algn="l" rtl="0">
              <a:buNone/>
            </a:pPr>
            <a:r>
              <a:rPr lang="en-US" sz="1600" b="1" u="sng" dirty="0">
                <a:latin typeface="Century Gothic (Headings)"/>
                <a:cs typeface="David" panose="020E0502060401010101" pitchFamily="34" charset="-79"/>
              </a:rPr>
              <a:t>Feature statistical analysis</a:t>
            </a:r>
          </a:p>
          <a:p>
            <a:pPr marL="0" indent="0" algn="l" rtl="0">
              <a:buNone/>
            </a:pPr>
            <a:r>
              <a:rPr lang="en-US" sz="1600" dirty="0">
                <a:solidFill>
                  <a:schemeClr val="tx1">
                    <a:lumMod val="85000"/>
                  </a:schemeClr>
                </a:solidFill>
                <a:latin typeface="Century Gothic (Headings)"/>
                <a:cs typeface="David" panose="020E0502060401010101" pitchFamily="34" charset="-79"/>
              </a:rPr>
              <a:t>Number of missing values for each feature:</a:t>
            </a:r>
          </a:p>
          <a:p>
            <a:pPr marL="0" indent="0" algn="l" rtl="0">
              <a:buNone/>
            </a:pPr>
            <a:r>
              <a:rPr lang="en-US" sz="1600" dirty="0">
                <a:solidFill>
                  <a:schemeClr val="tx1">
                    <a:lumMod val="85000"/>
                  </a:schemeClr>
                </a:solidFill>
                <a:latin typeface="Century Gothic (Headings)"/>
                <a:cs typeface="David" panose="020E0502060401010101" pitchFamily="34" charset="-79"/>
              </a:rPr>
              <a:t>We can see that only categorical features have missing values.</a:t>
            </a:r>
          </a:p>
          <a:p>
            <a:pPr marL="0" indent="0" algn="l" rtl="0">
              <a:buNone/>
            </a:pPr>
            <a:endParaRPr lang="en-US" sz="1000" dirty="0">
              <a:solidFill>
                <a:schemeClr val="tx1">
                  <a:lumMod val="85000"/>
                </a:schemeClr>
              </a:solidFill>
              <a:latin typeface="Century Gothic (Headings)"/>
              <a:cs typeface="David" panose="020E0502060401010101" pitchFamily="34" charset="-79"/>
            </a:endParaRPr>
          </a:p>
          <a:p>
            <a:pPr marL="0" indent="0" algn="l" rtl="0">
              <a:buNone/>
            </a:pPr>
            <a:r>
              <a:rPr lang="en-US" sz="1600" dirty="0">
                <a:solidFill>
                  <a:schemeClr val="tx1">
                    <a:lumMod val="85000"/>
                  </a:schemeClr>
                </a:solidFill>
                <a:latin typeface="Century Gothic (Headings)"/>
                <a:cs typeface="David" panose="020E0502060401010101" pitchFamily="34" charset="-79"/>
              </a:rPr>
              <a:t>To handle missing values, I will use 2 different methods:</a:t>
            </a:r>
          </a:p>
          <a:p>
            <a:pPr marL="457200" indent="-457200" algn="l" rtl="0">
              <a:buAutoNum type="arabicPeriod"/>
            </a:pPr>
            <a:r>
              <a:rPr lang="en-US" sz="1600" dirty="0">
                <a:solidFill>
                  <a:schemeClr val="tx1">
                    <a:lumMod val="85000"/>
                  </a:schemeClr>
                </a:solidFill>
                <a:latin typeface="Century Gothic (Headings)"/>
                <a:cs typeface="David" panose="020E0502060401010101" pitchFamily="34" charset="-79"/>
              </a:rPr>
              <a:t>If 1 category is above 90% from all the values in the current feature, I will assign missing values to this category.</a:t>
            </a:r>
          </a:p>
          <a:p>
            <a:pPr marL="457200" indent="-457200" algn="l" rtl="0">
              <a:buAutoNum type="arabicPeriod"/>
            </a:pPr>
            <a:r>
              <a:rPr lang="en-US" sz="1600" dirty="0">
                <a:solidFill>
                  <a:schemeClr val="tx1">
                    <a:lumMod val="85000"/>
                  </a:schemeClr>
                </a:solidFill>
                <a:latin typeface="Century Gothic (Headings)"/>
                <a:cs typeface="David" panose="020E0502060401010101" pitchFamily="34" charset="-79"/>
              </a:rPr>
              <a:t>Else, create new category </a:t>
            </a:r>
            <a:r>
              <a:rPr lang="he-IL" sz="1600" dirty="0">
                <a:solidFill>
                  <a:schemeClr val="tx1">
                    <a:lumMod val="85000"/>
                  </a:schemeClr>
                </a:solidFill>
                <a:latin typeface="Century Gothic (Headings)"/>
                <a:cs typeface="David" panose="020E0502060401010101" pitchFamily="34" charset="-79"/>
              </a:rPr>
              <a:t>"</a:t>
            </a:r>
            <a:r>
              <a:rPr lang="en-US" sz="1600" dirty="0">
                <a:solidFill>
                  <a:schemeClr val="tx1">
                    <a:lumMod val="85000"/>
                  </a:schemeClr>
                </a:solidFill>
                <a:latin typeface="Century Gothic (Headings)"/>
                <a:cs typeface="David" panose="020E0502060401010101" pitchFamily="34" charset="-79"/>
              </a:rPr>
              <a:t>MISSING</a:t>
            </a:r>
            <a:r>
              <a:rPr lang="he-IL" sz="1600" dirty="0">
                <a:solidFill>
                  <a:schemeClr val="tx1">
                    <a:lumMod val="85000"/>
                  </a:schemeClr>
                </a:solidFill>
                <a:latin typeface="Century Gothic (Headings)"/>
                <a:cs typeface="David" panose="020E0502060401010101" pitchFamily="34" charset="-79"/>
              </a:rPr>
              <a:t> "</a:t>
            </a:r>
            <a:r>
              <a:rPr lang="en-US" sz="1600" dirty="0">
                <a:solidFill>
                  <a:schemeClr val="tx1">
                    <a:lumMod val="85000"/>
                  </a:schemeClr>
                </a:solidFill>
                <a:latin typeface="Century Gothic (Headings)"/>
                <a:cs typeface="David" panose="020E0502060401010101" pitchFamily="34" charset="-79"/>
              </a:rPr>
              <a:t>and put assign the missing values as the new category.</a:t>
            </a:r>
          </a:p>
          <a:p>
            <a:pPr marL="0" indent="0" algn="l" rtl="0">
              <a:buNone/>
            </a:pPr>
            <a:r>
              <a:rPr lang="en-US" sz="1600" dirty="0">
                <a:solidFill>
                  <a:schemeClr val="tx1">
                    <a:lumMod val="85000"/>
                  </a:schemeClr>
                </a:solidFill>
                <a:latin typeface="Century Gothic (Headings)"/>
                <a:cs typeface="David" panose="020E0502060401010101" pitchFamily="34" charset="-79"/>
              </a:rPr>
              <a:t>Most of the missing values will be Missing, as most of the categorical features are balanced.</a:t>
            </a:r>
            <a:endParaRPr lang="he-IL" sz="1600" dirty="0">
              <a:solidFill>
                <a:schemeClr val="tx1">
                  <a:lumMod val="85000"/>
                </a:schemeClr>
              </a:solidFill>
              <a:latin typeface="Century Gothic (Headings)"/>
              <a:cs typeface="David" panose="020E0502060401010101" pitchFamily="34" charset="-79"/>
            </a:endParaRPr>
          </a:p>
          <a:p>
            <a:pPr marL="0" indent="0" algn="l" rtl="0">
              <a:buNone/>
            </a:pPr>
            <a:endParaRPr lang="en-US" sz="1600" dirty="0">
              <a:solidFill>
                <a:schemeClr val="tx1">
                  <a:lumMod val="85000"/>
                </a:schemeClr>
              </a:solidFill>
              <a:latin typeface="Century Gothic (Headings)"/>
              <a:cs typeface="David" panose="020E0502060401010101" pitchFamily="34" charset="-79"/>
            </a:endParaRPr>
          </a:p>
          <a:p>
            <a:pPr marL="0" indent="0" algn="l" rtl="0">
              <a:buNone/>
            </a:pPr>
            <a:endParaRPr lang="en-US" sz="1600" dirty="0">
              <a:latin typeface="Century Gothic (Headings)"/>
              <a:cs typeface="David" panose="020E0502060401010101" pitchFamily="34" charset="-79"/>
            </a:endParaRPr>
          </a:p>
          <a:p>
            <a:pPr marL="0" indent="0" algn="l" rtl="0">
              <a:buNone/>
            </a:pPr>
            <a:endParaRPr lang="en-US" sz="1600" dirty="0">
              <a:latin typeface="Century Gothic (Headings)"/>
              <a:cs typeface="David" panose="020E0502060401010101" pitchFamily="34" charset="-79"/>
            </a:endParaRPr>
          </a:p>
          <a:p>
            <a:pPr marL="0" indent="0" algn="l" rtl="0">
              <a:buNone/>
            </a:pPr>
            <a:endParaRPr lang="en-US" sz="1600" dirty="0">
              <a:latin typeface="Century Gothic (Headings)"/>
              <a:cs typeface="David" panose="020E0502060401010101" pitchFamily="34" charset="-79"/>
            </a:endParaRPr>
          </a:p>
          <a:p>
            <a:pPr marL="0" indent="0" algn="l" rtl="0">
              <a:buNone/>
            </a:pPr>
            <a:endParaRPr lang="en-US" sz="1600" dirty="0">
              <a:latin typeface="Century Gothic (Headings)"/>
              <a:cs typeface="David" panose="020E0502060401010101" pitchFamily="34" charset="-79"/>
            </a:endParaRPr>
          </a:p>
          <a:p>
            <a:pPr marL="0" indent="0" algn="l" rtl="0">
              <a:buNone/>
            </a:pPr>
            <a:endParaRPr lang="en-US" sz="1600" u="sng" dirty="0">
              <a:latin typeface="Century Gothic (Headings)"/>
              <a:cs typeface="David" panose="020E0502060401010101" pitchFamily="34" charset="-79"/>
            </a:endParaRPr>
          </a:p>
          <a:p>
            <a:pPr marL="0" indent="0" algn="l" rtl="0">
              <a:buNone/>
            </a:pPr>
            <a:endParaRPr lang="he-IL" sz="1600" u="sng" dirty="0">
              <a:latin typeface="Century Gothic (Headings)"/>
              <a:cs typeface="David" panose="020E0502060401010101" pitchFamily="34" charset="-79"/>
            </a:endParaRPr>
          </a:p>
        </p:txBody>
      </p:sp>
      <p:pic>
        <p:nvPicPr>
          <p:cNvPr id="5" name="Picture 4">
            <a:extLst>
              <a:ext uri="{FF2B5EF4-FFF2-40B4-BE49-F238E27FC236}">
                <a16:creationId xmlns:a16="http://schemas.microsoft.com/office/drawing/2014/main" id="{1E0B3AB6-D550-4289-AC52-9A56646DF1E9}"/>
              </a:ext>
            </a:extLst>
          </p:cNvPr>
          <p:cNvPicPr>
            <a:picLocks noChangeAspect="1"/>
          </p:cNvPicPr>
          <p:nvPr/>
        </p:nvPicPr>
        <p:blipFill>
          <a:blip r:embed="rId3"/>
          <a:stretch>
            <a:fillRect/>
          </a:stretch>
        </p:blipFill>
        <p:spPr>
          <a:xfrm>
            <a:off x="7431078" y="924381"/>
            <a:ext cx="3043089" cy="2115151"/>
          </a:xfrm>
          <a:prstGeom prst="rect">
            <a:avLst/>
          </a:prstGeom>
        </p:spPr>
      </p:pic>
      <p:pic>
        <p:nvPicPr>
          <p:cNvPr id="6" name="Picture 5">
            <a:extLst>
              <a:ext uri="{FF2B5EF4-FFF2-40B4-BE49-F238E27FC236}">
                <a16:creationId xmlns:a16="http://schemas.microsoft.com/office/drawing/2014/main" id="{97173786-F336-4664-B8B9-37B6B516A8DE}"/>
              </a:ext>
            </a:extLst>
          </p:cNvPr>
          <p:cNvPicPr>
            <a:picLocks noChangeAspect="1"/>
          </p:cNvPicPr>
          <p:nvPr/>
        </p:nvPicPr>
        <p:blipFill>
          <a:blip r:embed="rId4"/>
          <a:stretch>
            <a:fillRect/>
          </a:stretch>
        </p:blipFill>
        <p:spPr>
          <a:xfrm>
            <a:off x="2118336" y="4680696"/>
            <a:ext cx="6806782" cy="1737722"/>
          </a:xfrm>
          <a:prstGeom prst="rect">
            <a:avLst/>
          </a:prstGeom>
        </p:spPr>
      </p:pic>
    </p:spTree>
    <p:extLst>
      <p:ext uri="{BB962C8B-B14F-4D97-AF65-F5344CB8AC3E}">
        <p14:creationId xmlns:p14="http://schemas.microsoft.com/office/powerpoint/2010/main" val="2375576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FBF8F-7DCE-405D-9A6A-F154ED48B534}"/>
              </a:ext>
            </a:extLst>
          </p:cNvPr>
          <p:cNvSpPr>
            <a:spLocks noGrp="1"/>
          </p:cNvSpPr>
          <p:nvPr>
            <p:ph type="title"/>
          </p:nvPr>
        </p:nvSpPr>
        <p:spPr/>
        <p:txBody>
          <a:bodyPr/>
          <a:lstStyle/>
          <a:p>
            <a:r>
              <a:rPr lang="en-US" dirty="0"/>
              <a:t>INITIAL DATA ANALYSIS</a:t>
            </a:r>
            <a:endParaRPr lang="he-IL" dirty="0"/>
          </a:p>
        </p:txBody>
      </p:sp>
      <p:sp>
        <p:nvSpPr>
          <p:cNvPr id="3" name="Content Placeholder 2">
            <a:extLst>
              <a:ext uri="{FF2B5EF4-FFF2-40B4-BE49-F238E27FC236}">
                <a16:creationId xmlns:a16="http://schemas.microsoft.com/office/drawing/2014/main" id="{8967563C-CBB3-4A66-98C8-938106E46525}"/>
              </a:ext>
            </a:extLst>
          </p:cNvPr>
          <p:cNvSpPr>
            <a:spLocks noGrp="1"/>
          </p:cNvSpPr>
          <p:nvPr>
            <p:ph idx="1"/>
          </p:nvPr>
        </p:nvSpPr>
        <p:spPr>
          <a:xfrm>
            <a:off x="1069445" y="1485423"/>
            <a:ext cx="10275888" cy="4965952"/>
          </a:xfrm>
        </p:spPr>
        <p:txBody>
          <a:bodyPr>
            <a:normAutofit/>
          </a:bodyPr>
          <a:lstStyle/>
          <a:p>
            <a:pPr marL="0" indent="0" algn="l" rtl="0">
              <a:buNone/>
            </a:pPr>
            <a:r>
              <a:rPr lang="en-US" sz="1600" b="1" u="sng" dirty="0">
                <a:latin typeface="Century Gothic (Headings)"/>
                <a:cs typeface="David" panose="020E0502060401010101" pitchFamily="34" charset="-79"/>
              </a:rPr>
              <a:t>Feature statistical analysis</a:t>
            </a:r>
          </a:p>
          <a:p>
            <a:pPr marL="0" indent="0" algn="l" rtl="0">
              <a:buNone/>
            </a:pPr>
            <a:r>
              <a:rPr lang="en-US" sz="1600" dirty="0">
                <a:solidFill>
                  <a:schemeClr val="tx1">
                    <a:lumMod val="85000"/>
                  </a:schemeClr>
                </a:solidFill>
                <a:latin typeface="Century Gothic (Headings)"/>
                <a:cs typeface="David" panose="020E0502060401010101" pitchFamily="34" charset="-79"/>
              </a:rPr>
              <a:t>Handle outliers:</a:t>
            </a:r>
          </a:p>
          <a:p>
            <a:pPr marL="0" indent="0" algn="l" rtl="0">
              <a:buNone/>
            </a:pPr>
            <a:r>
              <a:rPr lang="en-US" sz="1600" dirty="0">
                <a:solidFill>
                  <a:schemeClr val="tx1">
                    <a:lumMod val="85000"/>
                  </a:schemeClr>
                </a:solidFill>
                <a:latin typeface="Century Gothic (Headings)"/>
                <a:cs typeface="David" panose="020E0502060401010101" pitchFamily="34" charset="-79"/>
              </a:rPr>
              <a:t>To identify and remove outliers, I will use the 1.5xIQR rule.</a:t>
            </a:r>
          </a:p>
          <a:p>
            <a:pPr marL="0" indent="0" algn="l" rtl="0">
              <a:buNone/>
            </a:pPr>
            <a:r>
              <a:rPr lang="en-US" sz="1600" dirty="0">
                <a:solidFill>
                  <a:schemeClr val="tx1">
                    <a:lumMod val="85000"/>
                  </a:schemeClr>
                </a:solidFill>
                <a:latin typeface="Century Gothic (Headings)"/>
                <a:cs typeface="David" panose="020E0502060401010101" pitchFamily="34" charset="-79"/>
              </a:rPr>
              <a:t>I decided to use this method because it can handle categorical data.</a:t>
            </a:r>
          </a:p>
          <a:p>
            <a:pPr marL="0" indent="0" algn="l" rtl="0">
              <a:buNone/>
            </a:pPr>
            <a:endParaRPr lang="en-US" sz="1600" dirty="0">
              <a:solidFill>
                <a:schemeClr val="tx1">
                  <a:lumMod val="85000"/>
                </a:schemeClr>
              </a:solidFill>
              <a:latin typeface="Century Gothic (Headings)"/>
              <a:cs typeface="David" panose="020E0502060401010101" pitchFamily="34" charset="-79"/>
            </a:endParaRPr>
          </a:p>
          <a:p>
            <a:pPr marL="0" indent="0" algn="l" rtl="0">
              <a:buNone/>
            </a:pPr>
            <a:endParaRPr lang="en-US" sz="1600" dirty="0">
              <a:solidFill>
                <a:schemeClr val="tx1">
                  <a:lumMod val="85000"/>
                </a:schemeClr>
              </a:solidFill>
              <a:latin typeface="Century Gothic (Headings)"/>
              <a:cs typeface="David" panose="020E0502060401010101" pitchFamily="34" charset="-79"/>
            </a:endParaRPr>
          </a:p>
          <a:p>
            <a:pPr marL="0" indent="0" algn="l" rtl="0">
              <a:buNone/>
            </a:pPr>
            <a:endParaRPr lang="en-US" sz="1600" dirty="0">
              <a:latin typeface="Century Gothic (Headings)"/>
              <a:cs typeface="David" panose="020E0502060401010101" pitchFamily="34" charset="-79"/>
            </a:endParaRPr>
          </a:p>
          <a:p>
            <a:pPr marL="0" indent="0" algn="l" rtl="0">
              <a:buNone/>
            </a:pPr>
            <a:endParaRPr lang="en-US" sz="1600" dirty="0">
              <a:latin typeface="Century Gothic (Headings)"/>
              <a:cs typeface="David" panose="020E0502060401010101" pitchFamily="34" charset="-79"/>
            </a:endParaRPr>
          </a:p>
          <a:p>
            <a:pPr marL="0" indent="0" algn="l" rtl="0">
              <a:buNone/>
            </a:pPr>
            <a:endParaRPr lang="en-US" sz="1600" dirty="0">
              <a:latin typeface="Century Gothic (Headings)"/>
              <a:cs typeface="David" panose="020E0502060401010101" pitchFamily="34" charset="-79"/>
            </a:endParaRPr>
          </a:p>
          <a:p>
            <a:pPr marL="0" indent="0" algn="l" rtl="0">
              <a:buNone/>
            </a:pPr>
            <a:endParaRPr lang="en-US" sz="1600" dirty="0">
              <a:latin typeface="Century Gothic (Headings)"/>
              <a:cs typeface="David" panose="020E0502060401010101" pitchFamily="34" charset="-79"/>
            </a:endParaRPr>
          </a:p>
          <a:p>
            <a:pPr marL="0" indent="0" algn="l" rtl="0">
              <a:buNone/>
            </a:pPr>
            <a:endParaRPr lang="en-US" sz="1600" u="sng" dirty="0">
              <a:latin typeface="Century Gothic (Headings)"/>
              <a:cs typeface="David" panose="020E0502060401010101" pitchFamily="34" charset="-79"/>
            </a:endParaRPr>
          </a:p>
          <a:p>
            <a:pPr marL="0" indent="0" algn="l" rtl="0">
              <a:buNone/>
            </a:pPr>
            <a:endParaRPr lang="he-IL" sz="1600" u="sng" dirty="0">
              <a:latin typeface="Century Gothic (Headings)"/>
              <a:cs typeface="David" panose="020E0502060401010101" pitchFamily="34" charset="-79"/>
            </a:endParaRPr>
          </a:p>
        </p:txBody>
      </p:sp>
      <p:pic>
        <p:nvPicPr>
          <p:cNvPr id="7" name="Picture 6">
            <a:extLst>
              <a:ext uri="{FF2B5EF4-FFF2-40B4-BE49-F238E27FC236}">
                <a16:creationId xmlns:a16="http://schemas.microsoft.com/office/drawing/2014/main" id="{6A9426E6-3F3B-498B-860F-6B7C3BE6AC93}"/>
              </a:ext>
            </a:extLst>
          </p:cNvPr>
          <p:cNvPicPr>
            <a:picLocks noChangeAspect="1"/>
          </p:cNvPicPr>
          <p:nvPr/>
        </p:nvPicPr>
        <p:blipFill>
          <a:blip r:embed="rId2"/>
          <a:stretch>
            <a:fillRect/>
          </a:stretch>
        </p:blipFill>
        <p:spPr>
          <a:xfrm>
            <a:off x="1162579" y="3013750"/>
            <a:ext cx="7401958" cy="1991003"/>
          </a:xfrm>
          <a:prstGeom prst="rect">
            <a:avLst/>
          </a:prstGeom>
        </p:spPr>
      </p:pic>
    </p:spTree>
    <p:extLst>
      <p:ext uri="{BB962C8B-B14F-4D97-AF65-F5344CB8AC3E}">
        <p14:creationId xmlns:p14="http://schemas.microsoft.com/office/powerpoint/2010/main" val="11746313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TM02836342[[fn=Ion]]</Template>
  <TotalTime>901</TotalTime>
  <Words>1400</Words>
  <Application>Microsoft Office PowerPoint</Application>
  <PresentationFormat>Widescreen</PresentationFormat>
  <Paragraphs>215</Paragraphs>
  <Slides>19</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Century Gothic</vt:lpstr>
      <vt:lpstr>Century Gothic (Headings)</vt:lpstr>
      <vt:lpstr>Consolas</vt:lpstr>
      <vt:lpstr>Courier New</vt:lpstr>
      <vt:lpstr>Wingdings 3</vt:lpstr>
      <vt:lpstr>Ion</vt:lpstr>
      <vt:lpstr>Mushroom classification</vt:lpstr>
      <vt:lpstr>INTRO</vt:lpstr>
      <vt:lpstr>INTRO</vt:lpstr>
      <vt:lpstr>INTRO</vt:lpstr>
      <vt:lpstr>INITIAL DATA ANALYSIS</vt:lpstr>
      <vt:lpstr>INITIAL DATA ANALYSIS</vt:lpstr>
      <vt:lpstr>INITIAL DATA ANALYSIS</vt:lpstr>
      <vt:lpstr>INITIAL DATA ANALYSIS</vt:lpstr>
      <vt:lpstr>INITIAL DATA ANALYSIS</vt:lpstr>
      <vt:lpstr>Exploratory Data Analysis</vt:lpstr>
      <vt:lpstr>Exploratory Data Analysis</vt:lpstr>
      <vt:lpstr>Exploratory Data Analysis</vt:lpstr>
      <vt:lpstr>Exploratory Data Analysis</vt:lpstr>
      <vt:lpstr>Exploratory Data Analysis</vt:lpstr>
      <vt:lpstr>Classification Model</vt:lpstr>
      <vt:lpstr>Classification Model</vt:lpstr>
      <vt:lpstr>Classification Model</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Mushroom classification</dc:title>
  <dc:creator>דניאל שלם</dc:creator>
  <cp:lastModifiedBy>Avi Kaluzny</cp:lastModifiedBy>
  <cp:revision>75</cp:revision>
  <dcterms:created xsi:type="dcterms:W3CDTF">2021-02-18T15:02:51Z</dcterms:created>
  <dcterms:modified xsi:type="dcterms:W3CDTF">2021-02-21T18:35:18Z</dcterms:modified>
</cp:coreProperties>
</file>