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29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C00C992-5172-4FF6-B145-EFBDDCC5F64D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Introduction – Wine dataset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182880" y="1391040"/>
            <a:ext cx="9784080" cy="434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0" strike="noStrike" spc="-1" dirty="0">
                <a:latin typeface="Arial"/>
              </a:rPr>
              <a:t>   Input variables based on physicochemical tests:</a:t>
            </a:r>
          </a:p>
          <a:p>
            <a:endParaRPr lang="en-US" b="0" strike="noStrike" spc="-1" dirty="0">
              <a:latin typeface="Arial"/>
            </a:endParaRPr>
          </a:p>
          <a:p>
            <a:r>
              <a:rPr lang="en-US" b="0" strike="noStrike" spc="-1" dirty="0">
                <a:latin typeface="Arial"/>
              </a:rPr>
              <a:t>   1) </a:t>
            </a:r>
            <a:r>
              <a:rPr lang="en-US" b="1" strike="noStrike" spc="-1" dirty="0">
                <a:latin typeface="Arial"/>
              </a:rPr>
              <a:t>Fixed acidity</a:t>
            </a:r>
            <a:r>
              <a:rPr lang="en-US" b="0" strike="noStrike" spc="-1" dirty="0">
                <a:latin typeface="Arial"/>
              </a:rPr>
              <a:t>: numeric, continuous - base level of acidity</a:t>
            </a:r>
          </a:p>
          <a:p>
            <a:r>
              <a:rPr lang="en-US" b="0" strike="noStrike" spc="-1" dirty="0">
                <a:latin typeface="Arial"/>
              </a:rPr>
              <a:t>   2) </a:t>
            </a:r>
            <a:r>
              <a:rPr lang="en-US" b="1" strike="noStrike" spc="-1" dirty="0">
                <a:latin typeface="Arial"/>
              </a:rPr>
              <a:t>Volatile acidity</a:t>
            </a:r>
            <a:r>
              <a:rPr lang="en-US" b="0" strike="noStrike" spc="-1" dirty="0">
                <a:latin typeface="Arial"/>
              </a:rPr>
              <a:t>: numeric, continuous - varying level of acidity</a:t>
            </a:r>
          </a:p>
          <a:p>
            <a:r>
              <a:rPr lang="en-US" b="0" strike="noStrike" spc="-1" dirty="0">
                <a:latin typeface="Arial"/>
              </a:rPr>
              <a:t>   3) </a:t>
            </a:r>
            <a:r>
              <a:rPr lang="en-US" b="1" strike="noStrike" spc="-1" dirty="0">
                <a:latin typeface="Arial"/>
              </a:rPr>
              <a:t>Citric acid</a:t>
            </a:r>
            <a:r>
              <a:rPr lang="en-US" b="0" strike="noStrike" spc="-1" dirty="0">
                <a:latin typeface="Arial"/>
              </a:rPr>
              <a:t>: numeric, continuous - measure of citric acid</a:t>
            </a:r>
          </a:p>
          <a:p>
            <a:r>
              <a:rPr lang="en-US" b="0" strike="noStrike" spc="-1" dirty="0">
                <a:latin typeface="Arial"/>
              </a:rPr>
              <a:t>   4) </a:t>
            </a:r>
            <a:r>
              <a:rPr lang="en-US" b="1" strike="noStrike" spc="-1" dirty="0">
                <a:latin typeface="Arial"/>
              </a:rPr>
              <a:t>Residual sugar</a:t>
            </a:r>
            <a:r>
              <a:rPr lang="en-US" b="0" strike="noStrike" spc="-1" dirty="0">
                <a:latin typeface="Arial"/>
              </a:rPr>
              <a:t>: numeric, continuous - level of sugars </a:t>
            </a:r>
          </a:p>
          <a:p>
            <a:r>
              <a:rPr lang="en-US" b="0" strike="noStrike" spc="-1" dirty="0">
                <a:latin typeface="Arial"/>
              </a:rPr>
              <a:t>   5) </a:t>
            </a:r>
            <a:r>
              <a:rPr lang="en-US" b="1" strike="noStrike" spc="-1" dirty="0">
                <a:latin typeface="Arial"/>
              </a:rPr>
              <a:t>Chlorides</a:t>
            </a:r>
            <a:r>
              <a:rPr lang="en-US" b="0" strike="noStrike" spc="-1" dirty="0">
                <a:latin typeface="Arial"/>
              </a:rPr>
              <a:t>: numeric, continuous - levels of chloride</a:t>
            </a:r>
          </a:p>
          <a:p>
            <a:r>
              <a:rPr lang="en-US" b="0" strike="noStrike" spc="-1" dirty="0">
                <a:latin typeface="Arial"/>
              </a:rPr>
              <a:t>   6) </a:t>
            </a:r>
            <a:r>
              <a:rPr lang="en-US" b="1" strike="noStrike" spc="-1" dirty="0">
                <a:latin typeface="Arial"/>
              </a:rPr>
              <a:t>Free sulfur dioxide</a:t>
            </a:r>
            <a:r>
              <a:rPr lang="en-US" b="0" strike="noStrike" spc="-1" dirty="0">
                <a:latin typeface="Arial"/>
              </a:rPr>
              <a:t>: numeric, continuous - free particles, sulfur dioxide</a:t>
            </a:r>
          </a:p>
          <a:p>
            <a:r>
              <a:rPr lang="en-US" b="0" strike="noStrike" spc="-1" dirty="0">
                <a:latin typeface="Arial"/>
              </a:rPr>
              <a:t>   7) </a:t>
            </a:r>
            <a:r>
              <a:rPr lang="en-US" b="1" strike="noStrike" spc="-1" dirty="0">
                <a:latin typeface="Arial"/>
              </a:rPr>
              <a:t>Total sulfur dioxide</a:t>
            </a:r>
            <a:r>
              <a:rPr lang="en-US" b="0" strike="noStrike" spc="-1" dirty="0">
                <a:latin typeface="Arial"/>
              </a:rPr>
              <a:t>: numeric, continuous - total sulfur dioxide</a:t>
            </a:r>
          </a:p>
          <a:p>
            <a:r>
              <a:rPr lang="en-US" b="0" strike="noStrike" spc="-1" dirty="0">
                <a:latin typeface="Arial"/>
              </a:rPr>
              <a:t>   8) </a:t>
            </a:r>
            <a:r>
              <a:rPr lang="en-US" b="1" strike="noStrike" spc="-1" dirty="0">
                <a:latin typeface="Arial"/>
              </a:rPr>
              <a:t>Density</a:t>
            </a:r>
            <a:r>
              <a:rPr lang="en-US" b="0" strike="noStrike" spc="-1" dirty="0">
                <a:latin typeface="Arial"/>
              </a:rPr>
              <a:t>: category - liquid density rating</a:t>
            </a:r>
          </a:p>
          <a:p>
            <a:r>
              <a:rPr lang="en-US" b="0" strike="noStrike" spc="-1" dirty="0">
                <a:latin typeface="Arial"/>
              </a:rPr>
              <a:t>   9) </a:t>
            </a:r>
            <a:r>
              <a:rPr lang="en-US" b="1" strike="noStrike" spc="-1" dirty="0">
                <a:latin typeface="Arial"/>
              </a:rPr>
              <a:t>pH</a:t>
            </a:r>
            <a:r>
              <a:rPr lang="en-US" b="0" strike="noStrike" spc="-1" dirty="0">
                <a:latin typeface="Arial"/>
              </a:rPr>
              <a:t>: numeric, continuous - pH level</a:t>
            </a:r>
          </a:p>
          <a:p>
            <a:r>
              <a:rPr lang="en-US" b="0" strike="noStrike" spc="-1" dirty="0">
                <a:latin typeface="Arial"/>
              </a:rPr>
              <a:t>   10) </a:t>
            </a:r>
            <a:r>
              <a:rPr lang="en-US" b="1" strike="noStrike" spc="-1" dirty="0">
                <a:latin typeface="Arial"/>
              </a:rPr>
              <a:t>Sulphates</a:t>
            </a:r>
            <a:r>
              <a:rPr lang="en-US" b="0" strike="noStrike" spc="-1" dirty="0">
                <a:latin typeface="Arial"/>
              </a:rPr>
              <a:t>: numeric, continuous - sulphate count</a:t>
            </a:r>
          </a:p>
          <a:p>
            <a:r>
              <a:rPr lang="en-US" b="0" strike="noStrike" spc="-1" dirty="0">
                <a:latin typeface="Arial"/>
              </a:rPr>
              <a:t>   11) </a:t>
            </a:r>
            <a:r>
              <a:rPr lang="en-US" b="1" strike="noStrike" spc="-1" dirty="0">
                <a:latin typeface="Arial"/>
              </a:rPr>
              <a:t>Alcohol</a:t>
            </a:r>
            <a:r>
              <a:rPr lang="en-US" b="0" strike="noStrike" spc="-1" dirty="0">
                <a:latin typeface="Arial"/>
              </a:rPr>
              <a:t>: numeric, continuous - percentage of alcohol</a:t>
            </a:r>
          </a:p>
          <a:p>
            <a:r>
              <a:rPr lang="en-US" b="0" strike="noStrike" spc="-1" dirty="0">
                <a:latin typeface="Arial"/>
              </a:rPr>
              <a:t>   12) </a:t>
            </a:r>
            <a:r>
              <a:rPr lang="en-US" b="1" strike="noStrike" spc="-1" dirty="0">
                <a:latin typeface="Arial"/>
              </a:rPr>
              <a:t>Kind</a:t>
            </a:r>
            <a:r>
              <a:rPr lang="en-US" b="0" strike="noStrike" spc="-1" dirty="0">
                <a:latin typeface="Arial"/>
              </a:rPr>
              <a:t>: category - red or white wine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Introduction – clean_data()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4026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50000"/>
              </a:lnSpc>
              <a:spcAft>
                <a:spcPts val="14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latin typeface="Arial"/>
              </a:rPr>
              <a:t>One-hot encode</a:t>
            </a:r>
            <a:r>
              <a:rPr lang="en-US" sz="2000" b="0" strike="noStrike" spc="-1" dirty="0">
                <a:latin typeface="Arial"/>
              </a:rPr>
              <a:t> the categorical data for later statistical analysis. </a:t>
            </a:r>
          </a:p>
          <a:p>
            <a:pPr marL="432000" indent="-324000" algn="ctr">
              <a:lnSpc>
                <a:spcPct val="150000"/>
              </a:lnSpc>
              <a:spcAft>
                <a:spcPts val="14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Red =&gt; 1	        White =&gt; 0</a:t>
            </a:r>
          </a:p>
          <a:p>
            <a:pPr marL="432000" indent="-324000">
              <a:lnSpc>
                <a:spcPct val="150000"/>
              </a:lnSpc>
              <a:spcAft>
                <a:spcPts val="14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Fill (numeric) </a:t>
            </a:r>
            <a:r>
              <a:rPr lang="en-US" sz="2000" b="1" strike="noStrike" spc="-1" dirty="0">
                <a:latin typeface="Arial"/>
              </a:rPr>
              <a:t>missing values</a:t>
            </a:r>
            <a:r>
              <a:rPr lang="en-US" sz="2000" b="0" strike="noStrike" spc="-1" dirty="0">
                <a:latin typeface="Arial"/>
              </a:rPr>
              <a:t> with </a:t>
            </a:r>
            <a:r>
              <a:rPr lang="en-US" sz="2000" b="0" strike="noStrike" spc="-1" dirty="0" err="1">
                <a:latin typeface="Arial"/>
              </a:rPr>
              <a:t>numpy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NaN</a:t>
            </a:r>
            <a:r>
              <a:rPr lang="en-US" sz="2000" b="0" strike="noStrike" spc="-1" dirty="0">
                <a:latin typeface="Arial"/>
              </a:rPr>
              <a:t> value</a:t>
            </a:r>
          </a:p>
          <a:p>
            <a:pPr marL="432000" indent="-324000" algn="ctr">
              <a:lnSpc>
                <a:spcPct val="150000"/>
              </a:lnSpc>
              <a:spcAft>
                <a:spcPts val="14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missing_value</a:t>
            </a:r>
            <a:r>
              <a:rPr lang="en-US" sz="2000" b="0" strike="noStrike" spc="-1" dirty="0">
                <a:latin typeface="Arial"/>
              </a:rPr>
              <a:t> =&gt; </a:t>
            </a:r>
            <a:r>
              <a:rPr lang="en-US" sz="2000" b="0" strike="noStrike" spc="-1" dirty="0" err="1">
                <a:latin typeface="Arial"/>
              </a:rPr>
              <a:t>np.nan</a:t>
            </a:r>
            <a:r>
              <a:rPr lang="en-US" sz="2000" b="0" strike="noStrike" spc="-1" dirty="0">
                <a:latin typeface="Arial"/>
              </a:rPr>
              <a:t>()</a:t>
            </a:r>
          </a:p>
          <a:p>
            <a:pPr marL="432000" indent="-324000">
              <a:lnSpc>
                <a:spcPct val="150000"/>
              </a:lnSpc>
              <a:spcAft>
                <a:spcPts val="14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Replace the </a:t>
            </a:r>
            <a:r>
              <a:rPr lang="en-US" sz="2000" b="1" strike="noStrike" spc="-1" dirty="0">
                <a:latin typeface="Arial"/>
              </a:rPr>
              <a:t>outliers</a:t>
            </a:r>
            <a:r>
              <a:rPr lang="en-US" sz="2000" b="0" strike="noStrike" spc="-1" dirty="0">
                <a:latin typeface="Arial"/>
              </a:rPr>
              <a:t> (values beyond 3*</a:t>
            </a:r>
            <a:r>
              <a:rPr lang="en-US" sz="2000" b="0" strike="noStrike" spc="-1" dirty="0" err="1">
                <a:latin typeface="Arial"/>
                <a:ea typeface="Arial"/>
              </a:rPr>
              <a:t>σ</a:t>
            </a:r>
            <a:r>
              <a:rPr lang="en-US" sz="2000" b="0" strike="noStrike" spc="-1" dirty="0">
                <a:latin typeface="Arial"/>
              </a:rPr>
              <a:t>)</a:t>
            </a:r>
          </a:p>
          <a:p>
            <a:pPr marL="432000" indent="-324000" algn="ctr">
              <a:lnSpc>
                <a:spcPct val="150000"/>
              </a:lnSpc>
              <a:spcAft>
                <a:spcPts val="14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x</a:t>
            </a:r>
            <a:r>
              <a:rPr lang="en-US" sz="2000" b="0" strike="noStrike" spc="-1" baseline="-33000" dirty="0" err="1">
                <a:latin typeface="Arial"/>
              </a:rPr>
              <a:t>outlier</a:t>
            </a:r>
            <a:r>
              <a:rPr lang="en-US" sz="2000" b="0" strike="noStrike" spc="-1" baseline="-33000" dirty="0">
                <a:latin typeface="Arial"/>
              </a:rPr>
              <a:t>  </a:t>
            </a:r>
            <a:r>
              <a:rPr lang="en-US" sz="2000" b="0" strike="noStrike" spc="-1" dirty="0">
                <a:latin typeface="Arial"/>
              </a:rPr>
              <a:t>=&gt; mean + </a:t>
            </a:r>
            <a:r>
              <a:rPr lang="en-US" sz="2000" b="0" strike="noStrike" spc="-1" dirty="0" err="1">
                <a:latin typeface="Arial"/>
                <a:ea typeface="Arial"/>
              </a:rPr>
              <a:t>δ</a:t>
            </a:r>
            <a:r>
              <a:rPr lang="en-US" sz="2000" b="0" strike="noStrike" spc="-1" dirty="0">
                <a:latin typeface="Arial"/>
                <a:ea typeface="Arial"/>
              </a:rPr>
              <a:t>*</a:t>
            </a:r>
            <a:r>
              <a:rPr lang="en-US" sz="2000" b="0" strike="noStrike" spc="-1" dirty="0" err="1">
                <a:latin typeface="Arial"/>
                <a:ea typeface="Arial"/>
              </a:rPr>
              <a:t>σ</a:t>
            </a:r>
            <a:r>
              <a:rPr lang="en-US" sz="2000" b="0" strike="noStrike" spc="-1" dirty="0">
                <a:latin typeface="Arial"/>
                <a:ea typeface="Arial"/>
              </a:rPr>
              <a:t> ,     </a:t>
            </a:r>
            <a:r>
              <a:rPr lang="en-US" sz="1400" b="0" strike="noStrike" spc="-1" dirty="0">
                <a:latin typeface="Arial"/>
                <a:ea typeface="Arial"/>
              </a:rPr>
              <a:t>where </a:t>
            </a:r>
            <a:r>
              <a:rPr lang="en-US" sz="1400" b="0" strike="noStrike" spc="-1" dirty="0" err="1">
                <a:latin typeface="Arial"/>
                <a:ea typeface="Arial"/>
              </a:rPr>
              <a:t>δ</a:t>
            </a:r>
            <a:r>
              <a:rPr lang="en-US" sz="1400" b="0" strike="noStrike" spc="-1" dirty="0">
                <a:latin typeface="Arial"/>
                <a:ea typeface="Arial"/>
              </a:rPr>
              <a:t> is a random value between (0, 1)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Introduction – clean_data()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74880" y="1623960"/>
            <a:ext cx="4389120" cy="3291480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5600520" y="1609920"/>
            <a:ext cx="4437360" cy="3327840"/>
          </a:xfrm>
          <a:prstGeom prst="rect">
            <a:avLst/>
          </a:prstGeom>
          <a:ln>
            <a:noFill/>
          </a:ln>
        </p:spPr>
      </p:pic>
      <p:sp>
        <p:nvSpPr>
          <p:cNvPr id="49" name="Line 2"/>
          <p:cNvSpPr/>
          <p:nvPr/>
        </p:nvSpPr>
        <p:spPr>
          <a:xfrm>
            <a:off x="4183920" y="3200400"/>
            <a:ext cx="14166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TextShape 3"/>
          <p:cNvSpPr txBox="1"/>
          <p:nvPr/>
        </p:nvSpPr>
        <p:spPr>
          <a:xfrm>
            <a:off x="4114800" y="2815200"/>
            <a:ext cx="15710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clean_data()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Data analysis – Correlation map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-2160" y="1299600"/>
            <a:ext cx="6037200" cy="437040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852160" y="1463040"/>
            <a:ext cx="4572000" cy="243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200" b="0" strike="noStrike" spc="-1">
                <a:latin typeface="Arial"/>
              </a:rPr>
              <a:t>High correlation between: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latin typeface="Arial"/>
              </a:rPr>
              <a:t>Chlorides – Total Sulfur Dioxide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latin typeface="Arial"/>
              </a:rPr>
              <a:t>Kind – Total Sulfur Dioxide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latin typeface="Arial"/>
              </a:rPr>
              <a:t>Density – Alcohol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latin typeface="Arial"/>
              </a:rPr>
              <a:t>Quality – Free Sulfur Dioxide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Data analysis – Kind correlation </a:t>
            </a:r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4991760" y="1205640"/>
            <a:ext cx="4609440" cy="4555080"/>
          </a:xfrm>
          <a:prstGeom prst="rect">
            <a:avLst/>
          </a:prstGeom>
          <a:ln>
            <a:noFill/>
          </a:ln>
        </p:spPr>
      </p:pic>
      <p:sp>
        <p:nvSpPr>
          <p:cNvPr id="56" name="TextShape 2"/>
          <p:cNvSpPr txBox="1"/>
          <p:nvPr/>
        </p:nvSpPr>
        <p:spPr>
          <a:xfrm>
            <a:off x="365760" y="1599120"/>
            <a:ext cx="3474720" cy="337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200" b="0" strike="noStrike" spc="-1">
                <a:latin typeface="Arial"/>
              </a:rPr>
              <a:t>We can see that the peak of the distributions are well separated by kind, wich means that there is a correlation between the kind and the other variables.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Data analysis – Quality correlation 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4206240" y="1491120"/>
            <a:ext cx="5556600" cy="3720960"/>
          </a:xfrm>
          <a:prstGeom prst="rect">
            <a:avLst/>
          </a:prstGeom>
          <a:ln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182880" y="1920240"/>
            <a:ext cx="3657600" cy="196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200" b="0" strike="noStrike" spc="-1">
                <a:latin typeface="Arial"/>
              </a:rPr>
              <a:t>We can see that there is a negative correlation, so the higher the alcohol in the wine, the lower it’s density.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Classification – Gaussian NB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365760" y="1463040"/>
            <a:ext cx="9052560" cy="237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Run a Gaussian-NB classifier with every pair of features.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Choose the pair that yielded the highest accuracy.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Result: </a:t>
            </a:r>
            <a:r>
              <a:rPr lang="en-US" sz="2400" b="1" strike="noStrike" spc="-1">
                <a:latin typeface="Arial"/>
              </a:rPr>
              <a:t>chlorides</a:t>
            </a:r>
            <a:r>
              <a:rPr lang="en-US" sz="2400" b="0" strike="noStrike" spc="-1">
                <a:latin typeface="Arial"/>
              </a:rPr>
              <a:t> and </a:t>
            </a:r>
            <a:r>
              <a:rPr lang="en-US" sz="2400" b="1" strike="noStrike" spc="-1">
                <a:latin typeface="Arial"/>
              </a:rPr>
              <a:t>total</a:t>
            </a:r>
            <a:r>
              <a:rPr lang="en-US" sz="2400" b="0" strike="noStrike" spc="-1">
                <a:latin typeface="Arial"/>
              </a:rPr>
              <a:t> </a:t>
            </a:r>
            <a:r>
              <a:rPr lang="en-US" sz="2400" b="1" strike="noStrike" spc="-1">
                <a:latin typeface="Arial"/>
              </a:rPr>
              <a:t>sulfur dioxide </a:t>
            </a:r>
            <a:r>
              <a:rPr lang="en-US" sz="2400" b="0" strike="noStrike" spc="-1">
                <a:latin typeface="Arial"/>
              </a:rPr>
              <a:t> (94.04% accuracy)</a:t>
            </a:r>
          </a:p>
        </p:txBody>
      </p:sp>
      <p:sp>
        <p:nvSpPr>
          <p:cNvPr id="62" name="TextShape 3"/>
          <p:cNvSpPr txBox="1"/>
          <p:nvPr/>
        </p:nvSpPr>
        <p:spPr>
          <a:xfrm>
            <a:off x="457200" y="4114800"/>
            <a:ext cx="9326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u="sng" strike="noStrike" spc="-1">
                <a:uFillTx/>
                <a:latin typeface="Arial"/>
              </a:rPr>
              <a:t>Observation</a:t>
            </a:r>
            <a:r>
              <a:rPr lang="en-US" sz="1800" b="0" strike="noStrike" spc="-1">
                <a:latin typeface="Arial"/>
              </a:rPr>
              <a:t>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Formula 4"/>
              <p:cNvSpPr txBox="1"/>
              <p:nvPr/>
            </p:nvSpPr>
            <p:spPr>
              <a:xfrm>
                <a:off x="2065320" y="3848400"/>
                <a:ext cx="1683720" cy="6127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Classification – Gaussian NB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0" y="1838520"/>
            <a:ext cx="4389120" cy="3291480"/>
          </a:xfrm>
          <a:prstGeom prst="rect">
            <a:avLst/>
          </a:prstGeom>
          <a:ln>
            <a:noFill/>
          </a:ln>
        </p:spPr>
      </p:pic>
      <p:pic>
        <p:nvPicPr>
          <p:cNvPr id="66" name="Picture 65"/>
          <p:cNvPicPr/>
          <p:nvPr/>
        </p:nvPicPr>
        <p:blipFill>
          <a:blip r:embed="rId3"/>
          <a:stretch/>
        </p:blipFill>
        <p:spPr>
          <a:xfrm>
            <a:off x="5667120" y="1828800"/>
            <a:ext cx="4412880" cy="3309480"/>
          </a:xfrm>
          <a:prstGeom prst="rect">
            <a:avLst/>
          </a:prstGeom>
          <a:ln>
            <a:noFill/>
          </a:ln>
        </p:spPr>
      </p:pic>
      <p:sp>
        <p:nvSpPr>
          <p:cNvPr id="67" name="Line 2"/>
          <p:cNvSpPr/>
          <p:nvPr/>
        </p:nvSpPr>
        <p:spPr>
          <a:xfrm>
            <a:off x="4369680" y="3566160"/>
            <a:ext cx="12081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TextShape 3"/>
          <p:cNvSpPr txBox="1"/>
          <p:nvPr/>
        </p:nvSpPr>
        <p:spPr>
          <a:xfrm>
            <a:off x="4245120" y="3216960"/>
            <a:ext cx="15710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latin typeface="Arial"/>
              </a:rPr>
              <a:t>Gaussian 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Classification – Decision Tree</a:t>
            </a: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474720" y="812160"/>
            <a:ext cx="6684840" cy="5226480"/>
          </a:xfrm>
          <a:prstGeom prst="rect">
            <a:avLst/>
          </a:prstGeom>
          <a:ln>
            <a:noFill/>
          </a:ln>
        </p:spPr>
      </p:pic>
      <p:sp>
        <p:nvSpPr>
          <p:cNvPr id="71" name="TextShape 2"/>
          <p:cNvSpPr txBox="1"/>
          <p:nvPr/>
        </p:nvSpPr>
        <p:spPr>
          <a:xfrm>
            <a:off x="0" y="1554480"/>
            <a:ext cx="4480560" cy="258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200" b="0" strike="noStrike" spc="-1">
                <a:latin typeface="Arial"/>
              </a:rPr>
              <a:t>Presicion with raw data: % 97.15</a:t>
            </a: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latin typeface="Arial"/>
              </a:rPr>
              <a:t>Presicion with clean data: % 95.15</a:t>
            </a:r>
          </a:p>
          <a:p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401</Words>
  <Application>Microsoft Macintosh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Sapir Ezra</dc:creator>
  <cp:keywords/>
  <dc:description/>
  <cp:lastModifiedBy>ספיר עזרא</cp:lastModifiedBy>
  <cp:revision>18</cp:revision>
  <dcterms:created xsi:type="dcterms:W3CDTF">2021-02-12T13:44:21Z</dcterms:created>
  <dcterms:modified xsi:type="dcterms:W3CDTF">2021-02-21T12:41:32Z</dcterms:modified>
  <cp:category/>
  <dc:language>en-US</dc:language>
</cp:coreProperties>
</file>