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slideLayouts/slideLayout10.xml" ContentType="application/vnd.openxmlformats-officedocument.presentationml.slideLayout+xml"/>
  <Default Extension="gif" ContentType="image/gif"/>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notesMasterIdLst>
    <p:notesMasterId r:id="rId48"/>
  </p:notesMasterIdLst>
  <p:sldIdLst>
    <p:sldId id="256" r:id="rId2"/>
    <p:sldId id="361" r:id="rId3"/>
    <p:sldId id="365" r:id="rId4"/>
    <p:sldId id="367" r:id="rId5"/>
    <p:sldId id="366" r:id="rId6"/>
    <p:sldId id="316" r:id="rId7"/>
    <p:sldId id="374" r:id="rId8"/>
    <p:sldId id="375" r:id="rId9"/>
    <p:sldId id="403" r:id="rId10"/>
    <p:sldId id="355" r:id="rId11"/>
    <p:sldId id="395" r:id="rId12"/>
    <p:sldId id="368" r:id="rId13"/>
    <p:sldId id="356" r:id="rId14"/>
    <p:sldId id="397" r:id="rId15"/>
    <p:sldId id="377" r:id="rId16"/>
    <p:sldId id="378" r:id="rId17"/>
    <p:sldId id="379" r:id="rId18"/>
    <p:sldId id="380" r:id="rId19"/>
    <p:sldId id="357" r:id="rId20"/>
    <p:sldId id="369" r:id="rId21"/>
    <p:sldId id="348" r:id="rId22"/>
    <p:sldId id="358" r:id="rId23"/>
    <p:sldId id="370" r:id="rId24"/>
    <p:sldId id="371" r:id="rId25"/>
    <p:sldId id="359" r:id="rId26"/>
    <p:sldId id="402" r:id="rId27"/>
    <p:sldId id="362" r:id="rId28"/>
    <p:sldId id="372" r:id="rId29"/>
    <p:sldId id="363" r:id="rId30"/>
    <p:sldId id="373" r:id="rId31"/>
    <p:sldId id="400" r:id="rId32"/>
    <p:sldId id="381" r:id="rId33"/>
    <p:sldId id="383" r:id="rId34"/>
    <p:sldId id="384" r:id="rId35"/>
    <p:sldId id="385" r:id="rId36"/>
    <p:sldId id="386" r:id="rId37"/>
    <p:sldId id="399" r:id="rId38"/>
    <p:sldId id="387" r:id="rId39"/>
    <p:sldId id="388" r:id="rId40"/>
    <p:sldId id="398" r:id="rId41"/>
    <p:sldId id="389" r:id="rId42"/>
    <p:sldId id="390" r:id="rId43"/>
    <p:sldId id="391" r:id="rId44"/>
    <p:sldId id="392" r:id="rId45"/>
    <p:sldId id="393" r:id="rId46"/>
    <p:sldId id="401" r:id="rId47"/>
  </p:sldIdLst>
  <p:sldSz cx="9144000" cy="6858000" type="screen4x3"/>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4694" autoAdjust="0"/>
    <p:restoredTop sz="73500" autoAdjust="0"/>
  </p:normalViewPr>
  <p:slideViewPr>
    <p:cSldViewPr>
      <p:cViewPr>
        <p:scale>
          <a:sx n="66" d="100"/>
          <a:sy n="66" d="100"/>
        </p:scale>
        <p:origin x="-1290" y="-72"/>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886200" y="0"/>
            <a:ext cx="2971800" cy="457200"/>
          </a:xfrm>
          <a:prstGeom prst="rect">
            <a:avLst/>
          </a:prstGeom>
        </p:spPr>
        <p:txBody>
          <a:bodyPr vert="horz" lIns="91440" tIns="45720" rIns="91440" bIns="45720" rtlCol="1"/>
          <a:lstStyle>
            <a:lvl1pPr algn="r">
              <a:defRPr sz="1200"/>
            </a:lvl1pPr>
          </a:lstStyle>
          <a:p>
            <a:endParaRPr lang="he-IL"/>
          </a:p>
        </p:txBody>
      </p:sp>
      <p:sp>
        <p:nvSpPr>
          <p:cNvPr id="3" name="Date Placeholder 2"/>
          <p:cNvSpPr>
            <a:spLocks noGrp="1"/>
          </p:cNvSpPr>
          <p:nvPr>
            <p:ph type="dt" idx="1"/>
          </p:nvPr>
        </p:nvSpPr>
        <p:spPr>
          <a:xfrm>
            <a:off x="1588" y="0"/>
            <a:ext cx="2971800" cy="457200"/>
          </a:xfrm>
          <a:prstGeom prst="rect">
            <a:avLst/>
          </a:prstGeom>
        </p:spPr>
        <p:txBody>
          <a:bodyPr vert="horz" lIns="91440" tIns="45720" rIns="91440" bIns="45720" rtlCol="1"/>
          <a:lstStyle>
            <a:lvl1pPr algn="l">
              <a:defRPr sz="1200"/>
            </a:lvl1pPr>
          </a:lstStyle>
          <a:p>
            <a:fld id="{FCAED5EC-CE36-444E-9095-974F875AF099}" type="datetimeFigureOut">
              <a:rPr lang="he-IL" smtClean="0"/>
              <a:pPr/>
              <a:t>כ"ט/אדר א/תשע"ד</a:t>
            </a:fld>
            <a:endParaRPr lang="he-IL"/>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1" anchor="ctr"/>
          <a:lstStyle/>
          <a:p>
            <a:endParaRPr lang="he-IL"/>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1"/>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6" name="Footer Placeholder 5"/>
          <p:cNvSpPr>
            <a:spLocks noGrp="1"/>
          </p:cNvSpPr>
          <p:nvPr>
            <p:ph type="ftr" sz="quarter" idx="4"/>
          </p:nvPr>
        </p:nvSpPr>
        <p:spPr>
          <a:xfrm>
            <a:off x="3886200" y="8685213"/>
            <a:ext cx="2971800" cy="457200"/>
          </a:xfrm>
          <a:prstGeom prst="rect">
            <a:avLst/>
          </a:prstGeom>
        </p:spPr>
        <p:txBody>
          <a:bodyPr vert="horz" lIns="91440" tIns="45720" rIns="91440" bIns="45720" rtlCol="1" anchor="b"/>
          <a:lstStyle>
            <a:lvl1pPr algn="r">
              <a:defRPr sz="1200"/>
            </a:lvl1pPr>
          </a:lstStyle>
          <a:p>
            <a:endParaRPr lang="he-IL"/>
          </a:p>
        </p:txBody>
      </p:sp>
      <p:sp>
        <p:nvSpPr>
          <p:cNvPr id="7" name="Slide Number Placeholder 6"/>
          <p:cNvSpPr>
            <a:spLocks noGrp="1"/>
          </p:cNvSpPr>
          <p:nvPr>
            <p:ph type="sldNum" sz="quarter" idx="5"/>
          </p:nvPr>
        </p:nvSpPr>
        <p:spPr>
          <a:xfrm>
            <a:off x="1588" y="8685213"/>
            <a:ext cx="2971800" cy="457200"/>
          </a:xfrm>
          <a:prstGeom prst="rect">
            <a:avLst/>
          </a:prstGeom>
        </p:spPr>
        <p:txBody>
          <a:bodyPr vert="horz" lIns="91440" tIns="45720" rIns="91440" bIns="45720" rtlCol="1" anchor="b"/>
          <a:lstStyle>
            <a:lvl1pPr algn="l">
              <a:defRPr sz="1200"/>
            </a:lvl1pPr>
          </a:lstStyle>
          <a:p>
            <a:fld id="{73BEBB08-045A-4F8A-B3BB-6BB465944BDB}" type="slidenum">
              <a:rPr lang="he-IL" smtClean="0"/>
              <a:pPr/>
              <a:t>‹#›</a:t>
            </a:fld>
            <a:endParaRPr lang="he-IL"/>
          </a:p>
        </p:txBody>
      </p:sp>
    </p:spTree>
    <p:extLst>
      <p:ext uri="{BB962C8B-B14F-4D97-AF65-F5344CB8AC3E}">
        <p14:creationId xmlns="" xmlns:p14="http://schemas.microsoft.com/office/powerpoint/2010/main" val="3096408665"/>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b="1" u="sng" dirty="0" smtClean="0"/>
              <a:t>מוטיבציה</a:t>
            </a:r>
          </a:p>
          <a:p>
            <a:r>
              <a:rPr lang="he-IL" b="0" u="none" dirty="0" smtClean="0"/>
              <a:t>בשיעור זה נלמד</a:t>
            </a:r>
            <a:r>
              <a:rPr lang="he-IL" b="0" u="none" baseline="0" dirty="0" smtClean="0"/>
              <a:t> את הילדים על מבני הנתונים: מערך, תור, מחסנית ועץ בינארי. </a:t>
            </a:r>
          </a:p>
          <a:p>
            <a:r>
              <a:rPr lang="he-IL" b="0" u="none" baseline="0" dirty="0" smtClean="0"/>
              <a:t>זהו בעינינו נושא חשוב ביותר מהסיבות הבאות:</a:t>
            </a:r>
          </a:p>
          <a:p>
            <a:pPr>
              <a:buFontTx/>
              <a:buChar char="-"/>
            </a:pPr>
            <a:r>
              <a:rPr lang="he-IL" b="0" u="none" baseline="0" dirty="0" smtClean="0"/>
              <a:t> ניתן ללמידה על ידי ילדים</a:t>
            </a:r>
          </a:p>
          <a:p>
            <a:pPr>
              <a:buFontTx/>
              <a:buChar char="-"/>
            </a:pPr>
            <a:r>
              <a:rPr lang="he-IL" b="0" u="none" baseline="0" dirty="0" smtClean="0"/>
              <a:t> מפתח את החשיבה ואת ההבנה כיצד המחשב שלנו עובד</a:t>
            </a:r>
          </a:p>
          <a:p>
            <a:pPr>
              <a:buFontTx/>
              <a:buChar char="-"/>
            </a:pPr>
            <a:r>
              <a:rPr lang="he-IL" b="0" u="none" baseline="0" dirty="0" smtClean="0"/>
              <a:t> נושא חשוב ובסיסי במדעי המחשב</a:t>
            </a:r>
          </a:p>
          <a:p>
            <a:pPr>
              <a:buFontTx/>
              <a:buNone/>
            </a:pPr>
            <a:endParaRPr lang="he-IL" b="0" u="none" baseline="0" dirty="0" smtClean="0"/>
          </a:p>
          <a:p>
            <a:r>
              <a:rPr lang="he-IL" b="0" u="none" baseline="0" dirty="0" smtClean="0"/>
              <a:t>במערך זה, ראשית נחדד בפני הילדים את העובדה שהמחשב שלנו צריך לשמור הרבה מאוד מידע, ולאחר מכן נסביר שהמידע הזה נשמר במבני נתונים מיוחדים. ננסה להדגיש בפני הילדים מהם ההבדלים בין מבני הנתונים השונים, ומהם היתרונות/ חסרונות שלהם. במערך שיעור זה נשלב בין סוגים שונים של פעילויות בנושא: משחקי מחשב, דפי עבודה, פעילויות </a:t>
            </a:r>
            <a:r>
              <a:rPr lang="he-IL" b="0" u="none" baseline="0" dirty="0" err="1" smtClean="0"/>
              <a:t>בסקרץ</a:t>
            </a:r>
            <a:r>
              <a:rPr lang="he-IL" b="0" u="none" baseline="0" dirty="0" smtClean="0"/>
              <a:t>' ועוד, וזאת מתוך הניסיון שלנו שהילדים אוהבים גיוון בפעילויות (ולא רק הרצאה </a:t>
            </a:r>
            <a:r>
              <a:rPr lang="he-IL" b="0" u="none" baseline="0" dirty="0" err="1" smtClean="0"/>
              <a:t>פרונטלית</a:t>
            </a:r>
            <a:r>
              <a:rPr lang="he-IL" b="0" u="none" baseline="0" dirty="0" smtClean="0"/>
              <a:t>).  </a:t>
            </a:r>
          </a:p>
        </p:txBody>
      </p:sp>
      <p:sp>
        <p:nvSpPr>
          <p:cNvPr id="4" name="Slide Number Placeholder 3"/>
          <p:cNvSpPr>
            <a:spLocks noGrp="1"/>
          </p:cNvSpPr>
          <p:nvPr>
            <p:ph type="sldNum" sz="quarter" idx="10"/>
          </p:nvPr>
        </p:nvSpPr>
        <p:spPr/>
        <p:txBody>
          <a:bodyPr/>
          <a:lstStyle/>
          <a:p>
            <a:fld id="{73BEBB08-045A-4F8A-B3BB-6BB465944BDB}" type="slidenum">
              <a:rPr lang="he-IL" smtClean="0"/>
              <a:pPr/>
              <a:t>1</a:t>
            </a:fld>
            <a:endParaRPr lang="he-IL"/>
          </a:p>
        </p:txBody>
      </p:sp>
    </p:spTree>
    <p:extLst>
      <p:ext uri="{BB962C8B-B14F-4D97-AF65-F5344CB8AC3E}">
        <p14:creationId xmlns="" xmlns:p14="http://schemas.microsoft.com/office/powerpoint/2010/main" val="1340515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normAutofit/>
          </a:bodyPr>
          <a:lstStyle/>
          <a:p>
            <a:endParaRPr lang="he-IL" dirty="0"/>
          </a:p>
        </p:txBody>
      </p:sp>
      <p:sp>
        <p:nvSpPr>
          <p:cNvPr id="4" name="מציין מיקום של מספר שקופית 3"/>
          <p:cNvSpPr>
            <a:spLocks noGrp="1"/>
          </p:cNvSpPr>
          <p:nvPr>
            <p:ph type="sldNum" sz="quarter" idx="10"/>
          </p:nvPr>
        </p:nvSpPr>
        <p:spPr/>
        <p:txBody>
          <a:bodyPr/>
          <a:lstStyle/>
          <a:p>
            <a:fld id="{73BEBB08-045A-4F8A-B3BB-6BB465944BDB}" type="slidenum">
              <a:rPr lang="he-IL" smtClean="0"/>
              <a:pPr/>
              <a:t>41</a:t>
            </a:fld>
            <a:endParaRPr lang="he-IL"/>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normAutofit/>
          </a:bodyPr>
          <a:lstStyle/>
          <a:p>
            <a:endParaRPr lang="he-IL" dirty="0"/>
          </a:p>
        </p:txBody>
      </p:sp>
      <p:sp>
        <p:nvSpPr>
          <p:cNvPr id="4" name="מציין מיקום של מספר שקופית 3"/>
          <p:cNvSpPr>
            <a:spLocks noGrp="1"/>
          </p:cNvSpPr>
          <p:nvPr>
            <p:ph type="sldNum" sz="quarter" idx="10"/>
          </p:nvPr>
        </p:nvSpPr>
        <p:spPr/>
        <p:txBody>
          <a:bodyPr/>
          <a:lstStyle/>
          <a:p>
            <a:fld id="{73BEBB08-045A-4F8A-B3BB-6BB465944BDB}" type="slidenum">
              <a:rPr lang="he-IL" smtClean="0"/>
              <a:pPr/>
              <a:t>42</a:t>
            </a:fld>
            <a:endParaRPr lang="he-IL"/>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normAutofit/>
          </a:bodyPr>
          <a:lstStyle/>
          <a:p>
            <a:endParaRPr lang="he-IL" dirty="0"/>
          </a:p>
        </p:txBody>
      </p:sp>
      <p:sp>
        <p:nvSpPr>
          <p:cNvPr id="4" name="מציין מיקום של מספר שקופית 3"/>
          <p:cNvSpPr>
            <a:spLocks noGrp="1"/>
          </p:cNvSpPr>
          <p:nvPr>
            <p:ph type="sldNum" sz="quarter" idx="10"/>
          </p:nvPr>
        </p:nvSpPr>
        <p:spPr/>
        <p:txBody>
          <a:bodyPr/>
          <a:lstStyle/>
          <a:p>
            <a:fld id="{73BEBB08-045A-4F8A-B3BB-6BB465944BDB}" type="slidenum">
              <a:rPr lang="he-IL" smtClean="0"/>
              <a:pPr/>
              <a:t>43</a:t>
            </a:fld>
            <a:endParaRPr lang="he-IL"/>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normAutofit/>
          </a:bodyPr>
          <a:lstStyle/>
          <a:p>
            <a:endParaRPr lang="he-IL" b="1" dirty="0"/>
          </a:p>
        </p:txBody>
      </p:sp>
      <p:sp>
        <p:nvSpPr>
          <p:cNvPr id="4" name="מציין מיקום של מספר שקופית 3"/>
          <p:cNvSpPr>
            <a:spLocks noGrp="1"/>
          </p:cNvSpPr>
          <p:nvPr>
            <p:ph type="sldNum" sz="quarter" idx="10"/>
          </p:nvPr>
        </p:nvSpPr>
        <p:spPr/>
        <p:txBody>
          <a:bodyPr/>
          <a:lstStyle/>
          <a:p>
            <a:fld id="{73BEBB08-045A-4F8A-B3BB-6BB465944BDB}" type="slidenum">
              <a:rPr lang="he-IL" smtClean="0"/>
              <a:pPr/>
              <a:t>44</a:t>
            </a:fld>
            <a:endParaRPr lang="he-IL"/>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normAutofit/>
          </a:bodyPr>
          <a:lstStyle/>
          <a:p>
            <a:endParaRPr lang="he-IL" dirty="0"/>
          </a:p>
        </p:txBody>
      </p:sp>
      <p:sp>
        <p:nvSpPr>
          <p:cNvPr id="4" name="מציין מיקום של מספר שקופית 3"/>
          <p:cNvSpPr>
            <a:spLocks noGrp="1"/>
          </p:cNvSpPr>
          <p:nvPr>
            <p:ph type="sldNum" sz="quarter" idx="10"/>
          </p:nvPr>
        </p:nvSpPr>
        <p:spPr/>
        <p:txBody>
          <a:bodyPr/>
          <a:lstStyle/>
          <a:p>
            <a:fld id="{73BEBB08-045A-4F8A-B3BB-6BB465944BDB}" type="slidenum">
              <a:rPr lang="he-IL" smtClean="0"/>
              <a:pPr/>
              <a:t>45</a:t>
            </a:fld>
            <a:endParaRPr lang="he-IL"/>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normAutofit/>
          </a:bodyPr>
          <a:lstStyle/>
          <a:p>
            <a:endParaRPr lang="he-IL" dirty="0"/>
          </a:p>
        </p:txBody>
      </p:sp>
      <p:sp>
        <p:nvSpPr>
          <p:cNvPr id="4" name="מציין מיקום של מספר שקופית 3"/>
          <p:cNvSpPr>
            <a:spLocks noGrp="1"/>
          </p:cNvSpPr>
          <p:nvPr>
            <p:ph type="sldNum" sz="quarter" idx="10"/>
          </p:nvPr>
        </p:nvSpPr>
        <p:spPr/>
        <p:txBody>
          <a:bodyPr/>
          <a:lstStyle/>
          <a:p>
            <a:fld id="{73BEBB08-045A-4F8A-B3BB-6BB465944BDB}" type="slidenum">
              <a:rPr lang="he-IL" smtClean="0"/>
              <a:pPr/>
              <a:t>46</a:t>
            </a:fld>
            <a:endParaRPr lang="he-IL"/>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normAutofit/>
          </a:bodyPr>
          <a:lstStyle/>
          <a:p>
            <a:endParaRPr lang="he-IL" dirty="0"/>
          </a:p>
        </p:txBody>
      </p:sp>
      <p:sp>
        <p:nvSpPr>
          <p:cNvPr id="4" name="מציין מיקום של מספר שקופית 3"/>
          <p:cNvSpPr>
            <a:spLocks noGrp="1"/>
          </p:cNvSpPr>
          <p:nvPr>
            <p:ph type="sldNum" sz="quarter" idx="10"/>
          </p:nvPr>
        </p:nvSpPr>
        <p:spPr/>
        <p:txBody>
          <a:bodyPr/>
          <a:lstStyle/>
          <a:p>
            <a:fld id="{73BEBB08-045A-4F8A-B3BB-6BB465944BDB}" type="slidenum">
              <a:rPr lang="he-IL" smtClean="0"/>
              <a:pPr/>
              <a:t>2</a:t>
            </a:fld>
            <a:endParaRPr lang="he-IL"/>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normAutofit/>
          </a:bodyPr>
          <a:lstStyle/>
          <a:p>
            <a:r>
              <a:rPr lang="he-IL" b="1" dirty="0" smtClean="0"/>
              <a:t>נושא לדיון:</a:t>
            </a:r>
            <a:r>
              <a:rPr lang="he-IL" b="0" dirty="0" smtClean="0"/>
              <a:t> אנו מאמינים שהילדים ידעו לענות על השאלה הנ"ל די בקלות, והעובדה שהם</a:t>
            </a:r>
            <a:r>
              <a:rPr lang="he-IL" b="0" baseline="0" dirty="0" smtClean="0"/>
              <a:t> יענו תשובות רבות ומגוונות תדגיש את חשיבות הנושא ואת הצורך במבני נתונים מיוחדים לשמירת מידעים שונים. </a:t>
            </a:r>
            <a:endParaRPr lang="he-IL" b="1" dirty="0"/>
          </a:p>
        </p:txBody>
      </p:sp>
      <p:sp>
        <p:nvSpPr>
          <p:cNvPr id="4" name="מציין מיקום של מספר שקופית 3"/>
          <p:cNvSpPr>
            <a:spLocks noGrp="1"/>
          </p:cNvSpPr>
          <p:nvPr>
            <p:ph type="sldNum" sz="quarter" idx="10"/>
          </p:nvPr>
        </p:nvSpPr>
        <p:spPr/>
        <p:txBody>
          <a:bodyPr/>
          <a:lstStyle/>
          <a:p>
            <a:fld id="{73BEBB08-045A-4F8A-B3BB-6BB465944BDB}" type="slidenum">
              <a:rPr lang="he-IL" smtClean="0"/>
              <a:pPr/>
              <a:t>7</a:t>
            </a:fld>
            <a:endParaRPr lang="he-IL"/>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normAutofit/>
          </a:bodyPr>
          <a:lstStyle/>
          <a:p>
            <a:r>
              <a:rPr lang="he-IL" b="1" dirty="0" smtClean="0"/>
              <a:t>נושא לדיון:</a:t>
            </a:r>
            <a:r>
              <a:rPr lang="he-IL" b="0" dirty="0" smtClean="0"/>
              <a:t> נדון עם הילדים האם הפתרון הנ"ל מספיק טוב, וננסה לגרום להם להבין שזהו פתרון בעייתי מבחינות שונות:</a:t>
            </a:r>
          </a:p>
          <a:p>
            <a:pPr marL="228600" indent="-228600">
              <a:buAutoNum type="arabicPeriod"/>
            </a:pPr>
            <a:r>
              <a:rPr lang="he-IL" b="0" baseline="0" dirty="0" smtClean="0"/>
              <a:t>זמן</a:t>
            </a:r>
          </a:p>
          <a:p>
            <a:pPr marL="228600" indent="-228600">
              <a:buAutoNum type="arabicPeriod"/>
            </a:pPr>
            <a:r>
              <a:rPr lang="he-IL" b="0" baseline="0" dirty="0" smtClean="0"/>
              <a:t>סרבול</a:t>
            </a:r>
          </a:p>
          <a:p>
            <a:pPr marL="228600" indent="-228600">
              <a:buAutoNum type="arabicPeriod"/>
            </a:pPr>
            <a:r>
              <a:rPr lang="he-IL" b="0" baseline="0" dirty="0" smtClean="0"/>
              <a:t>לא ריאלי עבור כמות גדולה של תלמידים</a:t>
            </a:r>
          </a:p>
          <a:p>
            <a:pPr marL="228600" indent="-228600">
              <a:buAutoNum type="arabicPeriod"/>
            </a:pPr>
            <a:r>
              <a:rPr lang="he-IL" b="0" baseline="0" dirty="0" smtClean="0"/>
              <a:t>לא יעיל מבחינת זיכרון</a:t>
            </a:r>
            <a:endParaRPr lang="he-IL" b="0" dirty="0" smtClean="0"/>
          </a:p>
        </p:txBody>
      </p:sp>
      <p:sp>
        <p:nvSpPr>
          <p:cNvPr id="4" name="מציין מיקום של מספר שקופית 3"/>
          <p:cNvSpPr>
            <a:spLocks noGrp="1"/>
          </p:cNvSpPr>
          <p:nvPr>
            <p:ph type="sldNum" sz="quarter" idx="10"/>
          </p:nvPr>
        </p:nvSpPr>
        <p:spPr/>
        <p:txBody>
          <a:bodyPr/>
          <a:lstStyle/>
          <a:p>
            <a:fld id="{73BEBB08-045A-4F8A-B3BB-6BB465944BDB}" type="slidenum">
              <a:rPr lang="he-IL" smtClean="0"/>
              <a:pPr/>
              <a:t>11</a:t>
            </a:fld>
            <a:endParaRPr lang="he-IL"/>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normAutofit/>
          </a:bodyPr>
          <a:lstStyle/>
          <a:p>
            <a:r>
              <a:rPr lang="he-IL" b="1" dirty="0" smtClean="0"/>
              <a:t>נושא לדיון</a:t>
            </a:r>
            <a:r>
              <a:rPr lang="he-IL" b="0" dirty="0" smtClean="0"/>
              <a:t>: נדבר</a:t>
            </a:r>
            <a:r>
              <a:rPr lang="he-IL" b="0" baseline="0" dirty="0" smtClean="0"/>
              <a:t> על </a:t>
            </a:r>
            <a:r>
              <a:rPr lang="en-US" b="0" baseline="0" dirty="0" smtClean="0"/>
              <a:t>Buffer Overflow</a:t>
            </a:r>
            <a:r>
              <a:rPr lang="he-IL" b="0" baseline="0" dirty="0" smtClean="0"/>
              <a:t>:</a:t>
            </a:r>
          </a:p>
          <a:p>
            <a:r>
              <a:rPr lang="he-IL" b="0" baseline="0" dirty="0" smtClean="0"/>
              <a:t>במחשבים, גלישת חוצץ (</a:t>
            </a:r>
            <a:r>
              <a:rPr lang="en-US" b="0" baseline="0" dirty="0" smtClean="0"/>
              <a:t>Buffer Overflow</a:t>
            </a:r>
            <a:r>
              <a:rPr lang="he-IL" b="0" baseline="0" dirty="0" smtClean="0"/>
              <a:t>) היא שגיאת תכנות, שמתבטאת בכך שתוכנית מחשב כותבת לאזור בזיכרון המחשב (החוצץ) יותר מידע מאשר אותו אזור מסוגל להכיל. כתוצאה מכך "גולש" חלק מהמידע אל מחוץ לגבולות החוצץ, ומשנה נתונים שלא היו אמורים להשתנות. המידע שנמחק הוא לעתים קרובות הכרחי להמשך ריצתה התקינה של התוכנית, ובשל כך גלישת חוצץ עלולה לגרום לתוכנית להחזיר תוצאות לא נכונות, לקרוס לחלוטין, או אף לאפשר הרצה של "קוד זדוני" הגורם לתוכנית לפעול באופן שלא תוכנן מראש. בשל כך, גלישות חוצץ מהוות בסיס לפרצות אבטחה רבות. ברוב המקרים, גלישת חוצץ תגרום לפחות לקריסה של התוכנית המשתמשת בחוצץ.</a:t>
            </a:r>
          </a:p>
        </p:txBody>
      </p:sp>
      <p:sp>
        <p:nvSpPr>
          <p:cNvPr id="4" name="מציין מיקום של מספר שקופית 3"/>
          <p:cNvSpPr>
            <a:spLocks noGrp="1"/>
          </p:cNvSpPr>
          <p:nvPr>
            <p:ph type="sldNum" sz="quarter" idx="10"/>
          </p:nvPr>
        </p:nvSpPr>
        <p:spPr/>
        <p:txBody>
          <a:bodyPr/>
          <a:lstStyle/>
          <a:p>
            <a:fld id="{73BEBB08-045A-4F8A-B3BB-6BB465944BDB}" type="slidenum">
              <a:rPr lang="he-IL" smtClean="0"/>
              <a:pPr/>
              <a:t>14</a:t>
            </a:fld>
            <a:endParaRPr lang="he-IL"/>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normAutofit/>
          </a:bodyPr>
          <a:lstStyle/>
          <a:p>
            <a:r>
              <a:rPr lang="he-IL" b="1" dirty="0" smtClean="0"/>
              <a:t>הערה:</a:t>
            </a:r>
            <a:r>
              <a:rPr lang="he-IL" b="0" dirty="0" smtClean="0"/>
              <a:t> מאחר ומערך</a:t>
            </a:r>
            <a:r>
              <a:rPr lang="he-IL" b="0" baseline="0" dirty="0" smtClean="0"/>
              <a:t> השיעור מועבר ברובו בכיתה (ולא בחדר המחשבים), ניתן לדלג בשלב זה על פעילויות </a:t>
            </a:r>
            <a:r>
              <a:rPr lang="he-IL" b="0" baseline="0" dirty="0" err="1" smtClean="0"/>
              <a:t>הסקרץ</a:t>
            </a:r>
            <a:r>
              <a:rPr lang="he-IL" b="0" baseline="0" dirty="0" smtClean="0"/>
              <a:t>' ולהעביר אותן בשיעור הבא (כך אנו עשינו כשהעברנו את מערך השיעור). </a:t>
            </a:r>
            <a:endParaRPr lang="he-IL" b="1" dirty="0"/>
          </a:p>
        </p:txBody>
      </p:sp>
      <p:sp>
        <p:nvSpPr>
          <p:cNvPr id="4" name="מציין מיקום של מספר שקופית 3"/>
          <p:cNvSpPr>
            <a:spLocks noGrp="1"/>
          </p:cNvSpPr>
          <p:nvPr>
            <p:ph type="sldNum" sz="quarter" idx="10"/>
          </p:nvPr>
        </p:nvSpPr>
        <p:spPr/>
        <p:txBody>
          <a:bodyPr/>
          <a:lstStyle/>
          <a:p>
            <a:fld id="{73BEBB08-045A-4F8A-B3BB-6BB465944BDB}" type="slidenum">
              <a:rPr lang="he-IL" smtClean="0"/>
              <a:pPr/>
              <a:t>17</a:t>
            </a:fld>
            <a:endParaRPr lang="he-IL"/>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normAutofit/>
          </a:bodyPr>
          <a:lstStyle/>
          <a:p>
            <a:endParaRPr lang="he-IL" dirty="0"/>
          </a:p>
        </p:txBody>
      </p:sp>
      <p:sp>
        <p:nvSpPr>
          <p:cNvPr id="4" name="מציין מיקום של מספר שקופית 3"/>
          <p:cNvSpPr>
            <a:spLocks noGrp="1"/>
          </p:cNvSpPr>
          <p:nvPr>
            <p:ph type="sldNum" sz="quarter" idx="10"/>
          </p:nvPr>
        </p:nvSpPr>
        <p:spPr/>
        <p:txBody>
          <a:bodyPr/>
          <a:lstStyle/>
          <a:p>
            <a:fld id="{73BEBB08-045A-4F8A-B3BB-6BB465944BDB}" type="slidenum">
              <a:rPr lang="he-IL" smtClean="0"/>
              <a:pPr/>
              <a:t>31</a:t>
            </a:fld>
            <a:endParaRPr lang="he-IL"/>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normAutofit/>
          </a:bodyPr>
          <a:lstStyle/>
          <a:p>
            <a:r>
              <a:rPr lang="he-IL" dirty="0" smtClean="0"/>
              <a:t>בחלק זה של השיעור נתמקד ב</a:t>
            </a:r>
            <a:r>
              <a:rPr lang="he-IL" b="1" dirty="0" smtClean="0"/>
              <a:t>עצים</a:t>
            </a:r>
            <a:r>
              <a:rPr lang="he-IL" b="1" baseline="0" dirty="0" smtClean="0"/>
              <a:t> בינאריים.</a:t>
            </a:r>
            <a:r>
              <a:rPr lang="he-IL" b="0" baseline="0" dirty="0" smtClean="0"/>
              <a:t> הנושא הזה מעט יותר מורכב מהנושאים הקודמים, ולכן הבאנו אותו רק בשלב זה. אנו ממליצים לסיים כאן את השיעור הראשון בנושא מבני נתונים ולהתחיל את השיעור הבא עם הנושא הזה.  </a:t>
            </a:r>
            <a:endParaRPr lang="he-IL" dirty="0"/>
          </a:p>
        </p:txBody>
      </p:sp>
      <p:sp>
        <p:nvSpPr>
          <p:cNvPr id="4" name="מציין מיקום של מספר שקופית 3"/>
          <p:cNvSpPr>
            <a:spLocks noGrp="1"/>
          </p:cNvSpPr>
          <p:nvPr>
            <p:ph type="sldNum" sz="quarter" idx="10"/>
          </p:nvPr>
        </p:nvSpPr>
        <p:spPr/>
        <p:txBody>
          <a:bodyPr/>
          <a:lstStyle/>
          <a:p>
            <a:fld id="{73BEBB08-045A-4F8A-B3BB-6BB465944BDB}" type="slidenum">
              <a:rPr lang="he-IL" smtClean="0"/>
              <a:pPr/>
              <a:t>32</a:t>
            </a:fld>
            <a:endParaRPr lang="he-IL"/>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normAutofit/>
          </a:bodyPr>
          <a:lstStyle/>
          <a:p>
            <a:r>
              <a:rPr lang="he-IL" dirty="0" smtClean="0"/>
              <a:t>כמובן שאיננו מצפים מהתלמידים להבין את הקוד (יש בו רקורסיה!).</a:t>
            </a:r>
            <a:r>
              <a:rPr lang="he-IL" baseline="0" dirty="0" smtClean="0"/>
              <a:t> המטרה היא לתת לילדים השראה לכמות העצומה של הדברים שניתן לעשות בעזרת תכנות. </a:t>
            </a:r>
            <a:endParaRPr lang="he-IL" dirty="0"/>
          </a:p>
        </p:txBody>
      </p:sp>
      <p:sp>
        <p:nvSpPr>
          <p:cNvPr id="4" name="מציין מיקום של מספר שקופית 3"/>
          <p:cNvSpPr>
            <a:spLocks noGrp="1"/>
          </p:cNvSpPr>
          <p:nvPr>
            <p:ph type="sldNum" sz="quarter" idx="10"/>
          </p:nvPr>
        </p:nvSpPr>
        <p:spPr/>
        <p:txBody>
          <a:bodyPr/>
          <a:lstStyle/>
          <a:p>
            <a:fld id="{73BEBB08-045A-4F8A-B3BB-6BB465944BDB}" type="slidenum">
              <a:rPr lang="he-IL" smtClean="0"/>
              <a:pPr/>
              <a:t>39</a:t>
            </a:fld>
            <a:endParaRPr lang="he-IL"/>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he-IL"/>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he-IL"/>
          </a:p>
        </p:txBody>
      </p:sp>
      <p:sp>
        <p:nvSpPr>
          <p:cNvPr id="4" name="Date Placeholder 3"/>
          <p:cNvSpPr>
            <a:spLocks noGrp="1"/>
          </p:cNvSpPr>
          <p:nvPr>
            <p:ph type="dt" sz="half" idx="10"/>
          </p:nvPr>
        </p:nvSpPr>
        <p:spPr/>
        <p:txBody>
          <a:bodyPr/>
          <a:lstStyle/>
          <a:p>
            <a:fld id="{E9CD8DFE-5414-4AD3-8F8E-3FFF0233D37E}" type="datetimeFigureOut">
              <a:rPr lang="he-IL" smtClean="0"/>
              <a:pPr/>
              <a:t>כ"ט/אדר א/תשע"ד</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2722D0EC-EE93-4B15-BFF1-B7AB1E0F049A}" type="slidenum">
              <a:rPr lang="he-IL" smtClean="0"/>
              <a:pPr/>
              <a:t>‹#›</a:t>
            </a:fld>
            <a:endParaRPr lang="he-IL"/>
          </a:p>
        </p:txBody>
      </p:sp>
    </p:spTree>
    <p:extLst>
      <p:ext uri="{BB962C8B-B14F-4D97-AF65-F5344CB8AC3E}">
        <p14:creationId xmlns="" xmlns:p14="http://schemas.microsoft.com/office/powerpoint/2010/main" val="24036592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e-IL"/>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4" name="Date Placeholder 3"/>
          <p:cNvSpPr>
            <a:spLocks noGrp="1"/>
          </p:cNvSpPr>
          <p:nvPr>
            <p:ph type="dt" sz="half" idx="10"/>
          </p:nvPr>
        </p:nvSpPr>
        <p:spPr/>
        <p:txBody>
          <a:bodyPr/>
          <a:lstStyle/>
          <a:p>
            <a:fld id="{E9CD8DFE-5414-4AD3-8F8E-3FFF0233D37E}" type="datetimeFigureOut">
              <a:rPr lang="he-IL" smtClean="0"/>
              <a:pPr/>
              <a:t>כ"ט/אדר א/תשע"ד</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2722D0EC-EE93-4B15-BFF1-B7AB1E0F049A}" type="slidenum">
              <a:rPr lang="he-IL" smtClean="0"/>
              <a:pPr/>
              <a:t>‹#›</a:t>
            </a:fld>
            <a:endParaRPr lang="he-IL"/>
          </a:p>
        </p:txBody>
      </p:sp>
    </p:spTree>
    <p:extLst>
      <p:ext uri="{BB962C8B-B14F-4D97-AF65-F5344CB8AC3E}">
        <p14:creationId xmlns="" xmlns:p14="http://schemas.microsoft.com/office/powerpoint/2010/main" val="5093700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he-IL"/>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4" name="Date Placeholder 3"/>
          <p:cNvSpPr>
            <a:spLocks noGrp="1"/>
          </p:cNvSpPr>
          <p:nvPr>
            <p:ph type="dt" sz="half" idx="10"/>
          </p:nvPr>
        </p:nvSpPr>
        <p:spPr/>
        <p:txBody>
          <a:bodyPr/>
          <a:lstStyle/>
          <a:p>
            <a:fld id="{E9CD8DFE-5414-4AD3-8F8E-3FFF0233D37E}" type="datetimeFigureOut">
              <a:rPr lang="he-IL" smtClean="0"/>
              <a:pPr/>
              <a:t>כ"ט/אדר א/תשע"ד</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2722D0EC-EE93-4B15-BFF1-B7AB1E0F049A}" type="slidenum">
              <a:rPr lang="he-IL" smtClean="0"/>
              <a:pPr/>
              <a:t>‹#›</a:t>
            </a:fld>
            <a:endParaRPr lang="he-IL"/>
          </a:p>
        </p:txBody>
      </p:sp>
    </p:spTree>
    <p:extLst>
      <p:ext uri="{BB962C8B-B14F-4D97-AF65-F5344CB8AC3E}">
        <p14:creationId xmlns="" xmlns:p14="http://schemas.microsoft.com/office/powerpoint/2010/main" val="6942360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e-IL"/>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4" name="Date Placeholder 3"/>
          <p:cNvSpPr>
            <a:spLocks noGrp="1"/>
          </p:cNvSpPr>
          <p:nvPr>
            <p:ph type="dt" sz="half" idx="10"/>
          </p:nvPr>
        </p:nvSpPr>
        <p:spPr/>
        <p:txBody>
          <a:bodyPr/>
          <a:lstStyle/>
          <a:p>
            <a:fld id="{E9CD8DFE-5414-4AD3-8F8E-3FFF0233D37E}" type="datetimeFigureOut">
              <a:rPr lang="he-IL" smtClean="0"/>
              <a:pPr/>
              <a:t>כ"ט/אדר א/תשע"ד</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2722D0EC-EE93-4B15-BFF1-B7AB1E0F049A}" type="slidenum">
              <a:rPr lang="he-IL" smtClean="0"/>
              <a:pPr/>
              <a:t>‹#›</a:t>
            </a:fld>
            <a:endParaRPr lang="he-IL"/>
          </a:p>
        </p:txBody>
      </p:sp>
    </p:spTree>
    <p:extLst>
      <p:ext uri="{BB962C8B-B14F-4D97-AF65-F5344CB8AC3E}">
        <p14:creationId xmlns="" xmlns:p14="http://schemas.microsoft.com/office/powerpoint/2010/main" val="3229771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r">
              <a:defRPr sz="4000" b="1" cap="all"/>
            </a:lvl1pPr>
          </a:lstStyle>
          <a:p>
            <a:r>
              <a:rPr lang="en-US" smtClean="0"/>
              <a:t>Click to edit Master title style</a:t>
            </a:r>
            <a:endParaRPr lang="he-IL"/>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9CD8DFE-5414-4AD3-8F8E-3FFF0233D37E}" type="datetimeFigureOut">
              <a:rPr lang="he-IL" smtClean="0"/>
              <a:pPr/>
              <a:t>כ"ט/אדר א/תשע"ד</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2722D0EC-EE93-4B15-BFF1-B7AB1E0F049A}" type="slidenum">
              <a:rPr lang="he-IL" smtClean="0"/>
              <a:pPr/>
              <a:t>‹#›</a:t>
            </a:fld>
            <a:endParaRPr lang="he-IL"/>
          </a:p>
        </p:txBody>
      </p:sp>
    </p:spTree>
    <p:extLst>
      <p:ext uri="{BB962C8B-B14F-4D97-AF65-F5344CB8AC3E}">
        <p14:creationId xmlns="" xmlns:p14="http://schemas.microsoft.com/office/powerpoint/2010/main" val="42483070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e-IL"/>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5" name="Date Placeholder 4"/>
          <p:cNvSpPr>
            <a:spLocks noGrp="1"/>
          </p:cNvSpPr>
          <p:nvPr>
            <p:ph type="dt" sz="half" idx="10"/>
          </p:nvPr>
        </p:nvSpPr>
        <p:spPr/>
        <p:txBody>
          <a:bodyPr/>
          <a:lstStyle/>
          <a:p>
            <a:fld id="{E9CD8DFE-5414-4AD3-8F8E-3FFF0233D37E}" type="datetimeFigureOut">
              <a:rPr lang="he-IL" smtClean="0"/>
              <a:pPr/>
              <a:t>כ"ט/אדר א/תשע"ד</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2722D0EC-EE93-4B15-BFF1-B7AB1E0F049A}" type="slidenum">
              <a:rPr lang="he-IL" smtClean="0"/>
              <a:pPr/>
              <a:t>‹#›</a:t>
            </a:fld>
            <a:endParaRPr lang="he-IL"/>
          </a:p>
        </p:txBody>
      </p:sp>
    </p:spTree>
    <p:extLst>
      <p:ext uri="{BB962C8B-B14F-4D97-AF65-F5344CB8AC3E}">
        <p14:creationId xmlns="" xmlns:p14="http://schemas.microsoft.com/office/powerpoint/2010/main" val="18087390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he-IL"/>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7" name="Date Placeholder 6"/>
          <p:cNvSpPr>
            <a:spLocks noGrp="1"/>
          </p:cNvSpPr>
          <p:nvPr>
            <p:ph type="dt" sz="half" idx="10"/>
          </p:nvPr>
        </p:nvSpPr>
        <p:spPr/>
        <p:txBody>
          <a:bodyPr/>
          <a:lstStyle/>
          <a:p>
            <a:fld id="{E9CD8DFE-5414-4AD3-8F8E-3FFF0233D37E}" type="datetimeFigureOut">
              <a:rPr lang="he-IL" smtClean="0"/>
              <a:pPr/>
              <a:t>כ"ט/אדר א/תשע"ד</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2722D0EC-EE93-4B15-BFF1-B7AB1E0F049A}" type="slidenum">
              <a:rPr lang="he-IL" smtClean="0"/>
              <a:pPr/>
              <a:t>‹#›</a:t>
            </a:fld>
            <a:endParaRPr lang="he-IL"/>
          </a:p>
        </p:txBody>
      </p:sp>
    </p:spTree>
    <p:extLst>
      <p:ext uri="{BB962C8B-B14F-4D97-AF65-F5344CB8AC3E}">
        <p14:creationId xmlns="" xmlns:p14="http://schemas.microsoft.com/office/powerpoint/2010/main" val="2642015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e-IL"/>
          </a:p>
        </p:txBody>
      </p:sp>
      <p:sp>
        <p:nvSpPr>
          <p:cNvPr id="3" name="Date Placeholder 2"/>
          <p:cNvSpPr>
            <a:spLocks noGrp="1"/>
          </p:cNvSpPr>
          <p:nvPr>
            <p:ph type="dt" sz="half" idx="10"/>
          </p:nvPr>
        </p:nvSpPr>
        <p:spPr/>
        <p:txBody>
          <a:bodyPr/>
          <a:lstStyle/>
          <a:p>
            <a:fld id="{E9CD8DFE-5414-4AD3-8F8E-3FFF0233D37E}" type="datetimeFigureOut">
              <a:rPr lang="he-IL" smtClean="0"/>
              <a:pPr/>
              <a:t>כ"ט/אדר א/תשע"ד</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2722D0EC-EE93-4B15-BFF1-B7AB1E0F049A}" type="slidenum">
              <a:rPr lang="he-IL" smtClean="0"/>
              <a:pPr/>
              <a:t>‹#›</a:t>
            </a:fld>
            <a:endParaRPr lang="he-IL"/>
          </a:p>
        </p:txBody>
      </p:sp>
    </p:spTree>
    <p:extLst>
      <p:ext uri="{BB962C8B-B14F-4D97-AF65-F5344CB8AC3E}">
        <p14:creationId xmlns="" xmlns:p14="http://schemas.microsoft.com/office/powerpoint/2010/main" val="42155542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CD8DFE-5414-4AD3-8F8E-3FFF0233D37E}" type="datetimeFigureOut">
              <a:rPr lang="he-IL" smtClean="0"/>
              <a:pPr/>
              <a:t>כ"ט/אדר א/תשע"ד</a:t>
            </a:fld>
            <a:endParaRPr lang="he-IL"/>
          </a:p>
        </p:txBody>
      </p:sp>
      <p:sp>
        <p:nvSpPr>
          <p:cNvPr id="3" name="Footer Placeholder 2"/>
          <p:cNvSpPr>
            <a:spLocks noGrp="1"/>
          </p:cNvSpPr>
          <p:nvPr>
            <p:ph type="ftr" sz="quarter" idx="11"/>
          </p:nvPr>
        </p:nvSpPr>
        <p:spPr/>
        <p:txBody>
          <a:bodyPr/>
          <a:lstStyle/>
          <a:p>
            <a:endParaRPr lang="he-IL"/>
          </a:p>
        </p:txBody>
      </p:sp>
      <p:sp>
        <p:nvSpPr>
          <p:cNvPr id="4" name="Slide Number Placeholder 3"/>
          <p:cNvSpPr>
            <a:spLocks noGrp="1"/>
          </p:cNvSpPr>
          <p:nvPr>
            <p:ph type="sldNum" sz="quarter" idx="12"/>
          </p:nvPr>
        </p:nvSpPr>
        <p:spPr/>
        <p:txBody>
          <a:bodyPr/>
          <a:lstStyle/>
          <a:p>
            <a:fld id="{2722D0EC-EE93-4B15-BFF1-B7AB1E0F049A}" type="slidenum">
              <a:rPr lang="he-IL" smtClean="0"/>
              <a:pPr/>
              <a:t>‹#›</a:t>
            </a:fld>
            <a:endParaRPr lang="he-IL"/>
          </a:p>
        </p:txBody>
      </p:sp>
    </p:spTree>
    <p:extLst>
      <p:ext uri="{BB962C8B-B14F-4D97-AF65-F5344CB8AC3E}">
        <p14:creationId xmlns="" xmlns:p14="http://schemas.microsoft.com/office/powerpoint/2010/main" val="27789865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r">
              <a:defRPr sz="2000" b="1"/>
            </a:lvl1pPr>
          </a:lstStyle>
          <a:p>
            <a:r>
              <a:rPr lang="en-US" smtClean="0"/>
              <a:t>Click to edit Master title style</a:t>
            </a:r>
            <a:endParaRPr lang="he-IL"/>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CD8DFE-5414-4AD3-8F8E-3FFF0233D37E}" type="datetimeFigureOut">
              <a:rPr lang="he-IL" smtClean="0"/>
              <a:pPr/>
              <a:t>כ"ט/אדר א/תשע"ד</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2722D0EC-EE93-4B15-BFF1-B7AB1E0F049A}" type="slidenum">
              <a:rPr lang="he-IL" smtClean="0"/>
              <a:pPr/>
              <a:t>‹#›</a:t>
            </a:fld>
            <a:endParaRPr lang="he-IL"/>
          </a:p>
        </p:txBody>
      </p:sp>
    </p:spTree>
    <p:extLst>
      <p:ext uri="{BB962C8B-B14F-4D97-AF65-F5344CB8AC3E}">
        <p14:creationId xmlns="" xmlns:p14="http://schemas.microsoft.com/office/powerpoint/2010/main" val="29805394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r">
              <a:defRPr sz="2000" b="1"/>
            </a:lvl1pPr>
          </a:lstStyle>
          <a:p>
            <a:r>
              <a:rPr lang="en-US" smtClean="0"/>
              <a:t>Click to edit Master title style</a:t>
            </a:r>
            <a:endParaRPr lang="he-IL"/>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CD8DFE-5414-4AD3-8F8E-3FFF0233D37E}" type="datetimeFigureOut">
              <a:rPr lang="he-IL" smtClean="0"/>
              <a:pPr/>
              <a:t>כ"ט/אדר א/תשע"ד</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2722D0EC-EE93-4B15-BFF1-B7AB1E0F049A}" type="slidenum">
              <a:rPr lang="he-IL" smtClean="0"/>
              <a:pPr/>
              <a:t>‹#›</a:t>
            </a:fld>
            <a:endParaRPr lang="he-IL"/>
          </a:p>
        </p:txBody>
      </p:sp>
    </p:spTree>
    <p:extLst>
      <p:ext uri="{BB962C8B-B14F-4D97-AF65-F5344CB8AC3E}">
        <p14:creationId xmlns="" xmlns:p14="http://schemas.microsoft.com/office/powerpoint/2010/main" val="8634054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1" anchor="ctr">
            <a:normAutofit/>
          </a:bodyPr>
          <a:lstStyle/>
          <a:p>
            <a:r>
              <a:rPr lang="en-US" smtClean="0"/>
              <a:t>Click to edit Master title style</a:t>
            </a:r>
            <a:endParaRPr lang="he-IL"/>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1">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4" name="Date Placeholder 3"/>
          <p:cNvSpPr>
            <a:spLocks noGrp="1"/>
          </p:cNvSpPr>
          <p:nvPr>
            <p:ph type="dt" sz="half" idx="2"/>
          </p:nvPr>
        </p:nvSpPr>
        <p:spPr>
          <a:xfrm>
            <a:off x="6553200" y="6356350"/>
            <a:ext cx="21336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E9CD8DFE-5414-4AD3-8F8E-3FFF0233D37E}" type="datetimeFigureOut">
              <a:rPr lang="he-IL" smtClean="0"/>
              <a:pPr/>
              <a:t>כ"ט/אדר א/תשע"ד</a:t>
            </a:fld>
            <a:endParaRPr lang="he-IL"/>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he-IL"/>
          </a:p>
        </p:txBody>
      </p:sp>
      <p:sp>
        <p:nvSpPr>
          <p:cNvPr id="6" name="Slide Number Placeholder 5"/>
          <p:cNvSpPr>
            <a:spLocks noGrp="1"/>
          </p:cNvSpPr>
          <p:nvPr>
            <p:ph type="sldNum" sz="quarter" idx="4"/>
          </p:nvPr>
        </p:nvSpPr>
        <p:spPr>
          <a:xfrm>
            <a:off x="457200" y="6356350"/>
            <a:ext cx="21336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2722D0EC-EE93-4B15-BFF1-B7AB1E0F049A}" type="slidenum">
              <a:rPr lang="he-IL" smtClean="0"/>
              <a:pPr/>
              <a:t>‹#›</a:t>
            </a:fld>
            <a:endParaRPr lang="he-IL"/>
          </a:p>
        </p:txBody>
      </p:sp>
    </p:spTree>
    <p:extLst>
      <p:ext uri="{BB962C8B-B14F-4D97-AF65-F5344CB8AC3E}">
        <p14:creationId xmlns="" xmlns:p14="http://schemas.microsoft.com/office/powerpoint/2010/main" val="10770805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1" eaLnBrk="1" latinLnBrk="0" hangingPunct="1">
        <a:spcBef>
          <a:spcPct val="0"/>
        </a:spcBef>
        <a:buNone/>
        <a:defRPr sz="4400" kern="1200">
          <a:solidFill>
            <a:schemeClr val="tx1"/>
          </a:solidFill>
          <a:latin typeface="+mj-lt"/>
          <a:ea typeface="+mj-ea"/>
          <a:cs typeface="+mj-cs"/>
        </a:defRPr>
      </a:lvl1pPr>
    </p:titleStyle>
    <p:bodyStyle>
      <a:lvl1pPr marL="342900" indent="-342900" algn="r" defTabSz="914400" rtl="1"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r" defTabSz="914400" rtl="1"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r" defTabSz="914400" rtl="1"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 Id="rId5" Type="http://schemas.openxmlformats.org/officeDocument/2006/relationships/image" Target="../media/image17.png"/><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jpe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hyperlink" Target="http://scratch.mit.edu/projects/13100004/#editor" TargetMode="External"/><Relationship Id="rId1" Type="http://schemas.openxmlformats.org/officeDocument/2006/relationships/slideLayout" Target="../slideLayouts/slideLayout1.xml"/><Relationship Id="rId4" Type="http://schemas.openxmlformats.org/officeDocument/2006/relationships/image" Target="../media/image32.png"/></Relationships>
</file>

<file path=ppt/slides/_rels/slide3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hyperlink" Target="http://www.novelgames.com/en/spgames/tower/"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1.xml"/><Relationship Id="rId4" Type="http://schemas.openxmlformats.org/officeDocument/2006/relationships/image" Target="../media/image10.gif"/></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10.gif"/><Relationship Id="rId4" Type="http://schemas.openxmlformats.org/officeDocument/2006/relationships/image" Target="../media/image9.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432198" y="2204864"/>
            <a:ext cx="6400800" cy="1752600"/>
          </a:xfrm>
        </p:spPr>
        <p:txBody>
          <a:bodyPr/>
          <a:lstStyle/>
          <a:p>
            <a:r>
              <a:rPr lang="he-IL" b="1" i="1" u="sng" dirty="0" smtClean="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rPr>
              <a:t>- שיעור עצמאי -</a:t>
            </a:r>
            <a:endParaRPr lang="he-IL" b="1" i="1" u="sng" dirty="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endParaRPr>
          </a:p>
        </p:txBody>
      </p:sp>
      <p:sp>
        <p:nvSpPr>
          <p:cNvPr id="6" name="Rectangle 5"/>
          <p:cNvSpPr/>
          <p:nvPr/>
        </p:nvSpPr>
        <p:spPr>
          <a:xfrm>
            <a:off x="1619672" y="836712"/>
            <a:ext cx="6311343" cy="923330"/>
          </a:xfrm>
          <a:prstGeom prst="rect">
            <a:avLst/>
          </a:prstGeom>
          <a:noFill/>
        </p:spPr>
        <p:txBody>
          <a:bodyPr wrap="none" lIns="91440" tIns="45720" rIns="91440" bIns="45720">
            <a:spAutoFit/>
          </a:bodyPr>
          <a:lstStyle/>
          <a:p>
            <a:pPr algn="ctr"/>
            <a:r>
              <a:rPr lang="he-IL" sz="5400" b="1" cap="none" spc="0" dirty="0" smtClean="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latin typeface="Arial" pitchFamily="34" charset="0"/>
                <a:ea typeface="Batang" pitchFamily="18" charset="-127"/>
                <a:cs typeface="Arial" pitchFamily="34" charset="0"/>
              </a:rPr>
              <a:t>מדעי המחשב בקהילה</a:t>
            </a:r>
            <a:endParaRPr lang="he-IL" sz="5400" b="1" cap="none" spc="0" dirty="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endParaRPr>
          </a:p>
        </p:txBody>
      </p:sp>
      <p:sp>
        <p:nvSpPr>
          <p:cNvPr id="8" name="AutoShape 10" descr="data:image/jpeg;base64,/9j/4AAQSkZJRgABAQAAAQABAAD/2wCEAAkGBxMTEhUUExQUFRQXFxgUFxgVFxcUFBUXFBQWFhQUFRUYHCggGBolHBUUITEhJSktLi4uFx8zODMsNygtLisBCgoKDg0OGxAQGywkICQsLCwsLCwsLCwsLCwsLCwsLCwsLCwsLCwsLCwsLCwsLCwsLCwsLC8sLCwsLCwsLCwsLP/AABEIALcBEwMBEQACEQEDEQH/xAAcAAACAwEBAQEAAAAAAAAAAAAFBgMEBwIBAAj/xAA6EAABAwMDAgQEAwcEAwEBAAABAgMRAAQhBRIxBkETIlFhMnGBkQcUIxVCUqGx0fAzYsHhJEPxUxf/xAAaAQADAQEBAQAAAAAAAAAAAAADBAUCAQAG/8QANhEAAgIBAwIDBgYCAgIDAQAAAQIAAxEEEiExQRNRYQUicYGR8BQyobHB0SPhUvFCYhUzcoL/2gAMAwEAAhEDEQA/AMNr09JfCMTW9vGZjeM4nCEEmAJNcVCxwJokAZMsWzJ3QQZo9dLbsEQVjjbkS1qNmoCYMUa/SuoziBouBOMwcEUliNZkrVvJrSpkzDWbRCP7FMSBTn4JtuYp+NGcQa4yUmDSbIVODHFcMMidsmtLMvLaVUYGAIjbot2IzX0ugvUpgyHqqiGl18pUKfsKsuIsuVMGr02TU46DccxsanAhTTNBKiIFMpVVRyYtbqyY4WPTignvQbdcCYibCZS1PQSBxRqdYDNJbgypp2nkGCKLdcMcTZfMYrTSSsYFT7NTtMDvJ6ThfTuea6NbxPbjLlpaxiKDZZnmDJzLrtjiaCts5iDrq09qYSybVsQFdsEZp+twYwrQPcmnEm4OuAYpbUqSOIevEpotyanLpWJhzYBLTdtFPVaXEC1mZbQ3Tw4ECTJAivZmZ0UYrmZ6C75qp+tqzzGqWgW7aqFako1NAlyiDU9xgyjWciR1mbkYs17d+07eJ7V0aZyu7HE0bk3bM8+UL6fpS1tSEkj5VQo0LvXkCIX6pEswTJ+kLVIvEJdECYM9prWhrNV2COeZz2hZu05KmbD1L+HaB4dw2Ph+MRyk8K+lM6fWpZdiwc9v6ktq76aMjlT+kXOpNOQtIQlOYiYqqi+KhDxSm01sGESL/pF9tBd2EtjkjsPWPSol/s8KTtIMuU+0UsIU9YJt07VCkVXY0Zc7hGZu9TsjFWV1C+HiR2pbfmKmprBVioWoYFuJc06kLzKzYoIhWhOytSunqNO1h4idtoSGkWKkJqsNHZWuZON6u0ksXSTFb0zOzYMzcgUZjFZMgxNV3O0ScxmgdOWqYGKgayxsxYctgxnQ0IwKlljKC1DHAlS6sgrtmipaVitlHPuwSvRtpmKcGq3DEXZHXqIRs2wlNLWEsZ5MYkF2uMiiVjMyevEHm7Tvpjw22zx65hW3cChSjqVM6OeJHc2+K0jzhGIvaoxg1RofmbRuYpXDJmq6OMRkSBTFb3CazOkW1Z3AdJ7JnqmK6HnJKxak9qw1gE5mWFWpoYsnsiQqbiiBp3MpXDNaIDjBmlOIGvrao2q0xEepsi7fs1DuTErUvmUKWjM1/wDCCyt7lh61eSCVA7fXIzHuOaqtY6adWXoDyPjI9tYfV+RI4PqJ8zavWe+zUEylRyR8STlKgfcVY0orsrWwHpJuq3Cw7hg94NY6VNw5uQQlYM+ld1SUhg5yD5ibr1ThfDAyJq/TnUKQz+XuFDxW07T3ChGD9qiavRMbPFq6Hn5xnTe0VWk02DzA+HlEq6cb84KhgmPWO1XED8HEkrF7WOqVpaLMJO5JTu9jQtUK6mz3Md02nL8k9IlFmo7JuPEr75M3YqVgAmjJpGfpBteq8kzt7pd4idhrTey2Pl9ZxfaVQOMyi5oDqDkUA+y7VMZXX1OODHbpHQCYMVZqRdLXz1kPW6re2BG696e8vFZr1uTEtxEUnbENrIjNUqwh94CMeKWHMIWlis5iKxZcg4gXcAR+0BjYgFXNQNU+5vdgFIDZMPuPBImp4XJlGy8VqCJK2rcmawRg4jCMLK908WiugzL18QI86UlUU8q7sSIOCRAWo6qYIAzT1OnHUwqDMWBdqDknuaqeEpTAhtnEcNFvJAqPqasQDDBjDyKndDN/mEEaiwKcpcwXSLN7Z+lU67YdHlNFrRjZC7pJ+VrPiTm4Sxb6SVEYob6kLBNbGW06fgDFTLNbkzwrsbnE6e0IRxXF1ZnDW68mAr3TgDxT9dxInleBbu1g07XZmHBzBV1bUcgOMGbVipi5qdlULWaXaZT090ALts1FNfMpi3ia0xoJ0xAu23EkBSTAMkBWAcfu1eraht1W0gHznzzWXWlWyMjpiXertaaugzdJw4gbVgcFPJB+R4+dE0OmajchPu9QZ6+9r294c9PmIE1DVW3UKfZWWilO2AY3R7Uwh218nI558pnwiLAjCLml3i1OTuMk+vNB015d+Y1qKUVOkZdT6XulN+IknicZ+5otupR/cRsGJ03Kn5l484jO7yrz8jHyipFviF/flldgX3e8bej+mPzJlRgU4AlNYdhkmTNTqWDbEml2HS7LI+EfM0o+ud+BEmrbq5hSz0xpz4QD2pay906wul0wvOE5kOodJNRJQKJV7Ssz1htR7OekZlK1skNghIAijPaznJkzznr1yCINeVD1nA8XL/Tpc3AVSqvwmDCb8CNukaSgIG4AkjvUjUalixwYemgWDLS+8hCQO3al1LMZ66upVHaAtS1Qg7EpKvfiKfp04I3McRMtkbYQ064WR2I9KWuRAYWqyxfy8jyhlD+IFJlOcyymo9zaBBt9byCaZqfBkq+oj3oranYd6q03doJDiALu0qhXZGA2ZPol3tMHtQ9TVuGRMOuY322oiKjvRzA8iRXb4NbrQiZxBS3BTQUzYEjKBWszWYQ02w3Gl7rtsHyxwI12OmARipNt5Mrab2fuIzDSbVNJmwz6FdIgGJBc2oraWGK6nSLiJmuMws1a0zZWfKWrssKxdvGSao1tCK0F3FsaaSyFDAwPfWkg0WxRauISt9pi47a5OKhvpfeMqLbxCPU13+oWW3luMogJkwJiVQkY5mvXWsTg9e8Hpq127sT2xuD4SkJPmIwDT1Nn+PA6wNqf5Ax6QE2w4pW2cE8VKC2s22UWsrVd0YtP0F0EKQCog9hNUq9P4JBJku3WI4Kmbn0luXbhLqYVEEH+1Q9fhbiUPEN7MC2o1biZv+JPSngrLyB5VHIjg1Q09w1Cc/mH6wQDaezwm6dpV6A1bw17Dj0/tTVtfi1Y8ovqlKtvWbHb2za25VncJk9q+dd3R8DtKVGkoso3vznv5Rb0rqNm3dW2o+UkwR9qo36G26sOvWIez9WuldsjIMLajrqVJ8mQaUp0hU+9D672p4q7UHEWWLglyFHmqjIAnEhjrzL19ajbKaBVYc4M2y+UpoAA3E0YnJwJwDjMvWOspkI59IoFulON0KlxQYMLuNBYg0mGKRlq1uAlT9njKYz2NG8Y8GLighineR2TJbVB4rtjBxkQde6t/ehFpyl2WP1Wg8ynrF7CYFG09WTAau/f7oi8bsHBqj4eOYsAQJWuGJFFR8TatiLOpAtq3D61TpIcYMYXmd22s4rDaYGcauXGNRUqhNQFmdkmUSDNYGDxO4lthcxQWGIJxiN+iNDaKkaljmF0agtGm3RipTnmfYadAFzJqxGZXunIoiLmJ6u0KIq6yjcqaq6Y4GJ8frG3W5EotWSTzR2tIgBK+p6UIkUWnUHPM3nEUdTtts1XoszDq2YuuMiTTJqU8xlXOIM0+wCHRvykiQTwZ4P0NQ9PQEs97kR268vX7vUR4tejXH0NLZQd5+M8Nj3B7ijW6mmtjvIGPLrE6vFs91ASIxsfh9bNK3vuycSlHAPqYzU9teznNSfMwrVeENttnTqByfnHay0dpvaGkhKSOe59Km2amx8lzkxyvQVbl2dCOs5QS26WysGRuGIMSRkfSun/ACV7gPSACtpdT4ZbIIz5TzX7dt5soUN0j+fzr2ldqn3CE9otXYuB+aYvd6Obd4zI2mR8u1fWafY67l7yUbi67T1j826t20OxSgCnMHipJVa9R7wgMtswDx3Eyi/uHA4UqkFJ/wANUnubdgdJSqrQpuHeal0A0bhrzGIx71N9pWeEwIHWLUaTxrSmeIyajo7SE7sAip9OpsY4htX7OSlc55ipea1EpHyqtXpc8yaoJgZWrjaRmadGmOQYQJA2jayoPeb1x/aiWqrgoIa6jCBhNc0jUW1pBHPpXzOoodDiE0t9YOG6wgu3KjMYpYOFGI6+me1t2JTetATyfvR1sIEnW6RWbGTLbDAA4oLOSY/Rp1RMERd6pQQJTwcVR0JBODJepQLZkdDEdlxaV+arrKpXiewMRiYVuTU5htMCRiCtV04rmBTVF4XrCJZiLTenFtcHIp5GXBKmNNbvELMCKC3MzLkyKD0MzJ7IZodnSCsjhor+IqPqU5nNNZsaMzFyIqY1c+po1YCzpd6BWRUTCP7QRRAmqaqB3p6jTkz5/W642H3YHOohVO+CVk3k9ZIw6KwyzOJ3ePDbXK1O6a7RP1hQM1Y04Ih6xFVzk1VHSMCaxoWgWYtyu3bD7iElSPHGSTJ+GMAkGMdq+OvvvFgSw7V9O3zlSmqixHeobmHY9/kP0zLFhrMEPOXjIaSkb2tobCCUyUgHzSPX2r12mGCi1HPZs548/KDp1Lh1c2jaMZXGOvYDv8YecuW2kqdwW1jxCoZBO0AHHYgD/DSCo9hFfccSg1ten3W4yr859cd/Q/v8Yq9D66LlCmFyFCSPkTiPlx9qpe0NP4TC1OneSdGd6nTOevT4yox0neh9bockJVCd6jucTzE9vT50w3tHTGsIR18h0MF/8ZqHDccjzPJ+EZUauhtrxViQBnufTj51NOmayzYsLp9ctSbmGT0md9W6y1dbhtOQR8wa+h0WjeoYJiRtZ7PEAxO+mtbSwwGlGcbM5J7Ams6nRGx9y9phmO5iB1lHqXRwopfSOOfcetE0zqW2t1HSdptKqV7GdWHUBtky2Y9fQ0S7SLcf8k6m9WyhwYSZ1l27T5l4PpSx09enOVExZvZvfOYD1BHhqMkz/Wn6jvHE6krN5HuaIeJuAnkkLMcg0rYGFmRHFI28x56G1aHUhfHA+fage0KC9W4dYgQK7Q3aaf8AnYEnivmvCzxKw1xUZPSLC+p2fEICt2YAE1UGgt2ciRnuO8uOkP2N4FieKn21FDiUNLqxb14MraxaeIIB96Lp7NhzF9bXlhtiTq1kRPqKt6e0GKo3aeaG7JzXtUuBxPPG5NkCmpBtIM8KyRkQHq+kj0p7T6kzIJBi6tvaYqkDujKnInrbtcKzpl1k0FoFhC1nc7aTsrzAEYhlvVBFJnTnMMuocDEEavrpAwac0+kz1mSWc8xTu9eJPNVU0irCLVIGdWMzRDpwRNFIVttfA5pV9GTBmufXWt7hg1xNJjrOhIGurzdTqVYhQIOUaYm4wf8A9KuWW2Shtoef9RURvgyUKn4ZHBFfKanTIfeOTnjr0++0qaV2Viq4GOenLfE/wIR600pLmy7YlLN0kLyI8N0icj0UJn3B9aN7PuLKaGPI/aB1tQRhco4P2R/Ijj0Uhr8r+UL/AOYASQSElKUpUPgBPMZj/qp2rS2uwXbdvz8u8c0ltNqtpy2c+mAPh+8i1R+2s20pQ2lNwgpAISASJysq7gifqfaj0JfqnJYnYc/9Y9InqWporCBcWqRzj9c9wR98Q+++49bhTCghSgMqHbvzSCIlV220ZAlGy67UaUPQcE9f5xATds0wy4HnQoZ3A9ieR9afL2XWKa1xIK01Vo3iNk+Q84iaVZpdUpKEFQkxAnHvV2+01gFjiLKTnHeGdM6AVO50hIn4Rk/U0nd7ZGMVjMaGmuYc8CFta0UIahBkDB74pTTardZlovfQaehzMx6ptltJVCSU9j2HzqxbfmklesZ0e1nGTB3S+tlk+fCT/WlKbg67X4jWr0+45TrL+q68h9QSnn1pui1EO1TkmLrpnQbmlm2BjNONiBM5/LiSTXt09kyW3ISRWX5EGwB6xttkvOoCdyimpDmqts45izeQhmx6ebag7QSckkTSdutezvCtUwAJhphCQREAUkxJHMZpVFYEcZltSUxmggnPEoMte3LGJnUD4KlRVrSIQBmRM7nJEB6NPie009qMbJ2yPtory1AsHM3S4AwYO1R3tTNC94Bm5ixc2BJmqaXADEIr4kH5A9qJ4wm/EElbQRzWCQZwtmTpcisFczOMzh27rS1zorgTUXyadpQCGC4gC5bMzXNSG6iMVsOkrh8ikRqWWF2Az389Wvx5nvAnn7Rr3/yE7+Gnqb2TXRriTOGnEtBdMC/iBKx+6w0tNncIu2UoU06oOCQFNpWPNwcZmR3yY+EVG0dotqaqzqOD/fxHeP6us12LZWeDyP6+B7Rj0S+/aDLltcBR8Rvfuj4Qo+XIG0KHlUPrPFK6mkaZltr45xj759DC6S1tSGqtOe4Pl99RKeiaL+z0f+RcNtjeiPDkrUAqEJVPAJ7R3otuo/EYFSE4BHPAH+4t+G8F99r4Oc4HJ45+QhXU9bZW9tRblx9GElSPMJ7gRMfahU6Sxa8s+FPkZrV66u18JVlugJHP0nL2m3TzYD1x4EH92BIPwjBry36epya03fGBOn1Ni/53CjyPH7QNotjFy7a3ORG5J/8A0HrTupuzSt9P/UTq0yi/w7Tj74+sML1AsoX+XtSENkhSjCUiO8DJFJikWsvi2ct0HWMrqGRW8CrAHBJizZdWfmHChx0J9k+UY5mqL6FKl/xjJ+pidput5sJwfpPNV64YZbBQC/O4AhQ2+QwQTz6du4pb8MfzMcfD7xNVaZj7pH1/qIOudUXNyNpCUIn4UiB9TRA20YQSglCJyTmAC2AfMf5zS54PMYDE/lkSlxBSCCDzXUt2sCJsLngxqs9RC2gR8QgKHz4NfQ0utvIkqyko2DOlJWrimcqsHkCNnS/TfjAFUxUnW67wjgQKq1rbVmkaZo6W0gAYr5q7Ul2yZc0nsvaMtONVdDaCYBgVqhS7YgNeVpXAGYgPdSq8SSQBxAr6BdAuziRNrMd0t3PVCdvOaCns87uk0dxGIDN2t5XlSfmeKf8ACWoe8Z3hBGjp3Rtg3KEk1K1eq3e6JxELnMMXqggE+lJ1jccTVyheBF95/wAQzNUFTYIDBPMJWNmFilrbSk3XWbDgS05pAihDUmGbSOsEOWoBINOCzIzFgYNvbX0pmuzzhFMB3CiDBp5AD0jAlVeaKOJ2VnmaIDngz3SCrq2pHU6bPIjVdkEXSSKi2qVj1ZBlIKM0vkxjAl+zQTTVCkmLWkCG228CrK1cScW5mp3GvWrdmhvabxsrMFY2IBQrKZyZCgcfPtioi6e2242AhD6cmUDqa6qRUQW7+8No+UmtjevJED8rblso2AeDsXuTtWlWDsIKuPaK43gVPz75+pP8TOdQ6Hqq9uiqPj3kekdPMMtOXJdN1t+JLJBQSkgmSSSSOZkYrdursscUhdme7ffynBoqkqNrHeB2Xj9Yyu6iWFs7w2lt4BOCSsOEFWVcKTA5qeKRarbSSy/THw7H0jvjNp2QsAFbrjkg+p7/ABg/V7xFq6UvIU4h5RUlZO4pAGWwD6HI9j7Uxp6m1CZrIBUYx5+v9xHVKmnsYWpuDHOc8geQ+Bi5ddQtX5UbVK0P2vmSFfEtI+MQOeOP703pq/w5KWHKtwfQ9ovrP8u1guMDjnJwP5HX6wpquulywUtsxvTtWIykkQfl6VijSBNWFcdOkw+rc0YB68MPvzmB3zgDi9nfk9z6j5VvUW7LDtlSlSUG7t0E+sLnPhn4VkRn4V8JPtMwT7+1Ypuydp6H9522vjcOo/b75nqnlcE7YMR6EczWXZu/EzsXtzPmk5PExmePY1hRPMeBO2iIIJ/7+VaXGMZmWznIEn0pwIdTnykwqndFYVfAPWY1C7qz5x3vLHwoiSDkHsQaqV2+J1kcntNC6LuEhoDvXzvtJCbDGfZ161ucxiudUSBzU5NOSZWv9qoo90xL6l11RBSgTNWtHpADlp89fqTc2TE1GhvPKmCJq0dXVUMTwtCjAjLpfR8RuE/Opl/tPPSeCW2HgRmtdEQj92pj6tm7wy6I596ENoSIpfJbmNbUrG0xZ6rvYQQmqegqy2TJlrB34iZZ3yt3sas2UrtmygxNN6QRuak+tfMe0DtfAlL2TQGyT5xjctwRU4OQZ9BZpkZcRD1i4CXVD3q9p0JrBnxVy4tYDzg+5eBFMovMyBFy/kmqNXSMr0lVpE0VjidkqmSORWQwM9Kj7NFVp6Cbqymlr9IH5EYru2yn+z6ROhIMY/ES0xbRTdGkxAPbmX0t09gCL5mxMFSG3yw02wGVKnxJdUdqSpawlJ8s4PeZPtXxzBWdBYxbcO3A56fH+JYTeiu1KgbeOck8dceX8/Se3V0h1DN8BvDXxokkJBwpYTwSmSZjIM9hXkratn0xON3Q+fkPn+8JbYLFTVAZ2/mHl/sftFzQerG0XrqcJt1rShIjyQUxuBAiArHyX7QGLdM1lI/5Lznz9PvuPWBpuWq7I/K3UeXkfvt8JW6x0u5TctNN7lIBU4xElUEQpHedue0weaPo7a3rNjcH/wAv7+f7wGp07VP4YGQfy/Dy+UZ7C1XeWare4SUPtxtURmQP01+vGD/3Sdli6bUC2o5U9cfqP6jVKnVUGiwYZemf0/o/WCNAZbtHI/LIVcKVsceCsJ3JkpzmQB2xTOpX8QC4bC4yBjk4k6rU+B7jJlge56emPOCupnBZulQ81pdAnHwpURkfz/yKPRZ4qAPw6HH9TD0DO6voeR8PL4gzHtTZCHVAGUzg+o7Unq1CuZZocvWCesoqM0mGjAGIVDgdb3fvJhLkcEcJc+sCfefWqGRame46/wBxMr4b47HkfyJGpEZPP3J5/wDtAK7eZ0NnieJnsT8+0DvXBmdOO4nHjH/Oa6lpBmtgmrdBEXrHhuHzN8epHan7dQawLV79fjId+nPi7F+Ij5YaKWx5EwKnW6oWH3jOL7O1HULPbjRyrJJ964mpA4mG9m2Y3SS30VAzt+9cfVOe8PV7PB5MtpsEIzigm5mjH4Gus5aXEbQMUE5J5lFDWqYWVH7kDFGWvMm36sKcGDr54xjmmKl55kvUW7ukC3LXiDNOo2w8QCmK7+lLS5gYNVV1CsnMN4nE0TpFW1oJJzNfOa8brMiU/ZV4XIMPv3gCSfap61EmW7taqJmY71HqO59Sge9fZaOjFQBnyg98lpA3qUjNENGDxN7Z4XAoxXsFRNE4hCz0tRzS9moAgWslp6yKeaEtuekyHg27tBTNdhhlOYKdZptWmpGi0J4FaNgE9mTt6dBzQzf5T2ZfTZiOKAbTOZjDqd+5dWSrhhZQ6Ehq5CZBUicOCOCM59CfSpC0LVd4Ljg8ofI9x994/wCIXTxR+YYDeo7H+DJeibi4YcS2+hQZeSEJ3JhJ2oG0gGJ8sg44z2rOvrrsQmsjcvPH6/rDaO1qXHiA7W45HHoZ7qnSdrbl5TiykkH8umSd2J2EDzEgwnB4Inmh1622wLtH/wCvv9Zq3SV1syucd19f07dIe6e1IXFukIA/MNI3IDh3QrapEFQMkdj3hSScmaV1FfhWEn8rHBx9fv5xnTubago/OnIz9P8AX0+MD6Ci/D67l4hpCykuF4hCYRI2oSII8uM+kzTd/wCG8Lwl94joF56+vxidY1Hii9vd8y3GfTEsalr2m/mPEALzphMpnw54kk4PYTnis0abWGrw84X9Z3VW6PxTZtLH6D4xO/EPVHru2TtQlDAWUhIHm3Jx9s+lNV6NawwBJYjn4QC6ou6lgAo6AdJktww4lW1YII/iBBj61NsRw2GldHQruWQkAR3oJAEICTJrJ7YqeUmUrA5KTyPnwR7gUeh9hz9fhMWrvXHft8YScag7c4zKRIUkgbVc5wR9/Wm3TnA/TuInnjd+/YyuHCAYMA/XAPH9KW3EZxC7QSMyMOEYwZ5NZDETW0HmMPReumzuEuSYnasdik/8imq9rqUbv9iK6hGbDL1HI+/Wfowaw34IdBlO0HHcEVK/DP4myNt7TpWkWd/KUmNdbcHlM0dtI6HmTT7VRhjEq6jq3hAqPw/zotOm8Q4HWJ262xW46GUW9fDgwJo50ZQ8xd9XYwwZJp+olRKVYI/mKzbQFG4QdWoce6TOr5CpBGa5URjBg7w27dLCGpGaGWweIVKtwy04cCBxFaG4zjBAfdgq/uU01VW0yZFb6qEcGtvpy86u5TkSG818rEA4rdejC8mbZ3bqYvXemFwyB9ao13isYnVcLB9xpi0Uwl6tNhwZJorRLoBrOpYCvM5YeJpWn2oCeK+ZtsJMzUgbrINeYARNE0rktievr2YxEq4eq2iwiDiVwkGiZIm4Ss7aeBS1lmIB3xCY0ZasgUr+KUcZgwzHoJz+y1DtXfxCzPimA+n9eFveKkQy4SlSeQUK/wDtMavTm2oL/wCQ6H1EpUP4Tb8cdCPQ9o169Z3jqmWG20usNrQ824ZEoE7EqcnBAJEiCRFS6W06g2s21jwR698DHf6R6xdQ+KQNyjlT6dsn06ecKawy0u0S3erlbfmJZ86vLMfEMnbEz3zS9W7xi1A91v8Al0+89IW22rwVrvb3h/x5P1+HWILvWCGAU2NulmRt8Vw+I8QRmDwjtiSPtTj6d2P+Zs+nQQa3KoxUuPXqfr2gO4u7q6XKlOvKAKjG5cAclKR8I5zFGQLWOOB9IByXJzyfrGPTelUBpD11cIZaWNyADvcWMfCkfT1icitHVsGNdKlmHXsB85kacbQ9rBQencn5Qi71PbW6dtrblZGA4+ZM+oTz/Svfgb7juufHov3/AHM+PRXxUmT/AMm5P06QH1Jo7mqW/jIb/wDNZMKQkQXW1HED2/vSuppWnC54PQ/uM+sNo7mZz388focenQ/WJ+r9GP2iAu5aKAriSk59JSTB9qDVXU6kg5xHLLLFcLjGYsIWnInilwyiMFWlq2WFoKP3kSpPug/Gn6Ekj2KvSmUYOu3uOnw7iDsUqd3Y9fj2P36TjxcZ/wCOY5/z1oRbjme288SJTwBMGfSPlQywzxCBCRzPWApRxz7Ueit2biZcqo5mz9DXqlMBlc+VO3Pp7VR1dHhkP3nzVxHiEDoZJYJNvcQv4CcelEtIvpyvWLcAj0jbfFt5ogQZFSKt9T5Mc1FldiDb1gHp/TVJUpCgYGQfan9XerKGETry7bYbes0pIXwRSS2kjbN207CGzJ3LlEcihitsxhrVK8QBf9RIbmSKoVaJniw3HiLD3UynFQ2CfeqSaJFXLGE8HHLSw2w85zzWS9SdJjIBgy6snguCf7UyltRXIhQyxl0DRVKgkE+9TdVqgOAZgKznCiNjGlJjIqQ2oMar0Jb80papo6IMCDR6NS2YG6jwzxFi0YSl2aqWOzVwBORG62dxUd15mkcrBHVWogNgDmnNDRl8mdsfeREY3MmrorxDDpLFsZNDfpOnpHHpu3CjJ7VG1jkDEXRN9mDGhECpRzKaFRPSBXuZ0is9pmmmdFXFywlwBKY+DeYKh9q+h1PtGiqzY3XvjtMUaW+0F0HH0z8J69f3rW23WpYU2fK2DKXB3Tjk1tKdNZm0Ac9/KAZrAPCJOB28vlCehaoi4cS2o+GpR2+biT2+fal9Vp2pQuOQPKYqr32KmcZPWQaxZafaurQlp24enKFKLbSTz+6JPMxn50Go6nUKGJCg/Mn+JQf8PSSvLEcc8D+5UTrd4gp2qZtmwoENNpCQYOQsJBWeDMnOfeifg6j+bLHzPP8Ar6TP41xwnHoOPv5xqb0tL7fhpTtac/WZn/0Pf+1hX+wnI/8AlKeOaX3E5YcN/wCy9mHqIZq1tUIOA3K/+rd1Poe0413R7VDbYVhYGUoG3coCCfvPrWtLqdQztjp68xbU1Uoi4PvY5HqP9zzpzqppKzaoSkECUkGO2QcHce8nPrWdXoWb/Kx+I++kLptc1NRUL16H7HPpKPWjKrxhbSieMeypkK+9b01SJkecT/G2G0Oxzifna8YW04pCxCkkpI9xU3U1GtyJ9XU62IGXoZK28UkKBgjuKwrlTkGYZAw2kZkLtwVcSaG1haEWsL1nTFutR9K1WjEzL2Ioj70o8w0g+IAV19PpQBWApwe8+f1m93z2jT07rKfGTwBxRdTSGqODmTbUZcEx16m07xmpbjd2NR9Ff4VmG6TV6AgOvzg3pRRZBDpz/KmdcBacpBVsqvuxxCuoa8yjO4TStOjsftCWXZbKxT1frOcJFU6vZ618uZwVvZ1gX9suu4mB7U8lFSjcBOmkLKL9stRjJNGJXb5Qisqw7oOgueXyxHP3pG/VIq4zAW2Fz7s0q3sEhIEZr5x7iWjiaUFPWB9QsBvzApyq47eJPtUoxBjPp7SUJA7RUu1ixJn0miRK1Enu3ABWK1JMY1dqKuRAesPwgmntOmWxPntXZu5mdO33nketfRrT7uIFVyIUt9ZIFKvpQTOFDKt8+HB5qLUnh9JpUgR9kDinlYnrCzm1dM111E9G3pjU9qtpMTUjW0ZGRAZKtmNaroczUkVmbNuJArVmxjcKINM57TP4iVukurG9gaeUlAEBBPf29jRNf7OfcXrGc9ZX9n69ax4VvQdD5S71jp4SE3TQPiJJUSnPKCAr6YoPs+7cTQ/Q/wB9Ib2lp1TGoq7nn+5lP4dOvJ1BLLyStD25KyoceVSkuJV2IIHFPaoWqjE5459Ph8D0xMotFu3p5evP8jrmaSblG4XoSHC2Tb3MAGUAwl9I9YA/wUt4bY/D5xn3l+P/ABmFtBI1GMlTh/XsGg38XLllthuAmHAqFIGQPKs7QOdwkHtkT2ofs9mBbeTx/uNaxULL4YHTP7YkXSfUe9ltkq8PxAW0KUUlaF7Ulhw+oJJTxOBnE0zfpx/9oGcYOPMdx/MTrY7vCYj3u/kw6H+Iu/iQl5QReo3JWkm3uUA4bcTiQOyVgSD7e9ZS00DanTqPVT/Ih/DW45ccng+jD+D/AHEvTrxSVpcSTuBCge8zNNVWlz5gwVtYwVM3XRrT8wyHiCiR5kkeYKHKYJEfX1FTr7fBfYOfI+kXo0BtU2ZwB9SfqB9TMp/GrQGW1JfbUAudjidwKiDOxcADjj6j0rlu6ynew6d8SjoHFdhpB46jnOP07zKUklQx3qYMlsSwcAQu1b+2P608tJiLWS9ptmHF7cim9Lpxa2DFr7TWuYRb0xSVlBMdwfUVRTRsG254ijalSu/Eael+k3Vr3CY9TgVtrK9MDk5MRvvNo2qI8v6qbdGxcEgRSK6cXtuWJqzL7sTL/V1uE7TAzEVaq0yoOYRa8dYDtlrU5tJM+9aViGIMadFCZEJ3WhrXt2AmcUN7UYEMcQSXBOsL6L0m8NoWmKWs11SJhTmYsdnbgTQ9I6XbTCiBNQdR7QduBKmk9lF/eeG0aahPApI3sespD2ZSnIla9eSgUStSxiWrtSoYESNR1UKcncMVcp05CdJ862bG3GGrDXJR6+lJW6TDRuvWvWu3GZ0zcOPHPlA4rjIlQ45gDZdqTgmSXdqYg1muwZ4nbKGr/NM+13TihZKeDX0OlvDrgzyPjiDvFI5EUxtB6Q2Z6LnGa94fM7IFvTWws9PrY5rz9J6XfDXymaDlehmDgynqGsXCEkAmsvUgXcoyZuqlGbBic9rT+4ypU1KbW2g4lldFTjpNGuGfCdBgFM7hPEgzVJG8RMd5AJmw2LqHmU/CpKkjcBxxxXx1itVYexBn12nZNRQFOCMYIiDrehllxXhqW2kk4Hp7GvoNNqxag3gEz5jUVGmwrggdvhLHTi0s+UZQryrBzuCvimhawG33u46ek5pr/CfJ5B4I8xFjrbRH2SACHGE5ZUqFFtCjMAxI4A+gpnS3JcMgAP3+IjVqeE20klTyPIjtE5pK8kn0nOOf+xRdjmdJWaPZXiLhguujclSU298nuUx+heAfxJPJ9qn2UlG8MfFP5X5xpbAw8Q/Bv4b4j76xMs9J/IXbqH/3PM0s/AQc70n1IyPST3FMaRQyEjofsj5GC1hbgd+/8H5yO66udBWlhTobVG6CQFRyrd27UWw15Hu5x3xB16cqvvNjPbP8SPqHSm3bZFwlRUAYezI8/wAKx7HivalRYcN06j4T2ktatioHP8xTY0hDT6kvE+GE7wRgrSeINI16NKrCHPHUesptqmtqDVjnOD6Qh+1GAnaw2pJP8XmXPbinRdXt21jmLNprS26xuP0hPpzQLlxxLhRsT6nBPuBXqP8AE29/p3i2p1NWwopyYY6lW2CCmNyDJ/5FPVEhNzRSnLHA7w5pfVDqmR4SRgZ7/alX0dLNuY9YJw6HbBWpuO3B3ZUT6f2p2lUpG3pMoQpyYR0vo+4UASkgH1pe72lSvGcwhWxxlVMYWOgUyDJCh6d6mt7XPlxDLotQ42xr0jQktgAjipWo1ZslHR+yipzbCy0oTyBSgLGVnSmsZInaHQa4VMIlqkcTxx4RXgpmXuUCIvW1ysJwYM9u9XvZqLu5nyGtcvbzMvcdUF7jPNfThRjAmwq7cRq0G+GPQ1L1VUVsXEf7QApBTXz9mQxBjFKgqGWWn0+WhKfejt6g1YMDX1kFDgU5VaVMkMpWA1aGPTNPjVziuYv6ro6kkkVQo1IYcwyvAGwgwaoZGIfPEN6RagnNI6izEE5xG5jSgpNSG1BBgMwDrmjAA0/ptTnibRyDEe40lO44ps6WtjulFNUwXE0TVGApJB55FTqHKtmTVBhPoC+W2hwlpxSJypIJgp5xSvtWpbGADAHyMpez7moZnCkjvjtCd+4jUlhlDhaSkFUx5lnjaBPA5papW0C+Iy7iePQRp3X2jaEB2gDvyTAF/pSrB1KSve058Kj2UORFP1agayssBhh1En6zSNp32nnPeGLm3N3aOMA/qJG5v3jJR9aSDDT3iw9Dwf7hdOTfSaf/ACXlf5H9StofQ7C2UvJXvURkLA27hhSFenETzia3qPaVldhrK49R1x2Mao9ni6gWK3Pl29RBWk6pbW92WyCCsqa2K80pIyg7cKSSIyDBTzFM6lHtpByM9fn5+fET07mtiwGV6H4eR+MvdbtNOMEBPiFpCbhuMb7cnISqCDs57wJxSemdkJ3d8g+jDv8AOOPV02npyp80Pb/+Zhd+iXFkqcO4zHwwTkgiIifT7Ch28sckx6tvdGAI5fhzbPuuFsMrctnE+C9A8gSRhRUcbgc+tHFuE97jHT79ekTvrBPu9c/f98z68srUBdrcuEKt1qDTiBuK2+6P6U3kOBn9eMffQwCtYrF6+/Xyz98iXtF0dQAVb2obRg+NcGCR6gUUPUnH6Dr/AH9cRe92cf5Gz6Dp/X7zTtPSy80NqkqKI3FPEjn6VItNlTnIIB6ZglqSyvr7w6zPPxAs7dKitsjdMKA4P/dVdMbGq9/tO6d/f2r0/aD+jboIXtGd5GPSjMgarg9JrUls5xNi6d6baZSFQCo59ftXzur11lpxniVtB7MQKLLOSYwAVOlsAAYEhduEp71tUZotbqqqup5lZy8J444ooqx1iNmuNg9zoeJRUpU5PeDRwFxxJTtaW949+ZZQ+APWhlCTHU1CouCcyld6nHtRq6MxC72g5PuxS12/Srk1X0tLL0iHLNkxI1FaZNWkO0ZMYUeUj0m7hcTg1lyLF4mrE4mkaJf+XmoGpp5iasyHgwu3ceppQp5TSWsD7xnbzoiayqnMJbYuMyBboiiBTmAJ4gjVgkiRTdGQZ4Hyidd2gJkVZrs4xGl6S1oi4VB7ULUjK5EHZHi0eAFQ7FJgQcGDeoVDaSKZ0gOeZ3vxER1vJq8rcRgTYNX6VaW35AQtIwZPm9j86+O0/tCxH97oZ9Bf7Kr8P/H1H6yp0bqiUJFsvyqBO08BUkmD7yaN7R05ZvGXkHrA+zNYqjwW48j8fOC+qbI2twH28JWdw9lfvf3+tNaG0ainwn6j9orr6Dp7ty8A8j0MJPqTqNmpPl8ZHmgchQ4I9AoSPnSqhtDqAf8AxPH38I2W/HaYg/nXn7+P7wN0i6txW1P+o2czjAxJp32gqouW6GRtKlj2jwvzDmF9eu12Din0ArYdncgHDb3IUB6K70lpq11iCtuGXofNfL5SvqC+jtL1/lbqOwb7/mIL/TzlwfzCFFxwkLCUo7yMySTIj/IFWGtqrOx+APMyZU7n3UBJPlmMLVk+xaA3Km23mnC7bJUoFawufGYUgcoUCcT3zAqezpddivJB4YjoPI58xKIRqqsvgEcqD156jHkYoalc2LJK7e0Li5I/8lYW20rugNIjcBx5/StGmzqxHy/nP8T3iJ0UEfH+Mfz9IF1HqS7eG1TqgiIDbY8JsCMAISIj51wAKcgf39es5tB6/wCvp0gpi2KlAepgfU96JUpZp53Ciar08EvW6HXR4wtdza0knYtIT8UcFSZH0NbvJrsNaNgvjkdQf9yev/MrkDt6eh9I1dKu2qmStKUtqPxpHEZ2x6iKn65b1s2kkjtG9F+E8Jmfhu/XpM//ABAtwhWxpH6bipHru7j2qvpGayr3vzdIlWK1sJX8o6S70l0SplSX7laW0jzBM59iTxSdmqABSoZJ4h3HiYL+6v6n5Rq1P8RLVkbUEuEfw8fekk9m2NzYcSh/8ltXbSv1lXp3rU3bqkGECJAnJ+tGv0CVV705iTa3UM4DtgHyjEt9sd5M4Pf60mEczj3UJ3yexnH5znsO/wDeu+FBfjck4GJSvb8Dk5/rR66Se0UutLN1gS/6oQnANPVez2bkzG5jwIqap1OpUwaoppa6h70IlBbrAD+oKV3ovjov5RGFpAlO5UYpW+9iIesDMisXDOazo7iG5m7lGI8aFqMiO4o+ppGciTLEh5NySOcjIpA1gRcrJmb+RBNYanBzPAdpW/PGSmi+EMZnsTkrUox2ruAOZ7OJy7pBia6upGYQORAlywppU08jiwYhAd0KWV8SmlLKQDBsk4vboqETWq6wpzNKsArtzNPhxDTQ+lepVIX4FwTzCSrlJGNpPpXzuu0AZfFqHx/uU9B7RNR8O08ft/qc9YW6UKLiO+cfxd/7132e5YbGimvCrcWTof3lR/qFF1Zlt7/VT+97j4V/3oy6JtPqd9f5T2/ibt1vjUCuwe8O8V9N1ksL3pkkCMencVUu0ouXaYmjMpyvWRWWquB8vIlO9UEAxIPP861Zp0NXhtzgThJU5BwZoFhegJUl5G9tYkpPc+ua+ftqJYNWcEQ2m1Qrylg3Ke3r5wfcdWFt0MNtpZbI8mzEn7YphPZ29PFdizd8w7e0H27agEX06/WI3UZcbuA4VLVJ3hRJJxyJPpVKsKaxgdOoga23Zyef1klhoT16CUIkpEJKWwkLBJ3Bx0QNwwfNmBE0tc9VPLHHz/j+oyni2e6oz9+f9mHtO/DlDaFu3Tm5KOUW8LUfUKWRiJzHbMipx1O5wlY5PduI54G1DZYeB/x5/wCoTsNDQsbBp4at3RAcKvEuElQlDokylPEittb4fPi5Ze2ML6j4wIUuQPDwrd+p9D8PPjGIp2uo3Flc+GsTsWQtIGFpOD85TBB+VUmVNTXkdxwfKJbfCfPccY7ev384xItzavDZlhweI0f9qvjaPuP7UDcNRVhvzLwfj2PzgtQgrYOvQ9Ph/fnL7/SxdaXChB86Dk+blJk8elAX2gK3GR6Ger0dhUuOn7xf1dS7y0mT49vKVpnkDBx34n700qCm0gflfpOK3ILc4/aZ6sK45rxRycR8FZa095SFBQkRTVFbDgjiBuVWGI0J61KCkRPY/KsPpKs4zFRpXIyIRuup5SSn61xNBg4aB8MkxdutbcX3inVqqSGWgCDnHSeTWmswMCFCgSuoVPsYmGE5INAORO5E95rvWc6Txtui1VnM8zS/ZXBQoGqajeu0wDjMbrJ/cARU+xMHBirCXFoyFDv/AFoAPYwZ85fZ0sLAV3FLtqCvE5jIhG2sR3FLvaZ5V3QgGARBpffzxGloyvMV+pLMQYqpo7TnmLjgxVtrotnaarPXv96MYzJ/FnND2zWJOh5EdqwVbM5Oupn0qdK0mJzj19azokK17TMN77E+cqu6864gNnJHf1oq6Outt88QccyNjSHncIB+Q9622prr/MZwNzgDMP6X0E7grUlA79zU+72xWOFGY0mkus5IwPWF2LPTrKQs+KsZg+aD8uBSbWa3VflG0QwGkpPvnef0hG11ZF2VMlsNmN7X+4d//lL2aZtMBYDnsZo3LrAaioU9Vx+0r3HSCH0BTiigg+XaJUCK2ntNqmwgz+0zp/ZxavxHbHbGMmLmpaeVpLSwUuJ4kbT/ALVR2kVSquCnepyD9/pECGRtrDB9YT0zVC7btFRci1UEPtIgb0D/AE3I7iQARxzxSl2nFdzBce+Mqx7HuP6lQXGylS2cJ+YDuOx/g5+MtdOdQWe55FukjcQSgmUkAbTCchJ9fb5UHU6W9grOwOO46icq1iUbtqEA9j0xKjupu2t4pKlFVs8lJa9AgDb4QHAKfTk5nmiLSt9PTDA8/Hz+fX/qDtsao7kJKMOn/r2+nQ/7kvW2m+K0lbagladu8pjcpkkQqRmEyPoT6Vz2fbsco2cHp/8Ary+f7z1q5TJ6qPqvY/L9vhBnTTIetjbKKgQ6r8upeCHmwCtHulQUPuaZ1L+Hb4q88YYeh6H5TlQ8RPCbvyvxxyPn+8X2dZvFrSzvVKVkeF8IBScp/wB2ZxTK10cvgep/mL2AhNpzjt/1DWrsLs32roIKG3xDiDiFfvY/n96BS66hGpzkr0P7f1NPU6KGIxnkfyID6g05LLoUn/Rd86SOIOSmntJduUg/mHBg+vSUbm8b3QhIKYzTCZ7nma2nrJ7DQBcuJDeFc54oGosSob7O3lPJa5Oxe8GakpTLy2FxIPI4rw1YJHqOIVaspvHbrIK8TPTwmhsZ0TxXFZK8Tw6zlIJriUlp0kCSJt/WmF0uOsybPKTBGKZFYUQe7Jkal1g2BTNgQxod9B2njtWbkDruEDYsaLV7MdjU11irDEa9EjbJ9YqTqc5wI1oNoJLS9cqESKAgOeY1qWQKSsrF7FF2xE35HEXtbcqjphFx1iXqbJJkVapbsY2pEoouTwaOax1miJ2Fms4EzmEEaU6SAoEfOlzqKwMrBFx2jJZdONtp3qVJ+wqbZrndtoE8wJGSYb0nVG228Cf+aRv07u/MJp9V4KnjmAuqOoXVEJSopHcDFP6LRIBkjM9ZfZcfePHlFa3tFublpOffvVRrETCmc4AxGHpVl9V20pwwEY+npU/XNUNOyp3m6CDcmD3E0xTikuxkIVxAnP8AxXzAVWrz3EutbbVqivIRunGef4grqzSyr9ZG3cgHxP4lIA+2Mmm9BqNv+Nuh6eQMF7V0m7/KmPdHvecR1v8A5Z5NyBubV+m8nsttWDj/ADgVb2ePWajwRyp8iJI092xsnkdx5juPnAV/pv7OvC80d7a4cYjhYcPln19CPrWKNtlbFuM8MPI/fSN35yqDnHIPp99fpHezaVqdkorAS8D4zIiEjlI2q9CUqB9DB9KRdl0lwK/lPB7+v1HUfOHorN9ToT7wOR29PocYPriLPSqLvxtzbTr6htQoueVISJC2iTgAgxBiIBAxTepesJtc4H89iAPWC09blga1z+2PIk+nEp9RMOs3SkNOlaGlBbakkHb3CVK/iScZNH07G6oFhjPUef8A3B3VpVYQPrCznWi0gutWjLb6o8R2NylGBJAMRx70JfZgPuu5K9h99Zs6w7sqAG8+p/XgZgXXtUcu0pdUtSgMKBOEn1A4FPafTV1e4oxF2dyxLnJh7QLZFzbqtlmIV+konMxOPak9WxotFqjt7wgUyx2557fHyly36es2WVBUuXUYbTJVvH7oQBx7mgnVah7BtAWvz9PjGFWlqTuYmzso84K1xq6H6+0WyUjaYPnicz6UzQ1P/wBWd3f0gCD1K89PL/cEdT2DFw0ldkhbi0Dc65mJ7yTyeaGRYc7yM592MUuK2AOcY5z98Rctnt6Z78GmK33LNWJsbEl8MngUZai0xuA6y43Z4zTARRBlzOktgUUY7TJOZE4sCuM4XrOhSZWU9PFLG4scCFCY6yy3ayKMUXvB7zniRlsoNaVQvTpNbt0aNGvN6c8iktRXtPEWsWNNlfFKZ59alW0hjiLgleRINU11REJxRKNIAcmbZmsGJNpt9uTnmsXVbTxMbcdZM9ahwx61hbCnM53kaOnAea0dcR0hlrsMgV0oiSSMVse0WxjM5tsHWQq0RIxtH2rY1bHvBbzL3UDRCNzY8w/pQNIwLYbpNuR2iPfX7yzBJgVdqprXkQqqpHMvaPe9jS+oq7icKSnrTsro+mXCzaiFNDRDdK6o5eDcws0ogzShAMDkxj0TVCTsWZB4J7Gpmp04A3LKeh1rb/DsOQf0MP3C0bIdUIOFA8KB9aQQNuygn0FtlYr23t6H1maak6yX3WG/9P8Adn0IyBPYGvpqVtFS2t17z5e0ILD4f5c8ShaKbU0bS4e8AtK8W3egnaknzN4z7j3FduRg3jVDIbhh+x/j4Rul1sXa5xjkHr8R8+vx+M60zqK0sARah59cFO91RQ1n+FoduOc+9KPp7LhiwgDyHJ+v9RlLkrbcgy3meB9B/JlDUes7i4TBM9tolKCO/wCmn4iT/ETTmn0NacqPn1P+oK2+1+Hbj6QU5pdy6CVAyOEmBEfwp4FM5Qd4DxEXgSK2uPAUPEbJWlK0pn0cEGU8GOQe1bdMgHP0mvzA7ccyPT77ashUbF4I7Z4+1a3buO/acZOOO0L2loWlhZe2pSQpOfTivO4sUqFznrF35HA5mi2moEoF1aoQpbhS04VY2kYCj7f9V87ZSAxouJAXkf1HK7nr/wA9QGT7rZ7Hz+cG9UaawghV6+p5SySW0yEzHZAOR86PpbbLVK0IAB3M9qaTS+533MeTjt/X6RX0h19K1WyU/lbV0khSwAvb7Txj1p6xVI8TGSvl5/CL5AHLct18vr3+UUtatm7a5UlpZcaJjf2nvng0JSUIYjGevoY6v+VCD1HT1EsMv7D7VTVlAwYoRukqtQntWhYk54ZlcuqUccV0OW4Wa2heskRZ9+a14a95k2HtPvCArQrUTm4mTM3ATXW2nvOYM5ungqsnhZ1QczzTLooUD96wP8i7TO2LmOtlcSAam2Jg4ibDBkN6zBxweK3W3E0pAldpxaFSBjvRGCOMGeYAxq0N8LipWpTbBKBuAMbbZsRUh2OZ9NpqkKZMgvIFEryYprNiwA9dJCjkfen1rYjpPnWPMsWLgWmD2odoKnIjNBDDaYB6i09KASBzVDSXMxwZ3GxsRNaVCzFWWGV5hxOLkncJrSfl4ncRq0VqUpAqTqWwxJiz5JwI0WehKV8RAHtk1Ls1gH5Y3R7Oss5Y4E4uSi2dTjcCO/aupu1FZ7TDqulvH/liUtT13x1YxGIo9Gk8Ec95zV6ptS+5uMRW15k4dT8Sf5iqmlcco3QwdZ7GR292zcphafMP8wa61dlJyvSaYFDK56YSFTvVtPbv8prIvXrjmb8c4xL/AIbFundAT7wSa5my04EHlnOIKuups/ppkeqvXHaiCgL+Yw60H/ylm21Rp9JQ4jzbSoTkGASYUASMA9qy1bJ7ynj77TnhlTxFq1IdWpCEp/jCZVOwKIUrcoeg4oi2KDgxpq2Ubsn9OuM4hK6UxbmF7nHB27D74oviOwz0ECqO/SHekOpz4waWkBlwbCB2JwDU7V6cOu5fzLzPKBV1PB4P36Rl0v8AQU7aptw9ckkpcWUwUK+FSirIgdhSl/8AlC3l9qdwM9e+Pj5w+nwgagVhnPQ8fz9YD6x0JZbU5ePnc0mUobHkjnJAzP0o2nurYgVKdp6nMERZS5RsbuB5/wCoMY3apaeCw0202wmSs/EogYgDiuMa1JZmPvnA9IQK9TDIBKjJ/wBmKNm5IU2r4kEifWKbqbKlD1E7auCHXoZYtkg4P0pihQesFYSORLKVhPanCABBYJkQvwJoL3KIQUmV13JVSlupJ6QgrCz5tsms17nnCwWW2GKfRNo5gWfMjeTBkVxhtORNKcjBh7QL390/ShamvI3CL2LiM7YBTB+lTDwYvntIm0bjH0rRO0Znswvplr4ZwMUpdZvHM50OYx278CprpmWNPqCo5lXUbii0pE9bfk4i87ZySaorbgYk/ZP/2Q=="/>
          <p:cNvSpPr>
            <a:spLocks noChangeAspect="1" noChangeArrowheads="1"/>
          </p:cNvSpPr>
          <p:nvPr/>
        </p:nvSpPr>
        <p:spPr bwMode="auto">
          <a:xfrm>
            <a:off x="8923338" y="-144463"/>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he-IL"/>
          </a:p>
        </p:txBody>
      </p:sp>
      <p:sp>
        <p:nvSpPr>
          <p:cNvPr id="4" name="AutoShape 2" descr="data:image/jpeg;base64,/9j/4AAQSkZJRgABAQAAAQABAAD/2wCEAAkGBhQSERQUExQUFRUVFxwYGBgWFxwYFxgYFhcYFBcXGBgXHCYeGBwkHBgUHy8gJCcpLCwsFx4xNTAqNSYrLCkBCQoKDgwOGg8PGi0kHyQsLCwsKSosLCwsLCwsLCwsLCwsLCwsLCwsLCwtLCwsLCwsLCwsLCwsKSwpLCwsLCwsLP/AABEIAMIBAwMBIgACEQEDEQH/xAAcAAABBQEBAQAAAAAAAAAAAAAFAgMEBgcAAQj/xABDEAABAgMFBQYDBQcDAwUAAAABAhEAAyEEBRIxQQYiUWFxEzKBkaGxB0LBI1LR4fAUYnKCksLxM6KyFXPSFiQ0Q2P/xAAaAQACAwEBAAAAAAAAAAAAAAADBAABAgUG/8QAMxEAAgIBAwIEAwYGAwAAAAAAAAECEQMSITEEQRMiMlEFcfAUI5GhscEGYXKB0eEVM1L/2gAMAwEAAhEDEQA/ALtMV3T+8PWn1hlZqesKtMw4TuAMxd+BBhM07xhBh4njx48c8eRgIevAK/KTU80+xg3AXaIb0o9R7Qbp394gOZeQRdK2mj9aRaXin2JTTE9YtoVG+o9f9jOH0jjx7ihAMevC9hhzFEK1KadLPT0MSngfeZYoPX6QbA/OgWVeUuwMeiG5aqDpC8YGZA8Y1wSjlihiNYgQTukdREp49ESrdkFiFQkQqNmT2PY8j2NFHsKhIj2IQUI6OEdFkPY9jyOiWQbtXcV/CfYwLSqg6D2EFLT3Ffwn2MCUGg6D2jzv8QOsUP6v2Yxg5G1Gpg6CyR0EV9QYkQelndGeQjv4n5VvZvqOEKfn6x0tQIHMPnCewDvWFCUHev6/wIIKCsMdHYo6IQoM6a6SOIPHhCVKdjxAhGAnSEyzup6N5UhKQaIt4548ePHgbCCoD7SJ3JZ4L9xBZ4F7SD7B+Cgfp9YJhf3iMZF5GDJC2Wk8x7xbkKoIpWNmi02i8EypPaLfCAMqmpYN5wx1S8yAYOGTgYU8VsbcWf8A/T+n84dRtnZyHxLA44DC2l+we0WB4gXvknrERG11lP8A9oHUKH0hq8b8kLSkImoJxZA1yP1aCYrU1ZjJvFhe8NuBIlg4AotupxVLAYiWBCQHesV69viB2qkJMlUtYOFQKtDVw4BeuR84knYix2wAi0KCmfClSSUkjeDKDseEe3xsJjViEpLpIdapjmYlCUoQrC26RhqNSczElBNVLc1BtO1sXe4pryvH8IJiA2z+7LAUz9QdAIMYovHtFJlT9ToWDChCAIWBBTB7CoTHrxZQoR7CXj2LKFR7CY9iEPY9jyOiEEWjuK/hPsYDyjup6D2EF5/dV0PtAazndT0HtHnP4g/6of1fsxjp+WNqDawfxbjjgPpFfJ4wfkd1PQe0ehhxuE6jhHnbuacTrwDw6hTiPI4Dh7QQTFR0NKmF9PKOirLplHShucRXp0Ufd4ceGR8w5v5gQpLgJHkW8c8eR0CDHrxBvtLyJnR/IiJsMXgh5Uwfun2i4OpJlSXlZVxUCCO1M7/2I/eUgf3fSBcle6nwiRtPN/8AZyRxWPRKof6hbx+YnhezINj2RVMkpm4yHAzZnzMRzs0vITNeFIs862FKUlQ+zwgEAPhUkAA+hEdIwE0L0f61h3HDHLZrf9QWRyjumVuXshMOUxDnRjmSwEQ7wupdnmYVlJZ6pdt3rF4u2alaiQpsPdJyKiWzPCKpteSLQUn5EeeIkv6wnljJZfL6QkJJx35BSLQQczF9sN8FV0WjEslQThqagLWEj0VGcCZE1FvUJZQCcKmcccJcQOaugkWeyUTC+FMwgFnSCRk+Y6iHh2o0mjwVFw2KlNZ3+8tR8jh/tiyIVHQXTppMB4m5mYvFQSADMCvvYle0Ll33OTlOmj+dX4xq93lLl2y1ETlWOWc5aD1Qn8IXnBRdBE7MllbVWkZWib/WfrE+zba2sOTPWoAatx6Rpku7ZAr2UsdEgfSMVtdoClTFCgUskAaOVKAgdIsud3fE2aik1ImDjkrzGflGkWS0iYgKAZ9I+fZZdQHEt6tG8XLMBkob9VjD2ZrsEXj14QDCkxZRnm0XxInSbTNly0S8MtWB1AkkjM0I1eBw+K9p+5J8lf8AlAC0I/aLRN+9NnsDqMc2p/peDP8A6ABdlzHHIRpqlbKveiQfitaCCDKk1DZK1/mhFj2/mkpQJUsnIVUMhEf/ANAKOUwjqOHHhCbNsQVFu1Y6Uz9IW6jp8OZJZVa/ubjKS4J1r20nS1ALlS3NaKPFvpEuX8ViAkdhkGLL4dUwJtfw+nJIwrSp6Vp0gerZC0DRObM9X84YjFVsXLJJumW2X8Vk/NKX4LT9REhPxTknNE4dMJ168Ioqtl7QFBOAEnKv5w3N2ftKQSZRZLvyYOY0oXwYczRT8TrMflnf0j/yjoyxJpHRNJNZeZ98SUTEoUsAng5Cf4sOUT71sBkyjPftJZAJKKsK7zapqKjKMSCzifESY0f4dbWgoXZJ68KVJUZajVnBCk+VW68YUlB0FixatsLOBUqH8sFbJbUTUhSFBQIdxGV3xZDKWqWSHQWcOx4EagEMfGLdsdKUlP7pIIcfeSMXg+sDyRUVaCQbbLbCZiXBHEEekeiFQI2Uqzjcbg/oY9v5TyrKnjMPuB9YVLDFY4LUPWI15TmmWTlNf/eiOrl30/P9mc/HtZYf+q2dBVKmJnBlEUCVUJdqnnzhu12wBKikhJBoG7wJo3o/A9REO87qmrnqnSwClaypI/3Ox8TDVqsk8oZSDoQQ9HyNC0Lyy20r4GYwik9uRdmt7AIYOSV0PGoLc6eEVu+5ylTVlWeFP9rRctnVTCpZmyEr7GWalO8BXdHWtPJool5TN9bPmBXkOfSCRvn3MTUd6IuKsSZZyiE8SUmgjT5Mrg1TZyS1mlc0v/USr6wWRm0D7uvIIs8lLAqEtI5USKw1MtT7xYkunLIEUI8zHQlmUZLGt2LpJ43lbpL9fYMWeaFJcOzln1ajjlBMXmhKXWcLZk5RUpV59lUMcnTVuFeHWB1qtapinUX4cB4QDNljVPkEsy3oN39tecCxJoAk7xFTQ5DSMymrZI6n0A/GLJepaTMPJvMgRU56+74n1b6QpF2Gxyctx6TNZQPN/V4sd37Zz5FErLcNPKKnJXUQ7Pm1jMuRlcGiWT4tLT/qSkr6HCfwi57P7VotciZNShSBLdwpjUJxUIjA+1jUNjldnc1qmcRNI8EYR6xCFc2Jl9pa5L/fK/6UKPu0atNl4XPE/T8XjN/hlLe0k/dlq9ShP4xb7zvJaJs3ecJSkJGgK2z4mhhifoJgxvJk2+vqwzeYSEFZS5/WfKBsiyFS3YJw8OJangIckzxMs0sHFWhc1dJbPWsSJVslyipLlw6jrqKdaikb+7ad8g3DLqpDqCVBwAWZx5fT2MKnXc5KnAJA0pwyPhES6bxSVqABAJOfEVDwRXaUrBAUDuksMyBCyX3T08hZxanuQJNlxBCmAWA7Eljp5ZecQ9olp/YZ01ikqlkNwUfs/ctBWxyAcJcukM/EHNx1AgL8RJoRYSkfMtCf92I/8Yvp9dNvgxkqzLo6E4o6DAyry4sGx1iVOtcrASBLUFqVwCS+vHJoqjqSSlVCCx8I1P4fykoswX8yy5pwoK8RWAS2VhUTtttlpdoWmcN1TtNr3kgMlhoQwD8DyhFyS8IZm3aDlp6QanTsQw5vp0rAVNqKwCl3T5gH3Ec/NaaHcSTiwqIVCEmFxkoqVoQ06cP3386wDvxe/L1w1/3CnpFgvINaZnMJPpEFcxIU7AkUfhrSOlOaWNP5CUINzYZ2XtE+0qShAQlsgtTUAKaJIxFg+UGb3mrseFM4DfACVJdjgzHI1FDFMVeBSRMlnCtBxJOpIqIuO0VpF53ei0S0rBlAqXlhoB2iSMwRQwo6nu4r6+Qzp0urESNokDtWKR2yWqQ40yLPnGX3xSbMH7/XjFtFwqXZVYFntBvJ4Fh3WOhyeKLNm4q6k8G9BSD4ckZLTHsDy4nB2+4h4k4qeB9ohvEmVVxTI55QbuDrY0aRaqAngOVAK9IYmW9zTzgXItwWB3v5SlQ/2l/SHEzEP3wD+8Cn3jeSWqVwEvDyKGiXF2T0Wo4SniQTxpHqVxHlyye6QeheHhKUMwYWcJewFwl7EW/Jn2CuZHuIqlqXVPJPuSfrFjv9REr+YfWKvaVOroB7CCQVIbwqonslW8IXOXWGpHe8I9WaxO4x2HEiNVk/Z7PK/eR/zmgRltjs6pi0oQkqUosEipJ5CNU2qlmRcsqWoMr7JJHAuVkekTuQgfC5O/OVwQkealH+2LpbbDLWS6QcTFXE4Qw9zFK+HM0JRPOuJAA6JJ+sW82oAOa/jG8mRKOlF4lJPUhcoOqWEsAhg3IVhi9LCtS5qghwcIpmciojy9Yfu46nNqDlxicJhgcNLj5mF8SWOdxX1dgqXZDLSgroS/hVw/EsfSJlhSlKCsHewt9H8Y9vGcnBWjZdeHjWBVmtYUsh+6P1SKc/DbUXszW+RW/cPWKccTHUfnFT+KloaTITxmE/0pb+6LJY17w5AxR/inaHmSEcErV5qCf7YLhdwF8i8xVJUlw8dCEWlKQAf09Y8i7B6WJva4RjQVhlKS7A1bQqGhaJ92Wv9mS1cBzHAjWDlnuuStRUolS1FyVKPkGYADhEtezEpVMRIPAxj7NkWyextdTia3W4In32wYpWCagihbo1YiWa/QnNRJ4n0eLgnZ+UUhBcgBg54f4gdatiEE/ZTFJc1SUhafcEecZy9K29tzeHrIpU9h2y2gTUbqghZGbOl+YgJeNotkhWJRJT94AFH5HrE9exU6Wp5UxB6kp8CC/oYOWeQ0oYgrEKLSWIOhIbT6VhL7Plx20rSGvGw5KV02UKdepmLxqACilqZFuv0geq8QHH66RadoNm8KFLkgMHKkcOadf5fKM4tC1JWQQRr56wXHJZFa7GJQcHTLlct3m1TMIcACqgCoJ5lvKNQ2asCbLKMpKU4SSSQXxEhiS9XpllGY/D68kAzB9pjYKdBrhGe78zEv4xpFkvJKkhlFXF83gORyUtg0IJx3E2q6ky5kxY7it7CzYSakBucYJe9mWi0TkkKS0xRYhqKJUluTGkfRcuYFiumUU3bfZkzpstanKUpUlOFOeI4mJHoKaxjHmWOTk1yXODnFRvgyCyyJhVugk9Hg7MuiapIUcALZYgk/hBK2WNEk4QkA8KFVeRJYQwlSuCgOQI58BpXxEM+LKfmigGiMdpMBqkkZpI8ImWWTNJCUlWIsyQTrk8SLTa2oAcXN3HKsCrfMUVa8f17QaDcluBkknsXmX8Pbyw4uyQdWKkYvp7wKtVrtFmVgnSly1cCVp8Q5II5iJOxu3VosqgCtS5TVSolQHga+II8co1+RNs152fCtKVUql6pJyUhWfiOh1EaVmWYTbr6VNThU7AvVjxGYA4wKtB3j4ewg7tVchs1onSkOezU1aYgQFJU2jgjKmcVwWpKidDwMauytNC0rYxzxLsliSsO58B9TBKRc6DkhR5k/RMYc4x5NKDfBI2Cs5Va0qC+z7PexEA6hLVoMzXSLt8ULclVnlJRMlqHahwk4i4QpqimvDXTWm2CxoScKUKWthRBz4Y8x7+EebRWGZKTKMxXeKiEO4SA3rWArLc6CPHUbLPsJeEqUmcleZmCuF/kTFv/wCoyVhsaW5094xWXbiC9STUkEpL+EEJG0KhqvxZXuBDa0gNzZJBT8qn6EGJCYxyXtOoapPUEH0gjZds1DVQ6L+hjOhdmTU+5e9od7CgYvvOnkQOMDZKmCcKw9XV82nynPUUMCpG25+ZR/mQD6iJUvaWUouRKPmn8onh2EWWlRYLPaD2iA5NCCwo+YppkYonxHnPbAPuyk+qlH8IPzLwlLFHT/CsEeVIpu19uE21rUHYJQmue6gfjEjBxMSknwV+1zN8+A8gBHQ3OU6j1PvHRTZEaPJWgliKHLkeESksmqYzOzbRTZRbQZpOTihbURdbkvpM9PBXAnMcQfpHShJM5s4OO4aN5kaQuXeK15MkanWGBKeJKJSEitTzgtIDbJNlW5o55mHbZNEuVMWT3UkvAq2XsiSkrWoJSNSW8IqU/wCIBnrMuXuy/mWe8QNEjR+J8oBmaUXYxgi3NV7hG8toFkEJLOM9YqF6Tps4p7Q4+zDAkb2El6kZwaWCpyBnE+xbOYmK1JANGBdTahhlHnfFjhtno/CllrYB3E8pWNDgjI5flF9sVqTOTiMzAtt4borxdt4HjEaZdyAEsEszCmQiX/0DGgMcAGe6KvCz+IRu2hv7Dpj66FJvdElQaZj5OD4uPaLRYrxlzkUYgioMUyz3KmWpyynOeR8nggkhNUMhQ07r8iOPOKfU45vZAn08o7P8QRtV8PVywqZYxiBcqlmqwM/sycxq2fM5RVbjs8ybaEomKmISkKWskqBCJYK1gc2DCupjYLrvITBXOB+1FjRKstrnpSMZkLBVqxBB8efKH8U23pYjkhW5iVsvAzp6pivnUTwAc0A4ABhEu0lRPKnSBdnlgs7+GdIOS5NKO3p/iH1FUKN7kSQgvrFjubaZdjmJWlykHeH7podf8t5CUoalPGn61hhYVNWES0krJYAc/pESKbNU2vu+TecpE6RiE8JoQlwpJD4FF+JcHR+cZHb7nKZpCklEwKZSSKvwI4x9A7GbP/sNjlySXX3ph4rVmByAZI6RWts7mJt0uclCCFSwFFRZlIURQanCR5QDNPwouQXFHXJRKhcuzRwJVh5sr/EHf2CYUlGGXLSQxIDltWGT9YMoklqR4pBjgT6iU3bOnHGoqkRLuupElOGWGHmT1OseXtcEq0hPaO6XYgsQ+fLSJVY8mT2EVjlLVd7klFVRSLx2EWlX2SkqTpiLK9AxgLarhny+9LV1TvD0i/2m1mB1otDAkmgD+VY6ePPlXO4pLFB8FDCo9CuUErZfqVgns08ireLdGgAu0FyRQcNI6MHJ8qhSSS4ZPCiMoX+0qABctzy9YGC2Khf7WohiC2eevERumZCYtquXk3tHipjl+JD/AKMQf2rkfwhQtyeMTgqhomOhYsxjoHaCUObR2bBaZqdMWIdFb31MIum3FCgQe6X8MiIXfSd9KjqG8R/mB1mUyuRpDWGVpMBkjyjUrDfKilwEt96FT7ctWXmRT84rWztu3GJG7RjwzDevlBudaTgJA6R0dqs5jTugRtXdpm2dRzUjfHg7jyjPJM4pIMapddsMwzETAAU1GgUjJ/xih3hsvNTOKZYxIK2SRwUaP0+kKZ0pLUhzp24twkXzZmWJtiQopdS1Ek1cMSkM2QYRYkSEICCpLkvywsWHjT1iJY7sTLQlKXwBISMOdBhcHR2J8YIWeatILKFQ4Bq2lXrkI8Tnnqk2uLPYYoaYpDtqKEIC0jEHGjMMqDw9YROtyVSwEzGD/MKtwhpC5rMpiDm7OAcukRUTw5Ckg8gDmNaQuohklHl8BOzW2WHwAksN5WVOWkSbIlM1TrZSRx+YnWsVa8L8TLlrWAFMkltCwJYkaUipD4nTvuIB6loe6XpHKWr2Fupyxxqr3Zq67vQhWKUvAeGaT4aQxfazOsdplEgrMpQ3TQ0ce0ZfK2/nKV9oAEn7mf8AuoYsVx39KUd2cFKOkw9koP13FecdnHj0O5P6+vc5OWeqNRVmd2a04f1+ucGZNsBo458B+miTtZshMllVoQhXZGqqUSTrQnd55RVUJIMNxkpcOxSUX3LLMnA5V/xT8o0H4Y7PJKu2UMT1c/dzSPE1jJrOguC/hG9/D6YkSCkFiMNNGAYerxvsY4LZPVGf/FK0qTKkFKlJeYoHD93BiP8Axi8T1xR/idZQqyiYVAdksKCCAQvFuNXLPxYwGSvZm4umUSzXypJBBUCcLsovUkZHXKC1l2wmBnIOfeGRGj+EVgggsaMoAv3cQBqXcZc9IflWIKTuzBiLpw1FCanFkSYHLBCfKNrJKPDLtZdrUq7yPFJfPKhieq+LMpLklxoUl+g0fxih2S7VrcrKZaEMe0IYU+V056c6QSNsSgKEmicScS1EKfEHBSkmnWFX0WO/LaDLqJdw/abtSuqpglg5JSoP4q1PRh1gRaLhSclqWODrUPHMGBSFFeEqICsR44i+8kkHKCtivyclnmqKSHqAunJ4p4MkPSy1ljLlFet2yMwqURROdQqnhhgcbnQmiprH/tn+4iNAVtbhYKSmYOKXQR4KcQcNgRMSCUhiAd4VqHyjEuryYaWSJpYYT9LMkTc6DktZ6Sn9lRGtVhwaLJ5pwj3eNZmbLSjXAnwEQLTsbLOQ9IJH4jj72YfSy7UZQtCjn5flD1luxajkW4mg/ONCXseR3Whk7OzBpGn10GvKRdM1yBJdkAADZCPIsKbgmco6FvHj7h/DKRfCXlv90g/SBImMkgcQRFjFkMxJAS4IbEd0eGp8oBW67VySyhrQjIg/rKOxglS0s52WO9hK5bXgmpqwVQ+OXr7xdpB+Y5CM2klx0pF5uq1dtLTUDiP3hQ1POrR1Mb2o5uaNOwAu9ChS5cxJUkKIFWWkPRldGgxdFsQo94KHPdUn+JOvVPlAXaqy4LQcmUkKp/SfaBcicUKChmKiE8keYp8jmJpqMmt0apInOGSrvZA+IoR5Q9MkjGKqSdWH65xXdmb0CllJIS4xpJycM48c/CLdJs++WU4XmM28RHkOrxPp8jiz1ODqFkgpoZnITjAUXUv5WrTJ/wA4H2hdFtkKF8meoDQWnrTKWQAkHCxLOUxE/Z07pIJS2WTnQkHPU+MLY33ZqypbYTMEiYyixQwDYRvHD7ExmSlRfviTblKTKQhJCFOok1JINOg15xn5j0fRRrHb7nI6zJqn8kLlzCDQxKlWo61iGjOC1w3Sq02iVJR3piwkHg5qfAOfCH0rEtQe2ZvK2YsFlM1fFCUlaa8UsUt1iwyNkFKUTabOZCllwAMI0cpFRnpzjZ7kuWXZZKJMpIShAAoGKiA2JRGajmTDF67O9upKjMKQl2GEEVZ/YQN41u47M0p7+bgzS79jkS1OKtlQesWK75ps5JSHBzGvgYsiNl2+cHw/OFnZVB7y1eDD3eBqOS7Ct46ojzL2C5PaoSshiWw7zjMcIod+TVWoDt3loBohYYjqA+I58qxpibgSmV2aVKA4mpzfRojLuJhhCUqHh6vV4xleSLtK/kVFQfcyCZc8sPhxnLJQAcZUAMRVIEsumUlR/eUojEMiwZ/zjVbZsQhVcGHmiAFs2HU7oWC2QV+UZXUJeu18yniv0lHtN4TFl1lQCSGQAAkJKd5gOB8S8NKtCVHcAIJCSQASxBbdORd/KLHbLinI70skcRUQGn2JBoQx8oNGcZcA3GS5GrJZ5i04gKMkkksMSC28Fd8twp7x7MXhyfXqcWYAGQrBe7Lmmz2QknCOXgQNDlFosex3ZgEhIL5kkqJPQU84YcYxjrlx+YJScpaFyBdlbqdlrQoqGQUyZaeBJVVSvCLesqToFB/kNRqKKZ/CJsqxhIyENzCGz6VjjZXDI70/i3f+PyOljjKKrV+X1+pERaUks7Hgd0+SodIiBa5zFJJJJ+SYAQQM8JyibLkoV/pKUNGSXbqhWXhA4/D45fRKn7P/AD/omTO8W8o2vdfue4YbMoRLTYJ6a4Avpuq/pVT1iPMm4SywpB4LGHyJofAwrl6LNj5V/LcJDqIT4f7DJs8ewpdtlgsZiAeBUAfJ46FdLDWZ6KQNvSwduFAFikhndnAObV+Y+UEcfSAd6Xj2dnUQd6YSB/MSSfAPHoYXexz3VbgCRKIDlqkhxlu0pq2sELBeCpTsCQdHavF2h7Z+6EmTiWlyouHzAyDe/jDVsu9SFMN5zTjk8dPHnV0JZMLqxq8baqYxKMDU7zk61iIYdtktSQMSSHLBxqz+0dIsql90OAly2gBAJ9Y3JqW9mYR07UErot3ZmXMZ8BduIGY8o0aw22aScRwJOg7xfnoIy6QgpKkHMH3jQtm7UZslFXWN0jVk5ejRxvjGK4xyV/J/X4nX+GTTcsb+YVN3JYqKmfOtH0eIF4TguWEvhIDHpEq2gk4AC+v0iH2KkkjdxVqa01BGUcCD7tnb0NoAbUrC7NUnFLUGLBjXDXhQmKLOsyTmPGL7tVJCZCUgjeUMndwCWNWipJlmPVfDY3h/uzzvxGoZaXsBTd50rGh/Bi5cdv7Qj/RQVZfMrcT7qPhFYly04hioDq0ab8Lp8qzicCtCVrKMKiaKSkK3XORc5c4elClsIKVmsJEetCZanAqDzELgAQ6Ojo6IQ6Ojo6IQ6GZ1lSpn04Q9HRmUVJUy02uCv3jaJclaUTFpSVglOItiahYmjhxTnEW13NKmDeQlQOrfURP2s2YTbZOAnCpJxIUzsWYgjUEfThGX3rdttuxQZagg5KQSZZPAghgeRHnCE+it3B0Hjn7Mu6Ln7IfYLMvlmk9QYfs0+apWGYE7tXTkdMtIpNg+JUxwmbKSvR0bqvKoPpF6sinqzPVuHKMSnngtGR7MJDHik9cVuKvK1CXKWr7qSfIRmE28bdOP2eJKRkWw+pr5Rot7Su0Rg+9Q9CQ8D03MqSHlrDfdmZecE6bLhg6ymeojlaXhgWwWO0TJfZz8S6jCUhiG+bESA4iy2O5USgpU8oejEtuhLkVzeukVS+viP2ToSE4hQlBCh4Kdh6xW7s2gmW61y5cyb2SVlip3VlQBSqAksMtY6Lhhg/FXz2FI5c7g8T78vuaRb9rJUsgS1TVKOTLUAeiS5V4CGQi12kfaTVypZ+XdxEHRmp4nwgjdtxyZA+zQATmo1Wr+JRqYmYY5Wf4k3tiVfz7jOPpEvW7/AEBaNmZAABlhR4qqT1joKgR0c/7Rm/8Ab/Ea8OHsjIZy909D7RWL0Jnz0SU5JoerOo+TCLFbrUJcpSlaDzJoB5tAbZSx96aczuj3UY7UNlqFHvsWCXLYADIRCtpHay+ZHsYnDOB9rS82XyUD/wAhGYo0yNtIugy3AV11dQlADid4+R4Qzs7eSJExXaA4CClTaDVxrlEGdPE61B+5i4tuIoPNTmD953dLmEzUlnFRlipqCzGgqIahGLg8cu4CU3GSmuwFmkCcrCcSSSxGozB8oObOXktCyhBYKDtxKfyfyirpLU+6adIIImlJCkllCoMHzYfFxODMYc3hZVPtf5GgWa1rPeZ+NS8Jtl7S5QxTFAHzUfCKQq+Z6h/qGvBh7RGI1WX9X/GOTj+D73N/gdrL8YjX3cd/5/6CV730Z1WwoGQ1JOp5xASmjmE46uchkPrCJlqGsdvHjjjjpiqRwsuWWWTlJ2xU7J+cLsdsUg7pb28RERdqxfrnHINYK+APcutz7bzpIZKikcju/wBJpF0un4qOwmoCuad0/wBJofAxkEuZElE2K0xfJNTXB9CXftXZpzYZgBPyr3T60PgYKvwj5ykW9QyMGbu2unyu5MUBwBp5GnpGH0/szSze6N1BjwqjMru+Kc0ECYlCxqe6fMU9Iv11X1LtMvFLOVFA5pPA/jAJY5R5CqalwEAY9iPibpDyVgxijSYqGbZY0TUKRMSFoUGKSHBEPRzxRZnk/wCHMmz2iXNTMUUPSWveIUA4IVqBwPKsHchE22TBMPTKINomhIjm53qkP4VpiU/bfaU2YIKSMRVrwAc/SM0vXaGZOUSpRL6OW8oJfEe347Sz9xPqov7ARXLoACgpTF3wpIcEDMkcHp/Vwhzp4VBC2eXmY2jEtQCQSTkAHJ8BFmk7C2lMlU4oYivZ5zCNSwybNs4bufaFSJxmSZcpAly8AGCi8jmCCFKYuqrOKRplz3/JtKEqlrDkOUk7yTqkjiDSGErFnJrgoF07e2mQAkLxpFMMyrcnzEXG6vifIWwnJVLVxG8n0qIkX3s9ZZyVLnoSlg5mDcUANSoZ+Lxn9o2SX2SrRKJEnEkSxMpMUlSggLLBkpJOulYVy9Hjn2/ALDqJI1uXtHZVAEWiSx4qA9DWPIwm3BcmYqXM3VoLKGbHqKR0Kf8AHx9xj7Q/Yk7UWkqVLkpzNSBxNE/UwZstgEtCUpLFIZ+Laka6wOTd4Fp7UkmhLEZK7oHgIJpnA8Yba2SQJMWJqhmPI/Q1gZtBPKUlYBSQwTzJceDP6QUE0cDFc2ptrlCBoMXiaJ+p8okY7kk9hWy1lDqmEZbqSeAzIg7bbSACxiHd8sS5aU8BU84YvG0BKVLOnqdBG6t2VdKgHMUMeANRkhqPSrjjz4xNlmggbdCCZoV904i9Q/1gqZZcktvF6UqeUPYpLhiuSPdEczwmhLVp7wlVqTo5PL8TEooBzDw9LlSx8j9SW8hBmn2BJoGArVQeQqYkoudQqpkc1GvlnE1V4EBgyR+6G9YE2q9M23m1089fCMvbllpt8EidKQkFiSeOQhhB/XrDVj+0QpZVVLjCKAfjHSl1iRaa2LaaZMQuHkriGkw+lJ4RpFMlBcOpmxEBhaVQRMw0TkTouHw2vXBbEoJ3ZqSjx7yfUesUZC4n3ZbzKmy5g+RYV5EGLkrVFLZm+2okPxanPgYkyZRah84QoBaQdKKSfUQ7Z5mhof1lHNY2iIq/JSZ3YLWlM0gKCVUxAlgUk0VUGmcV74g7cosSUSgMUyZUgGqZeRUepoPHhAP4zANZ1MMQUtL6thSr0LHzjLbbOUteKYSskAYlEksAwDnlBI41JWU56WaHZfiDKVmrCf3qflDd8bdSEy1HtEkgUSkuSdBSM4l2VUxYRLClKVQBIxE9AIlr2QmpUUzlyZOHvdrNSCl8nSklT8meBvpY2GXUsC2u2KmlS1ZqL/gPAUiL2iipzTdYNwAZhD1rlBClJCkrANFJfCoULhwD5iE3ZM+1QSnEAQ4JLEZNSrdIjVbGbvcsVhs2BCU6tXqamJq7GJcoLCVI3jjdwHVvIUAcslAtqBxiNa9qJksgJCUOD3BhNOKu8fOB42gmqxh8QIGJKqggLSauTqBUVjQKmTLJe06dMaYtSpSSkmWskoITvJCg9eJHhFwsm08qaFJtKVspwwO4EmjYA2mecUuxpEuSpa1JHaElLnPfAIrwaGF25K332SAaOxU3q0URqyNes5K581SSSkrVhJqcOI4XJqaNnHQOxR0ZoKaDCCPrHR0KoMxE4/T2ioW7/wCUf+4PYR0dBYdzEiwrP68IE7RH7NH8X0MdHRaMsb2fFFdR9YJNHkdG0ZkRSY9Eex0dESBN6KONIenDTyiNP7vjHkdCmTljMOEPXMaTf4R9YXLjo6CYuGVPkfmGioJ2PuJPL6mOjo2vUYfB5aBDYzjo6CgxxMOCOjosyfQOziibFZiTnKR/xETlmsdHQjLljC4K3t3JSq7rQVAKKQopJDkELQAQ+RajxhqdesdHQXFwVLkvFs+xu1KpP2SlO6pe4TQZlLExm0z5jrHsdGyocEEnOF3Z3z/CfaOjoVlyH7E63VEw6haQDwBSpwIkWOUn9nUphixoDtVisOH4R0dFmJEjZqWCJpIBKQGJFRU5HSPLNWyLBqAkltHdVesdHRSI+Svx0dHRQY//2Q=="/>
          <p:cNvSpPr>
            <a:spLocks noChangeAspect="1" noChangeArrowheads="1"/>
          </p:cNvSpPr>
          <p:nvPr/>
        </p:nvSpPr>
        <p:spPr bwMode="auto">
          <a:xfrm>
            <a:off x="9075738" y="7937"/>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he-IL"/>
          </a:p>
        </p:txBody>
      </p:sp>
      <p:sp>
        <p:nvSpPr>
          <p:cNvPr id="5" name="AutoShape 4" descr="data:image/jpeg;base64,/9j/4AAQSkZJRgABAQAAAQABAAD/2wCEAAkGBhQSERQUExQUFRUVFxwYGBgWFxwYFxgYFhcYFBcXGBgXHCYeGBwkHBgUHy8gJCcpLCwsFx4xNTAqNSYrLCkBCQoKDgwOGg8PGi0kHyQsLCwsKSosLCwsLCwsLCwsLCwsLCwsLCwsLCwtLCwsLCwsLCwsLCwsKSwpLCwsLCwsLP/AABEIAMIBAwMBIgACEQEDEQH/xAAcAAABBQEBAQAAAAAAAAAAAAAFAgMEBgcAAQj/xABDEAABAgMFBQYDBQcDAwUAAAABAhEAAyEEBRIxQQYiUWFxEzKBkaGxB0LBI1LR4fAUYnKCksLxM6KyFXPSFiQ0Q2P/xAAaAQACAwEBAAAAAAAAAAAAAAADBAABAgUG/8QAMxEAAgIBAwIEAwYGAwAAAAAAAAECEQMSITEEQRMiMlEFcfAUI5GhscEGYXKB0eEVM1L/2gAMAwEAAhEDEQA/ALtMV3T+8PWn1hlZqesKtMw4TuAMxd+BBhM07xhBh4njx48c8eRgIevAK/KTU80+xg3AXaIb0o9R7Qbp394gOZeQRdK2mj9aRaXin2JTTE9YtoVG+o9f9jOH0jjx7ihAMevC9hhzFEK1KadLPT0MSngfeZYoPX6QbA/OgWVeUuwMeiG5aqDpC8YGZA8Y1wSjlihiNYgQTukdREp49ESrdkFiFQkQqNmT2PY8j2NFHsKhIj2IQUI6OEdFkPY9jyOiWQbtXcV/CfYwLSqg6D2EFLT3Ffwn2MCUGg6D2jzv8QOsUP6v2Yxg5G1Gpg6CyR0EV9QYkQelndGeQjv4n5VvZvqOEKfn6x0tQIHMPnCewDvWFCUHev6/wIIKCsMdHYo6IQoM6a6SOIPHhCVKdjxAhGAnSEyzup6N5UhKQaIt4548ePHgbCCoD7SJ3JZ4L9xBZ4F7SD7B+Cgfp9YJhf3iMZF5GDJC2Wk8x7xbkKoIpWNmi02i8EypPaLfCAMqmpYN5wx1S8yAYOGTgYU8VsbcWf8A/T+n84dRtnZyHxLA44DC2l+we0WB4gXvknrERG11lP8A9oHUKH0hq8b8kLSkImoJxZA1yP1aCYrU1ZjJvFhe8NuBIlg4AotupxVLAYiWBCQHesV69viB2qkJMlUtYOFQKtDVw4BeuR84knYix2wAi0KCmfClSSUkjeDKDseEe3xsJjViEpLpIdapjmYlCUoQrC26RhqNSczElBNVLc1BtO1sXe4pryvH8IJiA2z+7LAUz9QdAIMYovHtFJlT9ToWDChCAIWBBTB7CoTHrxZQoR7CXj2LKFR7CY9iEPY9jyOiEEWjuK/hPsYDyjup6D2EF5/dV0PtAazndT0HtHnP4g/6of1fsxjp+WNqDawfxbjjgPpFfJ4wfkd1PQe0ehhxuE6jhHnbuacTrwDw6hTiPI4Dh7QQTFR0NKmF9PKOirLplHShucRXp0Ufd4ceGR8w5v5gQpLgJHkW8c8eR0CDHrxBvtLyJnR/IiJsMXgh5Uwfun2i4OpJlSXlZVxUCCO1M7/2I/eUgf3fSBcle6nwiRtPN/8AZyRxWPRKof6hbx+YnhezINj2RVMkpm4yHAzZnzMRzs0vITNeFIs862FKUlQ+zwgEAPhUkAA+hEdIwE0L0f61h3HDHLZrf9QWRyjumVuXshMOUxDnRjmSwEQ7wupdnmYVlJZ6pdt3rF4u2alaiQpsPdJyKiWzPCKpteSLQUn5EeeIkv6wnljJZfL6QkJJx35BSLQQczF9sN8FV0WjEslQThqagLWEj0VGcCZE1FvUJZQCcKmcccJcQOaugkWeyUTC+FMwgFnSCRk+Y6iHh2o0mjwVFw2KlNZ3+8tR8jh/tiyIVHQXTppMB4m5mYvFQSADMCvvYle0Ll33OTlOmj+dX4xq93lLl2y1ETlWOWc5aD1Qn8IXnBRdBE7MllbVWkZWib/WfrE+zba2sOTPWoAatx6Rpku7ZAr2UsdEgfSMVtdoClTFCgUskAaOVKAgdIsud3fE2aik1ImDjkrzGflGkWS0iYgKAZ9I+fZZdQHEt6tG8XLMBkob9VjD2ZrsEXj14QDCkxZRnm0XxInSbTNly0S8MtWB1AkkjM0I1eBw+K9p+5J8lf8AlAC0I/aLRN+9NnsDqMc2p/peDP8A6ABdlzHHIRpqlbKveiQfitaCCDKk1DZK1/mhFj2/mkpQJUsnIVUMhEf/ANAKOUwjqOHHhCbNsQVFu1Y6Uz9IW6jp8OZJZVa/ubjKS4J1r20nS1ALlS3NaKPFvpEuX8ViAkdhkGLL4dUwJtfw+nJIwrSp6Vp0gerZC0DRObM9X84YjFVsXLJJumW2X8Vk/NKX4LT9REhPxTknNE4dMJ168Ioqtl7QFBOAEnKv5w3N2ftKQSZRZLvyYOY0oXwYczRT8TrMflnf0j/yjoyxJpHRNJNZeZ98SUTEoUsAng5Cf4sOUT71sBkyjPftJZAJKKsK7zapqKjKMSCzifESY0f4dbWgoXZJ68KVJUZajVnBCk+VW68YUlB0FixatsLOBUqH8sFbJbUTUhSFBQIdxGV3xZDKWqWSHQWcOx4EagEMfGLdsdKUlP7pIIcfeSMXg+sDyRUVaCQbbLbCZiXBHEEekeiFQI2Uqzjcbg/oY9v5TyrKnjMPuB9YVLDFY4LUPWI15TmmWTlNf/eiOrl30/P9mc/HtZYf+q2dBVKmJnBlEUCVUJdqnnzhu12wBKikhJBoG7wJo3o/A9REO87qmrnqnSwClaypI/3Ox8TDVqsk8oZSDoQQ9HyNC0Lyy20r4GYwik9uRdmt7AIYOSV0PGoLc6eEVu+5ylTVlWeFP9rRctnVTCpZmyEr7GWalO8BXdHWtPJool5TN9bPmBXkOfSCRvn3MTUd6IuKsSZZyiE8SUmgjT5Mrg1TZyS1mlc0v/USr6wWRm0D7uvIIs8lLAqEtI5USKw1MtT7xYkunLIEUI8zHQlmUZLGt2LpJ43lbpL9fYMWeaFJcOzln1ajjlBMXmhKXWcLZk5RUpV59lUMcnTVuFeHWB1qtapinUX4cB4QDNljVPkEsy3oN39tecCxJoAk7xFTQ5DSMymrZI6n0A/GLJepaTMPJvMgRU56+74n1b6QpF2Gxyctx6TNZQPN/V4sd37Zz5FErLcNPKKnJXUQ7Pm1jMuRlcGiWT4tLT/qSkr6HCfwi57P7VotciZNShSBLdwpjUJxUIjA+1jUNjldnc1qmcRNI8EYR6xCFc2Jl9pa5L/fK/6UKPu0atNl4XPE/T8XjN/hlLe0k/dlq9ShP4xb7zvJaJs3ecJSkJGgK2z4mhhifoJgxvJk2+vqwzeYSEFZS5/WfKBsiyFS3YJw8OJangIckzxMs0sHFWhc1dJbPWsSJVslyipLlw6jrqKdaikb+7ad8g3DLqpDqCVBwAWZx5fT2MKnXc5KnAJA0pwyPhES6bxSVqABAJOfEVDwRXaUrBAUDuksMyBCyX3T08hZxanuQJNlxBCmAWA7Eljp5ZecQ9olp/YZ01ikqlkNwUfs/ctBWxyAcJcukM/EHNx1AgL8RJoRYSkfMtCf92I/8Yvp9dNvgxkqzLo6E4o6DAyry4sGx1iVOtcrASBLUFqVwCS+vHJoqjqSSlVCCx8I1P4fykoswX8yy5pwoK8RWAS2VhUTtttlpdoWmcN1TtNr3kgMlhoQwD8DyhFyS8IZm3aDlp6QanTsQw5vp0rAVNqKwCl3T5gH3Ec/NaaHcSTiwqIVCEmFxkoqVoQ06cP3386wDvxe/L1w1/3CnpFgvINaZnMJPpEFcxIU7AkUfhrSOlOaWNP5CUINzYZ2XtE+0qShAQlsgtTUAKaJIxFg+UGb3mrseFM4DfACVJdjgzHI1FDFMVeBSRMlnCtBxJOpIqIuO0VpF53ei0S0rBlAqXlhoB2iSMwRQwo6nu4r6+Qzp0urESNokDtWKR2yWqQ40yLPnGX3xSbMH7/XjFtFwqXZVYFntBvJ4Fh3WOhyeKLNm4q6k8G9BSD4ckZLTHsDy4nB2+4h4k4qeB9ohvEmVVxTI55QbuDrY0aRaqAngOVAK9IYmW9zTzgXItwWB3v5SlQ/2l/SHEzEP3wD+8Cn3jeSWqVwEvDyKGiXF2T0Wo4SniQTxpHqVxHlyye6QeheHhKUMwYWcJewFwl7EW/Jn2CuZHuIqlqXVPJPuSfrFjv9REr+YfWKvaVOroB7CCQVIbwqonslW8IXOXWGpHe8I9WaxO4x2HEiNVk/Z7PK/eR/zmgRltjs6pi0oQkqUosEipJ5CNU2qlmRcsqWoMr7JJHAuVkekTuQgfC5O/OVwQkealH+2LpbbDLWS6QcTFXE4Qw9zFK+HM0JRPOuJAA6JJ+sW82oAOa/jG8mRKOlF4lJPUhcoOqWEsAhg3IVhi9LCtS5qghwcIpmciojy9Yfu46nNqDlxicJhgcNLj5mF8SWOdxX1dgqXZDLSgroS/hVw/EsfSJlhSlKCsHewt9H8Y9vGcnBWjZdeHjWBVmtYUsh+6P1SKc/DbUXszW+RW/cPWKccTHUfnFT+KloaTITxmE/0pb+6LJY17w5AxR/inaHmSEcErV5qCf7YLhdwF8i8xVJUlw8dCEWlKQAf09Y8i7B6WJva4RjQVhlKS7A1bQqGhaJ92Wv9mS1cBzHAjWDlnuuStRUolS1FyVKPkGYADhEtezEpVMRIPAxj7NkWyextdTia3W4In32wYpWCagihbo1YiWa/QnNRJ4n0eLgnZ+UUhBcgBg54f4gdatiEE/ZTFJc1SUhafcEecZy9K29tzeHrIpU9h2y2gTUbqghZGbOl+YgJeNotkhWJRJT94AFH5HrE9exU6Wp5UxB6kp8CC/oYOWeQ0oYgrEKLSWIOhIbT6VhL7Plx20rSGvGw5KV02UKdepmLxqACilqZFuv0geq8QHH66RadoNm8KFLkgMHKkcOadf5fKM4tC1JWQQRr56wXHJZFa7GJQcHTLlct3m1TMIcACqgCoJ5lvKNQ2asCbLKMpKU4SSSQXxEhiS9XpllGY/D68kAzB9pjYKdBrhGe78zEv4xpFkvJKkhlFXF83gORyUtg0IJx3E2q6ky5kxY7it7CzYSakBucYJe9mWi0TkkKS0xRYhqKJUluTGkfRcuYFiumUU3bfZkzpstanKUpUlOFOeI4mJHoKaxjHmWOTk1yXODnFRvgyCyyJhVugk9Hg7MuiapIUcALZYgk/hBK2WNEk4QkA8KFVeRJYQwlSuCgOQI58BpXxEM+LKfmigGiMdpMBqkkZpI8ImWWTNJCUlWIsyQTrk8SLTa2oAcXN3HKsCrfMUVa8f17QaDcluBkknsXmX8Pbyw4uyQdWKkYvp7wKtVrtFmVgnSly1cCVp8Q5II5iJOxu3VosqgCtS5TVSolQHga+II8co1+RNs152fCtKVUql6pJyUhWfiOh1EaVmWYTbr6VNThU7AvVjxGYA4wKtB3j4ewg7tVchs1onSkOezU1aYgQFJU2jgjKmcVwWpKidDwMauytNC0rYxzxLsliSsO58B9TBKRc6DkhR5k/RMYc4x5NKDfBI2Cs5Va0qC+z7PexEA6hLVoMzXSLt8ULclVnlJRMlqHahwk4i4QpqimvDXTWm2CxoScKUKWthRBz4Y8x7+EebRWGZKTKMxXeKiEO4SA3rWArLc6CPHUbLPsJeEqUmcleZmCuF/kTFv/wCoyVhsaW5094xWXbiC9STUkEpL+EEJG0KhqvxZXuBDa0gNzZJBT8qn6EGJCYxyXtOoapPUEH0gjZds1DVQ6L+hjOhdmTU+5e9od7CgYvvOnkQOMDZKmCcKw9XV82nynPUUMCpG25+ZR/mQD6iJUvaWUouRKPmn8onh2EWWlRYLPaD2iA5NCCwo+YppkYonxHnPbAPuyk+qlH8IPzLwlLFHT/CsEeVIpu19uE21rUHYJQmue6gfjEjBxMSknwV+1zN8+A8gBHQ3OU6j1PvHRTZEaPJWgliKHLkeESksmqYzOzbRTZRbQZpOTihbURdbkvpM9PBXAnMcQfpHShJM5s4OO4aN5kaQuXeK15MkanWGBKeJKJSEitTzgtIDbJNlW5o55mHbZNEuVMWT3UkvAq2XsiSkrWoJSNSW8IqU/wCIBnrMuXuy/mWe8QNEjR+J8oBmaUXYxgi3NV7hG8toFkEJLOM9YqF6Tps4p7Q4+zDAkb2El6kZwaWCpyBnE+xbOYmK1JANGBdTahhlHnfFjhtno/CllrYB3E8pWNDgjI5flF9sVqTOTiMzAtt4borxdt4HjEaZdyAEsEszCmQiX/0DGgMcAGe6KvCz+IRu2hv7Dpj66FJvdElQaZj5OD4uPaLRYrxlzkUYgioMUyz3KmWpyynOeR8nggkhNUMhQ07r8iOPOKfU45vZAn08o7P8QRtV8PVywqZYxiBcqlmqwM/sycxq2fM5RVbjs8ybaEomKmISkKWskqBCJYK1gc2DCupjYLrvITBXOB+1FjRKstrnpSMZkLBVqxBB8efKH8U23pYjkhW5iVsvAzp6pivnUTwAc0A4ABhEu0lRPKnSBdnlgs7+GdIOS5NKO3p/iH1FUKN7kSQgvrFjubaZdjmJWlykHeH7podf8t5CUoalPGn61hhYVNWES0krJYAc/pESKbNU2vu+TecpE6RiE8JoQlwpJD4FF+JcHR+cZHb7nKZpCklEwKZSSKvwI4x9A7GbP/sNjlySXX3ph4rVmByAZI6RWts7mJt0uclCCFSwFFRZlIURQanCR5QDNPwouQXFHXJRKhcuzRwJVh5sr/EHf2CYUlGGXLSQxIDltWGT9YMoklqR4pBjgT6iU3bOnHGoqkRLuupElOGWGHmT1OseXtcEq0hPaO6XYgsQ+fLSJVY8mT2EVjlLVd7klFVRSLx2EWlX2SkqTpiLK9AxgLarhny+9LV1TvD0i/2m1mB1otDAkmgD+VY6ePPlXO4pLFB8FDCo9CuUErZfqVgns08ireLdGgAu0FyRQcNI6MHJ8qhSSS4ZPCiMoX+0qABctzy9YGC2Khf7WohiC2eevERumZCYtquXk3tHipjl+JD/AKMQf2rkfwhQtyeMTgqhomOhYsxjoHaCUObR2bBaZqdMWIdFb31MIum3FCgQe6X8MiIXfSd9KjqG8R/mB1mUyuRpDWGVpMBkjyjUrDfKilwEt96FT7ctWXmRT84rWztu3GJG7RjwzDevlBudaTgJA6R0dqs5jTugRtXdpm2dRzUjfHg7jyjPJM4pIMapddsMwzETAAU1GgUjJ/xih3hsvNTOKZYxIK2SRwUaP0+kKZ0pLUhzp24twkXzZmWJtiQopdS1Ek1cMSkM2QYRYkSEICCpLkvywsWHjT1iJY7sTLQlKXwBISMOdBhcHR2J8YIWeatILKFQ4Bq2lXrkI8Tnnqk2uLPYYoaYpDtqKEIC0jEHGjMMqDw9YROtyVSwEzGD/MKtwhpC5rMpiDm7OAcukRUTw5Ckg8gDmNaQuohklHl8BOzW2WHwAksN5WVOWkSbIlM1TrZSRx+YnWsVa8L8TLlrWAFMkltCwJYkaUipD4nTvuIB6loe6XpHKWr2Fupyxxqr3Zq67vQhWKUvAeGaT4aQxfazOsdplEgrMpQ3TQ0ce0ZfK2/nKV9oAEn7mf8AuoYsVx39KUd2cFKOkw9koP13FecdnHj0O5P6+vc5OWeqNRVmd2a04f1+ucGZNsBo458B+miTtZshMllVoQhXZGqqUSTrQnd55RVUJIMNxkpcOxSUX3LLMnA5V/xT8o0H4Y7PJKu2UMT1c/dzSPE1jJrOguC/hG9/D6YkSCkFiMNNGAYerxvsY4LZPVGf/FK0qTKkFKlJeYoHD93BiP8Axi8T1xR/idZQqyiYVAdksKCCAQvFuNXLPxYwGSvZm4umUSzXypJBBUCcLsovUkZHXKC1l2wmBnIOfeGRGj+EVgggsaMoAv3cQBqXcZc9IflWIKTuzBiLpw1FCanFkSYHLBCfKNrJKPDLtZdrUq7yPFJfPKhieq+LMpLklxoUl+g0fxih2S7VrcrKZaEMe0IYU+V056c6QSNsSgKEmicScS1EKfEHBSkmnWFX0WO/LaDLqJdw/abtSuqpglg5JSoP4q1PRh1gRaLhSclqWODrUPHMGBSFFeEqICsR44i+8kkHKCtivyclnmqKSHqAunJ4p4MkPSy1ljLlFet2yMwqURROdQqnhhgcbnQmiprH/tn+4iNAVtbhYKSmYOKXQR4KcQcNgRMSCUhiAd4VqHyjEuryYaWSJpYYT9LMkTc6DktZ6Sn9lRGtVhwaLJ5pwj3eNZmbLSjXAnwEQLTsbLOQ9IJH4jj72YfSy7UZQtCjn5flD1luxajkW4mg/ONCXseR3Whk7OzBpGn10GvKRdM1yBJdkAADZCPIsKbgmco6FvHj7h/DKRfCXlv90g/SBImMkgcQRFjFkMxJAS4IbEd0eGp8oBW67VySyhrQjIg/rKOxglS0s52WO9hK5bXgmpqwVQ+OXr7xdpB+Y5CM2klx0pF5uq1dtLTUDiP3hQ1POrR1Mb2o5uaNOwAu9ChS5cxJUkKIFWWkPRldGgxdFsQo94KHPdUn+JOvVPlAXaqy4LQcmUkKp/SfaBcicUKChmKiE8keYp8jmJpqMmt0apInOGSrvZA+IoR5Q9MkjGKqSdWH65xXdmb0CllJIS4xpJycM48c/CLdJs++WU4XmM28RHkOrxPp8jiz1ODqFkgpoZnITjAUXUv5WrTJ/wA4H2hdFtkKF8meoDQWnrTKWQAkHCxLOUxE/Z07pIJS2WTnQkHPU+MLY33ZqypbYTMEiYyixQwDYRvHD7ExmSlRfviTblKTKQhJCFOok1JINOg15xn5j0fRRrHb7nI6zJqn8kLlzCDQxKlWo61iGjOC1w3Sq02iVJR3piwkHg5qfAOfCH0rEtQe2ZvK2YsFlM1fFCUlaa8UsUt1iwyNkFKUTabOZCllwAMI0cpFRnpzjZ7kuWXZZKJMpIShAAoGKiA2JRGajmTDF67O9upKjMKQl2GEEVZ/YQN41u47M0p7+bgzS79jkS1OKtlQesWK75ps5JSHBzGvgYsiNl2+cHw/OFnZVB7y1eDD3eBqOS7Ct46ojzL2C5PaoSshiWw7zjMcIod+TVWoDt3loBohYYjqA+I58qxpibgSmV2aVKA4mpzfRojLuJhhCUqHh6vV4xleSLtK/kVFQfcyCZc8sPhxnLJQAcZUAMRVIEsumUlR/eUojEMiwZ/zjVbZsQhVcGHmiAFs2HU7oWC2QV+UZXUJeu18yniv0lHtN4TFl1lQCSGQAAkJKd5gOB8S8NKtCVHcAIJCSQASxBbdORd/KLHbLinI70skcRUQGn2JBoQx8oNGcZcA3GS5GrJZ5i04gKMkkksMSC28Fd8twp7x7MXhyfXqcWYAGQrBe7Lmmz2QknCOXgQNDlFosex3ZgEhIL5kkqJPQU84YcYxjrlx+YJScpaFyBdlbqdlrQoqGQUyZaeBJVVSvCLesqToFB/kNRqKKZ/CJsqxhIyENzCGz6VjjZXDI70/i3f+PyOljjKKrV+X1+pERaUks7Hgd0+SodIiBa5zFJJJJ+SYAQQM8JyibLkoV/pKUNGSXbqhWXhA4/D45fRKn7P/AD/omTO8W8o2vdfue4YbMoRLTYJ6a4Avpuq/pVT1iPMm4SywpB4LGHyJofAwrl6LNj5V/LcJDqIT4f7DJs8ewpdtlgsZiAeBUAfJ46FdLDWZ6KQNvSwduFAFikhndnAObV+Y+UEcfSAd6Xj2dnUQd6YSB/MSSfAPHoYXexz3VbgCRKIDlqkhxlu0pq2sELBeCpTsCQdHavF2h7Z+6EmTiWlyouHzAyDe/jDVsu9SFMN5zTjk8dPHnV0JZMLqxq8baqYxKMDU7zk61iIYdtktSQMSSHLBxqz+0dIsql90OAly2gBAJ9Y3JqW9mYR07UErot3ZmXMZ8BduIGY8o0aw22aScRwJOg7xfnoIy6QgpKkHMH3jQtm7UZslFXWN0jVk5ejRxvjGK4xyV/J/X4nX+GTTcsb+YVN3JYqKmfOtH0eIF4TguWEvhIDHpEq2gk4AC+v0iH2KkkjdxVqa01BGUcCD7tnb0NoAbUrC7NUnFLUGLBjXDXhQmKLOsyTmPGL7tVJCZCUgjeUMndwCWNWipJlmPVfDY3h/uzzvxGoZaXsBTd50rGh/Bi5cdv7Qj/RQVZfMrcT7qPhFYly04hioDq0ab8Lp8qzicCtCVrKMKiaKSkK3XORc5c4elClsIKVmsJEetCZanAqDzELgAQ6Ojo6IQ6Ojo6IQ6GZ1lSpn04Q9HRmUVJUy02uCv3jaJclaUTFpSVglOItiahYmjhxTnEW13NKmDeQlQOrfURP2s2YTbZOAnCpJxIUzsWYgjUEfThGX3rdttuxQZagg5KQSZZPAghgeRHnCE+it3B0Hjn7Mu6Ln7IfYLMvlmk9QYfs0+apWGYE7tXTkdMtIpNg+JUxwmbKSvR0bqvKoPpF6sinqzPVuHKMSnngtGR7MJDHik9cVuKvK1CXKWr7qSfIRmE28bdOP2eJKRkWw+pr5Rot7Su0Rg+9Q9CQ8D03MqSHlrDfdmZecE6bLhg6ymeojlaXhgWwWO0TJfZz8S6jCUhiG+bESA4iy2O5USgpU8oejEtuhLkVzeukVS+viP2ToSE4hQlBCh4Kdh6xW7s2gmW61y5cyb2SVlip3VlQBSqAksMtY6Lhhg/FXz2FI5c7g8T78vuaRb9rJUsgS1TVKOTLUAeiS5V4CGQi12kfaTVypZ+XdxEHRmp4nwgjdtxyZA+zQATmo1Wr+JRqYmYY5Wf4k3tiVfz7jOPpEvW7/AEBaNmZAABlhR4qqT1joKgR0c/7Rm/8Ab/Ea8OHsjIZy909D7RWL0Jnz0SU5JoerOo+TCLFbrUJcpSlaDzJoB5tAbZSx96aczuj3UY7UNlqFHvsWCXLYADIRCtpHay+ZHsYnDOB9rS82XyUD/wAhGYo0yNtIugy3AV11dQlADid4+R4Qzs7eSJExXaA4CClTaDVxrlEGdPE61B+5i4tuIoPNTmD953dLmEzUlnFRlipqCzGgqIahGLg8cu4CU3GSmuwFmkCcrCcSSSxGozB8oObOXktCyhBYKDtxKfyfyirpLU+6adIIImlJCkllCoMHzYfFxODMYc3hZVPtf5GgWa1rPeZ+NS8Jtl7S5QxTFAHzUfCKQq+Z6h/qGvBh7RGI1WX9X/GOTj+D73N/gdrL8YjX3cd/5/6CV730Z1WwoGQ1JOp5xASmjmE46uchkPrCJlqGsdvHjjjjpiqRwsuWWWTlJ2xU7J+cLsdsUg7pb28RERdqxfrnHINYK+APcutz7bzpIZKikcju/wBJpF0un4qOwmoCuad0/wBJofAxkEuZElE2K0xfJNTXB9CXftXZpzYZgBPyr3T60PgYKvwj5ykW9QyMGbu2unyu5MUBwBp5GnpGH0/szSze6N1BjwqjMru+Kc0ECYlCxqe6fMU9Iv11X1LtMvFLOVFA5pPA/jAJY5R5CqalwEAY9iPibpDyVgxijSYqGbZY0TUKRMSFoUGKSHBEPRzxRZnk/wCHMmz2iXNTMUUPSWveIUA4IVqBwPKsHchE22TBMPTKINomhIjm53qkP4VpiU/bfaU2YIKSMRVrwAc/SM0vXaGZOUSpRL6OW8oJfEe347Sz9xPqov7ARXLoACgpTF3wpIcEDMkcHp/Vwhzp4VBC2eXmY2jEtQCQSTkAHJ8BFmk7C2lMlU4oYivZ5zCNSwybNs4bufaFSJxmSZcpAly8AGCi8jmCCFKYuqrOKRplz3/JtKEqlrDkOUk7yTqkjiDSGErFnJrgoF07e2mQAkLxpFMMyrcnzEXG6vifIWwnJVLVxG8n0qIkX3s9ZZyVLnoSlg5mDcUANSoZ+Lxn9o2SX2SrRKJEnEkSxMpMUlSggLLBkpJOulYVy9Hjn2/ALDqJI1uXtHZVAEWiSx4qA9DWPIwm3BcmYqXM3VoLKGbHqKR0Kf8AHx9xj7Q/Yk7UWkqVLkpzNSBxNE/UwZstgEtCUpLFIZ+Laka6wOTd4Fp7UkmhLEZK7oHgIJpnA8Yba2SQJMWJqhmPI/Q1gZtBPKUlYBSQwTzJceDP6QUE0cDFc2ptrlCBoMXiaJ+p8okY7kk9hWy1lDqmEZbqSeAzIg7bbSACxiHd8sS5aU8BU84YvG0BKVLOnqdBG6t2VdKgHMUMeANRkhqPSrjjz4xNlmggbdCCZoV904i9Q/1gqZZcktvF6UqeUPYpLhiuSPdEczwmhLVp7wlVqTo5PL8TEooBzDw9LlSx8j9SW8hBmn2BJoGArVQeQqYkoudQqpkc1GvlnE1V4EBgyR+6G9YE2q9M23m1089fCMvbllpt8EidKQkFiSeOQhhB/XrDVj+0QpZVVLjCKAfjHSl1iRaa2LaaZMQuHkriGkw+lJ4RpFMlBcOpmxEBhaVQRMw0TkTouHw2vXBbEoJ3ZqSjx7yfUesUZC4n3ZbzKmy5g+RYV5EGLkrVFLZm+2okPxanPgYkyZRah84QoBaQdKKSfUQ7Z5mhof1lHNY2iIq/JSZ3YLWlM0gKCVUxAlgUk0VUGmcV74g7cosSUSgMUyZUgGqZeRUepoPHhAP4zANZ1MMQUtL6thSr0LHzjLbbOUteKYSskAYlEksAwDnlBI41JWU56WaHZfiDKVmrCf3qflDd8bdSEy1HtEkgUSkuSdBSM4l2VUxYRLClKVQBIxE9AIlr2QmpUUzlyZOHvdrNSCl8nSklT8meBvpY2GXUsC2u2KmlS1ZqL/gPAUiL2iipzTdYNwAZhD1rlBClJCkrANFJfCoULhwD5iE3ZM+1QSnEAQ4JLEZNSrdIjVbGbvcsVhs2BCU6tXqamJq7GJcoLCVI3jjdwHVvIUAcslAtqBxiNa9qJksgJCUOD3BhNOKu8fOB42gmqxh8QIGJKqggLSauTqBUVjQKmTLJe06dMaYtSpSSkmWskoITvJCg9eJHhFwsm08qaFJtKVspwwO4EmjYA2mecUuxpEuSpa1JHaElLnPfAIrwaGF25K332SAaOxU3q0URqyNes5K581SSSkrVhJqcOI4XJqaNnHQOxR0ZoKaDCCPrHR0KoMxE4/T2ioW7/wCUf+4PYR0dBYdzEiwrP68IE7RH7NH8X0MdHRaMsb2fFFdR9YJNHkdG0ZkRSY9Eex0dESBN6KONIenDTyiNP7vjHkdCmTljMOEPXMaTf4R9YXLjo6CYuGVPkfmGioJ2PuJPL6mOjo2vUYfB5aBDYzjo6CgxxMOCOjosyfQOziibFZiTnKR/xETlmsdHQjLljC4K3t3JSq7rQVAKKQopJDkELQAQ+RajxhqdesdHQXFwVLkvFs+xu1KpP2SlO6pe4TQZlLExm0z5jrHsdGyocEEnOF3Z3z/CfaOjoVlyH7E63VEw6haQDwBSpwIkWOUn9nUphixoDtVisOH4R0dFmJEjZqWCJpIBKQGJFRU5HSPLNWyLBqAkltHdVesdHRSI+Svx0dHRQY//2Q=="/>
          <p:cNvSpPr>
            <a:spLocks noChangeAspect="1" noChangeArrowheads="1"/>
          </p:cNvSpPr>
          <p:nvPr/>
        </p:nvSpPr>
        <p:spPr bwMode="auto">
          <a:xfrm>
            <a:off x="9228138" y="160337"/>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he-IL"/>
          </a:p>
        </p:txBody>
      </p:sp>
      <p:sp>
        <p:nvSpPr>
          <p:cNvPr id="7" name="AutoShape 6" descr="data:image/jpeg;base64,/9j/4AAQSkZJRgABAQAAAQABAAD/2wCEAAkGBhQSERQUExQUFRUVFxwYGBgWFxwYFxgYFhcYFBcXGBgXHCYeGBwkHBgUHy8gJCcpLCwsFx4xNTAqNSYrLCkBCQoKDgwOGg8PGi0kHyQsLCwsKSosLCwsLCwsLCwsLCwsLCwsLCwsLCwtLCwsLCwsLCwsLCwsKSwpLCwsLCwsLP/AABEIAMIBAwMBIgACEQEDEQH/xAAcAAABBQEBAQAAAAAAAAAAAAAFAgMEBgcAAQj/xABDEAABAgMFBQYDBQcDAwUAAAABAhEAAyEEBRIxQQYiUWFxEzKBkaGxB0LBI1LR4fAUYnKCksLxM6KyFXPSFiQ0Q2P/xAAaAQACAwEBAAAAAAAAAAAAAAADBAABAgUG/8QAMxEAAgIBAwIEAwYGAwAAAAAAAAECEQMSITEEQRMiMlEFcfAUI5GhscEGYXKB0eEVM1L/2gAMAwEAAhEDEQA/ALtMV3T+8PWn1hlZqesKtMw4TuAMxd+BBhM07xhBh4njx48c8eRgIevAK/KTU80+xg3AXaIb0o9R7Qbp394gOZeQRdK2mj9aRaXin2JTTE9YtoVG+o9f9jOH0jjx7ihAMevC9hhzFEK1KadLPT0MSngfeZYoPX6QbA/OgWVeUuwMeiG5aqDpC8YGZA8Y1wSjlihiNYgQTukdREp49ESrdkFiFQkQqNmT2PY8j2NFHsKhIj2IQUI6OEdFkPY9jyOiWQbtXcV/CfYwLSqg6D2EFLT3Ffwn2MCUGg6D2jzv8QOsUP6v2Yxg5G1Gpg6CyR0EV9QYkQelndGeQjv4n5VvZvqOEKfn6x0tQIHMPnCewDvWFCUHev6/wIIKCsMdHYo6IQoM6a6SOIPHhCVKdjxAhGAnSEyzup6N5UhKQaIt4548ePHgbCCoD7SJ3JZ4L9xBZ4F7SD7B+Cgfp9YJhf3iMZF5GDJC2Wk8x7xbkKoIpWNmi02i8EypPaLfCAMqmpYN5wx1S8yAYOGTgYU8VsbcWf8A/T+n84dRtnZyHxLA44DC2l+we0WB4gXvknrERG11lP8A9oHUKH0hq8b8kLSkImoJxZA1yP1aCYrU1ZjJvFhe8NuBIlg4AotupxVLAYiWBCQHesV69viB2qkJMlUtYOFQKtDVw4BeuR84knYix2wAi0KCmfClSSUkjeDKDseEe3xsJjViEpLpIdapjmYlCUoQrC26RhqNSczElBNVLc1BtO1sXe4pryvH8IJiA2z+7LAUz9QdAIMYovHtFJlT9ToWDChCAIWBBTB7CoTHrxZQoR7CXj2LKFR7CY9iEPY9jyOiEEWjuK/hPsYDyjup6D2EF5/dV0PtAazndT0HtHnP4g/6of1fsxjp+WNqDawfxbjjgPpFfJ4wfkd1PQe0ehhxuE6jhHnbuacTrwDw6hTiPI4Dh7QQTFR0NKmF9PKOirLplHShucRXp0Ufd4ceGR8w5v5gQpLgJHkW8c8eR0CDHrxBvtLyJnR/IiJsMXgh5Uwfun2i4OpJlSXlZVxUCCO1M7/2I/eUgf3fSBcle6nwiRtPN/8AZyRxWPRKof6hbx+YnhezINj2RVMkpm4yHAzZnzMRzs0vITNeFIs862FKUlQ+zwgEAPhUkAA+hEdIwE0L0f61h3HDHLZrf9QWRyjumVuXshMOUxDnRjmSwEQ7wupdnmYVlJZ6pdt3rF4u2alaiQpsPdJyKiWzPCKpteSLQUn5EeeIkv6wnljJZfL6QkJJx35BSLQQczF9sN8FV0WjEslQThqagLWEj0VGcCZE1FvUJZQCcKmcccJcQOaugkWeyUTC+FMwgFnSCRk+Y6iHh2o0mjwVFw2KlNZ3+8tR8jh/tiyIVHQXTppMB4m5mYvFQSADMCvvYle0Ll33OTlOmj+dX4xq93lLl2y1ETlWOWc5aD1Qn8IXnBRdBE7MllbVWkZWib/WfrE+zba2sOTPWoAatx6Rpku7ZAr2UsdEgfSMVtdoClTFCgUskAaOVKAgdIsud3fE2aik1ImDjkrzGflGkWS0iYgKAZ9I+fZZdQHEt6tG8XLMBkob9VjD2ZrsEXj14QDCkxZRnm0XxInSbTNly0S8MtWB1AkkjM0I1eBw+K9p+5J8lf8AlAC0I/aLRN+9NnsDqMc2p/peDP8A6ABdlzHHIRpqlbKveiQfitaCCDKk1DZK1/mhFj2/mkpQJUsnIVUMhEf/ANAKOUwjqOHHhCbNsQVFu1Y6Uz9IW6jp8OZJZVa/ubjKS4J1r20nS1ALlS3NaKPFvpEuX8ViAkdhkGLL4dUwJtfw+nJIwrSp6Vp0gerZC0DRObM9X84YjFVsXLJJumW2X8Vk/NKX4LT9REhPxTknNE4dMJ168Ioqtl7QFBOAEnKv5w3N2ftKQSZRZLvyYOY0oXwYczRT8TrMflnf0j/yjoyxJpHRNJNZeZ98SUTEoUsAng5Cf4sOUT71sBkyjPftJZAJKKsK7zapqKjKMSCzifESY0f4dbWgoXZJ68KVJUZajVnBCk+VW68YUlB0FixatsLOBUqH8sFbJbUTUhSFBQIdxGV3xZDKWqWSHQWcOx4EagEMfGLdsdKUlP7pIIcfeSMXg+sDyRUVaCQbbLbCZiXBHEEekeiFQI2Uqzjcbg/oY9v5TyrKnjMPuB9YVLDFY4LUPWI15TmmWTlNf/eiOrl30/P9mc/HtZYf+q2dBVKmJnBlEUCVUJdqnnzhu12wBKikhJBoG7wJo3o/A9REO87qmrnqnSwClaypI/3Ox8TDVqsk8oZSDoQQ9HyNC0Lyy20r4GYwik9uRdmt7AIYOSV0PGoLc6eEVu+5ylTVlWeFP9rRctnVTCpZmyEr7GWalO8BXdHWtPJool5TN9bPmBXkOfSCRvn3MTUd6IuKsSZZyiE8SUmgjT5Mrg1TZyS1mlc0v/USr6wWRm0D7uvIIs8lLAqEtI5USKw1MtT7xYkunLIEUI8zHQlmUZLGt2LpJ43lbpL9fYMWeaFJcOzln1ajjlBMXmhKXWcLZk5RUpV59lUMcnTVuFeHWB1qtapinUX4cB4QDNljVPkEsy3oN39tecCxJoAk7xFTQ5DSMymrZI6n0A/GLJepaTMPJvMgRU56+74n1b6QpF2Gxyctx6TNZQPN/V4sd37Zz5FErLcNPKKnJXUQ7Pm1jMuRlcGiWT4tLT/qSkr6HCfwi57P7VotciZNShSBLdwpjUJxUIjA+1jUNjldnc1qmcRNI8EYR6xCFc2Jl9pa5L/fK/6UKPu0atNl4XPE/T8XjN/hlLe0k/dlq9ShP4xb7zvJaJs3ecJSkJGgK2z4mhhifoJgxvJk2+vqwzeYSEFZS5/WfKBsiyFS3YJw8OJangIckzxMs0sHFWhc1dJbPWsSJVslyipLlw6jrqKdaikb+7ad8g3DLqpDqCVBwAWZx5fT2MKnXc5KnAJA0pwyPhES6bxSVqABAJOfEVDwRXaUrBAUDuksMyBCyX3T08hZxanuQJNlxBCmAWA7Eljp5ZecQ9olp/YZ01ikqlkNwUfs/ctBWxyAcJcukM/EHNx1AgL8RJoRYSkfMtCf92I/8Yvp9dNvgxkqzLo6E4o6DAyry4sGx1iVOtcrASBLUFqVwCS+vHJoqjqSSlVCCx8I1P4fykoswX8yy5pwoK8RWAS2VhUTtttlpdoWmcN1TtNr3kgMlhoQwD8DyhFyS8IZm3aDlp6QanTsQw5vp0rAVNqKwCl3T5gH3Ec/NaaHcSTiwqIVCEmFxkoqVoQ06cP3386wDvxe/L1w1/3CnpFgvINaZnMJPpEFcxIU7AkUfhrSOlOaWNP5CUINzYZ2XtE+0qShAQlsgtTUAKaJIxFg+UGb3mrseFM4DfACVJdjgzHI1FDFMVeBSRMlnCtBxJOpIqIuO0VpF53ei0S0rBlAqXlhoB2iSMwRQwo6nu4r6+Qzp0urESNokDtWKR2yWqQ40yLPnGX3xSbMH7/XjFtFwqXZVYFntBvJ4Fh3WOhyeKLNm4q6k8G9BSD4ckZLTHsDy4nB2+4h4k4qeB9ohvEmVVxTI55QbuDrY0aRaqAngOVAK9IYmW9zTzgXItwWB3v5SlQ/2l/SHEzEP3wD+8Cn3jeSWqVwEvDyKGiXF2T0Wo4SniQTxpHqVxHlyye6QeheHhKUMwYWcJewFwl7EW/Jn2CuZHuIqlqXVPJPuSfrFjv9REr+YfWKvaVOroB7CCQVIbwqonslW8IXOXWGpHe8I9WaxO4x2HEiNVk/Z7PK/eR/zmgRltjs6pi0oQkqUosEipJ5CNU2qlmRcsqWoMr7JJHAuVkekTuQgfC5O/OVwQkealH+2LpbbDLWS6QcTFXE4Qw9zFK+HM0JRPOuJAA6JJ+sW82oAOa/jG8mRKOlF4lJPUhcoOqWEsAhg3IVhi9LCtS5qghwcIpmciojy9Yfu46nNqDlxicJhgcNLj5mF8SWOdxX1dgqXZDLSgroS/hVw/EsfSJlhSlKCsHewt9H8Y9vGcnBWjZdeHjWBVmtYUsh+6P1SKc/DbUXszW+RW/cPWKccTHUfnFT+KloaTITxmE/0pb+6LJY17w5AxR/inaHmSEcErV5qCf7YLhdwF8i8xVJUlw8dCEWlKQAf09Y8i7B6WJva4RjQVhlKS7A1bQqGhaJ92Wv9mS1cBzHAjWDlnuuStRUolS1FyVKPkGYADhEtezEpVMRIPAxj7NkWyextdTia3W4In32wYpWCagihbo1YiWa/QnNRJ4n0eLgnZ+UUhBcgBg54f4gdatiEE/ZTFJc1SUhafcEecZy9K29tzeHrIpU9h2y2gTUbqghZGbOl+YgJeNotkhWJRJT94AFH5HrE9exU6Wp5UxB6kp8CC/oYOWeQ0oYgrEKLSWIOhIbT6VhL7Plx20rSGvGw5KV02UKdepmLxqACilqZFuv0geq8QHH66RadoNm8KFLkgMHKkcOadf5fKM4tC1JWQQRr56wXHJZFa7GJQcHTLlct3m1TMIcACqgCoJ5lvKNQ2asCbLKMpKU4SSSQXxEhiS9XpllGY/D68kAzB9pjYKdBrhGe78zEv4xpFkvJKkhlFXF83gORyUtg0IJx3E2q6ky5kxY7it7CzYSakBucYJe9mWi0TkkKS0xRYhqKJUluTGkfRcuYFiumUU3bfZkzpstanKUpUlOFOeI4mJHoKaxjHmWOTk1yXODnFRvgyCyyJhVugk9Hg7MuiapIUcALZYgk/hBK2WNEk4QkA8KFVeRJYQwlSuCgOQI58BpXxEM+LKfmigGiMdpMBqkkZpI8ImWWTNJCUlWIsyQTrk8SLTa2oAcXN3HKsCrfMUVa8f17QaDcluBkknsXmX8Pbyw4uyQdWKkYvp7wKtVrtFmVgnSly1cCVp8Q5II5iJOxu3VosqgCtS5TVSolQHga+II8co1+RNs152fCtKVUql6pJyUhWfiOh1EaVmWYTbr6VNThU7AvVjxGYA4wKtB3j4ewg7tVchs1onSkOezU1aYgQFJU2jgjKmcVwWpKidDwMauytNC0rYxzxLsliSsO58B9TBKRc6DkhR5k/RMYc4x5NKDfBI2Cs5Va0qC+z7PexEA6hLVoMzXSLt8ULclVnlJRMlqHahwk4i4QpqimvDXTWm2CxoScKUKWthRBz4Y8x7+EebRWGZKTKMxXeKiEO4SA3rWArLc6CPHUbLPsJeEqUmcleZmCuF/kTFv/wCoyVhsaW5094xWXbiC9STUkEpL+EEJG0KhqvxZXuBDa0gNzZJBT8qn6EGJCYxyXtOoapPUEH0gjZds1DVQ6L+hjOhdmTU+5e9od7CgYvvOnkQOMDZKmCcKw9XV82nynPUUMCpG25+ZR/mQD6iJUvaWUouRKPmn8onh2EWWlRYLPaD2iA5NCCwo+YppkYonxHnPbAPuyk+qlH8IPzLwlLFHT/CsEeVIpu19uE21rUHYJQmue6gfjEjBxMSknwV+1zN8+A8gBHQ3OU6j1PvHRTZEaPJWgliKHLkeESksmqYzOzbRTZRbQZpOTihbURdbkvpM9PBXAnMcQfpHShJM5s4OO4aN5kaQuXeK15MkanWGBKeJKJSEitTzgtIDbJNlW5o55mHbZNEuVMWT3UkvAq2XsiSkrWoJSNSW8IqU/wCIBnrMuXuy/mWe8QNEjR+J8oBmaUXYxgi3NV7hG8toFkEJLOM9YqF6Tps4p7Q4+zDAkb2El6kZwaWCpyBnE+xbOYmK1JANGBdTahhlHnfFjhtno/CllrYB3E8pWNDgjI5flF9sVqTOTiMzAtt4borxdt4HjEaZdyAEsEszCmQiX/0DGgMcAGe6KvCz+IRu2hv7Dpj66FJvdElQaZj5OD4uPaLRYrxlzkUYgioMUyz3KmWpyynOeR8nggkhNUMhQ07r8iOPOKfU45vZAn08o7P8QRtV8PVywqZYxiBcqlmqwM/sycxq2fM5RVbjs8ybaEomKmISkKWskqBCJYK1gc2DCupjYLrvITBXOB+1FjRKstrnpSMZkLBVqxBB8efKH8U23pYjkhW5iVsvAzp6pivnUTwAc0A4ABhEu0lRPKnSBdnlgs7+GdIOS5NKO3p/iH1FUKN7kSQgvrFjubaZdjmJWlykHeH7podf8t5CUoalPGn61hhYVNWES0krJYAc/pESKbNU2vu+TecpE6RiE8JoQlwpJD4FF+JcHR+cZHb7nKZpCklEwKZSSKvwI4x9A7GbP/sNjlySXX3ph4rVmByAZI6RWts7mJt0uclCCFSwFFRZlIURQanCR5QDNPwouQXFHXJRKhcuzRwJVh5sr/EHf2CYUlGGXLSQxIDltWGT9YMoklqR4pBjgT6iU3bOnHGoqkRLuupElOGWGHmT1OseXtcEq0hPaO6XYgsQ+fLSJVY8mT2EVjlLVd7klFVRSLx2EWlX2SkqTpiLK9AxgLarhny+9LV1TvD0i/2m1mB1otDAkmgD+VY6ePPlXO4pLFB8FDCo9CuUErZfqVgns08ireLdGgAu0FyRQcNI6MHJ8qhSSS4ZPCiMoX+0qABctzy9YGC2Khf7WohiC2eevERumZCYtquXk3tHipjl+JD/AKMQf2rkfwhQtyeMTgqhomOhYsxjoHaCUObR2bBaZqdMWIdFb31MIum3FCgQe6X8MiIXfSd9KjqG8R/mB1mUyuRpDWGVpMBkjyjUrDfKilwEt96FT7ctWXmRT84rWztu3GJG7RjwzDevlBudaTgJA6R0dqs5jTugRtXdpm2dRzUjfHg7jyjPJM4pIMapddsMwzETAAU1GgUjJ/xih3hsvNTOKZYxIK2SRwUaP0+kKZ0pLUhzp24twkXzZmWJtiQopdS1Ek1cMSkM2QYRYkSEICCpLkvywsWHjT1iJY7sTLQlKXwBISMOdBhcHR2J8YIWeatILKFQ4Bq2lXrkI8Tnnqk2uLPYYoaYpDtqKEIC0jEHGjMMqDw9YROtyVSwEzGD/MKtwhpC5rMpiDm7OAcukRUTw5Ckg8gDmNaQuohklHl8BOzW2WHwAksN5WVOWkSbIlM1TrZSRx+YnWsVa8L8TLlrWAFMkltCwJYkaUipD4nTvuIB6loe6XpHKWr2Fupyxxqr3Zq67vQhWKUvAeGaT4aQxfazOsdplEgrMpQ3TQ0ce0ZfK2/nKV9oAEn7mf8AuoYsVx39KUd2cFKOkw9koP13FecdnHj0O5P6+vc5OWeqNRVmd2a04f1+ucGZNsBo458B+miTtZshMllVoQhXZGqqUSTrQnd55RVUJIMNxkpcOxSUX3LLMnA5V/xT8o0H4Y7PJKu2UMT1c/dzSPE1jJrOguC/hG9/D6YkSCkFiMNNGAYerxvsY4LZPVGf/FK0qTKkFKlJeYoHD93BiP8Axi8T1xR/idZQqyiYVAdksKCCAQvFuNXLPxYwGSvZm4umUSzXypJBBUCcLsovUkZHXKC1l2wmBnIOfeGRGj+EVgggsaMoAv3cQBqXcZc9IflWIKTuzBiLpw1FCanFkSYHLBCfKNrJKPDLtZdrUq7yPFJfPKhieq+LMpLklxoUl+g0fxih2S7VrcrKZaEMe0IYU+V056c6QSNsSgKEmicScS1EKfEHBSkmnWFX0WO/LaDLqJdw/abtSuqpglg5JSoP4q1PRh1gRaLhSclqWODrUPHMGBSFFeEqICsR44i+8kkHKCtivyclnmqKSHqAunJ4p4MkPSy1ljLlFet2yMwqURROdQqnhhgcbnQmiprH/tn+4iNAVtbhYKSmYOKXQR4KcQcNgRMSCUhiAd4VqHyjEuryYaWSJpYYT9LMkTc6DktZ6Sn9lRGtVhwaLJ5pwj3eNZmbLSjXAnwEQLTsbLOQ9IJH4jj72YfSy7UZQtCjn5flD1luxajkW4mg/ONCXseR3Whk7OzBpGn10GvKRdM1yBJdkAADZCPIsKbgmco6FvHj7h/DKRfCXlv90g/SBImMkgcQRFjFkMxJAS4IbEd0eGp8oBW67VySyhrQjIg/rKOxglS0s52WO9hK5bXgmpqwVQ+OXr7xdpB+Y5CM2klx0pF5uq1dtLTUDiP3hQ1POrR1Mb2o5uaNOwAu9ChS5cxJUkKIFWWkPRldGgxdFsQo94KHPdUn+JOvVPlAXaqy4LQcmUkKp/SfaBcicUKChmKiE8keYp8jmJpqMmt0apInOGSrvZA+IoR5Q9MkjGKqSdWH65xXdmb0CllJIS4xpJycM48c/CLdJs++WU4XmM28RHkOrxPp8jiz1ODqFkgpoZnITjAUXUv5WrTJ/wA4H2hdFtkKF8meoDQWnrTKWQAkHCxLOUxE/Z07pIJS2WTnQkHPU+MLY33ZqypbYTMEiYyixQwDYRvHD7ExmSlRfviTblKTKQhJCFOok1JINOg15xn5j0fRRrHb7nI6zJqn8kLlzCDQxKlWo61iGjOC1w3Sq02iVJR3piwkHg5qfAOfCH0rEtQe2ZvK2YsFlM1fFCUlaa8UsUt1iwyNkFKUTabOZCllwAMI0cpFRnpzjZ7kuWXZZKJMpIShAAoGKiA2JRGajmTDF67O9upKjMKQl2GEEVZ/YQN41u47M0p7+bgzS79jkS1OKtlQesWK75ps5JSHBzGvgYsiNl2+cHw/OFnZVB7y1eDD3eBqOS7Ct46ojzL2C5PaoSshiWw7zjMcIod+TVWoDt3loBohYYjqA+I58qxpibgSmV2aVKA4mpzfRojLuJhhCUqHh6vV4xleSLtK/kVFQfcyCZc8sPhxnLJQAcZUAMRVIEsumUlR/eUojEMiwZ/zjVbZsQhVcGHmiAFs2HU7oWC2QV+UZXUJeu18yniv0lHtN4TFl1lQCSGQAAkJKd5gOB8S8NKtCVHcAIJCSQASxBbdORd/KLHbLinI70skcRUQGn2JBoQx8oNGcZcA3GS5GrJZ5i04gKMkkksMSC28Fd8twp7x7MXhyfXqcWYAGQrBe7Lmmz2QknCOXgQNDlFosex3ZgEhIL5kkqJPQU84YcYxjrlx+YJScpaFyBdlbqdlrQoqGQUyZaeBJVVSvCLesqToFB/kNRqKKZ/CJsqxhIyENzCGz6VjjZXDI70/i3f+PyOljjKKrV+X1+pERaUks7Hgd0+SodIiBa5zFJJJJ+SYAQQM8JyibLkoV/pKUNGSXbqhWXhA4/D45fRKn7P/AD/omTO8W8o2vdfue4YbMoRLTYJ6a4Avpuq/pVT1iPMm4SywpB4LGHyJofAwrl6LNj5V/LcJDqIT4f7DJs8ewpdtlgsZiAeBUAfJ46FdLDWZ6KQNvSwduFAFikhndnAObV+Y+UEcfSAd6Xj2dnUQd6YSB/MSSfAPHoYXexz3VbgCRKIDlqkhxlu0pq2sELBeCpTsCQdHavF2h7Z+6EmTiWlyouHzAyDe/jDVsu9SFMN5zTjk8dPHnV0JZMLqxq8baqYxKMDU7zk61iIYdtktSQMSSHLBxqz+0dIsql90OAly2gBAJ9Y3JqW9mYR07UErot3ZmXMZ8BduIGY8o0aw22aScRwJOg7xfnoIy6QgpKkHMH3jQtm7UZslFXWN0jVk5ejRxvjGK4xyV/J/X4nX+GTTcsb+YVN3JYqKmfOtH0eIF4TguWEvhIDHpEq2gk4AC+v0iH2KkkjdxVqa01BGUcCD7tnb0NoAbUrC7NUnFLUGLBjXDXhQmKLOsyTmPGL7tVJCZCUgjeUMndwCWNWipJlmPVfDY3h/uzzvxGoZaXsBTd50rGh/Bi5cdv7Qj/RQVZfMrcT7qPhFYly04hioDq0ab8Lp8qzicCtCVrKMKiaKSkK3XORc5c4elClsIKVmsJEetCZanAqDzELgAQ6Ojo6IQ6Ojo6IQ6GZ1lSpn04Q9HRmUVJUy02uCv3jaJclaUTFpSVglOItiahYmjhxTnEW13NKmDeQlQOrfURP2s2YTbZOAnCpJxIUzsWYgjUEfThGX3rdttuxQZagg5KQSZZPAghgeRHnCE+it3B0Hjn7Mu6Ln7IfYLMvlmk9QYfs0+apWGYE7tXTkdMtIpNg+JUxwmbKSvR0bqvKoPpF6sinqzPVuHKMSnngtGR7MJDHik9cVuKvK1CXKWr7qSfIRmE28bdOP2eJKRkWw+pr5Rot7Su0Rg+9Q9CQ8D03MqSHlrDfdmZecE6bLhg6ymeojlaXhgWwWO0TJfZz8S6jCUhiG+bESA4iy2O5USgpU8oejEtuhLkVzeukVS+viP2ToSE4hQlBCh4Kdh6xW7s2gmW61y5cyb2SVlip3VlQBSqAksMtY6Lhhg/FXz2FI5c7g8T78vuaRb9rJUsgS1TVKOTLUAeiS5V4CGQi12kfaTVypZ+XdxEHRmp4nwgjdtxyZA+zQATmo1Wr+JRqYmYY5Wf4k3tiVfz7jOPpEvW7/AEBaNmZAABlhR4qqT1joKgR0c/7Rm/8Ab/Ea8OHsjIZy909D7RWL0Jnz0SU5JoerOo+TCLFbrUJcpSlaDzJoB5tAbZSx96aczuj3UY7UNlqFHvsWCXLYADIRCtpHay+ZHsYnDOB9rS82XyUD/wAhGYo0yNtIugy3AV11dQlADid4+R4Qzs7eSJExXaA4CClTaDVxrlEGdPE61B+5i4tuIoPNTmD953dLmEzUlnFRlipqCzGgqIahGLg8cu4CU3GSmuwFmkCcrCcSSSxGozB8oObOXktCyhBYKDtxKfyfyirpLU+6adIIImlJCkllCoMHzYfFxODMYc3hZVPtf5GgWa1rPeZ+NS8Jtl7S5QxTFAHzUfCKQq+Z6h/qGvBh7RGI1WX9X/GOTj+D73N/gdrL8YjX3cd/5/6CV730Z1WwoGQ1JOp5xASmjmE46uchkPrCJlqGsdvHjjjjpiqRwsuWWWTlJ2xU7J+cLsdsUg7pb28RERdqxfrnHINYK+APcutz7bzpIZKikcju/wBJpF0un4qOwmoCuad0/wBJofAxkEuZElE2K0xfJNTXB9CXftXZpzYZgBPyr3T60PgYKvwj5ykW9QyMGbu2unyu5MUBwBp5GnpGH0/szSze6N1BjwqjMru+Kc0ECYlCxqe6fMU9Iv11X1LtMvFLOVFA5pPA/jAJY5R5CqalwEAY9iPibpDyVgxijSYqGbZY0TUKRMSFoUGKSHBEPRzxRZnk/wCHMmz2iXNTMUUPSWveIUA4IVqBwPKsHchE22TBMPTKINomhIjm53qkP4VpiU/bfaU2YIKSMRVrwAc/SM0vXaGZOUSpRL6OW8oJfEe347Sz9xPqov7ARXLoACgpTF3wpIcEDMkcHp/Vwhzp4VBC2eXmY2jEtQCQSTkAHJ8BFmk7C2lMlU4oYivZ5zCNSwybNs4bufaFSJxmSZcpAly8AGCi8jmCCFKYuqrOKRplz3/JtKEqlrDkOUk7yTqkjiDSGErFnJrgoF07e2mQAkLxpFMMyrcnzEXG6vifIWwnJVLVxG8n0qIkX3s9ZZyVLnoSlg5mDcUANSoZ+Lxn9o2SX2SrRKJEnEkSxMpMUlSggLLBkpJOulYVy9Hjn2/ALDqJI1uXtHZVAEWiSx4qA9DWPIwm3BcmYqXM3VoLKGbHqKR0Kf8AHx9xj7Q/Yk7UWkqVLkpzNSBxNE/UwZstgEtCUpLFIZ+Laka6wOTd4Fp7UkmhLEZK7oHgIJpnA8Yba2SQJMWJqhmPI/Q1gZtBPKUlYBSQwTzJceDP6QUE0cDFc2ptrlCBoMXiaJ+p8okY7kk9hWy1lDqmEZbqSeAzIg7bbSACxiHd8sS5aU8BU84YvG0BKVLOnqdBG6t2VdKgHMUMeANRkhqPSrjjz4xNlmggbdCCZoV904i9Q/1gqZZcktvF6UqeUPYpLhiuSPdEczwmhLVp7wlVqTo5PL8TEooBzDw9LlSx8j9SW8hBmn2BJoGArVQeQqYkoudQqpkc1GvlnE1V4EBgyR+6G9YE2q9M23m1089fCMvbllpt8EidKQkFiSeOQhhB/XrDVj+0QpZVVLjCKAfjHSl1iRaa2LaaZMQuHkriGkw+lJ4RpFMlBcOpmxEBhaVQRMw0TkTouHw2vXBbEoJ3ZqSjx7yfUesUZC4n3ZbzKmy5g+RYV5EGLkrVFLZm+2okPxanPgYkyZRah84QoBaQdKKSfUQ7Z5mhof1lHNY2iIq/JSZ3YLWlM0gKCVUxAlgUk0VUGmcV74g7cosSUSgMUyZUgGqZeRUepoPHhAP4zANZ1MMQUtL6thSr0LHzjLbbOUteKYSskAYlEksAwDnlBI41JWU56WaHZfiDKVmrCf3qflDd8bdSEy1HtEkgUSkuSdBSM4l2VUxYRLClKVQBIxE9AIlr2QmpUUzlyZOHvdrNSCl8nSklT8meBvpY2GXUsC2u2KmlS1ZqL/gPAUiL2iipzTdYNwAZhD1rlBClJCkrANFJfCoULhwD5iE3ZM+1QSnEAQ4JLEZNSrdIjVbGbvcsVhs2BCU6tXqamJq7GJcoLCVI3jjdwHVvIUAcslAtqBxiNa9qJksgJCUOD3BhNOKu8fOB42gmqxh8QIGJKqggLSauTqBUVjQKmTLJe06dMaYtSpSSkmWskoITvJCg9eJHhFwsm08qaFJtKVspwwO4EmjYA2mecUuxpEuSpa1JHaElLnPfAIrwaGF25K332SAaOxU3q0URqyNes5K581SSSkrVhJqcOI4XJqaNnHQOxR0ZoKaDCCPrHR0KoMxE4/T2ioW7/wCUf+4PYR0dBYdzEiwrP68IE7RH7NH8X0MdHRaMsb2fFFdR9YJNHkdG0ZkRSY9Eex0dESBN6KONIenDTyiNP7vjHkdCmTljMOEPXMaTf4R9YXLjo6CYuGVPkfmGioJ2PuJPL6mOjo2vUYfB5aBDYzjo6CgxxMOCOjosyfQOziibFZiTnKR/xETlmsdHQjLljC4K3t3JSq7rQVAKKQopJDkELQAQ+RajxhqdesdHQXFwVLkvFs+xu1KpP2SlO6pe4TQZlLExm0z5jrHsdGyocEEnOF3Z3z/CfaOjoVlyH7E63VEw6haQDwBSpwIkWOUn9nUphixoDtVisOH4R0dFmJEjZqWCJpIBKQGJFRU5HSPLNWyLBqAkltHdVesdHRSI+Svx0dHRQY//2Q=="/>
          <p:cNvSpPr>
            <a:spLocks noChangeAspect="1" noChangeArrowheads="1"/>
          </p:cNvSpPr>
          <p:nvPr/>
        </p:nvSpPr>
        <p:spPr bwMode="auto">
          <a:xfrm>
            <a:off x="9380538" y="312737"/>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he-IL"/>
          </a:p>
        </p:txBody>
      </p:sp>
      <p:pic>
        <p:nvPicPr>
          <p:cNvPr id="1034" name="Picture 10" descr="https://encrypted-tbn3.gstatic.com/images?q=tbn:ANd9GcS5QjnkbE1eU5cdU2gxy-OOf7JLA0ExfuOSu7N8XUteaWmSpo2Y"/>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rot="21025465">
            <a:off x="926980" y="3425287"/>
            <a:ext cx="3795158" cy="2378657"/>
          </a:xfrm>
          <a:prstGeom prst="rect">
            <a:avLst/>
          </a:prstGeom>
          <a:noFill/>
          <a:extLst>
            <a:ext uri="{909E8E84-426E-40DD-AFC4-6F175D3DCCD1}">
              <a14:hiddenFill xmlns="" xmlns:a14="http://schemas.microsoft.com/office/drawing/2010/main">
                <a:solidFill>
                  <a:srgbClr val="FFFFFF"/>
                </a:solidFill>
              </a14:hiddenFill>
            </a:ext>
          </a:extLst>
        </p:spPr>
      </p:pic>
      <p:sp>
        <p:nvSpPr>
          <p:cNvPr id="9" name="AutoShape 12" descr="data:image/jpeg;base64,/9j/4AAQSkZJRgABAQAAAQABAAD/2wCEAAkGBxQSEhUUExQUFRQXGR4XFxgXFBcVGhwVHBkaHRcWGRYYHCggGBolHxoXITEhJSorLi4uFx8zODMsNygtLisBCgoKDg0OGxAQGiwkICYsLC8sLCwsLCwsLCwsLCwsLCwsLCwsLCwsLCwsLCwsLCwsLCwsLCwsLCwsLCwsLCwsLP/AABEIAMIBAwMBIgACEQEDEQH/xAAcAAABBAMBAAAAAAAAAAAAAAAGAAQFBwEDCAL/xABPEAACAAQDBAcDCAcHAQUJAAABAgADBBEFEiEGMUFRBxMiYXGBkaGxwRQjMkJScqLRCGKCkrLh8BUkM1NjwvGTQ3Ozw9IWFyU0NURkg6P/xAAYAQADAQEAAAAAAAAAAAAAAAAAAQIDBP/EACkRAAICAQMDAwUAAwAAAAAAAAABAhEhAxIxIkFRMnHwE0JhgcGRoeH/2gAMAwEAAhEDEQA/ACLp+/8Ap8sf6wPmEf8AMxSmw+00zD6lZ0sm251v2XTirD3HgdYvXpyp82Gk/ZmqfIhh8RHNMbR4Rm+WWp0tbNSmWXiNIB1FRqwAtlmHU6DdfW44FW5iC/8AR8oAtLPm27TzAhPci3A/GYjuiZhX4ZVUMzW3aS/Atu8gyg/tGDHokoTIo3QixE5v4V/KHL0sS5QV4piUumlmZOYKg0uefKBPa7AqbGqQvIZGmqD1bjfff1bcge/dv53HP0hKtlkSEBNmZmPkAB7zFZ9HG2MygqVNyZTG0xeBX8xvETGOLXI5P/ALYjRNJmMjghlJBB0sRvEN4uXpw2cRhLr5Fik0DORuzEXVv2h7VPOKbi/yIUFvR7LWdONK7KvXlMhbcJ8t80vXhcGYnjMECUekYjdDQmWTt3VypkmpRJUsNKrz86qjOyzTVtlZt5AKkjxitSIPej2UswWmAMvyujJBFwRmnqQQd4IYjzgZ2lkqs9ii5UcLMVeCrMUPkHcubL+zFNCT7ERCjNoUKhitCtCjMOhGLQrRmFBQEhs9KzVMj/vZf8axJ7V4w02XTSCAFkSUC8yZkqUzE+gHlDvo6mMlRcW7QSWSRoBMqJKnwNiYi8RVZtW4BBUuVUjdlByrbusBDoLHeB016Sdp9OfIl+PYqGI9QkHu2m3ktKeto0U9a9TOQtYWEkvZ7Hm2XLbkY3VWASJLLJpmLyhXyrsTcgKhMy5AFwt3HlFQ4rVGbNeYd7sznxZix98J1QlyNDvi4tk8PwyRhK1FZKV5jNMKXDEsVAAWwNio00bTUxT6SzcQc7TEjCcNHM1R/wD6oB7jCops9dDUgNitOfslz6SpkCm1RBq55HGY59XJiY6ONopdBVfKJgJCS3yqN7OVsi34XJ38BeGGCYPNxGqWVLtnmHedAOLMe4C5hPIEBCiy8Z6G62U5EoCcl9GWy3HC6k9k90B20+zE+gdZdQoRmXOBmDdklgLlSQDdTpE0OyT6LsJFTiMhGF1DhyO5O0R7Iufp2n5cMy/bmqPQM3vAgC/R8pM1bMf7EonzJUfEwT/pDz7U9OnN3PoFHxML7kPsygDChRiAZmMQoUAHWe2tL8rw2pQasFb96U2vrlPrHKE1bEiOl8K2oSTilTRTiArzLoTuzuqtlP3s1vG0VB0qbHtQ1TFVPUzCWlnhbiviN3pzgSpV+yb7k/8Ao9VNqyYnBpR9Qyn84unA0yTKlOU3N5MLiKJ6BFP9ojlke/p/xF70TWq6gc1lt6Cx94hT/g1/f4RW32D01ZLEie3VzG/wnO4PwB53PCOZsfweZRz3kzRldGsfgQeIIsQeREXf09uySaZwbdpwfRbfGA/bOX8vwumr986Wfk088WsLy3PfbeebiLgulEt9QV9H07+0sGnUj6vLBCed2T8QI8DFFVsgo7KeBi0/0fq7LVTJXB0PqCD7gYFulXDOoxCcoFgWzDwbtD3w+7X7EB0ZhCMw0hk3srixkTk1tLM2U7+EuYGBvwt2vUwQ7TYABTLNZ/nZSLLMvLvUTp6F83cVAtALLaxix9ncaNYzdeiOElSwVtYOEmA3cDezMxLHiWMX2JZW5EYtEljlD1M50sbBiFvxUEgHv3RHw6CzFoVo9WhWgoLPNoVo9R6ljWCgsKsONsNqBzdT+KWI1bKYA0/PODACS0okHe2eaFAHhqT4DnDvH5fVUkqWFKFtHGuroqs9xwN3TT9W8TXR5SO0qwGjPqeGk6iIv5ZrecHYQ9k4/KWTXSbFqlp79TvsA/WS5rlhoAqE7+LLaK1xXD+qdRmzFr8LDh+cHlXQrLmTMv1nZmPEkkn47o1Yrsc86narV1CySAym4JDWFweOuUW74zvI1g944aKXhdLL6kfK3QTBNAH+GZ0zQm9yeyRu3cYjttNMOw1f9Oc3708/lDXbgZVohyo5ftmTW+MN8ZxI1sukkSUYmTJEs6XLTCzM1gOHaA77RQAnFn9Acm9ff7KMfZb4xX2KYTNpmyTpby2+y6lT3aGLP/R7lXqpp5Sj/EsQ+GUWzjW21HSMVnTcrj6uVifYLRQHSxtZLxGqDyQwRECDNYE2LEmwJsNY1dLM8tiVRrucj00gMMSoqI7bLt/R1k61LfqqPUk/CPf6RZ7NKPv/AO2Pf6Op7FUPuf7osXanZGRiGQVFyiX0U2JJt9bgNIltKefmBpXE5FjKLc2EW7j/AEI1CsTTOsxOAYhG876e2JPYHogeXOE2uC5V1EsENmPfbTL74eObC2BmC9EdfUyJc9eqRZgzKHYq2W5sSLbiNR3EQo6YLqNLgd1wIUZ7mVSOd+nGWZWJs66F0R/MLl/2wV7D7ZycTkfI8RTOQOzMPGw0LEaqw+1x4977pIw6jnYjS/K3CSXlEFs4QdnOVOY6WuVHnBJsjQ4XIYLRGU0wg9pW6xrW17W4aX5RrfSjPub9k9jKWhLTJFzmFsxIPZ7iPfEFgO1sufjM2UjBkKlFI3EoASRzHZMVX0pYnOlV9RJWY6y857AYhbHW2UaW1iJ6O655VfImC5s4v92/a9l4aj5yDeC6OnalzYerfYmD0Kn8hAf0fy+vwXEJR+qFmDxFz/5cWl0h4f8AKMOnoupyh18iD7rxXvRVQPLoMRzqQDKI17kmwoPoCXqNPQlstM601mZciM0u1zmvlF9LbrMOMMen6itVS3A+nLHqCR8BEX0ZY5Nl4gkkO3VPNGZMxykkgXy7r6DXuiy+k7Z75ZUUibsxyk8hmFz5C8XxPIvtK02M6LairCTJg6uSwBDG2q8wIiekvZlKCreVLJMvRkvvAIBsTxte1+6OglxOVRypUpO2o+bVr6Bl3q1txsb98VJ08y/74PuLBCTcvwDpIqu0TWy1eZU9e1lQlVflkzqTf0B8ojmoXC5iptztGpDYxskS2WR0h4LOm2mKjOJdpRKjMNApAFvpDOZuo74r/wDsyd/kzf8Apv8AlF39GTCoopSEXsHBv3uQPC3wEGUrZCWN59kYvV24KUbOX/7Mnf5M3/pv+UL+zJ3+TN/6b/lHUv8A7Jyv6EYOyUr+hC+uh7Gctf2bO/yZv/Tf8oc4dg06ZMVBJmXYhReWw1JtvI0jpptkJX9CGVTsqsrtrra/DuNof1kGxlL4phs6pq2Q5gikElgbC6JmIB3k5R+7rFoVqiVJJRQlrLoALsvV9o82PV3JjVQ0vzkyaNLZiARfRgwhrjNY7FpX1RMY27zp8PaYmUtxKwROE0QnTQGNhe7HfZRqx7zYGG/SVKFPKly1OnXzbeCrLA98FuE4UElGZftFWFuI1UX8DciAvphnX6oA6idUaeUgA+/0gg7kDWAS24nBzSgEEikpwbG9iUzWPI9oesHvRhSyKCnWsngGZNYpIB5L9N78Nezf84qWjksZgBBiwOkqYZU+mpQbCnky5dv1yAzt4nMPSNWrwLgIunymR5NNPUasCL/q9ll/iPrDb9HmV257fqAerD8o3dLbf/C6AHjLB/BL/OHH6Pcr5uob7g/ijLiHzyWvV88FWdIszNiFQf8AVf8AiMDREXxQdGkufPmVVW+WSzEqLhS1zzO4e0ww6Vejinp6YVNICoUgOuYsLHc4J136eYhtq6BXRG9AGLLLqnksbdall+8puB6Zo6AjjHD6x5MxXQlWUggg2IIOhEdX7G4u9RQSqibbMykk2t9EkXt5RnqLuVF9ifiv9vOk+RRK0uSVnVG6wN0Q/rEbz3Dziqdtek6rqWeUr9XK3ZU7Nx3nefC8V9MmFjcm8CglyPdfBJ4ntDPnzXmzHZnc3JJ/rThaFETGIrcxUhw9W7BVLMVX6ILEhb78o3Lfug56FqwrickXNmzD1VhApj+z8+jmGVUSyjjzBHBlbcynmIlujKfkxKmP+qo9WAhqxMmunCRlxOYftBD+Bf5wc9G9LT0OEmtmS0d3Y6sATlByhQSNBcEnnA1+kBItWo32pan0LD4RLSJnWbMG3/ZzLH98H/eIOUv0J4/2WhsntBJrpGeVoB2WXlpoPC0B/STtdKo6ebTS5RSbMBU2AChToWuDrcbtOMCXQDiJWpmSSdHQm3euo9l4tjH9lqavMt5qhrcR9Zd+W/8AXGJpRlngeWjnnozBbEpB/wBRT+IR0LtC4FTR34uR66fGBnZ3o7WnxF6hRlkqxZF5X+iBfgPhC6UMY+T1FIeCMsw+Tg29Fi3UpJLwTwm2D2zE5ps2rlNrlyzRfg0ubkJ/dmND3pmwQvNkTt4bs2+7rf8AF7I3YBhTSsQrG+oZc1lPAo7o6G/gRBntHSLN+TBhcZ1v4G14blU0yUulkNi2HyHopVCVHWGQGlbtJuUtbuzEMD4xznWScrkR0LthSTPllJNljReraw4BGzMPC3sgBxbYCZMn1bAZZcnrXBtocpORfP3XjTSaSyxS5CToUP8Ad5fi/wDG0W7FSdD8opKUHgzD8Ri245dX1s30+BQoUKMyxQ3rx2G8IcRpqxdSIABKfKCSm0sSG92n9d8QeG0RmTMxF7EM1+WYX98TmNOWtLGtzw4bwB7fdG6lkCWigkC+8+Nt55DSNbwZNZPM6egb5w6MCTYbznzW8yLecVHjNI0zFJZmKcr5TqNDd29Re8Wo1I011a3YzZQfFifjEXtVMWdNomCgETSgt9kNJKjyDRWm6ZM+DRtpgdG1XKeUV66ZOyzVBH0swBJXeCST4wBdJjZ8WmffA9FUfCJGTNL46RfT5WfTrok9p9kZ0zFg5Q5Jk24NtLXjVdNW+xDzZ46abrSUUv7MoX9FH+2JvoDlWpJx5uo9Afzgx2s2fp66UJMwhTrkbS4I0Oh3+EDfRNMlyqaeim5Ri276oGh9hjK70/nk0qpFf9LG1rvWdTKYrKknIoBsLjQn+uAEWFX1BnbOl31Jki/iswAe6KBxqcZlS7HeWJ9sXrijdVs2AeMtR+9MzRclVL8iXd/g54A7XnHUmzg6nBUP2aZ29VZvjHL1OLzB4x1Dip6rBG7qVR5lAPjES7e5S/hy3WG7t4xpj3OPaMeIHyNGIUKFCGdXbV4DIxeiBWxJXPIfiCR9E8gdxHDyjmukLUVWpcENKmAkcbq2o9kXd0CY2ZtLMkMbmUwK/dbePAEfigO6e8CEqqWeoss5bn740b4Hzhxw6JeVZH9Lu1lPiMyTMpy+kvKwdcpBzEgcQd/AmJbolrVqaaqw5yAZyZpV93WLw9in9kxWOEYc9RNSTLF3dgqi4F2JsBc6COgej3ovFEwnT2DTeCruB724+UO0kKrIboz2HqaOuWbNQqln9CpHDvIhjgXSdMkVbyns8gsbDlrvB4RYvSbi8ymoHmSjYt2LjkwOoPDdv745lw9i84cyYqHXlikq4Os3xyUJ3UX+c5aa9jP7oqraTEP7TkzGsAZE2WV/7uaGUr4ZkQ+Z5wepsxnqpdZms1kOUg7hLCn2XgIxTZ9qGlrr/RYyVQ87Tb6c+zeFp7U8c4/6Kbk+fyTEyoqKdKeiXJNd0C5l1YBXYGUHvqq5ba7tfIrxybkSnLaEOl/jFfbMzG6uje2ol1Q8x1pX+IQbV1VLm08ncxcKguNVNiARy7S+djBNU0EXhjzFKjIZI07SMh8gL+6NGLTyTOlIuhSbn8RLuCeVy49kZqaYzRJe5PVkq+nHSPFd2apddH63jykgG48RGaKdnnZrDklS5SquVhq/eXu2vhugqiNw0XAY7yBe/MACJGIk7ZpFUjMKG9dWJJQzJhso3mBiV0iUjMR28o3uACo8QDm9kJJsoL41zz2TCkTldQ6EMrC4I1BB3ER5qhdTCAHEkZnLnnp48I8MRMYLqFuSx7hc6eXvh1OB+it7+63xJj2JQAsB/VlB9d8aWQbKeXkBTgov53Y3gQqKctOoxynsx8L0/wD6TB2tPdmPPd6GILEqtJLIpF+rmSr235nz3F/JfSHB5FNYATDcGaTjEyZNFlRps4+AuynwJy+sWbiuMSZckTywYA2TW/aI3d2msAOKY21RMrr2+akTZakcuvRR7CRELVTyMMlBjq9UxH3VlKPeY1cN1WZKW26NvS7ijGlpMpIDoznvzMN8behsk0VcePVf7ZkQvS01pFCv/wCLLP71/wAof9A+JJmnU7kDrUsBzIvcehPpDfo+eRrn54KxWQXqsoG9vjFzdMNUKbDKal+sQtx3Itj7SfSJHDejunoqhqyfMXq0OYX3X4X/ACF7xUnSdtV8vqmZb9WvZQfqjd5nU+cK03aGk+4L4Wt5qeIjpnpLfqsHmj9RE/Ev5RzDIYqQwG6CrajpDrK+X1U11Eu4ORECi43c29TEtcD8gc28xiCnZ/YGtrFzyZLFPtGyL5MxAPlDTaXZGqoCBUSmS+46Mp52ZSQYTQ7IGFChQii1P0fqzLWsnB5bDzFm+Bg66eqLPQI/FJlvJlN/4RFX9Ccy2KSe/MPVGi5umCXfC53cVP4rfGD7kLszm3AMTNLUSp4FzLdXte18rA2vwva0H+KdL9XUMFUJKQnVUG8cix1PsisDHuQe0PGLRLOlNvj1uBh/1JTewD4xR2wVIJldJQ7jMUHwLCLxq/ndnv8A9C/hYflFK9HczLiMg8pq/wAQhw4fuxS/haPTBtTNpZ8pJTFQAGNuZJ/lG/aSe+IYfSzrnVisxeGcXs1udgfWBnp9l2qpZ5oPefygo6N2z4UQfqzr/hX+cNUopieW0ElK1LTtKosozqAAf9Rhcj9r4xFUDpOmiVKzBZOVxmGp6tpjONNAfnNPuwNbaTymNBr7pko+iyzE9huMCTiE6mCi82c124hbMco8yPSDZi14sV5r8k/htZMlIXy5pZzOTvA7Ckajd2gw8oYyKlWnlnABAe7G/FQvssf3oicLr26uQl9JzTlYc7qirfwvDqXWS5nU3e+eS2YsNWmAbhbiCQPBbwtlC3WG1A11BHhy1/4h9EJgTgoLX4X+9YZveImo5pKmdMXgHNuWXqAH+iSb+Q/nFLT6FGngS3NibX13/lF8bQ4WtRKs31TcHTlb+vCATBNkwKu7OpA1WxU3PreNNGSV2XL0qg82XoxJpZMsG+VbX77kn23iQnboxTSAihRuHv3k+Z1jM7dGfckjXkgX584cpIA1P9bvyhlV1GthG7rez/XOGI8VlUQptpYE38l1v5wC4pMYz2zH6dVSqO+0tr/xL6wY1aMUIC65bG/PTXw0HtgA2ioaqe2rqnVaycgILMGK3LDc4WTe/JU53jXSWTLUI3ZOqlzK2rkzHVROE1AWNhm6wOtz+z7YjukbEpcoyKaSwdZAbMy6gzHa72PECyi/dE5Q9HIDN1jzC+e4cEZTKDoC2ouWIZjv0y8b6PcR2HkKJkybKZJbyRYAmYZc0zJYDKWNzbeRe9mYRtujd2Z06K2252hFb1ORGVZUhJPatclL3bTcNYa4JszWmS1VIlzOrl3JdbC2XUka3Nu69ot7ZzYdJmHdXMQZmczUN7MDkVRbmDY3B7jyjVQXk4pT0g/w5cpZduBBklphI5lmJPlyhblwuw89+4AYXRYhi0ud888wyUDBXZmLXNsq3O+1z32txgb2f2amVNWlONGZspJ4W+kT4AE+UXs2DjDKGdOpyc7S5bcLhg1z5WMCHRxir1VdV1cwKJgkO/ZFhmUIgIHAke0mFuu2h1Q/welwYz/kAp+sJPVmeznMz7rgD6IvutbwiCwroxP9qmS4Jp0csW3EyxqBpxOg05xL9FexTNPNZNuFRuwOLONb+Ai1pNdLMyaqr2kF3aw17r7zu4xnOW10ioq1kpLpE29qZVT1NOTJkSjlRU7AIGl+zwPAbgLQZYpO/tLZ9ps0AuqF7/ro2/xK3HnE9tLsnSYnIzZVD2ukxRYg8m5jhYxC4lTiiwCah3hWTXm0zKfjBadV5HTRza41MKE+8woQyxegyiZ8SRgNEDMT+yQPaRFsdNFSEwxxxd1Ue1vhEpsHsdKw6QqgAziPnH11O8gfqjd32jXjuELiMxFmf/LSjcm9hMa+oB4jcL+NoVrd7BTr3OVApJ3Rul0z3HZPpHSA2Bw+mmzqmZJXq1IyS/qbl1tx1NrHTfE5R0VG6yiaWnVpoYoOqQiw3X0F9LGK3IVMhNnkL4AVI1EmYPQsRFCYQzSqpW3Wa/tjqWRKQyHlhVQtnTJewz2IIXuNr+EB21+ASJWGukoLdJys5H+Zax17gwEPTmr/AGTKOP0RXTJg71cunnyVLApw10+kP4vZD7YWhmScKcMpDNMFh5LBZsxVCVR0ocntLYHvvoPbDrEKyWoKleyF6w8LkOBa3jv8YW91toe3vYC7ZbPTZ9bKnIpIdZbHTiND6WjWcMmNjJnBWMtZ4u1jYcNT6waV20IlGdcX6vLb9u3/ADG+mqBdwLatn8/mSP4hFLUklx2olxTfIKYdgU0CnupHUzmZrj6pEo3/AAtDLDdnZ3937J7Dvm8DkI95gsbGSCRoAVRjuFlIud/DKp9I8JjiKodmsDa/exl5iOV7EH/kQ1Ofj58YtsSRwOgaWlm33B/CoPtBiYiAwTGVnFwuuVraajyO4jS+nOJmonhRc90YTTvJvGqwKry5SWAIHA6j0iGkMhIYIg7wBDZqt+qzX+kz/wARAHs9sRsubZu4+zmIqMQbDCmqw2kOmECdBVHMb8PzGsFKPdQYiSoadjd5Sg7vZGbqBG1xGl9dDu1t7YQzy8xQDw3ndyEQOIVclc9z2zMCoLb2YDMN3J7xOVCKy2G/d+8ukB+O4U3yqSBuNSXHgFk29xi4JNmc3gIsPxRZ2bX6M0pbkASfSyeyI2ZiAqZc6WrBwrSgSDcEsxvbuuPZEguEpKRuqJN2Yt9/q5g97QNdG+HMJU3Npmmpv/UzMffFJKm0S7wh1i+0ipV08hCt1mlCoOqqOrUDuv2o2Y3TyZNaappqB8pVUzDOZjJkHZ5AEm/hFe1Mljj1tdan2GZ+UaduqtpmMMoOgcLbwAB9saKCtexDlyXPiuIyJEoCoZRLKqpDW3EG5tvI04RV+y1dSU+Lz5Mp1MiarSlYMGXthW+kNCLgjz1jR09mY06UqXsJY3c8zfygB2Iw2aa2SCrfTW+nC4vEwjj3Kk8+x0rVVcqgpc0xgqS11t9ZuSjmTFT9HW3aviE4VDBUqLgEmwDlrqCTuG8eYiW/SDqisiQgOjFifLLb4xQSuQbiJise5T59jr7ZzD3kB0Y3XNmRr3uDv8Nwisen/aHKsujXT/tH79+Ue0nziY6B6uZMpJuckhWVVudwsTYesAHT5NviNuUtB7L/ABhJdTH9qKyhQoUMZ2ZjhPyedbeJbEeSkxQuGdI9VOrKeXMYCUjooRRYWBAzHiW7/S0dBTwHV05qQfMGOQ1bqqu+7K/uMGmKZ0r0ozCtA5H2lv4XiLkVJ+T4XMTcAFbyKA+5on9taM1OHTlTUsgdfKze68AXRVjBmS/kM9H7D5pTLvFzdlN+F7m/ee6CPpJl6gj6Ua16eimvLYo3XLYg2OsuxsR4GBTZmuabgdUXNykxD5Zk/nDDpz2rEyZ8kl2yy2u5HGZa34dR6xB7I7RSpWF10iZMCu4ldUupLHM2cCw4ADU84uC6V+hSyy09m3+V0NKVIHUzCJhvawBvf93LDLa3aGXKIEw2MyncgWvq07Ml+WimKy2I26mUfWS+rWdLmb0a/wBIbmBG4xHbX4tPqpxnTVy3sAALKqgWVVHACNIw6r7Evii5MZx2leZNkOyypjy5d5jt2LhEmJewuAQbX8IEsR2zZptRLkkujhVQgW1QywH11AIQ6d4vugS2CwN66pSWS2UsM5vrkH0tedgbeUGuyuCinrp7AXEgTXQHXVWyy787FgfKLUYx/OCZWxtQyKysnZJjdWwQq7TLjsXLFnLXN+1b0iewfZR7nriTlmpLtckEAEOPIBAO6CpKRqiUZx+m0oIx0Fys0G/ooiYlU2Vjrf6J/auASPQesRLXfCwNaV8mjAsOWVmIULmOYgaAEqNAOQN/WG+2tPeTmVmRgd6tbSx0PMaiJ2Up93u1iG2wb5oDn/KOVyblZ16cVwRODKHpUDuS2pOtjcsRe24wzfLqFbMPCxHfExTYeUlqoyXA7TNfQ/Z0N9OfGB/FMNuxcnLyK3BP7JsQY0i8mcjdOqCE32bPLXQ2uGmKG15Wt6mLAEsKtgLAborPFJXVyAXJuSoXNa5swPAm+gMWXmuoPMXiJ8lRXTZpE7Wx/rURmel18jGqYLkEcx742CboO8RAxviKWS4/VgVw3E5lTXlctxIecAeYDMEv4Gw9INaqVnW3gYi8Do1kLPmW1aY7nwuTb3xUWkmRJW0M6GvqFE75Qturl5xpa+U3O7ffnDfZHaSTVTWSQhRUBYgm92JAJiZqKpKmlmsmpMt15m5U6e6K16GpZWfUk8EP8Q/KLSTi2RdNINq/A6eVUHEHIAUF/FsvDnzikcEqzV4ujne87MfN7mCzFekiW1JU0riz5QJR3g9tcynkQLkHuI5XiuhDBzMrTOYdmWC3nuHtN/KNEnFOyXT4L0qqSTczZoQ2H0nsQoHK+gjRST6SefmzJdh9nLmFuOmsVX08bSujJSy2IAGZ7cSd1/K3rFT4Fj06mnLMR2BBvvjJQxlmjlngu/p3wWZOppc5BdZROa3ANax8NI55y62jr/BK5K+jR2AKzUs68L7mHreKi/8AcxOaqPaUSM18xIvlvyHG0OLxT7A/KDfoUoDKw1WI1mOW8hZR7QYpXpaxATsSqGBuA2QfsgL8I6A2lxaThNBoQMidXJXiz20NvxGOZ8MwqfiFRklKXmOb/mSTuHeYFm2HFIhYxF10vQIxRTMrAr27SrIzqDyDFwT42EKJteR0wv6I9qXxBamZNsH6xTYbgrBsqjuAW3lFBbZyurrqhR9Wa49GIg72axuZQhxICpnsGIRb6Xtw7zEVXyVnTGmOilmJZiVFyxNyTpqSY2+m8mW9HjYbpNqKF/nCZ8ogAq7m9huKsb2I8xBLi3S/KVW+RUqSZrixmnKWF+QAGvibd0DC4ZL/AMtP3R+UPMPwJJjhRKQ3P2B+UP6fkN6AacJs9mezOdWY2LacWJ5d5hoDwjrDCtm5VPQvJEtBnQmYAoAJy7iLaxUUzBJXXW6qXv8AsL+UTHqHJ7eR70U7OSJciZiFWoaXL0RSLgtprY794A4XPdBnU19NjNHPREAeUpZNBcW5HkbWt3iJDE8PRMNlygi5Tbs5RbW53bo2bBYJLkS8wRVMy40UC6jfe3fCcsbv8AlmgG6Kq2TTZ0/+4eassDlK7JJ8ybeXdBZhcopW1rgA2VyLi++YpGkPVwinkVfWLKQEjMpCKLE7je3DWJuVKUTZug7Q1NhqNN/PfBKattdwUWYkcABbMrEDvIRrD1MRmI4t1c4oBqRp5PvPd2TEpVMv0QLlRYacxY+ENVw0MblQSdCxA3DcL8hERrllyvhG7D8TDkqDcjf3XvpDXauYF6kt9HMCx0AC5luTfhrEtRYckr6KqCd5AAiA6RaJptNlAYqbq2UElQRcNZQSQCoBFuO8RLrdg0hfcYV21NCtv71LLDT/ABH/AOIEavamnLXaeG10+k1vICAHGCwIBDXvfdbTl3WiH6zWOrYkZclx1O0VLUU6yg5Zy1pdpb/4g4XI0uLjzi1Zmigd1o546OqQzaqmXUgT858ApJ8tPbHRbpcWMc2okmaR9JHyXAbU6Hd4ixhvWTchW24i3tMe66kYXI1HaPh2NNPGGIqhMCg77a+NmIPnEiZLVE7Kt+5YxMUFQh+vn9Tcf7oicXruqmKr3yaA271tf3ekP8RnfNhwPqFh5lbfCCgsZ7H4KaVXUkkNY6jjrceUQuzmGfJpteQLAK1vDtH4QVUWI9Yyrxyqx/aQH4xmsVck+ygHIc3fdTFbnm+5O1Yrsck4q157fejpfoppFTDZBAFzmN7a6sePlFUVOEy2nH5pPpfYX8ovPZmQEpZSgAALuAsN5O6NNXgnTds566aGY4lNzcxbwsLQA3jpfpS2bScgn9WrMNGJUE92tvKKibDZf+Wn7g/KHFblYm9rotvoPqS+HWP1ZhA8CFP5xo6U9vJ+GuiSghzrmBZb21IPHuiY6LqZUpCFUKC3AAcByiD6ZaRHEosqsQCLlQePfGdXMq+iykMe2kqcQmhp8xnO4DcAOQUaAeEdEdF+yC0FKpZfn5oDTDbUA6hO63Hv8BFe9GmzsqbVKWloQva+gOGvKL2g1MYHDORQoYVWLypbFWaxG/zF4UZ0y9yKNmYNMUXKkeUNxIjoSfIWYtnUMDz1itNsNnBJfMn0G1H5R0w1d2DnnpuOQMlU9zYRZmw+zQlgTpg71v74EMIoy0xbC+sW1Mpi8sJfKMoB57vdBqyrAaUbybJc0TFa27UD0iucPwkzKq1uMWJh9J1S5b3F73iJpXlySx+uzZR3DS59sYwlV0aTjdWO8dpwZIUbgR7o24fLyrKHAJDibLzy7cwISy7KBxtlibxRdZsh8XHbln9Ue8w7YMZpZNxA38iBG+ZR5mF+AA9Idy5YG6G3gSWTVJpgNTqeMbxGYURZYrwoUMsZxFaaRNnsCyykZyFtchRcgX0gA5m2qZPlM651Mx+yNCLsdb8L8tfDdHjGsL6mnpWzZhORp40tYMwUA89JYP7UasUrjPnu6qqK7s2pzMAzE7yNN+8ARNbdYdOp6bDRNsQad8jDfrMz5GFhbKsyWOPGOpyM0E3QDUf3moTi0oMP2XAb+JYu+KG6D0/vgNjfq33cFuu/zA9RF8RhqclxFEbWYSrNnXstu03HS2oiShRAyA2hw7rrDdYgg2vrut5nLDXaOoZKeWg3FBfytBO63iLxmh6xABwEXFkSWGR+Bj+8E/6af+EkSNe/+OvOWT5hdPfDDZimyO3hElXpYTW/UK+oED5BcA1srhCzFnZgDe1tNxBJFuUGFElpajkIg9nRllzD3r74IUNwDBN5CCweKqQJiMjahhYxSm02CGROKkaX08Iu5Rv9kQu0+CLUID9ZfdD057WLUjaNWwknLSL3kn3QNdLJv1Y7viYOcHpurkonIe+K+6TJuacF5AD4/GHDM7FPEKHXRPSWEx+4D1P8osSBHo3lWp2PMj3fzgpqnyox5KT7InUzIrTxEqPaDFC1TNN9Mxt4cIUQmINeY574UdSWDlZa2xWJmZLyMdV3eHKJHaSk6yQw4jUe6BLYl8s4DnpB9UC6nwjmn0yOiHVEHtnMMWnlGaw14eERU/H5jTdDYX3QS4+LSLDuEBtPR3MXDqtsmfTSRYVLNzIrcxAtXUpM8+MEmGC0tRGqZTAuTGccNlyVpG9CQq25WjahPGEo0j3ElmBCjMKEMUYjMKADEaqynWZLdHF0dSrA8VIsR6RuhtiU0JJmMdyoxNuQUkwAcn4jUZJxtdgGNieI8N40I0vBv0s1cubR4QZRYp1EwDOQW7IkLZiPrAhgSOIMVsh3Dw38+fdEttdhD0jypbTRNBkS5qlSSgV811Qk2IzBjcWuSdL3jZslIPf0fqYtVznucqSiCBuzOy2v5K3pF8RUf6PVQvUVMvIwcOjs9uyVKkKl+YKubfr+MW5GcuRoUYjMKJGYjy40j3GIAG1JT5ST5RE4/WNqg3RPgRBYpT3N+esXHLIlhGcIS0g97CJtRoIgaKosOrtvIN4IIUuRw4PBIJtx3x7gZ2mq2lzFKm1hDzA8a67skdrnBtdWG5XRMOwAJO4RUG0tR1s5m74t90BBB3GKkxOl+eIHONNHkz1g32CH93Pj8ImsXa0iZ90xH7KUDSZVm+sAw9PfrEhi63kzPumIl6i4+kpCqXtt4xiHVRK7R8YUdZyhfsylpynvEWA+4wLYJRZZg7jBPOawjm1Ms6NJUjRisvNLt3xDU1HrBEy5h4xqlU4EKMqQ5RtnqWtlAj0qx6tHqIsujEKMwoQzEKMwoAMQozCgAxAV0sbQVVFRh6RLszZHmZDM6pMrHPlGgNwBdrqOIg2hQAceYRI6yokydQJk1JfgHYLcX46xbW1/Qw5YtQOuQkWlTCexpY2mEksCRfXUX4xaszZujaYJppaYzAcwcyJeYMNQc1r374lIdioHej/ADQUEmnYKJigmZlNwZjMSxvbXeAO4CCGMwoQzEZhQoAMQjGYUAHhjDerl3Xwh0Y1TlvFIlkRTyO2PGJwxolyhoe+Nz7j4QSdhFUDm1UjNlbuhtslK+cJ7jE0VE1Sh3jd+UesJw7qrnnFbqjRG25WO5s8DMDvAJ9kV0EzT/OJzaeeesNju09msReDyrzlvzEXBUrJm7dFhILADkI8VCZlZeYI9kep0ywvGQYwNyo66jImMLcYUH9bgAd2YW1N4UdC1Ucz02b6H/FPifjD6q4QoUZvk1XpZuk7o9mMQoh8l9jMKFChDFChQoAMxiFCgAUKFCgAUKFCgAUKFCgAUKFCgAUKFCgAUKFCgAUa5kKFDRLMy+EZnfRPgYxCgH2IND2on4UKKmTABcRPbMYwj/GT7w98KFG3Yw7hZjR+Zby98LBmJlC/fChRh9p0fcPYUKFElH//Z"/>
          <p:cNvSpPr>
            <a:spLocks noChangeAspect="1" noChangeArrowheads="1"/>
          </p:cNvSpPr>
          <p:nvPr/>
        </p:nvSpPr>
        <p:spPr bwMode="auto">
          <a:xfrm>
            <a:off x="9532938" y="465137"/>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he-IL"/>
          </a:p>
        </p:txBody>
      </p:sp>
      <p:sp>
        <p:nvSpPr>
          <p:cNvPr id="10" name="AutoShape 14" descr="data:image/jpeg;base64,/9j/4AAQSkZJRgABAQAAAQABAAD/2wCEAAkGBxQSEhUUExQUFRQXGR4XFxgXFBcVGhwVHBkaHRcWGRYYHCggGBolHxoXITEhJSorLi4uFx8zODMsNygtLisBCgoKDg0OGxAQGiwkICYsLC8sLCwsLCwsLCwsLCwsLCwsLCwsLCwsLCwsLCwsLCwsLCwsLCwsLCwsLCwsLCwsLP/AABEIAMIBAwMBIgACEQEDEQH/xAAcAAABBAMBAAAAAAAAAAAAAAAGAAQFBwEDCAL/xABPEAACAAQDBAcDCAcHAQUJAAABAgADBBEFEiEGMUFRBxMiYXGBkaGxwRQjMkJScqLRCGKCkrLh8BUkM1NjwvGTQ3Ozw9IWFyU0NURkg6P/xAAYAQADAQEAAAAAAAAAAAAAAAAAAQIDBP/EACkRAAICAQMDAwUAAwAAAAAAAAABAhEhAxIxIkFRMnHwE0JhgcGRoeH/2gAMAwEAAhEDEQA/ACLp+/8Ap8sf6wPmEf8AMxSmw+00zD6lZ0sm251v2XTirD3HgdYvXpyp82Gk/ZmqfIhh8RHNMbR4Rm+WWp0tbNSmWXiNIB1FRqwAtlmHU6DdfW44FW5iC/8AR8oAtLPm27TzAhPci3A/GYjuiZhX4ZVUMzW3aS/Atu8gyg/tGDHokoTIo3QixE5v4V/KHL0sS5QV4piUumlmZOYKg0uefKBPa7AqbGqQvIZGmqD1bjfff1bcge/dv53HP0hKtlkSEBNmZmPkAB7zFZ9HG2MygqVNyZTG0xeBX8xvETGOLXI5P/ALYjRNJmMjghlJBB0sRvEN4uXpw2cRhLr5Fik0DORuzEXVv2h7VPOKbi/yIUFvR7LWdONK7KvXlMhbcJ8t80vXhcGYnjMECUekYjdDQmWTt3VypkmpRJUsNKrz86qjOyzTVtlZt5AKkjxitSIPej2UswWmAMvyujJBFwRmnqQQd4IYjzgZ2lkqs9ii5UcLMVeCrMUPkHcubL+zFNCT7ERCjNoUKhitCtCjMOhGLQrRmFBQEhs9KzVMj/vZf8axJ7V4w02XTSCAFkSUC8yZkqUzE+gHlDvo6mMlRcW7QSWSRoBMqJKnwNiYi8RVZtW4BBUuVUjdlByrbusBDoLHeB016Sdp9OfIl+PYqGI9QkHu2m3ktKeto0U9a9TOQtYWEkvZ7Hm2XLbkY3VWASJLLJpmLyhXyrsTcgKhMy5AFwt3HlFQ4rVGbNeYd7sznxZix98J1QlyNDvi4tk8PwyRhK1FZKV5jNMKXDEsVAAWwNio00bTUxT6SzcQc7TEjCcNHM1R/wD6oB7jCops9dDUgNitOfslz6SpkCm1RBq55HGY59XJiY6ONopdBVfKJgJCS3yqN7OVsi34XJ38BeGGCYPNxGqWVLtnmHedAOLMe4C5hPIEBCiy8Z6G62U5EoCcl9GWy3HC6k9k90B20+zE+gdZdQoRmXOBmDdklgLlSQDdTpE0OyT6LsJFTiMhGF1DhyO5O0R7Iufp2n5cMy/bmqPQM3vAgC/R8pM1bMf7EonzJUfEwT/pDz7U9OnN3PoFHxML7kPsygDChRiAZmMQoUAHWe2tL8rw2pQasFb96U2vrlPrHKE1bEiOl8K2oSTilTRTiArzLoTuzuqtlP3s1vG0VB0qbHtQ1TFVPUzCWlnhbiviN3pzgSpV+yb7k/8Ao9VNqyYnBpR9Qyn84unA0yTKlOU3N5MLiKJ6BFP9ojlke/p/xF70TWq6gc1lt6Cx94hT/g1/f4RW32D01ZLEie3VzG/wnO4PwB53PCOZsfweZRz3kzRldGsfgQeIIsQeREXf09uySaZwbdpwfRbfGA/bOX8vwumr986Wfk088WsLy3PfbeebiLgulEt9QV9H07+0sGnUj6vLBCed2T8QI8DFFVsgo7KeBi0/0fq7LVTJXB0PqCD7gYFulXDOoxCcoFgWzDwbtD3w+7X7EB0ZhCMw0hk3srixkTk1tLM2U7+EuYGBvwt2vUwQ7TYABTLNZ/nZSLLMvLvUTp6F83cVAtALLaxix9ncaNYzdeiOElSwVtYOEmA3cDezMxLHiWMX2JZW5EYtEljlD1M50sbBiFvxUEgHv3RHw6CzFoVo9WhWgoLPNoVo9R6ljWCgsKsONsNqBzdT+KWI1bKYA0/PODACS0okHe2eaFAHhqT4DnDvH5fVUkqWFKFtHGuroqs9xwN3TT9W8TXR5SO0qwGjPqeGk6iIv5ZrecHYQ9k4/KWTXSbFqlp79TvsA/WS5rlhoAqE7+LLaK1xXD+qdRmzFr8LDh+cHlXQrLmTMv1nZmPEkkn47o1Yrsc86narV1CySAym4JDWFweOuUW74zvI1g944aKXhdLL6kfK3QTBNAH+GZ0zQm9yeyRu3cYjttNMOw1f9Oc3708/lDXbgZVohyo5ftmTW+MN8ZxI1sukkSUYmTJEs6XLTCzM1gOHaA77RQAnFn9Acm9ff7KMfZb4xX2KYTNpmyTpby2+y6lT3aGLP/R7lXqpp5Sj/EsQ+GUWzjW21HSMVnTcrj6uVifYLRQHSxtZLxGqDyQwRECDNYE2LEmwJsNY1dLM8tiVRrucj00gMMSoqI7bLt/R1k61LfqqPUk/CPf6RZ7NKPv/AO2Pf6Op7FUPuf7osXanZGRiGQVFyiX0U2JJt9bgNIltKefmBpXE5FjKLc2EW7j/AEI1CsTTOsxOAYhG876e2JPYHogeXOE2uC5V1EsENmPfbTL74eObC2BmC9EdfUyJc9eqRZgzKHYq2W5sSLbiNR3EQo6YLqNLgd1wIUZ7mVSOd+nGWZWJs66F0R/MLl/2wV7D7ZycTkfI8RTOQOzMPGw0LEaqw+1x4977pIw6jnYjS/K3CSXlEFs4QdnOVOY6WuVHnBJsjQ4XIYLRGU0wg9pW6xrW17W4aX5RrfSjPub9k9jKWhLTJFzmFsxIPZ7iPfEFgO1sufjM2UjBkKlFI3EoASRzHZMVX0pYnOlV9RJWY6y857AYhbHW2UaW1iJ6O655VfImC5s4v92/a9l4aj5yDeC6OnalzYerfYmD0Kn8hAf0fy+vwXEJR+qFmDxFz/5cWl0h4f8AKMOnoupyh18iD7rxXvRVQPLoMRzqQDKI17kmwoPoCXqNPQlstM601mZciM0u1zmvlF9LbrMOMMen6itVS3A+nLHqCR8BEX0ZY5Nl4gkkO3VPNGZMxykkgXy7r6DXuiy+k7Z75ZUUibsxyk8hmFz5C8XxPIvtK02M6LairCTJg6uSwBDG2q8wIiekvZlKCreVLJMvRkvvAIBsTxte1+6OglxOVRypUpO2o+bVr6Bl3q1txsb98VJ08y/74PuLBCTcvwDpIqu0TWy1eZU9e1lQlVflkzqTf0B8ojmoXC5iptztGpDYxskS2WR0h4LOm2mKjOJdpRKjMNApAFvpDOZuo74r/wDsyd/kzf8Apv8AlF39GTCoopSEXsHBv3uQPC3wEGUrZCWN59kYvV24KUbOX/7Mnf5M3/pv+UL+zJ3+TN/6b/lHUv8A7Jyv6EYOyUr+hC+uh7Gctf2bO/yZv/Tf8oc4dg06ZMVBJmXYhReWw1JtvI0jpptkJX9CGVTsqsrtrra/DuNof1kGxlL4phs6pq2Q5gikElgbC6JmIB3k5R+7rFoVqiVJJRQlrLoALsvV9o82PV3JjVQ0vzkyaNLZiARfRgwhrjNY7FpX1RMY27zp8PaYmUtxKwROE0QnTQGNhe7HfZRqx7zYGG/SVKFPKly1OnXzbeCrLA98FuE4UElGZftFWFuI1UX8DciAvphnX6oA6idUaeUgA+/0gg7kDWAS24nBzSgEEikpwbG9iUzWPI9oesHvRhSyKCnWsngGZNYpIB5L9N78Nezf84qWjksZgBBiwOkqYZU+mpQbCnky5dv1yAzt4nMPSNWrwLgIunymR5NNPUasCL/q9ll/iPrDb9HmV257fqAerD8o3dLbf/C6AHjLB/BL/OHH6Pcr5uob7g/ijLiHzyWvV88FWdIszNiFQf8AVf8AiMDREXxQdGkufPmVVW+WSzEqLhS1zzO4e0ww6Vejinp6YVNICoUgOuYsLHc4J136eYhtq6BXRG9AGLLLqnksbdall+8puB6Zo6AjjHD6x5MxXQlWUggg2IIOhEdX7G4u9RQSqibbMykk2t9EkXt5RnqLuVF9ifiv9vOk+RRK0uSVnVG6wN0Q/rEbz3Dziqdtek6rqWeUr9XK3ZU7Nx3nefC8V9MmFjcm8CglyPdfBJ4ntDPnzXmzHZnc3JJ/rThaFETGIrcxUhw9W7BVLMVX6ILEhb78o3Lfug56FqwrickXNmzD1VhApj+z8+jmGVUSyjjzBHBlbcynmIlujKfkxKmP+qo9WAhqxMmunCRlxOYftBD+Bf5wc9G9LT0OEmtmS0d3Y6sATlByhQSNBcEnnA1+kBItWo32pan0LD4RLSJnWbMG3/ZzLH98H/eIOUv0J4/2WhsntBJrpGeVoB2WXlpoPC0B/STtdKo6ebTS5RSbMBU2AChToWuDrcbtOMCXQDiJWpmSSdHQm3euo9l4tjH9lqavMt5qhrcR9Zd+W/8AXGJpRlngeWjnnozBbEpB/wBRT+IR0LtC4FTR34uR66fGBnZ3o7WnxF6hRlkqxZF5X+iBfgPhC6UMY+T1FIeCMsw+Tg29Fi3UpJLwTwm2D2zE5ps2rlNrlyzRfg0ubkJ/dmND3pmwQvNkTt4bs2+7rf8AF7I3YBhTSsQrG+oZc1lPAo7o6G/gRBntHSLN+TBhcZ1v4G14blU0yUulkNi2HyHopVCVHWGQGlbtJuUtbuzEMD4xznWScrkR0LthSTPllJNljReraw4BGzMPC3sgBxbYCZMn1bAZZcnrXBtocpORfP3XjTSaSyxS5CToUP8Ad5fi/wDG0W7FSdD8opKUHgzD8Ri245dX1s30+BQoUKMyxQ3rx2G8IcRpqxdSIABKfKCSm0sSG92n9d8QeG0RmTMxF7EM1+WYX98TmNOWtLGtzw4bwB7fdG6lkCWigkC+8+Nt55DSNbwZNZPM6egb5w6MCTYbznzW8yLecVHjNI0zFJZmKcr5TqNDd29Re8Wo1I011a3YzZQfFifjEXtVMWdNomCgETSgt9kNJKjyDRWm6ZM+DRtpgdG1XKeUV66ZOyzVBH0swBJXeCST4wBdJjZ8WmffA9FUfCJGTNL46RfT5WfTrok9p9kZ0zFg5Q5Jk24NtLXjVdNW+xDzZ46abrSUUv7MoX9FH+2JvoDlWpJx5uo9Afzgx2s2fp66UJMwhTrkbS4I0Oh3+EDfRNMlyqaeim5Ri276oGh9hjK70/nk0qpFf9LG1rvWdTKYrKknIoBsLjQn+uAEWFX1BnbOl31Jki/iswAe6KBxqcZlS7HeWJ9sXrijdVs2AeMtR+9MzRclVL8iXd/g54A7XnHUmzg6nBUP2aZ29VZvjHL1OLzB4x1Dip6rBG7qVR5lAPjES7e5S/hy3WG7t4xpj3OPaMeIHyNGIUKFCGdXbV4DIxeiBWxJXPIfiCR9E8gdxHDyjmukLUVWpcENKmAkcbq2o9kXd0CY2ZtLMkMbmUwK/dbePAEfigO6e8CEqqWeoss5bn740b4Hzhxw6JeVZH9Lu1lPiMyTMpy+kvKwdcpBzEgcQd/AmJbolrVqaaqw5yAZyZpV93WLw9in9kxWOEYc9RNSTLF3dgqi4F2JsBc6COgej3ovFEwnT2DTeCruB724+UO0kKrIboz2HqaOuWbNQqln9CpHDvIhjgXSdMkVbyns8gsbDlrvB4RYvSbi8ymoHmSjYt2LjkwOoPDdv745lw9i84cyYqHXlikq4Os3xyUJ3UX+c5aa9jP7oqraTEP7TkzGsAZE2WV/7uaGUr4ZkQ+Z5wepsxnqpdZms1kOUg7hLCn2XgIxTZ9qGlrr/RYyVQ87Tb6c+zeFp7U8c4/6Kbk+fyTEyoqKdKeiXJNd0C5l1YBXYGUHvqq5ba7tfIrxybkSnLaEOl/jFfbMzG6uje2ol1Q8x1pX+IQbV1VLm08ncxcKguNVNiARy7S+djBNU0EXhjzFKjIZI07SMh8gL+6NGLTyTOlIuhSbn8RLuCeVy49kZqaYzRJe5PVkq+nHSPFd2apddH63jykgG48RGaKdnnZrDklS5SquVhq/eXu2vhugqiNw0XAY7yBe/MACJGIk7ZpFUjMKG9dWJJQzJhso3mBiV0iUjMR28o3uACo8QDm9kJJsoL41zz2TCkTldQ6EMrC4I1BB3ER5qhdTCAHEkZnLnnp48I8MRMYLqFuSx7hc6eXvh1OB+it7+63xJj2JQAsB/VlB9d8aWQbKeXkBTgov53Y3gQqKctOoxynsx8L0/wD6TB2tPdmPPd6GILEqtJLIpF+rmSr235nz3F/JfSHB5FNYATDcGaTjEyZNFlRps4+AuynwJy+sWbiuMSZckTywYA2TW/aI3d2msAOKY21RMrr2+akTZakcuvRR7CRELVTyMMlBjq9UxH3VlKPeY1cN1WZKW26NvS7ijGlpMpIDoznvzMN8behsk0VcePVf7ZkQvS01pFCv/wCLLP71/wAof9A+JJmnU7kDrUsBzIvcehPpDfo+eRrn54KxWQXqsoG9vjFzdMNUKbDKal+sQtx3Itj7SfSJHDejunoqhqyfMXq0OYX3X4X/ACF7xUnSdtV8vqmZb9WvZQfqjd5nU+cK03aGk+4L4Wt5qeIjpnpLfqsHmj9RE/Ev5RzDIYqQwG6CrajpDrK+X1U11Eu4ORECi43c29TEtcD8gc28xiCnZ/YGtrFzyZLFPtGyL5MxAPlDTaXZGqoCBUSmS+46Mp52ZSQYTQ7IGFChQii1P0fqzLWsnB5bDzFm+Bg66eqLPQI/FJlvJlN/4RFX9Ccy2KSe/MPVGi5umCXfC53cVP4rfGD7kLszm3AMTNLUSp4FzLdXte18rA2vwva0H+KdL9XUMFUJKQnVUG8cix1PsisDHuQe0PGLRLOlNvj1uBh/1JTewD4xR2wVIJldJQ7jMUHwLCLxq/ndnv8A9C/hYflFK9HczLiMg8pq/wAQhw4fuxS/haPTBtTNpZ8pJTFQAGNuZJ/lG/aSe+IYfSzrnVisxeGcXs1udgfWBnp9l2qpZ5oPefygo6N2z4UQfqzr/hX+cNUopieW0ElK1LTtKosozqAAf9Rhcj9r4xFUDpOmiVKzBZOVxmGp6tpjONNAfnNPuwNbaTymNBr7pko+iyzE9huMCTiE6mCi82c124hbMco8yPSDZi14sV5r8k/htZMlIXy5pZzOTvA7Ckajd2gw8oYyKlWnlnABAe7G/FQvssf3oicLr26uQl9JzTlYc7qirfwvDqXWS5nU3e+eS2YsNWmAbhbiCQPBbwtlC3WG1A11BHhy1/4h9EJgTgoLX4X+9YZveImo5pKmdMXgHNuWXqAH+iSb+Q/nFLT6FGngS3NibX13/lF8bQ4WtRKs31TcHTlb+vCATBNkwKu7OpA1WxU3PreNNGSV2XL0qg82XoxJpZMsG+VbX77kn23iQnboxTSAihRuHv3k+Z1jM7dGfckjXkgX584cpIA1P9bvyhlV1GthG7rez/XOGI8VlUQptpYE38l1v5wC4pMYz2zH6dVSqO+0tr/xL6wY1aMUIC65bG/PTXw0HtgA2ioaqe2rqnVaycgILMGK3LDc4WTe/JU53jXSWTLUI3ZOqlzK2rkzHVROE1AWNhm6wOtz+z7YjukbEpcoyKaSwdZAbMy6gzHa72PECyi/dE5Q9HIDN1jzC+e4cEZTKDoC2ouWIZjv0y8b6PcR2HkKJkybKZJbyRYAmYZc0zJYDKWNzbeRe9mYRtujd2Z06K2252hFb1ORGVZUhJPatclL3bTcNYa4JszWmS1VIlzOrl3JdbC2XUka3Nu69ot7ZzYdJmHdXMQZmczUN7MDkVRbmDY3B7jyjVQXk4pT0g/w5cpZduBBklphI5lmJPlyhblwuw89+4AYXRYhi0ud888wyUDBXZmLXNsq3O+1z32txgb2f2amVNWlONGZspJ4W+kT4AE+UXs2DjDKGdOpyc7S5bcLhg1z5WMCHRxir1VdV1cwKJgkO/ZFhmUIgIHAke0mFuu2h1Q/welwYz/kAp+sJPVmeznMz7rgD6IvutbwiCwroxP9qmS4Jp0csW3EyxqBpxOg05xL9FexTNPNZNuFRuwOLONb+Ai1pNdLMyaqr2kF3aw17r7zu4xnOW10ioq1kpLpE29qZVT1NOTJkSjlRU7AIGl+zwPAbgLQZYpO/tLZ9ps0AuqF7/ro2/xK3HnE9tLsnSYnIzZVD2ukxRYg8m5jhYxC4lTiiwCah3hWTXm0zKfjBadV5HTRza41MKE+8woQyxegyiZ8SRgNEDMT+yQPaRFsdNFSEwxxxd1Ue1vhEpsHsdKw6QqgAziPnH11O8gfqjd32jXjuELiMxFmf/LSjcm9hMa+oB4jcL+NoVrd7BTr3OVApJ3Rul0z3HZPpHSA2Bw+mmzqmZJXq1IyS/qbl1tx1NrHTfE5R0VG6yiaWnVpoYoOqQiw3X0F9LGK3IVMhNnkL4AVI1EmYPQsRFCYQzSqpW3Wa/tjqWRKQyHlhVQtnTJewz2IIXuNr+EB21+ASJWGukoLdJys5H+Zax17gwEPTmr/AGTKOP0RXTJg71cunnyVLApw10+kP4vZD7YWhmScKcMpDNMFh5LBZsxVCVR0ocntLYHvvoPbDrEKyWoKleyF6w8LkOBa3jv8YW91toe3vYC7ZbPTZ9bKnIpIdZbHTiND6WjWcMmNjJnBWMtZ4u1jYcNT6waV20IlGdcX6vLb9u3/ADG+mqBdwLatn8/mSP4hFLUklx2olxTfIKYdgU0CnupHUzmZrj6pEo3/AAtDLDdnZ3937J7Dvm8DkI95gsbGSCRoAVRjuFlIud/DKp9I8JjiKodmsDa/exl5iOV7EH/kQ1Ofj58YtsSRwOgaWlm33B/CoPtBiYiAwTGVnFwuuVraajyO4jS+nOJmonhRc90YTTvJvGqwKry5SWAIHA6j0iGkMhIYIg7wBDZqt+qzX+kz/wARAHs9sRsubZu4+zmIqMQbDCmqw2kOmECdBVHMb8PzGsFKPdQYiSoadjd5Sg7vZGbqBG1xGl9dDu1t7YQzy8xQDw3ndyEQOIVclc9z2zMCoLb2YDMN3J7xOVCKy2G/d+8ukB+O4U3yqSBuNSXHgFk29xi4JNmc3gIsPxRZ2bX6M0pbkASfSyeyI2ZiAqZc6WrBwrSgSDcEsxvbuuPZEguEpKRuqJN2Yt9/q5g97QNdG+HMJU3Npmmpv/UzMffFJKm0S7wh1i+0ipV08hCt1mlCoOqqOrUDuv2o2Y3TyZNaappqB8pVUzDOZjJkHZ5AEm/hFe1Mljj1tdan2GZ+UaduqtpmMMoOgcLbwAB9saKCtexDlyXPiuIyJEoCoZRLKqpDW3EG5tvI04RV+y1dSU+Lz5Mp1MiarSlYMGXthW+kNCLgjz1jR09mY06UqXsJY3c8zfygB2Iw2aa2SCrfTW+nC4vEwjj3Kk8+x0rVVcqgpc0xgqS11t9ZuSjmTFT9HW3aviE4VDBUqLgEmwDlrqCTuG8eYiW/SDqisiQgOjFifLLb4xQSuQbiJise5T59jr7ZzD3kB0Y3XNmRr3uDv8Nwisen/aHKsujXT/tH79+Ue0nziY6B6uZMpJuckhWVVudwsTYesAHT5NviNuUtB7L/ABhJdTH9qKyhQoUMZ2ZjhPyedbeJbEeSkxQuGdI9VOrKeXMYCUjooRRYWBAzHiW7/S0dBTwHV05qQfMGOQ1bqqu+7K/uMGmKZ0r0ozCtA5H2lv4XiLkVJ+T4XMTcAFbyKA+5on9taM1OHTlTUsgdfKze68AXRVjBmS/kM9H7D5pTLvFzdlN+F7m/ee6CPpJl6gj6Ua16eimvLYo3XLYg2OsuxsR4GBTZmuabgdUXNykxD5Zk/nDDpz2rEyZ8kl2yy2u5HGZa34dR6xB7I7RSpWF10iZMCu4ldUupLHM2cCw4ADU84uC6V+hSyy09m3+V0NKVIHUzCJhvawBvf93LDLa3aGXKIEw2MyncgWvq07Ml+WimKy2I26mUfWS+rWdLmb0a/wBIbmBG4xHbX4tPqpxnTVy3sAALKqgWVVHACNIw6r7Evii5MZx2leZNkOyypjy5d5jt2LhEmJewuAQbX8IEsR2zZptRLkkujhVQgW1QywH11AIQ6d4vugS2CwN66pSWS2UsM5vrkH0tedgbeUGuyuCinrp7AXEgTXQHXVWyy787FgfKLUYx/OCZWxtQyKysnZJjdWwQq7TLjsXLFnLXN+1b0iewfZR7nriTlmpLtckEAEOPIBAO6CpKRqiUZx+m0oIx0Fys0G/ooiYlU2Vjrf6J/auASPQesRLXfCwNaV8mjAsOWVmIULmOYgaAEqNAOQN/WG+2tPeTmVmRgd6tbSx0PMaiJ2Up93u1iG2wb5oDn/KOVyblZ16cVwRODKHpUDuS2pOtjcsRe24wzfLqFbMPCxHfExTYeUlqoyXA7TNfQ/Z0N9OfGB/FMNuxcnLyK3BP7JsQY0i8mcjdOqCE32bPLXQ2uGmKG15Wt6mLAEsKtgLAborPFJXVyAXJuSoXNa5swPAm+gMWXmuoPMXiJ8lRXTZpE7Wx/rURmel18jGqYLkEcx742CboO8RAxviKWS4/VgVw3E5lTXlctxIecAeYDMEv4Gw9INaqVnW3gYi8Do1kLPmW1aY7nwuTb3xUWkmRJW0M6GvqFE75Qturl5xpa+U3O7ffnDfZHaSTVTWSQhRUBYgm92JAJiZqKpKmlmsmpMt15m5U6e6K16GpZWfUk8EP8Q/KLSTi2RdNINq/A6eVUHEHIAUF/FsvDnzikcEqzV4ujne87MfN7mCzFekiW1JU0riz5QJR3g9tcynkQLkHuI5XiuhDBzMrTOYdmWC3nuHtN/KNEnFOyXT4L0qqSTczZoQ2H0nsQoHK+gjRST6SefmzJdh9nLmFuOmsVX08bSujJSy2IAGZ7cSd1/K3rFT4Fj06mnLMR2BBvvjJQxlmjlngu/p3wWZOppc5BdZROa3ANax8NI55y62jr/BK5K+jR2AKzUs68L7mHreKi/8AcxOaqPaUSM18xIvlvyHG0OLxT7A/KDfoUoDKw1WI1mOW8hZR7QYpXpaxATsSqGBuA2QfsgL8I6A2lxaThNBoQMidXJXiz20NvxGOZ8MwqfiFRklKXmOb/mSTuHeYFm2HFIhYxF10vQIxRTMrAr27SrIzqDyDFwT42EKJteR0wv6I9qXxBamZNsH6xTYbgrBsqjuAW3lFBbZyurrqhR9Wa49GIg72axuZQhxICpnsGIRb6Xtw7zEVXyVnTGmOilmJZiVFyxNyTpqSY2+m8mW9HjYbpNqKF/nCZ8ogAq7m9huKsb2I8xBLi3S/KVW+RUqSZrixmnKWF+QAGvibd0DC4ZL/AMtP3R+UPMPwJJjhRKQ3P2B+UP6fkN6AacJs9mezOdWY2LacWJ5d5hoDwjrDCtm5VPQvJEtBnQmYAoAJy7iLaxUUzBJXXW6qXv8AsL+UTHqHJ7eR70U7OSJciZiFWoaXL0RSLgtprY794A4XPdBnU19NjNHPREAeUpZNBcW5HkbWt3iJDE8PRMNlygi5Tbs5RbW53bo2bBYJLkS8wRVMy40UC6jfe3fCcsbv8AlmgG6Kq2TTZ0/+4eassDlK7JJ8ybeXdBZhcopW1rgA2VyLi++YpGkPVwinkVfWLKQEjMpCKLE7je3DWJuVKUTZug7Q1NhqNN/PfBKattdwUWYkcABbMrEDvIRrD1MRmI4t1c4oBqRp5PvPd2TEpVMv0QLlRYacxY+ENVw0MblQSdCxA3DcL8hERrllyvhG7D8TDkqDcjf3XvpDXauYF6kt9HMCx0AC5luTfhrEtRYckr6KqCd5AAiA6RaJptNlAYqbq2UElQRcNZQSQCoBFuO8RLrdg0hfcYV21NCtv71LLDT/ABH/AOIEavamnLXaeG10+k1vICAHGCwIBDXvfdbTl3WiH6zWOrYkZclx1O0VLUU6yg5Zy1pdpb/4g4XI0uLjzi1Zmigd1o546OqQzaqmXUgT858ApJ8tPbHRbpcWMc2okmaR9JHyXAbU6Hd4ixhvWTchW24i3tMe66kYXI1HaPh2NNPGGIqhMCg77a+NmIPnEiZLVE7Kt+5YxMUFQh+vn9Tcf7oicXruqmKr3yaA271tf3ekP8RnfNhwPqFh5lbfCCgsZ7H4KaVXUkkNY6jjrceUQuzmGfJpteQLAK1vDtH4QVUWI9Yyrxyqx/aQH4xmsVck+ygHIc3fdTFbnm+5O1Yrsck4q157fejpfoppFTDZBAFzmN7a6sePlFUVOEy2nH5pPpfYX8ovPZmQEpZSgAALuAsN5O6NNXgnTds566aGY4lNzcxbwsLQA3jpfpS2bScgn9WrMNGJUE92tvKKibDZf+Wn7g/KHFblYm9rotvoPqS+HWP1ZhA8CFP5xo6U9vJ+GuiSghzrmBZb21IPHuiY6LqZUpCFUKC3AAcByiD6ZaRHEosqsQCLlQePfGdXMq+iykMe2kqcQmhp8xnO4DcAOQUaAeEdEdF+yC0FKpZfn5oDTDbUA6hO63Hv8BFe9GmzsqbVKWloQva+gOGvKL2g1MYHDORQoYVWLypbFWaxG/zF4UZ0y9yKNmYNMUXKkeUNxIjoSfIWYtnUMDz1itNsNnBJfMn0G1H5R0w1d2DnnpuOQMlU9zYRZmw+zQlgTpg71v74EMIoy0xbC+sW1Mpi8sJfKMoB57vdBqyrAaUbybJc0TFa27UD0iucPwkzKq1uMWJh9J1S5b3F73iJpXlySx+uzZR3DS59sYwlV0aTjdWO8dpwZIUbgR7o24fLyrKHAJDibLzy7cwISy7KBxtlibxRdZsh8XHbln9Ue8w7YMZpZNxA38iBG+ZR5mF+AA9Idy5YG6G3gSWTVJpgNTqeMbxGYURZYrwoUMsZxFaaRNnsCyykZyFtchRcgX0gA5m2qZPlM651Mx+yNCLsdb8L8tfDdHjGsL6mnpWzZhORp40tYMwUA89JYP7UasUrjPnu6qqK7s2pzMAzE7yNN+8ARNbdYdOp6bDRNsQad8jDfrMz5GFhbKsyWOPGOpyM0E3QDUf3moTi0oMP2XAb+JYu+KG6D0/vgNjfq33cFuu/zA9RF8RhqclxFEbWYSrNnXstu03HS2oiShRAyA2hw7rrDdYgg2vrut5nLDXaOoZKeWg3FBfytBO63iLxmh6xABwEXFkSWGR+Bj+8E/6af+EkSNe/+OvOWT5hdPfDDZimyO3hElXpYTW/UK+oED5BcA1srhCzFnZgDe1tNxBJFuUGFElpajkIg9nRllzD3r74IUNwDBN5CCweKqQJiMjahhYxSm02CGROKkaX08Iu5Rv9kQu0+CLUID9ZfdD057WLUjaNWwknLSL3kn3QNdLJv1Y7viYOcHpurkonIe+K+6TJuacF5AD4/GHDM7FPEKHXRPSWEx+4D1P8osSBHo3lWp2PMj3fzgpqnyox5KT7InUzIrTxEqPaDFC1TNN9Mxt4cIUQmINeY574UdSWDlZa2xWJmZLyMdV3eHKJHaSk6yQw4jUe6BLYl8s4DnpB9UC6nwjmn0yOiHVEHtnMMWnlGaw14eERU/H5jTdDYX3QS4+LSLDuEBtPR3MXDqtsmfTSRYVLNzIrcxAtXUpM8+MEmGC0tRGqZTAuTGccNlyVpG9CQq25WjahPGEo0j3ElmBCjMKEMUYjMKADEaqynWZLdHF0dSrA8VIsR6RuhtiU0JJmMdyoxNuQUkwAcn4jUZJxtdgGNieI8N40I0vBv0s1cubR4QZRYp1EwDOQW7IkLZiPrAhgSOIMVsh3Dw38+fdEttdhD0jypbTRNBkS5qlSSgV811Qk2IzBjcWuSdL3jZslIPf0fqYtVznucqSiCBuzOy2v5K3pF8RUf6PVQvUVMvIwcOjs9uyVKkKl+YKubfr+MW5GcuRoUYjMKJGYjy40j3GIAG1JT5ST5RE4/WNqg3RPgRBYpT3N+esXHLIlhGcIS0g97CJtRoIgaKosOrtvIN4IIUuRw4PBIJtx3x7gZ2mq2lzFKm1hDzA8a67skdrnBtdWG5XRMOwAJO4RUG0tR1s5m74t90BBB3GKkxOl+eIHONNHkz1g32CH93Pj8ImsXa0iZ90xH7KUDSZVm+sAw9PfrEhi63kzPumIl6i4+kpCqXtt4xiHVRK7R8YUdZyhfsylpynvEWA+4wLYJRZZg7jBPOawjm1Ms6NJUjRisvNLt3xDU1HrBEy5h4xqlU4EKMqQ5RtnqWtlAj0qx6tHqIsujEKMwoQzEKMwoAMQozCgAxAV0sbQVVFRh6RLszZHmZDM6pMrHPlGgNwBdrqOIg2hQAceYRI6yokydQJk1JfgHYLcX46xbW1/Qw5YtQOuQkWlTCexpY2mEksCRfXUX4xaszZujaYJppaYzAcwcyJeYMNQc1r374lIdioHej/ADQUEmnYKJigmZlNwZjMSxvbXeAO4CCGMwoQzEZhQoAMQjGYUAHhjDerl3Xwh0Y1TlvFIlkRTyO2PGJwxolyhoe+Nz7j4QSdhFUDm1UjNlbuhtslK+cJ7jE0VE1Sh3jd+UesJw7qrnnFbqjRG25WO5s8DMDvAJ9kV0EzT/OJzaeeesNju09msReDyrzlvzEXBUrJm7dFhILADkI8VCZlZeYI9kep0ywvGQYwNyo66jImMLcYUH9bgAd2YW1N4UdC1Ucz02b6H/FPifjD6q4QoUZvk1XpZuk7o9mMQoh8l9jMKFChDFChQoAMxiFCgAUKFCgAUKFCgAUKFCgAUKFCgAUKFCgAUKFCgAUa5kKFDRLMy+EZnfRPgYxCgH2IND2on4UKKmTABcRPbMYwj/GT7w98KFG3Yw7hZjR+Zby98LBmJlC/fChRh9p0fcPYUKFElH//Z"/>
          <p:cNvSpPr>
            <a:spLocks noChangeAspect="1" noChangeArrowheads="1"/>
          </p:cNvSpPr>
          <p:nvPr/>
        </p:nvSpPr>
        <p:spPr bwMode="auto">
          <a:xfrm>
            <a:off x="9685338" y="617537"/>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he-IL"/>
          </a:p>
        </p:txBody>
      </p:sp>
      <p:pic>
        <p:nvPicPr>
          <p:cNvPr id="1040" name="Picture 16" descr="http://www.shoestring.com.au/wp-content/uploads/2013/08/kid-and-binary-code-background-1024x767.jpg"/>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rot="513787">
            <a:off x="5446113" y="3341870"/>
            <a:ext cx="3068971" cy="2298731"/>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552694692"/>
      </p:ext>
    </p:extLst>
  </p:cSld>
  <p:clrMapOvr>
    <a:masterClrMapping/>
  </p:clrMapOvr>
  <p:transition spd="slow">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827584" y="1628800"/>
            <a:ext cx="6777136" cy="707886"/>
          </a:xfrm>
          <a:prstGeom prst="rect">
            <a:avLst/>
          </a:prstGeom>
          <a:noFill/>
        </p:spPr>
        <p:txBody>
          <a:bodyPr wrap="square" rtlCol="1">
            <a:spAutoFit/>
          </a:bodyPr>
          <a:lstStyle/>
          <a:p>
            <a:endParaRPr lang="he-IL" sz="4000" b="1" dirty="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endParaRPr>
          </a:p>
        </p:txBody>
      </p:sp>
      <p:sp>
        <p:nvSpPr>
          <p:cNvPr id="4" name="TextBox 3"/>
          <p:cNvSpPr txBox="1"/>
          <p:nvPr/>
        </p:nvSpPr>
        <p:spPr>
          <a:xfrm>
            <a:off x="-1260648" y="3284984"/>
            <a:ext cx="6777136" cy="1200329"/>
          </a:xfrm>
          <a:prstGeom prst="rect">
            <a:avLst/>
          </a:prstGeom>
          <a:noFill/>
        </p:spPr>
        <p:txBody>
          <a:bodyPr wrap="square" rtlCol="1">
            <a:spAutoFit/>
          </a:bodyPr>
          <a:lstStyle/>
          <a:p>
            <a:endParaRPr lang="he-IL" sz="7200" b="1" dirty="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endParaRPr>
          </a:p>
        </p:txBody>
      </p:sp>
      <p:sp>
        <p:nvSpPr>
          <p:cNvPr id="8" name="TextBox 7"/>
          <p:cNvSpPr txBox="1"/>
          <p:nvPr/>
        </p:nvSpPr>
        <p:spPr>
          <a:xfrm>
            <a:off x="841399" y="43751"/>
            <a:ext cx="8501122" cy="1938992"/>
          </a:xfrm>
          <a:prstGeom prst="rect">
            <a:avLst/>
          </a:prstGeom>
          <a:noFill/>
        </p:spPr>
        <p:txBody>
          <a:bodyPr wrap="square" rtlCol="1">
            <a:spAutoFit/>
          </a:bodyPr>
          <a:lstStyle/>
          <a:p>
            <a:pPr algn="ctr"/>
            <a:r>
              <a:rPr lang="he-IL" sz="6000" b="1" dirty="0" smtClean="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rPr>
              <a:t>מבנה הנתונים הראשון מערך</a:t>
            </a:r>
          </a:p>
        </p:txBody>
      </p:sp>
      <p:sp>
        <p:nvSpPr>
          <p:cNvPr id="9" name="Rectangle 1"/>
          <p:cNvSpPr/>
          <p:nvPr/>
        </p:nvSpPr>
        <p:spPr>
          <a:xfrm>
            <a:off x="785786" y="1902628"/>
            <a:ext cx="7971298" cy="830997"/>
          </a:xfrm>
          <a:prstGeom prst="rect">
            <a:avLst/>
          </a:prstGeom>
        </p:spPr>
        <p:txBody>
          <a:bodyPr wrap="square">
            <a:spAutoFit/>
          </a:bodyPr>
          <a:lstStyle/>
          <a:p>
            <a:pPr lvl="1"/>
            <a:r>
              <a:rPr lang="he-IL" sz="2400" dirty="0" smtClean="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rPr>
              <a:t>נניח שאנחנו רוצים ליצור תוכנית ששומרת את הציונים של 20 תלמידים ומחשבת ממוצע אחד של כולם. </a:t>
            </a:r>
            <a:endParaRPr lang="he-IL" sz="2400" dirty="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endParaRPr>
          </a:p>
        </p:txBody>
      </p:sp>
      <p:sp>
        <p:nvSpPr>
          <p:cNvPr id="10" name="TextBox 9"/>
          <p:cNvSpPr txBox="1"/>
          <p:nvPr/>
        </p:nvSpPr>
        <p:spPr>
          <a:xfrm>
            <a:off x="2382051" y="2996952"/>
            <a:ext cx="6268874" cy="769441"/>
          </a:xfrm>
          <a:prstGeom prst="rect">
            <a:avLst/>
          </a:prstGeom>
          <a:noFill/>
        </p:spPr>
        <p:txBody>
          <a:bodyPr wrap="square" rtlCol="1">
            <a:spAutoFit/>
          </a:bodyPr>
          <a:lstStyle/>
          <a:p>
            <a:pPr algn="ctr"/>
            <a:r>
              <a:rPr lang="he-IL" sz="4400" b="1" i="1" dirty="0" smtClean="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rPr>
              <a:t>איך נעשה את זה?</a:t>
            </a:r>
          </a:p>
        </p:txBody>
      </p:sp>
    </p:spTree>
    <p:extLst>
      <p:ext uri="{BB962C8B-B14F-4D97-AF65-F5344CB8AC3E}">
        <p14:creationId xmlns="" xmlns:p14="http://schemas.microsoft.com/office/powerpoint/2010/main" val="1573815731"/>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827584" y="1628800"/>
            <a:ext cx="6777136" cy="707886"/>
          </a:xfrm>
          <a:prstGeom prst="rect">
            <a:avLst/>
          </a:prstGeom>
          <a:noFill/>
        </p:spPr>
        <p:txBody>
          <a:bodyPr wrap="square" rtlCol="1">
            <a:spAutoFit/>
          </a:bodyPr>
          <a:lstStyle/>
          <a:p>
            <a:endParaRPr lang="he-IL" sz="4000" b="1" dirty="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endParaRPr>
          </a:p>
        </p:txBody>
      </p:sp>
      <p:sp>
        <p:nvSpPr>
          <p:cNvPr id="4" name="TextBox 3"/>
          <p:cNvSpPr txBox="1"/>
          <p:nvPr/>
        </p:nvSpPr>
        <p:spPr>
          <a:xfrm>
            <a:off x="-1260648" y="3284984"/>
            <a:ext cx="6777136" cy="1200329"/>
          </a:xfrm>
          <a:prstGeom prst="rect">
            <a:avLst/>
          </a:prstGeom>
          <a:noFill/>
        </p:spPr>
        <p:txBody>
          <a:bodyPr wrap="square" rtlCol="1">
            <a:spAutoFit/>
          </a:bodyPr>
          <a:lstStyle/>
          <a:p>
            <a:endParaRPr lang="he-IL" sz="7200" b="1" dirty="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endParaRPr>
          </a:p>
        </p:txBody>
      </p:sp>
      <p:sp>
        <p:nvSpPr>
          <p:cNvPr id="8" name="TextBox 7"/>
          <p:cNvSpPr txBox="1"/>
          <p:nvPr/>
        </p:nvSpPr>
        <p:spPr>
          <a:xfrm>
            <a:off x="841399" y="43751"/>
            <a:ext cx="8501122" cy="861774"/>
          </a:xfrm>
          <a:prstGeom prst="rect">
            <a:avLst/>
          </a:prstGeom>
          <a:noFill/>
        </p:spPr>
        <p:txBody>
          <a:bodyPr wrap="square" rtlCol="1">
            <a:spAutoFit/>
          </a:bodyPr>
          <a:lstStyle/>
          <a:p>
            <a:pPr algn="ctr"/>
            <a:r>
              <a:rPr lang="he-IL" sz="5000" b="1" dirty="0" smtClean="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rPr>
              <a:t>מבנה הנתונים הראשון: מערך</a:t>
            </a:r>
          </a:p>
        </p:txBody>
      </p:sp>
      <p:sp>
        <p:nvSpPr>
          <p:cNvPr id="9" name="Rectangle 1"/>
          <p:cNvSpPr/>
          <p:nvPr/>
        </p:nvSpPr>
        <p:spPr>
          <a:xfrm>
            <a:off x="755576" y="980728"/>
            <a:ext cx="7971298" cy="830997"/>
          </a:xfrm>
          <a:prstGeom prst="rect">
            <a:avLst/>
          </a:prstGeom>
        </p:spPr>
        <p:txBody>
          <a:bodyPr wrap="square">
            <a:spAutoFit/>
          </a:bodyPr>
          <a:lstStyle/>
          <a:p>
            <a:pPr lvl="1"/>
            <a:r>
              <a:rPr lang="he-IL" sz="2400" dirty="0" smtClean="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rPr>
              <a:t>נניח שאנחנו רוצים ליצור תוכנית ששומרת את הציונים של 20 תלמידים ומחשבת ממוצע אחד של כולם. </a:t>
            </a:r>
            <a:endParaRPr lang="he-IL" sz="2400" dirty="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endParaRPr>
          </a:p>
        </p:txBody>
      </p:sp>
      <p:sp>
        <p:nvSpPr>
          <p:cNvPr id="2" name="Rectangle 1"/>
          <p:cNvSpPr/>
          <p:nvPr/>
        </p:nvSpPr>
        <p:spPr>
          <a:xfrm>
            <a:off x="1475656" y="2636912"/>
            <a:ext cx="6966520" cy="1200329"/>
          </a:xfrm>
          <a:prstGeom prst="rect">
            <a:avLst/>
          </a:prstGeom>
        </p:spPr>
        <p:txBody>
          <a:bodyPr wrap="square">
            <a:spAutoFit/>
          </a:bodyPr>
          <a:lstStyle/>
          <a:p>
            <a:pPr lvl="1"/>
            <a:r>
              <a:rPr lang="he-IL" sz="2400" dirty="0" smtClean="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rPr>
              <a:t>אפשר לשבת </a:t>
            </a:r>
            <a:r>
              <a:rPr lang="he-IL" sz="2400" dirty="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rPr>
              <a:t>ולהגדיר 20 משתנים חדשים כל </a:t>
            </a:r>
            <a:r>
              <a:rPr lang="he-IL" sz="2400" dirty="0" smtClean="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rPr>
              <a:t>פעם (כמו </a:t>
            </a:r>
            <a:r>
              <a:rPr lang="he-IL" sz="2400" dirty="0" err="1" smtClean="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rPr>
              <a:t>בסקראץ</a:t>
            </a:r>
            <a:r>
              <a:rPr lang="he-IL" sz="2400" dirty="0" smtClean="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rPr>
              <a:t>'). </a:t>
            </a:r>
            <a:r>
              <a:rPr lang="en-US" sz="2400" dirty="0" smtClean="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rPr>
              <a:t/>
            </a:r>
            <a:br>
              <a:rPr lang="en-US" sz="2400" dirty="0" smtClean="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rPr>
            </a:br>
            <a:endParaRPr lang="he-IL" sz="2400" dirty="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endParaRPr>
          </a:p>
        </p:txBody>
      </p:sp>
      <p:sp>
        <p:nvSpPr>
          <p:cNvPr id="10" name="TextBox 9"/>
          <p:cNvSpPr txBox="1"/>
          <p:nvPr/>
        </p:nvSpPr>
        <p:spPr>
          <a:xfrm>
            <a:off x="3415694" y="1844824"/>
            <a:ext cx="6268874" cy="769441"/>
          </a:xfrm>
          <a:prstGeom prst="rect">
            <a:avLst/>
          </a:prstGeom>
          <a:noFill/>
        </p:spPr>
        <p:txBody>
          <a:bodyPr wrap="square" rtlCol="1">
            <a:spAutoFit/>
          </a:bodyPr>
          <a:lstStyle/>
          <a:p>
            <a:pPr algn="ctr"/>
            <a:r>
              <a:rPr lang="he-IL" sz="4400" b="1" i="1" dirty="0" smtClean="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rPr>
              <a:t>פיתרון מספר 1</a:t>
            </a:r>
          </a:p>
        </p:txBody>
      </p:sp>
      <p:sp>
        <p:nvSpPr>
          <p:cNvPr id="3" name="Rectangle 2"/>
          <p:cNvSpPr/>
          <p:nvPr/>
        </p:nvSpPr>
        <p:spPr>
          <a:xfrm>
            <a:off x="827584" y="3573016"/>
            <a:ext cx="6620544" cy="2185214"/>
          </a:xfrm>
          <a:prstGeom prst="rect">
            <a:avLst/>
          </a:prstGeom>
        </p:spPr>
        <p:txBody>
          <a:bodyPr wrap="square">
            <a:spAutoFit/>
          </a:bodyPr>
          <a:lstStyle/>
          <a:p>
            <a:pPr lvl="1"/>
            <a:r>
              <a:rPr lang="he-IL" sz="4000" i="1" u="sng" dirty="0" smtClean="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rPr>
              <a:t>הבעיה</a:t>
            </a:r>
            <a:r>
              <a:rPr lang="he-IL" sz="2400" dirty="0" smtClean="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rPr>
              <a:t> - נצטרך לבחור 20 פעם "צור משתנה" ולבחור לכל אחד שם שונה. זה יקח הרבה זמן ובנוסף גם </a:t>
            </a:r>
            <a:r>
              <a:rPr lang="he-IL" sz="2400" dirty="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rPr>
              <a:t>יהיה </a:t>
            </a:r>
            <a:r>
              <a:rPr lang="he-IL" sz="2400" dirty="0" smtClean="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rPr>
              <a:t>מסורבל ומבולגן כי יהיו לנו 20 משתנים פזורים על המסך. בנוסף, מה אם כמות התלמידים תגדל ל- 100?</a:t>
            </a:r>
            <a:endParaRPr lang="he-IL" sz="2400" dirty="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endParaRPr>
          </a:p>
        </p:txBody>
      </p:sp>
      <p:pic>
        <p:nvPicPr>
          <p:cNvPr id="1026" name="Picture 2"/>
          <p:cNvPicPr>
            <a:picLocks noChangeAspect="1" noChangeArrowheads="1"/>
          </p:cNvPicPr>
          <p:nvPr/>
        </p:nvPicPr>
        <p:blipFill>
          <a:blip r:embed="rId3" cstate="print"/>
          <a:srcRect/>
          <a:stretch>
            <a:fillRect/>
          </a:stretch>
        </p:blipFill>
        <p:spPr bwMode="auto">
          <a:xfrm>
            <a:off x="4932040" y="3140968"/>
            <a:ext cx="885825" cy="323850"/>
          </a:xfrm>
          <a:prstGeom prst="rect">
            <a:avLst/>
          </a:prstGeom>
          <a:noFill/>
          <a:ln w="9525">
            <a:noFill/>
            <a:miter lim="800000"/>
            <a:headEnd/>
            <a:tailEnd/>
          </a:ln>
        </p:spPr>
      </p:pic>
      <p:sp>
        <p:nvSpPr>
          <p:cNvPr id="11" name="Rectangle 1"/>
          <p:cNvSpPr/>
          <p:nvPr/>
        </p:nvSpPr>
        <p:spPr>
          <a:xfrm>
            <a:off x="2195736" y="2996952"/>
            <a:ext cx="2970584" cy="830997"/>
          </a:xfrm>
          <a:prstGeom prst="rect">
            <a:avLst/>
          </a:prstGeom>
        </p:spPr>
        <p:txBody>
          <a:bodyPr wrap="square">
            <a:spAutoFit/>
          </a:bodyPr>
          <a:lstStyle/>
          <a:p>
            <a:pPr lvl="1"/>
            <a:r>
              <a:rPr lang="he-IL" sz="2400" dirty="0" smtClean="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rPr>
              <a:t>מה הבעיה עם זה? </a:t>
            </a:r>
            <a:r>
              <a:rPr lang="en-US" sz="2400" dirty="0" smtClean="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rPr>
              <a:t/>
            </a:r>
            <a:br>
              <a:rPr lang="en-US" sz="2400" dirty="0" smtClean="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rPr>
            </a:br>
            <a:endParaRPr lang="he-IL" sz="2400" dirty="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endParaRPr>
          </a:p>
        </p:txBody>
      </p:sp>
    </p:spTree>
    <p:extLst>
      <p:ext uri="{BB962C8B-B14F-4D97-AF65-F5344CB8AC3E}">
        <p14:creationId xmlns="" xmlns:p14="http://schemas.microsoft.com/office/powerpoint/2010/main" val="157381573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p:bldP spid="3" grpId="0"/>
      <p:bldP spid="1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827584" y="1628800"/>
            <a:ext cx="6777136" cy="707886"/>
          </a:xfrm>
          <a:prstGeom prst="rect">
            <a:avLst/>
          </a:prstGeom>
          <a:noFill/>
        </p:spPr>
        <p:txBody>
          <a:bodyPr wrap="square" rtlCol="1">
            <a:spAutoFit/>
          </a:bodyPr>
          <a:lstStyle/>
          <a:p>
            <a:endParaRPr lang="he-IL" sz="4000" b="1" dirty="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endParaRPr>
          </a:p>
        </p:txBody>
      </p:sp>
      <p:sp>
        <p:nvSpPr>
          <p:cNvPr id="4" name="TextBox 3"/>
          <p:cNvSpPr txBox="1"/>
          <p:nvPr/>
        </p:nvSpPr>
        <p:spPr>
          <a:xfrm>
            <a:off x="-1260648" y="3284984"/>
            <a:ext cx="6777136" cy="1200329"/>
          </a:xfrm>
          <a:prstGeom prst="rect">
            <a:avLst/>
          </a:prstGeom>
          <a:noFill/>
        </p:spPr>
        <p:txBody>
          <a:bodyPr wrap="square" rtlCol="1">
            <a:spAutoFit/>
          </a:bodyPr>
          <a:lstStyle/>
          <a:p>
            <a:endParaRPr lang="he-IL" sz="7200" b="1" dirty="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endParaRPr>
          </a:p>
        </p:txBody>
      </p:sp>
      <p:sp>
        <p:nvSpPr>
          <p:cNvPr id="8" name="TextBox 7"/>
          <p:cNvSpPr txBox="1"/>
          <p:nvPr/>
        </p:nvSpPr>
        <p:spPr>
          <a:xfrm>
            <a:off x="899592" y="551582"/>
            <a:ext cx="8501122" cy="1015663"/>
          </a:xfrm>
          <a:prstGeom prst="rect">
            <a:avLst/>
          </a:prstGeom>
          <a:noFill/>
        </p:spPr>
        <p:txBody>
          <a:bodyPr wrap="square" rtlCol="1">
            <a:spAutoFit/>
          </a:bodyPr>
          <a:lstStyle/>
          <a:p>
            <a:pPr algn="ctr"/>
            <a:r>
              <a:rPr lang="he-IL" sz="6000" b="1" dirty="0" smtClean="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rPr>
              <a:t>מערך</a:t>
            </a:r>
          </a:p>
        </p:txBody>
      </p:sp>
      <p:sp>
        <p:nvSpPr>
          <p:cNvPr id="9" name="Rectangle 1"/>
          <p:cNvSpPr/>
          <p:nvPr/>
        </p:nvSpPr>
        <p:spPr>
          <a:xfrm>
            <a:off x="539552" y="1902628"/>
            <a:ext cx="8217532" cy="1661993"/>
          </a:xfrm>
          <a:prstGeom prst="rect">
            <a:avLst/>
          </a:prstGeom>
        </p:spPr>
        <p:txBody>
          <a:bodyPr wrap="square">
            <a:spAutoFit/>
          </a:bodyPr>
          <a:lstStyle/>
          <a:p>
            <a:pPr lvl="1"/>
            <a:r>
              <a:rPr lang="he-IL" sz="2400" dirty="0" smtClean="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rPr>
              <a:t>היה עדיף אם היינו יכולים להגדיר מבנה נתונים אחד גדול שמכיל בתוכו מקום ל20 מספרים (הציונים של התלמידים).</a:t>
            </a:r>
          </a:p>
          <a:p>
            <a:pPr lvl="1"/>
            <a:r>
              <a:rPr lang="he-IL" sz="3000" dirty="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rPr>
              <a:t>מבנה שמכיל מספר קבוע של משתנים, נקרא מערך.</a:t>
            </a:r>
          </a:p>
          <a:p>
            <a:pPr lvl="1"/>
            <a:endParaRPr lang="he-IL" sz="2400" dirty="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endParaRPr>
          </a:p>
        </p:txBody>
      </p:sp>
      <p:pic>
        <p:nvPicPr>
          <p:cNvPr id="4098"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788648" y="3278032"/>
            <a:ext cx="6270374" cy="241456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11" name="Rectangle 1"/>
          <p:cNvSpPr/>
          <p:nvPr/>
        </p:nvSpPr>
        <p:spPr>
          <a:xfrm>
            <a:off x="0" y="5949280"/>
            <a:ext cx="7971298" cy="461665"/>
          </a:xfrm>
          <a:prstGeom prst="rect">
            <a:avLst/>
          </a:prstGeom>
        </p:spPr>
        <p:txBody>
          <a:bodyPr wrap="square">
            <a:spAutoFit/>
          </a:bodyPr>
          <a:lstStyle/>
          <a:p>
            <a:pPr lvl="1"/>
            <a:r>
              <a:rPr lang="he-IL" sz="2400" dirty="0" smtClean="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rPr>
              <a:t>לדוגמה:</a:t>
            </a:r>
            <a:r>
              <a:rPr lang="en-US" sz="2400" dirty="0" smtClean="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rPr>
              <a:t> </a:t>
            </a:r>
            <a:r>
              <a:rPr lang="he-IL" sz="2400" dirty="0" smtClean="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rPr>
              <a:t>מערך בגודל 10 (שמכיל ציונים של 10 תלמידים).</a:t>
            </a:r>
            <a:endParaRPr lang="he-IL" sz="2400" dirty="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endParaRPr>
          </a:p>
        </p:txBody>
      </p:sp>
    </p:spTree>
    <p:extLst>
      <p:ext uri="{BB962C8B-B14F-4D97-AF65-F5344CB8AC3E}">
        <p14:creationId xmlns="" xmlns:p14="http://schemas.microsoft.com/office/powerpoint/2010/main" val="1974357315"/>
      </p:ext>
    </p:extLst>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827584" y="1628800"/>
            <a:ext cx="6777136" cy="707886"/>
          </a:xfrm>
          <a:prstGeom prst="rect">
            <a:avLst/>
          </a:prstGeom>
          <a:noFill/>
        </p:spPr>
        <p:txBody>
          <a:bodyPr wrap="square" rtlCol="1">
            <a:spAutoFit/>
          </a:bodyPr>
          <a:lstStyle/>
          <a:p>
            <a:endParaRPr lang="he-IL" sz="4000" b="1" dirty="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endParaRPr>
          </a:p>
        </p:txBody>
      </p:sp>
      <p:sp>
        <p:nvSpPr>
          <p:cNvPr id="4" name="TextBox 3"/>
          <p:cNvSpPr txBox="1"/>
          <p:nvPr/>
        </p:nvSpPr>
        <p:spPr>
          <a:xfrm>
            <a:off x="-1260648" y="3284984"/>
            <a:ext cx="6777136" cy="1200329"/>
          </a:xfrm>
          <a:prstGeom prst="rect">
            <a:avLst/>
          </a:prstGeom>
          <a:noFill/>
        </p:spPr>
        <p:txBody>
          <a:bodyPr wrap="square" rtlCol="1">
            <a:spAutoFit/>
          </a:bodyPr>
          <a:lstStyle/>
          <a:p>
            <a:endParaRPr lang="he-IL" sz="7200" b="1" dirty="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endParaRPr>
          </a:p>
        </p:txBody>
      </p:sp>
      <p:sp>
        <p:nvSpPr>
          <p:cNvPr id="8" name="TextBox 7"/>
          <p:cNvSpPr txBox="1"/>
          <p:nvPr/>
        </p:nvSpPr>
        <p:spPr>
          <a:xfrm>
            <a:off x="520874" y="188640"/>
            <a:ext cx="8501122" cy="1015663"/>
          </a:xfrm>
          <a:prstGeom prst="rect">
            <a:avLst/>
          </a:prstGeom>
          <a:noFill/>
        </p:spPr>
        <p:txBody>
          <a:bodyPr wrap="square" rtlCol="1">
            <a:spAutoFit/>
          </a:bodyPr>
          <a:lstStyle/>
          <a:p>
            <a:pPr algn="ctr"/>
            <a:r>
              <a:rPr lang="he-IL" sz="6000" b="1" dirty="0" smtClean="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rPr>
              <a:t>מערך</a:t>
            </a:r>
          </a:p>
        </p:txBody>
      </p:sp>
      <p:sp>
        <p:nvSpPr>
          <p:cNvPr id="9" name="Rectangle 1"/>
          <p:cNvSpPr/>
          <p:nvPr/>
        </p:nvSpPr>
        <p:spPr>
          <a:xfrm>
            <a:off x="827584" y="1204303"/>
            <a:ext cx="7971298" cy="3416320"/>
          </a:xfrm>
          <a:prstGeom prst="rect">
            <a:avLst/>
          </a:prstGeom>
        </p:spPr>
        <p:txBody>
          <a:bodyPr wrap="square">
            <a:spAutoFit/>
          </a:bodyPr>
          <a:lstStyle/>
          <a:p>
            <a:pPr lvl="1"/>
            <a:r>
              <a:rPr lang="he-IL" sz="2400" dirty="0" smtClean="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rPr>
              <a:t>נחזור לדוגמת התלמידים והממוצע. </a:t>
            </a:r>
          </a:p>
          <a:p>
            <a:pPr lvl="1"/>
            <a:r>
              <a:rPr lang="he-IL" sz="2400" dirty="0" smtClean="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rPr>
              <a:t>נניח שאני מגדיר מערך שיכול להכיל בתוכו מקום ל-20 ציונים וקורא למבנה הזה </a:t>
            </a:r>
            <a:r>
              <a:rPr lang="en-US" sz="2400" dirty="0" smtClean="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rPr>
              <a:t>Students</a:t>
            </a:r>
            <a:r>
              <a:rPr lang="he-IL" sz="2400" dirty="0" smtClean="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rPr>
              <a:t>.</a:t>
            </a:r>
          </a:p>
          <a:p>
            <a:pPr lvl="1"/>
            <a:r>
              <a:rPr lang="he-IL" sz="2400" dirty="0" smtClean="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rPr>
              <a:t>כעת אני אוכל לשמור 20 ציונים של 20 תלמידים בצורה הבאה:</a:t>
            </a:r>
          </a:p>
          <a:p>
            <a:pPr lvl="1" algn="l" rtl="0"/>
            <a:endParaRPr lang="en-US" sz="2400" dirty="0" smtClean="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endParaRPr>
          </a:p>
          <a:p>
            <a:pPr lvl="1" algn="l" rtl="0"/>
            <a:r>
              <a:rPr lang="en-US" sz="2400" dirty="0" smtClean="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rPr>
              <a:t>Students[1] =&gt; </a:t>
            </a:r>
            <a:r>
              <a:rPr lang="he-IL" sz="2400" dirty="0" smtClean="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rPr>
              <a:t>הערך במקום הראשון של המערך</a:t>
            </a:r>
          </a:p>
          <a:p>
            <a:pPr lvl="1" algn="l" rtl="0"/>
            <a:r>
              <a:rPr lang="en-US" sz="2400" dirty="0" smtClean="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rPr>
              <a:t>Students[20]=&gt; </a:t>
            </a:r>
            <a:r>
              <a:rPr lang="he-IL" sz="2400" dirty="0" smtClean="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rPr>
              <a:t>הערך במקום ה20 של המערך</a:t>
            </a:r>
          </a:p>
          <a:p>
            <a:pPr lvl="1" algn="l"/>
            <a:r>
              <a:rPr lang="en-US" sz="2400" dirty="0" smtClean="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rPr>
              <a:t>    </a:t>
            </a:r>
            <a:br>
              <a:rPr lang="en-US" sz="2400" dirty="0" smtClean="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rPr>
            </a:br>
            <a:endParaRPr lang="he-IL" sz="2400" dirty="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endParaRPr>
          </a:p>
        </p:txBody>
      </p:sp>
      <p:pic>
        <p:nvPicPr>
          <p:cNvPr id="6"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788648" y="4111667"/>
            <a:ext cx="6270374" cy="241456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1573815731"/>
      </p:ext>
    </p:extLst>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827584" y="1628800"/>
            <a:ext cx="6777136" cy="707886"/>
          </a:xfrm>
          <a:prstGeom prst="rect">
            <a:avLst/>
          </a:prstGeom>
          <a:noFill/>
        </p:spPr>
        <p:txBody>
          <a:bodyPr wrap="square" rtlCol="1">
            <a:spAutoFit/>
          </a:bodyPr>
          <a:lstStyle/>
          <a:p>
            <a:endParaRPr lang="he-IL" sz="4000" b="1" dirty="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endParaRPr>
          </a:p>
        </p:txBody>
      </p:sp>
      <p:sp>
        <p:nvSpPr>
          <p:cNvPr id="4" name="TextBox 3"/>
          <p:cNvSpPr txBox="1"/>
          <p:nvPr/>
        </p:nvSpPr>
        <p:spPr>
          <a:xfrm>
            <a:off x="-1260648" y="3284984"/>
            <a:ext cx="6777136" cy="1200329"/>
          </a:xfrm>
          <a:prstGeom prst="rect">
            <a:avLst/>
          </a:prstGeom>
          <a:noFill/>
        </p:spPr>
        <p:txBody>
          <a:bodyPr wrap="square" rtlCol="1">
            <a:spAutoFit/>
          </a:bodyPr>
          <a:lstStyle/>
          <a:p>
            <a:endParaRPr lang="he-IL" sz="7200" b="1" dirty="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endParaRPr>
          </a:p>
        </p:txBody>
      </p:sp>
      <p:sp>
        <p:nvSpPr>
          <p:cNvPr id="8" name="TextBox 7"/>
          <p:cNvSpPr txBox="1"/>
          <p:nvPr/>
        </p:nvSpPr>
        <p:spPr>
          <a:xfrm>
            <a:off x="520874" y="188640"/>
            <a:ext cx="8501122" cy="1015663"/>
          </a:xfrm>
          <a:prstGeom prst="rect">
            <a:avLst/>
          </a:prstGeom>
          <a:noFill/>
        </p:spPr>
        <p:txBody>
          <a:bodyPr wrap="square" rtlCol="1">
            <a:spAutoFit/>
          </a:bodyPr>
          <a:lstStyle/>
          <a:p>
            <a:pPr algn="ctr"/>
            <a:r>
              <a:rPr lang="he-IL" sz="6000" b="1" dirty="0" smtClean="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rPr>
              <a:t>מערך</a:t>
            </a:r>
          </a:p>
        </p:txBody>
      </p:sp>
      <p:pic>
        <p:nvPicPr>
          <p:cNvPr id="6"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788648" y="4111667"/>
            <a:ext cx="6270374" cy="241456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0" y="1124744"/>
            <a:ext cx="9145016" cy="2400657"/>
          </a:xfrm>
          <a:prstGeom prst="rect">
            <a:avLst/>
          </a:prstGeom>
        </p:spPr>
        <p:txBody>
          <a:bodyPr wrap="square">
            <a:spAutoFit/>
          </a:bodyPr>
          <a:lstStyle/>
          <a:p>
            <a:pPr lvl="1" algn="l" rtl="0"/>
            <a:endParaRPr lang="he-IL" sz="2400" dirty="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endParaRPr>
          </a:p>
          <a:p>
            <a:pPr lvl="1"/>
            <a:r>
              <a:rPr lang="he-IL" sz="3000" dirty="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rPr>
              <a:t>שאלת </a:t>
            </a:r>
            <a:r>
              <a:rPr lang="he-IL" sz="3000" dirty="0" smtClean="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rPr>
              <a:t>מחשבה </a:t>
            </a:r>
          </a:p>
          <a:p>
            <a:pPr lvl="1"/>
            <a:endParaRPr lang="he-IL" sz="2400" dirty="0" smtClean="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endParaRPr>
          </a:p>
          <a:p>
            <a:pPr lvl="1"/>
            <a:r>
              <a:rPr lang="he-IL" sz="2400" dirty="0" smtClean="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rPr>
              <a:t>מה </a:t>
            </a:r>
            <a:r>
              <a:rPr lang="he-IL" sz="2400" dirty="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rPr>
              <a:t>יקרה אם המערך שלנו בגודל 20 </a:t>
            </a:r>
            <a:r>
              <a:rPr lang="he-IL" sz="2400" dirty="0" smtClean="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rPr>
              <a:t>וכתבנו: </a:t>
            </a:r>
            <a:endParaRPr lang="he-IL" sz="2400" dirty="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endParaRPr>
          </a:p>
          <a:p>
            <a:pPr lvl="1" algn="l" rtl="0"/>
            <a:endParaRPr lang="en-US" sz="2400" dirty="0" smtClean="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endParaRPr>
          </a:p>
          <a:p>
            <a:pPr lvl="1" algn="l" rtl="0"/>
            <a:r>
              <a:rPr lang="en-US" sz="2400" dirty="0" smtClean="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rPr>
              <a:t>Students[30</a:t>
            </a:r>
            <a:r>
              <a:rPr lang="en-US" sz="2400" dirty="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rPr>
              <a:t>]=“Hello”.</a:t>
            </a:r>
            <a:endParaRPr lang="he-IL" sz="2400" dirty="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endParaRPr>
          </a:p>
        </p:txBody>
      </p:sp>
    </p:spTree>
    <p:extLst>
      <p:ext uri="{BB962C8B-B14F-4D97-AF65-F5344CB8AC3E}">
        <p14:creationId xmlns="" xmlns:p14="http://schemas.microsoft.com/office/powerpoint/2010/main" val="1573815731"/>
      </p:ext>
    </p:extLst>
  </p:cSld>
  <p:clrMapOvr>
    <a:masterClrMapping/>
  </p:clrMapOvr>
  <p:transition spd="slow">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827584" y="1628800"/>
            <a:ext cx="6777136" cy="707886"/>
          </a:xfrm>
          <a:prstGeom prst="rect">
            <a:avLst/>
          </a:prstGeom>
          <a:noFill/>
        </p:spPr>
        <p:txBody>
          <a:bodyPr wrap="square" rtlCol="1">
            <a:spAutoFit/>
          </a:bodyPr>
          <a:lstStyle/>
          <a:p>
            <a:endParaRPr lang="he-IL" sz="4000" b="1" dirty="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endParaRPr>
          </a:p>
        </p:txBody>
      </p:sp>
      <p:sp>
        <p:nvSpPr>
          <p:cNvPr id="4" name="TextBox 3"/>
          <p:cNvSpPr txBox="1"/>
          <p:nvPr/>
        </p:nvSpPr>
        <p:spPr>
          <a:xfrm>
            <a:off x="-1260648" y="3284984"/>
            <a:ext cx="6777136" cy="1200329"/>
          </a:xfrm>
          <a:prstGeom prst="rect">
            <a:avLst/>
          </a:prstGeom>
          <a:noFill/>
        </p:spPr>
        <p:txBody>
          <a:bodyPr wrap="square" rtlCol="1">
            <a:spAutoFit/>
          </a:bodyPr>
          <a:lstStyle/>
          <a:p>
            <a:endParaRPr lang="he-IL" sz="7200" b="1" dirty="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endParaRPr>
          </a:p>
        </p:txBody>
      </p:sp>
      <p:sp>
        <p:nvSpPr>
          <p:cNvPr id="8" name="TextBox 7"/>
          <p:cNvSpPr txBox="1"/>
          <p:nvPr/>
        </p:nvSpPr>
        <p:spPr>
          <a:xfrm>
            <a:off x="520874" y="188640"/>
            <a:ext cx="8501122" cy="1015663"/>
          </a:xfrm>
          <a:prstGeom prst="rect">
            <a:avLst/>
          </a:prstGeom>
          <a:noFill/>
        </p:spPr>
        <p:txBody>
          <a:bodyPr wrap="square" rtlCol="1">
            <a:spAutoFit/>
          </a:bodyPr>
          <a:lstStyle/>
          <a:p>
            <a:pPr algn="ctr"/>
            <a:r>
              <a:rPr lang="he-IL" sz="6000" b="1" dirty="0" smtClean="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rPr>
              <a:t>מערכים </a:t>
            </a:r>
            <a:r>
              <a:rPr lang="he-IL" sz="6000" b="1" dirty="0" err="1" smtClean="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rPr>
              <a:t>סקרץ</a:t>
            </a:r>
            <a:r>
              <a:rPr lang="he-IL" sz="6000" b="1" dirty="0" smtClean="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rPr>
              <a:t>'</a:t>
            </a:r>
          </a:p>
        </p:txBody>
      </p:sp>
      <p:sp>
        <p:nvSpPr>
          <p:cNvPr id="9" name="Rectangle 1"/>
          <p:cNvSpPr/>
          <p:nvPr/>
        </p:nvSpPr>
        <p:spPr>
          <a:xfrm>
            <a:off x="827584" y="1204303"/>
            <a:ext cx="7971298" cy="2677656"/>
          </a:xfrm>
          <a:prstGeom prst="rect">
            <a:avLst/>
          </a:prstGeom>
        </p:spPr>
        <p:txBody>
          <a:bodyPr wrap="square">
            <a:spAutoFit/>
          </a:bodyPr>
          <a:lstStyle/>
          <a:p>
            <a:pPr lvl="1"/>
            <a:endParaRPr lang="he-IL" sz="2400" dirty="0" smtClean="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endParaRPr>
          </a:p>
          <a:p>
            <a:pPr lvl="1"/>
            <a:r>
              <a:rPr lang="he-IL" sz="2400" dirty="0" smtClean="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rPr>
              <a:t>כעת נלמד כיצד ליצור מערכים </a:t>
            </a:r>
            <a:r>
              <a:rPr lang="he-IL" sz="2400" dirty="0" err="1" smtClean="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rPr>
              <a:t>בסקרץ</a:t>
            </a:r>
            <a:r>
              <a:rPr lang="he-IL" sz="2400" dirty="0" smtClean="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rPr>
              <a:t>' וכיצד להשתמש בהם. </a:t>
            </a:r>
          </a:p>
          <a:p>
            <a:pPr lvl="1"/>
            <a:endParaRPr lang="he-IL" sz="2400" dirty="0" smtClean="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endParaRPr>
          </a:p>
          <a:p>
            <a:pPr lvl="1"/>
            <a:r>
              <a:rPr lang="he-IL" sz="2400" dirty="0" smtClean="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rPr>
              <a:t>בלשונית משתנים, נבחר ב"צור רשימה". נקרא לרשימה זו "מערך". </a:t>
            </a:r>
          </a:p>
          <a:p>
            <a:pPr lvl="1"/>
            <a:endParaRPr lang="he-IL" sz="2400" dirty="0" smtClean="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endParaRPr>
          </a:p>
          <a:p>
            <a:pPr lvl="1"/>
            <a:r>
              <a:rPr lang="he-IL" sz="2400" dirty="0" smtClean="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rPr>
              <a:t>כעת סיימנו ליצור מערך ריק</a:t>
            </a:r>
            <a:endParaRPr lang="he-IL" sz="2400" dirty="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endParaRPr>
          </a:p>
        </p:txBody>
      </p:sp>
      <p:pic>
        <p:nvPicPr>
          <p:cNvPr id="39938" name="Picture 2"/>
          <p:cNvPicPr>
            <a:picLocks noChangeAspect="1" noChangeArrowheads="1"/>
          </p:cNvPicPr>
          <p:nvPr/>
        </p:nvPicPr>
        <p:blipFill>
          <a:blip r:embed="rId2" cstate="print"/>
          <a:srcRect/>
          <a:stretch>
            <a:fillRect/>
          </a:stretch>
        </p:blipFill>
        <p:spPr bwMode="auto">
          <a:xfrm>
            <a:off x="2987824" y="3573016"/>
            <a:ext cx="1538089" cy="1873118"/>
          </a:xfrm>
          <a:prstGeom prst="rect">
            <a:avLst/>
          </a:prstGeom>
          <a:noFill/>
          <a:ln w="9525">
            <a:noFill/>
            <a:miter lim="800000"/>
            <a:headEnd/>
            <a:tailEnd/>
          </a:ln>
        </p:spPr>
      </p:pic>
    </p:spTree>
    <p:extLst>
      <p:ext uri="{BB962C8B-B14F-4D97-AF65-F5344CB8AC3E}">
        <p14:creationId xmlns="" xmlns:p14="http://schemas.microsoft.com/office/powerpoint/2010/main" val="1573815731"/>
      </p:ext>
    </p:extLst>
  </p:cSld>
  <p:clrMapOvr>
    <a:masterClrMapping/>
  </p:clrMapOvr>
  <p:transition spd="slow">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827584" y="1628800"/>
            <a:ext cx="6777136" cy="707886"/>
          </a:xfrm>
          <a:prstGeom prst="rect">
            <a:avLst/>
          </a:prstGeom>
          <a:noFill/>
        </p:spPr>
        <p:txBody>
          <a:bodyPr wrap="square" rtlCol="1">
            <a:spAutoFit/>
          </a:bodyPr>
          <a:lstStyle/>
          <a:p>
            <a:endParaRPr lang="he-IL" sz="4000" b="1" dirty="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endParaRPr>
          </a:p>
        </p:txBody>
      </p:sp>
      <p:sp>
        <p:nvSpPr>
          <p:cNvPr id="4" name="TextBox 3"/>
          <p:cNvSpPr txBox="1"/>
          <p:nvPr/>
        </p:nvSpPr>
        <p:spPr>
          <a:xfrm>
            <a:off x="-1260648" y="3284984"/>
            <a:ext cx="6777136" cy="1200329"/>
          </a:xfrm>
          <a:prstGeom prst="rect">
            <a:avLst/>
          </a:prstGeom>
          <a:noFill/>
        </p:spPr>
        <p:txBody>
          <a:bodyPr wrap="square" rtlCol="1">
            <a:spAutoFit/>
          </a:bodyPr>
          <a:lstStyle/>
          <a:p>
            <a:endParaRPr lang="he-IL" sz="7200" b="1" dirty="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endParaRPr>
          </a:p>
        </p:txBody>
      </p:sp>
      <p:sp>
        <p:nvSpPr>
          <p:cNvPr id="8" name="TextBox 7"/>
          <p:cNvSpPr txBox="1"/>
          <p:nvPr/>
        </p:nvSpPr>
        <p:spPr>
          <a:xfrm>
            <a:off x="520874" y="188640"/>
            <a:ext cx="8501122" cy="1015663"/>
          </a:xfrm>
          <a:prstGeom prst="rect">
            <a:avLst/>
          </a:prstGeom>
          <a:noFill/>
        </p:spPr>
        <p:txBody>
          <a:bodyPr wrap="square" rtlCol="1">
            <a:spAutoFit/>
          </a:bodyPr>
          <a:lstStyle/>
          <a:p>
            <a:pPr algn="ctr"/>
            <a:r>
              <a:rPr lang="he-IL" sz="6000" b="1" dirty="0" smtClean="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rPr>
              <a:t>פעולות על מערכים </a:t>
            </a:r>
            <a:r>
              <a:rPr lang="he-IL" sz="6000" b="1" dirty="0" err="1" smtClean="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rPr>
              <a:t>סקרץ</a:t>
            </a:r>
            <a:r>
              <a:rPr lang="he-IL" sz="6000" b="1" dirty="0" smtClean="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rPr>
              <a:t>'</a:t>
            </a:r>
          </a:p>
        </p:txBody>
      </p:sp>
      <p:sp>
        <p:nvSpPr>
          <p:cNvPr id="9" name="Rectangle 1"/>
          <p:cNvSpPr/>
          <p:nvPr/>
        </p:nvSpPr>
        <p:spPr>
          <a:xfrm>
            <a:off x="827584" y="1204303"/>
            <a:ext cx="7971298" cy="3416320"/>
          </a:xfrm>
          <a:prstGeom prst="rect">
            <a:avLst/>
          </a:prstGeom>
        </p:spPr>
        <p:txBody>
          <a:bodyPr wrap="square">
            <a:spAutoFit/>
          </a:bodyPr>
          <a:lstStyle/>
          <a:p>
            <a:pPr lvl="1">
              <a:buFont typeface="Arial" pitchFamily="34" charset="0"/>
              <a:buChar char="•"/>
            </a:pPr>
            <a:r>
              <a:rPr lang="he-IL" sz="2400" dirty="0" smtClean="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rPr>
              <a:t> ניתן להוסיף פריטים למערך </a:t>
            </a:r>
          </a:p>
          <a:p>
            <a:pPr lvl="1">
              <a:buFont typeface="Arial" pitchFamily="34" charset="0"/>
              <a:buChar char="•"/>
            </a:pPr>
            <a:endParaRPr lang="he-IL" sz="2400" dirty="0" smtClean="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endParaRPr>
          </a:p>
          <a:p>
            <a:pPr lvl="1">
              <a:buFont typeface="Arial" pitchFamily="34" charset="0"/>
              <a:buChar char="•"/>
            </a:pPr>
            <a:r>
              <a:rPr lang="he-IL" sz="2400" dirty="0" smtClean="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rPr>
              <a:t> ניתן למחוק פריטים מהמערך</a:t>
            </a:r>
          </a:p>
          <a:p>
            <a:pPr lvl="1">
              <a:buFont typeface="Arial" pitchFamily="34" charset="0"/>
              <a:buChar char="•"/>
            </a:pPr>
            <a:endParaRPr lang="he-IL" sz="2400" dirty="0" smtClean="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endParaRPr>
          </a:p>
          <a:p>
            <a:pPr lvl="1">
              <a:buFont typeface="Arial" pitchFamily="34" charset="0"/>
              <a:buChar char="•"/>
            </a:pPr>
            <a:r>
              <a:rPr lang="he-IL" sz="2400" dirty="0" smtClean="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rPr>
              <a:t> ניתן להחליף פריט במערך עם פריט אחר</a:t>
            </a:r>
          </a:p>
          <a:p>
            <a:pPr lvl="1">
              <a:buFont typeface="Arial" pitchFamily="34" charset="0"/>
              <a:buChar char="•"/>
            </a:pPr>
            <a:endParaRPr lang="he-IL" sz="2400" dirty="0" smtClean="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endParaRPr>
          </a:p>
          <a:p>
            <a:pPr lvl="1">
              <a:buFont typeface="Arial" pitchFamily="34" charset="0"/>
              <a:buChar char="•"/>
            </a:pPr>
            <a:r>
              <a:rPr lang="he-IL" sz="2400" dirty="0" smtClean="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rPr>
              <a:t> ניתן לקבל את מספר הפריטים במערך</a:t>
            </a:r>
          </a:p>
          <a:p>
            <a:pPr lvl="1">
              <a:buFont typeface="Arial" pitchFamily="34" charset="0"/>
              <a:buChar char="•"/>
            </a:pPr>
            <a:endParaRPr lang="he-IL" sz="2400" dirty="0" smtClean="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endParaRPr>
          </a:p>
          <a:p>
            <a:pPr lvl="1">
              <a:buFont typeface="Arial" pitchFamily="34" charset="0"/>
              <a:buChar char="•"/>
            </a:pPr>
            <a:r>
              <a:rPr lang="he-IL" sz="2400" dirty="0" smtClean="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rPr>
              <a:t> ועוד...</a:t>
            </a:r>
          </a:p>
        </p:txBody>
      </p:sp>
      <p:pic>
        <p:nvPicPr>
          <p:cNvPr id="40962" name="Picture 2"/>
          <p:cNvPicPr>
            <a:picLocks noChangeAspect="1" noChangeArrowheads="1"/>
          </p:cNvPicPr>
          <p:nvPr/>
        </p:nvPicPr>
        <p:blipFill>
          <a:blip r:embed="rId2" cstate="print"/>
          <a:srcRect/>
          <a:stretch>
            <a:fillRect/>
          </a:stretch>
        </p:blipFill>
        <p:spPr bwMode="auto">
          <a:xfrm>
            <a:off x="2627784" y="1268760"/>
            <a:ext cx="1865007" cy="504056"/>
          </a:xfrm>
          <a:prstGeom prst="rect">
            <a:avLst/>
          </a:prstGeom>
          <a:noFill/>
          <a:ln w="9525">
            <a:noFill/>
            <a:miter lim="800000"/>
            <a:headEnd/>
            <a:tailEnd/>
          </a:ln>
        </p:spPr>
      </p:pic>
      <p:pic>
        <p:nvPicPr>
          <p:cNvPr id="40963" name="Picture 3"/>
          <p:cNvPicPr>
            <a:picLocks noChangeAspect="1" noChangeArrowheads="1"/>
          </p:cNvPicPr>
          <p:nvPr/>
        </p:nvPicPr>
        <p:blipFill>
          <a:blip r:embed="rId3" cstate="print"/>
          <a:srcRect/>
          <a:stretch>
            <a:fillRect/>
          </a:stretch>
        </p:blipFill>
        <p:spPr bwMode="auto">
          <a:xfrm>
            <a:off x="2555776" y="1988840"/>
            <a:ext cx="1961382" cy="474321"/>
          </a:xfrm>
          <a:prstGeom prst="rect">
            <a:avLst/>
          </a:prstGeom>
          <a:noFill/>
          <a:ln w="9525">
            <a:noFill/>
            <a:miter lim="800000"/>
            <a:headEnd/>
            <a:tailEnd/>
          </a:ln>
        </p:spPr>
      </p:pic>
      <p:pic>
        <p:nvPicPr>
          <p:cNvPr id="40964" name="Picture 4"/>
          <p:cNvPicPr>
            <a:picLocks noChangeAspect="1" noChangeArrowheads="1"/>
          </p:cNvPicPr>
          <p:nvPr/>
        </p:nvPicPr>
        <p:blipFill>
          <a:blip r:embed="rId4" cstate="print"/>
          <a:srcRect/>
          <a:stretch>
            <a:fillRect/>
          </a:stretch>
        </p:blipFill>
        <p:spPr bwMode="auto">
          <a:xfrm>
            <a:off x="907702" y="2708920"/>
            <a:ext cx="2300364" cy="432048"/>
          </a:xfrm>
          <a:prstGeom prst="rect">
            <a:avLst/>
          </a:prstGeom>
          <a:noFill/>
          <a:ln w="9525">
            <a:noFill/>
            <a:miter lim="800000"/>
            <a:headEnd/>
            <a:tailEnd/>
          </a:ln>
        </p:spPr>
      </p:pic>
      <p:pic>
        <p:nvPicPr>
          <p:cNvPr id="40965" name="Picture 5"/>
          <p:cNvPicPr>
            <a:picLocks noChangeAspect="1" noChangeArrowheads="1"/>
          </p:cNvPicPr>
          <p:nvPr/>
        </p:nvPicPr>
        <p:blipFill>
          <a:blip r:embed="rId5" cstate="print"/>
          <a:srcRect/>
          <a:stretch>
            <a:fillRect/>
          </a:stretch>
        </p:blipFill>
        <p:spPr bwMode="auto">
          <a:xfrm>
            <a:off x="1331640" y="3429000"/>
            <a:ext cx="1937767" cy="407094"/>
          </a:xfrm>
          <a:prstGeom prst="rect">
            <a:avLst/>
          </a:prstGeom>
          <a:noFill/>
          <a:ln w="9525">
            <a:noFill/>
            <a:miter lim="800000"/>
            <a:headEnd/>
            <a:tailEnd/>
          </a:ln>
        </p:spPr>
      </p:pic>
    </p:spTree>
    <p:extLst>
      <p:ext uri="{BB962C8B-B14F-4D97-AF65-F5344CB8AC3E}">
        <p14:creationId xmlns="" xmlns:p14="http://schemas.microsoft.com/office/powerpoint/2010/main" val="1573815731"/>
      </p:ext>
    </p:extLst>
  </p:cSld>
  <p:clrMapOvr>
    <a:masterClrMapping/>
  </p:clrMapOvr>
  <p:transition spd="slow">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827584" y="1628800"/>
            <a:ext cx="6777136" cy="707886"/>
          </a:xfrm>
          <a:prstGeom prst="rect">
            <a:avLst/>
          </a:prstGeom>
          <a:noFill/>
        </p:spPr>
        <p:txBody>
          <a:bodyPr wrap="square" rtlCol="1">
            <a:spAutoFit/>
          </a:bodyPr>
          <a:lstStyle/>
          <a:p>
            <a:endParaRPr lang="he-IL" sz="4000" b="1" dirty="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endParaRPr>
          </a:p>
        </p:txBody>
      </p:sp>
      <p:sp>
        <p:nvSpPr>
          <p:cNvPr id="4" name="TextBox 3"/>
          <p:cNvSpPr txBox="1"/>
          <p:nvPr/>
        </p:nvSpPr>
        <p:spPr>
          <a:xfrm>
            <a:off x="-1260648" y="3284984"/>
            <a:ext cx="6777136" cy="1200329"/>
          </a:xfrm>
          <a:prstGeom prst="rect">
            <a:avLst/>
          </a:prstGeom>
          <a:noFill/>
        </p:spPr>
        <p:txBody>
          <a:bodyPr wrap="square" rtlCol="1">
            <a:spAutoFit/>
          </a:bodyPr>
          <a:lstStyle/>
          <a:p>
            <a:endParaRPr lang="he-IL" sz="7200" b="1" dirty="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endParaRPr>
          </a:p>
        </p:txBody>
      </p:sp>
      <p:sp>
        <p:nvSpPr>
          <p:cNvPr id="8" name="TextBox 7"/>
          <p:cNvSpPr txBox="1"/>
          <p:nvPr/>
        </p:nvSpPr>
        <p:spPr>
          <a:xfrm>
            <a:off x="520874" y="188640"/>
            <a:ext cx="8501122" cy="1015663"/>
          </a:xfrm>
          <a:prstGeom prst="rect">
            <a:avLst/>
          </a:prstGeom>
          <a:noFill/>
        </p:spPr>
        <p:txBody>
          <a:bodyPr wrap="square" rtlCol="1">
            <a:spAutoFit/>
          </a:bodyPr>
          <a:lstStyle/>
          <a:p>
            <a:pPr algn="ctr"/>
            <a:r>
              <a:rPr lang="he-IL" sz="6000" b="1" dirty="0" smtClean="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rPr>
              <a:t>פעילות!</a:t>
            </a:r>
          </a:p>
        </p:txBody>
      </p:sp>
      <p:sp>
        <p:nvSpPr>
          <p:cNvPr id="9" name="Rectangle 1"/>
          <p:cNvSpPr/>
          <p:nvPr/>
        </p:nvSpPr>
        <p:spPr>
          <a:xfrm>
            <a:off x="827584" y="1204303"/>
            <a:ext cx="7971298" cy="3785652"/>
          </a:xfrm>
          <a:prstGeom prst="rect">
            <a:avLst/>
          </a:prstGeom>
        </p:spPr>
        <p:txBody>
          <a:bodyPr wrap="square">
            <a:spAutoFit/>
          </a:bodyPr>
          <a:lstStyle/>
          <a:p>
            <a:pPr lvl="1"/>
            <a:r>
              <a:rPr lang="he-IL" sz="2400" dirty="0" smtClean="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rPr>
              <a:t>צור מערך </a:t>
            </a:r>
            <a:r>
              <a:rPr lang="he-IL" sz="2400" dirty="0" err="1" smtClean="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rPr>
              <a:t>בסקרץ</a:t>
            </a:r>
            <a:r>
              <a:rPr lang="he-IL" sz="2400" dirty="0" smtClean="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rPr>
              <a:t>' בגודל 10. </a:t>
            </a:r>
          </a:p>
          <a:p>
            <a:pPr lvl="1"/>
            <a:endParaRPr lang="he-IL" sz="2400" dirty="0" smtClean="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endParaRPr>
          </a:p>
          <a:p>
            <a:pPr lvl="1"/>
            <a:r>
              <a:rPr lang="he-IL" sz="2400" dirty="0" smtClean="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rPr>
              <a:t>מלא את המערך במספרים אקראיים מ-1 ועד 100.</a:t>
            </a:r>
          </a:p>
          <a:p>
            <a:pPr lvl="1"/>
            <a:endParaRPr lang="he-IL" sz="2400" dirty="0" smtClean="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endParaRPr>
          </a:p>
          <a:p>
            <a:pPr lvl="1"/>
            <a:r>
              <a:rPr lang="he-IL" sz="2400" dirty="0" smtClean="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rPr>
              <a:t>חשב כמה מספרים זוגיים קיימים במערך שיצרת. </a:t>
            </a:r>
          </a:p>
          <a:p>
            <a:pPr lvl="1"/>
            <a:endParaRPr lang="he-IL" sz="2400" dirty="0" smtClean="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endParaRPr>
          </a:p>
          <a:p>
            <a:pPr lvl="1"/>
            <a:r>
              <a:rPr lang="he-IL" sz="2400" dirty="0" smtClean="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rPr>
              <a:t>אם, לדוגמא, זהו המערך שלנו:</a:t>
            </a:r>
          </a:p>
          <a:p>
            <a:pPr lvl="1"/>
            <a:endParaRPr lang="he-IL" sz="2400" dirty="0" smtClean="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endParaRPr>
          </a:p>
          <a:p>
            <a:pPr lvl="1"/>
            <a:r>
              <a:rPr lang="he-IL" sz="2400" dirty="0" smtClean="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rPr>
              <a:t>אז נחזיר 2, כי במערך הזה יש שלושה מספרים,                         ורק שניים מהם זוגיים.   </a:t>
            </a:r>
          </a:p>
        </p:txBody>
      </p:sp>
      <p:pic>
        <p:nvPicPr>
          <p:cNvPr id="41986" name="Picture 2"/>
          <p:cNvPicPr>
            <a:picLocks noChangeAspect="1" noChangeArrowheads="1"/>
          </p:cNvPicPr>
          <p:nvPr/>
        </p:nvPicPr>
        <p:blipFill>
          <a:blip r:embed="rId3" cstate="print"/>
          <a:srcRect/>
          <a:stretch>
            <a:fillRect/>
          </a:stretch>
        </p:blipFill>
        <p:spPr bwMode="auto">
          <a:xfrm>
            <a:off x="395536" y="3140968"/>
            <a:ext cx="1619622" cy="1921316"/>
          </a:xfrm>
          <a:prstGeom prst="rect">
            <a:avLst/>
          </a:prstGeom>
          <a:noFill/>
          <a:ln w="9525">
            <a:noFill/>
            <a:miter lim="800000"/>
            <a:headEnd/>
            <a:tailEnd/>
          </a:ln>
        </p:spPr>
      </p:pic>
    </p:spTree>
    <p:extLst>
      <p:ext uri="{BB962C8B-B14F-4D97-AF65-F5344CB8AC3E}">
        <p14:creationId xmlns="" xmlns:p14="http://schemas.microsoft.com/office/powerpoint/2010/main" val="1573815731"/>
      </p:ext>
    </p:extLst>
  </p:cSld>
  <p:clrMapOvr>
    <a:masterClrMapping/>
  </p:clrMapOvr>
  <p:transition spd="slow">
    <p:push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827584" y="1628800"/>
            <a:ext cx="6777136" cy="707886"/>
          </a:xfrm>
          <a:prstGeom prst="rect">
            <a:avLst/>
          </a:prstGeom>
          <a:noFill/>
        </p:spPr>
        <p:txBody>
          <a:bodyPr wrap="square" rtlCol="1">
            <a:spAutoFit/>
          </a:bodyPr>
          <a:lstStyle/>
          <a:p>
            <a:endParaRPr lang="he-IL" sz="4000" b="1" dirty="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endParaRPr>
          </a:p>
        </p:txBody>
      </p:sp>
      <p:sp>
        <p:nvSpPr>
          <p:cNvPr id="4" name="TextBox 3"/>
          <p:cNvSpPr txBox="1"/>
          <p:nvPr/>
        </p:nvSpPr>
        <p:spPr>
          <a:xfrm>
            <a:off x="-1260648" y="3284984"/>
            <a:ext cx="6777136" cy="1200329"/>
          </a:xfrm>
          <a:prstGeom prst="rect">
            <a:avLst/>
          </a:prstGeom>
          <a:noFill/>
        </p:spPr>
        <p:txBody>
          <a:bodyPr wrap="square" rtlCol="1">
            <a:spAutoFit/>
          </a:bodyPr>
          <a:lstStyle/>
          <a:p>
            <a:endParaRPr lang="he-IL" sz="7200" b="1" dirty="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endParaRPr>
          </a:p>
        </p:txBody>
      </p:sp>
      <p:sp>
        <p:nvSpPr>
          <p:cNvPr id="8" name="TextBox 7"/>
          <p:cNvSpPr txBox="1"/>
          <p:nvPr/>
        </p:nvSpPr>
        <p:spPr>
          <a:xfrm>
            <a:off x="520874" y="188640"/>
            <a:ext cx="8501122" cy="1938992"/>
          </a:xfrm>
          <a:prstGeom prst="rect">
            <a:avLst/>
          </a:prstGeom>
          <a:noFill/>
        </p:spPr>
        <p:txBody>
          <a:bodyPr wrap="square" rtlCol="1">
            <a:spAutoFit/>
          </a:bodyPr>
          <a:lstStyle/>
          <a:p>
            <a:pPr algn="ctr"/>
            <a:r>
              <a:rPr lang="he-IL" sz="6000" b="1" dirty="0" smtClean="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rPr>
              <a:t>כך הפרויקט שלכם צריך להראות בסוף</a:t>
            </a:r>
          </a:p>
        </p:txBody>
      </p:sp>
      <p:pic>
        <p:nvPicPr>
          <p:cNvPr id="43010" name="Picture 2"/>
          <p:cNvPicPr>
            <a:picLocks noChangeAspect="1" noChangeArrowheads="1"/>
          </p:cNvPicPr>
          <p:nvPr/>
        </p:nvPicPr>
        <p:blipFill>
          <a:blip r:embed="rId2" cstate="print"/>
          <a:srcRect/>
          <a:stretch>
            <a:fillRect/>
          </a:stretch>
        </p:blipFill>
        <p:spPr bwMode="auto">
          <a:xfrm>
            <a:off x="2339752" y="2636912"/>
            <a:ext cx="4610100" cy="3781425"/>
          </a:xfrm>
          <a:prstGeom prst="rect">
            <a:avLst/>
          </a:prstGeom>
          <a:noFill/>
          <a:ln w="9525">
            <a:noFill/>
            <a:miter lim="800000"/>
            <a:headEnd/>
            <a:tailEnd/>
          </a:ln>
        </p:spPr>
      </p:pic>
    </p:spTree>
    <p:extLst>
      <p:ext uri="{BB962C8B-B14F-4D97-AF65-F5344CB8AC3E}">
        <p14:creationId xmlns="" xmlns:p14="http://schemas.microsoft.com/office/powerpoint/2010/main" val="1573815731"/>
      </p:ext>
    </p:extLst>
  </p:cSld>
  <p:clrMapOvr>
    <a:masterClrMapping/>
  </p:clrMapOvr>
  <p:transition spd="slow">
    <p:push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827584" y="1628800"/>
            <a:ext cx="6777136" cy="707886"/>
          </a:xfrm>
          <a:prstGeom prst="rect">
            <a:avLst/>
          </a:prstGeom>
          <a:noFill/>
        </p:spPr>
        <p:txBody>
          <a:bodyPr wrap="square" rtlCol="1">
            <a:spAutoFit/>
          </a:bodyPr>
          <a:lstStyle/>
          <a:p>
            <a:endParaRPr lang="he-IL" sz="4000" b="1" dirty="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endParaRPr>
          </a:p>
        </p:txBody>
      </p:sp>
      <p:sp>
        <p:nvSpPr>
          <p:cNvPr id="4" name="TextBox 3"/>
          <p:cNvSpPr txBox="1"/>
          <p:nvPr/>
        </p:nvSpPr>
        <p:spPr>
          <a:xfrm>
            <a:off x="-1260648" y="3284984"/>
            <a:ext cx="6777136" cy="1200329"/>
          </a:xfrm>
          <a:prstGeom prst="rect">
            <a:avLst/>
          </a:prstGeom>
          <a:noFill/>
        </p:spPr>
        <p:txBody>
          <a:bodyPr wrap="square" rtlCol="1">
            <a:spAutoFit/>
          </a:bodyPr>
          <a:lstStyle/>
          <a:p>
            <a:endParaRPr lang="he-IL" sz="7200" b="1" dirty="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endParaRPr>
          </a:p>
        </p:txBody>
      </p:sp>
      <p:sp>
        <p:nvSpPr>
          <p:cNvPr id="8" name="TextBox 7"/>
          <p:cNvSpPr txBox="1"/>
          <p:nvPr/>
        </p:nvSpPr>
        <p:spPr>
          <a:xfrm>
            <a:off x="500034" y="476672"/>
            <a:ext cx="8501122" cy="830997"/>
          </a:xfrm>
          <a:prstGeom prst="rect">
            <a:avLst/>
          </a:prstGeom>
          <a:noFill/>
        </p:spPr>
        <p:txBody>
          <a:bodyPr wrap="square" rtlCol="1">
            <a:spAutoFit/>
          </a:bodyPr>
          <a:lstStyle/>
          <a:p>
            <a:pPr algn="ctr"/>
            <a:r>
              <a:rPr lang="he-IL" sz="4800" b="1" dirty="0" smtClean="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rPr>
              <a:t>מבנה נתונים בעל תכונה מסוימת</a:t>
            </a:r>
          </a:p>
        </p:txBody>
      </p:sp>
      <p:sp>
        <p:nvSpPr>
          <p:cNvPr id="9" name="Rectangle 1"/>
          <p:cNvSpPr/>
          <p:nvPr/>
        </p:nvSpPr>
        <p:spPr>
          <a:xfrm>
            <a:off x="764092" y="1432254"/>
            <a:ext cx="7971298" cy="3046988"/>
          </a:xfrm>
          <a:prstGeom prst="rect">
            <a:avLst/>
          </a:prstGeom>
        </p:spPr>
        <p:txBody>
          <a:bodyPr wrap="square">
            <a:spAutoFit/>
          </a:bodyPr>
          <a:lstStyle/>
          <a:p>
            <a:pPr lvl="1"/>
            <a:r>
              <a:rPr lang="he-IL" sz="2400" dirty="0" smtClean="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rPr>
              <a:t>לפעמים אנו כותבים תוכנית מחשב שנדרשת למבנה נתונים בעל תכונות מסוימות. </a:t>
            </a:r>
            <a:endParaRPr lang="he-IL" sz="2400" dirty="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endParaRPr>
          </a:p>
          <a:p>
            <a:pPr lvl="1"/>
            <a:r>
              <a:rPr lang="he-IL" sz="2400" dirty="0" smtClean="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rPr>
              <a:t>לדוגמה אם היינו רוצים לשמור את הדיסקיות על המוט במגדלי האנוי היה מאוד עוזר לנו אם המוט היה בעל התכונות הבאות:</a:t>
            </a:r>
          </a:p>
          <a:p>
            <a:pPr marL="914400" lvl="1" indent="-457200">
              <a:buAutoNum type="arabicPeriod"/>
            </a:pPr>
            <a:r>
              <a:rPr lang="he-IL" sz="2400" dirty="0" smtClean="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rPr>
              <a:t>אפשר לשים עליו דיסקית (חוקית, שקטנה מהדיסקית האחרונה על המוט).</a:t>
            </a:r>
          </a:p>
          <a:p>
            <a:pPr marL="914400" lvl="1" indent="-457200">
              <a:buAutoNum type="arabicPeriod"/>
            </a:pPr>
            <a:r>
              <a:rPr lang="he-IL" sz="2400" dirty="0" smtClean="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rPr>
              <a:t>בכל שליפה היה אפשר להוציא מהמוט רק את הדיסקית האחרונה.</a:t>
            </a:r>
            <a:endParaRPr lang="he-IL" sz="2400" dirty="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endParaRPr>
          </a:p>
        </p:txBody>
      </p:sp>
      <p:pic>
        <p:nvPicPr>
          <p:cNvPr id="5122"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3491880" y="4293096"/>
            <a:ext cx="1046410" cy="227127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1573815731"/>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827584" y="1628800"/>
            <a:ext cx="6777136" cy="707886"/>
          </a:xfrm>
          <a:prstGeom prst="rect">
            <a:avLst/>
          </a:prstGeom>
          <a:noFill/>
        </p:spPr>
        <p:txBody>
          <a:bodyPr wrap="square" rtlCol="1">
            <a:spAutoFit/>
          </a:bodyPr>
          <a:lstStyle/>
          <a:p>
            <a:endParaRPr lang="he-IL" sz="4000" b="1" dirty="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endParaRPr>
          </a:p>
        </p:txBody>
      </p:sp>
      <p:sp>
        <p:nvSpPr>
          <p:cNvPr id="4" name="TextBox 3"/>
          <p:cNvSpPr txBox="1"/>
          <p:nvPr/>
        </p:nvSpPr>
        <p:spPr>
          <a:xfrm>
            <a:off x="-1260648" y="3284984"/>
            <a:ext cx="6777136" cy="1200329"/>
          </a:xfrm>
          <a:prstGeom prst="rect">
            <a:avLst/>
          </a:prstGeom>
          <a:noFill/>
        </p:spPr>
        <p:txBody>
          <a:bodyPr wrap="square" rtlCol="1">
            <a:spAutoFit/>
          </a:bodyPr>
          <a:lstStyle/>
          <a:p>
            <a:endParaRPr lang="he-IL" sz="7200" b="1" dirty="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endParaRPr>
          </a:p>
        </p:txBody>
      </p:sp>
      <p:sp>
        <p:nvSpPr>
          <p:cNvPr id="8" name="TextBox 7"/>
          <p:cNvSpPr txBox="1"/>
          <p:nvPr/>
        </p:nvSpPr>
        <p:spPr>
          <a:xfrm>
            <a:off x="1547664" y="1340768"/>
            <a:ext cx="9217024" cy="769441"/>
          </a:xfrm>
          <a:prstGeom prst="rect">
            <a:avLst/>
          </a:prstGeom>
          <a:noFill/>
        </p:spPr>
        <p:txBody>
          <a:bodyPr wrap="square" rtlCol="1">
            <a:spAutoFit/>
          </a:bodyPr>
          <a:lstStyle/>
          <a:p>
            <a:pPr algn="ctr"/>
            <a:r>
              <a:rPr lang="he-IL" sz="4400" b="1" dirty="0" smtClean="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rPr>
              <a:t>מה נעשה היום?</a:t>
            </a:r>
          </a:p>
        </p:txBody>
      </p:sp>
      <p:sp>
        <p:nvSpPr>
          <p:cNvPr id="3" name="TextBox 2"/>
          <p:cNvSpPr txBox="1"/>
          <p:nvPr/>
        </p:nvSpPr>
        <p:spPr>
          <a:xfrm>
            <a:off x="-180528" y="2636912"/>
            <a:ext cx="8712968" cy="2062103"/>
          </a:xfrm>
          <a:prstGeom prst="rect">
            <a:avLst/>
          </a:prstGeom>
          <a:noFill/>
        </p:spPr>
        <p:txBody>
          <a:bodyPr wrap="square" rtlCol="1">
            <a:spAutoFit/>
          </a:bodyPr>
          <a:lstStyle/>
          <a:p>
            <a:pPr marL="285750" indent="-285750">
              <a:buFontTx/>
              <a:buChar char="-"/>
            </a:pPr>
            <a:r>
              <a:rPr lang="he-IL" sz="3200" b="1" dirty="0" smtClean="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rPr>
              <a:t>נדבר על מבני נתונים</a:t>
            </a:r>
          </a:p>
          <a:p>
            <a:pPr marL="285750" indent="-285750">
              <a:buFontTx/>
              <a:buChar char="-"/>
            </a:pPr>
            <a:r>
              <a:rPr lang="he-IL" sz="3200" b="1" dirty="0" smtClean="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rPr>
              <a:t>נסביר מהם מבני נתונים ולמה צריך אותם</a:t>
            </a:r>
          </a:p>
          <a:p>
            <a:pPr marL="285750" indent="-285750">
              <a:buFontTx/>
              <a:buChar char="-"/>
            </a:pPr>
            <a:r>
              <a:rPr lang="he-IL" sz="3200" b="1" dirty="0" smtClean="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rPr>
              <a:t>ניתן דוגמאות למבני נתונים נפוצים</a:t>
            </a:r>
          </a:p>
          <a:p>
            <a:pPr marL="285750" indent="-285750">
              <a:buFontTx/>
              <a:buChar char="-"/>
            </a:pPr>
            <a:r>
              <a:rPr lang="he-IL" sz="3200" b="1" dirty="0" smtClean="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rPr>
              <a:t>נעשה פעילות נחמדה שקשורה למבני נתונים</a:t>
            </a:r>
          </a:p>
        </p:txBody>
      </p:sp>
      <p:pic>
        <p:nvPicPr>
          <p:cNvPr id="1026" name="Picture 2" descr="http://mbapodcaster.com/wp-content/uploads/2013/05/Ready-Set-Go-SpeedBlog-is-here_2.jpg"/>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841386" y="415117"/>
            <a:ext cx="2878957" cy="1921569"/>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4046731033"/>
      </p:ext>
    </p:extLst>
  </p:cSld>
  <p:clrMapOvr>
    <a:masterClrMapping/>
  </p:clrMapOvr>
  <p:transition spd="slow">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827584" y="1628800"/>
            <a:ext cx="6777136" cy="707886"/>
          </a:xfrm>
          <a:prstGeom prst="rect">
            <a:avLst/>
          </a:prstGeom>
          <a:noFill/>
        </p:spPr>
        <p:txBody>
          <a:bodyPr wrap="square" rtlCol="1">
            <a:spAutoFit/>
          </a:bodyPr>
          <a:lstStyle/>
          <a:p>
            <a:endParaRPr lang="he-IL" sz="4000" b="1" dirty="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endParaRPr>
          </a:p>
        </p:txBody>
      </p:sp>
      <p:sp>
        <p:nvSpPr>
          <p:cNvPr id="4" name="TextBox 3"/>
          <p:cNvSpPr txBox="1"/>
          <p:nvPr/>
        </p:nvSpPr>
        <p:spPr>
          <a:xfrm>
            <a:off x="-1260648" y="3284984"/>
            <a:ext cx="6777136" cy="1200329"/>
          </a:xfrm>
          <a:prstGeom prst="rect">
            <a:avLst/>
          </a:prstGeom>
          <a:noFill/>
        </p:spPr>
        <p:txBody>
          <a:bodyPr wrap="square" rtlCol="1">
            <a:spAutoFit/>
          </a:bodyPr>
          <a:lstStyle/>
          <a:p>
            <a:endParaRPr lang="he-IL" sz="7200" b="1" dirty="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endParaRPr>
          </a:p>
        </p:txBody>
      </p:sp>
      <p:sp>
        <p:nvSpPr>
          <p:cNvPr id="8" name="TextBox 7"/>
          <p:cNvSpPr txBox="1"/>
          <p:nvPr/>
        </p:nvSpPr>
        <p:spPr>
          <a:xfrm>
            <a:off x="500034" y="476672"/>
            <a:ext cx="8501122" cy="830997"/>
          </a:xfrm>
          <a:prstGeom prst="rect">
            <a:avLst/>
          </a:prstGeom>
          <a:noFill/>
        </p:spPr>
        <p:txBody>
          <a:bodyPr wrap="square" rtlCol="1">
            <a:spAutoFit/>
          </a:bodyPr>
          <a:lstStyle/>
          <a:p>
            <a:pPr algn="ctr"/>
            <a:r>
              <a:rPr lang="he-IL" sz="4800" b="1" dirty="0" smtClean="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rPr>
              <a:t>מבנה נתונים בעל תכונה מסוימת</a:t>
            </a:r>
          </a:p>
        </p:txBody>
      </p:sp>
      <p:sp>
        <p:nvSpPr>
          <p:cNvPr id="9" name="Rectangle 1"/>
          <p:cNvSpPr/>
          <p:nvPr/>
        </p:nvSpPr>
        <p:spPr>
          <a:xfrm>
            <a:off x="780244" y="1605594"/>
            <a:ext cx="7971298" cy="3046988"/>
          </a:xfrm>
          <a:prstGeom prst="rect">
            <a:avLst/>
          </a:prstGeom>
        </p:spPr>
        <p:txBody>
          <a:bodyPr wrap="square">
            <a:spAutoFit/>
          </a:bodyPr>
          <a:lstStyle/>
          <a:p>
            <a:pPr marL="800100" lvl="1" indent="-342900">
              <a:buFontTx/>
              <a:buChar char="-"/>
            </a:pPr>
            <a:r>
              <a:rPr lang="he-IL" sz="2400" dirty="0" smtClean="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rPr>
              <a:t>מבנה נתונים שהאיבר האחרון שנכנס אליו הוא האיבר הראשון שיוצא קוראים מבנה שעובד בשיטת </a:t>
            </a:r>
            <a:r>
              <a:rPr lang="en-US" sz="2400" b="1" i="1" dirty="0" smtClean="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rPr>
              <a:t>LIFO</a:t>
            </a:r>
            <a:r>
              <a:rPr lang="he-IL" sz="2400" dirty="0" smtClean="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rPr>
              <a:t>. המשמעות של ראשי התיבות באנגלית הם: </a:t>
            </a:r>
            <a:r>
              <a:rPr lang="en-US" sz="2400" i="1" dirty="0" smtClean="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rPr>
              <a:t>Last in first out</a:t>
            </a:r>
            <a:r>
              <a:rPr lang="he-IL" sz="2400" dirty="0" smtClean="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rPr>
              <a:t>. כלומר האיבר האחרון שנכנס למבנה – הוא יהיה הראשון לצאת.</a:t>
            </a:r>
            <a:endParaRPr lang="he-IL" sz="2400" dirty="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endParaRPr>
          </a:p>
          <a:p>
            <a:pPr marL="800100" lvl="1" indent="-342900">
              <a:buFontTx/>
              <a:buChar char="-"/>
            </a:pPr>
            <a:r>
              <a:rPr lang="he-IL" sz="2400" dirty="0" smtClean="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rPr>
              <a:t>מבנה נתונים שעובד בצורת </a:t>
            </a:r>
            <a:r>
              <a:rPr lang="en-US" sz="2400" b="1" i="1" dirty="0" smtClean="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rPr>
              <a:t>FIFO</a:t>
            </a:r>
            <a:r>
              <a:rPr lang="he-IL" sz="2400" dirty="0" smtClean="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rPr>
              <a:t>– </a:t>
            </a:r>
            <a:r>
              <a:rPr lang="en-US" sz="2400" i="1" dirty="0" smtClean="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rPr>
              <a:t>First in first out</a:t>
            </a:r>
            <a:r>
              <a:rPr lang="he-IL" sz="2400" dirty="0" smtClean="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rPr>
              <a:t>, הוא   מבנה נתונים שעובד בצורה בה האיבר הראשון שנכנס, הוא יהיה הראשון לצאת.</a:t>
            </a:r>
          </a:p>
        </p:txBody>
      </p:sp>
      <p:sp>
        <p:nvSpPr>
          <p:cNvPr id="2" name="Rectangle 1"/>
          <p:cNvSpPr/>
          <p:nvPr/>
        </p:nvSpPr>
        <p:spPr>
          <a:xfrm>
            <a:off x="323528" y="4797152"/>
            <a:ext cx="6624736" cy="830997"/>
          </a:xfrm>
          <a:prstGeom prst="rect">
            <a:avLst/>
          </a:prstGeom>
        </p:spPr>
        <p:txBody>
          <a:bodyPr wrap="square">
            <a:spAutoFit/>
          </a:bodyPr>
          <a:lstStyle/>
          <a:p>
            <a:r>
              <a:rPr lang="he-IL" sz="2400" i="1" dirty="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rPr>
              <a:t> בשקפים הבאים נראה שתי דוגמאות </a:t>
            </a:r>
            <a:r>
              <a:rPr lang="he-IL" sz="2400" i="1" dirty="0" smtClean="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rPr>
              <a:t>למבני נתונים שעובדים </a:t>
            </a:r>
            <a:r>
              <a:rPr lang="he-IL" sz="2400" i="1" dirty="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rPr>
              <a:t>בשיטות אלו שנקראים: "</a:t>
            </a:r>
            <a:r>
              <a:rPr lang="he-IL" sz="2400" b="1" i="1" u="sng" dirty="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rPr>
              <a:t>מחסנית</a:t>
            </a:r>
            <a:r>
              <a:rPr lang="he-IL" sz="2400" i="1" dirty="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rPr>
              <a:t>" </a:t>
            </a:r>
            <a:r>
              <a:rPr lang="he-IL" sz="2400" b="1" i="1" dirty="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rPr>
              <a:t>ו"</a:t>
            </a:r>
            <a:r>
              <a:rPr lang="he-IL" sz="2400" b="1" i="1" u="sng" dirty="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rPr>
              <a:t>תור</a:t>
            </a:r>
            <a:r>
              <a:rPr lang="he-IL" sz="2400" i="1" dirty="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rPr>
              <a:t>".</a:t>
            </a:r>
            <a:endParaRPr lang="he-IL" sz="2400" i="1" dirty="0"/>
          </a:p>
        </p:txBody>
      </p:sp>
    </p:spTree>
    <p:extLst>
      <p:ext uri="{BB962C8B-B14F-4D97-AF65-F5344CB8AC3E}">
        <p14:creationId xmlns="" xmlns:p14="http://schemas.microsoft.com/office/powerpoint/2010/main" val="607030773"/>
      </p:ext>
    </p:extLst>
  </p:cSld>
  <p:clrMapOvr>
    <a:masterClrMapping/>
  </p:clrMapOvr>
  <p:transition spd="slow">
    <p:push dir="u"/>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827584" y="1628800"/>
            <a:ext cx="6777136" cy="707886"/>
          </a:xfrm>
          <a:prstGeom prst="rect">
            <a:avLst/>
          </a:prstGeom>
          <a:noFill/>
        </p:spPr>
        <p:txBody>
          <a:bodyPr wrap="square" rtlCol="1">
            <a:spAutoFit/>
          </a:bodyPr>
          <a:lstStyle/>
          <a:p>
            <a:endParaRPr lang="he-IL" sz="4000" b="1" dirty="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endParaRPr>
          </a:p>
        </p:txBody>
      </p:sp>
      <p:sp>
        <p:nvSpPr>
          <p:cNvPr id="4" name="TextBox 3"/>
          <p:cNvSpPr txBox="1"/>
          <p:nvPr/>
        </p:nvSpPr>
        <p:spPr>
          <a:xfrm>
            <a:off x="-1260648" y="3284984"/>
            <a:ext cx="6777136" cy="1200329"/>
          </a:xfrm>
          <a:prstGeom prst="rect">
            <a:avLst/>
          </a:prstGeom>
          <a:noFill/>
        </p:spPr>
        <p:txBody>
          <a:bodyPr wrap="square" rtlCol="1">
            <a:spAutoFit/>
          </a:bodyPr>
          <a:lstStyle/>
          <a:p>
            <a:endParaRPr lang="he-IL" sz="7200" b="1" dirty="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endParaRPr>
          </a:p>
        </p:txBody>
      </p:sp>
      <p:sp>
        <p:nvSpPr>
          <p:cNvPr id="8" name="TextBox 7"/>
          <p:cNvSpPr txBox="1"/>
          <p:nvPr/>
        </p:nvSpPr>
        <p:spPr>
          <a:xfrm>
            <a:off x="1547664" y="476671"/>
            <a:ext cx="9217024" cy="769441"/>
          </a:xfrm>
          <a:prstGeom prst="rect">
            <a:avLst/>
          </a:prstGeom>
          <a:noFill/>
        </p:spPr>
        <p:txBody>
          <a:bodyPr wrap="square" rtlCol="1">
            <a:spAutoFit/>
          </a:bodyPr>
          <a:lstStyle/>
          <a:p>
            <a:pPr algn="ctr"/>
            <a:r>
              <a:rPr lang="he-IL" sz="4400" b="1" dirty="0" smtClean="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rPr>
              <a:t>מבנה נתונים - תור</a:t>
            </a:r>
          </a:p>
        </p:txBody>
      </p:sp>
      <p:sp>
        <p:nvSpPr>
          <p:cNvPr id="3" name="TextBox 2"/>
          <p:cNvSpPr txBox="1"/>
          <p:nvPr/>
        </p:nvSpPr>
        <p:spPr>
          <a:xfrm>
            <a:off x="1419434" y="1944516"/>
            <a:ext cx="6408712" cy="369332"/>
          </a:xfrm>
          <a:prstGeom prst="rect">
            <a:avLst/>
          </a:prstGeom>
          <a:noFill/>
        </p:spPr>
        <p:txBody>
          <a:bodyPr wrap="square" rtlCol="1">
            <a:spAutoFit/>
          </a:bodyPr>
          <a:lstStyle/>
          <a:p>
            <a:pPr lvl="1"/>
            <a:endParaRPr lang="he-IL" b="1" dirty="0">
              <a:ln w="12700">
                <a:solidFill>
                  <a:schemeClr val="tx2">
                    <a:satMod val="155000"/>
                  </a:schemeClr>
                </a:solidFill>
                <a:prstDash val="solid"/>
              </a:ln>
              <a:effectLst>
                <a:outerShdw blurRad="41275" dist="20320" dir="1800000" algn="tl" rotWithShape="0">
                  <a:srgbClr val="000000">
                    <a:alpha val="40000"/>
                  </a:srgbClr>
                </a:outerShdw>
              </a:effectLst>
            </a:endParaRPr>
          </a:p>
        </p:txBody>
      </p:sp>
      <p:sp>
        <p:nvSpPr>
          <p:cNvPr id="11" name="TextBox 10"/>
          <p:cNvSpPr txBox="1"/>
          <p:nvPr/>
        </p:nvSpPr>
        <p:spPr>
          <a:xfrm>
            <a:off x="798986" y="1275000"/>
            <a:ext cx="7997834" cy="1569660"/>
          </a:xfrm>
          <a:prstGeom prst="rect">
            <a:avLst/>
          </a:prstGeom>
          <a:noFill/>
        </p:spPr>
        <p:txBody>
          <a:bodyPr wrap="square" rtlCol="1">
            <a:spAutoFit/>
          </a:bodyPr>
          <a:lstStyle/>
          <a:p>
            <a:pPr lvl="1"/>
            <a:r>
              <a:rPr lang="he-IL" sz="2400" dirty="0" smtClean="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rPr>
              <a:t>נניח שאנחנו רוצים ליצור תוכנית שעוזרת לנהל סניף של קופת חולים. בקופת החולים אנשים באים לקבל שירות מרופא. כל אדם שמגיע לקופת חולים לוקח מספר, ואז מחכה על ספסל עד שמגיע תורו. כשמגיע תורו הוא נכנס לרופא והתור מתקדם.</a:t>
            </a:r>
          </a:p>
        </p:txBody>
      </p:sp>
      <p:pic>
        <p:nvPicPr>
          <p:cNvPr id="6146" name="Picture 2" descr="http://www.polymetalindia.com/products/Q%20Manager/Q%20manager.jp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835697" y="4555276"/>
            <a:ext cx="4608512" cy="2014777"/>
          </a:xfrm>
          <a:prstGeom prst="rect">
            <a:avLst/>
          </a:prstGeom>
          <a:noFill/>
          <a:extLst>
            <a:ext uri="{909E8E84-426E-40DD-AFC4-6F175D3DCCD1}">
              <a14:hiddenFill xmlns="" xmlns:a14="http://schemas.microsoft.com/office/drawing/2010/main">
                <a:solidFill>
                  <a:srgbClr val="FFFFFF"/>
                </a:solidFill>
              </a14:hiddenFill>
            </a:ext>
          </a:extLst>
        </p:spPr>
      </p:pic>
      <p:pic>
        <p:nvPicPr>
          <p:cNvPr id="6148" name="Picture 4" descr="http://i.t1n.se/2013/queue-number-display-420x299.jpg"/>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187624" y="50864"/>
            <a:ext cx="1719521" cy="1224136"/>
          </a:xfrm>
          <a:prstGeom prst="rect">
            <a:avLst/>
          </a:prstGeom>
          <a:noFill/>
          <a:extLst>
            <a:ext uri="{909E8E84-426E-40DD-AFC4-6F175D3DCCD1}">
              <a14:hiddenFill xmlns="" xmlns:a14="http://schemas.microsoft.com/office/drawing/2010/main">
                <a:solidFill>
                  <a:srgbClr val="FFFFFF"/>
                </a:solidFill>
              </a14:hiddenFill>
            </a:ext>
          </a:extLst>
        </p:spPr>
      </p:pic>
      <p:sp>
        <p:nvSpPr>
          <p:cNvPr id="2" name="Rectangle 1"/>
          <p:cNvSpPr/>
          <p:nvPr/>
        </p:nvSpPr>
        <p:spPr>
          <a:xfrm>
            <a:off x="481604" y="2915653"/>
            <a:ext cx="7469095" cy="1569660"/>
          </a:xfrm>
          <a:prstGeom prst="rect">
            <a:avLst/>
          </a:prstGeom>
        </p:spPr>
        <p:txBody>
          <a:bodyPr wrap="square">
            <a:spAutoFit/>
          </a:bodyPr>
          <a:lstStyle/>
          <a:p>
            <a:pPr lvl="1"/>
            <a:r>
              <a:rPr lang="he-IL" sz="2400" dirty="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rPr>
              <a:t>אנחנו רוצים לעשות תוכנית שמנהלת את האנשים בקופת חולים, כלומר מוסיפה לסוף התור כל חולה חדש שנכנס, כל פעם שהרופא מסיים היא מודיעה מי החולה שהתור שלו הגיע, וכשהוא נכנס - מקדמת את התור. </a:t>
            </a:r>
          </a:p>
        </p:txBody>
      </p:sp>
    </p:spTree>
    <p:extLst>
      <p:ext uri="{BB962C8B-B14F-4D97-AF65-F5344CB8AC3E}">
        <p14:creationId xmlns="" xmlns:p14="http://schemas.microsoft.com/office/powerpoint/2010/main" val="2621742466"/>
      </p:ext>
    </p:extLst>
  </p:cSld>
  <p:clrMapOvr>
    <a:masterClrMapping/>
  </p:clrMapOvr>
  <p:transition spd="slow">
    <p:push dir="u"/>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827584" y="1628800"/>
            <a:ext cx="6777136" cy="707886"/>
          </a:xfrm>
          <a:prstGeom prst="rect">
            <a:avLst/>
          </a:prstGeom>
          <a:noFill/>
        </p:spPr>
        <p:txBody>
          <a:bodyPr wrap="square" rtlCol="1">
            <a:spAutoFit/>
          </a:bodyPr>
          <a:lstStyle/>
          <a:p>
            <a:endParaRPr lang="he-IL" sz="4000" b="1" dirty="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endParaRPr>
          </a:p>
        </p:txBody>
      </p:sp>
      <p:sp>
        <p:nvSpPr>
          <p:cNvPr id="4" name="TextBox 3"/>
          <p:cNvSpPr txBox="1"/>
          <p:nvPr/>
        </p:nvSpPr>
        <p:spPr>
          <a:xfrm>
            <a:off x="-1260648" y="3284984"/>
            <a:ext cx="6777136" cy="1200329"/>
          </a:xfrm>
          <a:prstGeom prst="rect">
            <a:avLst/>
          </a:prstGeom>
          <a:noFill/>
        </p:spPr>
        <p:txBody>
          <a:bodyPr wrap="square" rtlCol="1">
            <a:spAutoFit/>
          </a:bodyPr>
          <a:lstStyle/>
          <a:p>
            <a:endParaRPr lang="he-IL" sz="7200" b="1" dirty="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endParaRPr>
          </a:p>
        </p:txBody>
      </p:sp>
      <p:sp>
        <p:nvSpPr>
          <p:cNvPr id="8" name="TextBox 7"/>
          <p:cNvSpPr txBox="1"/>
          <p:nvPr/>
        </p:nvSpPr>
        <p:spPr>
          <a:xfrm>
            <a:off x="2483768" y="859359"/>
            <a:ext cx="5760640" cy="769441"/>
          </a:xfrm>
          <a:prstGeom prst="rect">
            <a:avLst/>
          </a:prstGeom>
          <a:noFill/>
        </p:spPr>
        <p:txBody>
          <a:bodyPr wrap="square" rtlCol="1">
            <a:spAutoFit/>
          </a:bodyPr>
          <a:lstStyle/>
          <a:p>
            <a:pPr algn="ctr"/>
            <a:r>
              <a:rPr lang="he-IL" sz="4400" b="1" dirty="0" smtClean="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rPr>
              <a:t>מבנה נתונים - תור</a:t>
            </a:r>
          </a:p>
        </p:txBody>
      </p:sp>
      <p:sp>
        <p:nvSpPr>
          <p:cNvPr id="3" name="TextBox 2"/>
          <p:cNvSpPr txBox="1"/>
          <p:nvPr/>
        </p:nvSpPr>
        <p:spPr>
          <a:xfrm>
            <a:off x="1419434" y="1944516"/>
            <a:ext cx="6408712" cy="369332"/>
          </a:xfrm>
          <a:prstGeom prst="rect">
            <a:avLst/>
          </a:prstGeom>
          <a:noFill/>
        </p:spPr>
        <p:txBody>
          <a:bodyPr wrap="square" rtlCol="1">
            <a:spAutoFit/>
          </a:bodyPr>
          <a:lstStyle/>
          <a:p>
            <a:pPr lvl="1"/>
            <a:endParaRPr lang="he-IL" b="1" dirty="0">
              <a:ln w="12700">
                <a:solidFill>
                  <a:schemeClr val="tx2">
                    <a:satMod val="155000"/>
                  </a:schemeClr>
                </a:solidFill>
                <a:prstDash val="solid"/>
              </a:ln>
              <a:effectLst>
                <a:outerShdw blurRad="41275" dist="20320" dir="1800000" algn="tl" rotWithShape="0">
                  <a:srgbClr val="000000">
                    <a:alpha val="40000"/>
                  </a:srgbClr>
                </a:outerShdw>
              </a:effectLst>
            </a:endParaRPr>
          </a:p>
        </p:txBody>
      </p:sp>
      <p:sp>
        <p:nvSpPr>
          <p:cNvPr id="11" name="TextBox 10"/>
          <p:cNvSpPr txBox="1"/>
          <p:nvPr/>
        </p:nvSpPr>
        <p:spPr>
          <a:xfrm>
            <a:off x="246574" y="2007655"/>
            <a:ext cx="7997834" cy="2677656"/>
          </a:xfrm>
          <a:prstGeom prst="rect">
            <a:avLst/>
          </a:prstGeom>
          <a:noFill/>
        </p:spPr>
        <p:txBody>
          <a:bodyPr wrap="square" rtlCol="1">
            <a:spAutoFit/>
          </a:bodyPr>
          <a:lstStyle/>
          <a:p>
            <a:pPr lvl="1"/>
            <a:r>
              <a:rPr lang="he-IL" sz="2400" dirty="0" smtClean="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rPr>
              <a:t>נשים לב שמה שחשוב לנו זה בעצם 3 פעולות:</a:t>
            </a:r>
          </a:p>
          <a:p>
            <a:pPr lvl="1">
              <a:buFontTx/>
              <a:buChar char="-"/>
            </a:pPr>
            <a:r>
              <a:rPr lang="he-IL" sz="2400" dirty="0" smtClean="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rPr>
              <a:t> הכנסת בן אדם חדש לתור.</a:t>
            </a:r>
          </a:p>
          <a:p>
            <a:pPr lvl="1">
              <a:buFontTx/>
              <a:buChar char="-"/>
            </a:pPr>
            <a:r>
              <a:rPr lang="he-IL" sz="2400" dirty="0" smtClean="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rPr>
              <a:t> בדיקה מי </a:t>
            </a:r>
            <a:r>
              <a:rPr lang="he-IL" sz="2400" dirty="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rPr>
              <a:t>כרגע הראשון </a:t>
            </a:r>
            <a:r>
              <a:rPr lang="he-IL" sz="2400" dirty="0" smtClean="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rPr>
              <a:t>בתור.</a:t>
            </a:r>
          </a:p>
          <a:p>
            <a:pPr lvl="1">
              <a:buFontTx/>
              <a:buChar char="-"/>
            </a:pPr>
            <a:r>
              <a:rPr lang="he-IL" sz="2400" dirty="0" smtClean="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rPr>
              <a:t> קידום התור באחד (הוצאת האדם הראשון מהתור).</a:t>
            </a:r>
          </a:p>
          <a:p>
            <a:pPr lvl="1"/>
            <a:endParaRPr lang="he-IL" sz="2400" dirty="0" smtClean="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endParaRPr>
          </a:p>
          <a:p>
            <a:pPr lvl="1"/>
            <a:endParaRPr lang="he-IL" sz="2400" dirty="0" smtClean="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endParaRPr>
          </a:p>
          <a:p>
            <a:pPr lvl="1">
              <a:buFontTx/>
              <a:buChar char="-"/>
            </a:pPr>
            <a:endParaRPr lang="he-IL" sz="2400" dirty="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endParaRPr>
          </a:p>
        </p:txBody>
      </p:sp>
      <p:pic>
        <p:nvPicPr>
          <p:cNvPr id="8194" name="Picture 2" descr="http://www.go-explore-trans.org/wp-content/uploads/queue.jp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07504" y="188639"/>
            <a:ext cx="2425353" cy="1819015"/>
          </a:xfrm>
          <a:prstGeom prst="rect">
            <a:avLst/>
          </a:prstGeom>
          <a:noFill/>
          <a:extLst>
            <a:ext uri="{909E8E84-426E-40DD-AFC4-6F175D3DCCD1}">
              <a14:hiddenFill xmlns="" xmlns:a14="http://schemas.microsoft.com/office/drawing/2010/main">
                <a:solidFill>
                  <a:srgbClr val="FFFFFF"/>
                </a:solidFill>
              </a14:hiddenFill>
            </a:ext>
          </a:extLst>
        </p:spPr>
      </p:pic>
      <p:sp>
        <p:nvSpPr>
          <p:cNvPr id="13" name="TextBox 12"/>
          <p:cNvSpPr txBox="1"/>
          <p:nvPr/>
        </p:nvSpPr>
        <p:spPr>
          <a:xfrm>
            <a:off x="3053409" y="4152858"/>
            <a:ext cx="4110880" cy="1938992"/>
          </a:xfrm>
          <a:prstGeom prst="rect">
            <a:avLst/>
          </a:prstGeom>
          <a:noFill/>
        </p:spPr>
        <p:txBody>
          <a:bodyPr wrap="square" rtlCol="1">
            <a:spAutoFit/>
          </a:bodyPr>
          <a:lstStyle/>
          <a:p>
            <a:pPr lvl="1"/>
            <a:r>
              <a:rPr lang="he-IL" sz="2000" i="1" dirty="0" smtClean="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rPr>
              <a:t>נשים לב שבתור שלנו לא חייבת להיות פעולה של הוצאת בן אדם מאמצע התור. אנחנו מניחים שכל בן אדם יצא מהתור רק לאחר שיגיע תורו (כלומר לאחר שיתקדם לראש התור)</a:t>
            </a:r>
            <a:endParaRPr lang="he-IL" sz="2000" i="1" dirty="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endParaRPr>
          </a:p>
        </p:txBody>
      </p:sp>
      <p:pic>
        <p:nvPicPr>
          <p:cNvPr id="8201" name="Picture 9"/>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539552" y="3710600"/>
            <a:ext cx="2390775" cy="2381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2621742466"/>
      </p:ext>
    </p:extLst>
  </p:cSld>
  <p:clrMapOvr>
    <a:masterClrMapping/>
  </p:clrMapOvr>
  <p:transition spd="slow">
    <p:push dir="u"/>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827584" y="1628800"/>
            <a:ext cx="6777136" cy="707886"/>
          </a:xfrm>
          <a:prstGeom prst="rect">
            <a:avLst/>
          </a:prstGeom>
          <a:noFill/>
        </p:spPr>
        <p:txBody>
          <a:bodyPr wrap="square" rtlCol="1">
            <a:spAutoFit/>
          </a:bodyPr>
          <a:lstStyle/>
          <a:p>
            <a:endParaRPr lang="he-IL" sz="4000" b="1" dirty="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endParaRPr>
          </a:p>
        </p:txBody>
      </p:sp>
      <p:sp>
        <p:nvSpPr>
          <p:cNvPr id="4" name="TextBox 3"/>
          <p:cNvSpPr txBox="1"/>
          <p:nvPr/>
        </p:nvSpPr>
        <p:spPr>
          <a:xfrm>
            <a:off x="-1260648" y="3284984"/>
            <a:ext cx="6777136" cy="1200329"/>
          </a:xfrm>
          <a:prstGeom prst="rect">
            <a:avLst/>
          </a:prstGeom>
          <a:noFill/>
        </p:spPr>
        <p:txBody>
          <a:bodyPr wrap="square" rtlCol="1">
            <a:spAutoFit/>
          </a:bodyPr>
          <a:lstStyle/>
          <a:p>
            <a:endParaRPr lang="he-IL" sz="7200" b="1" dirty="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endParaRPr>
          </a:p>
        </p:txBody>
      </p:sp>
      <p:sp>
        <p:nvSpPr>
          <p:cNvPr id="8" name="TextBox 7"/>
          <p:cNvSpPr txBox="1"/>
          <p:nvPr/>
        </p:nvSpPr>
        <p:spPr>
          <a:xfrm>
            <a:off x="251520" y="1052736"/>
            <a:ext cx="9217024" cy="769441"/>
          </a:xfrm>
          <a:prstGeom prst="rect">
            <a:avLst/>
          </a:prstGeom>
          <a:noFill/>
        </p:spPr>
        <p:txBody>
          <a:bodyPr wrap="square" rtlCol="1">
            <a:spAutoFit/>
          </a:bodyPr>
          <a:lstStyle/>
          <a:p>
            <a:pPr algn="ctr"/>
            <a:r>
              <a:rPr lang="he-IL" sz="4400" b="1" dirty="0" smtClean="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rPr>
              <a:t>מבנה הנתונים - מחסנית</a:t>
            </a:r>
          </a:p>
        </p:txBody>
      </p:sp>
      <p:sp>
        <p:nvSpPr>
          <p:cNvPr id="3" name="TextBox 2"/>
          <p:cNvSpPr txBox="1"/>
          <p:nvPr/>
        </p:nvSpPr>
        <p:spPr>
          <a:xfrm>
            <a:off x="1419434" y="1944516"/>
            <a:ext cx="6408712" cy="369332"/>
          </a:xfrm>
          <a:prstGeom prst="rect">
            <a:avLst/>
          </a:prstGeom>
          <a:noFill/>
        </p:spPr>
        <p:txBody>
          <a:bodyPr wrap="square" rtlCol="1">
            <a:spAutoFit/>
          </a:bodyPr>
          <a:lstStyle/>
          <a:p>
            <a:pPr lvl="1"/>
            <a:endParaRPr lang="he-IL" b="1" dirty="0">
              <a:ln w="12700">
                <a:solidFill>
                  <a:schemeClr val="tx2">
                    <a:satMod val="155000"/>
                  </a:schemeClr>
                </a:solidFill>
                <a:prstDash val="solid"/>
              </a:ln>
              <a:effectLst>
                <a:outerShdw blurRad="41275" dist="20320" dir="1800000" algn="tl" rotWithShape="0">
                  <a:srgbClr val="000000">
                    <a:alpha val="40000"/>
                  </a:srgbClr>
                </a:outerShdw>
              </a:effectLst>
            </a:endParaRPr>
          </a:p>
        </p:txBody>
      </p:sp>
      <p:pic>
        <p:nvPicPr>
          <p:cNvPr id="9218" name="Picture 2" descr="http://upload.wikimedia.org/wikipedia/commons/8/8b/Airsoft_G36C_magazine.JP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3632538" y="2336686"/>
            <a:ext cx="2454987" cy="3273316"/>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2601643331"/>
      </p:ext>
    </p:extLst>
  </p:cSld>
  <p:clrMapOvr>
    <a:masterClrMapping/>
  </p:clrMapOvr>
  <p:transition spd="slow">
    <p:push dir="u"/>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827584" y="1628800"/>
            <a:ext cx="6777136" cy="707886"/>
          </a:xfrm>
          <a:prstGeom prst="rect">
            <a:avLst/>
          </a:prstGeom>
          <a:noFill/>
        </p:spPr>
        <p:txBody>
          <a:bodyPr wrap="square" rtlCol="1">
            <a:spAutoFit/>
          </a:bodyPr>
          <a:lstStyle/>
          <a:p>
            <a:endParaRPr lang="he-IL" sz="4000" b="1" dirty="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endParaRPr>
          </a:p>
        </p:txBody>
      </p:sp>
      <p:sp>
        <p:nvSpPr>
          <p:cNvPr id="8" name="TextBox 7"/>
          <p:cNvSpPr txBox="1"/>
          <p:nvPr/>
        </p:nvSpPr>
        <p:spPr>
          <a:xfrm>
            <a:off x="3491880" y="1244079"/>
            <a:ext cx="6124872" cy="769441"/>
          </a:xfrm>
          <a:prstGeom prst="rect">
            <a:avLst/>
          </a:prstGeom>
          <a:noFill/>
        </p:spPr>
        <p:txBody>
          <a:bodyPr wrap="square" rtlCol="1">
            <a:spAutoFit/>
          </a:bodyPr>
          <a:lstStyle/>
          <a:p>
            <a:pPr algn="ctr"/>
            <a:r>
              <a:rPr lang="he-IL" sz="4400" b="1" dirty="0" smtClean="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rPr>
              <a:t>יצירת כפתור "הקודם"</a:t>
            </a:r>
          </a:p>
        </p:txBody>
      </p:sp>
      <p:sp>
        <p:nvSpPr>
          <p:cNvPr id="3" name="TextBox 2"/>
          <p:cNvSpPr txBox="1"/>
          <p:nvPr/>
        </p:nvSpPr>
        <p:spPr>
          <a:xfrm>
            <a:off x="1419434" y="1944516"/>
            <a:ext cx="6408712" cy="369332"/>
          </a:xfrm>
          <a:prstGeom prst="rect">
            <a:avLst/>
          </a:prstGeom>
          <a:noFill/>
        </p:spPr>
        <p:txBody>
          <a:bodyPr wrap="square" rtlCol="1">
            <a:spAutoFit/>
          </a:bodyPr>
          <a:lstStyle/>
          <a:p>
            <a:pPr lvl="1"/>
            <a:endParaRPr lang="he-IL" b="1" dirty="0">
              <a:ln w="12700">
                <a:solidFill>
                  <a:schemeClr val="tx2">
                    <a:satMod val="155000"/>
                  </a:schemeClr>
                </a:solidFill>
                <a:prstDash val="solid"/>
              </a:ln>
              <a:effectLst>
                <a:outerShdw blurRad="41275" dist="20320" dir="1800000" algn="tl" rotWithShape="0">
                  <a:srgbClr val="000000">
                    <a:alpha val="40000"/>
                  </a:srgbClr>
                </a:outerShdw>
              </a:effectLst>
            </a:endParaRPr>
          </a:p>
        </p:txBody>
      </p:sp>
      <p:sp>
        <p:nvSpPr>
          <p:cNvPr id="11" name="TextBox 10"/>
          <p:cNvSpPr txBox="1"/>
          <p:nvPr/>
        </p:nvSpPr>
        <p:spPr>
          <a:xfrm>
            <a:off x="150152" y="2176988"/>
            <a:ext cx="7997834" cy="1200329"/>
          </a:xfrm>
          <a:prstGeom prst="rect">
            <a:avLst/>
          </a:prstGeom>
          <a:noFill/>
        </p:spPr>
        <p:txBody>
          <a:bodyPr wrap="square" rtlCol="1">
            <a:spAutoFit/>
          </a:bodyPr>
          <a:lstStyle/>
          <a:p>
            <a:pPr lvl="1"/>
            <a:r>
              <a:rPr lang="he-IL" sz="2400" dirty="0" smtClean="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rPr>
              <a:t>נניח שאנחנו רוצים ליצור דפדפן (כמו כרום או פיירפוקס). כחלק מיצירת הדפדפן אנחנו צריכים ליצור כפתור "הקודם". </a:t>
            </a:r>
            <a:r>
              <a:rPr lang="en-US" sz="2400" dirty="0" smtClean="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rPr>
              <a:t/>
            </a:r>
            <a:br>
              <a:rPr lang="en-US" sz="2400" dirty="0" smtClean="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rPr>
            </a:br>
            <a:endParaRPr lang="he-IL" sz="2400" dirty="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endParaRPr>
          </a:p>
        </p:txBody>
      </p:sp>
      <p:pic>
        <p:nvPicPr>
          <p:cNvPr id="10243" name="Picture 3"/>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0" y="595835"/>
            <a:ext cx="4032448" cy="153334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652999" y="3284984"/>
            <a:ext cx="7175147" cy="1569660"/>
          </a:xfrm>
          <a:prstGeom prst="rect">
            <a:avLst/>
          </a:prstGeom>
        </p:spPr>
        <p:txBody>
          <a:bodyPr wrap="square">
            <a:spAutoFit/>
          </a:bodyPr>
          <a:lstStyle/>
          <a:p>
            <a:pPr lvl="1"/>
            <a:r>
              <a:rPr lang="he-IL" sz="2400" dirty="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rPr>
              <a:t>כל פעם שנלחץ על הכפתור </a:t>
            </a:r>
            <a:r>
              <a:rPr lang="he-IL" sz="2400" dirty="0" smtClean="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rPr>
              <a:t>הזה </a:t>
            </a:r>
            <a:r>
              <a:rPr lang="he-IL" sz="2400" dirty="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rPr>
              <a:t>הדפדפן שלנו ילך לדף </a:t>
            </a:r>
            <a:r>
              <a:rPr lang="he-IL" sz="2400" dirty="0" smtClean="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rPr>
              <a:t>הקודם שהיינו בו (לפני שנכנסו לדף שאנחנו נמצאים בו עכשיו). </a:t>
            </a:r>
          </a:p>
          <a:p>
            <a:pPr lvl="1"/>
            <a:endParaRPr lang="he-IL" sz="2400" dirty="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endParaRPr>
          </a:p>
        </p:txBody>
      </p:sp>
    </p:spTree>
    <p:extLst>
      <p:ext uri="{BB962C8B-B14F-4D97-AF65-F5344CB8AC3E}">
        <p14:creationId xmlns="" xmlns:p14="http://schemas.microsoft.com/office/powerpoint/2010/main" val="2651727510"/>
      </p:ext>
    </p:extLst>
  </p:cSld>
  <p:clrMapOvr>
    <a:masterClrMapping/>
  </p:clrMapOvr>
  <p:transition spd="slow">
    <p:push dir="u"/>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827584" y="1628800"/>
            <a:ext cx="6777136" cy="707886"/>
          </a:xfrm>
          <a:prstGeom prst="rect">
            <a:avLst/>
          </a:prstGeom>
          <a:noFill/>
        </p:spPr>
        <p:txBody>
          <a:bodyPr wrap="square" rtlCol="1">
            <a:spAutoFit/>
          </a:bodyPr>
          <a:lstStyle/>
          <a:p>
            <a:endParaRPr lang="he-IL" sz="4000" b="1" dirty="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endParaRPr>
          </a:p>
        </p:txBody>
      </p:sp>
      <p:sp>
        <p:nvSpPr>
          <p:cNvPr id="8" name="TextBox 7"/>
          <p:cNvSpPr txBox="1"/>
          <p:nvPr/>
        </p:nvSpPr>
        <p:spPr>
          <a:xfrm>
            <a:off x="3491880" y="1244079"/>
            <a:ext cx="6124872" cy="769441"/>
          </a:xfrm>
          <a:prstGeom prst="rect">
            <a:avLst/>
          </a:prstGeom>
          <a:noFill/>
        </p:spPr>
        <p:txBody>
          <a:bodyPr wrap="square" rtlCol="1">
            <a:spAutoFit/>
          </a:bodyPr>
          <a:lstStyle/>
          <a:p>
            <a:pPr algn="ctr"/>
            <a:r>
              <a:rPr lang="he-IL" sz="4400" b="1" dirty="0" smtClean="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rPr>
              <a:t>יצירת כפתור "הקודם"</a:t>
            </a:r>
          </a:p>
        </p:txBody>
      </p:sp>
      <p:pic>
        <p:nvPicPr>
          <p:cNvPr id="10243" name="Picture 3"/>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0" y="595835"/>
            <a:ext cx="4032448" cy="153334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1530904" y="2258679"/>
            <a:ext cx="7056784" cy="1231106"/>
          </a:xfrm>
          <a:prstGeom prst="rect">
            <a:avLst/>
          </a:prstGeom>
        </p:spPr>
        <p:txBody>
          <a:bodyPr wrap="square">
            <a:spAutoFit/>
          </a:bodyPr>
          <a:lstStyle/>
          <a:p>
            <a:r>
              <a:rPr lang="he-IL" sz="2800" dirty="0" smtClean="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rPr>
              <a:t>כולם הבינו מה עושה הכפתור "הקודם"? </a:t>
            </a:r>
            <a:r>
              <a:rPr lang="he-IL" sz="2800" dirty="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rPr>
              <a:t>בוא נעשה דוגמה!</a:t>
            </a:r>
          </a:p>
          <a:p>
            <a:endParaRPr lang="he-IL" dirty="0"/>
          </a:p>
        </p:txBody>
      </p:sp>
      <p:sp>
        <p:nvSpPr>
          <p:cNvPr id="6" name="Rectangle 5"/>
          <p:cNvSpPr/>
          <p:nvPr/>
        </p:nvSpPr>
        <p:spPr>
          <a:xfrm>
            <a:off x="-45373" y="4252438"/>
            <a:ext cx="7541103" cy="830997"/>
          </a:xfrm>
          <a:prstGeom prst="rect">
            <a:avLst/>
          </a:prstGeom>
        </p:spPr>
        <p:txBody>
          <a:bodyPr wrap="square">
            <a:spAutoFit/>
          </a:bodyPr>
          <a:lstStyle/>
          <a:p>
            <a:r>
              <a:rPr lang="he-IL" sz="2400" dirty="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rPr>
              <a:t>אם נלחץ כעת על לחצן "הקודם" נגיע ליוטוב (האתר הקודם שהיינו בו). </a:t>
            </a:r>
            <a:endParaRPr lang="he-IL" sz="2400" dirty="0"/>
          </a:p>
        </p:txBody>
      </p:sp>
      <p:sp>
        <p:nvSpPr>
          <p:cNvPr id="10" name="Rectangle 9"/>
          <p:cNvSpPr/>
          <p:nvPr/>
        </p:nvSpPr>
        <p:spPr>
          <a:xfrm>
            <a:off x="827584" y="5157192"/>
            <a:ext cx="5328592" cy="461665"/>
          </a:xfrm>
          <a:prstGeom prst="rect">
            <a:avLst/>
          </a:prstGeom>
        </p:spPr>
        <p:txBody>
          <a:bodyPr wrap="square">
            <a:spAutoFit/>
          </a:bodyPr>
          <a:lstStyle/>
          <a:p>
            <a:r>
              <a:rPr lang="he-IL" sz="2400" dirty="0" smtClean="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rPr>
              <a:t>מה יקרה אם נלחץ לאחר מכן על "הקודם"?</a:t>
            </a:r>
            <a:endParaRPr lang="he-IL" sz="2400" dirty="0"/>
          </a:p>
        </p:txBody>
      </p:sp>
      <p:sp>
        <p:nvSpPr>
          <p:cNvPr id="14" name="Rectangle 13"/>
          <p:cNvSpPr/>
          <p:nvPr/>
        </p:nvSpPr>
        <p:spPr>
          <a:xfrm>
            <a:off x="-11836" y="5886564"/>
            <a:ext cx="4572000" cy="369332"/>
          </a:xfrm>
          <a:prstGeom prst="rect">
            <a:avLst/>
          </a:prstGeom>
        </p:spPr>
        <p:txBody>
          <a:bodyPr>
            <a:spAutoFit/>
          </a:bodyPr>
          <a:lstStyle/>
          <a:p>
            <a:r>
              <a:rPr lang="he-IL" dirty="0" smtClean="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rPr>
              <a:t>מה יקרה אם נלחץ שוב על "הקודם"?</a:t>
            </a:r>
            <a:endParaRPr lang="he-IL" dirty="0"/>
          </a:p>
        </p:txBody>
      </p:sp>
      <p:sp>
        <p:nvSpPr>
          <p:cNvPr id="12" name="Rectangle 11"/>
          <p:cNvSpPr/>
          <p:nvPr/>
        </p:nvSpPr>
        <p:spPr>
          <a:xfrm>
            <a:off x="179511" y="3284985"/>
            <a:ext cx="8156641" cy="830997"/>
          </a:xfrm>
          <a:prstGeom prst="rect">
            <a:avLst/>
          </a:prstGeom>
        </p:spPr>
        <p:txBody>
          <a:bodyPr wrap="square">
            <a:spAutoFit/>
          </a:bodyPr>
          <a:lstStyle/>
          <a:p>
            <a:r>
              <a:rPr lang="he-IL" sz="2400" dirty="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rPr>
              <a:t>נניח שהתחלנו את הגלישה בגוגל, אחר כך גלשנו לפייסבוק, אחר כך ליוטוב, ואחר כך ל</a:t>
            </a:r>
            <a:r>
              <a:rPr lang="en-US" sz="2400" dirty="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rPr>
              <a:t>YNET</a:t>
            </a:r>
            <a:r>
              <a:rPr lang="he-IL" sz="2400" dirty="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rPr>
              <a:t>. </a:t>
            </a:r>
            <a:endParaRPr lang="he-IL" sz="2400" dirty="0"/>
          </a:p>
        </p:txBody>
      </p:sp>
    </p:spTree>
    <p:extLst>
      <p:ext uri="{BB962C8B-B14F-4D97-AF65-F5344CB8AC3E}">
        <p14:creationId xmlns="" xmlns:p14="http://schemas.microsoft.com/office/powerpoint/2010/main" val="2621742466"/>
      </p:ext>
    </p:extLst>
  </p:cSld>
  <p:clrMapOvr>
    <a:masterClrMapping/>
  </p:clrMapOvr>
  <p:transition spd="slow">
    <p:push dir="u"/>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827584" y="1628800"/>
            <a:ext cx="6777136" cy="707886"/>
          </a:xfrm>
          <a:prstGeom prst="rect">
            <a:avLst/>
          </a:prstGeom>
          <a:noFill/>
        </p:spPr>
        <p:txBody>
          <a:bodyPr wrap="square" rtlCol="1">
            <a:spAutoFit/>
          </a:bodyPr>
          <a:lstStyle/>
          <a:p>
            <a:endParaRPr lang="he-IL" sz="4000" b="1" dirty="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endParaRPr>
          </a:p>
        </p:txBody>
      </p:sp>
      <p:sp>
        <p:nvSpPr>
          <p:cNvPr id="8" name="TextBox 7"/>
          <p:cNvSpPr txBox="1"/>
          <p:nvPr/>
        </p:nvSpPr>
        <p:spPr>
          <a:xfrm>
            <a:off x="3491880" y="1244079"/>
            <a:ext cx="6124872" cy="769441"/>
          </a:xfrm>
          <a:prstGeom prst="rect">
            <a:avLst/>
          </a:prstGeom>
          <a:noFill/>
        </p:spPr>
        <p:txBody>
          <a:bodyPr wrap="square" rtlCol="1">
            <a:spAutoFit/>
          </a:bodyPr>
          <a:lstStyle/>
          <a:p>
            <a:pPr algn="ctr"/>
            <a:r>
              <a:rPr lang="he-IL" sz="4400" b="1" dirty="0" smtClean="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rPr>
              <a:t>יצירת כפתור "הקודם"</a:t>
            </a:r>
          </a:p>
        </p:txBody>
      </p:sp>
      <p:pic>
        <p:nvPicPr>
          <p:cNvPr id="10243" name="Picture 3"/>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0" y="595835"/>
            <a:ext cx="4032448" cy="153334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551813" y="2176989"/>
            <a:ext cx="7796600" cy="2677656"/>
          </a:xfrm>
          <a:prstGeom prst="rect">
            <a:avLst/>
          </a:prstGeom>
        </p:spPr>
        <p:txBody>
          <a:bodyPr wrap="square">
            <a:spAutoFit/>
          </a:bodyPr>
          <a:lstStyle/>
          <a:p>
            <a:r>
              <a:rPr lang="he-IL" sz="2800" dirty="0" smtClean="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rPr>
              <a:t>במציאות כפתור "הקודם" יכול לחזור לכל כתובת שהיינו בה בעבר (לא רק האחרונה). בנוסף יש כפתור "הבא" שיכול לקדם אותנו קדימה.</a:t>
            </a:r>
          </a:p>
          <a:p>
            <a:r>
              <a:rPr lang="he-IL" sz="2800" dirty="0" smtClean="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rPr>
              <a:t>בדוגמה שלנו, אנחנו מסתכלים רק על כפתור "הקודם" פשוט – כזה שיכול ללכת רק לכתובת האחרונה (בלי התייחסות לכפתורים אחרים בדפדפן).</a:t>
            </a:r>
            <a:endParaRPr lang="he-IL" dirty="0"/>
          </a:p>
        </p:txBody>
      </p:sp>
    </p:spTree>
    <p:extLst>
      <p:ext uri="{BB962C8B-B14F-4D97-AF65-F5344CB8AC3E}">
        <p14:creationId xmlns="" xmlns:p14="http://schemas.microsoft.com/office/powerpoint/2010/main" val="2834624365"/>
      </p:ext>
    </p:extLst>
  </p:cSld>
  <p:clrMapOvr>
    <a:masterClrMapping/>
  </p:clrMapOvr>
  <p:transition spd="slow">
    <p:push dir="u"/>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827584" y="1628800"/>
            <a:ext cx="6777136" cy="707886"/>
          </a:xfrm>
          <a:prstGeom prst="rect">
            <a:avLst/>
          </a:prstGeom>
          <a:noFill/>
        </p:spPr>
        <p:txBody>
          <a:bodyPr wrap="square" rtlCol="1">
            <a:spAutoFit/>
          </a:bodyPr>
          <a:lstStyle/>
          <a:p>
            <a:endParaRPr lang="he-IL" sz="4000" b="1" dirty="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endParaRPr>
          </a:p>
        </p:txBody>
      </p:sp>
      <p:sp>
        <p:nvSpPr>
          <p:cNvPr id="8" name="TextBox 7"/>
          <p:cNvSpPr txBox="1"/>
          <p:nvPr/>
        </p:nvSpPr>
        <p:spPr>
          <a:xfrm>
            <a:off x="251520" y="1052736"/>
            <a:ext cx="9217024" cy="1446550"/>
          </a:xfrm>
          <a:prstGeom prst="rect">
            <a:avLst/>
          </a:prstGeom>
          <a:noFill/>
        </p:spPr>
        <p:txBody>
          <a:bodyPr wrap="square" rtlCol="1">
            <a:spAutoFit/>
          </a:bodyPr>
          <a:lstStyle/>
          <a:p>
            <a:pPr algn="ctr"/>
            <a:r>
              <a:rPr lang="he-IL" sz="4400" b="1" dirty="0" smtClean="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rPr>
              <a:t>אנחנו צריכים לשמור את רשימת הכתובות שביקרנו בהם במבנה נתונים</a:t>
            </a:r>
            <a:endParaRPr lang="he-IL" sz="4400" b="1" dirty="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endParaRPr>
          </a:p>
        </p:txBody>
      </p:sp>
      <p:sp>
        <p:nvSpPr>
          <p:cNvPr id="3" name="TextBox 2"/>
          <p:cNvSpPr txBox="1"/>
          <p:nvPr/>
        </p:nvSpPr>
        <p:spPr>
          <a:xfrm>
            <a:off x="1419434" y="1944516"/>
            <a:ext cx="6408712" cy="369332"/>
          </a:xfrm>
          <a:prstGeom prst="rect">
            <a:avLst/>
          </a:prstGeom>
          <a:noFill/>
        </p:spPr>
        <p:txBody>
          <a:bodyPr wrap="square" rtlCol="1">
            <a:spAutoFit/>
          </a:bodyPr>
          <a:lstStyle/>
          <a:p>
            <a:pPr lvl="1"/>
            <a:endParaRPr lang="he-IL" b="1" dirty="0">
              <a:ln w="12700">
                <a:solidFill>
                  <a:schemeClr val="tx2">
                    <a:satMod val="155000"/>
                  </a:schemeClr>
                </a:solidFill>
                <a:prstDash val="solid"/>
              </a:ln>
              <a:effectLst>
                <a:outerShdw blurRad="41275" dist="20320" dir="1800000" algn="tl" rotWithShape="0">
                  <a:srgbClr val="000000">
                    <a:alpha val="40000"/>
                  </a:srgbClr>
                </a:outerShdw>
              </a:effectLst>
            </a:endParaRPr>
          </a:p>
        </p:txBody>
      </p:sp>
      <p:sp>
        <p:nvSpPr>
          <p:cNvPr id="11" name="TextBox 10"/>
          <p:cNvSpPr txBox="1"/>
          <p:nvPr/>
        </p:nvSpPr>
        <p:spPr>
          <a:xfrm>
            <a:off x="-13809" y="3933056"/>
            <a:ext cx="7997834" cy="830997"/>
          </a:xfrm>
          <a:prstGeom prst="rect">
            <a:avLst/>
          </a:prstGeom>
          <a:noFill/>
        </p:spPr>
        <p:txBody>
          <a:bodyPr wrap="square" rtlCol="1">
            <a:spAutoFit/>
          </a:bodyPr>
          <a:lstStyle/>
          <a:p>
            <a:pPr lvl="1"/>
            <a:r>
              <a:rPr lang="he-IL" sz="2400" b="1" i="1" dirty="0" smtClean="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rPr>
              <a:t>תור</a:t>
            </a:r>
            <a:r>
              <a:rPr lang="he-IL" sz="2400" i="1" dirty="0" smtClean="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rPr>
              <a:t> נותן לנו את האתר </a:t>
            </a:r>
            <a:r>
              <a:rPr lang="he-IL" sz="2400" b="1" i="1" u="sng" dirty="0" smtClean="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rPr>
              <a:t>הראשון</a:t>
            </a:r>
            <a:r>
              <a:rPr lang="he-IL" sz="2400" i="1" dirty="0" smtClean="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rPr>
              <a:t> שנשמר ואילו אנחנו צריכים להוציא את האתר </a:t>
            </a:r>
            <a:r>
              <a:rPr lang="he-IL" sz="2400" b="1" i="1" u="sng" dirty="0" smtClean="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rPr>
              <a:t>האחרון</a:t>
            </a:r>
            <a:r>
              <a:rPr lang="he-IL" sz="2400" i="1" dirty="0" smtClean="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rPr>
              <a:t> שנשמר.</a:t>
            </a:r>
            <a:endParaRPr lang="he-IL" sz="2400" i="1" dirty="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endParaRPr>
          </a:p>
        </p:txBody>
      </p:sp>
      <p:sp>
        <p:nvSpPr>
          <p:cNvPr id="2" name="Rectangle 1"/>
          <p:cNvSpPr/>
          <p:nvPr/>
        </p:nvSpPr>
        <p:spPr>
          <a:xfrm>
            <a:off x="2485850" y="2996952"/>
            <a:ext cx="6061276" cy="707886"/>
          </a:xfrm>
          <a:prstGeom prst="rect">
            <a:avLst/>
          </a:prstGeom>
        </p:spPr>
        <p:txBody>
          <a:bodyPr wrap="none">
            <a:spAutoFit/>
          </a:bodyPr>
          <a:lstStyle/>
          <a:p>
            <a:pPr algn="ctr"/>
            <a:r>
              <a:rPr lang="he-IL" sz="4000" b="1" i="1" dirty="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rPr>
              <a:t>האם תור יהיה בחירה טובה?</a:t>
            </a:r>
          </a:p>
        </p:txBody>
      </p:sp>
      <p:sp>
        <p:nvSpPr>
          <p:cNvPr id="5" name="Rectangle 4"/>
          <p:cNvSpPr/>
          <p:nvPr/>
        </p:nvSpPr>
        <p:spPr>
          <a:xfrm>
            <a:off x="1334589" y="2996952"/>
            <a:ext cx="909223" cy="707886"/>
          </a:xfrm>
          <a:prstGeom prst="rect">
            <a:avLst/>
          </a:prstGeom>
        </p:spPr>
        <p:txBody>
          <a:bodyPr wrap="none">
            <a:spAutoFit/>
          </a:bodyPr>
          <a:lstStyle/>
          <a:p>
            <a:r>
              <a:rPr lang="he-IL" sz="4000" b="1" i="1" u="sng" dirty="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rPr>
              <a:t>לא</a:t>
            </a:r>
            <a:r>
              <a:rPr lang="he-IL" sz="4000" b="1" i="1" u="sng" dirty="0" smtClean="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rPr>
              <a:t>!</a:t>
            </a:r>
            <a:endParaRPr lang="he-IL" sz="4000" b="1" i="1" u="sng" dirty="0"/>
          </a:p>
        </p:txBody>
      </p:sp>
    </p:spTree>
    <p:extLst>
      <p:ext uri="{BB962C8B-B14F-4D97-AF65-F5344CB8AC3E}">
        <p14:creationId xmlns="" xmlns:p14="http://schemas.microsoft.com/office/powerpoint/2010/main" val="2621742466"/>
      </p:ext>
    </p:extLst>
  </p:cSld>
  <p:clrMapOvr>
    <a:masterClrMapping/>
  </p:clrMapOvr>
  <p:transition spd="slow">
    <p:push dir="u"/>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827584" y="1628800"/>
            <a:ext cx="6777136" cy="707886"/>
          </a:xfrm>
          <a:prstGeom prst="rect">
            <a:avLst/>
          </a:prstGeom>
          <a:noFill/>
        </p:spPr>
        <p:txBody>
          <a:bodyPr wrap="square" rtlCol="1">
            <a:spAutoFit/>
          </a:bodyPr>
          <a:lstStyle/>
          <a:p>
            <a:endParaRPr lang="he-IL" sz="4000" b="1" dirty="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endParaRPr>
          </a:p>
        </p:txBody>
      </p:sp>
      <p:sp>
        <p:nvSpPr>
          <p:cNvPr id="8" name="TextBox 7"/>
          <p:cNvSpPr txBox="1"/>
          <p:nvPr/>
        </p:nvSpPr>
        <p:spPr>
          <a:xfrm>
            <a:off x="251520" y="1052736"/>
            <a:ext cx="9217024" cy="769441"/>
          </a:xfrm>
          <a:prstGeom prst="rect">
            <a:avLst/>
          </a:prstGeom>
          <a:noFill/>
        </p:spPr>
        <p:txBody>
          <a:bodyPr wrap="square" rtlCol="1">
            <a:spAutoFit/>
          </a:bodyPr>
          <a:lstStyle/>
          <a:p>
            <a:pPr algn="ctr"/>
            <a:r>
              <a:rPr lang="he-IL" sz="4400" b="1" dirty="0" smtClean="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rPr>
              <a:t>אז במה כן נשתמש?</a:t>
            </a:r>
            <a:endParaRPr lang="he-IL" sz="4400" b="1" dirty="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endParaRPr>
          </a:p>
        </p:txBody>
      </p:sp>
      <p:pic>
        <p:nvPicPr>
          <p:cNvPr id="11266"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699792" y="2420888"/>
            <a:ext cx="3679849" cy="327768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3355679859"/>
      </p:ext>
    </p:extLst>
  </p:cSld>
  <p:clrMapOvr>
    <a:masterClrMapping/>
  </p:clrMapOvr>
  <p:transition spd="slow">
    <p:push dir="u"/>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827584" y="1628800"/>
            <a:ext cx="6777136" cy="707886"/>
          </a:xfrm>
          <a:prstGeom prst="rect">
            <a:avLst/>
          </a:prstGeom>
          <a:noFill/>
        </p:spPr>
        <p:txBody>
          <a:bodyPr wrap="square" rtlCol="1">
            <a:spAutoFit/>
          </a:bodyPr>
          <a:lstStyle/>
          <a:p>
            <a:endParaRPr lang="he-IL" sz="4000" b="1" dirty="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endParaRPr>
          </a:p>
        </p:txBody>
      </p:sp>
      <p:sp>
        <p:nvSpPr>
          <p:cNvPr id="4" name="TextBox 3"/>
          <p:cNvSpPr txBox="1"/>
          <p:nvPr/>
        </p:nvSpPr>
        <p:spPr>
          <a:xfrm>
            <a:off x="-1260648" y="3284984"/>
            <a:ext cx="6777136" cy="1200329"/>
          </a:xfrm>
          <a:prstGeom prst="rect">
            <a:avLst/>
          </a:prstGeom>
          <a:noFill/>
        </p:spPr>
        <p:txBody>
          <a:bodyPr wrap="square" rtlCol="1">
            <a:spAutoFit/>
          </a:bodyPr>
          <a:lstStyle/>
          <a:p>
            <a:endParaRPr lang="he-IL" sz="7200" b="1" dirty="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endParaRPr>
          </a:p>
        </p:txBody>
      </p:sp>
      <p:sp>
        <p:nvSpPr>
          <p:cNvPr id="8" name="TextBox 7"/>
          <p:cNvSpPr txBox="1"/>
          <p:nvPr/>
        </p:nvSpPr>
        <p:spPr>
          <a:xfrm>
            <a:off x="251520" y="1052736"/>
            <a:ext cx="9217024" cy="769441"/>
          </a:xfrm>
          <a:prstGeom prst="rect">
            <a:avLst/>
          </a:prstGeom>
          <a:noFill/>
        </p:spPr>
        <p:txBody>
          <a:bodyPr wrap="square" rtlCol="1">
            <a:spAutoFit/>
          </a:bodyPr>
          <a:lstStyle/>
          <a:p>
            <a:pPr algn="ctr"/>
            <a:r>
              <a:rPr lang="he-IL" sz="4400" dirty="0" smtClean="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rPr>
              <a:t>נשתמש במבנה מסוג מחסנית</a:t>
            </a:r>
            <a:endParaRPr lang="he-IL" sz="4400" b="1" dirty="0" smtClean="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endParaRPr>
          </a:p>
        </p:txBody>
      </p:sp>
      <p:sp>
        <p:nvSpPr>
          <p:cNvPr id="3" name="TextBox 2"/>
          <p:cNvSpPr txBox="1"/>
          <p:nvPr/>
        </p:nvSpPr>
        <p:spPr>
          <a:xfrm>
            <a:off x="1419434" y="1944516"/>
            <a:ext cx="6408712" cy="369332"/>
          </a:xfrm>
          <a:prstGeom prst="rect">
            <a:avLst/>
          </a:prstGeom>
          <a:noFill/>
        </p:spPr>
        <p:txBody>
          <a:bodyPr wrap="square" rtlCol="1">
            <a:spAutoFit/>
          </a:bodyPr>
          <a:lstStyle/>
          <a:p>
            <a:pPr lvl="1"/>
            <a:endParaRPr lang="he-IL" b="1" dirty="0">
              <a:ln w="12700">
                <a:solidFill>
                  <a:schemeClr val="tx2">
                    <a:satMod val="155000"/>
                  </a:schemeClr>
                </a:solidFill>
                <a:prstDash val="solid"/>
              </a:ln>
              <a:effectLst>
                <a:outerShdw blurRad="41275" dist="20320" dir="1800000" algn="tl" rotWithShape="0">
                  <a:srgbClr val="000000">
                    <a:alpha val="40000"/>
                  </a:srgbClr>
                </a:outerShdw>
              </a:effectLst>
            </a:endParaRPr>
          </a:p>
        </p:txBody>
      </p:sp>
      <p:sp>
        <p:nvSpPr>
          <p:cNvPr id="11" name="TextBox 10"/>
          <p:cNvSpPr txBox="1"/>
          <p:nvPr/>
        </p:nvSpPr>
        <p:spPr>
          <a:xfrm>
            <a:off x="246574" y="1822176"/>
            <a:ext cx="7997834" cy="1938992"/>
          </a:xfrm>
          <a:prstGeom prst="rect">
            <a:avLst/>
          </a:prstGeom>
          <a:noFill/>
        </p:spPr>
        <p:txBody>
          <a:bodyPr wrap="square" rtlCol="1">
            <a:spAutoFit/>
          </a:bodyPr>
          <a:lstStyle/>
          <a:p>
            <a:pPr lvl="1"/>
            <a:r>
              <a:rPr lang="he-IL" sz="2400" dirty="0" smtClean="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rPr>
              <a:t>מבנה זה שומר (כמו במחסנית אמיתית) את הפריטים בו לפי סדר הגעתם כשהפריט האחרון שהגיע יהיה הראשון לצאת.</a:t>
            </a:r>
          </a:p>
          <a:p>
            <a:pPr lvl="1"/>
            <a:r>
              <a:rPr lang="he-IL" sz="2400" dirty="0" smtClean="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rPr>
              <a:t> </a:t>
            </a:r>
          </a:p>
          <a:p>
            <a:pPr lvl="1"/>
            <a:r>
              <a:rPr lang="he-IL" sz="2400" dirty="0" smtClean="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rPr>
              <a:t>במקרה של כפתור "הקודם" בדפדפן שלנו, המחסנית תשלוף לנו בכל לחיצה את השם של האתר </a:t>
            </a:r>
            <a:r>
              <a:rPr lang="he-IL" sz="2400" b="1" u="sng" dirty="0" smtClean="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rPr>
              <a:t>האחרון</a:t>
            </a:r>
            <a:r>
              <a:rPr lang="he-IL" sz="2400" dirty="0" smtClean="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rPr>
              <a:t> אליו נכנסו.</a:t>
            </a:r>
            <a:endParaRPr lang="he-IL" sz="2400" dirty="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endParaRPr>
          </a:p>
        </p:txBody>
      </p:sp>
    </p:spTree>
    <p:extLst>
      <p:ext uri="{BB962C8B-B14F-4D97-AF65-F5344CB8AC3E}">
        <p14:creationId xmlns="" xmlns:p14="http://schemas.microsoft.com/office/powerpoint/2010/main" val="2621742466"/>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827584" y="1628800"/>
            <a:ext cx="6777136" cy="707886"/>
          </a:xfrm>
          <a:prstGeom prst="rect">
            <a:avLst/>
          </a:prstGeom>
          <a:noFill/>
        </p:spPr>
        <p:txBody>
          <a:bodyPr wrap="square" rtlCol="1">
            <a:spAutoFit/>
          </a:bodyPr>
          <a:lstStyle/>
          <a:p>
            <a:endParaRPr lang="he-IL" sz="4000" b="1" dirty="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endParaRPr>
          </a:p>
        </p:txBody>
      </p:sp>
      <p:sp>
        <p:nvSpPr>
          <p:cNvPr id="4" name="TextBox 3"/>
          <p:cNvSpPr txBox="1"/>
          <p:nvPr/>
        </p:nvSpPr>
        <p:spPr>
          <a:xfrm>
            <a:off x="-1260648" y="3284984"/>
            <a:ext cx="6777136" cy="1200329"/>
          </a:xfrm>
          <a:prstGeom prst="rect">
            <a:avLst/>
          </a:prstGeom>
          <a:noFill/>
        </p:spPr>
        <p:txBody>
          <a:bodyPr wrap="square" rtlCol="1">
            <a:spAutoFit/>
          </a:bodyPr>
          <a:lstStyle/>
          <a:p>
            <a:endParaRPr lang="he-IL" sz="7200" b="1" dirty="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endParaRPr>
          </a:p>
        </p:txBody>
      </p:sp>
      <p:sp>
        <p:nvSpPr>
          <p:cNvPr id="8" name="TextBox 7"/>
          <p:cNvSpPr txBox="1"/>
          <p:nvPr/>
        </p:nvSpPr>
        <p:spPr>
          <a:xfrm>
            <a:off x="1540781" y="188641"/>
            <a:ext cx="5931582" cy="769441"/>
          </a:xfrm>
          <a:prstGeom prst="rect">
            <a:avLst/>
          </a:prstGeom>
          <a:noFill/>
        </p:spPr>
        <p:txBody>
          <a:bodyPr wrap="square" rtlCol="1">
            <a:spAutoFit/>
          </a:bodyPr>
          <a:lstStyle/>
          <a:p>
            <a:pPr algn="ctr"/>
            <a:r>
              <a:rPr lang="he-IL" sz="4400" b="1" dirty="0" smtClean="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rPr>
              <a:t>מגדלי האנוי</a:t>
            </a:r>
          </a:p>
        </p:txBody>
      </p:sp>
      <p:pic>
        <p:nvPicPr>
          <p:cNvPr id="1026"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671638" y="1495425"/>
            <a:ext cx="5800725" cy="38671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3099796608"/>
      </p:ext>
    </p:extLst>
  </p:cSld>
  <p:clrMapOvr>
    <a:masterClrMapping/>
  </p:clrMapOvr>
  <p:transition spd="slow">
    <p:push dir="u"/>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827584" y="1628800"/>
            <a:ext cx="6777136" cy="707886"/>
          </a:xfrm>
          <a:prstGeom prst="rect">
            <a:avLst/>
          </a:prstGeom>
          <a:noFill/>
        </p:spPr>
        <p:txBody>
          <a:bodyPr wrap="square" rtlCol="1">
            <a:spAutoFit/>
          </a:bodyPr>
          <a:lstStyle/>
          <a:p>
            <a:endParaRPr lang="he-IL" sz="4000" b="1" dirty="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endParaRPr>
          </a:p>
        </p:txBody>
      </p:sp>
      <p:sp>
        <p:nvSpPr>
          <p:cNvPr id="4" name="TextBox 3"/>
          <p:cNvSpPr txBox="1"/>
          <p:nvPr/>
        </p:nvSpPr>
        <p:spPr>
          <a:xfrm>
            <a:off x="-1260648" y="3284984"/>
            <a:ext cx="6777136" cy="1200329"/>
          </a:xfrm>
          <a:prstGeom prst="rect">
            <a:avLst/>
          </a:prstGeom>
          <a:noFill/>
        </p:spPr>
        <p:txBody>
          <a:bodyPr wrap="square" rtlCol="1">
            <a:spAutoFit/>
          </a:bodyPr>
          <a:lstStyle/>
          <a:p>
            <a:endParaRPr lang="he-IL" sz="7200" b="1" dirty="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endParaRPr>
          </a:p>
        </p:txBody>
      </p:sp>
      <p:sp>
        <p:nvSpPr>
          <p:cNvPr id="8" name="TextBox 7"/>
          <p:cNvSpPr txBox="1"/>
          <p:nvPr/>
        </p:nvSpPr>
        <p:spPr>
          <a:xfrm>
            <a:off x="500034" y="476672"/>
            <a:ext cx="8501122" cy="1569660"/>
          </a:xfrm>
          <a:prstGeom prst="rect">
            <a:avLst/>
          </a:prstGeom>
          <a:noFill/>
        </p:spPr>
        <p:txBody>
          <a:bodyPr wrap="square" rtlCol="1">
            <a:spAutoFit/>
          </a:bodyPr>
          <a:lstStyle/>
          <a:p>
            <a:pPr algn="ctr"/>
            <a:r>
              <a:rPr lang="he-IL" sz="4800" b="1" dirty="0" smtClean="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rPr>
              <a:t>המוט של מגדלי האנוי הוא בעצם מבנה נתונים מסוג מחסנית</a:t>
            </a:r>
          </a:p>
        </p:txBody>
      </p:sp>
      <p:sp>
        <p:nvSpPr>
          <p:cNvPr id="9" name="Rectangle 1"/>
          <p:cNvSpPr/>
          <p:nvPr/>
        </p:nvSpPr>
        <p:spPr>
          <a:xfrm>
            <a:off x="611560" y="1967937"/>
            <a:ext cx="7971298" cy="1569660"/>
          </a:xfrm>
          <a:prstGeom prst="rect">
            <a:avLst/>
          </a:prstGeom>
        </p:spPr>
        <p:txBody>
          <a:bodyPr wrap="square">
            <a:spAutoFit/>
          </a:bodyPr>
          <a:lstStyle/>
          <a:p>
            <a:pPr lvl="1"/>
            <a:endParaRPr lang="he-IL" sz="2400" dirty="0" smtClean="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endParaRPr>
          </a:p>
          <a:p>
            <a:pPr lvl="1"/>
            <a:endParaRPr lang="he-IL" sz="2400" dirty="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endParaRPr>
          </a:p>
          <a:p>
            <a:pPr lvl="1"/>
            <a:endParaRPr lang="he-IL" sz="2400" dirty="0" smtClean="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endParaRPr>
          </a:p>
          <a:p>
            <a:pPr lvl="1"/>
            <a:endParaRPr lang="he-IL" sz="2400" dirty="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endParaRPr>
          </a:p>
        </p:txBody>
      </p:sp>
      <p:pic>
        <p:nvPicPr>
          <p:cNvPr id="5122"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3491880" y="4293096"/>
            <a:ext cx="1046410" cy="227127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a:off x="591842" y="2046332"/>
            <a:ext cx="8501122" cy="2308324"/>
          </a:xfrm>
          <a:prstGeom prst="rect">
            <a:avLst/>
          </a:prstGeom>
          <a:noFill/>
        </p:spPr>
        <p:txBody>
          <a:bodyPr wrap="square" rtlCol="1">
            <a:spAutoFit/>
          </a:bodyPr>
          <a:lstStyle/>
          <a:p>
            <a:r>
              <a:rPr lang="he-IL" sz="3600" dirty="0" smtClean="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rPr>
              <a:t>כל </a:t>
            </a:r>
            <a:r>
              <a:rPr lang="he-IL" sz="3600" dirty="0" err="1" smtClean="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rPr>
              <a:t>דיסקית</a:t>
            </a:r>
            <a:r>
              <a:rPr lang="he-IL" sz="3600" dirty="0" smtClean="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rPr>
              <a:t> תיכנס הכי עמוק שאפשר על גבי המוט. כשאנחנו מוציאים דיסקית אנחנו מוציאים את הדיסקית הכי עליונה (כלומר זאת שנכנסה אחרונה).</a:t>
            </a:r>
          </a:p>
        </p:txBody>
      </p:sp>
    </p:spTree>
    <p:extLst>
      <p:ext uri="{BB962C8B-B14F-4D97-AF65-F5344CB8AC3E}">
        <p14:creationId xmlns="" xmlns:p14="http://schemas.microsoft.com/office/powerpoint/2010/main" val="4215313266"/>
      </p:ext>
    </p:extLst>
  </p:cSld>
  <p:clrMapOvr>
    <a:masterClrMapping/>
  </p:clrMapOvr>
  <p:transition spd="slow">
    <p:push dir="u"/>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827584" y="1628800"/>
            <a:ext cx="6777136" cy="707886"/>
          </a:xfrm>
          <a:prstGeom prst="rect">
            <a:avLst/>
          </a:prstGeom>
          <a:noFill/>
        </p:spPr>
        <p:txBody>
          <a:bodyPr wrap="square" rtlCol="1">
            <a:spAutoFit/>
          </a:bodyPr>
          <a:lstStyle/>
          <a:p>
            <a:endParaRPr lang="he-IL" sz="4000" b="1" dirty="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endParaRPr>
          </a:p>
        </p:txBody>
      </p:sp>
      <p:sp>
        <p:nvSpPr>
          <p:cNvPr id="4" name="TextBox 3"/>
          <p:cNvSpPr txBox="1"/>
          <p:nvPr/>
        </p:nvSpPr>
        <p:spPr>
          <a:xfrm>
            <a:off x="-1260648" y="3284984"/>
            <a:ext cx="6777136" cy="1200329"/>
          </a:xfrm>
          <a:prstGeom prst="rect">
            <a:avLst/>
          </a:prstGeom>
          <a:noFill/>
        </p:spPr>
        <p:txBody>
          <a:bodyPr wrap="square" rtlCol="1">
            <a:spAutoFit/>
          </a:bodyPr>
          <a:lstStyle/>
          <a:p>
            <a:endParaRPr lang="he-IL" sz="7200" b="1" dirty="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endParaRPr>
          </a:p>
        </p:txBody>
      </p:sp>
      <p:sp>
        <p:nvSpPr>
          <p:cNvPr id="8" name="TextBox 7"/>
          <p:cNvSpPr txBox="1"/>
          <p:nvPr/>
        </p:nvSpPr>
        <p:spPr>
          <a:xfrm>
            <a:off x="-73024" y="2708920"/>
            <a:ext cx="9217024" cy="769441"/>
          </a:xfrm>
          <a:prstGeom prst="rect">
            <a:avLst/>
          </a:prstGeom>
          <a:noFill/>
        </p:spPr>
        <p:txBody>
          <a:bodyPr wrap="square" rtlCol="1">
            <a:spAutoFit/>
          </a:bodyPr>
          <a:lstStyle/>
          <a:p>
            <a:pPr algn="ctr"/>
            <a:r>
              <a:rPr lang="he-IL" sz="4400" b="1" dirty="0" smtClean="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rPr>
              <a:t>כעת ניתן לעשות את דפי עבודה 1-3</a:t>
            </a:r>
          </a:p>
        </p:txBody>
      </p:sp>
    </p:spTree>
    <p:extLst>
      <p:ext uri="{BB962C8B-B14F-4D97-AF65-F5344CB8AC3E}">
        <p14:creationId xmlns="" xmlns:p14="http://schemas.microsoft.com/office/powerpoint/2010/main" val="2621742466"/>
      </p:ext>
    </p:extLst>
  </p:cSld>
  <p:clrMapOvr>
    <a:masterClrMapping/>
  </p:clrMapOvr>
  <p:transition spd="slow">
    <p:push dir="u"/>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827584" y="1628800"/>
            <a:ext cx="6777136" cy="707886"/>
          </a:xfrm>
          <a:prstGeom prst="rect">
            <a:avLst/>
          </a:prstGeom>
          <a:noFill/>
        </p:spPr>
        <p:txBody>
          <a:bodyPr wrap="square" rtlCol="1">
            <a:spAutoFit/>
          </a:bodyPr>
          <a:lstStyle/>
          <a:p>
            <a:endParaRPr lang="he-IL" sz="4000" b="1" dirty="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endParaRPr>
          </a:p>
        </p:txBody>
      </p:sp>
      <p:sp>
        <p:nvSpPr>
          <p:cNvPr id="4" name="TextBox 3"/>
          <p:cNvSpPr txBox="1"/>
          <p:nvPr/>
        </p:nvSpPr>
        <p:spPr>
          <a:xfrm>
            <a:off x="-1260648" y="3284984"/>
            <a:ext cx="6777136" cy="1200329"/>
          </a:xfrm>
          <a:prstGeom prst="rect">
            <a:avLst/>
          </a:prstGeom>
          <a:noFill/>
        </p:spPr>
        <p:txBody>
          <a:bodyPr wrap="square" rtlCol="1">
            <a:spAutoFit/>
          </a:bodyPr>
          <a:lstStyle/>
          <a:p>
            <a:endParaRPr lang="he-IL" sz="7200" b="1" dirty="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endParaRPr>
          </a:p>
        </p:txBody>
      </p:sp>
      <p:sp>
        <p:nvSpPr>
          <p:cNvPr id="8" name="TextBox 7"/>
          <p:cNvSpPr txBox="1"/>
          <p:nvPr/>
        </p:nvSpPr>
        <p:spPr>
          <a:xfrm>
            <a:off x="899592" y="476671"/>
            <a:ext cx="9217024" cy="769441"/>
          </a:xfrm>
          <a:prstGeom prst="rect">
            <a:avLst/>
          </a:prstGeom>
          <a:noFill/>
        </p:spPr>
        <p:txBody>
          <a:bodyPr wrap="square" rtlCol="1">
            <a:spAutoFit/>
          </a:bodyPr>
          <a:lstStyle/>
          <a:p>
            <a:pPr algn="ctr"/>
            <a:r>
              <a:rPr lang="he-IL" sz="4400" b="1" dirty="0" smtClean="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rPr>
              <a:t>מבנה נתונים – עץ בינארי</a:t>
            </a:r>
          </a:p>
        </p:txBody>
      </p:sp>
      <p:sp>
        <p:nvSpPr>
          <p:cNvPr id="3" name="TextBox 2"/>
          <p:cNvSpPr txBox="1"/>
          <p:nvPr/>
        </p:nvSpPr>
        <p:spPr>
          <a:xfrm>
            <a:off x="1419434" y="1944516"/>
            <a:ext cx="6408712" cy="369332"/>
          </a:xfrm>
          <a:prstGeom prst="rect">
            <a:avLst/>
          </a:prstGeom>
          <a:noFill/>
        </p:spPr>
        <p:txBody>
          <a:bodyPr wrap="square" rtlCol="1">
            <a:spAutoFit/>
          </a:bodyPr>
          <a:lstStyle/>
          <a:p>
            <a:pPr lvl="1"/>
            <a:endParaRPr lang="he-IL" b="1" dirty="0">
              <a:ln w="12700">
                <a:solidFill>
                  <a:schemeClr val="tx2">
                    <a:satMod val="155000"/>
                  </a:schemeClr>
                </a:solidFill>
                <a:prstDash val="solid"/>
              </a:ln>
              <a:effectLst>
                <a:outerShdw blurRad="41275" dist="20320" dir="1800000" algn="tl" rotWithShape="0">
                  <a:srgbClr val="000000">
                    <a:alpha val="40000"/>
                  </a:srgbClr>
                </a:outerShdw>
              </a:effectLst>
            </a:endParaRPr>
          </a:p>
        </p:txBody>
      </p:sp>
      <p:sp>
        <p:nvSpPr>
          <p:cNvPr id="11" name="TextBox 10"/>
          <p:cNvSpPr txBox="1"/>
          <p:nvPr/>
        </p:nvSpPr>
        <p:spPr>
          <a:xfrm>
            <a:off x="798986" y="1275000"/>
            <a:ext cx="7997834" cy="1569660"/>
          </a:xfrm>
          <a:prstGeom prst="rect">
            <a:avLst/>
          </a:prstGeom>
          <a:noFill/>
        </p:spPr>
        <p:txBody>
          <a:bodyPr wrap="square" rtlCol="1">
            <a:spAutoFit/>
          </a:bodyPr>
          <a:lstStyle/>
          <a:p>
            <a:pPr lvl="1"/>
            <a:r>
              <a:rPr lang="he-IL" sz="2400" dirty="0" smtClean="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rPr>
              <a:t>נניח ובמסגרת עבודת השורשים, המורה ביקשה מאיתנו להכין אילן יוחסין. העץ שנבנה יראה בערך כך (תלוי כמה גדולה המשפחה שלכם):</a:t>
            </a:r>
          </a:p>
          <a:p>
            <a:pPr lvl="1"/>
            <a:endParaRPr lang="he-IL" sz="2400" dirty="0" smtClean="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endParaRPr>
          </a:p>
        </p:txBody>
      </p:sp>
      <p:pic>
        <p:nvPicPr>
          <p:cNvPr id="44034" name="Picture 2" descr="http://www.otiyot-sukaryot.com/wp-content/uploads/2011/01/tree.jpg"/>
          <p:cNvPicPr>
            <a:picLocks noChangeAspect="1" noChangeArrowheads="1"/>
          </p:cNvPicPr>
          <p:nvPr/>
        </p:nvPicPr>
        <p:blipFill>
          <a:blip r:embed="rId3" cstate="print"/>
          <a:srcRect/>
          <a:stretch>
            <a:fillRect/>
          </a:stretch>
        </p:blipFill>
        <p:spPr bwMode="auto">
          <a:xfrm>
            <a:off x="1187624" y="2420888"/>
            <a:ext cx="4691166" cy="4038998"/>
          </a:xfrm>
          <a:prstGeom prst="rect">
            <a:avLst/>
          </a:prstGeom>
          <a:noFill/>
        </p:spPr>
      </p:pic>
    </p:spTree>
    <p:extLst>
      <p:ext uri="{BB962C8B-B14F-4D97-AF65-F5344CB8AC3E}">
        <p14:creationId xmlns="" xmlns:p14="http://schemas.microsoft.com/office/powerpoint/2010/main" val="2621742466"/>
      </p:ext>
    </p:extLst>
  </p:cSld>
  <p:clrMapOvr>
    <a:masterClrMapping/>
  </p:clrMapOvr>
  <p:transition spd="slow">
    <p:push dir="u"/>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827584" y="1628800"/>
            <a:ext cx="6777136" cy="707886"/>
          </a:xfrm>
          <a:prstGeom prst="rect">
            <a:avLst/>
          </a:prstGeom>
          <a:noFill/>
        </p:spPr>
        <p:txBody>
          <a:bodyPr wrap="square" rtlCol="1">
            <a:spAutoFit/>
          </a:bodyPr>
          <a:lstStyle/>
          <a:p>
            <a:endParaRPr lang="he-IL" sz="4000" b="1" dirty="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endParaRPr>
          </a:p>
        </p:txBody>
      </p:sp>
      <p:sp>
        <p:nvSpPr>
          <p:cNvPr id="4" name="TextBox 3"/>
          <p:cNvSpPr txBox="1"/>
          <p:nvPr/>
        </p:nvSpPr>
        <p:spPr>
          <a:xfrm>
            <a:off x="-1260648" y="3284984"/>
            <a:ext cx="6777136" cy="1200329"/>
          </a:xfrm>
          <a:prstGeom prst="rect">
            <a:avLst/>
          </a:prstGeom>
          <a:noFill/>
        </p:spPr>
        <p:txBody>
          <a:bodyPr wrap="square" rtlCol="1">
            <a:spAutoFit/>
          </a:bodyPr>
          <a:lstStyle/>
          <a:p>
            <a:endParaRPr lang="he-IL" sz="7200" b="1" dirty="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endParaRPr>
          </a:p>
        </p:txBody>
      </p:sp>
      <p:sp>
        <p:nvSpPr>
          <p:cNvPr id="8" name="TextBox 7"/>
          <p:cNvSpPr txBox="1"/>
          <p:nvPr/>
        </p:nvSpPr>
        <p:spPr>
          <a:xfrm>
            <a:off x="899592" y="476671"/>
            <a:ext cx="9217024" cy="769441"/>
          </a:xfrm>
          <a:prstGeom prst="rect">
            <a:avLst/>
          </a:prstGeom>
          <a:noFill/>
        </p:spPr>
        <p:txBody>
          <a:bodyPr wrap="square" rtlCol="1">
            <a:spAutoFit/>
          </a:bodyPr>
          <a:lstStyle/>
          <a:p>
            <a:pPr algn="ctr"/>
            <a:r>
              <a:rPr lang="he-IL" sz="4400" b="1" dirty="0" smtClean="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rPr>
              <a:t>מבנה נתונים – עץ בינארי</a:t>
            </a:r>
          </a:p>
        </p:txBody>
      </p:sp>
      <p:sp>
        <p:nvSpPr>
          <p:cNvPr id="3" name="TextBox 2"/>
          <p:cNvSpPr txBox="1"/>
          <p:nvPr/>
        </p:nvSpPr>
        <p:spPr>
          <a:xfrm>
            <a:off x="1419434" y="1944516"/>
            <a:ext cx="6408712" cy="369332"/>
          </a:xfrm>
          <a:prstGeom prst="rect">
            <a:avLst/>
          </a:prstGeom>
          <a:noFill/>
        </p:spPr>
        <p:txBody>
          <a:bodyPr wrap="square" rtlCol="1">
            <a:spAutoFit/>
          </a:bodyPr>
          <a:lstStyle/>
          <a:p>
            <a:pPr lvl="1"/>
            <a:endParaRPr lang="he-IL" b="1" dirty="0">
              <a:ln w="12700">
                <a:solidFill>
                  <a:schemeClr val="tx2">
                    <a:satMod val="155000"/>
                  </a:schemeClr>
                </a:solidFill>
                <a:prstDash val="solid"/>
              </a:ln>
              <a:effectLst>
                <a:outerShdw blurRad="41275" dist="20320" dir="1800000" algn="tl" rotWithShape="0">
                  <a:srgbClr val="000000">
                    <a:alpha val="40000"/>
                  </a:srgbClr>
                </a:outerShdw>
              </a:effectLst>
            </a:endParaRPr>
          </a:p>
        </p:txBody>
      </p:sp>
      <p:sp>
        <p:nvSpPr>
          <p:cNvPr id="11" name="TextBox 10"/>
          <p:cNvSpPr txBox="1"/>
          <p:nvPr/>
        </p:nvSpPr>
        <p:spPr>
          <a:xfrm>
            <a:off x="4932040" y="1275000"/>
            <a:ext cx="4211960" cy="3416320"/>
          </a:xfrm>
          <a:prstGeom prst="rect">
            <a:avLst/>
          </a:prstGeom>
          <a:noFill/>
        </p:spPr>
        <p:txBody>
          <a:bodyPr wrap="square" rtlCol="1">
            <a:spAutoFit/>
          </a:bodyPr>
          <a:lstStyle/>
          <a:p>
            <a:pPr lvl="1"/>
            <a:r>
              <a:rPr lang="he-IL" sz="2400" dirty="0" smtClean="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rPr>
              <a:t>ניתן לראות שבראש משפחת כהן נמצאים רבקה וחיים. </a:t>
            </a:r>
          </a:p>
          <a:p>
            <a:pPr lvl="1"/>
            <a:endParaRPr lang="he-IL" sz="2400" dirty="0" smtClean="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endParaRPr>
          </a:p>
          <a:p>
            <a:pPr lvl="1"/>
            <a:r>
              <a:rPr lang="he-IL" sz="2400" dirty="0" smtClean="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rPr>
              <a:t>לחיים שני ילדים- משה ואילנה</a:t>
            </a:r>
          </a:p>
          <a:p>
            <a:pPr lvl="1"/>
            <a:r>
              <a:rPr lang="he-IL" sz="2400" dirty="0" smtClean="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rPr>
              <a:t>לרבקה שלושה ילדים- יוסי גאולה ואפי.</a:t>
            </a:r>
          </a:p>
          <a:p>
            <a:pPr lvl="1"/>
            <a:endParaRPr lang="he-IL" sz="2400" dirty="0" smtClean="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endParaRPr>
          </a:p>
          <a:p>
            <a:pPr lvl="1"/>
            <a:r>
              <a:rPr lang="he-IL" sz="2400" dirty="0" smtClean="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rPr>
              <a:t>וכך הלאה...</a:t>
            </a:r>
          </a:p>
          <a:p>
            <a:pPr lvl="1"/>
            <a:endParaRPr lang="he-IL" sz="2400" dirty="0" smtClean="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endParaRPr>
          </a:p>
        </p:txBody>
      </p:sp>
      <p:pic>
        <p:nvPicPr>
          <p:cNvPr id="44034" name="Picture 2" descr="http://www.otiyot-sukaryot.com/wp-content/uploads/2011/01/tree.jpg"/>
          <p:cNvPicPr>
            <a:picLocks noChangeAspect="1" noChangeArrowheads="1"/>
          </p:cNvPicPr>
          <p:nvPr/>
        </p:nvPicPr>
        <p:blipFill>
          <a:blip r:embed="rId2" cstate="print"/>
          <a:srcRect/>
          <a:stretch>
            <a:fillRect/>
          </a:stretch>
        </p:blipFill>
        <p:spPr bwMode="auto">
          <a:xfrm>
            <a:off x="0" y="1412776"/>
            <a:ext cx="4691166" cy="4038998"/>
          </a:xfrm>
          <a:prstGeom prst="rect">
            <a:avLst/>
          </a:prstGeom>
          <a:noFill/>
        </p:spPr>
      </p:pic>
    </p:spTree>
    <p:extLst>
      <p:ext uri="{BB962C8B-B14F-4D97-AF65-F5344CB8AC3E}">
        <p14:creationId xmlns="" xmlns:p14="http://schemas.microsoft.com/office/powerpoint/2010/main" val="2621742466"/>
      </p:ext>
    </p:extLst>
  </p:cSld>
  <p:clrMapOvr>
    <a:masterClrMapping/>
  </p:clrMapOvr>
  <p:transition spd="slow">
    <p:push dir="u"/>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827584" y="1628800"/>
            <a:ext cx="6777136" cy="707886"/>
          </a:xfrm>
          <a:prstGeom prst="rect">
            <a:avLst/>
          </a:prstGeom>
          <a:noFill/>
        </p:spPr>
        <p:txBody>
          <a:bodyPr wrap="square" rtlCol="1">
            <a:spAutoFit/>
          </a:bodyPr>
          <a:lstStyle/>
          <a:p>
            <a:endParaRPr lang="he-IL" sz="4000" b="1" dirty="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endParaRPr>
          </a:p>
        </p:txBody>
      </p:sp>
      <p:sp>
        <p:nvSpPr>
          <p:cNvPr id="4" name="TextBox 3"/>
          <p:cNvSpPr txBox="1"/>
          <p:nvPr/>
        </p:nvSpPr>
        <p:spPr>
          <a:xfrm>
            <a:off x="-1260648" y="3284984"/>
            <a:ext cx="6777136" cy="1200329"/>
          </a:xfrm>
          <a:prstGeom prst="rect">
            <a:avLst/>
          </a:prstGeom>
          <a:noFill/>
        </p:spPr>
        <p:txBody>
          <a:bodyPr wrap="square" rtlCol="1">
            <a:spAutoFit/>
          </a:bodyPr>
          <a:lstStyle/>
          <a:p>
            <a:endParaRPr lang="he-IL" sz="7200" b="1" dirty="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endParaRPr>
          </a:p>
        </p:txBody>
      </p:sp>
      <p:sp>
        <p:nvSpPr>
          <p:cNvPr id="8" name="TextBox 7"/>
          <p:cNvSpPr txBox="1"/>
          <p:nvPr/>
        </p:nvSpPr>
        <p:spPr>
          <a:xfrm>
            <a:off x="899592" y="476671"/>
            <a:ext cx="9217024" cy="769441"/>
          </a:xfrm>
          <a:prstGeom prst="rect">
            <a:avLst/>
          </a:prstGeom>
          <a:noFill/>
        </p:spPr>
        <p:txBody>
          <a:bodyPr wrap="square" rtlCol="1">
            <a:spAutoFit/>
          </a:bodyPr>
          <a:lstStyle/>
          <a:p>
            <a:pPr algn="ctr"/>
            <a:r>
              <a:rPr lang="he-IL" sz="4400" b="1" dirty="0" smtClean="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rPr>
              <a:t>מבנה נתונים – עץ בינארי</a:t>
            </a:r>
          </a:p>
        </p:txBody>
      </p:sp>
      <p:sp>
        <p:nvSpPr>
          <p:cNvPr id="3" name="TextBox 2"/>
          <p:cNvSpPr txBox="1"/>
          <p:nvPr/>
        </p:nvSpPr>
        <p:spPr>
          <a:xfrm>
            <a:off x="1419434" y="1944516"/>
            <a:ext cx="6408712" cy="369332"/>
          </a:xfrm>
          <a:prstGeom prst="rect">
            <a:avLst/>
          </a:prstGeom>
          <a:noFill/>
        </p:spPr>
        <p:txBody>
          <a:bodyPr wrap="square" rtlCol="1">
            <a:spAutoFit/>
          </a:bodyPr>
          <a:lstStyle/>
          <a:p>
            <a:pPr lvl="1"/>
            <a:endParaRPr lang="he-IL" b="1" dirty="0">
              <a:ln w="12700">
                <a:solidFill>
                  <a:schemeClr val="tx2">
                    <a:satMod val="155000"/>
                  </a:schemeClr>
                </a:solidFill>
                <a:prstDash val="solid"/>
              </a:ln>
              <a:effectLst>
                <a:outerShdw blurRad="41275" dist="20320" dir="1800000" algn="tl" rotWithShape="0">
                  <a:srgbClr val="000000">
                    <a:alpha val="40000"/>
                  </a:srgbClr>
                </a:outerShdw>
              </a:effectLst>
            </a:endParaRPr>
          </a:p>
        </p:txBody>
      </p:sp>
      <p:sp>
        <p:nvSpPr>
          <p:cNvPr id="11" name="TextBox 10"/>
          <p:cNvSpPr txBox="1"/>
          <p:nvPr/>
        </p:nvSpPr>
        <p:spPr>
          <a:xfrm>
            <a:off x="4932040" y="1275000"/>
            <a:ext cx="4211960" cy="3416320"/>
          </a:xfrm>
          <a:prstGeom prst="rect">
            <a:avLst/>
          </a:prstGeom>
          <a:noFill/>
        </p:spPr>
        <p:txBody>
          <a:bodyPr wrap="square" rtlCol="1">
            <a:spAutoFit/>
          </a:bodyPr>
          <a:lstStyle/>
          <a:p>
            <a:pPr lvl="1"/>
            <a:r>
              <a:rPr lang="he-IL" sz="2400" dirty="0" smtClean="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rPr>
              <a:t>נסתכל כעת על העץ בצורה הפוכה:</a:t>
            </a:r>
          </a:p>
          <a:p>
            <a:pPr lvl="1"/>
            <a:endParaRPr lang="he-IL" sz="2400" dirty="0" smtClean="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endParaRPr>
          </a:p>
          <a:p>
            <a:pPr lvl="1"/>
            <a:r>
              <a:rPr lang="he-IL" sz="2400" dirty="0" smtClean="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rPr>
              <a:t>לעץ יש שורש,</a:t>
            </a:r>
          </a:p>
          <a:p>
            <a:pPr lvl="1"/>
            <a:r>
              <a:rPr lang="he-IL" sz="2400" dirty="0" smtClean="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rPr>
              <a:t>לשורש שני ילדים,</a:t>
            </a:r>
          </a:p>
          <a:p>
            <a:pPr lvl="1"/>
            <a:r>
              <a:rPr lang="he-IL" sz="2400" dirty="0" smtClean="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rPr>
              <a:t>לכל אחד מהילדים ילדים משלו,</a:t>
            </a:r>
          </a:p>
          <a:p>
            <a:pPr lvl="1"/>
            <a:r>
              <a:rPr lang="he-IL" sz="2400" dirty="0" smtClean="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rPr>
              <a:t>וכך הלאה...</a:t>
            </a:r>
          </a:p>
          <a:p>
            <a:pPr lvl="1"/>
            <a:endParaRPr lang="he-IL" sz="2400" dirty="0" smtClean="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endParaRPr>
          </a:p>
        </p:txBody>
      </p:sp>
      <p:pic>
        <p:nvPicPr>
          <p:cNvPr id="44034" name="Picture 2" descr="http://www.otiyot-sukaryot.com/wp-content/uploads/2011/01/tree.jpg"/>
          <p:cNvPicPr>
            <a:picLocks noChangeAspect="1" noChangeArrowheads="1"/>
          </p:cNvPicPr>
          <p:nvPr/>
        </p:nvPicPr>
        <p:blipFill>
          <a:blip r:embed="rId2" cstate="print"/>
          <a:srcRect/>
          <a:stretch>
            <a:fillRect/>
          </a:stretch>
        </p:blipFill>
        <p:spPr bwMode="auto">
          <a:xfrm rot="10800000">
            <a:off x="0" y="1412776"/>
            <a:ext cx="4691166" cy="4038998"/>
          </a:xfrm>
          <a:prstGeom prst="rect">
            <a:avLst/>
          </a:prstGeom>
          <a:noFill/>
        </p:spPr>
      </p:pic>
    </p:spTree>
    <p:extLst>
      <p:ext uri="{BB962C8B-B14F-4D97-AF65-F5344CB8AC3E}">
        <p14:creationId xmlns="" xmlns:p14="http://schemas.microsoft.com/office/powerpoint/2010/main" val="2621742466"/>
      </p:ext>
    </p:extLst>
  </p:cSld>
  <p:clrMapOvr>
    <a:masterClrMapping/>
  </p:clrMapOvr>
  <p:transition spd="slow">
    <p:push dir="u"/>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827584" y="1628800"/>
            <a:ext cx="6777136" cy="707886"/>
          </a:xfrm>
          <a:prstGeom prst="rect">
            <a:avLst/>
          </a:prstGeom>
          <a:noFill/>
        </p:spPr>
        <p:txBody>
          <a:bodyPr wrap="square" rtlCol="1">
            <a:spAutoFit/>
          </a:bodyPr>
          <a:lstStyle/>
          <a:p>
            <a:endParaRPr lang="he-IL" sz="4000" b="1" dirty="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endParaRPr>
          </a:p>
        </p:txBody>
      </p:sp>
      <p:sp>
        <p:nvSpPr>
          <p:cNvPr id="4" name="TextBox 3"/>
          <p:cNvSpPr txBox="1"/>
          <p:nvPr/>
        </p:nvSpPr>
        <p:spPr>
          <a:xfrm>
            <a:off x="-1260648" y="3284984"/>
            <a:ext cx="6777136" cy="1200329"/>
          </a:xfrm>
          <a:prstGeom prst="rect">
            <a:avLst/>
          </a:prstGeom>
          <a:noFill/>
        </p:spPr>
        <p:txBody>
          <a:bodyPr wrap="square" rtlCol="1">
            <a:spAutoFit/>
          </a:bodyPr>
          <a:lstStyle/>
          <a:p>
            <a:endParaRPr lang="he-IL" sz="7200" b="1" dirty="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endParaRPr>
          </a:p>
        </p:txBody>
      </p:sp>
      <p:sp>
        <p:nvSpPr>
          <p:cNvPr id="8" name="TextBox 7"/>
          <p:cNvSpPr txBox="1"/>
          <p:nvPr/>
        </p:nvSpPr>
        <p:spPr>
          <a:xfrm>
            <a:off x="899592" y="476671"/>
            <a:ext cx="9217024" cy="769441"/>
          </a:xfrm>
          <a:prstGeom prst="rect">
            <a:avLst/>
          </a:prstGeom>
          <a:noFill/>
        </p:spPr>
        <p:txBody>
          <a:bodyPr wrap="square" rtlCol="1">
            <a:spAutoFit/>
          </a:bodyPr>
          <a:lstStyle/>
          <a:p>
            <a:pPr algn="ctr"/>
            <a:r>
              <a:rPr lang="he-IL" sz="4400" b="1" dirty="0" smtClean="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rPr>
              <a:t>מבנה נתונים – עץ בינארי</a:t>
            </a:r>
          </a:p>
        </p:txBody>
      </p:sp>
      <p:sp>
        <p:nvSpPr>
          <p:cNvPr id="3" name="TextBox 2"/>
          <p:cNvSpPr txBox="1"/>
          <p:nvPr/>
        </p:nvSpPr>
        <p:spPr>
          <a:xfrm>
            <a:off x="1419434" y="1944516"/>
            <a:ext cx="6408712" cy="369332"/>
          </a:xfrm>
          <a:prstGeom prst="rect">
            <a:avLst/>
          </a:prstGeom>
          <a:noFill/>
        </p:spPr>
        <p:txBody>
          <a:bodyPr wrap="square" rtlCol="1">
            <a:spAutoFit/>
          </a:bodyPr>
          <a:lstStyle/>
          <a:p>
            <a:pPr lvl="1"/>
            <a:endParaRPr lang="he-IL" b="1" dirty="0">
              <a:ln w="12700">
                <a:solidFill>
                  <a:schemeClr val="tx2">
                    <a:satMod val="155000"/>
                  </a:schemeClr>
                </a:solidFill>
                <a:prstDash val="solid"/>
              </a:ln>
              <a:effectLst>
                <a:outerShdw blurRad="41275" dist="20320" dir="1800000" algn="tl" rotWithShape="0">
                  <a:srgbClr val="000000">
                    <a:alpha val="40000"/>
                  </a:srgbClr>
                </a:outerShdw>
              </a:effectLst>
            </a:endParaRPr>
          </a:p>
        </p:txBody>
      </p:sp>
      <p:sp>
        <p:nvSpPr>
          <p:cNvPr id="11" name="TextBox 10"/>
          <p:cNvSpPr txBox="1"/>
          <p:nvPr/>
        </p:nvSpPr>
        <p:spPr>
          <a:xfrm>
            <a:off x="899592" y="1268760"/>
            <a:ext cx="7992888" cy="1938992"/>
          </a:xfrm>
          <a:prstGeom prst="rect">
            <a:avLst/>
          </a:prstGeom>
          <a:noFill/>
        </p:spPr>
        <p:txBody>
          <a:bodyPr wrap="square" rtlCol="1">
            <a:spAutoFit/>
          </a:bodyPr>
          <a:lstStyle/>
          <a:p>
            <a:pPr lvl="1"/>
            <a:r>
              <a:rPr lang="he-IL" sz="2400" dirty="0" smtClean="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rPr>
              <a:t>במדעי המחשב, עץ הוא מבנה נתונים אשר מדמה היררכיה של עץ – לעץ יש שורש ותתי עצים של ילדים.</a:t>
            </a:r>
          </a:p>
          <a:p>
            <a:pPr lvl="1"/>
            <a:r>
              <a:rPr lang="he-IL" sz="2400" dirty="0" smtClean="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rPr>
              <a:t>עץ בינארי הוא עץ שבו לכל צומת יש 2 ילדים לכל היותר.</a:t>
            </a:r>
          </a:p>
          <a:p>
            <a:pPr lvl="1"/>
            <a:endParaRPr lang="he-IL" sz="2400" dirty="0" smtClean="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endParaRPr>
          </a:p>
          <a:p>
            <a:pPr lvl="1"/>
            <a:endParaRPr lang="he-IL" sz="2400" dirty="0" smtClean="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endParaRPr>
          </a:p>
        </p:txBody>
      </p:sp>
      <p:pic>
        <p:nvPicPr>
          <p:cNvPr id="45058" name="Picture 2" descr="http://computersciencesource.files.wordpress.com/2010/01/trebin.png"/>
          <p:cNvPicPr>
            <a:picLocks noChangeAspect="1" noChangeArrowheads="1"/>
          </p:cNvPicPr>
          <p:nvPr/>
        </p:nvPicPr>
        <p:blipFill>
          <a:blip r:embed="rId2" cstate="print"/>
          <a:srcRect/>
          <a:stretch>
            <a:fillRect/>
          </a:stretch>
        </p:blipFill>
        <p:spPr bwMode="auto">
          <a:xfrm>
            <a:off x="611560" y="2708920"/>
            <a:ext cx="6096000" cy="3114676"/>
          </a:xfrm>
          <a:prstGeom prst="rect">
            <a:avLst/>
          </a:prstGeom>
          <a:noFill/>
        </p:spPr>
      </p:pic>
      <p:sp>
        <p:nvSpPr>
          <p:cNvPr id="9" name="TextBox 8"/>
          <p:cNvSpPr txBox="1"/>
          <p:nvPr/>
        </p:nvSpPr>
        <p:spPr>
          <a:xfrm>
            <a:off x="4139952" y="2780928"/>
            <a:ext cx="1296144" cy="369332"/>
          </a:xfrm>
          <a:prstGeom prst="rect">
            <a:avLst/>
          </a:prstGeom>
          <a:noFill/>
        </p:spPr>
        <p:txBody>
          <a:bodyPr wrap="square" rtlCol="1">
            <a:spAutoFit/>
          </a:bodyPr>
          <a:lstStyle/>
          <a:p>
            <a:r>
              <a:rPr lang="he-IL" b="1" dirty="0" smtClean="0"/>
              <a:t>שורש העץ</a:t>
            </a:r>
            <a:endParaRPr lang="he-IL" b="1" dirty="0"/>
          </a:p>
        </p:txBody>
      </p:sp>
    </p:spTree>
    <p:extLst>
      <p:ext uri="{BB962C8B-B14F-4D97-AF65-F5344CB8AC3E}">
        <p14:creationId xmlns="" xmlns:p14="http://schemas.microsoft.com/office/powerpoint/2010/main" val="2621742466"/>
      </p:ext>
    </p:extLst>
  </p:cSld>
  <p:clrMapOvr>
    <a:masterClrMapping/>
  </p:clrMapOvr>
  <p:transition spd="slow">
    <p:push dir="u"/>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827584" y="1628800"/>
            <a:ext cx="6777136" cy="707886"/>
          </a:xfrm>
          <a:prstGeom prst="rect">
            <a:avLst/>
          </a:prstGeom>
          <a:noFill/>
        </p:spPr>
        <p:txBody>
          <a:bodyPr wrap="square" rtlCol="1">
            <a:spAutoFit/>
          </a:bodyPr>
          <a:lstStyle/>
          <a:p>
            <a:endParaRPr lang="he-IL" sz="4000" b="1" dirty="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endParaRPr>
          </a:p>
        </p:txBody>
      </p:sp>
      <p:sp>
        <p:nvSpPr>
          <p:cNvPr id="4" name="TextBox 3"/>
          <p:cNvSpPr txBox="1"/>
          <p:nvPr/>
        </p:nvSpPr>
        <p:spPr>
          <a:xfrm>
            <a:off x="-1260648" y="3284984"/>
            <a:ext cx="6777136" cy="1200329"/>
          </a:xfrm>
          <a:prstGeom prst="rect">
            <a:avLst/>
          </a:prstGeom>
          <a:noFill/>
        </p:spPr>
        <p:txBody>
          <a:bodyPr wrap="square" rtlCol="1">
            <a:spAutoFit/>
          </a:bodyPr>
          <a:lstStyle/>
          <a:p>
            <a:endParaRPr lang="he-IL" sz="7200" b="1" dirty="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endParaRPr>
          </a:p>
        </p:txBody>
      </p:sp>
      <p:sp>
        <p:nvSpPr>
          <p:cNvPr id="8" name="TextBox 7"/>
          <p:cNvSpPr txBox="1"/>
          <p:nvPr/>
        </p:nvSpPr>
        <p:spPr>
          <a:xfrm>
            <a:off x="0" y="476672"/>
            <a:ext cx="9217024" cy="769441"/>
          </a:xfrm>
          <a:prstGeom prst="rect">
            <a:avLst/>
          </a:prstGeom>
          <a:noFill/>
        </p:spPr>
        <p:txBody>
          <a:bodyPr wrap="square" rtlCol="1">
            <a:spAutoFit/>
          </a:bodyPr>
          <a:lstStyle/>
          <a:p>
            <a:pPr algn="ctr"/>
            <a:r>
              <a:rPr lang="he-IL" sz="4400" b="1" dirty="0" smtClean="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rPr>
              <a:t>עץ בינארי - רמות</a:t>
            </a:r>
          </a:p>
        </p:txBody>
      </p:sp>
      <p:sp>
        <p:nvSpPr>
          <p:cNvPr id="3" name="TextBox 2"/>
          <p:cNvSpPr txBox="1"/>
          <p:nvPr/>
        </p:nvSpPr>
        <p:spPr>
          <a:xfrm>
            <a:off x="1419434" y="1944516"/>
            <a:ext cx="6408712" cy="369332"/>
          </a:xfrm>
          <a:prstGeom prst="rect">
            <a:avLst/>
          </a:prstGeom>
          <a:noFill/>
        </p:spPr>
        <p:txBody>
          <a:bodyPr wrap="square" rtlCol="1">
            <a:spAutoFit/>
          </a:bodyPr>
          <a:lstStyle/>
          <a:p>
            <a:pPr lvl="1"/>
            <a:endParaRPr lang="he-IL" b="1" dirty="0">
              <a:ln w="12700">
                <a:solidFill>
                  <a:schemeClr val="tx2">
                    <a:satMod val="155000"/>
                  </a:schemeClr>
                </a:solidFill>
                <a:prstDash val="solid"/>
              </a:ln>
              <a:effectLst>
                <a:outerShdw blurRad="41275" dist="20320" dir="1800000" algn="tl" rotWithShape="0">
                  <a:srgbClr val="000000">
                    <a:alpha val="40000"/>
                  </a:srgbClr>
                </a:outerShdw>
              </a:effectLst>
            </a:endParaRPr>
          </a:p>
        </p:txBody>
      </p:sp>
      <p:sp>
        <p:nvSpPr>
          <p:cNvPr id="11" name="TextBox 10"/>
          <p:cNvSpPr txBox="1"/>
          <p:nvPr/>
        </p:nvSpPr>
        <p:spPr>
          <a:xfrm>
            <a:off x="899592" y="1268760"/>
            <a:ext cx="7992888" cy="830997"/>
          </a:xfrm>
          <a:prstGeom prst="rect">
            <a:avLst/>
          </a:prstGeom>
          <a:noFill/>
        </p:spPr>
        <p:txBody>
          <a:bodyPr wrap="square" rtlCol="1">
            <a:spAutoFit/>
          </a:bodyPr>
          <a:lstStyle/>
          <a:p>
            <a:pPr lvl="1"/>
            <a:r>
              <a:rPr lang="he-IL" sz="2400" dirty="0" smtClean="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rPr>
              <a:t>בעץ בינארי קיים המושג "רמה":</a:t>
            </a:r>
          </a:p>
          <a:p>
            <a:pPr lvl="1"/>
            <a:endParaRPr lang="he-IL" sz="2400" dirty="0" smtClean="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endParaRPr>
          </a:p>
        </p:txBody>
      </p:sp>
      <p:pic>
        <p:nvPicPr>
          <p:cNvPr id="48130" name="Picture 2" descr="http://ourmine.googlecode.com/svn/trunk/share/img/Binary_tree.png"/>
          <p:cNvPicPr>
            <a:picLocks noChangeAspect="1" noChangeArrowheads="1"/>
          </p:cNvPicPr>
          <p:nvPr/>
        </p:nvPicPr>
        <p:blipFill>
          <a:blip r:embed="rId2" cstate="print"/>
          <a:srcRect/>
          <a:stretch>
            <a:fillRect/>
          </a:stretch>
        </p:blipFill>
        <p:spPr bwMode="auto">
          <a:xfrm>
            <a:off x="323528" y="2204864"/>
            <a:ext cx="7136074" cy="4144939"/>
          </a:xfrm>
          <a:prstGeom prst="rect">
            <a:avLst/>
          </a:prstGeom>
          <a:noFill/>
        </p:spPr>
      </p:pic>
      <p:cxnSp>
        <p:nvCxnSpPr>
          <p:cNvPr id="12" name="מחבר ישר 11"/>
          <p:cNvCxnSpPr/>
          <p:nvPr/>
        </p:nvCxnSpPr>
        <p:spPr>
          <a:xfrm>
            <a:off x="323528" y="2924944"/>
            <a:ext cx="7128792" cy="0"/>
          </a:xfrm>
          <a:prstGeom prst="line">
            <a:avLst/>
          </a:prstGeom>
        </p:spPr>
        <p:style>
          <a:lnRef idx="2">
            <a:schemeClr val="dk1"/>
          </a:lnRef>
          <a:fillRef idx="0">
            <a:schemeClr val="dk1"/>
          </a:fillRef>
          <a:effectRef idx="1">
            <a:schemeClr val="dk1"/>
          </a:effectRef>
          <a:fontRef idx="minor">
            <a:schemeClr val="tx1"/>
          </a:fontRef>
        </p:style>
      </p:cxnSp>
      <p:cxnSp>
        <p:nvCxnSpPr>
          <p:cNvPr id="13" name="מחבר ישר 12"/>
          <p:cNvCxnSpPr/>
          <p:nvPr/>
        </p:nvCxnSpPr>
        <p:spPr>
          <a:xfrm>
            <a:off x="323528" y="3789040"/>
            <a:ext cx="7128792" cy="0"/>
          </a:xfrm>
          <a:prstGeom prst="line">
            <a:avLst/>
          </a:prstGeom>
        </p:spPr>
        <p:style>
          <a:lnRef idx="2">
            <a:schemeClr val="dk1"/>
          </a:lnRef>
          <a:fillRef idx="0">
            <a:schemeClr val="dk1"/>
          </a:fillRef>
          <a:effectRef idx="1">
            <a:schemeClr val="dk1"/>
          </a:effectRef>
          <a:fontRef idx="minor">
            <a:schemeClr val="tx1"/>
          </a:fontRef>
        </p:style>
      </p:cxnSp>
      <p:cxnSp>
        <p:nvCxnSpPr>
          <p:cNvPr id="14" name="מחבר ישר 13"/>
          <p:cNvCxnSpPr/>
          <p:nvPr/>
        </p:nvCxnSpPr>
        <p:spPr>
          <a:xfrm>
            <a:off x="323528" y="5013176"/>
            <a:ext cx="7128792" cy="0"/>
          </a:xfrm>
          <a:prstGeom prst="line">
            <a:avLst/>
          </a:prstGeom>
        </p:spPr>
        <p:style>
          <a:lnRef idx="2">
            <a:schemeClr val="dk1"/>
          </a:lnRef>
          <a:fillRef idx="0">
            <a:schemeClr val="dk1"/>
          </a:fillRef>
          <a:effectRef idx="1">
            <a:schemeClr val="dk1"/>
          </a:effectRef>
          <a:fontRef idx="minor">
            <a:schemeClr val="tx1"/>
          </a:fontRef>
        </p:style>
      </p:cxnSp>
      <p:sp>
        <p:nvSpPr>
          <p:cNvPr id="15" name="TextBox 14"/>
          <p:cNvSpPr txBox="1"/>
          <p:nvPr/>
        </p:nvSpPr>
        <p:spPr>
          <a:xfrm>
            <a:off x="5292080" y="2204864"/>
            <a:ext cx="1584176" cy="830997"/>
          </a:xfrm>
          <a:prstGeom prst="rect">
            <a:avLst/>
          </a:prstGeom>
          <a:noFill/>
        </p:spPr>
        <p:txBody>
          <a:bodyPr wrap="square" rtlCol="1">
            <a:spAutoFit/>
          </a:bodyPr>
          <a:lstStyle/>
          <a:p>
            <a:pPr lvl="1"/>
            <a:r>
              <a:rPr lang="he-IL" sz="2400" dirty="0" smtClean="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rPr>
              <a:t>רמה 0</a:t>
            </a:r>
          </a:p>
          <a:p>
            <a:pPr lvl="1"/>
            <a:endParaRPr lang="he-IL" sz="2400" dirty="0" smtClean="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endParaRPr>
          </a:p>
        </p:txBody>
      </p:sp>
      <p:sp>
        <p:nvSpPr>
          <p:cNvPr id="16" name="TextBox 15"/>
          <p:cNvSpPr txBox="1"/>
          <p:nvPr/>
        </p:nvSpPr>
        <p:spPr>
          <a:xfrm>
            <a:off x="3347864" y="3246075"/>
            <a:ext cx="1584176" cy="830997"/>
          </a:xfrm>
          <a:prstGeom prst="rect">
            <a:avLst/>
          </a:prstGeom>
          <a:noFill/>
        </p:spPr>
        <p:txBody>
          <a:bodyPr wrap="square" rtlCol="1">
            <a:spAutoFit/>
          </a:bodyPr>
          <a:lstStyle/>
          <a:p>
            <a:pPr lvl="1"/>
            <a:r>
              <a:rPr lang="he-IL" sz="2400" dirty="0" smtClean="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rPr>
              <a:t>רמה 1</a:t>
            </a:r>
          </a:p>
          <a:p>
            <a:pPr lvl="1"/>
            <a:endParaRPr lang="he-IL" sz="2400" dirty="0" smtClean="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endParaRPr>
          </a:p>
        </p:txBody>
      </p:sp>
      <p:sp>
        <p:nvSpPr>
          <p:cNvPr id="17" name="TextBox 16"/>
          <p:cNvSpPr txBox="1"/>
          <p:nvPr/>
        </p:nvSpPr>
        <p:spPr>
          <a:xfrm>
            <a:off x="3347864" y="5373216"/>
            <a:ext cx="1584176" cy="830997"/>
          </a:xfrm>
          <a:prstGeom prst="rect">
            <a:avLst/>
          </a:prstGeom>
          <a:noFill/>
        </p:spPr>
        <p:txBody>
          <a:bodyPr wrap="square" rtlCol="1">
            <a:spAutoFit/>
          </a:bodyPr>
          <a:lstStyle/>
          <a:p>
            <a:pPr lvl="1"/>
            <a:r>
              <a:rPr lang="he-IL" sz="2400" dirty="0" smtClean="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rPr>
              <a:t>רמה 3</a:t>
            </a:r>
          </a:p>
          <a:p>
            <a:pPr lvl="1"/>
            <a:endParaRPr lang="he-IL" sz="2400" dirty="0" smtClean="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endParaRPr>
          </a:p>
        </p:txBody>
      </p:sp>
      <p:sp>
        <p:nvSpPr>
          <p:cNvPr id="18" name="TextBox 17"/>
          <p:cNvSpPr txBox="1"/>
          <p:nvPr/>
        </p:nvSpPr>
        <p:spPr>
          <a:xfrm>
            <a:off x="3347864" y="4077072"/>
            <a:ext cx="1584176" cy="830997"/>
          </a:xfrm>
          <a:prstGeom prst="rect">
            <a:avLst/>
          </a:prstGeom>
          <a:noFill/>
        </p:spPr>
        <p:txBody>
          <a:bodyPr wrap="square" rtlCol="1">
            <a:spAutoFit/>
          </a:bodyPr>
          <a:lstStyle/>
          <a:p>
            <a:pPr lvl="1"/>
            <a:r>
              <a:rPr lang="he-IL" sz="2400" dirty="0" smtClean="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rPr>
              <a:t>רמה 2</a:t>
            </a:r>
          </a:p>
          <a:p>
            <a:pPr lvl="1"/>
            <a:endParaRPr lang="he-IL" sz="2400" dirty="0" smtClean="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endParaRPr>
          </a:p>
        </p:txBody>
      </p:sp>
    </p:spTree>
    <p:extLst>
      <p:ext uri="{BB962C8B-B14F-4D97-AF65-F5344CB8AC3E}">
        <p14:creationId xmlns="" xmlns:p14="http://schemas.microsoft.com/office/powerpoint/2010/main" val="2621742466"/>
      </p:ext>
    </p:extLst>
  </p:cSld>
  <p:clrMapOvr>
    <a:masterClrMapping/>
  </p:clrMapOvr>
  <p:transition spd="slow">
    <p:push dir="u"/>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921760" y="1296444"/>
            <a:ext cx="5682959" cy="707886"/>
          </a:xfrm>
          <a:prstGeom prst="rect">
            <a:avLst/>
          </a:prstGeom>
          <a:noFill/>
        </p:spPr>
        <p:txBody>
          <a:bodyPr wrap="square" rtlCol="1">
            <a:spAutoFit/>
          </a:bodyPr>
          <a:lstStyle/>
          <a:p>
            <a:endParaRPr lang="he-IL" sz="4000" b="1" dirty="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endParaRPr>
          </a:p>
        </p:txBody>
      </p:sp>
      <p:sp>
        <p:nvSpPr>
          <p:cNvPr id="4" name="TextBox 3"/>
          <p:cNvSpPr txBox="1"/>
          <p:nvPr/>
        </p:nvSpPr>
        <p:spPr>
          <a:xfrm>
            <a:off x="-1260648" y="3284984"/>
            <a:ext cx="6777136" cy="1200329"/>
          </a:xfrm>
          <a:prstGeom prst="rect">
            <a:avLst/>
          </a:prstGeom>
          <a:noFill/>
        </p:spPr>
        <p:txBody>
          <a:bodyPr wrap="square" rtlCol="1">
            <a:spAutoFit/>
          </a:bodyPr>
          <a:lstStyle/>
          <a:p>
            <a:endParaRPr lang="he-IL" sz="7200" b="1" dirty="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endParaRPr>
          </a:p>
        </p:txBody>
      </p:sp>
      <p:sp>
        <p:nvSpPr>
          <p:cNvPr id="8" name="TextBox 7"/>
          <p:cNvSpPr txBox="1"/>
          <p:nvPr/>
        </p:nvSpPr>
        <p:spPr>
          <a:xfrm>
            <a:off x="0" y="188640"/>
            <a:ext cx="9217024" cy="553998"/>
          </a:xfrm>
          <a:prstGeom prst="rect">
            <a:avLst/>
          </a:prstGeom>
          <a:noFill/>
        </p:spPr>
        <p:txBody>
          <a:bodyPr wrap="square" rtlCol="1">
            <a:spAutoFit/>
          </a:bodyPr>
          <a:lstStyle/>
          <a:p>
            <a:pPr algn="ctr"/>
            <a:r>
              <a:rPr lang="he-IL" sz="3000" b="1" dirty="0" smtClean="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rPr>
              <a:t>עץ בינארי - רמות</a:t>
            </a:r>
          </a:p>
        </p:txBody>
      </p:sp>
      <p:sp>
        <p:nvSpPr>
          <p:cNvPr id="3" name="TextBox 2"/>
          <p:cNvSpPr txBox="1"/>
          <p:nvPr/>
        </p:nvSpPr>
        <p:spPr>
          <a:xfrm>
            <a:off x="2454128" y="1052736"/>
            <a:ext cx="5374017" cy="369332"/>
          </a:xfrm>
          <a:prstGeom prst="rect">
            <a:avLst/>
          </a:prstGeom>
          <a:noFill/>
        </p:spPr>
        <p:txBody>
          <a:bodyPr wrap="square" rtlCol="1">
            <a:spAutoFit/>
          </a:bodyPr>
          <a:lstStyle/>
          <a:p>
            <a:pPr lvl="1"/>
            <a:endParaRPr lang="he-IL" b="1" dirty="0">
              <a:ln w="12700">
                <a:solidFill>
                  <a:schemeClr val="tx2">
                    <a:satMod val="155000"/>
                  </a:schemeClr>
                </a:solidFill>
                <a:prstDash val="solid"/>
              </a:ln>
              <a:effectLst>
                <a:outerShdw blurRad="41275" dist="20320" dir="1800000" algn="tl" rotWithShape="0">
                  <a:srgbClr val="000000">
                    <a:alpha val="40000"/>
                  </a:srgbClr>
                </a:outerShdw>
              </a:effectLst>
            </a:endParaRPr>
          </a:p>
        </p:txBody>
      </p:sp>
      <p:pic>
        <p:nvPicPr>
          <p:cNvPr id="48130" name="Picture 2" descr="http://ourmine.googlecode.com/svn/trunk/share/img/Binary_tree.png"/>
          <p:cNvPicPr>
            <a:picLocks noChangeAspect="1" noChangeArrowheads="1"/>
          </p:cNvPicPr>
          <p:nvPr/>
        </p:nvPicPr>
        <p:blipFill>
          <a:blip r:embed="rId2" cstate="print"/>
          <a:srcRect/>
          <a:stretch>
            <a:fillRect/>
          </a:stretch>
        </p:blipFill>
        <p:spPr bwMode="auto">
          <a:xfrm>
            <a:off x="1475656" y="980728"/>
            <a:ext cx="5983946" cy="3475733"/>
          </a:xfrm>
          <a:prstGeom prst="rect">
            <a:avLst/>
          </a:prstGeom>
          <a:noFill/>
        </p:spPr>
      </p:pic>
      <p:cxnSp>
        <p:nvCxnSpPr>
          <p:cNvPr id="12" name="מחבר ישר 11"/>
          <p:cNvCxnSpPr/>
          <p:nvPr/>
        </p:nvCxnSpPr>
        <p:spPr>
          <a:xfrm>
            <a:off x="1474480" y="1700808"/>
            <a:ext cx="5977840" cy="0"/>
          </a:xfrm>
          <a:prstGeom prst="line">
            <a:avLst/>
          </a:prstGeom>
        </p:spPr>
        <p:style>
          <a:lnRef idx="2">
            <a:schemeClr val="dk1"/>
          </a:lnRef>
          <a:fillRef idx="0">
            <a:schemeClr val="dk1"/>
          </a:fillRef>
          <a:effectRef idx="1">
            <a:schemeClr val="dk1"/>
          </a:effectRef>
          <a:fontRef idx="minor">
            <a:schemeClr val="tx1"/>
          </a:fontRef>
        </p:style>
      </p:cxnSp>
      <p:cxnSp>
        <p:nvCxnSpPr>
          <p:cNvPr id="13" name="מחבר ישר 12"/>
          <p:cNvCxnSpPr/>
          <p:nvPr/>
        </p:nvCxnSpPr>
        <p:spPr>
          <a:xfrm>
            <a:off x="1474480" y="2564904"/>
            <a:ext cx="5977840" cy="0"/>
          </a:xfrm>
          <a:prstGeom prst="line">
            <a:avLst/>
          </a:prstGeom>
        </p:spPr>
        <p:style>
          <a:lnRef idx="2">
            <a:schemeClr val="dk1"/>
          </a:lnRef>
          <a:fillRef idx="0">
            <a:schemeClr val="dk1"/>
          </a:fillRef>
          <a:effectRef idx="1">
            <a:schemeClr val="dk1"/>
          </a:effectRef>
          <a:fontRef idx="minor">
            <a:schemeClr val="tx1"/>
          </a:fontRef>
        </p:style>
      </p:cxnSp>
      <p:cxnSp>
        <p:nvCxnSpPr>
          <p:cNvPr id="14" name="מחבר ישר 13"/>
          <p:cNvCxnSpPr/>
          <p:nvPr/>
        </p:nvCxnSpPr>
        <p:spPr>
          <a:xfrm>
            <a:off x="1474480" y="3789040"/>
            <a:ext cx="5977840" cy="0"/>
          </a:xfrm>
          <a:prstGeom prst="line">
            <a:avLst/>
          </a:prstGeom>
        </p:spPr>
        <p:style>
          <a:lnRef idx="2">
            <a:schemeClr val="dk1"/>
          </a:lnRef>
          <a:fillRef idx="0">
            <a:schemeClr val="dk1"/>
          </a:fillRef>
          <a:effectRef idx="1">
            <a:schemeClr val="dk1"/>
          </a:effectRef>
          <a:fontRef idx="minor">
            <a:schemeClr val="tx1"/>
          </a:fontRef>
        </p:style>
      </p:cxnSp>
      <p:sp>
        <p:nvSpPr>
          <p:cNvPr id="15" name="TextBox 14"/>
          <p:cNvSpPr txBox="1"/>
          <p:nvPr/>
        </p:nvSpPr>
        <p:spPr>
          <a:xfrm>
            <a:off x="5547846" y="980728"/>
            <a:ext cx="1328409" cy="707886"/>
          </a:xfrm>
          <a:prstGeom prst="rect">
            <a:avLst/>
          </a:prstGeom>
          <a:noFill/>
        </p:spPr>
        <p:txBody>
          <a:bodyPr wrap="square" rtlCol="1">
            <a:spAutoFit/>
          </a:bodyPr>
          <a:lstStyle/>
          <a:p>
            <a:pPr lvl="1"/>
            <a:r>
              <a:rPr lang="he-IL" sz="2000" dirty="0" smtClean="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rPr>
              <a:t>רמה 0</a:t>
            </a:r>
          </a:p>
          <a:p>
            <a:pPr lvl="1"/>
            <a:endParaRPr lang="he-IL" sz="2000" dirty="0" smtClean="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endParaRPr>
          </a:p>
        </p:txBody>
      </p:sp>
      <p:sp>
        <p:nvSpPr>
          <p:cNvPr id="16" name="TextBox 15"/>
          <p:cNvSpPr txBox="1"/>
          <p:nvPr/>
        </p:nvSpPr>
        <p:spPr>
          <a:xfrm>
            <a:off x="4067944" y="1916832"/>
            <a:ext cx="1328409" cy="707886"/>
          </a:xfrm>
          <a:prstGeom prst="rect">
            <a:avLst/>
          </a:prstGeom>
          <a:noFill/>
        </p:spPr>
        <p:txBody>
          <a:bodyPr wrap="square" rtlCol="1">
            <a:spAutoFit/>
          </a:bodyPr>
          <a:lstStyle/>
          <a:p>
            <a:pPr lvl="1"/>
            <a:r>
              <a:rPr lang="he-IL" sz="2000" dirty="0" smtClean="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rPr>
              <a:t>רמה 1</a:t>
            </a:r>
          </a:p>
          <a:p>
            <a:pPr lvl="1"/>
            <a:endParaRPr lang="he-IL" sz="2000" dirty="0" smtClean="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endParaRPr>
          </a:p>
        </p:txBody>
      </p:sp>
      <p:sp>
        <p:nvSpPr>
          <p:cNvPr id="17" name="TextBox 16"/>
          <p:cNvSpPr txBox="1"/>
          <p:nvPr/>
        </p:nvSpPr>
        <p:spPr>
          <a:xfrm>
            <a:off x="4067944" y="3873242"/>
            <a:ext cx="1328409" cy="707886"/>
          </a:xfrm>
          <a:prstGeom prst="rect">
            <a:avLst/>
          </a:prstGeom>
          <a:noFill/>
        </p:spPr>
        <p:txBody>
          <a:bodyPr wrap="square" rtlCol="1">
            <a:spAutoFit/>
          </a:bodyPr>
          <a:lstStyle/>
          <a:p>
            <a:pPr lvl="1"/>
            <a:r>
              <a:rPr lang="he-IL" sz="2000" dirty="0" smtClean="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rPr>
              <a:t>רמה 3</a:t>
            </a:r>
          </a:p>
          <a:p>
            <a:pPr lvl="1"/>
            <a:endParaRPr lang="he-IL" sz="2000" dirty="0" smtClean="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endParaRPr>
          </a:p>
        </p:txBody>
      </p:sp>
      <p:sp>
        <p:nvSpPr>
          <p:cNvPr id="18" name="TextBox 17"/>
          <p:cNvSpPr txBox="1"/>
          <p:nvPr/>
        </p:nvSpPr>
        <p:spPr>
          <a:xfrm>
            <a:off x="4067944" y="2708920"/>
            <a:ext cx="1328409" cy="707886"/>
          </a:xfrm>
          <a:prstGeom prst="rect">
            <a:avLst/>
          </a:prstGeom>
          <a:noFill/>
        </p:spPr>
        <p:txBody>
          <a:bodyPr wrap="square" rtlCol="1">
            <a:spAutoFit/>
          </a:bodyPr>
          <a:lstStyle/>
          <a:p>
            <a:pPr lvl="1"/>
            <a:r>
              <a:rPr lang="he-IL" sz="2000" dirty="0" smtClean="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rPr>
              <a:t>רמה 2</a:t>
            </a:r>
          </a:p>
          <a:p>
            <a:pPr lvl="1"/>
            <a:endParaRPr lang="he-IL" sz="2000" dirty="0" smtClean="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endParaRPr>
          </a:p>
        </p:txBody>
      </p:sp>
      <p:sp>
        <p:nvSpPr>
          <p:cNvPr id="20" name="TextBox 19"/>
          <p:cNvSpPr txBox="1"/>
          <p:nvPr/>
        </p:nvSpPr>
        <p:spPr>
          <a:xfrm>
            <a:off x="539552" y="4653136"/>
            <a:ext cx="6480720" cy="2308324"/>
          </a:xfrm>
          <a:prstGeom prst="rect">
            <a:avLst/>
          </a:prstGeom>
          <a:noFill/>
        </p:spPr>
        <p:txBody>
          <a:bodyPr wrap="square" rtlCol="1">
            <a:spAutoFit/>
          </a:bodyPr>
          <a:lstStyle/>
          <a:p>
            <a:pPr lvl="1"/>
            <a:r>
              <a:rPr lang="he-IL" sz="2400" dirty="0" smtClean="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rPr>
              <a:t>ברמה 0 יש 1 צמתים</a:t>
            </a:r>
          </a:p>
          <a:p>
            <a:pPr lvl="1"/>
            <a:r>
              <a:rPr lang="he-IL" sz="2400" dirty="0" smtClean="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rPr>
              <a:t>ברמה 1 יש 2 צמתים</a:t>
            </a:r>
          </a:p>
          <a:p>
            <a:pPr lvl="1"/>
            <a:r>
              <a:rPr lang="he-IL" sz="2400" dirty="0" smtClean="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rPr>
              <a:t>ברמה 2 יש 4 צמתים</a:t>
            </a:r>
          </a:p>
          <a:p>
            <a:pPr lvl="1"/>
            <a:r>
              <a:rPr lang="he-IL" sz="2400" dirty="0" smtClean="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rPr>
              <a:t>ברמה 3 יש 8 צמתים</a:t>
            </a:r>
          </a:p>
          <a:p>
            <a:pPr lvl="1"/>
            <a:r>
              <a:rPr lang="he-IL" sz="2400" dirty="0" smtClean="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rPr>
              <a:t>כמה צמתים יהיו ברמה 4? </a:t>
            </a:r>
          </a:p>
          <a:p>
            <a:pPr lvl="1"/>
            <a:endParaRPr lang="he-IL" sz="2400" dirty="0" smtClean="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endParaRPr>
          </a:p>
        </p:txBody>
      </p:sp>
      <p:sp>
        <p:nvSpPr>
          <p:cNvPr id="24" name="TextBox 23"/>
          <p:cNvSpPr txBox="1"/>
          <p:nvPr/>
        </p:nvSpPr>
        <p:spPr>
          <a:xfrm>
            <a:off x="1835696" y="4653136"/>
            <a:ext cx="1800200" cy="1938992"/>
          </a:xfrm>
          <a:prstGeom prst="rect">
            <a:avLst/>
          </a:prstGeom>
          <a:noFill/>
        </p:spPr>
        <p:txBody>
          <a:bodyPr wrap="square" rtlCol="1">
            <a:spAutoFit/>
          </a:bodyPr>
          <a:lstStyle/>
          <a:p>
            <a:pPr lvl="1"/>
            <a:r>
              <a:rPr lang="he-IL" sz="2400" dirty="0" smtClean="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rPr>
              <a:t>2</a:t>
            </a:r>
            <a:r>
              <a:rPr lang="he-IL" sz="2400" baseline="30000" dirty="0" smtClean="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rPr>
              <a:t>0</a:t>
            </a:r>
            <a:endParaRPr lang="he-IL" sz="2400" dirty="0" smtClean="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endParaRPr>
          </a:p>
          <a:p>
            <a:pPr lvl="1"/>
            <a:r>
              <a:rPr lang="he-IL" sz="2400" dirty="0" smtClean="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rPr>
              <a:t>2</a:t>
            </a:r>
            <a:r>
              <a:rPr lang="he-IL" sz="2400" baseline="30000" dirty="0" smtClean="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rPr>
              <a:t>1</a:t>
            </a:r>
            <a:endParaRPr lang="he-IL" sz="2400" dirty="0" smtClean="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endParaRPr>
          </a:p>
          <a:p>
            <a:pPr lvl="1"/>
            <a:r>
              <a:rPr lang="he-IL" sz="2400" dirty="0" smtClean="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rPr>
              <a:t>2</a:t>
            </a:r>
            <a:r>
              <a:rPr lang="he-IL" sz="2400" baseline="30000" dirty="0" smtClean="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rPr>
              <a:t>2</a:t>
            </a:r>
            <a:endParaRPr lang="he-IL" sz="2400" dirty="0" smtClean="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endParaRPr>
          </a:p>
          <a:p>
            <a:pPr lvl="1"/>
            <a:r>
              <a:rPr lang="he-IL" sz="2400" dirty="0" smtClean="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rPr>
              <a:t>2</a:t>
            </a:r>
            <a:r>
              <a:rPr lang="he-IL" sz="2400" baseline="30000" dirty="0" smtClean="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rPr>
              <a:t>3</a:t>
            </a:r>
            <a:endParaRPr lang="he-IL" sz="2400" dirty="0" smtClean="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endParaRPr>
          </a:p>
          <a:p>
            <a:pPr lvl="1"/>
            <a:endParaRPr lang="he-IL" sz="2400" dirty="0" smtClean="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endParaRPr>
          </a:p>
        </p:txBody>
      </p:sp>
    </p:spTree>
    <p:extLst>
      <p:ext uri="{BB962C8B-B14F-4D97-AF65-F5344CB8AC3E}">
        <p14:creationId xmlns="" xmlns:p14="http://schemas.microsoft.com/office/powerpoint/2010/main" val="262174246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827584" y="1628800"/>
            <a:ext cx="6777136" cy="707886"/>
          </a:xfrm>
          <a:prstGeom prst="rect">
            <a:avLst/>
          </a:prstGeom>
          <a:noFill/>
        </p:spPr>
        <p:txBody>
          <a:bodyPr wrap="square" rtlCol="1">
            <a:spAutoFit/>
          </a:bodyPr>
          <a:lstStyle/>
          <a:p>
            <a:endParaRPr lang="he-IL" sz="4000" b="1" dirty="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endParaRPr>
          </a:p>
        </p:txBody>
      </p:sp>
      <p:sp>
        <p:nvSpPr>
          <p:cNvPr id="4" name="TextBox 3"/>
          <p:cNvSpPr txBox="1"/>
          <p:nvPr/>
        </p:nvSpPr>
        <p:spPr>
          <a:xfrm>
            <a:off x="-1260648" y="3284984"/>
            <a:ext cx="6777136" cy="1200329"/>
          </a:xfrm>
          <a:prstGeom prst="rect">
            <a:avLst/>
          </a:prstGeom>
          <a:noFill/>
        </p:spPr>
        <p:txBody>
          <a:bodyPr wrap="square" rtlCol="1">
            <a:spAutoFit/>
          </a:bodyPr>
          <a:lstStyle/>
          <a:p>
            <a:endParaRPr lang="he-IL" sz="7200" b="1" dirty="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endParaRPr>
          </a:p>
        </p:txBody>
      </p:sp>
      <p:sp>
        <p:nvSpPr>
          <p:cNvPr id="8" name="TextBox 7"/>
          <p:cNvSpPr txBox="1"/>
          <p:nvPr/>
        </p:nvSpPr>
        <p:spPr>
          <a:xfrm>
            <a:off x="0" y="476672"/>
            <a:ext cx="9217024" cy="769441"/>
          </a:xfrm>
          <a:prstGeom prst="rect">
            <a:avLst/>
          </a:prstGeom>
          <a:noFill/>
        </p:spPr>
        <p:txBody>
          <a:bodyPr wrap="square" rtlCol="1">
            <a:spAutoFit/>
          </a:bodyPr>
          <a:lstStyle/>
          <a:p>
            <a:pPr algn="ctr"/>
            <a:r>
              <a:rPr lang="he-IL" sz="4400" b="1" dirty="0" smtClean="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rPr>
              <a:t>עץ בינארי </a:t>
            </a:r>
            <a:r>
              <a:rPr lang="he-IL" sz="4400" b="1" dirty="0" err="1" smtClean="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rPr>
              <a:t>בסקרץ</a:t>
            </a:r>
            <a:r>
              <a:rPr lang="he-IL" sz="4400" b="1" dirty="0" smtClean="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rPr>
              <a:t>'</a:t>
            </a:r>
          </a:p>
        </p:txBody>
      </p:sp>
      <p:sp>
        <p:nvSpPr>
          <p:cNvPr id="11" name="TextBox 10"/>
          <p:cNvSpPr txBox="1"/>
          <p:nvPr/>
        </p:nvSpPr>
        <p:spPr>
          <a:xfrm>
            <a:off x="899592" y="1268760"/>
            <a:ext cx="7992888" cy="2677656"/>
          </a:xfrm>
          <a:prstGeom prst="rect">
            <a:avLst/>
          </a:prstGeom>
          <a:noFill/>
        </p:spPr>
        <p:txBody>
          <a:bodyPr wrap="square" rtlCol="1">
            <a:spAutoFit/>
          </a:bodyPr>
          <a:lstStyle/>
          <a:p>
            <a:pPr lvl="1"/>
            <a:r>
              <a:rPr lang="he-IL" sz="2400" dirty="0" smtClean="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rPr>
              <a:t>ניתן ליצור ולהשתמש בעץ בינארי בשפת </a:t>
            </a:r>
            <a:r>
              <a:rPr lang="he-IL" sz="2400" dirty="0" err="1" smtClean="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rPr>
              <a:t>סקרץ</a:t>
            </a:r>
            <a:r>
              <a:rPr lang="he-IL" sz="2400" dirty="0" smtClean="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rPr>
              <a:t>,</a:t>
            </a:r>
          </a:p>
          <a:p>
            <a:pPr lvl="1"/>
            <a:r>
              <a:rPr lang="he-IL" sz="2400" dirty="0" smtClean="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rPr>
              <a:t>אך זוהי אינה משימה פשוטה!</a:t>
            </a:r>
          </a:p>
          <a:p>
            <a:pPr lvl="1"/>
            <a:r>
              <a:rPr lang="he-IL" sz="2400" dirty="0" smtClean="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rPr>
              <a:t>נסתכל בפרויקט מוכן, שבו אנו בוחרים את הרמה הגבוהה ביותר של העץ ומקבלים עץ כמבוקש:</a:t>
            </a:r>
          </a:p>
          <a:p>
            <a:pPr lvl="1"/>
            <a:r>
              <a:rPr lang="en-US" sz="2400" dirty="0" smtClean="0">
                <a:hlinkClick r:id="rId2"/>
              </a:rPr>
              <a:t>http://scratch.mit.edu/projects/13100004/#editor</a:t>
            </a:r>
            <a:endParaRPr lang="he-IL" sz="2400" dirty="0" smtClean="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endParaRPr>
          </a:p>
          <a:p>
            <a:pPr lvl="1"/>
            <a:endParaRPr lang="he-IL" sz="2400" dirty="0" smtClean="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endParaRPr>
          </a:p>
          <a:p>
            <a:pPr lvl="1"/>
            <a:endParaRPr lang="he-IL" sz="2400" dirty="0" smtClean="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endParaRPr>
          </a:p>
        </p:txBody>
      </p:sp>
      <p:pic>
        <p:nvPicPr>
          <p:cNvPr id="49154" name="Picture 2"/>
          <p:cNvPicPr>
            <a:picLocks noChangeAspect="1" noChangeArrowheads="1"/>
          </p:cNvPicPr>
          <p:nvPr/>
        </p:nvPicPr>
        <p:blipFill>
          <a:blip r:embed="rId3" cstate="print"/>
          <a:srcRect/>
          <a:stretch>
            <a:fillRect/>
          </a:stretch>
        </p:blipFill>
        <p:spPr bwMode="auto">
          <a:xfrm>
            <a:off x="0" y="3457575"/>
            <a:ext cx="4514850" cy="3400425"/>
          </a:xfrm>
          <a:prstGeom prst="rect">
            <a:avLst/>
          </a:prstGeom>
          <a:noFill/>
          <a:ln w="9525">
            <a:noFill/>
            <a:miter lim="800000"/>
            <a:headEnd/>
            <a:tailEnd/>
          </a:ln>
        </p:spPr>
      </p:pic>
      <p:pic>
        <p:nvPicPr>
          <p:cNvPr id="49155" name="Picture 3"/>
          <p:cNvPicPr>
            <a:picLocks noChangeAspect="1" noChangeArrowheads="1"/>
          </p:cNvPicPr>
          <p:nvPr/>
        </p:nvPicPr>
        <p:blipFill>
          <a:blip r:embed="rId4" cstate="print"/>
          <a:srcRect/>
          <a:stretch>
            <a:fillRect/>
          </a:stretch>
        </p:blipFill>
        <p:spPr bwMode="auto">
          <a:xfrm>
            <a:off x="4600575" y="3448050"/>
            <a:ext cx="4543425" cy="3409950"/>
          </a:xfrm>
          <a:prstGeom prst="rect">
            <a:avLst/>
          </a:prstGeom>
          <a:noFill/>
          <a:ln w="9525">
            <a:noFill/>
            <a:miter lim="800000"/>
            <a:headEnd/>
            <a:tailEnd/>
          </a:ln>
        </p:spPr>
      </p:pic>
    </p:spTree>
    <p:extLst>
      <p:ext uri="{BB962C8B-B14F-4D97-AF65-F5344CB8AC3E}">
        <p14:creationId xmlns="" xmlns:p14="http://schemas.microsoft.com/office/powerpoint/2010/main" val="2621742466"/>
      </p:ext>
    </p:extLst>
  </p:cSld>
  <p:clrMapOvr>
    <a:masterClrMapping/>
  </p:clrMapOvr>
  <p:transition spd="slow">
    <p:push dir="u"/>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827584" y="1628800"/>
            <a:ext cx="6777136" cy="707886"/>
          </a:xfrm>
          <a:prstGeom prst="rect">
            <a:avLst/>
          </a:prstGeom>
          <a:noFill/>
        </p:spPr>
        <p:txBody>
          <a:bodyPr wrap="square" rtlCol="1">
            <a:spAutoFit/>
          </a:bodyPr>
          <a:lstStyle/>
          <a:p>
            <a:endParaRPr lang="he-IL" sz="4000" b="1" dirty="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endParaRPr>
          </a:p>
        </p:txBody>
      </p:sp>
      <p:sp>
        <p:nvSpPr>
          <p:cNvPr id="4" name="TextBox 3"/>
          <p:cNvSpPr txBox="1"/>
          <p:nvPr/>
        </p:nvSpPr>
        <p:spPr>
          <a:xfrm>
            <a:off x="-1260648" y="3284984"/>
            <a:ext cx="6777136" cy="1200329"/>
          </a:xfrm>
          <a:prstGeom prst="rect">
            <a:avLst/>
          </a:prstGeom>
          <a:noFill/>
        </p:spPr>
        <p:txBody>
          <a:bodyPr wrap="square" rtlCol="1">
            <a:spAutoFit/>
          </a:bodyPr>
          <a:lstStyle/>
          <a:p>
            <a:endParaRPr lang="he-IL" sz="7200" b="1" dirty="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endParaRPr>
          </a:p>
        </p:txBody>
      </p:sp>
      <p:sp>
        <p:nvSpPr>
          <p:cNvPr id="8" name="TextBox 7"/>
          <p:cNvSpPr txBox="1"/>
          <p:nvPr/>
        </p:nvSpPr>
        <p:spPr>
          <a:xfrm>
            <a:off x="0" y="476672"/>
            <a:ext cx="9217024" cy="769441"/>
          </a:xfrm>
          <a:prstGeom prst="rect">
            <a:avLst/>
          </a:prstGeom>
          <a:noFill/>
        </p:spPr>
        <p:txBody>
          <a:bodyPr wrap="square" rtlCol="1">
            <a:spAutoFit/>
          </a:bodyPr>
          <a:lstStyle/>
          <a:p>
            <a:pPr algn="ctr"/>
            <a:r>
              <a:rPr lang="he-IL" sz="4400" b="1" dirty="0" smtClean="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rPr>
              <a:t>עץ בינארי </a:t>
            </a:r>
            <a:r>
              <a:rPr lang="he-IL" sz="4400" b="1" dirty="0" err="1" smtClean="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rPr>
              <a:t>בסקרץ</a:t>
            </a:r>
            <a:r>
              <a:rPr lang="he-IL" sz="4400" b="1" dirty="0" smtClean="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rPr>
              <a:t>'</a:t>
            </a:r>
          </a:p>
        </p:txBody>
      </p:sp>
      <p:sp>
        <p:nvSpPr>
          <p:cNvPr id="11" name="TextBox 10"/>
          <p:cNvSpPr txBox="1"/>
          <p:nvPr/>
        </p:nvSpPr>
        <p:spPr>
          <a:xfrm>
            <a:off x="899592" y="1484784"/>
            <a:ext cx="7992888" cy="1200329"/>
          </a:xfrm>
          <a:prstGeom prst="rect">
            <a:avLst/>
          </a:prstGeom>
          <a:noFill/>
        </p:spPr>
        <p:txBody>
          <a:bodyPr wrap="square" rtlCol="1">
            <a:spAutoFit/>
          </a:bodyPr>
          <a:lstStyle/>
          <a:p>
            <a:pPr lvl="1"/>
            <a:r>
              <a:rPr lang="he-IL" sz="2400" dirty="0" smtClean="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rPr>
              <a:t>הנה התסריט ליצירת העץ. פשוט, לא?</a:t>
            </a:r>
          </a:p>
          <a:p>
            <a:pPr lvl="1"/>
            <a:endParaRPr lang="he-IL" sz="2400" dirty="0" smtClean="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endParaRPr>
          </a:p>
          <a:p>
            <a:pPr lvl="1"/>
            <a:endParaRPr lang="he-IL" sz="2400" dirty="0" smtClean="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endParaRPr>
          </a:p>
        </p:txBody>
      </p:sp>
      <p:pic>
        <p:nvPicPr>
          <p:cNvPr id="50178" name="Picture 2"/>
          <p:cNvPicPr>
            <a:picLocks noChangeAspect="1" noChangeArrowheads="1"/>
          </p:cNvPicPr>
          <p:nvPr/>
        </p:nvPicPr>
        <p:blipFill>
          <a:blip r:embed="rId3" cstate="print"/>
          <a:srcRect/>
          <a:stretch>
            <a:fillRect/>
          </a:stretch>
        </p:blipFill>
        <p:spPr bwMode="auto">
          <a:xfrm>
            <a:off x="467544" y="2132856"/>
            <a:ext cx="5846151" cy="4271764"/>
          </a:xfrm>
          <a:prstGeom prst="rect">
            <a:avLst/>
          </a:prstGeom>
          <a:noFill/>
          <a:ln w="9525">
            <a:noFill/>
            <a:miter lim="800000"/>
            <a:headEnd/>
            <a:tailEnd/>
          </a:ln>
        </p:spPr>
      </p:pic>
    </p:spTree>
    <p:extLst>
      <p:ext uri="{BB962C8B-B14F-4D97-AF65-F5344CB8AC3E}">
        <p14:creationId xmlns="" xmlns:p14="http://schemas.microsoft.com/office/powerpoint/2010/main" val="2621742466"/>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827584" y="1628800"/>
            <a:ext cx="6777136" cy="707886"/>
          </a:xfrm>
          <a:prstGeom prst="rect">
            <a:avLst/>
          </a:prstGeom>
          <a:noFill/>
        </p:spPr>
        <p:txBody>
          <a:bodyPr wrap="square" rtlCol="1">
            <a:spAutoFit/>
          </a:bodyPr>
          <a:lstStyle/>
          <a:p>
            <a:endParaRPr lang="he-IL" sz="4000" b="1" dirty="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endParaRPr>
          </a:p>
        </p:txBody>
      </p:sp>
      <p:sp>
        <p:nvSpPr>
          <p:cNvPr id="4" name="TextBox 3"/>
          <p:cNvSpPr txBox="1"/>
          <p:nvPr/>
        </p:nvSpPr>
        <p:spPr>
          <a:xfrm>
            <a:off x="-1260648" y="3284984"/>
            <a:ext cx="6777136" cy="1200329"/>
          </a:xfrm>
          <a:prstGeom prst="rect">
            <a:avLst/>
          </a:prstGeom>
          <a:noFill/>
        </p:spPr>
        <p:txBody>
          <a:bodyPr wrap="square" rtlCol="1">
            <a:spAutoFit/>
          </a:bodyPr>
          <a:lstStyle/>
          <a:p>
            <a:endParaRPr lang="he-IL" sz="7200" b="1" dirty="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endParaRPr>
          </a:p>
        </p:txBody>
      </p:sp>
      <p:sp>
        <p:nvSpPr>
          <p:cNvPr id="8" name="TextBox 7"/>
          <p:cNvSpPr txBox="1"/>
          <p:nvPr/>
        </p:nvSpPr>
        <p:spPr>
          <a:xfrm>
            <a:off x="1540781" y="188641"/>
            <a:ext cx="5931582" cy="769441"/>
          </a:xfrm>
          <a:prstGeom prst="rect">
            <a:avLst/>
          </a:prstGeom>
          <a:noFill/>
        </p:spPr>
        <p:txBody>
          <a:bodyPr wrap="square" rtlCol="1">
            <a:spAutoFit/>
          </a:bodyPr>
          <a:lstStyle/>
          <a:p>
            <a:pPr algn="ctr"/>
            <a:r>
              <a:rPr lang="he-IL" sz="4400" b="1" dirty="0" smtClean="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rPr>
              <a:t>מגדלי האנוי</a:t>
            </a:r>
          </a:p>
        </p:txBody>
      </p:sp>
      <p:pic>
        <p:nvPicPr>
          <p:cNvPr id="1026"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335627" y="1495424"/>
            <a:ext cx="3584585" cy="238972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3995936" y="1340768"/>
            <a:ext cx="4536504" cy="3046988"/>
          </a:xfrm>
          <a:prstGeom prst="rect">
            <a:avLst/>
          </a:prstGeom>
          <a:noFill/>
        </p:spPr>
        <p:txBody>
          <a:bodyPr wrap="square" rtlCol="1">
            <a:spAutoFit/>
          </a:bodyPr>
          <a:lstStyle/>
          <a:p>
            <a:r>
              <a:rPr lang="he-IL" sz="3200" dirty="0" smtClean="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rPr>
              <a:t>ישנן 5 דיסקיות על מוט</a:t>
            </a:r>
            <a:r>
              <a:rPr lang="he-IL" sz="3200" dirty="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rPr>
              <a:t> </a:t>
            </a:r>
            <a:r>
              <a:rPr lang="en-US" sz="3200" dirty="0" smtClean="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rPr>
              <a:t>A</a:t>
            </a:r>
            <a:r>
              <a:rPr lang="he-IL" sz="3200" dirty="0" smtClean="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rPr>
              <a:t>. אנו צריכים להעביר את כולן למוט </a:t>
            </a:r>
            <a:r>
              <a:rPr lang="en-US" sz="3200" dirty="0" smtClean="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rPr>
              <a:t>C</a:t>
            </a:r>
            <a:r>
              <a:rPr lang="he-IL" sz="3200" dirty="0" smtClean="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rPr>
              <a:t>. </a:t>
            </a:r>
          </a:p>
          <a:p>
            <a:r>
              <a:rPr lang="he-IL" sz="3200" dirty="0" smtClean="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rPr>
              <a:t>ניתן להניח כל דיסקית רק על גבי דיסקית שגדולה ממנה.</a:t>
            </a:r>
          </a:p>
        </p:txBody>
      </p:sp>
      <p:pic>
        <p:nvPicPr>
          <p:cNvPr id="2050"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723063" y="4173388"/>
            <a:ext cx="3145082" cy="211917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9" name="TextBox 8"/>
          <p:cNvSpPr txBox="1"/>
          <p:nvPr/>
        </p:nvSpPr>
        <p:spPr>
          <a:xfrm>
            <a:off x="1115616" y="6165304"/>
            <a:ext cx="4248473" cy="584775"/>
          </a:xfrm>
          <a:prstGeom prst="rect">
            <a:avLst/>
          </a:prstGeom>
          <a:noFill/>
        </p:spPr>
        <p:txBody>
          <a:bodyPr wrap="square" rtlCol="1">
            <a:spAutoFit/>
          </a:bodyPr>
          <a:lstStyle/>
          <a:p>
            <a:r>
              <a:rPr lang="he-IL" sz="3200" i="1" dirty="0" smtClean="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rPr>
              <a:t>(מצב אפשרי, לדוגמה)</a:t>
            </a:r>
          </a:p>
        </p:txBody>
      </p:sp>
    </p:spTree>
    <p:extLst>
      <p:ext uri="{BB962C8B-B14F-4D97-AF65-F5344CB8AC3E}">
        <p14:creationId xmlns="" xmlns:p14="http://schemas.microsoft.com/office/powerpoint/2010/main" val="3617714117"/>
      </p:ext>
    </p:extLst>
  </p:cSld>
  <p:clrMapOvr>
    <a:masterClrMapping/>
  </p:clrMapOvr>
  <p:transition spd="slow">
    <p:push dir="u"/>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827584" y="1628800"/>
            <a:ext cx="6777136" cy="707886"/>
          </a:xfrm>
          <a:prstGeom prst="rect">
            <a:avLst/>
          </a:prstGeom>
          <a:noFill/>
        </p:spPr>
        <p:txBody>
          <a:bodyPr wrap="square" rtlCol="1">
            <a:spAutoFit/>
          </a:bodyPr>
          <a:lstStyle/>
          <a:p>
            <a:endParaRPr lang="he-IL" sz="4000" b="1" dirty="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endParaRPr>
          </a:p>
        </p:txBody>
      </p:sp>
      <p:sp>
        <p:nvSpPr>
          <p:cNvPr id="4" name="TextBox 3"/>
          <p:cNvSpPr txBox="1"/>
          <p:nvPr/>
        </p:nvSpPr>
        <p:spPr>
          <a:xfrm>
            <a:off x="-1260648" y="3284984"/>
            <a:ext cx="6777136" cy="1200329"/>
          </a:xfrm>
          <a:prstGeom prst="rect">
            <a:avLst/>
          </a:prstGeom>
          <a:noFill/>
        </p:spPr>
        <p:txBody>
          <a:bodyPr wrap="square" rtlCol="1">
            <a:spAutoFit/>
          </a:bodyPr>
          <a:lstStyle/>
          <a:p>
            <a:endParaRPr lang="he-IL" sz="7200" b="1" dirty="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endParaRPr>
          </a:p>
        </p:txBody>
      </p:sp>
      <p:sp>
        <p:nvSpPr>
          <p:cNvPr id="8" name="TextBox 7"/>
          <p:cNvSpPr txBox="1"/>
          <p:nvPr/>
        </p:nvSpPr>
        <p:spPr>
          <a:xfrm>
            <a:off x="0" y="476672"/>
            <a:ext cx="9217024" cy="769441"/>
          </a:xfrm>
          <a:prstGeom prst="rect">
            <a:avLst/>
          </a:prstGeom>
          <a:noFill/>
        </p:spPr>
        <p:txBody>
          <a:bodyPr wrap="square" rtlCol="1">
            <a:spAutoFit/>
          </a:bodyPr>
          <a:lstStyle/>
          <a:p>
            <a:pPr algn="ctr"/>
            <a:r>
              <a:rPr lang="he-IL" sz="4400" b="1" dirty="0" smtClean="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rPr>
              <a:t>עץ בינארי – תת עץ</a:t>
            </a:r>
          </a:p>
        </p:txBody>
      </p:sp>
      <p:sp>
        <p:nvSpPr>
          <p:cNvPr id="3" name="TextBox 2"/>
          <p:cNvSpPr txBox="1"/>
          <p:nvPr/>
        </p:nvSpPr>
        <p:spPr>
          <a:xfrm>
            <a:off x="1419434" y="1944516"/>
            <a:ext cx="6408712" cy="369332"/>
          </a:xfrm>
          <a:prstGeom prst="rect">
            <a:avLst/>
          </a:prstGeom>
          <a:noFill/>
        </p:spPr>
        <p:txBody>
          <a:bodyPr wrap="square" rtlCol="1">
            <a:spAutoFit/>
          </a:bodyPr>
          <a:lstStyle/>
          <a:p>
            <a:pPr lvl="1"/>
            <a:endParaRPr lang="he-IL" b="1" dirty="0">
              <a:ln w="12700">
                <a:solidFill>
                  <a:schemeClr val="tx2">
                    <a:satMod val="155000"/>
                  </a:schemeClr>
                </a:solidFill>
                <a:prstDash val="solid"/>
              </a:ln>
              <a:effectLst>
                <a:outerShdw blurRad="41275" dist="20320" dir="1800000" algn="tl" rotWithShape="0">
                  <a:srgbClr val="000000">
                    <a:alpha val="40000"/>
                  </a:srgbClr>
                </a:outerShdw>
              </a:effectLst>
            </a:endParaRPr>
          </a:p>
        </p:txBody>
      </p:sp>
      <p:sp>
        <p:nvSpPr>
          <p:cNvPr id="11" name="TextBox 10"/>
          <p:cNvSpPr txBox="1"/>
          <p:nvPr/>
        </p:nvSpPr>
        <p:spPr>
          <a:xfrm>
            <a:off x="899592" y="1268760"/>
            <a:ext cx="7992888" cy="1569660"/>
          </a:xfrm>
          <a:prstGeom prst="rect">
            <a:avLst/>
          </a:prstGeom>
          <a:noFill/>
        </p:spPr>
        <p:txBody>
          <a:bodyPr wrap="square" rtlCol="1">
            <a:spAutoFit/>
          </a:bodyPr>
          <a:lstStyle/>
          <a:p>
            <a:pPr lvl="1"/>
            <a:r>
              <a:rPr lang="he-IL" sz="2400" dirty="0" smtClean="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rPr>
              <a:t>בעץ בינארי קיים המושג "תת עץ":</a:t>
            </a:r>
          </a:p>
          <a:p>
            <a:pPr lvl="1"/>
            <a:endParaRPr lang="he-IL" sz="2400" dirty="0" smtClean="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endParaRPr>
          </a:p>
          <a:p>
            <a:pPr lvl="1"/>
            <a:r>
              <a:rPr lang="he-IL" sz="2400" dirty="0" smtClean="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rPr>
              <a:t>תת עץ הוא כל עץ שניתן ליצור מצומת כלשהו של העץ המקורי, הכולל את הצומת עצמו ואת כל הצאצאים שלו (ילדיו, נכדיו </a:t>
            </a:r>
            <a:r>
              <a:rPr lang="he-IL" sz="2400" dirty="0" err="1" smtClean="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rPr>
              <a:t>וכו</a:t>
            </a:r>
            <a:r>
              <a:rPr lang="he-IL" sz="2400" dirty="0" smtClean="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rPr>
              <a:t>')</a:t>
            </a:r>
          </a:p>
        </p:txBody>
      </p:sp>
      <p:pic>
        <p:nvPicPr>
          <p:cNvPr id="1026" name="Picture 2" descr="קובץ:Binary tree.svg"/>
          <p:cNvPicPr>
            <a:picLocks noChangeAspect="1" noChangeArrowheads="1"/>
          </p:cNvPicPr>
          <p:nvPr/>
        </p:nvPicPr>
        <p:blipFill>
          <a:blip r:embed="rId2" cstate="print"/>
          <a:srcRect/>
          <a:stretch>
            <a:fillRect/>
          </a:stretch>
        </p:blipFill>
        <p:spPr bwMode="auto">
          <a:xfrm>
            <a:off x="2555776" y="2996951"/>
            <a:ext cx="3865612" cy="3221343"/>
          </a:xfrm>
          <a:prstGeom prst="rect">
            <a:avLst/>
          </a:prstGeom>
          <a:noFill/>
        </p:spPr>
      </p:pic>
      <p:sp>
        <p:nvSpPr>
          <p:cNvPr id="19" name="אליפסה 18"/>
          <p:cNvSpPr/>
          <p:nvPr/>
        </p:nvSpPr>
        <p:spPr>
          <a:xfrm>
            <a:off x="1907704" y="3645024"/>
            <a:ext cx="3384376" cy="3024336"/>
          </a:xfrm>
          <a:prstGeom prst="ellipse">
            <a:avLst/>
          </a:prstGeom>
          <a:noFill/>
        </p:spPr>
        <p:style>
          <a:lnRef idx="2">
            <a:schemeClr val="accent2"/>
          </a:lnRef>
          <a:fillRef idx="1">
            <a:schemeClr val="lt1"/>
          </a:fillRef>
          <a:effectRef idx="0">
            <a:schemeClr val="accent2"/>
          </a:effectRef>
          <a:fontRef idx="minor">
            <a:schemeClr val="dk1"/>
          </a:fontRef>
        </p:style>
        <p:txBody>
          <a:bodyPr rtlCol="1" anchor="ctr"/>
          <a:lstStyle/>
          <a:p>
            <a:pPr algn="ctr"/>
            <a:endParaRPr lang="he-IL"/>
          </a:p>
        </p:txBody>
      </p:sp>
      <p:sp>
        <p:nvSpPr>
          <p:cNvPr id="20" name="TextBox 19"/>
          <p:cNvSpPr txBox="1"/>
          <p:nvPr/>
        </p:nvSpPr>
        <p:spPr>
          <a:xfrm>
            <a:off x="0" y="5380672"/>
            <a:ext cx="1944216" cy="1477328"/>
          </a:xfrm>
          <a:prstGeom prst="rect">
            <a:avLst/>
          </a:prstGeom>
          <a:noFill/>
        </p:spPr>
        <p:txBody>
          <a:bodyPr wrap="square" rtlCol="1">
            <a:spAutoFit/>
          </a:bodyPr>
          <a:lstStyle/>
          <a:p>
            <a:r>
              <a:rPr lang="he-IL" b="1" dirty="0" smtClean="0">
                <a:solidFill>
                  <a:srgbClr val="FF0000"/>
                </a:solidFill>
              </a:rPr>
              <a:t>זהו למשל תת עץ של העץ המקורי. השורש של תת העץ הזה הוא הצומת 7.</a:t>
            </a:r>
            <a:endParaRPr lang="he-IL" b="1" dirty="0">
              <a:solidFill>
                <a:srgbClr val="FF0000"/>
              </a:solidFill>
            </a:endParaRPr>
          </a:p>
        </p:txBody>
      </p:sp>
    </p:spTree>
    <p:extLst>
      <p:ext uri="{BB962C8B-B14F-4D97-AF65-F5344CB8AC3E}">
        <p14:creationId xmlns="" xmlns:p14="http://schemas.microsoft.com/office/powerpoint/2010/main" val="2621742466"/>
      </p:ext>
    </p:extLst>
  </p:cSld>
  <p:clrMapOvr>
    <a:masterClrMapping/>
  </p:clrMapOvr>
  <p:transition spd="slow">
    <p:push dir="u"/>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827584" y="1628800"/>
            <a:ext cx="6777136" cy="707886"/>
          </a:xfrm>
          <a:prstGeom prst="rect">
            <a:avLst/>
          </a:prstGeom>
          <a:noFill/>
        </p:spPr>
        <p:txBody>
          <a:bodyPr wrap="square" rtlCol="1">
            <a:spAutoFit/>
          </a:bodyPr>
          <a:lstStyle/>
          <a:p>
            <a:endParaRPr lang="he-IL" sz="4000" b="1" dirty="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endParaRPr>
          </a:p>
        </p:txBody>
      </p:sp>
      <p:sp>
        <p:nvSpPr>
          <p:cNvPr id="4" name="TextBox 3"/>
          <p:cNvSpPr txBox="1"/>
          <p:nvPr/>
        </p:nvSpPr>
        <p:spPr>
          <a:xfrm>
            <a:off x="-1260648" y="3284984"/>
            <a:ext cx="6777136" cy="1200329"/>
          </a:xfrm>
          <a:prstGeom prst="rect">
            <a:avLst/>
          </a:prstGeom>
          <a:noFill/>
        </p:spPr>
        <p:txBody>
          <a:bodyPr wrap="square" rtlCol="1">
            <a:spAutoFit/>
          </a:bodyPr>
          <a:lstStyle/>
          <a:p>
            <a:endParaRPr lang="he-IL" sz="7200" b="1" dirty="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endParaRPr>
          </a:p>
        </p:txBody>
      </p:sp>
      <p:sp>
        <p:nvSpPr>
          <p:cNvPr id="8" name="TextBox 7"/>
          <p:cNvSpPr txBox="1"/>
          <p:nvPr/>
        </p:nvSpPr>
        <p:spPr>
          <a:xfrm>
            <a:off x="0" y="476672"/>
            <a:ext cx="9217024" cy="769441"/>
          </a:xfrm>
          <a:prstGeom prst="rect">
            <a:avLst/>
          </a:prstGeom>
          <a:noFill/>
        </p:spPr>
        <p:txBody>
          <a:bodyPr wrap="square" rtlCol="1">
            <a:spAutoFit/>
          </a:bodyPr>
          <a:lstStyle/>
          <a:p>
            <a:pPr algn="ctr"/>
            <a:r>
              <a:rPr lang="he-IL" sz="4400" b="1" dirty="0" smtClean="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rPr>
              <a:t>למה כל זה טוב ???</a:t>
            </a:r>
          </a:p>
        </p:txBody>
      </p:sp>
      <p:sp>
        <p:nvSpPr>
          <p:cNvPr id="11" name="TextBox 10"/>
          <p:cNvSpPr txBox="1"/>
          <p:nvPr/>
        </p:nvSpPr>
        <p:spPr>
          <a:xfrm>
            <a:off x="899592" y="1484784"/>
            <a:ext cx="7992888" cy="2308324"/>
          </a:xfrm>
          <a:prstGeom prst="rect">
            <a:avLst/>
          </a:prstGeom>
          <a:noFill/>
        </p:spPr>
        <p:txBody>
          <a:bodyPr wrap="square" rtlCol="1">
            <a:spAutoFit/>
          </a:bodyPr>
          <a:lstStyle/>
          <a:p>
            <a:pPr lvl="1"/>
            <a:r>
              <a:rPr lang="he-IL" sz="2400" dirty="0" smtClean="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rPr>
              <a:t>דוגמא חשובה – עץ חיפוש</a:t>
            </a:r>
          </a:p>
          <a:p>
            <a:pPr lvl="1"/>
            <a:endParaRPr lang="he-IL" sz="2400" dirty="0" smtClean="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endParaRPr>
          </a:p>
          <a:p>
            <a:pPr lvl="1"/>
            <a:r>
              <a:rPr lang="he-IL" sz="2400" dirty="0" smtClean="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rPr>
              <a:t>במדעי המחשב עץ חיפוש הוא מבנה נתונים ממוין המאפשר הכנסה, הוצאה וחיפוש מהירים.</a:t>
            </a:r>
          </a:p>
          <a:p>
            <a:pPr lvl="1"/>
            <a:endParaRPr lang="he-IL" sz="2400" dirty="0" smtClean="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endParaRPr>
          </a:p>
          <a:p>
            <a:pPr lvl="1"/>
            <a:endParaRPr lang="he-IL" sz="2400" dirty="0" smtClean="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endParaRPr>
          </a:p>
        </p:txBody>
      </p:sp>
      <p:pic>
        <p:nvPicPr>
          <p:cNvPr id="52226" name="Picture 2" descr="קובץ:Binary search tree.svg"/>
          <p:cNvPicPr>
            <a:picLocks noChangeAspect="1" noChangeArrowheads="1"/>
          </p:cNvPicPr>
          <p:nvPr/>
        </p:nvPicPr>
        <p:blipFill>
          <a:blip r:embed="rId3" cstate="print"/>
          <a:srcRect/>
          <a:stretch>
            <a:fillRect/>
          </a:stretch>
        </p:blipFill>
        <p:spPr bwMode="auto">
          <a:xfrm>
            <a:off x="2555776" y="3356991"/>
            <a:ext cx="3433564" cy="2861303"/>
          </a:xfrm>
          <a:prstGeom prst="rect">
            <a:avLst/>
          </a:prstGeom>
          <a:noFill/>
        </p:spPr>
      </p:pic>
    </p:spTree>
    <p:extLst>
      <p:ext uri="{BB962C8B-B14F-4D97-AF65-F5344CB8AC3E}">
        <p14:creationId xmlns="" xmlns:p14="http://schemas.microsoft.com/office/powerpoint/2010/main" val="2621742466"/>
      </p:ext>
    </p:extLst>
  </p:cSld>
  <p:clrMapOvr>
    <a:masterClrMapping/>
  </p:clrMapOvr>
  <p:transition spd="slow">
    <p:push dir="u"/>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827584" y="1628800"/>
            <a:ext cx="6777136" cy="707886"/>
          </a:xfrm>
          <a:prstGeom prst="rect">
            <a:avLst/>
          </a:prstGeom>
          <a:noFill/>
        </p:spPr>
        <p:txBody>
          <a:bodyPr wrap="square" rtlCol="1">
            <a:spAutoFit/>
          </a:bodyPr>
          <a:lstStyle/>
          <a:p>
            <a:endParaRPr lang="he-IL" sz="4000" b="1" dirty="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endParaRPr>
          </a:p>
        </p:txBody>
      </p:sp>
      <p:sp>
        <p:nvSpPr>
          <p:cNvPr id="4" name="TextBox 3"/>
          <p:cNvSpPr txBox="1"/>
          <p:nvPr/>
        </p:nvSpPr>
        <p:spPr>
          <a:xfrm>
            <a:off x="-1260648" y="3284984"/>
            <a:ext cx="6777136" cy="1200329"/>
          </a:xfrm>
          <a:prstGeom prst="rect">
            <a:avLst/>
          </a:prstGeom>
          <a:noFill/>
        </p:spPr>
        <p:txBody>
          <a:bodyPr wrap="square" rtlCol="1">
            <a:spAutoFit/>
          </a:bodyPr>
          <a:lstStyle/>
          <a:p>
            <a:endParaRPr lang="he-IL" sz="7200" b="1" dirty="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endParaRPr>
          </a:p>
        </p:txBody>
      </p:sp>
      <p:sp>
        <p:nvSpPr>
          <p:cNvPr id="8" name="TextBox 7"/>
          <p:cNvSpPr txBox="1"/>
          <p:nvPr/>
        </p:nvSpPr>
        <p:spPr>
          <a:xfrm>
            <a:off x="0" y="476672"/>
            <a:ext cx="9217024" cy="769441"/>
          </a:xfrm>
          <a:prstGeom prst="rect">
            <a:avLst/>
          </a:prstGeom>
          <a:noFill/>
        </p:spPr>
        <p:txBody>
          <a:bodyPr wrap="square" rtlCol="1">
            <a:spAutoFit/>
          </a:bodyPr>
          <a:lstStyle/>
          <a:p>
            <a:pPr algn="ctr"/>
            <a:r>
              <a:rPr lang="he-IL" sz="4400" b="1" dirty="0" smtClean="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rPr>
              <a:t>עץ חיפוש בינארי</a:t>
            </a:r>
          </a:p>
        </p:txBody>
      </p:sp>
      <p:sp>
        <p:nvSpPr>
          <p:cNvPr id="11" name="TextBox 10"/>
          <p:cNvSpPr txBox="1"/>
          <p:nvPr/>
        </p:nvSpPr>
        <p:spPr>
          <a:xfrm>
            <a:off x="899592" y="1484784"/>
            <a:ext cx="7992888" cy="2677656"/>
          </a:xfrm>
          <a:prstGeom prst="rect">
            <a:avLst/>
          </a:prstGeom>
          <a:noFill/>
        </p:spPr>
        <p:txBody>
          <a:bodyPr wrap="square" rtlCol="1">
            <a:spAutoFit/>
          </a:bodyPr>
          <a:lstStyle/>
          <a:p>
            <a:pPr lvl="1"/>
            <a:r>
              <a:rPr lang="he-IL" sz="2400" dirty="0" smtClean="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rPr>
              <a:t>הכלל הוא כזה: כל צומת חייב להיות גדול מהבן השמאלי שלו ומכל צאצאיו, וקטן מהבן הימני שלו ומכל </a:t>
            </a:r>
            <a:r>
              <a:rPr lang="he-IL" sz="2400" dirty="0" err="1" smtClean="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rPr>
              <a:t>צאציו</a:t>
            </a:r>
            <a:r>
              <a:rPr lang="he-IL" sz="2400" dirty="0" smtClean="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rPr>
              <a:t>. </a:t>
            </a:r>
          </a:p>
          <a:p>
            <a:pPr lvl="1"/>
            <a:r>
              <a:rPr lang="he-IL" sz="2400" dirty="0" smtClean="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rPr>
              <a:t>למשל השורש, שהוא 8, גדול מהבן השמאלי שלו – 3 ומכל ילדיו (הצמתים 1,3,6,4,7), וקטן מהבן הימני שלו – 10 ומכל ילדיו (10,14,13) </a:t>
            </a:r>
          </a:p>
          <a:p>
            <a:pPr lvl="1"/>
            <a:endParaRPr lang="he-IL" sz="2400" dirty="0" smtClean="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endParaRPr>
          </a:p>
          <a:p>
            <a:pPr lvl="1"/>
            <a:endParaRPr lang="he-IL" sz="2400" dirty="0" smtClean="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endParaRPr>
          </a:p>
        </p:txBody>
      </p:sp>
      <p:pic>
        <p:nvPicPr>
          <p:cNvPr id="52226" name="Picture 2" descr="קובץ:Binary search tree.svg"/>
          <p:cNvPicPr>
            <a:picLocks noChangeAspect="1" noChangeArrowheads="1"/>
          </p:cNvPicPr>
          <p:nvPr/>
        </p:nvPicPr>
        <p:blipFill>
          <a:blip r:embed="rId3" cstate="print"/>
          <a:srcRect/>
          <a:stretch>
            <a:fillRect/>
          </a:stretch>
        </p:blipFill>
        <p:spPr bwMode="auto">
          <a:xfrm>
            <a:off x="2555776" y="3356991"/>
            <a:ext cx="3433564" cy="2861303"/>
          </a:xfrm>
          <a:prstGeom prst="rect">
            <a:avLst/>
          </a:prstGeom>
          <a:noFill/>
        </p:spPr>
      </p:pic>
    </p:spTree>
    <p:extLst>
      <p:ext uri="{BB962C8B-B14F-4D97-AF65-F5344CB8AC3E}">
        <p14:creationId xmlns="" xmlns:p14="http://schemas.microsoft.com/office/powerpoint/2010/main" val="2621742466"/>
      </p:ext>
    </p:extLst>
  </p:cSld>
  <p:clrMapOvr>
    <a:masterClrMapping/>
  </p:clrMapOvr>
  <p:transition spd="slow">
    <p:push dir="u"/>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827584" y="1628800"/>
            <a:ext cx="6777136" cy="707886"/>
          </a:xfrm>
          <a:prstGeom prst="rect">
            <a:avLst/>
          </a:prstGeom>
          <a:noFill/>
        </p:spPr>
        <p:txBody>
          <a:bodyPr wrap="square" rtlCol="1">
            <a:spAutoFit/>
          </a:bodyPr>
          <a:lstStyle/>
          <a:p>
            <a:endParaRPr lang="he-IL" sz="4000" b="1" dirty="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endParaRPr>
          </a:p>
        </p:txBody>
      </p:sp>
      <p:sp>
        <p:nvSpPr>
          <p:cNvPr id="4" name="TextBox 3"/>
          <p:cNvSpPr txBox="1"/>
          <p:nvPr/>
        </p:nvSpPr>
        <p:spPr>
          <a:xfrm>
            <a:off x="-1260648" y="3284984"/>
            <a:ext cx="6777136" cy="1200329"/>
          </a:xfrm>
          <a:prstGeom prst="rect">
            <a:avLst/>
          </a:prstGeom>
          <a:noFill/>
        </p:spPr>
        <p:txBody>
          <a:bodyPr wrap="square" rtlCol="1">
            <a:spAutoFit/>
          </a:bodyPr>
          <a:lstStyle/>
          <a:p>
            <a:endParaRPr lang="he-IL" sz="7200" b="1" dirty="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endParaRPr>
          </a:p>
        </p:txBody>
      </p:sp>
      <p:sp>
        <p:nvSpPr>
          <p:cNvPr id="8" name="TextBox 7"/>
          <p:cNvSpPr txBox="1"/>
          <p:nvPr/>
        </p:nvSpPr>
        <p:spPr>
          <a:xfrm>
            <a:off x="0" y="476672"/>
            <a:ext cx="9217024" cy="769441"/>
          </a:xfrm>
          <a:prstGeom prst="rect">
            <a:avLst/>
          </a:prstGeom>
          <a:noFill/>
        </p:spPr>
        <p:txBody>
          <a:bodyPr wrap="square" rtlCol="1">
            <a:spAutoFit/>
          </a:bodyPr>
          <a:lstStyle/>
          <a:p>
            <a:pPr algn="ctr"/>
            <a:r>
              <a:rPr lang="he-IL" sz="4400" b="1" dirty="0" smtClean="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rPr>
              <a:t>עץ חיפוש בינארי</a:t>
            </a:r>
          </a:p>
        </p:txBody>
      </p:sp>
      <p:sp>
        <p:nvSpPr>
          <p:cNvPr id="11" name="TextBox 10"/>
          <p:cNvSpPr txBox="1"/>
          <p:nvPr/>
        </p:nvSpPr>
        <p:spPr>
          <a:xfrm>
            <a:off x="899592" y="1484784"/>
            <a:ext cx="7992888" cy="1569660"/>
          </a:xfrm>
          <a:prstGeom prst="rect">
            <a:avLst/>
          </a:prstGeom>
          <a:noFill/>
        </p:spPr>
        <p:txBody>
          <a:bodyPr wrap="square" rtlCol="1">
            <a:spAutoFit/>
          </a:bodyPr>
          <a:lstStyle/>
          <a:p>
            <a:pPr lvl="1"/>
            <a:r>
              <a:rPr lang="he-IL" sz="2400" dirty="0" smtClean="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rPr>
              <a:t>עכשיו תורכם- נסו למלא את הצמתים הריקים במספרים שימלאו את הכלל: כל צומת גדול מבנו השמאלי וקטן מבנו הימני</a:t>
            </a:r>
          </a:p>
          <a:p>
            <a:pPr lvl="1"/>
            <a:endParaRPr lang="he-IL" sz="2400" dirty="0" smtClean="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endParaRPr>
          </a:p>
          <a:p>
            <a:pPr lvl="1"/>
            <a:endParaRPr lang="he-IL" sz="2400" dirty="0" smtClean="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endParaRPr>
          </a:p>
        </p:txBody>
      </p:sp>
      <p:pic>
        <p:nvPicPr>
          <p:cNvPr id="10" name="תמונה 9" descr="עץ.png"/>
          <p:cNvPicPr>
            <a:picLocks noChangeAspect="1"/>
          </p:cNvPicPr>
          <p:nvPr/>
        </p:nvPicPr>
        <p:blipFill>
          <a:blip r:embed="rId3" cstate="print"/>
          <a:stretch>
            <a:fillRect/>
          </a:stretch>
        </p:blipFill>
        <p:spPr>
          <a:xfrm>
            <a:off x="2339752" y="2636912"/>
            <a:ext cx="4563346" cy="3868663"/>
          </a:xfrm>
          <a:prstGeom prst="rect">
            <a:avLst/>
          </a:prstGeom>
        </p:spPr>
      </p:pic>
      <p:sp>
        <p:nvSpPr>
          <p:cNvPr id="13" name="TextBox 12"/>
          <p:cNvSpPr txBox="1"/>
          <p:nvPr/>
        </p:nvSpPr>
        <p:spPr>
          <a:xfrm>
            <a:off x="4211960" y="2780928"/>
            <a:ext cx="504056" cy="369332"/>
          </a:xfrm>
          <a:prstGeom prst="rect">
            <a:avLst/>
          </a:prstGeom>
          <a:noFill/>
        </p:spPr>
        <p:txBody>
          <a:bodyPr wrap="square" rtlCol="1">
            <a:spAutoFit/>
          </a:bodyPr>
          <a:lstStyle/>
          <a:p>
            <a:r>
              <a:rPr lang="he-IL" b="1" dirty="0" smtClean="0"/>
              <a:t>12</a:t>
            </a:r>
            <a:endParaRPr lang="he-IL" b="1" dirty="0"/>
          </a:p>
        </p:txBody>
      </p:sp>
      <p:sp>
        <p:nvSpPr>
          <p:cNvPr id="14" name="מלבן 13"/>
          <p:cNvSpPr/>
          <p:nvPr/>
        </p:nvSpPr>
        <p:spPr>
          <a:xfrm>
            <a:off x="6084168" y="4653136"/>
            <a:ext cx="441146" cy="369332"/>
          </a:xfrm>
          <a:prstGeom prst="rect">
            <a:avLst/>
          </a:prstGeom>
        </p:spPr>
        <p:txBody>
          <a:bodyPr wrap="none">
            <a:spAutoFit/>
          </a:bodyPr>
          <a:lstStyle/>
          <a:p>
            <a:r>
              <a:rPr lang="he-IL" b="1" dirty="0" smtClean="0"/>
              <a:t>14</a:t>
            </a:r>
            <a:endParaRPr lang="he-IL" b="1" dirty="0"/>
          </a:p>
        </p:txBody>
      </p:sp>
      <p:sp>
        <p:nvSpPr>
          <p:cNvPr id="15" name="TextBox 14"/>
          <p:cNvSpPr txBox="1"/>
          <p:nvPr/>
        </p:nvSpPr>
        <p:spPr>
          <a:xfrm>
            <a:off x="2411760" y="4653136"/>
            <a:ext cx="504056" cy="369332"/>
          </a:xfrm>
          <a:prstGeom prst="rect">
            <a:avLst/>
          </a:prstGeom>
          <a:noFill/>
        </p:spPr>
        <p:txBody>
          <a:bodyPr wrap="square" rtlCol="1">
            <a:spAutoFit/>
          </a:bodyPr>
          <a:lstStyle/>
          <a:p>
            <a:r>
              <a:rPr lang="he-IL" b="1" dirty="0" smtClean="0"/>
              <a:t>6</a:t>
            </a:r>
            <a:endParaRPr lang="he-IL" b="1" dirty="0"/>
          </a:p>
        </p:txBody>
      </p:sp>
    </p:spTree>
    <p:extLst>
      <p:ext uri="{BB962C8B-B14F-4D97-AF65-F5344CB8AC3E}">
        <p14:creationId xmlns="" xmlns:p14="http://schemas.microsoft.com/office/powerpoint/2010/main" val="2621742466"/>
      </p:ext>
    </p:extLst>
  </p:cSld>
  <p:clrMapOvr>
    <a:masterClrMapping/>
  </p:clrMapOvr>
  <p:transition spd="slow">
    <p:push dir="u"/>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827584" y="1628800"/>
            <a:ext cx="6777136" cy="707886"/>
          </a:xfrm>
          <a:prstGeom prst="rect">
            <a:avLst/>
          </a:prstGeom>
          <a:noFill/>
        </p:spPr>
        <p:txBody>
          <a:bodyPr wrap="square" rtlCol="1">
            <a:spAutoFit/>
          </a:bodyPr>
          <a:lstStyle/>
          <a:p>
            <a:endParaRPr lang="he-IL" sz="4000" b="1" dirty="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endParaRPr>
          </a:p>
        </p:txBody>
      </p:sp>
      <p:sp>
        <p:nvSpPr>
          <p:cNvPr id="4" name="TextBox 3"/>
          <p:cNvSpPr txBox="1"/>
          <p:nvPr/>
        </p:nvSpPr>
        <p:spPr>
          <a:xfrm>
            <a:off x="-1260648" y="3284984"/>
            <a:ext cx="6777136" cy="1200329"/>
          </a:xfrm>
          <a:prstGeom prst="rect">
            <a:avLst/>
          </a:prstGeom>
          <a:noFill/>
        </p:spPr>
        <p:txBody>
          <a:bodyPr wrap="square" rtlCol="1">
            <a:spAutoFit/>
          </a:bodyPr>
          <a:lstStyle/>
          <a:p>
            <a:endParaRPr lang="he-IL" sz="7200" b="1" dirty="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endParaRPr>
          </a:p>
        </p:txBody>
      </p:sp>
      <p:sp>
        <p:nvSpPr>
          <p:cNvPr id="8" name="TextBox 7"/>
          <p:cNvSpPr txBox="1"/>
          <p:nvPr/>
        </p:nvSpPr>
        <p:spPr>
          <a:xfrm>
            <a:off x="0" y="476672"/>
            <a:ext cx="9217024" cy="769441"/>
          </a:xfrm>
          <a:prstGeom prst="rect">
            <a:avLst/>
          </a:prstGeom>
          <a:noFill/>
        </p:spPr>
        <p:txBody>
          <a:bodyPr wrap="square" rtlCol="1">
            <a:spAutoFit/>
          </a:bodyPr>
          <a:lstStyle/>
          <a:p>
            <a:pPr algn="ctr"/>
            <a:r>
              <a:rPr lang="he-IL" sz="4400" b="1" dirty="0" smtClean="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rPr>
              <a:t>שאלה למחשבה</a:t>
            </a:r>
          </a:p>
        </p:txBody>
      </p:sp>
      <p:sp>
        <p:nvSpPr>
          <p:cNvPr id="11" name="TextBox 10"/>
          <p:cNvSpPr txBox="1"/>
          <p:nvPr/>
        </p:nvSpPr>
        <p:spPr>
          <a:xfrm>
            <a:off x="899592" y="1484784"/>
            <a:ext cx="7992888" cy="1200329"/>
          </a:xfrm>
          <a:prstGeom prst="rect">
            <a:avLst/>
          </a:prstGeom>
          <a:noFill/>
        </p:spPr>
        <p:txBody>
          <a:bodyPr wrap="square" rtlCol="1">
            <a:spAutoFit/>
          </a:bodyPr>
          <a:lstStyle/>
          <a:p>
            <a:pPr lvl="1"/>
            <a:r>
              <a:rPr lang="he-IL" sz="2400" dirty="0" smtClean="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rPr>
              <a:t>האם ניתן למלא את העץ הבא לפי הכלל שהגדרנו?</a:t>
            </a:r>
          </a:p>
          <a:p>
            <a:pPr lvl="1"/>
            <a:endParaRPr lang="he-IL" sz="2400" dirty="0" smtClean="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endParaRPr>
          </a:p>
          <a:p>
            <a:pPr lvl="1"/>
            <a:endParaRPr lang="he-IL" sz="2400" dirty="0" smtClean="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endParaRPr>
          </a:p>
        </p:txBody>
      </p:sp>
      <p:pic>
        <p:nvPicPr>
          <p:cNvPr id="10" name="תמונה 9" descr="עץ.png"/>
          <p:cNvPicPr>
            <a:picLocks noChangeAspect="1"/>
          </p:cNvPicPr>
          <p:nvPr/>
        </p:nvPicPr>
        <p:blipFill>
          <a:blip r:embed="rId3" cstate="print"/>
          <a:stretch>
            <a:fillRect/>
          </a:stretch>
        </p:blipFill>
        <p:spPr>
          <a:xfrm>
            <a:off x="2339752" y="2636912"/>
            <a:ext cx="4563346" cy="3868663"/>
          </a:xfrm>
          <a:prstGeom prst="rect">
            <a:avLst/>
          </a:prstGeom>
        </p:spPr>
      </p:pic>
      <p:sp>
        <p:nvSpPr>
          <p:cNvPr id="13" name="TextBox 12"/>
          <p:cNvSpPr txBox="1"/>
          <p:nvPr/>
        </p:nvSpPr>
        <p:spPr>
          <a:xfrm>
            <a:off x="4211960" y="2780928"/>
            <a:ext cx="504056" cy="369332"/>
          </a:xfrm>
          <a:prstGeom prst="rect">
            <a:avLst/>
          </a:prstGeom>
          <a:noFill/>
        </p:spPr>
        <p:txBody>
          <a:bodyPr wrap="square" rtlCol="1">
            <a:spAutoFit/>
          </a:bodyPr>
          <a:lstStyle/>
          <a:p>
            <a:r>
              <a:rPr lang="he-IL" b="1" dirty="0" smtClean="0"/>
              <a:t>12</a:t>
            </a:r>
            <a:endParaRPr lang="he-IL" b="1" dirty="0"/>
          </a:p>
        </p:txBody>
      </p:sp>
      <p:sp>
        <p:nvSpPr>
          <p:cNvPr id="14" name="מלבן 13"/>
          <p:cNvSpPr/>
          <p:nvPr/>
        </p:nvSpPr>
        <p:spPr>
          <a:xfrm>
            <a:off x="2483768" y="4653136"/>
            <a:ext cx="441146" cy="369332"/>
          </a:xfrm>
          <a:prstGeom prst="rect">
            <a:avLst/>
          </a:prstGeom>
        </p:spPr>
        <p:txBody>
          <a:bodyPr wrap="none">
            <a:spAutoFit/>
          </a:bodyPr>
          <a:lstStyle/>
          <a:p>
            <a:r>
              <a:rPr lang="he-IL" b="1" dirty="0" smtClean="0"/>
              <a:t>14</a:t>
            </a:r>
            <a:endParaRPr lang="he-IL" b="1" dirty="0"/>
          </a:p>
        </p:txBody>
      </p:sp>
      <p:sp>
        <p:nvSpPr>
          <p:cNvPr id="15" name="TextBox 14"/>
          <p:cNvSpPr txBox="1"/>
          <p:nvPr/>
        </p:nvSpPr>
        <p:spPr>
          <a:xfrm>
            <a:off x="5940152" y="4653136"/>
            <a:ext cx="504056" cy="369332"/>
          </a:xfrm>
          <a:prstGeom prst="rect">
            <a:avLst/>
          </a:prstGeom>
          <a:noFill/>
        </p:spPr>
        <p:txBody>
          <a:bodyPr wrap="square" rtlCol="1">
            <a:spAutoFit/>
          </a:bodyPr>
          <a:lstStyle/>
          <a:p>
            <a:r>
              <a:rPr lang="he-IL" b="1" dirty="0" smtClean="0"/>
              <a:t>6</a:t>
            </a:r>
            <a:endParaRPr lang="he-IL" b="1" dirty="0"/>
          </a:p>
        </p:txBody>
      </p:sp>
    </p:spTree>
    <p:extLst>
      <p:ext uri="{BB962C8B-B14F-4D97-AF65-F5344CB8AC3E}">
        <p14:creationId xmlns="" xmlns:p14="http://schemas.microsoft.com/office/powerpoint/2010/main" val="2621742466"/>
      </p:ext>
    </p:extLst>
  </p:cSld>
  <p:clrMapOvr>
    <a:masterClrMapping/>
  </p:clrMapOvr>
  <p:transition spd="slow">
    <p:push dir="u"/>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827584" y="1628800"/>
            <a:ext cx="6777136" cy="707886"/>
          </a:xfrm>
          <a:prstGeom prst="rect">
            <a:avLst/>
          </a:prstGeom>
          <a:noFill/>
        </p:spPr>
        <p:txBody>
          <a:bodyPr wrap="square" rtlCol="1">
            <a:spAutoFit/>
          </a:bodyPr>
          <a:lstStyle/>
          <a:p>
            <a:endParaRPr lang="he-IL" sz="4000" b="1" dirty="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endParaRPr>
          </a:p>
        </p:txBody>
      </p:sp>
      <p:sp>
        <p:nvSpPr>
          <p:cNvPr id="4" name="TextBox 3"/>
          <p:cNvSpPr txBox="1"/>
          <p:nvPr/>
        </p:nvSpPr>
        <p:spPr>
          <a:xfrm>
            <a:off x="-1260648" y="3284984"/>
            <a:ext cx="6777136" cy="1200329"/>
          </a:xfrm>
          <a:prstGeom prst="rect">
            <a:avLst/>
          </a:prstGeom>
          <a:noFill/>
        </p:spPr>
        <p:txBody>
          <a:bodyPr wrap="square" rtlCol="1">
            <a:spAutoFit/>
          </a:bodyPr>
          <a:lstStyle/>
          <a:p>
            <a:endParaRPr lang="he-IL" sz="7200" b="1" dirty="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endParaRPr>
          </a:p>
        </p:txBody>
      </p:sp>
      <p:sp>
        <p:nvSpPr>
          <p:cNvPr id="8" name="TextBox 7"/>
          <p:cNvSpPr txBox="1"/>
          <p:nvPr/>
        </p:nvSpPr>
        <p:spPr>
          <a:xfrm>
            <a:off x="0" y="476672"/>
            <a:ext cx="9217024" cy="769441"/>
          </a:xfrm>
          <a:prstGeom prst="rect">
            <a:avLst/>
          </a:prstGeom>
          <a:noFill/>
        </p:spPr>
        <p:txBody>
          <a:bodyPr wrap="square" rtlCol="1">
            <a:spAutoFit/>
          </a:bodyPr>
          <a:lstStyle/>
          <a:p>
            <a:pPr algn="ctr"/>
            <a:r>
              <a:rPr lang="he-IL" sz="4400" b="1" dirty="0" smtClean="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rPr>
              <a:t>טיול בעץ </a:t>
            </a:r>
          </a:p>
        </p:txBody>
      </p:sp>
      <p:sp>
        <p:nvSpPr>
          <p:cNvPr id="11" name="TextBox 10"/>
          <p:cNvSpPr txBox="1"/>
          <p:nvPr/>
        </p:nvSpPr>
        <p:spPr>
          <a:xfrm>
            <a:off x="899592" y="1484784"/>
            <a:ext cx="7992888" cy="2677656"/>
          </a:xfrm>
          <a:prstGeom prst="rect">
            <a:avLst/>
          </a:prstGeom>
          <a:noFill/>
        </p:spPr>
        <p:txBody>
          <a:bodyPr wrap="square" rtlCol="1">
            <a:spAutoFit/>
          </a:bodyPr>
          <a:lstStyle/>
          <a:p>
            <a:pPr lvl="1"/>
            <a:r>
              <a:rPr lang="he-IL" sz="2400" dirty="0" smtClean="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rPr>
              <a:t>בעזרת אלגוריתם נכון, ניתן לטייל על העץ וכך למעשה לסרוק את כל הצמתים שלו. הטיול יתחיל תמיד משורש העץ. </a:t>
            </a:r>
          </a:p>
          <a:p>
            <a:pPr lvl="1"/>
            <a:r>
              <a:rPr lang="he-IL" sz="2400" dirty="0" smtClean="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rPr>
              <a:t>דוגמאות לטיול על העץ: מתחילים בצומת 8, משם פונים ימינה לצומת 10, משם לצומת  14 ומסיימים את הטיול בצומת 13. </a:t>
            </a:r>
          </a:p>
          <a:p>
            <a:pPr lvl="1"/>
            <a:endParaRPr lang="he-IL" sz="2400" dirty="0" smtClean="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endParaRPr>
          </a:p>
          <a:p>
            <a:pPr lvl="1"/>
            <a:endParaRPr lang="he-IL" sz="2400" dirty="0" smtClean="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endParaRPr>
          </a:p>
          <a:p>
            <a:pPr lvl="1"/>
            <a:endParaRPr lang="he-IL" sz="2400" dirty="0" smtClean="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endParaRPr>
          </a:p>
        </p:txBody>
      </p:sp>
      <p:pic>
        <p:nvPicPr>
          <p:cNvPr id="12" name="Picture 2" descr="קובץ:Binary search tree.svg"/>
          <p:cNvPicPr>
            <a:picLocks noChangeAspect="1" noChangeArrowheads="1"/>
          </p:cNvPicPr>
          <p:nvPr/>
        </p:nvPicPr>
        <p:blipFill>
          <a:blip r:embed="rId3" cstate="print"/>
          <a:srcRect/>
          <a:stretch>
            <a:fillRect/>
          </a:stretch>
        </p:blipFill>
        <p:spPr bwMode="auto">
          <a:xfrm>
            <a:off x="2555776" y="3356991"/>
            <a:ext cx="3433564" cy="2861303"/>
          </a:xfrm>
          <a:prstGeom prst="rect">
            <a:avLst/>
          </a:prstGeom>
          <a:noFill/>
        </p:spPr>
      </p:pic>
    </p:spTree>
    <p:extLst>
      <p:ext uri="{BB962C8B-B14F-4D97-AF65-F5344CB8AC3E}">
        <p14:creationId xmlns="" xmlns:p14="http://schemas.microsoft.com/office/powerpoint/2010/main" val="2621742466"/>
      </p:ext>
    </p:extLst>
  </p:cSld>
  <p:clrMapOvr>
    <a:masterClrMapping/>
  </p:clrMapOvr>
  <p:transition spd="slow">
    <p:push dir="u"/>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827584" y="1628800"/>
            <a:ext cx="6777136" cy="707886"/>
          </a:xfrm>
          <a:prstGeom prst="rect">
            <a:avLst/>
          </a:prstGeom>
          <a:noFill/>
        </p:spPr>
        <p:txBody>
          <a:bodyPr wrap="square" rtlCol="1">
            <a:spAutoFit/>
          </a:bodyPr>
          <a:lstStyle/>
          <a:p>
            <a:endParaRPr lang="he-IL" sz="4000" b="1" dirty="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endParaRPr>
          </a:p>
        </p:txBody>
      </p:sp>
      <p:sp>
        <p:nvSpPr>
          <p:cNvPr id="4" name="TextBox 3"/>
          <p:cNvSpPr txBox="1"/>
          <p:nvPr/>
        </p:nvSpPr>
        <p:spPr>
          <a:xfrm>
            <a:off x="-1260648" y="3284984"/>
            <a:ext cx="6777136" cy="1200329"/>
          </a:xfrm>
          <a:prstGeom prst="rect">
            <a:avLst/>
          </a:prstGeom>
          <a:noFill/>
        </p:spPr>
        <p:txBody>
          <a:bodyPr wrap="square" rtlCol="1">
            <a:spAutoFit/>
          </a:bodyPr>
          <a:lstStyle/>
          <a:p>
            <a:endParaRPr lang="he-IL" sz="7200" b="1" dirty="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endParaRPr>
          </a:p>
        </p:txBody>
      </p:sp>
      <p:sp>
        <p:nvSpPr>
          <p:cNvPr id="8" name="TextBox 7"/>
          <p:cNvSpPr txBox="1"/>
          <p:nvPr/>
        </p:nvSpPr>
        <p:spPr>
          <a:xfrm>
            <a:off x="-73024" y="2708920"/>
            <a:ext cx="9217024" cy="769441"/>
          </a:xfrm>
          <a:prstGeom prst="rect">
            <a:avLst/>
          </a:prstGeom>
          <a:noFill/>
        </p:spPr>
        <p:txBody>
          <a:bodyPr wrap="square" rtlCol="1">
            <a:spAutoFit/>
          </a:bodyPr>
          <a:lstStyle/>
          <a:p>
            <a:pPr algn="ctr"/>
            <a:r>
              <a:rPr lang="he-IL" sz="4400" b="1" dirty="0" smtClean="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rPr>
              <a:t>כעת ניתן לעשות את דף עבודה 4</a:t>
            </a:r>
          </a:p>
        </p:txBody>
      </p:sp>
    </p:spTree>
    <p:extLst>
      <p:ext uri="{BB962C8B-B14F-4D97-AF65-F5344CB8AC3E}">
        <p14:creationId xmlns="" xmlns:p14="http://schemas.microsoft.com/office/powerpoint/2010/main" val="2621742466"/>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827584" y="1628800"/>
            <a:ext cx="6777136" cy="707886"/>
          </a:xfrm>
          <a:prstGeom prst="rect">
            <a:avLst/>
          </a:prstGeom>
          <a:noFill/>
        </p:spPr>
        <p:txBody>
          <a:bodyPr wrap="square" rtlCol="1">
            <a:spAutoFit/>
          </a:bodyPr>
          <a:lstStyle/>
          <a:p>
            <a:endParaRPr lang="he-IL" sz="4000" b="1" dirty="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endParaRPr>
          </a:p>
        </p:txBody>
      </p:sp>
      <p:sp>
        <p:nvSpPr>
          <p:cNvPr id="4" name="TextBox 3"/>
          <p:cNvSpPr txBox="1"/>
          <p:nvPr/>
        </p:nvSpPr>
        <p:spPr>
          <a:xfrm>
            <a:off x="-1260648" y="3284984"/>
            <a:ext cx="6777136" cy="1200329"/>
          </a:xfrm>
          <a:prstGeom prst="rect">
            <a:avLst/>
          </a:prstGeom>
          <a:noFill/>
        </p:spPr>
        <p:txBody>
          <a:bodyPr wrap="square" rtlCol="1">
            <a:spAutoFit/>
          </a:bodyPr>
          <a:lstStyle/>
          <a:p>
            <a:endParaRPr lang="he-IL" sz="7200" b="1" dirty="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endParaRPr>
          </a:p>
        </p:txBody>
      </p:sp>
      <p:sp>
        <p:nvSpPr>
          <p:cNvPr id="8" name="TextBox 7"/>
          <p:cNvSpPr txBox="1"/>
          <p:nvPr/>
        </p:nvSpPr>
        <p:spPr>
          <a:xfrm>
            <a:off x="-468560" y="5804532"/>
            <a:ext cx="9217024" cy="523220"/>
          </a:xfrm>
          <a:prstGeom prst="rect">
            <a:avLst/>
          </a:prstGeom>
          <a:noFill/>
        </p:spPr>
        <p:txBody>
          <a:bodyPr wrap="square" rtlCol="1">
            <a:spAutoFit/>
          </a:bodyPr>
          <a:lstStyle/>
          <a:p>
            <a:pPr algn="ctr"/>
            <a:r>
              <a:rPr lang="en-US" sz="2800" dirty="0" smtClean="0">
                <a:hlinkClick r:id="rId2"/>
              </a:rPr>
              <a:t>http://www.novelgames.com/en/spgames/tower/</a:t>
            </a:r>
            <a:endParaRPr lang="he-IL" sz="2800" b="1" dirty="0" smtClean="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endParaRPr>
          </a:p>
        </p:txBody>
      </p:sp>
      <p:pic>
        <p:nvPicPr>
          <p:cNvPr id="3074" name="Picture 2" descr="http://www.personal.psu.edu/afr3/blogs/siowfa12/assets_c/2012/10/Video%20Games-thumb-1280x1024-346597.jpg"/>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771800" y="2560200"/>
            <a:ext cx="3312368" cy="2649895"/>
          </a:xfrm>
          <a:prstGeom prst="rect">
            <a:avLst/>
          </a:prstGeom>
          <a:noFill/>
          <a:extLst>
            <a:ext uri="{909E8E84-426E-40DD-AFC4-6F175D3DCCD1}">
              <a14:hiddenFill xmlns="" xmlns:a14="http://schemas.microsoft.com/office/drawing/2010/main">
                <a:solidFill>
                  <a:srgbClr val="FFFFFF"/>
                </a:solidFill>
              </a14:hiddenFill>
            </a:ext>
          </a:extLst>
        </p:spPr>
      </p:pic>
      <p:sp>
        <p:nvSpPr>
          <p:cNvPr id="9" name="TextBox 8"/>
          <p:cNvSpPr txBox="1"/>
          <p:nvPr/>
        </p:nvSpPr>
        <p:spPr>
          <a:xfrm>
            <a:off x="1547664" y="1340768"/>
            <a:ext cx="5976664" cy="769441"/>
          </a:xfrm>
          <a:prstGeom prst="rect">
            <a:avLst/>
          </a:prstGeom>
          <a:noFill/>
        </p:spPr>
        <p:txBody>
          <a:bodyPr wrap="square" rtlCol="1">
            <a:spAutoFit/>
          </a:bodyPr>
          <a:lstStyle/>
          <a:p>
            <a:pPr algn="ctr"/>
            <a:r>
              <a:rPr lang="he-IL" sz="4400" i="1" u="sng" dirty="0" smtClean="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rPr>
              <a:t>שנתחיל לשחק?</a:t>
            </a:r>
          </a:p>
        </p:txBody>
      </p:sp>
    </p:spTree>
    <p:extLst>
      <p:ext uri="{BB962C8B-B14F-4D97-AF65-F5344CB8AC3E}">
        <p14:creationId xmlns="" xmlns:p14="http://schemas.microsoft.com/office/powerpoint/2010/main" val="2337573303"/>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827584" y="1628800"/>
            <a:ext cx="6777136" cy="707886"/>
          </a:xfrm>
          <a:prstGeom prst="rect">
            <a:avLst/>
          </a:prstGeom>
          <a:noFill/>
        </p:spPr>
        <p:txBody>
          <a:bodyPr wrap="square" rtlCol="1">
            <a:spAutoFit/>
          </a:bodyPr>
          <a:lstStyle/>
          <a:p>
            <a:endParaRPr lang="he-IL" sz="4000" b="1" dirty="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endParaRPr>
          </a:p>
        </p:txBody>
      </p:sp>
      <p:sp>
        <p:nvSpPr>
          <p:cNvPr id="4" name="TextBox 3"/>
          <p:cNvSpPr txBox="1"/>
          <p:nvPr/>
        </p:nvSpPr>
        <p:spPr>
          <a:xfrm>
            <a:off x="-1260648" y="3284984"/>
            <a:ext cx="6777136" cy="1200329"/>
          </a:xfrm>
          <a:prstGeom prst="rect">
            <a:avLst/>
          </a:prstGeom>
          <a:noFill/>
        </p:spPr>
        <p:txBody>
          <a:bodyPr wrap="square" rtlCol="1">
            <a:spAutoFit/>
          </a:bodyPr>
          <a:lstStyle/>
          <a:p>
            <a:endParaRPr lang="he-IL" sz="7200" b="1" dirty="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endParaRPr>
          </a:p>
        </p:txBody>
      </p:sp>
      <p:sp>
        <p:nvSpPr>
          <p:cNvPr id="8" name="TextBox 7"/>
          <p:cNvSpPr txBox="1"/>
          <p:nvPr/>
        </p:nvSpPr>
        <p:spPr>
          <a:xfrm>
            <a:off x="2267744" y="476672"/>
            <a:ext cx="6733412" cy="1023502"/>
          </a:xfrm>
          <a:prstGeom prst="rect">
            <a:avLst/>
          </a:prstGeom>
          <a:noFill/>
        </p:spPr>
        <p:txBody>
          <a:bodyPr wrap="square" rtlCol="1">
            <a:spAutoFit/>
          </a:bodyPr>
          <a:lstStyle/>
          <a:p>
            <a:pPr algn="ctr"/>
            <a:r>
              <a:rPr lang="he-IL" sz="6000" b="1" dirty="0" smtClean="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rPr>
              <a:t>מה זה מבני נתונים?</a:t>
            </a:r>
          </a:p>
        </p:txBody>
      </p:sp>
      <p:sp>
        <p:nvSpPr>
          <p:cNvPr id="2" name="Rectangle 1"/>
          <p:cNvSpPr/>
          <p:nvPr/>
        </p:nvSpPr>
        <p:spPr>
          <a:xfrm>
            <a:off x="395536" y="1982742"/>
            <a:ext cx="8361548" cy="1200329"/>
          </a:xfrm>
          <a:prstGeom prst="rect">
            <a:avLst/>
          </a:prstGeom>
        </p:spPr>
        <p:txBody>
          <a:bodyPr wrap="square">
            <a:spAutoFit/>
          </a:bodyPr>
          <a:lstStyle/>
          <a:p>
            <a:pPr lvl="1"/>
            <a:r>
              <a:rPr lang="he-IL" sz="2400" i="1" dirty="0" smtClean="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rPr>
              <a:t>במדעי המחשב, מבנה נתונים הוא דרך לאיחסון נתונים במחשב</a:t>
            </a:r>
            <a:r>
              <a:rPr lang="he-IL" sz="2400" dirty="0" smtClean="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rPr>
              <a:t>.</a:t>
            </a:r>
            <a:r>
              <a:rPr lang="en-US" sz="2400" dirty="0" smtClean="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rPr>
              <a:t/>
            </a:r>
            <a:br>
              <a:rPr lang="en-US" sz="2400" dirty="0" smtClean="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rPr>
            </a:br>
            <a:r>
              <a:rPr lang="en-US" sz="2400" dirty="0" smtClean="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rPr>
              <a:t/>
            </a:r>
            <a:br>
              <a:rPr lang="en-US" sz="2400" dirty="0" smtClean="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rPr>
            </a:br>
            <a:r>
              <a:rPr lang="he-IL" sz="2400" dirty="0" smtClean="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rPr>
              <a:t>במגדלי האנוי, לדוגמה, היינו צריכים לאחסן 5 דיסקיות ו3 מוטות.</a:t>
            </a:r>
            <a:endParaRPr lang="he-IL" sz="2400" dirty="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endParaRPr>
          </a:p>
        </p:txBody>
      </p:sp>
      <p:pic>
        <p:nvPicPr>
          <p:cNvPr id="33795" name="Picture 3"/>
          <p:cNvPicPr>
            <a:picLocks noChangeAspect="1" noChangeArrowheads="1"/>
          </p:cNvPicPr>
          <p:nvPr/>
        </p:nvPicPr>
        <p:blipFill>
          <a:blip r:embed="rId2" cstate="print"/>
          <a:srcRect/>
          <a:stretch>
            <a:fillRect/>
          </a:stretch>
        </p:blipFill>
        <p:spPr bwMode="auto">
          <a:xfrm>
            <a:off x="395536" y="4194509"/>
            <a:ext cx="2397718" cy="1843086"/>
          </a:xfrm>
          <a:prstGeom prst="rect">
            <a:avLst/>
          </a:prstGeom>
          <a:noFill/>
          <a:ln w="9525">
            <a:noFill/>
            <a:miter lim="800000"/>
            <a:headEnd/>
            <a:tailEnd/>
          </a:ln>
          <a:effectLst/>
        </p:spPr>
      </p:pic>
      <p:pic>
        <p:nvPicPr>
          <p:cNvPr id="33796" name="Picture 4"/>
          <p:cNvPicPr>
            <a:picLocks noChangeAspect="1" noChangeArrowheads="1"/>
          </p:cNvPicPr>
          <p:nvPr/>
        </p:nvPicPr>
        <p:blipFill>
          <a:blip r:embed="rId3" cstate="print"/>
          <a:srcRect/>
          <a:stretch>
            <a:fillRect/>
          </a:stretch>
        </p:blipFill>
        <p:spPr bwMode="auto">
          <a:xfrm>
            <a:off x="6215074" y="4437391"/>
            <a:ext cx="2448097" cy="1643074"/>
          </a:xfrm>
          <a:prstGeom prst="rect">
            <a:avLst/>
          </a:prstGeom>
          <a:noFill/>
          <a:ln w="9525">
            <a:noFill/>
            <a:miter lim="800000"/>
            <a:headEnd/>
            <a:tailEnd/>
          </a:ln>
          <a:effectLst/>
        </p:spPr>
      </p:pic>
      <p:pic>
        <p:nvPicPr>
          <p:cNvPr id="33798" name="Picture 6" descr="http://www.pasteli.co.il/Image/%D7%A7%D7%9C%D7%9E%D7%A8-%D7%92%D7%99%D7%A0%D7%A1.gif"/>
          <p:cNvPicPr>
            <a:picLocks noChangeAspect="1" noChangeArrowheads="1"/>
          </p:cNvPicPr>
          <p:nvPr/>
        </p:nvPicPr>
        <p:blipFill>
          <a:blip r:embed="rId4" cstate="print"/>
          <a:srcRect/>
          <a:stretch>
            <a:fillRect/>
          </a:stretch>
        </p:blipFill>
        <p:spPr bwMode="auto">
          <a:xfrm>
            <a:off x="3578786" y="4151639"/>
            <a:ext cx="1928826" cy="1928826"/>
          </a:xfrm>
          <a:prstGeom prst="rect">
            <a:avLst/>
          </a:prstGeom>
          <a:noFill/>
        </p:spPr>
      </p:pic>
    </p:spTree>
    <p:extLst>
      <p:ext uri="{BB962C8B-B14F-4D97-AF65-F5344CB8AC3E}">
        <p14:creationId xmlns="" xmlns:p14="http://schemas.microsoft.com/office/powerpoint/2010/main" val="1573815731"/>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827584" y="1628800"/>
            <a:ext cx="6777136" cy="707886"/>
          </a:xfrm>
          <a:prstGeom prst="rect">
            <a:avLst/>
          </a:prstGeom>
          <a:noFill/>
        </p:spPr>
        <p:txBody>
          <a:bodyPr wrap="square" rtlCol="1">
            <a:spAutoFit/>
          </a:bodyPr>
          <a:lstStyle/>
          <a:p>
            <a:endParaRPr lang="he-IL" sz="4000" b="1" dirty="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endParaRPr>
          </a:p>
        </p:txBody>
      </p:sp>
      <p:sp>
        <p:nvSpPr>
          <p:cNvPr id="4" name="TextBox 3"/>
          <p:cNvSpPr txBox="1"/>
          <p:nvPr/>
        </p:nvSpPr>
        <p:spPr>
          <a:xfrm>
            <a:off x="-1260648" y="3284984"/>
            <a:ext cx="6777136" cy="1200329"/>
          </a:xfrm>
          <a:prstGeom prst="rect">
            <a:avLst/>
          </a:prstGeom>
          <a:noFill/>
        </p:spPr>
        <p:txBody>
          <a:bodyPr wrap="square" rtlCol="1">
            <a:spAutoFit/>
          </a:bodyPr>
          <a:lstStyle/>
          <a:p>
            <a:endParaRPr lang="he-IL" sz="7200" b="1" dirty="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endParaRPr>
          </a:p>
        </p:txBody>
      </p:sp>
      <p:sp>
        <p:nvSpPr>
          <p:cNvPr id="8" name="TextBox 7"/>
          <p:cNvSpPr txBox="1"/>
          <p:nvPr/>
        </p:nvSpPr>
        <p:spPr>
          <a:xfrm>
            <a:off x="1547664" y="476672"/>
            <a:ext cx="7453492" cy="1015663"/>
          </a:xfrm>
          <a:prstGeom prst="rect">
            <a:avLst/>
          </a:prstGeom>
          <a:noFill/>
        </p:spPr>
        <p:txBody>
          <a:bodyPr wrap="square" rtlCol="1">
            <a:spAutoFit/>
          </a:bodyPr>
          <a:lstStyle/>
          <a:p>
            <a:pPr algn="ctr"/>
            <a:r>
              <a:rPr lang="he-IL" sz="6000" b="1" dirty="0" smtClean="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rPr>
              <a:t>למה צריך מבני נתונים?</a:t>
            </a:r>
          </a:p>
        </p:txBody>
      </p:sp>
      <p:pic>
        <p:nvPicPr>
          <p:cNvPr id="33795" name="Picture 3"/>
          <p:cNvPicPr>
            <a:picLocks noChangeAspect="1" noChangeArrowheads="1"/>
          </p:cNvPicPr>
          <p:nvPr/>
        </p:nvPicPr>
        <p:blipFill>
          <a:blip r:embed="rId3" cstate="print"/>
          <a:srcRect/>
          <a:stretch>
            <a:fillRect/>
          </a:stretch>
        </p:blipFill>
        <p:spPr bwMode="auto">
          <a:xfrm>
            <a:off x="395536" y="4194509"/>
            <a:ext cx="2397718" cy="1843086"/>
          </a:xfrm>
          <a:prstGeom prst="rect">
            <a:avLst/>
          </a:prstGeom>
          <a:noFill/>
          <a:ln w="9525">
            <a:noFill/>
            <a:miter lim="800000"/>
            <a:headEnd/>
            <a:tailEnd/>
          </a:ln>
          <a:effectLst/>
        </p:spPr>
      </p:pic>
      <p:pic>
        <p:nvPicPr>
          <p:cNvPr id="33796" name="Picture 4"/>
          <p:cNvPicPr>
            <a:picLocks noChangeAspect="1" noChangeArrowheads="1"/>
          </p:cNvPicPr>
          <p:nvPr/>
        </p:nvPicPr>
        <p:blipFill>
          <a:blip r:embed="rId4" cstate="print"/>
          <a:srcRect/>
          <a:stretch>
            <a:fillRect/>
          </a:stretch>
        </p:blipFill>
        <p:spPr bwMode="auto">
          <a:xfrm>
            <a:off x="6215074" y="4437391"/>
            <a:ext cx="2448097" cy="1643074"/>
          </a:xfrm>
          <a:prstGeom prst="rect">
            <a:avLst/>
          </a:prstGeom>
          <a:noFill/>
          <a:ln w="9525">
            <a:noFill/>
            <a:miter lim="800000"/>
            <a:headEnd/>
            <a:tailEnd/>
          </a:ln>
          <a:effectLst/>
        </p:spPr>
      </p:pic>
      <p:pic>
        <p:nvPicPr>
          <p:cNvPr id="33798" name="Picture 6" descr="http://www.pasteli.co.il/Image/%D7%A7%D7%9C%D7%9E%D7%A8-%D7%92%D7%99%D7%A0%D7%A1.gif"/>
          <p:cNvPicPr>
            <a:picLocks noChangeAspect="1" noChangeArrowheads="1"/>
          </p:cNvPicPr>
          <p:nvPr/>
        </p:nvPicPr>
        <p:blipFill>
          <a:blip r:embed="rId5" cstate="print"/>
          <a:srcRect/>
          <a:stretch>
            <a:fillRect/>
          </a:stretch>
        </p:blipFill>
        <p:spPr bwMode="auto">
          <a:xfrm>
            <a:off x="3578786" y="4151639"/>
            <a:ext cx="1928826" cy="1928826"/>
          </a:xfrm>
          <a:prstGeom prst="rect">
            <a:avLst/>
          </a:prstGeom>
          <a:noFill/>
        </p:spPr>
      </p:pic>
      <p:sp>
        <p:nvSpPr>
          <p:cNvPr id="9" name="Rectangle 1"/>
          <p:cNvSpPr/>
          <p:nvPr/>
        </p:nvSpPr>
        <p:spPr>
          <a:xfrm>
            <a:off x="395536" y="1982742"/>
            <a:ext cx="8361548" cy="1261884"/>
          </a:xfrm>
          <a:prstGeom prst="rect">
            <a:avLst/>
          </a:prstGeom>
        </p:spPr>
        <p:txBody>
          <a:bodyPr wrap="square">
            <a:spAutoFit/>
          </a:bodyPr>
          <a:lstStyle/>
          <a:p>
            <a:pPr lvl="1"/>
            <a:r>
              <a:rPr lang="he-IL" sz="2400" dirty="0" smtClean="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rPr>
              <a:t>ראינו ש</a:t>
            </a:r>
            <a:r>
              <a:rPr lang="he-IL" sz="2400" i="1" dirty="0" smtClean="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rPr>
              <a:t>מבנה נתונים הוא דרך לאיחסון נתונים במחשב</a:t>
            </a:r>
            <a:r>
              <a:rPr lang="he-IL" sz="2400" dirty="0" smtClean="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rPr>
              <a:t>.            </a:t>
            </a:r>
          </a:p>
          <a:p>
            <a:pPr lvl="1"/>
            <a:endParaRPr lang="he-IL" sz="2400" dirty="0" smtClean="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endParaRPr>
          </a:p>
          <a:p>
            <a:pPr lvl="1"/>
            <a:r>
              <a:rPr lang="he-IL" sz="2800" dirty="0" smtClean="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rPr>
              <a:t>האם תוכלו </a:t>
            </a:r>
            <a:r>
              <a:rPr lang="he-IL" sz="2800" dirty="0" smtClean="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rPr>
              <a:t>לחשוב על נתונים </a:t>
            </a:r>
            <a:r>
              <a:rPr lang="he-IL" sz="2800" dirty="0" smtClean="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rPr>
              <a:t>שהמחשב </a:t>
            </a:r>
            <a:r>
              <a:rPr lang="he-IL" sz="2800" dirty="0" smtClean="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rPr>
              <a:t>שלנו שומר?</a:t>
            </a:r>
            <a:endParaRPr lang="he-IL" sz="2800" dirty="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endParaRPr>
          </a:p>
        </p:txBody>
      </p:sp>
    </p:spTree>
    <p:extLst>
      <p:ext uri="{BB962C8B-B14F-4D97-AF65-F5344CB8AC3E}">
        <p14:creationId xmlns="" xmlns:p14="http://schemas.microsoft.com/office/powerpoint/2010/main" val="1573815731"/>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827584" y="1628800"/>
            <a:ext cx="6777136" cy="707886"/>
          </a:xfrm>
          <a:prstGeom prst="rect">
            <a:avLst/>
          </a:prstGeom>
          <a:noFill/>
        </p:spPr>
        <p:txBody>
          <a:bodyPr wrap="square" rtlCol="1">
            <a:spAutoFit/>
          </a:bodyPr>
          <a:lstStyle/>
          <a:p>
            <a:endParaRPr lang="he-IL" sz="4000" b="1" dirty="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endParaRPr>
          </a:p>
        </p:txBody>
      </p:sp>
      <p:sp>
        <p:nvSpPr>
          <p:cNvPr id="4" name="TextBox 3"/>
          <p:cNvSpPr txBox="1"/>
          <p:nvPr/>
        </p:nvSpPr>
        <p:spPr>
          <a:xfrm>
            <a:off x="-1260648" y="3284984"/>
            <a:ext cx="6777136" cy="1200329"/>
          </a:xfrm>
          <a:prstGeom prst="rect">
            <a:avLst/>
          </a:prstGeom>
          <a:noFill/>
        </p:spPr>
        <p:txBody>
          <a:bodyPr wrap="square" rtlCol="1">
            <a:spAutoFit/>
          </a:bodyPr>
          <a:lstStyle/>
          <a:p>
            <a:endParaRPr lang="he-IL" sz="7200" b="1" dirty="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endParaRPr>
          </a:p>
        </p:txBody>
      </p:sp>
      <p:sp>
        <p:nvSpPr>
          <p:cNvPr id="8" name="TextBox 7"/>
          <p:cNvSpPr txBox="1"/>
          <p:nvPr/>
        </p:nvSpPr>
        <p:spPr>
          <a:xfrm>
            <a:off x="755576" y="476672"/>
            <a:ext cx="8245580" cy="1323439"/>
          </a:xfrm>
          <a:prstGeom prst="rect">
            <a:avLst/>
          </a:prstGeom>
          <a:noFill/>
        </p:spPr>
        <p:txBody>
          <a:bodyPr wrap="square" rtlCol="1">
            <a:spAutoFit/>
          </a:bodyPr>
          <a:lstStyle/>
          <a:p>
            <a:pPr algn="ctr"/>
            <a:r>
              <a:rPr lang="he-IL" sz="4000" b="1" dirty="0" smtClean="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rPr>
              <a:t>דוגמאות בסיסיות למידע שהמחשב מאחסן</a:t>
            </a:r>
          </a:p>
        </p:txBody>
      </p:sp>
      <p:sp>
        <p:nvSpPr>
          <p:cNvPr id="9" name="Rectangle 1"/>
          <p:cNvSpPr/>
          <p:nvPr/>
        </p:nvSpPr>
        <p:spPr>
          <a:xfrm>
            <a:off x="395536" y="1982742"/>
            <a:ext cx="8361548" cy="3108543"/>
          </a:xfrm>
          <a:prstGeom prst="rect">
            <a:avLst/>
          </a:prstGeom>
        </p:spPr>
        <p:txBody>
          <a:bodyPr wrap="square">
            <a:spAutoFit/>
          </a:bodyPr>
          <a:lstStyle/>
          <a:p>
            <a:pPr lvl="1">
              <a:buFont typeface="Arial" pitchFamily="34" charset="0"/>
              <a:buChar char="•"/>
            </a:pPr>
            <a:r>
              <a:rPr lang="he-IL" sz="2800" dirty="0" smtClean="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rPr>
              <a:t> מסמכים</a:t>
            </a:r>
          </a:p>
          <a:p>
            <a:pPr lvl="1"/>
            <a:r>
              <a:rPr lang="he-IL" sz="2800" dirty="0" smtClean="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rPr>
              <a:t> </a:t>
            </a:r>
          </a:p>
          <a:p>
            <a:pPr lvl="1">
              <a:buFont typeface="Arial" pitchFamily="34" charset="0"/>
              <a:buChar char="•"/>
            </a:pPr>
            <a:r>
              <a:rPr lang="he-IL" sz="2800" dirty="0" smtClean="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rPr>
              <a:t> תמונות </a:t>
            </a:r>
          </a:p>
          <a:p>
            <a:pPr lvl="1"/>
            <a:endParaRPr lang="he-IL" sz="2800" dirty="0" smtClean="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endParaRPr>
          </a:p>
          <a:p>
            <a:pPr lvl="1">
              <a:buFont typeface="Arial" pitchFamily="34" charset="0"/>
              <a:buChar char="•"/>
            </a:pPr>
            <a:r>
              <a:rPr lang="he-IL" sz="2800" dirty="0" smtClean="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rPr>
              <a:t> הגדרות</a:t>
            </a:r>
          </a:p>
          <a:p>
            <a:pPr lvl="1">
              <a:buFont typeface="Arial" pitchFamily="34" charset="0"/>
              <a:buChar char="•"/>
            </a:pPr>
            <a:endParaRPr lang="he-IL" sz="2800" dirty="0" smtClean="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endParaRPr>
          </a:p>
          <a:p>
            <a:pPr lvl="1">
              <a:buFont typeface="Arial" pitchFamily="34" charset="0"/>
              <a:buChar char="•"/>
            </a:pPr>
            <a:r>
              <a:rPr lang="he-IL" sz="2800" dirty="0" smtClean="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rPr>
              <a:t> ועוד המון דברים נוספים!</a:t>
            </a:r>
            <a:endParaRPr lang="he-IL" sz="2800" dirty="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endParaRPr>
          </a:p>
        </p:txBody>
      </p:sp>
    </p:spTree>
    <p:extLst>
      <p:ext uri="{BB962C8B-B14F-4D97-AF65-F5344CB8AC3E}">
        <p14:creationId xmlns="" xmlns:p14="http://schemas.microsoft.com/office/powerpoint/2010/main" val="1573815731"/>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827584" y="1628800"/>
            <a:ext cx="6777136" cy="707886"/>
          </a:xfrm>
          <a:prstGeom prst="rect">
            <a:avLst/>
          </a:prstGeom>
          <a:noFill/>
        </p:spPr>
        <p:txBody>
          <a:bodyPr wrap="square" rtlCol="1">
            <a:spAutoFit/>
          </a:bodyPr>
          <a:lstStyle/>
          <a:p>
            <a:endParaRPr lang="he-IL" sz="4000" b="1" dirty="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endParaRPr>
          </a:p>
        </p:txBody>
      </p:sp>
      <p:sp>
        <p:nvSpPr>
          <p:cNvPr id="4" name="TextBox 3"/>
          <p:cNvSpPr txBox="1"/>
          <p:nvPr/>
        </p:nvSpPr>
        <p:spPr>
          <a:xfrm>
            <a:off x="-1260648" y="3284984"/>
            <a:ext cx="6777136" cy="1200329"/>
          </a:xfrm>
          <a:prstGeom prst="rect">
            <a:avLst/>
          </a:prstGeom>
          <a:noFill/>
        </p:spPr>
        <p:txBody>
          <a:bodyPr wrap="square" rtlCol="1">
            <a:spAutoFit/>
          </a:bodyPr>
          <a:lstStyle/>
          <a:p>
            <a:endParaRPr lang="he-IL" sz="7200" b="1" dirty="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endParaRPr>
          </a:p>
        </p:txBody>
      </p:sp>
      <p:sp>
        <p:nvSpPr>
          <p:cNvPr id="8" name="TextBox 7"/>
          <p:cNvSpPr txBox="1"/>
          <p:nvPr/>
        </p:nvSpPr>
        <p:spPr>
          <a:xfrm>
            <a:off x="755576" y="476672"/>
            <a:ext cx="8245580" cy="707886"/>
          </a:xfrm>
          <a:prstGeom prst="rect">
            <a:avLst/>
          </a:prstGeom>
          <a:noFill/>
        </p:spPr>
        <p:txBody>
          <a:bodyPr wrap="square" rtlCol="1">
            <a:spAutoFit/>
          </a:bodyPr>
          <a:lstStyle/>
          <a:p>
            <a:pPr algn="ctr"/>
            <a:r>
              <a:rPr lang="he-IL" sz="4000" b="1" dirty="0" smtClean="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rPr>
              <a:t>למה מבני נתונים?</a:t>
            </a:r>
          </a:p>
        </p:txBody>
      </p:sp>
      <p:sp>
        <p:nvSpPr>
          <p:cNvPr id="9" name="Rectangle 1"/>
          <p:cNvSpPr/>
          <p:nvPr/>
        </p:nvSpPr>
        <p:spPr>
          <a:xfrm>
            <a:off x="395536" y="1982742"/>
            <a:ext cx="8361548" cy="3970318"/>
          </a:xfrm>
          <a:prstGeom prst="rect">
            <a:avLst/>
          </a:prstGeom>
        </p:spPr>
        <p:txBody>
          <a:bodyPr wrap="square">
            <a:spAutoFit/>
          </a:bodyPr>
          <a:lstStyle/>
          <a:p>
            <a:pPr lvl="1"/>
            <a:r>
              <a:rPr lang="he-IL" sz="2800" dirty="0" smtClean="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rPr>
              <a:t>השימוש במבני נתונים נועד לאחסון של </a:t>
            </a:r>
            <a:r>
              <a:rPr lang="he-IL" sz="2800" dirty="0" smtClean="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rPr>
              <a:t>מידע במחשב </a:t>
            </a:r>
            <a:r>
              <a:rPr lang="he-IL" sz="2800" dirty="0" smtClean="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rPr>
              <a:t>בצורה </a:t>
            </a:r>
            <a:r>
              <a:rPr lang="he-IL" sz="2800" b="1" dirty="0" smtClean="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rPr>
              <a:t>יעילה:</a:t>
            </a:r>
          </a:p>
          <a:p>
            <a:pPr lvl="1"/>
            <a:r>
              <a:rPr lang="he-IL" sz="2800" b="1" dirty="0" smtClean="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rPr>
              <a:t>	</a:t>
            </a:r>
            <a:r>
              <a:rPr lang="he-IL" sz="2800" dirty="0" smtClean="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rPr>
              <a:t>- אחסון כמות גדולה של מידע</a:t>
            </a:r>
          </a:p>
          <a:p>
            <a:pPr lvl="1"/>
            <a:r>
              <a:rPr lang="he-IL" sz="2800" b="1" dirty="0" smtClean="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rPr>
              <a:t>	</a:t>
            </a:r>
            <a:r>
              <a:rPr lang="he-IL" sz="2800" dirty="0" smtClean="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rPr>
              <a:t>- הכנסת מידע למבנה בזמן מהיר</a:t>
            </a:r>
          </a:p>
          <a:p>
            <a:pPr lvl="1"/>
            <a:r>
              <a:rPr lang="he-IL" sz="2800" b="1" dirty="0" smtClean="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rPr>
              <a:t>	</a:t>
            </a:r>
            <a:r>
              <a:rPr lang="he-IL" sz="2800" dirty="0" smtClean="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rPr>
              <a:t>- שליפת מידע מהמבנה בזמן מהיר</a:t>
            </a:r>
          </a:p>
          <a:p>
            <a:pPr lvl="1"/>
            <a:r>
              <a:rPr lang="he-IL" sz="2800" dirty="0" smtClean="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rPr>
              <a:t>	- מחיקת מידע מהמבנה בזמן מהיר</a:t>
            </a:r>
          </a:p>
          <a:p>
            <a:pPr lvl="1"/>
            <a:endParaRPr lang="he-IL" sz="2800" b="1" dirty="0" smtClean="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endParaRPr>
          </a:p>
          <a:p>
            <a:pPr lvl="1"/>
            <a:r>
              <a:rPr lang="he-IL" sz="2800" b="1" dirty="0" smtClean="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rPr>
              <a:t>		עכשיו נראה לכם מספר דוגמאות                               		למבני נתונים שונים</a:t>
            </a:r>
            <a:endParaRPr lang="he-IL" sz="2800" b="1" dirty="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endParaRPr>
          </a:p>
        </p:txBody>
      </p:sp>
    </p:spTree>
    <p:extLst>
      <p:ext uri="{BB962C8B-B14F-4D97-AF65-F5344CB8AC3E}">
        <p14:creationId xmlns="" xmlns:p14="http://schemas.microsoft.com/office/powerpoint/2010/main" val="1573815731"/>
      </p:ext>
    </p:extLst>
  </p:cSld>
  <p:clrMapOvr>
    <a:masterClrMapping/>
  </p:clrMapOvr>
  <p:transition spd="slow">
    <p:push dir="u"/>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2228</TotalTime>
  <Words>1998</Words>
  <Application>Microsoft Office PowerPoint</Application>
  <PresentationFormat>‫הצגה על המסך (4:3)</PresentationFormat>
  <Paragraphs>246</Paragraphs>
  <Slides>46</Slides>
  <Notes>15</Notes>
  <HiddenSlides>0</HiddenSlides>
  <MMClips>0</MMClips>
  <ScaleCrop>false</ScaleCrop>
  <HeadingPairs>
    <vt:vector size="4" baseType="variant">
      <vt:variant>
        <vt:lpstr>ערכת נושא</vt:lpstr>
      </vt:variant>
      <vt:variant>
        <vt:i4>1</vt:i4>
      </vt:variant>
      <vt:variant>
        <vt:lpstr>כותרות שקופיות</vt:lpstr>
      </vt:variant>
      <vt:variant>
        <vt:i4>46</vt:i4>
      </vt:variant>
    </vt:vector>
  </HeadingPairs>
  <TitlesOfParts>
    <vt:vector size="47" baseType="lpstr">
      <vt:lpstr>Office Theme</vt:lpstr>
      <vt:lpstr>שקופית 1</vt:lpstr>
      <vt:lpstr>שקופית 2</vt:lpstr>
      <vt:lpstr>שקופית 3</vt:lpstr>
      <vt:lpstr>שקופית 4</vt:lpstr>
      <vt:lpstr>שקופית 5</vt:lpstr>
      <vt:lpstr>שקופית 6</vt:lpstr>
      <vt:lpstr>שקופית 7</vt:lpstr>
      <vt:lpstr>שקופית 8</vt:lpstr>
      <vt:lpstr>שקופית 9</vt:lpstr>
      <vt:lpstr>שקופית 10</vt:lpstr>
      <vt:lpstr>שקופית 11</vt:lpstr>
      <vt:lpstr>שקופית 12</vt:lpstr>
      <vt:lpstr>שקופית 13</vt:lpstr>
      <vt:lpstr>שקופית 14</vt:lpstr>
      <vt:lpstr>שקופית 15</vt:lpstr>
      <vt:lpstr>שקופית 16</vt:lpstr>
      <vt:lpstr>שקופית 17</vt:lpstr>
      <vt:lpstr>שקופית 18</vt:lpstr>
      <vt:lpstr>שקופית 19</vt:lpstr>
      <vt:lpstr>שקופית 20</vt:lpstr>
      <vt:lpstr>שקופית 21</vt:lpstr>
      <vt:lpstr>שקופית 22</vt:lpstr>
      <vt:lpstr>שקופית 23</vt:lpstr>
      <vt:lpstr>שקופית 24</vt:lpstr>
      <vt:lpstr>שקופית 25</vt:lpstr>
      <vt:lpstr>שקופית 26</vt:lpstr>
      <vt:lpstr>שקופית 27</vt:lpstr>
      <vt:lpstr>שקופית 28</vt:lpstr>
      <vt:lpstr>שקופית 29</vt:lpstr>
      <vt:lpstr>שקופית 30</vt:lpstr>
      <vt:lpstr>שקופית 31</vt:lpstr>
      <vt:lpstr>שקופית 32</vt:lpstr>
      <vt:lpstr>שקופית 33</vt:lpstr>
      <vt:lpstr>שקופית 34</vt:lpstr>
      <vt:lpstr>שקופית 35</vt:lpstr>
      <vt:lpstr>שקופית 36</vt:lpstr>
      <vt:lpstr>שקופית 37</vt:lpstr>
      <vt:lpstr>שקופית 38</vt:lpstr>
      <vt:lpstr>שקופית 39</vt:lpstr>
      <vt:lpstr>שקופית 40</vt:lpstr>
      <vt:lpstr>שקופית 41</vt:lpstr>
      <vt:lpstr>שקופית 42</vt:lpstr>
      <vt:lpstr>שקופית 43</vt:lpstr>
      <vt:lpstr>שקופית 44</vt:lpstr>
      <vt:lpstr>שקופית 45</vt:lpstr>
      <vt:lpstr>שקופית 46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Yotam</dc:creator>
  <cp:lastModifiedBy>Moran</cp:lastModifiedBy>
  <cp:revision>231</cp:revision>
  <dcterms:created xsi:type="dcterms:W3CDTF">2013-11-05T21:12:36Z</dcterms:created>
  <dcterms:modified xsi:type="dcterms:W3CDTF">2014-03-01T19:35:40Z</dcterms:modified>
</cp:coreProperties>
</file>