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91" autoAdjust="0"/>
  </p:normalViewPr>
  <p:slideViewPr>
    <p:cSldViewPr>
      <p:cViewPr varScale="1">
        <p:scale>
          <a:sx n="52" d="100"/>
          <a:sy n="52" d="100"/>
        </p:scale>
        <p:origin x="-18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954178-AC75-4928-A684-9CB1D608EB5B}" type="datetimeFigureOut">
              <a:rPr lang="en-US" smtClean="0"/>
              <a:t>1/16/2014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679D0A-5CE9-40BA-BBE6-C4CB3C98A42B}" type="slidenum">
              <a:rPr lang="en-US" smtClean="0"/>
              <a:t>‹#›</a:t>
            </a:fld>
            <a:endParaRPr lang="en-US"/>
          </a:p>
        </p:txBody>
      </p:sp>
    </p:spTree>
    <p:extLst>
      <p:ext uri="{BB962C8B-B14F-4D97-AF65-F5344CB8AC3E}">
        <p14:creationId xmlns:p14="http://schemas.microsoft.com/office/powerpoint/2010/main" val="114240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1" dirty="0" smtClean="0"/>
              <a:t>הערה</a:t>
            </a:r>
            <a:r>
              <a:rPr lang="he-IL" sz="1200" b="1" baseline="0" dirty="0" smtClean="0"/>
              <a:t> חשובה:</a:t>
            </a:r>
          </a:p>
          <a:p>
            <a:r>
              <a:rPr lang="he-IL" sz="1200" b="1" baseline="0" dirty="0" smtClean="0"/>
              <a:t>אנא קראו את דף הפעילות במלואו לפני השימוש במצגת. המצגת היא מצגת עזר וחשוב כי תעברו על דף הפעילות עם ההוראות המלאות.</a:t>
            </a:r>
          </a:p>
          <a:p>
            <a:r>
              <a:rPr lang="he-IL" sz="1200" b="1" baseline="0" dirty="0" smtClean="0"/>
              <a:t>תודה </a:t>
            </a:r>
            <a:r>
              <a:rPr lang="he-IL" sz="1200" b="1" baseline="0" smtClean="0"/>
              <a:t>רבה  </a:t>
            </a:r>
            <a:r>
              <a:rPr lang="he-IL" sz="1200" b="1" baseline="0" smtClean="0">
                <a:sym typeface="Wingdings" pitchFamily="2" charset="2"/>
              </a:rPr>
              <a:t></a:t>
            </a:r>
            <a:endParaRPr lang="en-US" sz="1200" b="1" dirty="0"/>
          </a:p>
        </p:txBody>
      </p:sp>
      <p:sp>
        <p:nvSpPr>
          <p:cNvPr id="4" name="Slide Number Placeholder 3"/>
          <p:cNvSpPr>
            <a:spLocks noGrp="1"/>
          </p:cNvSpPr>
          <p:nvPr>
            <p:ph type="sldNum" sz="quarter" idx="10"/>
          </p:nvPr>
        </p:nvSpPr>
        <p:spPr/>
        <p:txBody>
          <a:bodyPr/>
          <a:lstStyle/>
          <a:p>
            <a:fld id="{F9679D0A-5CE9-40BA-BBE6-C4CB3C98A42B}" type="slidenum">
              <a:rPr lang="en-US" smtClean="0"/>
              <a:t>1</a:t>
            </a:fld>
            <a:endParaRPr lang="en-US"/>
          </a:p>
        </p:txBody>
      </p:sp>
    </p:spTree>
    <p:extLst>
      <p:ext uri="{BB962C8B-B14F-4D97-AF65-F5344CB8AC3E}">
        <p14:creationId xmlns:p14="http://schemas.microsoft.com/office/powerpoint/2010/main" val="377142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תשובה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הסבירו לתלמידים שמה שכתבנו בקובץ הוא שפשוט אמרנו לדפדפן שלנו "דפדפן יקר, שים לב כי כעת נרצה להציג בדפדפן משהו ולכן אנחנו משתמשים בשפת היצוג, הלא היא </a:t>
            </a:r>
            <a:r>
              <a:rPr lang="en-US" sz="1200" kern="1200" dirty="0" smtClean="0">
                <a:solidFill>
                  <a:schemeClr val="tx1"/>
                </a:solidFill>
                <a:effectLst/>
                <a:latin typeface="+mn-lt"/>
                <a:ea typeface="+mn-ea"/>
                <a:cs typeface="+mn-cs"/>
              </a:rPr>
              <a:t>HTML</a:t>
            </a:r>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ניחוש זה אכן מאוד מבלבל וזה כמובן מצויין. השתמשו בדוגמא זו כדי להסביר לתלמידים שכאן מסתתר בדיוק העקרון שדיברנו עליו מקודם (עם האנגלית-עברית).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זה כמו לכתוב: (שים לב, כאן יכתב משהו באנגלית)</a:t>
            </a:r>
            <a:endParaRPr lang="en-US" sz="1200" kern="1200" dirty="0" smtClean="0">
              <a:solidFill>
                <a:schemeClr val="tx1"/>
              </a:solidFill>
              <a:effectLst/>
              <a:latin typeface="+mn-lt"/>
              <a:ea typeface="+mn-ea"/>
              <a:cs typeface="+mn-cs"/>
            </a:endParaRPr>
          </a:p>
          <a:p>
            <a:pPr rtl="1"/>
            <a:r>
              <a:rPr lang="en-US" sz="1200" kern="1200" dirty="0" smtClean="0">
                <a:solidFill>
                  <a:schemeClr val="tx1"/>
                </a:solidFill>
                <a:effectLst/>
                <a:latin typeface="+mn-lt"/>
                <a:ea typeface="+mn-ea"/>
                <a:cs typeface="+mn-cs"/>
              </a:rPr>
              <a:t>&lt;English&gt;     &lt;/English&gt;</a:t>
            </a:r>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כעת הפנו את תשומת ליבם לעבודה כי כמו בדוגמא של האנגלית יש כאן סימן ל</a:t>
            </a:r>
            <a:r>
              <a:rPr lang="en-US" sz="1200" kern="1200" dirty="0" smtClean="0">
                <a:solidFill>
                  <a:schemeClr val="tx1"/>
                </a:solidFill>
                <a:effectLst/>
                <a:latin typeface="+mn-lt"/>
                <a:ea typeface="+mn-ea"/>
                <a:cs typeface="+mn-cs"/>
              </a:rPr>
              <a:t>HTML </a:t>
            </a:r>
            <a:r>
              <a:rPr lang="he-IL" sz="1200" kern="1200" dirty="0" smtClean="0">
                <a:solidFill>
                  <a:schemeClr val="tx1"/>
                </a:solidFill>
                <a:effectLst/>
                <a:latin typeface="+mn-lt"/>
                <a:ea typeface="+mn-ea"/>
                <a:cs typeface="+mn-cs"/>
              </a:rPr>
              <a:t> פתיחה ו</a:t>
            </a:r>
            <a:r>
              <a:rPr lang="en-US" sz="1200" kern="1200" dirty="0" smtClean="0">
                <a:solidFill>
                  <a:schemeClr val="tx1"/>
                </a:solidFill>
                <a:effectLst/>
                <a:latin typeface="+mn-lt"/>
                <a:ea typeface="+mn-ea"/>
                <a:cs typeface="+mn-cs"/>
              </a:rPr>
              <a:t>HTML  </a:t>
            </a:r>
            <a:r>
              <a:rPr lang="he-IL" sz="1200" kern="1200" dirty="0" smtClean="0">
                <a:solidFill>
                  <a:schemeClr val="tx1"/>
                </a:solidFill>
                <a:effectLst/>
                <a:latin typeface="+mn-lt"/>
                <a:ea typeface="+mn-ea"/>
                <a:cs typeface="+mn-cs"/>
              </a:rPr>
              <a:t>סגירה בו אנחנו אומרים לדפדפן מתי נרצה </a:t>
            </a:r>
          </a:p>
          <a:p>
            <a:pPr lvl="1" rtl="1"/>
            <a:r>
              <a:rPr lang="he-IL" sz="1200" kern="1200" dirty="0" smtClean="0">
                <a:solidFill>
                  <a:schemeClr val="tx1"/>
                </a:solidFill>
                <a:effectLst/>
                <a:latin typeface="+mn-lt"/>
                <a:ea typeface="+mn-ea"/>
                <a:cs typeface="+mn-cs"/>
              </a:rPr>
              <a:t>שהוא יתחיל להציג ומתי נרצה שהוא יפסיק להציג</a:t>
            </a:r>
          </a:p>
          <a:p>
            <a:pPr lvl="1" rtl="1"/>
            <a:endParaRPr lang="en-US" sz="1200" kern="1200" dirty="0" smtClean="0">
              <a:solidFill>
                <a:schemeClr val="tx1"/>
              </a:solidFill>
              <a:effectLst/>
              <a:latin typeface="+mn-lt"/>
              <a:ea typeface="+mn-ea"/>
              <a:cs typeface="+mn-cs"/>
            </a:endParaRPr>
          </a:p>
          <a:p>
            <a:pPr lvl="1" rtl="1"/>
            <a:r>
              <a:rPr lang="he-IL" sz="1200" b="1" kern="1200" dirty="0" smtClean="0">
                <a:solidFill>
                  <a:schemeClr val="tx1"/>
                </a:solidFill>
                <a:effectLst/>
                <a:latin typeface="+mn-lt"/>
                <a:ea typeface="+mn-ea"/>
                <a:cs typeface="+mn-cs"/>
              </a:rPr>
              <a:t>הראו להם כמובן על גבי הדפדפן שלא נכתב כלום</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11</a:t>
            </a:fld>
            <a:endParaRPr lang="en-US"/>
          </a:p>
        </p:txBody>
      </p:sp>
    </p:spTree>
    <p:extLst>
      <p:ext uri="{BB962C8B-B14F-4D97-AF65-F5344CB8AC3E}">
        <p14:creationId xmlns:p14="http://schemas.microsoft.com/office/powerpoint/2010/main" val="2453901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תשובה – כאן ה</a:t>
            </a:r>
            <a:r>
              <a:rPr lang="en-US" sz="1200" kern="1200" dirty="0" smtClean="0">
                <a:solidFill>
                  <a:schemeClr val="tx1"/>
                </a:solidFill>
                <a:effectLst/>
                <a:latin typeface="+mn-lt"/>
                <a:ea typeface="+mn-ea"/>
                <a:cs typeface="+mn-cs"/>
              </a:rPr>
              <a:t>Body </a:t>
            </a:r>
            <a:r>
              <a:rPr lang="he-IL" sz="1200" kern="1200" dirty="0" smtClean="0">
                <a:solidFill>
                  <a:schemeClr val="tx1"/>
                </a:solidFill>
                <a:effectLst/>
                <a:latin typeface="+mn-lt"/>
                <a:ea typeface="+mn-ea"/>
                <a:cs typeface="+mn-cs"/>
              </a:rPr>
              <a:t> יכול מעט לבלבל את התלמידים. הסבירו להם שזו פשוט הדרך שלנו להגיד לדפדפן שכאן זה בעצם  גוף העמוד. זה קצת כמו לכתוב מכתב לחבר שמכיל כותרת, גוף ועוד.</a:t>
            </a:r>
            <a:endParaRPr lang="en-US"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התשובה הנכונה היא שירשם על המסך "מדעי המחשב זה מגניב!"</a:t>
            </a:r>
            <a:endParaRPr lang="en-US" sz="1200" kern="1200" dirty="0" smtClean="0">
              <a:solidFill>
                <a:schemeClr val="tx1"/>
              </a:solidFill>
              <a:effectLst/>
              <a:latin typeface="+mn-lt"/>
              <a:ea typeface="+mn-ea"/>
              <a:cs typeface="+mn-cs"/>
            </a:endParaRPr>
          </a:p>
          <a:p>
            <a:pPr lvl="1" rtl="1"/>
            <a:endParaRPr lang="he-IL" sz="1200" kern="1200" dirty="0" smtClean="0">
              <a:solidFill>
                <a:schemeClr val="tx1"/>
              </a:solidFill>
              <a:effectLst/>
              <a:latin typeface="+mn-lt"/>
              <a:ea typeface="+mn-ea"/>
              <a:cs typeface="+mn-cs"/>
            </a:endParaRPr>
          </a:p>
          <a:p>
            <a:pPr lvl="1" rtl="1"/>
            <a:r>
              <a:rPr lang="he-IL" sz="1200" b="1" kern="1200" dirty="0" smtClean="0">
                <a:solidFill>
                  <a:schemeClr val="tx1"/>
                </a:solidFill>
                <a:effectLst/>
                <a:latin typeface="+mn-lt"/>
                <a:ea typeface="+mn-ea"/>
                <a:cs typeface="+mn-cs"/>
              </a:rPr>
              <a:t>הראו להם זאת על גבי הדפדפן </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679D0A-5CE9-40BA-BBE6-C4CB3C98A42B}" type="slidenum">
              <a:rPr lang="en-US" smtClean="0"/>
              <a:t>12</a:t>
            </a:fld>
            <a:endParaRPr lang="en-US"/>
          </a:p>
        </p:txBody>
      </p:sp>
    </p:spTree>
    <p:extLst>
      <p:ext uri="{BB962C8B-B14F-4D97-AF65-F5344CB8AC3E}">
        <p14:creationId xmlns:p14="http://schemas.microsoft.com/office/powerpoint/2010/main" val="2453901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פתחו</a:t>
            </a:r>
            <a:r>
              <a:rPr lang="he-IL" sz="1200" kern="1200" baseline="0" dirty="0" smtClean="0">
                <a:solidFill>
                  <a:schemeClr val="tx1"/>
                </a:solidFill>
                <a:effectLst/>
                <a:latin typeface="+mn-lt"/>
                <a:ea typeface="+mn-ea"/>
                <a:cs typeface="+mn-cs"/>
              </a:rPr>
              <a:t> את האתר קודם</a:t>
            </a:r>
          </a:p>
          <a:p>
            <a:pPr lvl="0" rtl="1"/>
            <a:endParaRPr lang="he-IL"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ניחוש רביעי – כאן קודם הראו לתלמידים את הקןבץ אחרי שפתחתם אותו (את האתר) ורק אחרי זה תציצו בקוד. תשאלו אותם לדעתם מה לדעתם יופיע בתוכן הקובץ? מהי השפה שלדעתם תופיע בתוכן הקובץ?</a:t>
            </a:r>
            <a:endParaRPr lang="en-US" sz="1200" kern="1200" dirty="0" smtClean="0">
              <a:solidFill>
                <a:schemeClr val="tx1"/>
              </a:solidFill>
              <a:effectLst/>
              <a:latin typeface="+mn-lt"/>
              <a:ea typeface="+mn-ea"/>
              <a:cs typeface="+mn-cs"/>
            </a:endParaRPr>
          </a:p>
          <a:p>
            <a:pPr lvl="1" rtl="1"/>
            <a:endParaRPr lang="he-IL" sz="1200" kern="1200" dirty="0" smtClean="0">
              <a:solidFill>
                <a:schemeClr val="tx1"/>
              </a:solidFill>
              <a:effectLst/>
              <a:latin typeface="+mn-lt"/>
              <a:ea typeface="+mn-ea"/>
              <a:cs typeface="+mn-cs"/>
            </a:endParaRPr>
          </a:p>
          <a:p>
            <a:pPr lvl="1" rtl="1"/>
            <a:r>
              <a:rPr lang="he-IL" sz="1200" kern="1200" dirty="0" smtClean="0">
                <a:solidFill>
                  <a:schemeClr val="tx1"/>
                </a:solidFill>
                <a:effectLst/>
                <a:latin typeface="+mn-lt"/>
                <a:ea typeface="+mn-ea"/>
                <a:cs typeface="+mn-cs"/>
              </a:rPr>
              <a:t>הראו להם את תוכן הקובץ ושרשום </a:t>
            </a:r>
            <a:r>
              <a:rPr lang="en-US" sz="1200" kern="1200" dirty="0" smtClean="0">
                <a:solidFill>
                  <a:schemeClr val="tx1"/>
                </a:solidFill>
                <a:effectLst/>
                <a:latin typeface="+mn-lt"/>
                <a:ea typeface="+mn-ea"/>
                <a:cs typeface="+mn-cs"/>
              </a:rPr>
              <a:t>JavaScript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679D0A-5CE9-40BA-BBE6-C4CB3C98A42B}" type="slidenum">
              <a:rPr lang="en-US" smtClean="0"/>
              <a:t>13</a:t>
            </a:fld>
            <a:endParaRPr lang="en-US"/>
          </a:p>
        </p:txBody>
      </p:sp>
    </p:spTree>
    <p:extLst>
      <p:ext uri="{BB962C8B-B14F-4D97-AF65-F5344CB8AC3E}">
        <p14:creationId xmlns:p14="http://schemas.microsoft.com/office/powerpoint/2010/main" val="245390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בחלק זה אנא הצמדו להוראות</a:t>
            </a:r>
            <a:r>
              <a:rPr lang="he-IL" baseline="0" dirty="0" smtClean="0"/>
              <a:t> הכתובות בדף הפעילות. תודה</a:t>
            </a:r>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14</a:t>
            </a:fld>
            <a:endParaRPr lang="en-US"/>
          </a:p>
        </p:txBody>
      </p:sp>
    </p:spTree>
    <p:extLst>
      <p:ext uri="{BB962C8B-B14F-4D97-AF65-F5344CB8AC3E}">
        <p14:creationId xmlns:p14="http://schemas.microsoft.com/office/powerpoint/2010/main" val="3711453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לסיום,</a:t>
            </a:r>
            <a:r>
              <a:rPr lang="he-IL" baseline="0" dirty="0" smtClean="0"/>
              <a:t> משהו מצחיק </a:t>
            </a:r>
            <a:r>
              <a:rPr lang="he-IL"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15</a:t>
            </a:fld>
            <a:endParaRPr lang="en-US"/>
          </a:p>
        </p:txBody>
      </p:sp>
    </p:spTree>
    <p:extLst>
      <p:ext uri="{BB962C8B-B14F-4D97-AF65-F5344CB8AC3E}">
        <p14:creationId xmlns:p14="http://schemas.microsoft.com/office/powerpoint/2010/main" val="209797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אמרו להם: "לפני שאני עונה, אני רוצה להראות לכם משהו"</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פתחו את התקייה בה נמצא הקובץ "</a:t>
            </a:r>
            <a:r>
              <a:rPr lang="en-US" sz="1200" kern="1200" dirty="0" smtClean="0">
                <a:solidFill>
                  <a:schemeClr val="tx1"/>
                </a:solidFill>
                <a:effectLst/>
                <a:latin typeface="+mn-lt"/>
                <a:ea typeface="+mn-ea"/>
                <a:cs typeface="+mn-cs"/>
              </a:rPr>
              <a:t>.html</a:t>
            </a:r>
            <a:r>
              <a:rPr lang="he-IL" sz="1200" kern="1200" dirty="0" smtClean="0">
                <a:solidFill>
                  <a:schemeClr val="tx1"/>
                </a:solidFill>
                <a:effectLst/>
                <a:latin typeface="+mn-lt"/>
                <a:ea typeface="+mn-ea"/>
                <a:cs typeface="+mn-cs"/>
              </a:rPr>
              <a:t>אתר מספר 1". עמדו על הקובץ</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שאלו אותם: "האם כולם מסכימים שכרגע סימנתי קובץ שיושב אצלי במחשב?" (מישהו/י יענה כן)</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כעת לחצו על הלחצן הימיני בעכבר כשסמן העבר נמצא על הקובץ</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עברו לאפשרות של פתח באמצעות ועמדו על אחד הדפדפנים (אל תלחצו עדיין)</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לפני שאתם לוחצים תפנו את תשומת ליבם לפעולה שאתם עושים "אנא שימו לב שאנחנו מבקשים מהדפדפן שלנו לפתוח קובץ במחשב"</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כעת לחצו. על המסך תופיע הכיתוב הבא:</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אמרו לתלמידים "אמנם זה לא דף האינטרנט הכי יפה שראיתם אבל זה דף אינטרנט כמו כל דף אחר"</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כעת חזרו ושאלו שוב את התלמידים את השאלה ששאלתם בתחילת השיעור (שאלה: מה לדעתכם קורה כשאנחנו מקישים בדפדפן שלנו </a:t>
            </a:r>
            <a:r>
              <a:rPr lang="en-US" sz="1200" u="sng" kern="1200" dirty="0" smtClean="0">
                <a:solidFill>
                  <a:schemeClr val="tx1"/>
                </a:solidFill>
                <a:effectLst/>
                <a:latin typeface="+mn-lt"/>
                <a:ea typeface="+mn-ea"/>
                <a:cs typeface="+mn-cs"/>
                <a:hlinkClick r:id="rId3"/>
              </a:rPr>
              <a:t>www.facebook.com</a:t>
            </a:r>
            <a:r>
              <a:rPr lang="he-I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כעת התשובות של התלמידים אמורות להשתפר ואמורות להכיל תשובות כמו "פותחים קבצים של פייסבוק במחשב שלנו" (בתקווה </a:t>
            </a:r>
            <a:r>
              <a:rPr lang="en-US" sz="1200" kern="1200" dirty="0" smtClean="0">
                <a:solidFill>
                  <a:schemeClr val="tx1"/>
                </a:solidFill>
                <a:effectLst/>
                <a:latin typeface="+mn-lt"/>
                <a:ea typeface="+mn-ea"/>
                <a:cs typeface="+mn-cs"/>
                <a:sym typeface="Wingdings"/>
              </a:rPr>
              <a:t></a:t>
            </a:r>
            <a:r>
              <a:rPr lang="he-IL" sz="1200" kern="1200" dirty="0" smtClean="0">
                <a:solidFill>
                  <a:schemeClr val="tx1"/>
                </a:solidFill>
                <a:effectLst/>
                <a:latin typeface="+mn-lt"/>
                <a:ea typeface="+mn-ea"/>
                <a:cs typeface="+mn-cs"/>
              </a:rPr>
              <a:t>). הדגש שלכם צריך להיות שאתר באינטרנט הוא בעצם קובץ (או הרבה קבצים) שנמצאים במחשב כלשהו בעולם</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2</a:t>
            </a:fld>
            <a:endParaRPr lang="en-US"/>
          </a:p>
        </p:txBody>
      </p:sp>
    </p:spTree>
    <p:extLst>
      <p:ext uri="{BB962C8B-B14F-4D97-AF65-F5344CB8AC3E}">
        <p14:creationId xmlns:p14="http://schemas.microsoft.com/office/powerpoint/2010/main" val="126816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כאשר אנחנו מקישים </a:t>
            </a:r>
            <a:r>
              <a:rPr lang="en-US" sz="1200" u="sng" kern="1200" dirty="0" smtClean="0">
                <a:solidFill>
                  <a:schemeClr val="tx1"/>
                </a:solidFill>
                <a:effectLst/>
                <a:latin typeface="+mn-lt"/>
                <a:ea typeface="+mn-ea"/>
                <a:cs typeface="+mn-cs"/>
                <a:hlinkClick r:id="rId3"/>
              </a:rPr>
              <a:t>www.facebook.com</a:t>
            </a:r>
            <a:r>
              <a:rPr lang="he-IL" sz="1200" kern="1200" dirty="0" smtClean="0">
                <a:solidFill>
                  <a:schemeClr val="tx1"/>
                </a:solidFill>
                <a:effectLst/>
                <a:latin typeface="+mn-lt"/>
                <a:ea typeface="+mn-ea"/>
                <a:cs typeface="+mn-cs"/>
              </a:rPr>
              <a:t> המחשב שלנו יודע לתרגם כתובת האינטרנט לכתובת אמיתית בה יושב מחשב בעולם. כן, ממש כתובת פיזית כמו הכתובת שלכם בבית.</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תסבירו לתלמידים שהמטרה שלנו היא להגיע לקבצים שנמצאים במחשב ששיך לכתובת של </a:t>
            </a:r>
            <a:r>
              <a:rPr lang="en-US" sz="1200" u="sng" kern="1200" dirty="0" smtClean="0">
                <a:solidFill>
                  <a:schemeClr val="tx1"/>
                </a:solidFill>
                <a:effectLst/>
                <a:latin typeface="+mn-lt"/>
                <a:ea typeface="+mn-ea"/>
                <a:cs typeface="+mn-cs"/>
                <a:hlinkClick r:id="rId3"/>
              </a:rPr>
              <a:t>www.facebook.com</a:t>
            </a:r>
            <a:r>
              <a:rPr lang="he-IL" sz="1200" kern="1200" dirty="0" smtClean="0">
                <a:solidFill>
                  <a:schemeClr val="tx1"/>
                </a:solidFill>
                <a:effectLst/>
                <a:latin typeface="+mn-lt"/>
                <a:ea typeface="+mn-ea"/>
                <a:cs typeface="+mn-cs"/>
              </a:rPr>
              <a:t>. כאשר נמצא את הקבצים נרצה לשלוח את התוכן של הקבצים הללו מהמחשב של פייסבוק אל המחשב שלנו ולעשות בדיוק את מה שעשינו מקודם, נרצה לומר לדפדפן שלנו "דפדפן יקר, אנא פתח את הקובץ (ובמקרה שלנו כרגע, תקרא את הנתונים שלקחנו מתוך הקובץ שהיה במחשב של פייסבוק ופתח אותם / קרא אותם)"</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כעת עברו לשקף הבא</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3</a:t>
            </a:fld>
            <a:endParaRPr lang="en-US"/>
          </a:p>
        </p:txBody>
      </p:sp>
    </p:spTree>
    <p:extLst>
      <p:ext uri="{BB962C8B-B14F-4D97-AF65-F5344CB8AC3E}">
        <p14:creationId xmlns:p14="http://schemas.microsoft.com/office/powerpoint/2010/main" val="419214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הוסיפו והסביר כי כמובן עוד ועוד מחשבים כולם מחוברים לכולם והסבירו לתלמידים שהאינטרנט מאפשר לכל מחשב לתקשר עם כל מחשב</a:t>
            </a:r>
            <a:endParaRPr lang="en-US" sz="1200" kern="1200" dirty="0" smtClean="0">
              <a:solidFill>
                <a:schemeClr val="tx1"/>
              </a:solidFill>
              <a:effectLst/>
              <a:latin typeface="+mn-lt"/>
              <a:ea typeface="+mn-ea"/>
              <a:cs typeface="+mn-cs"/>
            </a:endParaRPr>
          </a:p>
          <a:p>
            <a:pPr rtl="1"/>
            <a:r>
              <a:rPr lang="he-IL" sz="1200" b="1" kern="1200" dirty="0" smtClean="0">
                <a:solidFill>
                  <a:schemeClr val="tx1"/>
                </a:solidFill>
                <a:effectLst/>
                <a:latin typeface="+mn-lt"/>
                <a:ea typeface="+mn-ea"/>
                <a:cs typeface="+mn-cs"/>
              </a:rPr>
              <a:t>הערה</a:t>
            </a:r>
            <a:r>
              <a:rPr lang="he-IL" sz="1200" kern="1200" dirty="0" smtClean="0">
                <a:solidFill>
                  <a:schemeClr val="tx1"/>
                </a:solidFill>
                <a:effectLst/>
                <a:latin typeface="+mn-lt"/>
                <a:ea typeface="+mn-ea"/>
                <a:cs typeface="+mn-cs"/>
              </a:rPr>
              <a:t>: הסבר זה על מבנה רשמת האינטרנט הוא כמובן מאוד מאוד מופשט ומטרתו העיקרית היא להמחיש את העובדה שהדפים שאנו רואים באינטרנט הם בסופו של דבר תוכן הנמצא בתוך קבצי מחשב ושהמחשב שלנו נגיש למחשבים אלו באמצעות רשת האינטרנט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679D0A-5CE9-40BA-BBE6-C4CB3C98A42B}" type="slidenum">
              <a:rPr lang="en-US" smtClean="0"/>
              <a:t>4</a:t>
            </a:fld>
            <a:endParaRPr lang="en-US"/>
          </a:p>
        </p:txBody>
      </p:sp>
    </p:spTree>
    <p:extLst>
      <p:ext uri="{BB962C8B-B14F-4D97-AF65-F5344CB8AC3E}">
        <p14:creationId xmlns:p14="http://schemas.microsoft.com/office/powerpoint/2010/main" val="419214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אפשר להפעיל תרגום</a:t>
            </a:r>
            <a:r>
              <a:rPr lang="he-IL" baseline="0" dirty="0" smtClean="0"/>
              <a:t> לעברית</a:t>
            </a:r>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5</a:t>
            </a:fld>
            <a:endParaRPr lang="en-US"/>
          </a:p>
        </p:txBody>
      </p:sp>
    </p:spTree>
    <p:extLst>
      <p:ext uri="{BB962C8B-B14F-4D97-AF65-F5344CB8AC3E}">
        <p14:creationId xmlns:p14="http://schemas.microsoft.com/office/powerpoint/2010/main" val="227190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kern="1200" dirty="0" smtClean="0">
                <a:solidFill>
                  <a:schemeClr val="tx1"/>
                </a:solidFill>
                <a:effectLst/>
                <a:latin typeface="+mn-lt"/>
                <a:ea typeface="+mn-ea"/>
                <a:cs typeface="+mn-cs"/>
              </a:rPr>
              <a:t>שאלה לתלמידים: אילו דברים אתם רואים בדף האינטרנט שאתם פותחים אותו? מה נמצא בדף האינטרנט?</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ניתן לפתוח את אתר הכניסה של פייסבוק כדוגמא </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ספרו להם כי הדפדפן מדבר בעיקר שלוש שפות: "שפת התצוגה(ייצוג)", "שפת העיצוב" ו"שפת האינטרקציה בין המשתמש לאתר"</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ספרו להם (בעל פה) כי </a:t>
            </a:r>
            <a:endParaRPr lang="en-US" sz="1200" kern="1200" dirty="0" smtClean="0">
              <a:solidFill>
                <a:schemeClr val="tx1"/>
              </a:solidFill>
              <a:effectLst/>
              <a:latin typeface="+mn-lt"/>
              <a:ea typeface="+mn-ea"/>
              <a:cs typeface="+mn-cs"/>
            </a:endParaRPr>
          </a:p>
          <a:p>
            <a:pPr lvl="1" rtl="1"/>
            <a:r>
              <a:rPr lang="en-US" sz="1200" kern="1200" dirty="0" smtClean="0">
                <a:solidFill>
                  <a:schemeClr val="tx1"/>
                </a:solidFill>
                <a:effectLst/>
                <a:latin typeface="+mn-lt"/>
                <a:ea typeface="+mn-ea"/>
                <a:cs typeface="+mn-cs"/>
              </a:rPr>
              <a:t>HTML </a:t>
            </a:r>
            <a:r>
              <a:rPr lang="he-IL" sz="1200" kern="1200" dirty="0" smtClean="0">
                <a:solidFill>
                  <a:schemeClr val="tx1"/>
                </a:solidFill>
                <a:effectLst/>
                <a:latin typeface="+mn-lt"/>
                <a:ea typeface="+mn-ea"/>
                <a:cs typeface="+mn-cs"/>
              </a:rPr>
              <a:t>– שפת התצוגה (כל המילים, תמונות, מה שאנחנו רואים בעיניים)</a:t>
            </a:r>
            <a:endParaRPr lang="en-US" sz="1200" kern="1200" dirty="0" smtClean="0">
              <a:solidFill>
                <a:schemeClr val="tx1"/>
              </a:solidFill>
              <a:effectLst/>
              <a:latin typeface="+mn-lt"/>
              <a:ea typeface="+mn-ea"/>
              <a:cs typeface="+mn-cs"/>
            </a:endParaRPr>
          </a:p>
          <a:p>
            <a:pPr lvl="1" rtl="1"/>
            <a:r>
              <a:rPr lang="en-US" sz="1200" kern="1200" dirty="0" smtClean="0">
                <a:solidFill>
                  <a:schemeClr val="tx1"/>
                </a:solidFill>
                <a:effectLst/>
                <a:latin typeface="+mn-lt"/>
                <a:ea typeface="+mn-ea"/>
                <a:cs typeface="+mn-cs"/>
              </a:rPr>
              <a:t>CSS (style) </a:t>
            </a:r>
            <a:r>
              <a:rPr lang="he-IL" sz="1200" kern="1200" dirty="0" smtClean="0">
                <a:solidFill>
                  <a:schemeClr val="tx1"/>
                </a:solidFill>
                <a:effectLst/>
                <a:latin typeface="+mn-lt"/>
                <a:ea typeface="+mn-ea"/>
                <a:cs typeface="+mn-cs"/>
              </a:rPr>
              <a:t>– שפת העיצוב (מילים בצבעים, רקעים, הדגשות של מילים, גודל תמונות)</a:t>
            </a:r>
            <a:endParaRPr lang="en-US" sz="1200" kern="1200" dirty="0" smtClean="0">
              <a:solidFill>
                <a:schemeClr val="tx1"/>
              </a:solidFill>
              <a:effectLst/>
              <a:latin typeface="+mn-lt"/>
              <a:ea typeface="+mn-ea"/>
              <a:cs typeface="+mn-cs"/>
            </a:endParaRPr>
          </a:p>
          <a:p>
            <a:pPr lvl="1" rtl="1"/>
            <a:r>
              <a:rPr lang="en-US" sz="1200" kern="1200" dirty="0" smtClean="0">
                <a:solidFill>
                  <a:schemeClr val="tx1"/>
                </a:solidFill>
                <a:effectLst/>
                <a:latin typeface="+mn-lt"/>
                <a:ea typeface="+mn-ea"/>
                <a:cs typeface="+mn-cs"/>
              </a:rPr>
              <a:t>Java Script(script) </a:t>
            </a:r>
            <a:r>
              <a:rPr lang="he-IL" sz="1200" kern="1200" dirty="0" smtClean="0">
                <a:solidFill>
                  <a:schemeClr val="tx1"/>
                </a:solidFill>
                <a:effectLst/>
                <a:latin typeface="+mn-lt"/>
                <a:ea typeface="+mn-ea"/>
                <a:cs typeface="+mn-cs"/>
              </a:rPr>
              <a:t>– שפת אינטרקציה משתמש – אתר (</a:t>
            </a:r>
            <a:r>
              <a:rPr lang="en-US" sz="1200" kern="1200" dirty="0" smtClean="0">
                <a:solidFill>
                  <a:schemeClr val="tx1"/>
                </a:solidFill>
                <a:effectLst/>
                <a:latin typeface="+mn-lt"/>
                <a:ea typeface="+mn-ea"/>
                <a:cs typeface="+mn-cs"/>
              </a:rPr>
              <a:t>log in</a:t>
            </a:r>
            <a:r>
              <a:rPr lang="he-IL" sz="1200" kern="1200" dirty="0" smtClean="0">
                <a:solidFill>
                  <a:schemeClr val="tx1"/>
                </a:solidFill>
                <a:effectLst/>
                <a:latin typeface="+mn-lt"/>
                <a:ea typeface="+mn-ea"/>
                <a:cs typeface="+mn-cs"/>
              </a:rPr>
              <a:t> ועוד)</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6</a:t>
            </a:fld>
            <a:endParaRPr lang="en-US"/>
          </a:p>
        </p:txBody>
      </p:sp>
    </p:spTree>
    <p:extLst>
      <p:ext uri="{BB962C8B-B14F-4D97-AF65-F5344CB8AC3E}">
        <p14:creationId xmlns:p14="http://schemas.microsoft.com/office/powerpoint/2010/main" val="425896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בקשו מהתלמידים לשבת ליד המחשב ולפתוח בדפדפן את האתר המעודף עליהם</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בקשו מהם להקיש לחצן ימני בעכבר על האתר בו הם נמצאים</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וכעת ללחוץ </a:t>
            </a:r>
            <a:r>
              <a:rPr lang="en-US" sz="1200" kern="1200" dirty="0" smtClean="0">
                <a:solidFill>
                  <a:schemeClr val="tx1"/>
                </a:solidFill>
                <a:effectLst/>
                <a:latin typeface="+mn-lt"/>
                <a:ea typeface="+mn-ea"/>
                <a:cs typeface="+mn-cs"/>
              </a:rPr>
              <a:t>“View page source”</a:t>
            </a:r>
            <a:r>
              <a:rPr lang="he-IL" sz="1200" kern="1200" dirty="0" smtClean="0">
                <a:solidFill>
                  <a:schemeClr val="tx1"/>
                </a:solidFill>
                <a:effectLst/>
                <a:latin typeface="+mn-lt"/>
                <a:ea typeface="+mn-ea"/>
                <a:cs typeface="+mn-cs"/>
              </a:rPr>
              <a:t> (אנא שימו לב שבכל מערכת הפעלה יכול להיות קצת שונה)</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לא להיבהל! </a:t>
            </a:r>
            <a:r>
              <a:rPr lang="en-US" sz="1200" kern="1200" dirty="0" smtClean="0">
                <a:solidFill>
                  <a:schemeClr val="tx1"/>
                </a:solidFill>
                <a:effectLst/>
                <a:latin typeface="+mn-lt"/>
                <a:ea typeface="+mn-ea"/>
                <a:cs typeface="+mn-cs"/>
                <a:sym typeface="Wingdings"/>
              </a:rPr>
              <a:t></a:t>
            </a:r>
            <a:r>
              <a:rPr lang="he-IL" sz="1200" kern="1200" dirty="0" smtClean="0">
                <a:solidFill>
                  <a:schemeClr val="tx1"/>
                </a:solidFill>
                <a:effectLst/>
                <a:latin typeface="+mn-lt"/>
                <a:ea typeface="+mn-ea"/>
                <a:cs typeface="+mn-cs"/>
              </a:rPr>
              <a:t> אמרו לתלמידים לא לדאוג ועוד ממש קצת הם יבינו טוב יותר מה המשמעות של כל מה שכתוב לפניהם</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בקשו מהם לחפש פתיח וסגירה של כיתוב </a:t>
            </a:r>
            <a:r>
              <a:rPr lang="en-US" sz="1200" kern="1200" dirty="0" smtClean="0">
                <a:solidFill>
                  <a:schemeClr val="tx1"/>
                </a:solidFill>
                <a:effectLst/>
                <a:latin typeface="+mn-lt"/>
                <a:ea typeface="+mn-ea"/>
                <a:cs typeface="+mn-cs"/>
              </a:rPr>
              <a:t>HTML</a:t>
            </a:r>
          </a:p>
          <a:p>
            <a:pPr lvl="1" rtl="1"/>
            <a:r>
              <a:rPr lang="en-US" sz="1200" kern="1200" dirty="0" smtClean="0">
                <a:solidFill>
                  <a:schemeClr val="tx1"/>
                </a:solidFill>
                <a:effectLst/>
                <a:latin typeface="+mn-lt"/>
                <a:ea typeface="+mn-ea"/>
                <a:cs typeface="+mn-cs"/>
              </a:rPr>
              <a:t>&lt;html</a:t>
            </a:r>
          </a:p>
          <a:p>
            <a:pPr lvl="1" rtl="1"/>
            <a:r>
              <a:rPr lang="en-US" sz="1200" kern="1200" dirty="0" smtClean="0">
                <a:solidFill>
                  <a:schemeClr val="tx1"/>
                </a:solidFill>
                <a:effectLst/>
                <a:latin typeface="+mn-lt"/>
                <a:ea typeface="+mn-ea"/>
                <a:cs typeface="+mn-cs"/>
              </a:rPr>
              <a:t>&lt;/html</a:t>
            </a:r>
          </a:p>
          <a:p>
            <a:pPr lvl="1" rtl="1"/>
            <a:r>
              <a:rPr lang="he-IL" sz="1200" kern="1200" dirty="0" smtClean="0">
                <a:solidFill>
                  <a:schemeClr val="tx1"/>
                </a:solidFill>
                <a:effectLst/>
                <a:latin typeface="+mn-lt"/>
                <a:ea typeface="+mn-ea"/>
                <a:cs typeface="+mn-cs"/>
              </a:rPr>
              <a:t>יש לנו כאן הוכחה לשימוש בשפה</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בקשו מהם לחפש פתיח וסגירה של כיתוב </a:t>
            </a:r>
            <a:r>
              <a:rPr lang="en-US" sz="1200" kern="1200" dirty="0" smtClean="0">
                <a:solidFill>
                  <a:schemeClr val="tx1"/>
                </a:solidFill>
                <a:effectLst/>
                <a:latin typeface="+mn-lt"/>
                <a:ea typeface="+mn-ea"/>
                <a:cs typeface="+mn-cs"/>
              </a:rPr>
              <a:t>script</a:t>
            </a:r>
          </a:p>
          <a:p>
            <a:pPr lvl="1" rtl="1"/>
            <a:r>
              <a:rPr lang="en-US" sz="1200" kern="1200" dirty="0" smtClean="0">
                <a:solidFill>
                  <a:schemeClr val="tx1"/>
                </a:solidFill>
                <a:effectLst/>
                <a:latin typeface="+mn-lt"/>
                <a:ea typeface="+mn-ea"/>
                <a:cs typeface="+mn-cs"/>
              </a:rPr>
              <a:t>&lt;script</a:t>
            </a:r>
          </a:p>
          <a:p>
            <a:pPr lvl="1" rtl="1"/>
            <a:r>
              <a:rPr lang="en-US" sz="1200" kern="1200" dirty="0" smtClean="0">
                <a:solidFill>
                  <a:schemeClr val="tx1"/>
                </a:solidFill>
                <a:effectLst/>
                <a:latin typeface="+mn-lt"/>
                <a:ea typeface="+mn-ea"/>
                <a:cs typeface="+mn-cs"/>
              </a:rPr>
              <a:t>&lt;/script</a:t>
            </a:r>
          </a:p>
          <a:p>
            <a:pPr lvl="1" rtl="1"/>
            <a:r>
              <a:rPr lang="he-IL" sz="1200" kern="1200" dirty="0" smtClean="0">
                <a:solidFill>
                  <a:schemeClr val="tx1"/>
                </a:solidFill>
                <a:effectLst/>
                <a:latin typeface="+mn-lt"/>
                <a:ea typeface="+mn-ea"/>
                <a:cs typeface="+mn-cs"/>
              </a:rPr>
              <a:t>האם הם מוצאים בין הפתיחה לסגירה את הכיתוב "</a:t>
            </a:r>
            <a:r>
              <a:rPr lang="en-US" sz="1200" kern="1200" dirty="0" err="1" smtClean="0">
                <a:solidFill>
                  <a:schemeClr val="tx1"/>
                </a:solidFill>
                <a:effectLst/>
                <a:latin typeface="+mn-lt"/>
                <a:ea typeface="+mn-ea"/>
                <a:cs typeface="+mn-cs"/>
              </a:rPr>
              <a:t>js</a:t>
            </a:r>
            <a:r>
              <a:rPr lang="he-IL" sz="1200" kern="1200" dirty="0" smtClean="0">
                <a:solidFill>
                  <a:schemeClr val="tx1"/>
                </a:solidFill>
                <a:effectLst/>
                <a:latin typeface="+mn-lt"/>
                <a:ea typeface="+mn-ea"/>
                <a:cs typeface="+mn-cs"/>
              </a:rPr>
              <a:t>" שמעיד שימוש בשפת ה</a:t>
            </a:r>
            <a:r>
              <a:rPr lang="en-US" sz="1200" kern="1200" dirty="0" err="1" smtClean="0">
                <a:solidFill>
                  <a:schemeClr val="tx1"/>
                </a:solidFill>
                <a:effectLst/>
                <a:latin typeface="+mn-lt"/>
                <a:ea typeface="+mn-ea"/>
                <a:cs typeface="+mn-cs"/>
              </a:rPr>
              <a:t>Javascript</a:t>
            </a:r>
            <a:r>
              <a:rPr lang="he-I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בקשו מהם לחפש פתיח וסגירה של כיתוב </a:t>
            </a:r>
            <a:r>
              <a:rPr lang="en-US" sz="1200" kern="1200" dirty="0" smtClean="0">
                <a:solidFill>
                  <a:schemeClr val="tx1"/>
                </a:solidFill>
                <a:effectLst/>
                <a:latin typeface="+mn-lt"/>
                <a:ea typeface="+mn-ea"/>
                <a:cs typeface="+mn-cs"/>
              </a:rPr>
              <a:t>style</a:t>
            </a:r>
          </a:p>
          <a:p>
            <a:pPr lvl="1" rtl="1"/>
            <a:r>
              <a:rPr lang="en-US" sz="1200" kern="1200" dirty="0" smtClean="0">
                <a:solidFill>
                  <a:schemeClr val="tx1"/>
                </a:solidFill>
                <a:effectLst/>
                <a:latin typeface="+mn-lt"/>
                <a:ea typeface="+mn-ea"/>
                <a:cs typeface="+mn-cs"/>
              </a:rPr>
              <a:t>&lt;style</a:t>
            </a:r>
          </a:p>
          <a:p>
            <a:pPr lvl="1" rtl="1"/>
            <a:r>
              <a:rPr lang="en-US" sz="1200" kern="1200" dirty="0" smtClean="0">
                <a:solidFill>
                  <a:schemeClr val="tx1"/>
                </a:solidFill>
                <a:effectLst/>
                <a:latin typeface="+mn-lt"/>
                <a:ea typeface="+mn-ea"/>
                <a:cs typeface="+mn-cs"/>
              </a:rPr>
              <a:t>&lt;/style</a:t>
            </a:r>
          </a:p>
          <a:p>
            <a:pPr lvl="1" rtl="1"/>
            <a:r>
              <a:rPr lang="he-IL" sz="1200" kern="1200" dirty="0" smtClean="0">
                <a:solidFill>
                  <a:schemeClr val="tx1"/>
                </a:solidFill>
                <a:effectLst/>
                <a:latin typeface="+mn-lt"/>
                <a:ea typeface="+mn-ea"/>
                <a:cs typeface="+mn-cs"/>
              </a:rPr>
              <a:t>האם הם מוצאים בין הפתיחה לסגירה את הכיתוב "</a:t>
            </a:r>
            <a:r>
              <a:rPr lang="en-US" sz="1200" kern="1200" dirty="0" smtClean="0">
                <a:solidFill>
                  <a:schemeClr val="tx1"/>
                </a:solidFill>
                <a:effectLst/>
                <a:latin typeface="+mn-lt"/>
                <a:ea typeface="+mn-ea"/>
                <a:cs typeface="+mn-cs"/>
              </a:rPr>
              <a:t>CSS</a:t>
            </a:r>
            <a:r>
              <a:rPr lang="he-IL" sz="1200" kern="1200" dirty="0" smtClean="0">
                <a:solidFill>
                  <a:schemeClr val="tx1"/>
                </a:solidFill>
                <a:effectLst/>
                <a:latin typeface="+mn-lt"/>
                <a:ea typeface="+mn-ea"/>
                <a:cs typeface="+mn-cs"/>
              </a:rPr>
              <a:t>" שמעיד שימוש בשפה זו?</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עכשיו שהתלמידים מאמינים לנו כי גם האתר המעודף שלהם כתוב בשלושת השפות שציינו נוכל לעבור לחלק הבא והוא איך "אז מה בכלל כתוב שם?" ובשפה דידקטית יותר "הכרת מבנה דף האינרנט"</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679D0A-5CE9-40BA-BBE6-C4CB3C98A42B}" type="slidenum">
              <a:rPr lang="en-US" smtClean="0"/>
              <a:t>7</a:t>
            </a:fld>
            <a:endParaRPr lang="en-US"/>
          </a:p>
        </p:txBody>
      </p:sp>
    </p:spTree>
    <p:extLst>
      <p:ext uri="{BB962C8B-B14F-4D97-AF65-F5344CB8AC3E}">
        <p14:creationId xmlns:p14="http://schemas.microsoft.com/office/powerpoint/2010/main" val="386561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effectLst/>
                <a:latin typeface="+mn-lt"/>
                <a:ea typeface="+mn-ea"/>
                <a:cs typeface="+mn-cs"/>
              </a:rPr>
              <a:t>הסבירו לתלמידים כי הדפדפן שלנו כמו המחשב, הוא מעט טיפש ואנחנו לא יכולים כמו בן אדם לדבר איתו בכמה שפות באותו משפט, אנחנו חייבים בכל פעם להגיד לו מתי אנחנו מתחילים לדבר בשפה מסויימת או אפילו בנושא מסויים ומתי אנחנו מסיימים לדבר איתו.</a:t>
            </a:r>
            <a:endParaRPr lang="en-US" sz="1200" kern="1200" dirty="0" smtClean="0">
              <a:solidFill>
                <a:schemeClr val="tx1"/>
              </a:solidFill>
              <a:effectLst/>
              <a:latin typeface="+mn-lt"/>
              <a:ea typeface="+mn-ea"/>
              <a:cs typeface="+mn-cs"/>
            </a:endParaRPr>
          </a:p>
          <a:p>
            <a:endParaRPr lang="he-IL" dirty="0" smtClean="0"/>
          </a:p>
          <a:p>
            <a:endParaRPr lang="en-US" dirty="0"/>
          </a:p>
        </p:txBody>
      </p:sp>
      <p:sp>
        <p:nvSpPr>
          <p:cNvPr id="4" name="Slide Number Placeholder 3"/>
          <p:cNvSpPr>
            <a:spLocks noGrp="1"/>
          </p:cNvSpPr>
          <p:nvPr>
            <p:ph type="sldNum" sz="quarter" idx="10"/>
          </p:nvPr>
        </p:nvSpPr>
        <p:spPr/>
        <p:txBody>
          <a:bodyPr/>
          <a:lstStyle/>
          <a:p>
            <a:fld id="{F9679D0A-5CE9-40BA-BBE6-C4CB3C98A42B}" type="slidenum">
              <a:rPr lang="en-US" smtClean="0"/>
              <a:t>8</a:t>
            </a:fld>
            <a:endParaRPr lang="en-US"/>
          </a:p>
        </p:txBody>
      </p:sp>
    </p:spTree>
    <p:extLst>
      <p:ext uri="{BB962C8B-B14F-4D97-AF65-F5344CB8AC3E}">
        <p14:creationId xmlns:p14="http://schemas.microsoft.com/office/powerpoint/2010/main" val="84419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1"/>
            <a:r>
              <a:rPr lang="he-IL" sz="1200" kern="1200" dirty="0" smtClean="0">
                <a:solidFill>
                  <a:schemeClr val="tx1"/>
                </a:solidFill>
                <a:effectLst/>
                <a:latin typeface="+mn-lt"/>
                <a:ea typeface="+mn-ea"/>
                <a:cs typeface="+mn-cs"/>
              </a:rPr>
              <a:t>ספרו להם שהדפדפן אכן מדבר וקורא ככה, רק שהוא משתמש בקיצר שהוא הסימן </a:t>
            </a:r>
            <a:r>
              <a:rPr lang="en-US" sz="1200" kern="1200" dirty="0" smtClean="0">
                <a:solidFill>
                  <a:schemeClr val="tx1"/>
                </a:solidFill>
                <a:effectLst/>
                <a:latin typeface="+mn-lt"/>
                <a:ea typeface="+mn-ea"/>
                <a:cs typeface="+mn-cs"/>
              </a:rPr>
              <a:t>“/”</a:t>
            </a:r>
            <a:r>
              <a:rPr lang="he-IL" sz="1200" kern="1200" dirty="0" smtClean="0">
                <a:solidFill>
                  <a:schemeClr val="tx1"/>
                </a:solidFill>
                <a:effectLst/>
                <a:latin typeface="+mn-lt"/>
                <a:ea typeface="+mn-ea"/>
                <a:cs typeface="+mn-cs"/>
              </a:rPr>
              <a:t> שמסמן לו סוף</a:t>
            </a:r>
            <a:endParaRPr lang="en-US" sz="1200" kern="1200" dirty="0" smtClean="0">
              <a:solidFill>
                <a:schemeClr val="tx1"/>
              </a:solidFill>
              <a:effectLst/>
              <a:latin typeface="+mn-lt"/>
              <a:ea typeface="+mn-ea"/>
              <a:cs typeface="+mn-cs"/>
            </a:endParaRPr>
          </a:p>
          <a:p>
            <a:pPr lvl="0" rtl="1"/>
            <a:r>
              <a:rPr lang="he-IL" sz="1200" kern="1200" dirty="0" smtClean="0">
                <a:solidFill>
                  <a:schemeClr val="tx1"/>
                </a:solidFill>
                <a:effectLst/>
                <a:latin typeface="+mn-lt"/>
                <a:ea typeface="+mn-ea"/>
                <a:cs typeface="+mn-cs"/>
              </a:rPr>
              <a:t>אם ניקח את המשפט הקודם לדוגמא, הדפדפן ירצה שנכתוב לו</a:t>
            </a:r>
          </a:p>
          <a:p>
            <a:pPr lvl="0" rtl="1"/>
            <a:endParaRPr lang="he-IL" sz="1200" kern="1200" dirty="0" smtClean="0">
              <a:solidFill>
                <a:schemeClr val="tx1"/>
              </a:solidFill>
              <a:effectLst/>
              <a:latin typeface="+mn-lt"/>
              <a:ea typeface="+mn-ea"/>
              <a:cs typeface="+mn-cs"/>
            </a:endParaRPr>
          </a:p>
          <a:p>
            <a:pPr marL="0" marR="0" lvl="0" indent="0" algn="l" defTabSz="914400" rtl="1" eaLnBrk="1" fontAlgn="auto" latinLnBrk="0" hangingPunct="1">
              <a:lnSpc>
                <a:spcPct val="100000"/>
              </a:lnSpc>
              <a:spcBef>
                <a:spcPts val="0"/>
              </a:spcBef>
              <a:spcAft>
                <a:spcPts val="0"/>
              </a:spcAft>
              <a:buClrTx/>
              <a:buSzTx/>
              <a:buFontTx/>
              <a:buNone/>
              <a:tabLst/>
              <a:defRPr/>
            </a:pPr>
            <a:r>
              <a:rPr lang="he-IL" dirty="0" smtClean="0"/>
              <a:t>כולי תקווה כי לפחות ילד אחד כבר שאל אותכם, אבל רגע, מה קשור עברית ואנגלית, הדפדפן שלי לא מדבר עם בני אדם, הוא רק מציג לי דברים או מבקש ממני לעשות דברים וכל זאת בלי לדבר</a:t>
            </a:r>
            <a:endParaRPr lang="en-US" dirty="0" smtClean="0"/>
          </a:p>
          <a:p>
            <a:pPr lvl="0" rt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679D0A-5CE9-40BA-BBE6-C4CB3C98A42B}" type="slidenum">
              <a:rPr lang="en-US" smtClean="0"/>
              <a:t>9</a:t>
            </a:fld>
            <a:endParaRPr lang="en-US"/>
          </a:p>
        </p:txBody>
      </p:sp>
    </p:spTree>
    <p:extLst>
      <p:ext uri="{BB962C8B-B14F-4D97-AF65-F5344CB8AC3E}">
        <p14:creationId xmlns:p14="http://schemas.microsoft.com/office/powerpoint/2010/main" val="84419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P7o9Qg8E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youtube.com/watch?v=azBl7ShTX_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2000" b="-2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68375"/>
            <a:ext cx="7772400" cy="1470025"/>
          </a:xfrm>
        </p:spPr>
        <p:txBody>
          <a:bodyPr>
            <a:normAutofit/>
          </a:bodyPr>
          <a:lstStyle/>
          <a:p>
            <a:r>
              <a:rPr lang="he-IL" sz="7200" dirty="0" smtClean="0"/>
              <a:t>דפדפנים ונהנים</a:t>
            </a:r>
            <a:endParaRPr lang="en-US" sz="7200" dirty="0"/>
          </a:p>
        </p:txBody>
      </p:sp>
      <p:sp>
        <p:nvSpPr>
          <p:cNvPr id="3" name="Subtitle 2"/>
          <p:cNvSpPr>
            <a:spLocks noGrp="1"/>
          </p:cNvSpPr>
          <p:nvPr>
            <p:ph type="subTitle" idx="1"/>
          </p:nvPr>
        </p:nvSpPr>
        <p:spPr>
          <a:xfrm>
            <a:off x="1371600" y="4572000"/>
            <a:ext cx="6400800" cy="1752600"/>
          </a:xfrm>
        </p:spPr>
        <p:txBody>
          <a:bodyPr>
            <a:normAutofit/>
          </a:bodyPr>
          <a:lstStyle/>
          <a:p>
            <a:r>
              <a:rPr lang="he-IL" sz="4800" dirty="0" smtClean="0"/>
              <a:t>מגיש: מתן הדדי</a:t>
            </a:r>
            <a:endParaRPr lang="en-US" sz="4800" dirty="0"/>
          </a:p>
        </p:txBody>
      </p:sp>
    </p:spTree>
    <p:extLst>
      <p:ext uri="{BB962C8B-B14F-4D97-AF65-F5344CB8AC3E}">
        <p14:creationId xmlns:p14="http://schemas.microsoft.com/office/powerpoint/2010/main" val="3648166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תזכורת</a:t>
            </a:r>
            <a:endParaRPr lang="en-US" dirty="0"/>
          </a:p>
        </p:txBody>
      </p:sp>
      <p:sp>
        <p:nvSpPr>
          <p:cNvPr id="3" name="Content Placeholder 2"/>
          <p:cNvSpPr>
            <a:spLocks noGrp="1"/>
          </p:cNvSpPr>
          <p:nvPr>
            <p:ph idx="1"/>
          </p:nvPr>
        </p:nvSpPr>
        <p:spPr/>
        <p:txBody>
          <a:bodyPr/>
          <a:lstStyle/>
          <a:p>
            <a:pPr marL="457200" lvl="1" indent="0" rtl="1">
              <a:buNone/>
            </a:pPr>
            <a:r>
              <a:rPr lang="en-US" b="1" dirty="0" smtClean="0"/>
              <a:t>HTML </a:t>
            </a:r>
          </a:p>
          <a:p>
            <a:pPr marL="457200" lvl="1" indent="0" rtl="1">
              <a:buNone/>
            </a:pPr>
            <a:r>
              <a:rPr lang="he-IL" dirty="0"/>
              <a:t>שפת התצוגה (כל המילים, תמונות, מה שאנחנו רואים בעיניים)</a:t>
            </a:r>
            <a:endParaRPr lang="en-US" dirty="0"/>
          </a:p>
          <a:p>
            <a:pPr marL="457200" lvl="1" indent="0" rtl="1">
              <a:buNone/>
            </a:pPr>
            <a:r>
              <a:rPr lang="en-US" b="1" dirty="0" smtClean="0"/>
              <a:t>CSS </a:t>
            </a:r>
            <a:r>
              <a:rPr lang="en-US" b="1" dirty="0"/>
              <a:t>(style) </a:t>
            </a:r>
            <a:endParaRPr lang="en-US" b="1" dirty="0" smtClean="0"/>
          </a:p>
          <a:p>
            <a:pPr marL="457200" lvl="1" indent="0" rtl="1">
              <a:buNone/>
            </a:pPr>
            <a:r>
              <a:rPr lang="he-IL" dirty="0" smtClean="0"/>
              <a:t>שפת </a:t>
            </a:r>
            <a:r>
              <a:rPr lang="he-IL" dirty="0"/>
              <a:t>העיצוב (מילים בצבעים, רקעים, הדגשות של מילים, גודל תמונות)</a:t>
            </a:r>
            <a:endParaRPr lang="en-US" dirty="0"/>
          </a:p>
          <a:p>
            <a:pPr marL="457200" lvl="1" indent="0" rtl="1">
              <a:buNone/>
            </a:pPr>
            <a:r>
              <a:rPr lang="en-US" b="1" dirty="0"/>
              <a:t>Java </a:t>
            </a:r>
            <a:r>
              <a:rPr lang="en-US" b="1" dirty="0" smtClean="0"/>
              <a:t>Script (</a:t>
            </a:r>
            <a:r>
              <a:rPr lang="en-US" b="1" dirty="0"/>
              <a:t>script</a:t>
            </a:r>
            <a:r>
              <a:rPr lang="en-US" b="1" dirty="0" smtClean="0"/>
              <a:t>)</a:t>
            </a:r>
          </a:p>
          <a:p>
            <a:pPr marL="457200" lvl="1" indent="0" rtl="1">
              <a:buNone/>
            </a:pPr>
            <a:r>
              <a:rPr lang="he-IL" dirty="0" smtClean="0"/>
              <a:t> </a:t>
            </a:r>
            <a:r>
              <a:rPr lang="he-IL" dirty="0"/>
              <a:t>שפת אינטרקציה משתמש – אתר (</a:t>
            </a:r>
            <a:r>
              <a:rPr lang="en-US" dirty="0"/>
              <a:t>log in</a:t>
            </a:r>
            <a:r>
              <a:rPr lang="he-IL" dirty="0"/>
              <a:t> ועוד)</a:t>
            </a:r>
            <a:endParaRPr lang="en-US" dirty="0"/>
          </a:p>
          <a:p>
            <a:pPr marL="0" indent="0">
              <a:buNone/>
            </a:pPr>
            <a:endParaRPr lang="en-US" dirty="0"/>
          </a:p>
        </p:txBody>
      </p:sp>
    </p:spTree>
    <p:extLst>
      <p:ext uri="{BB962C8B-B14F-4D97-AF65-F5344CB8AC3E}">
        <p14:creationId xmlns:p14="http://schemas.microsoft.com/office/powerpoint/2010/main" val="4135340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זמן ניחושים – איך יראה האתר הבא?</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05000"/>
            <a:ext cx="4343400" cy="2687003"/>
          </a:xfrm>
          <a:prstGeom prst="rect">
            <a:avLst/>
          </a:prstGeom>
          <a:noFill/>
          <a:ln>
            <a:noFill/>
          </a:ln>
        </p:spPr>
      </p:pic>
      <p:sp>
        <p:nvSpPr>
          <p:cNvPr id="5" name="Rectangle 4"/>
          <p:cNvSpPr/>
          <p:nvPr/>
        </p:nvSpPr>
        <p:spPr>
          <a:xfrm>
            <a:off x="2514600" y="5334000"/>
            <a:ext cx="5181600" cy="523220"/>
          </a:xfrm>
          <a:prstGeom prst="rect">
            <a:avLst/>
          </a:prstGeom>
        </p:spPr>
        <p:txBody>
          <a:bodyPr wrap="square">
            <a:spAutoFit/>
          </a:bodyPr>
          <a:lstStyle/>
          <a:p>
            <a:r>
              <a:rPr lang="he-IL" sz="2800" dirty="0" smtClean="0">
                <a:solidFill>
                  <a:schemeClr val="tx2"/>
                </a:solidFill>
              </a:rPr>
              <a:t>חסרים לנו מילים, תוכן, תמונות...</a:t>
            </a:r>
            <a:endParaRPr lang="en-US" sz="2800" dirty="0">
              <a:solidFill>
                <a:schemeClr val="tx2"/>
              </a:solidFill>
            </a:endParaRPr>
          </a:p>
        </p:txBody>
      </p:sp>
    </p:spTree>
    <p:extLst>
      <p:ext uri="{BB962C8B-B14F-4D97-AF65-F5344CB8AC3E}">
        <p14:creationId xmlns:p14="http://schemas.microsoft.com/office/powerpoint/2010/main" val="259929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זמן ניחושים – איך יראה האתר הבא?</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467600" cy="3809999"/>
          </a:xfrm>
          <a:prstGeom prst="rect">
            <a:avLst/>
          </a:prstGeom>
          <a:noFill/>
          <a:ln>
            <a:noFill/>
          </a:ln>
        </p:spPr>
      </p:pic>
    </p:spTree>
    <p:extLst>
      <p:ext uri="{BB962C8B-B14F-4D97-AF65-F5344CB8AC3E}">
        <p14:creationId xmlns:p14="http://schemas.microsoft.com/office/powerpoint/2010/main" val="227003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smtClean="0"/>
              <a:t>זמן ניחושים – באיזה שפה משתמש  האתר הבא?</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447418" y="1752600"/>
            <a:ext cx="5867782" cy="2438400"/>
          </a:xfrm>
          <a:prstGeom prst="rect">
            <a:avLst/>
          </a:prstGeom>
          <a:noFill/>
          <a:ln>
            <a:noFill/>
          </a:ln>
        </p:spPr>
      </p:pic>
    </p:spTree>
    <p:extLst>
      <p:ext uri="{BB962C8B-B14F-4D97-AF65-F5344CB8AC3E}">
        <p14:creationId xmlns:p14="http://schemas.microsoft.com/office/powerpoint/2010/main" val="2270031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lstStyle/>
          <a:p>
            <a:r>
              <a:rPr lang="he-IL" dirty="0" smtClean="0"/>
              <a:t>האתר הראשון שלי!</a:t>
            </a:r>
            <a:endParaRPr lang="en-US" dirty="0"/>
          </a:p>
        </p:txBody>
      </p:sp>
      <p:sp>
        <p:nvSpPr>
          <p:cNvPr id="3" name="Subtitle 2"/>
          <p:cNvSpPr>
            <a:spLocks noGrp="1"/>
          </p:cNvSpPr>
          <p:nvPr>
            <p:ph type="subTitle" idx="1"/>
          </p:nvPr>
        </p:nvSpPr>
        <p:spPr>
          <a:xfrm>
            <a:off x="1371600" y="1447800"/>
            <a:ext cx="6400800" cy="1752600"/>
          </a:xfrm>
        </p:spPr>
        <p:txBody>
          <a:bodyPr/>
          <a:lstStyle/>
          <a:p>
            <a:r>
              <a:rPr lang="he-IL" dirty="0" smtClean="0"/>
              <a:t>מוכנים? גשו למחשבים, בעוד כמה דקות יעלה האתר הראשון שלכם לאוויר!!!</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90799"/>
            <a:ext cx="3994150" cy="4011295"/>
          </a:xfrm>
          <a:prstGeom prst="rect">
            <a:avLst/>
          </a:prstGeom>
          <a:noFill/>
          <a:ln>
            <a:noFill/>
          </a:ln>
        </p:spPr>
      </p:pic>
    </p:spTree>
    <p:extLst>
      <p:ext uri="{BB962C8B-B14F-4D97-AF65-F5344CB8AC3E}">
        <p14:creationId xmlns:p14="http://schemas.microsoft.com/office/powerpoint/2010/main" val="931027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atanh\Desktop\UNIVERSITY\אוניברסיטה שנה ג\מדמח בקהילה\מערך שיעור\end.jpg"/>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extLst>
      <p:ext uri="{BB962C8B-B14F-4D97-AF65-F5344CB8AC3E}">
        <p14:creationId xmlns:p14="http://schemas.microsoft.com/office/powerpoint/2010/main" val="3736856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lstStyle/>
          <a:p>
            <a:pPr rtl="1"/>
            <a:r>
              <a:rPr lang="he-IL" dirty="0"/>
              <a:t>מה לדעתכם קורה כשאנחנו מקישים בדפדפן שלנו </a:t>
            </a:r>
            <a:r>
              <a:rPr lang="en-US" u="sng" dirty="0">
                <a:hlinkClick r:id="rId3"/>
              </a:rPr>
              <a:t>www.facebook.com</a:t>
            </a:r>
            <a:r>
              <a:rPr lang="he-IL" dirty="0"/>
              <a:t>?</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14600"/>
            <a:ext cx="8029692" cy="297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320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630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he-IL" smtClean="0"/>
              <a:t>מה לדעתכם קורה כשאנחנו מקישים בדפדפן שלנו </a:t>
            </a:r>
            <a:r>
              <a:rPr lang="en-US" u="sng" smtClean="0">
                <a:hlinkClick r:id="rId3"/>
              </a:rPr>
              <a:t>www.facebook.com</a:t>
            </a:r>
            <a:r>
              <a:rPr lang="he-IL" smtClean="0"/>
              <a:t>?</a:t>
            </a:r>
            <a:endParaRPr lang="en-US" dirty="0"/>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6324600" cy="3733800"/>
          </a:xfrm>
          <a:prstGeom prst="rect">
            <a:avLst/>
          </a:prstGeom>
          <a:noFill/>
          <a:ln>
            <a:noFill/>
          </a:ln>
        </p:spPr>
      </p:pic>
    </p:spTree>
    <p:extLst>
      <p:ext uri="{BB962C8B-B14F-4D97-AF65-F5344CB8AC3E}">
        <p14:creationId xmlns:p14="http://schemas.microsoft.com/office/powerpoint/2010/main" val="82325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630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he-IL" smtClean="0"/>
              <a:t>מה לדעתכם קורה כשאנחנו מקישים בדפדפן שלנו </a:t>
            </a:r>
            <a:r>
              <a:rPr lang="en-US" u="sng" smtClean="0">
                <a:hlinkClick r:id="rId3"/>
              </a:rPr>
              <a:t>www.facebook.com</a:t>
            </a:r>
            <a:r>
              <a:rPr lang="he-IL" smtClean="0"/>
              <a:t>?</a:t>
            </a:r>
            <a:endParaRPr lang="en-US" dirty="0"/>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104900" y="2514600"/>
            <a:ext cx="6934200" cy="3464560"/>
          </a:xfrm>
          <a:prstGeom prst="rect">
            <a:avLst/>
          </a:prstGeom>
          <a:noFill/>
          <a:ln>
            <a:noFill/>
          </a:ln>
        </p:spPr>
      </p:pic>
    </p:spTree>
    <p:extLst>
      <p:ext uri="{BB962C8B-B14F-4D97-AF65-F5344CB8AC3E}">
        <p14:creationId xmlns:p14="http://schemas.microsoft.com/office/powerpoint/2010/main" val="3900457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630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he-IL" dirty="0" smtClean="0"/>
              <a:t>בואו נלמד מעט מ-</a:t>
            </a:r>
            <a:r>
              <a:rPr lang="en-US" dirty="0" smtClean="0"/>
              <a:t>YouTube</a:t>
            </a:r>
            <a:r>
              <a:rPr lang="he-IL" dirty="0" smtClean="0"/>
              <a:t> </a:t>
            </a:r>
            <a:endParaRPr lang="en-US" dirty="0"/>
          </a:p>
        </p:txBody>
      </p:sp>
      <p:sp>
        <p:nvSpPr>
          <p:cNvPr id="6" name="Subtitle 2"/>
          <p:cNvSpPr txBox="1">
            <a:spLocks/>
          </p:cNvSpPr>
          <p:nvPr/>
        </p:nvSpPr>
        <p:spPr>
          <a:xfrm>
            <a:off x="1569396" y="1828800"/>
            <a:ext cx="6400800" cy="609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4800" dirty="0"/>
          </a:p>
        </p:txBody>
      </p:sp>
      <p:sp>
        <p:nvSpPr>
          <p:cNvPr id="7" name="Rectangle 6"/>
          <p:cNvSpPr/>
          <p:nvPr/>
        </p:nvSpPr>
        <p:spPr>
          <a:xfrm>
            <a:off x="885217" y="1720334"/>
            <a:ext cx="5715000" cy="369332"/>
          </a:xfrm>
          <a:prstGeom prst="rect">
            <a:avLst/>
          </a:prstGeom>
        </p:spPr>
        <p:txBody>
          <a:bodyPr wrap="square">
            <a:spAutoFit/>
          </a:bodyPr>
          <a:lstStyle/>
          <a:p>
            <a:pPr rtl="1"/>
            <a:r>
              <a:rPr lang="en-US" u="sng" dirty="0">
                <a:hlinkClick r:id="rId3"/>
              </a:rPr>
              <a:t>http://www.youtube.com/watch?v=P7o9Qg8EP-g</a:t>
            </a:r>
            <a:endParaRPr lang="en-US" dirty="0"/>
          </a:p>
        </p:txBody>
      </p:sp>
      <p:sp>
        <p:nvSpPr>
          <p:cNvPr id="8" name="Rectangle 7"/>
          <p:cNvSpPr/>
          <p:nvPr/>
        </p:nvSpPr>
        <p:spPr>
          <a:xfrm>
            <a:off x="867382" y="2253734"/>
            <a:ext cx="4829783" cy="369332"/>
          </a:xfrm>
          <a:prstGeom prst="rect">
            <a:avLst/>
          </a:prstGeom>
        </p:spPr>
        <p:txBody>
          <a:bodyPr wrap="square">
            <a:spAutoFit/>
          </a:bodyPr>
          <a:lstStyle/>
          <a:p>
            <a:pPr rtl="1"/>
            <a:r>
              <a:rPr lang="en-US" u="sng" dirty="0">
                <a:hlinkClick r:id="rId4"/>
              </a:rPr>
              <a:t>http://www.youtube.com/watch?v=azBl7ShTX_I</a:t>
            </a: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442" y="3124200"/>
            <a:ext cx="6001358" cy="306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763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אילו דברים אתם רואים בדף האינטרנט שאתם פותחים אותו? מה נמצא בדף האינטרנט?</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0"/>
            <a:ext cx="8534400" cy="1717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998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כל אחד והאתר שלו</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6172200" cy="508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72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עקרון פתיחה וסגירה</a:t>
            </a:r>
            <a:endParaRPr lang="en-US" dirty="0"/>
          </a:p>
        </p:txBody>
      </p:sp>
      <p:sp>
        <p:nvSpPr>
          <p:cNvPr id="3" name="Content Placeholder 2"/>
          <p:cNvSpPr>
            <a:spLocks noGrp="1"/>
          </p:cNvSpPr>
          <p:nvPr>
            <p:ph idx="1"/>
          </p:nvPr>
        </p:nvSpPr>
        <p:spPr>
          <a:xfrm>
            <a:off x="457200" y="1600201"/>
            <a:ext cx="8229600" cy="3962400"/>
          </a:xfrm>
        </p:spPr>
        <p:txBody>
          <a:bodyPr/>
          <a:lstStyle/>
          <a:p>
            <a:r>
              <a:rPr lang="en-US" dirty="0" smtClean="0"/>
              <a:t>How was your </a:t>
            </a:r>
            <a:r>
              <a:rPr lang="he-IL" dirty="0" smtClean="0"/>
              <a:t>ארוחת הצהריים</a:t>
            </a:r>
            <a:r>
              <a:rPr lang="en-US" dirty="0" smtClean="0"/>
              <a:t>?</a:t>
            </a:r>
          </a:p>
          <a:p>
            <a:pPr lvl="0" rtl="1"/>
            <a:r>
              <a:rPr lang="he-IL" dirty="0" smtClean="0"/>
              <a:t>אם דפדפן היה מדבר עברית ואנגלית היינו צריכים להגיד לו את זה בצורה הבאה</a:t>
            </a:r>
            <a:endParaRPr lang="en-US" dirty="0" smtClean="0"/>
          </a:p>
          <a:p>
            <a:r>
              <a:rPr lang="en-US" dirty="0" smtClean="0"/>
              <a:t>&lt;Start language: English&gt; How was your &lt;End language: English&gt; </a:t>
            </a:r>
          </a:p>
          <a:p>
            <a:r>
              <a:rPr lang="en-US" dirty="0" smtClean="0"/>
              <a:t>&lt;Start language: Hebrew&gt; </a:t>
            </a:r>
            <a:r>
              <a:rPr lang="he-IL" dirty="0" smtClean="0"/>
              <a:t>ארוחת הצהריים?</a:t>
            </a:r>
            <a:r>
              <a:rPr lang="en-US" dirty="0" smtClean="0"/>
              <a:t> &lt;End </a:t>
            </a:r>
            <a:r>
              <a:rPr lang="en-US" dirty="0" err="1" smtClean="0"/>
              <a:t>language:Hebrew</a:t>
            </a:r>
            <a:r>
              <a:rPr lang="en-US" dirty="0" smtClean="0"/>
              <a:t>&gt;</a:t>
            </a:r>
          </a:p>
        </p:txBody>
      </p:sp>
      <p:sp>
        <p:nvSpPr>
          <p:cNvPr id="4" name="Rectangle 3"/>
          <p:cNvSpPr/>
          <p:nvPr/>
        </p:nvSpPr>
        <p:spPr>
          <a:xfrm>
            <a:off x="1143000" y="5791200"/>
            <a:ext cx="6582251" cy="523220"/>
          </a:xfrm>
          <a:prstGeom prst="rect">
            <a:avLst/>
          </a:prstGeom>
        </p:spPr>
        <p:txBody>
          <a:bodyPr wrap="none">
            <a:spAutoFit/>
          </a:bodyPr>
          <a:lstStyle/>
          <a:p>
            <a:r>
              <a:rPr lang="he-IL" sz="2800" dirty="0">
                <a:solidFill>
                  <a:schemeClr val="tx2"/>
                </a:solidFill>
              </a:rPr>
              <a:t>האם לדעתכם יש דרך </a:t>
            </a:r>
            <a:r>
              <a:rPr lang="he-IL" sz="2800" dirty="0" smtClean="0">
                <a:solidFill>
                  <a:schemeClr val="tx2"/>
                </a:solidFill>
              </a:rPr>
              <a:t>קצרה יותר לרשום זאת?</a:t>
            </a:r>
            <a:endParaRPr lang="en-US" sz="2800" dirty="0">
              <a:solidFill>
                <a:schemeClr val="tx2"/>
              </a:solidFill>
            </a:endParaRPr>
          </a:p>
        </p:txBody>
      </p:sp>
    </p:spTree>
    <p:extLst>
      <p:ext uri="{BB962C8B-B14F-4D97-AF65-F5344CB8AC3E}">
        <p14:creationId xmlns:p14="http://schemas.microsoft.com/office/powerpoint/2010/main" val="422167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עקרון פתיחה וסגירה</a:t>
            </a:r>
            <a:endParaRPr lang="en-US" dirty="0"/>
          </a:p>
        </p:txBody>
      </p:sp>
      <p:sp>
        <p:nvSpPr>
          <p:cNvPr id="3" name="Content Placeholder 2"/>
          <p:cNvSpPr>
            <a:spLocks noGrp="1"/>
          </p:cNvSpPr>
          <p:nvPr>
            <p:ph idx="1"/>
          </p:nvPr>
        </p:nvSpPr>
        <p:spPr>
          <a:xfrm>
            <a:off x="457200" y="1600201"/>
            <a:ext cx="8229600" cy="3962400"/>
          </a:xfrm>
        </p:spPr>
        <p:txBody>
          <a:bodyPr/>
          <a:lstStyle/>
          <a:p>
            <a:r>
              <a:rPr lang="en-US" dirty="0"/>
              <a:t>&lt;English&gt; How was your &lt;/English&gt; </a:t>
            </a:r>
          </a:p>
          <a:p>
            <a:r>
              <a:rPr lang="en-US" dirty="0"/>
              <a:t>&lt;Hebrew&gt; </a:t>
            </a:r>
            <a:r>
              <a:rPr lang="he-IL" dirty="0"/>
              <a:t>ארוחת הצהריים?</a:t>
            </a:r>
            <a:r>
              <a:rPr lang="en-US" dirty="0"/>
              <a:t> &lt; Hebrew</a:t>
            </a:r>
            <a:r>
              <a:rPr lang="en-US" dirty="0" smtClean="0"/>
              <a:t>&gt;</a:t>
            </a:r>
            <a:endParaRPr lang="en-US" dirty="0"/>
          </a:p>
        </p:txBody>
      </p:sp>
    </p:spTree>
    <p:extLst>
      <p:ext uri="{BB962C8B-B14F-4D97-AF65-F5344CB8AC3E}">
        <p14:creationId xmlns:p14="http://schemas.microsoft.com/office/powerpoint/2010/main" val="959204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1233</Words>
  <Application>Microsoft Office PowerPoint</Application>
  <PresentationFormat>On-screen Show (4:3)</PresentationFormat>
  <Paragraphs>114</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דפדפנים ונהנים</vt:lpstr>
      <vt:lpstr>מה לדעתכם קורה כשאנחנו מקישים בדפדפן שלנו www.facebook.com?</vt:lpstr>
      <vt:lpstr>PowerPoint Presentation</vt:lpstr>
      <vt:lpstr>PowerPoint Presentation</vt:lpstr>
      <vt:lpstr>PowerPoint Presentation</vt:lpstr>
      <vt:lpstr>אילו דברים אתם רואים בדף האינטרנט שאתם פותחים אותו? מה נמצא בדף האינטרנט?</vt:lpstr>
      <vt:lpstr>כל אחד והאתר שלו</vt:lpstr>
      <vt:lpstr>עקרון פתיחה וסגירה</vt:lpstr>
      <vt:lpstr>עקרון פתיחה וסגירה</vt:lpstr>
      <vt:lpstr>תזכורת</vt:lpstr>
      <vt:lpstr>זמן ניחושים – איך יראה האתר הבא?</vt:lpstr>
      <vt:lpstr>זמן ניחושים – איך יראה האתר הבא?</vt:lpstr>
      <vt:lpstr>זמן ניחושים – באיזה שפה משתמש  האתר הבא?</vt:lpstr>
      <vt:lpstr>האתר הראשון שלי!</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דפדפנים ונהנים</dc:title>
  <dc:creator/>
  <cp:lastModifiedBy>Matan Hadadi</cp:lastModifiedBy>
  <cp:revision>20</cp:revision>
  <dcterms:created xsi:type="dcterms:W3CDTF">2006-08-16T00:00:00Z</dcterms:created>
  <dcterms:modified xsi:type="dcterms:W3CDTF">2014-01-16T14:52:18Z</dcterms:modified>
</cp:coreProperties>
</file>