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9" r:id="rId3"/>
    <p:sldId id="258" r:id="rId4"/>
    <p:sldId id="270" r:id="rId5"/>
    <p:sldId id="271" r:id="rId6"/>
    <p:sldId id="259" r:id="rId7"/>
    <p:sldId id="272" r:id="rId8"/>
    <p:sldId id="257" r:id="rId9"/>
    <p:sldId id="260" r:id="rId10"/>
    <p:sldId id="261" r:id="rId11"/>
    <p:sldId id="263" r:id="rId12"/>
    <p:sldId id="266" r:id="rId13"/>
    <p:sldId id="264" r:id="rId14"/>
    <p:sldId id="265"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1724" autoAdjust="0"/>
  </p:normalViewPr>
  <p:slideViewPr>
    <p:cSldViewPr>
      <p:cViewPr varScale="1">
        <p:scale>
          <a:sx n="58" d="100"/>
          <a:sy n="58" d="100"/>
        </p:scale>
        <p:origin x="-313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549712-63CD-4981-86EB-8B9B5B67AD3E}" type="datetimeFigureOut">
              <a:rPr lang="en-US" smtClean="0"/>
              <a:pPr/>
              <a:t>2/23/2019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03C2C2-E16D-4CBA-8509-EAAB4FB7A708}" type="slidenum">
              <a:rPr lang="en-US" smtClean="0"/>
              <a:pPr/>
              <a:t>‹#›</a:t>
            </a:fld>
            <a:endParaRPr lang="en-US"/>
          </a:p>
        </p:txBody>
      </p:sp>
    </p:spTree>
    <p:extLst>
      <p:ext uri="{BB962C8B-B14F-4D97-AF65-F5344CB8AC3E}">
        <p14:creationId xmlns:p14="http://schemas.microsoft.com/office/powerpoint/2010/main" xmlns="" val="1046032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Carmi</a:t>
            </a:r>
            <a:r>
              <a:rPr lang="en-US" dirty="0" smtClean="0"/>
              <a:t>: Talk about background for Style Transfer, look at related work and </a:t>
            </a:r>
            <a:r>
              <a:rPr lang="en-US" dirty="0" smtClean="0"/>
              <a:t>add</a:t>
            </a:r>
            <a:endParaRPr lang="he-IL" dirty="0" smtClean="0"/>
          </a:p>
          <a:p>
            <a:pPr algn="r">
              <a:buFontTx/>
              <a:buNone/>
            </a:pPr>
            <a:r>
              <a:rPr lang="he-IL" dirty="0" smtClean="0"/>
              <a:t>בעבודה</a:t>
            </a:r>
            <a:r>
              <a:rPr lang="he-IL" baseline="0" dirty="0" smtClean="0"/>
              <a:t> זו נציג מימוש של שיטה להעברת סטייל תוך שמירה על התוכן של תמונה אחרת.</a:t>
            </a:r>
          </a:p>
          <a:p>
            <a:pPr algn="r" rtl="1">
              <a:buFontTx/>
              <a:buNone/>
            </a:pPr>
            <a:r>
              <a:rPr lang="he-IL" baseline="0" dirty="0" smtClean="0"/>
              <a:t>העבודה מתבססת על מאמר שפורסם ב-</a:t>
            </a:r>
            <a:r>
              <a:rPr lang="en-US" baseline="0" dirty="0" smtClean="0"/>
              <a:t>NIPS</a:t>
            </a:r>
            <a:r>
              <a:rPr lang="he-IL" baseline="0" dirty="0" smtClean="0"/>
              <a:t> 2017.</a:t>
            </a:r>
          </a:p>
          <a:p>
            <a:pPr algn="r" rtl="1">
              <a:buFontTx/>
              <a:buNone/>
            </a:pPr>
            <a:r>
              <a:rPr lang="he-IL" baseline="0" dirty="0" smtClean="0"/>
              <a:t>הכוונה ב-</a:t>
            </a:r>
            <a:r>
              <a:rPr lang="en-US" baseline="0" dirty="0" smtClean="0"/>
              <a:t>Universal </a:t>
            </a:r>
            <a:r>
              <a:rPr lang="he-IL" baseline="0" dirty="0" smtClean="0"/>
              <a:t> היא שאיננו מגדירים מראש תמונת סטייל או תוכן.</a:t>
            </a:r>
          </a:p>
          <a:p>
            <a:pPr algn="r" rtl="1">
              <a:buFontTx/>
              <a:buNone/>
            </a:pPr>
            <a:endParaRPr lang="he-IL" baseline="0" dirty="0" smtClean="0"/>
          </a:p>
        </p:txBody>
      </p:sp>
      <p:sp>
        <p:nvSpPr>
          <p:cNvPr id="4" name="Slide Number Placeholder 3"/>
          <p:cNvSpPr>
            <a:spLocks noGrp="1"/>
          </p:cNvSpPr>
          <p:nvPr>
            <p:ph type="sldNum" sz="quarter" idx="10"/>
          </p:nvPr>
        </p:nvSpPr>
        <p:spPr/>
        <p:txBody>
          <a:bodyPr/>
          <a:lstStyle/>
          <a:p>
            <a:fld id="{D403C2C2-E16D-4CBA-8509-EAAB4FB7A70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smtClean="0"/>
              <a:t>במאמר מציגים</a:t>
            </a:r>
            <a:r>
              <a:rPr lang="he-IL" baseline="0" dirty="0" smtClean="0"/>
              <a:t> שיטה לשילוב שתי תמונות סטייל שונות לתמונת תוכן אחת.</a:t>
            </a:r>
          </a:p>
          <a:p>
            <a:pPr algn="r" rtl="1"/>
            <a:r>
              <a:rPr lang="he-IL" baseline="0" dirty="0" smtClean="0"/>
              <a:t>כחלק ממימוש של המאמר והשיטות השונות, ראינו שיש מקום לשיפור ושימוש במאפיינים הקיימים במקומות שונים בפייפליין על מנת לממש שילוב שתי תמונות סטייל.</a:t>
            </a:r>
          </a:p>
          <a:p>
            <a:pPr algn="r" rtl="1"/>
            <a:r>
              <a:rPr lang="he-IL" baseline="0" dirty="0" smtClean="0"/>
              <a:t>בחנו שיטות שונות על מנת לייעל את הפתרון המוצע ע"י שימוש סביר בקריאות לאלגוריתם </a:t>
            </a:r>
            <a:r>
              <a:rPr lang="en-US" baseline="0" dirty="0" smtClean="0"/>
              <a:t>SVD</a:t>
            </a:r>
            <a:r>
              <a:rPr lang="he-IL" baseline="0" dirty="0" smtClean="0"/>
              <a:t> שנחשב לצוואר בקבוק.</a:t>
            </a:r>
          </a:p>
          <a:p>
            <a:pPr algn="r" rtl="1"/>
            <a:r>
              <a:rPr lang="he-IL" baseline="0" dirty="0" smtClean="0"/>
              <a:t>פיתחנו שלוש שיטות חדשות ויעילות יותר מזו המוצעת אשר מציעות שילוב סטיילים שונים תוך קבלת תוצאות איכותיות לא פחות מזו המוצעת במאמר.</a:t>
            </a:r>
          </a:p>
          <a:p>
            <a:pPr algn="r" rtl="1"/>
            <a:endParaRPr lang="he-IL" baseline="0" dirty="0" smtClean="0"/>
          </a:p>
        </p:txBody>
      </p:sp>
      <p:sp>
        <p:nvSpPr>
          <p:cNvPr id="4" name="מציין מיקום של מספר שקופית 3"/>
          <p:cNvSpPr>
            <a:spLocks noGrp="1"/>
          </p:cNvSpPr>
          <p:nvPr>
            <p:ph type="sldNum" sz="quarter" idx="10"/>
          </p:nvPr>
        </p:nvSpPr>
        <p:spPr/>
        <p:txBody>
          <a:bodyPr/>
          <a:lstStyle/>
          <a:p>
            <a:fld id="{D403C2C2-E16D-4CBA-8509-EAAB4FB7A708}" type="slidenum">
              <a:rPr lang="en-US" smtClean="0"/>
              <a:pPr/>
              <a:t>10</a:t>
            </a:fld>
            <a:endParaRPr lang="en-US"/>
          </a:p>
        </p:txBody>
      </p:sp>
    </p:spTree>
    <p:extLst>
      <p:ext uri="{BB962C8B-B14F-4D97-AF65-F5344CB8AC3E}">
        <p14:creationId xmlns:p14="http://schemas.microsoft.com/office/powerpoint/2010/main" xmlns="" val="2962976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smtClean="0"/>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השיטה שמוצגת במאמר מומשה על ידינו וזו מעבירה שתי תמונות סטייל ב-</a:t>
            </a:r>
            <a:r>
              <a:rPr lang="en-US" baseline="0" dirty="0" smtClean="0"/>
              <a:t>encoder</a:t>
            </a:r>
            <a:r>
              <a:rPr lang="he-IL" baseline="0" dirty="0" smtClean="0"/>
              <a:t>, לאחר מכן את תהליך ה-</a:t>
            </a:r>
            <a:r>
              <a:rPr lang="en-US" baseline="0" dirty="0" smtClean="0"/>
              <a:t>WCT</a:t>
            </a:r>
            <a:r>
              <a:rPr lang="he-IL" baseline="0" dirty="0" smtClean="0"/>
              <a:t> לכל אחת מתמונות הסטייל בנפרד.</a:t>
            </a:r>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כלומר, הלבנה של מאפייני תמונת התוכן וצביעה ע"י מאפייני תמונת הסטייל, כל אחת בנפרד.</a:t>
            </a:r>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במימוש זה נעשה שימוש ב-</a:t>
            </a:r>
            <a:r>
              <a:rPr lang="en-US" baseline="0" dirty="0" smtClean="0"/>
              <a:t>SVD</a:t>
            </a:r>
            <a:r>
              <a:rPr lang="he-IL" baseline="0" dirty="0" smtClean="0"/>
              <a:t> 4 פעמים, פעמיים עבור הלבנה ופעמיים עבור צביעה.</a:t>
            </a:r>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לבסוף, משתמשים באינטרפולציה של המאפיינים הצבועים על מנת לשלבם בתמונת המוצא.</a:t>
            </a:r>
          </a:p>
          <a:p>
            <a:pPr marL="0" marR="0" indent="0" algn="r" defTabSz="914400" rtl="1" eaLnBrk="1" fontAlgn="auto" latinLnBrk="0" hangingPunct="1">
              <a:lnSpc>
                <a:spcPct val="100000"/>
              </a:lnSpc>
              <a:spcBef>
                <a:spcPts val="0"/>
              </a:spcBef>
              <a:spcAft>
                <a:spcPts val="0"/>
              </a:spcAft>
              <a:buClrTx/>
              <a:buSzTx/>
              <a:buFontTx/>
              <a:buNone/>
              <a:tabLst/>
              <a:defRPr/>
            </a:pPr>
            <a:r>
              <a:rPr lang="he-IL" baseline="0" smtClean="0"/>
              <a:t>ניתן להבין משקף זה כי אין צורך להלבין פעמיים את מאפייני תמונת התוכן ונראה כיצד מימשנו דרכים שונות ויעילות להעברת שתי תמונות סטייל שונות.</a:t>
            </a:r>
            <a:endParaRPr lang="en-GB" dirty="0" smtClean="0"/>
          </a:p>
          <a:p>
            <a:pPr algn="r" rtl="1"/>
            <a:endParaRPr lang="he-IL" dirty="0" smtClean="0"/>
          </a:p>
          <a:p>
            <a:endParaRPr lang="he-IL" dirty="0" smtClean="0"/>
          </a:p>
          <a:p>
            <a:r>
              <a:rPr lang="en-GB" dirty="0" smtClean="0"/>
              <a:t>Carmi</a:t>
            </a:r>
            <a:endParaRPr lang="en-GB" dirty="0" smtClean="0"/>
          </a:p>
          <a:p>
            <a:endParaRPr lang="en-GB" dirty="0" smtClean="0"/>
          </a:p>
          <a:p>
            <a:r>
              <a:rPr lang="en-GB" dirty="0" smtClean="0"/>
              <a:t>What we see here is just a single level in the pipeline</a:t>
            </a:r>
          </a:p>
          <a:p>
            <a:endParaRPr lang="en-GB" dirty="0" smtClean="0"/>
          </a:p>
          <a:p>
            <a:r>
              <a:rPr lang="en-GB" dirty="0" smtClean="0"/>
              <a:t>Important – original method does two WCT calls</a:t>
            </a:r>
            <a:r>
              <a:rPr lang="en-GB" baseline="0" dirty="0" smtClean="0"/>
              <a:t> – heavy (2 WCT = 4 SVD)</a:t>
            </a:r>
            <a:endParaRPr lang="en-GB" dirty="0"/>
          </a:p>
        </p:txBody>
      </p:sp>
      <p:sp>
        <p:nvSpPr>
          <p:cNvPr id="4" name="מציין מיקום של מספר שקופית 3"/>
          <p:cNvSpPr>
            <a:spLocks noGrp="1"/>
          </p:cNvSpPr>
          <p:nvPr>
            <p:ph type="sldNum" sz="quarter" idx="10"/>
          </p:nvPr>
        </p:nvSpPr>
        <p:spPr/>
        <p:txBody>
          <a:bodyPr/>
          <a:lstStyle/>
          <a:p>
            <a:fld id="{D403C2C2-E16D-4CBA-8509-EAAB4FB7A708}" type="slidenum">
              <a:rPr lang="en-US" smtClean="0"/>
              <a:pPr/>
              <a:t>11</a:t>
            </a:fld>
            <a:endParaRPr lang="en-US"/>
          </a:p>
        </p:txBody>
      </p:sp>
    </p:spTree>
    <p:extLst>
      <p:ext uri="{BB962C8B-B14F-4D97-AF65-F5344CB8AC3E}">
        <p14:creationId xmlns:p14="http://schemas.microsoft.com/office/powerpoint/2010/main" xmlns="" val="4221968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err="1" smtClean="0"/>
              <a:t>Eyal</a:t>
            </a:r>
            <a:endParaRPr lang="en-GB" dirty="0" smtClean="0"/>
          </a:p>
          <a:p>
            <a:r>
              <a:rPr lang="en-GB" dirty="0" smtClean="0"/>
              <a:t>One WCT = 2 SVD</a:t>
            </a:r>
            <a:endParaRPr lang="en-GB" dirty="0"/>
          </a:p>
        </p:txBody>
      </p:sp>
      <p:sp>
        <p:nvSpPr>
          <p:cNvPr id="4" name="מציין מיקום של מספר שקופית 3"/>
          <p:cNvSpPr>
            <a:spLocks noGrp="1"/>
          </p:cNvSpPr>
          <p:nvPr>
            <p:ph type="sldNum" sz="quarter" idx="10"/>
          </p:nvPr>
        </p:nvSpPr>
        <p:spPr/>
        <p:txBody>
          <a:bodyPr/>
          <a:lstStyle/>
          <a:p>
            <a:fld id="{D403C2C2-E16D-4CBA-8509-EAAB4FB7A708}" type="slidenum">
              <a:rPr lang="en-US" smtClean="0"/>
              <a:pPr/>
              <a:t>12</a:t>
            </a:fld>
            <a:endParaRPr lang="en-US"/>
          </a:p>
        </p:txBody>
      </p:sp>
    </p:spTree>
    <p:extLst>
      <p:ext uri="{BB962C8B-B14F-4D97-AF65-F5344CB8AC3E}">
        <p14:creationId xmlns:p14="http://schemas.microsoft.com/office/powerpoint/2010/main" xmlns="" val="97229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err="1" smtClean="0"/>
              <a:t>Eyal</a:t>
            </a:r>
            <a:endParaRPr lang="en-GB" dirty="0" smtClean="0"/>
          </a:p>
          <a:p>
            <a:r>
              <a:rPr lang="en-GB" dirty="0" smtClean="0"/>
              <a:t>One </a:t>
            </a:r>
            <a:r>
              <a:rPr lang="en-GB" dirty="0" err="1" smtClean="0"/>
              <a:t>wct</a:t>
            </a:r>
            <a:r>
              <a:rPr lang="en-GB" dirty="0" smtClean="0"/>
              <a:t> = 2 </a:t>
            </a:r>
            <a:r>
              <a:rPr lang="en-GB" dirty="0" err="1" smtClean="0"/>
              <a:t>svd</a:t>
            </a:r>
            <a:endParaRPr lang="en-GB" dirty="0" smtClean="0"/>
          </a:p>
          <a:p>
            <a:r>
              <a:rPr lang="en-GB" dirty="0" smtClean="0"/>
              <a:t>Interpolate before WCT instead of after in original method</a:t>
            </a:r>
            <a:endParaRPr lang="en-GB" dirty="0"/>
          </a:p>
        </p:txBody>
      </p:sp>
      <p:sp>
        <p:nvSpPr>
          <p:cNvPr id="4" name="מציין מיקום של מספר שקופית 3"/>
          <p:cNvSpPr>
            <a:spLocks noGrp="1"/>
          </p:cNvSpPr>
          <p:nvPr>
            <p:ph type="sldNum" sz="quarter" idx="10"/>
          </p:nvPr>
        </p:nvSpPr>
        <p:spPr/>
        <p:txBody>
          <a:bodyPr/>
          <a:lstStyle/>
          <a:p>
            <a:fld id="{D403C2C2-E16D-4CBA-8509-EAAB4FB7A708}" type="slidenum">
              <a:rPr lang="en-US" smtClean="0"/>
              <a:pPr/>
              <a:t>13</a:t>
            </a:fld>
            <a:endParaRPr lang="en-US"/>
          </a:p>
        </p:txBody>
      </p:sp>
    </p:spTree>
    <p:extLst>
      <p:ext uri="{BB962C8B-B14F-4D97-AF65-F5344CB8AC3E}">
        <p14:creationId xmlns:p14="http://schemas.microsoft.com/office/powerpoint/2010/main" xmlns="" val="639567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err="1" smtClean="0"/>
              <a:t>Eyal</a:t>
            </a:r>
            <a:endParaRPr lang="en-GB" dirty="0" smtClean="0"/>
          </a:p>
          <a:p>
            <a:r>
              <a:rPr lang="en-GB" dirty="0" smtClean="0"/>
              <a:t>One WCT per level – this is the fastest</a:t>
            </a:r>
            <a:endParaRPr lang="en-GB" dirty="0"/>
          </a:p>
        </p:txBody>
      </p:sp>
      <p:sp>
        <p:nvSpPr>
          <p:cNvPr id="4" name="מציין מיקום של מספר שקופית 3"/>
          <p:cNvSpPr>
            <a:spLocks noGrp="1"/>
          </p:cNvSpPr>
          <p:nvPr>
            <p:ph type="sldNum" sz="quarter" idx="10"/>
          </p:nvPr>
        </p:nvSpPr>
        <p:spPr/>
        <p:txBody>
          <a:bodyPr/>
          <a:lstStyle/>
          <a:p>
            <a:fld id="{D403C2C2-E16D-4CBA-8509-EAAB4FB7A708}" type="slidenum">
              <a:rPr lang="en-US" smtClean="0"/>
              <a:pPr/>
              <a:t>14</a:t>
            </a:fld>
            <a:endParaRPr lang="en-US"/>
          </a:p>
        </p:txBody>
      </p:sp>
    </p:spTree>
    <p:extLst>
      <p:ext uri="{BB962C8B-B14F-4D97-AF65-F5344CB8AC3E}">
        <p14:creationId xmlns:p14="http://schemas.microsoft.com/office/powerpoint/2010/main" xmlns="" val="2500915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r" rtl="1">
              <a:buFontTx/>
              <a:buNone/>
            </a:pPr>
            <a:r>
              <a:rPr lang="he-IL" dirty="0" smtClean="0"/>
              <a:t>כרמי:</a:t>
            </a:r>
          </a:p>
          <a:p>
            <a:pPr algn="r" rtl="1">
              <a:buFontTx/>
              <a:buNone/>
            </a:pPr>
            <a:r>
              <a:rPr lang="he-IL" dirty="0" smtClean="0"/>
              <a:t>בעבודה</a:t>
            </a:r>
            <a:r>
              <a:rPr lang="he-IL" baseline="0" dirty="0" smtClean="0"/>
              <a:t> זו מימשנו כלי תוכנה ב</a:t>
            </a:r>
            <a:r>
              <a:rPr lang="en-US" baseline="0" dirty="0" err="1" smtClean="0"/>
              <a:t>PyTorch</a:t>
            </a:r>
            <a:r>
              <a:rPr lang="he-IL" baseline="0" dirty="0" smtClean="0"/>
              <a:t> אשר מאפשר העברת סטייל או זוג תמונות סטייל שונות אל תמונת תוכן.</a:t>
            </a:r>
          </a:p>
          <a:p>
            <a:pPr algn="r" rtl="1">
              <a:buFontTx/>
              <a:buNone/>
            </a:pPr>
            <a:r>
              <a:rPr lang="he-IL" baseline="0" dirty="0" smtClean="0"/>
              <a:t>בכלי ישנן אפשרויות שונות כגון שליטה ברמת העברת הסטייל, שימוש בארכיטקטורות ומודלים שונים ונדבר על כך בהמשך.</a:t>
            </a:r>
          </a:p>
          <a:p>
            <a:pPr algn="r" rtl="1">
              <a:buFontTx/>
              <a:buNone/>
            </a:pPr>
            <a:r>
              <a:rPr lang="he-IL" baseline="0" dirty="0" smtClean="0"/>
              <a:t>מלבד מימוש האלגוריתם שהוצע ע"י </a:t>
            </a:r>
            <a:r>
              <a:rPr lang="en-US" baseline="0" dirty="0" smtClean="0"/>
              <a:t>Li et al.</a:t>
            </a:r>
            <a:r>
              <a:rPr lang="he-IL" baseline="0" dirty="0" smtClean="0"/>
              <a:t> ב-</a:t>
            </a:r>
            <a:r>
              <a:rPr lang="en-US" baseline="0" dirty="0" smtClean="0"/>
              <a:t>NIPS 2017</a:t>
            </a:r>
            <a:r>
              <a:rPr lang="he-IL" baseline="0" dirty="0" smtClean="0"/>
              <a:t>, פיתחנו שיטה חדשנית להגברת הסטייל בתמונת התוכן</a:t>
            </a:r>
          </a:p>
          <a:p>
            <a:pPr algn="r" rtl="1">
              <a:buFontTx/>
              <a:buNone/>
            </a:pPr>
            <a:r>
              <a:rPr lang="he-IL" baseline="0" dirty="0" smtClean="0"/>
              <a:t>כמו כן, פיתחנו 3 שיטות חדשניות ויעילות יותר מזו המוצעת במאמר לשילוב 2 סטיילים שונים בתמונת תוכן.</a:t>
            </a:r>
          </a:p>
          <a:p>
            <a:pPr algn="r" rtl="1">
              <a:buFontTx/>
              <a:buNone/>
            </a:pPr>
            <a:endParaRPr lang="he-IL" baseline="0" dirty="0" smtClean="0"/>
          </a:p>
          <a:p>
            <a:pPr algn="r" rtl="1">
              <a:buFontTx/>
              <a:buNone/>
            </a:pPr>
            <a:r>
              <a:rPr lang="he-IL" dirty="0" smtClean="0"/>
              <a:t>בנושא של העברת סטייל ישנו</a:t>
            </a:r>
            <a:r>
              <a:rPr lang="he-IL" baseline="0" dirty="0" smtClean="0"/>
              <a:t> מחקר ועבודות רבות. מרבית העבודות ממומשות להעברת סטייל ספציפי כגון תאורה ואינן וריאביליות לכל סטייל.</a:t>
            </a:r>
          </a:p>
          <a:p>
            <a:pPr algn="r" rtl="1">
              <a:buFontTx/>
              <a:buNone/>
            </a:pPr>
            <a:r>
              <a:rPr lang="he-IL" baseline="0" dirty="0" smtClean="0"/>
              <a:t>עבודות אחרונות שנעשו הציגו העברת סטייל שרירותי ע"י נירמול אדפטיבי של מאפייני תמונת התוכן ע"י אלו של תמונת הסטייל.</a:t>
            </a:r>
          </a:p>
          <a:p>
            <a:pPr algn="r" rtl="1">
              <a:buFontTx/>
              <a:buNone/>
            </a:pPr>
            <a:r>
              <a:rPr lang="he-IL" baseline="0" dirty="0" smtClean="0"/>
              <a:t>על פתרון זה ניתן להסתכל כשערוך של תהליך הלבנה וצביעה.</a:t>
            </a:r>
            <a:endParaRPr lang="he-IL" dirty="0"/>
          </a:p>
        </p:txBody>
      </p:sp>
      <p:sp>
        <p:nvSpPr>
          <p:cNvPr id="4" name="Slide Number Placeholder 3"/>
          <p:cNvSpPr>
            <a:spLocks noGrp="1"/>
          </p:cNvSpPr>
          <p:nvPr>
            <p:ph type="sldNum" sz="quarter" idx="10"/>
          </p:nvPr>
        </p:nvSpPr>
        <p:spPr/>
        <p:txBody>
          <a:bodyPr/>
          <a:lstStyle/>
          <a:p>
            <a:fld id="{D403C2C2-E16D-4CBA-8509-EAAB4FB7A70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r" rtl="1">
              <a:buFontTx/>
              <a:buNone/>
            </a:pPr>
            <a:r>
              <a:rPr lang="he-IL" dirty="0" smtClean="0"/>
              <a:t>כרמי:</a:t>
            </a:r>
          </a:p>
          <a:p>
            <a:pPr algn="r" rtl="1">
              <a:buFontTx/>
              <a:buNone/>
            </a:pPr>
            <a:r>
              <a:rPr lang="he-IL" baseline="0" dirty="0" smtClean="0"/>
              <a:t>תמונת תוכן – </a:t>
            </a:r>
            <a:r>
              <a:rPr lang="en-US" baseline="0" dirty="0" smtClean="0"/>
              <a:t>content image</a:t>
            </a:r>
            <a:r>
              <a:rPr lang="he-IL" baseline="0" dirty="0" smtClean="0"/>
              <a:t> מכילה פרטים הקיימים בתמונה שבד"כ ניתנים לכימות כמו למשל, צורות, מבנים ואובייקטים שונים.</a:t>
            </a:r>
          </a:p>
          <a:p>
            <a:pPr algn="r" rtl="1">
              <a:buFontTx/>
              <a:buNone/>
            </a:pPr>
            <a:r>
              <a:rPr lang="he-IL" baseline="0" dirty="0" smtClean="0"/>
              <a:t>לעומת זאת, הסטייל בתמונה, בעל משמעות חשובה לא פחות מזו של התוכן, למרות שבאפליקציות רבות ב-</a:t>
            </a:r>
            <a:r>
              <a:rPr lang="en-US" baseline="0" dirty="0" smtClean="0"/>
              <a:t>computer vision</a:t>
            </a:r>
            <a:r>
              <a:rPr lang="he-IL" baseline="0" dirty="0" smtClean="0"/>
              <a:t> מיוחסת לו חשיבות נמוכה יותר – </a:t>
            </a:r>
          </a:p>
          <a:p>
            <a:pPr algn="r" rtl="1">
              <a:buFontTx/>
              <a:buNone/>
            </a:pPr>
            <a:r>
              <a:rPr lang="he-IL" baseline="0" dirty="0" smtClean="0"/>
              <a:t>מכיל טקסטורה, צבע ומאפיינים ויזואליים שונים הקשורים לגוונים.</a:t>
            </a:r>
          </a:p>
          <a:p>
            <a:pPr algn="r" rtl="1">
              <a:buFontTx/>
              <a:buNone/>
            </a:pPr>
            <a:r>
              <a:rPr lang="he-IL" baseline="0" dirty="0" smtClean="0"/>
              <a:t>בעבודה זו מימשנו אלגוריתם אשר מפריד את הסטייל מתמונת התוכן ומשלב סטייל מתמונה אחרת בתמונת התוכן.</a:t>
            </a:r>
          </a:p>
          <a:p>
            <a:pPr algn="r" rtl="1">
              <a:buFontTx/>
              <a:buNone/>
            </a:pPr>
            <a:r>
              <a:rPr lang="he-IL" baseline="0" dirty="0" smtClean="0"/>
              <a:t>אלגוריתם זה מבוסס על רשתות קונבולוציה מסוג </a:t>
            </a:r>
            <a:r>
              <a:rPr lang="en-US" baseline="0" dirty="0" smtClean="0"/>
              <a:t>encoder-decoder</a:t>
            </a:r>
            <a:r>
              <a:rPr lang="he-IL" baseline="0" dirty="0" smtClean="0"/>
              <a:t> </a:t>
            </a:r>
            <a:endParaRPr lang="en-US" baseline="0" dirty="0" smtClean="0"/>
          </a:p>
          <a:p>
            <a:pPr algn="r" rtl="1">
              <a:buFontTx/>
              <a:buNone/>
            </a:pPr>
            <a:r>
              <a:rPr lang="he-IL" baseline="0" dirty="0" smtClean="0"/>
              <a:t>השימוש ב</a:t>
            </a:r>
            <a:r>
              <a:rPr lang="en-US" baseline="0" dirty="0" smtClean="0"/>
              <a:t>encoder</a:t>
            </a:r>
            <a:r>
              <a:rPr lang="he-IL" baseline="0" dirty="0" smtClean="0"/>
              <a:t> נעשה על מנת לחלץ ייצוג רחב של מאפיינים אשר ישמשו הן עבור תמונת הסטייל והן עבור תמונת התוכן כך שבשלב התאמת המאפיינים של התמונות, נקבל תאימות טובה מספיק עבור הפרטים הקטנים בתמונות. </a:t>
            </a:r>
            <a:r>
              <a:rPr lang="en-US" baseline="0" dirty="0" smtClean="0"/>
              <a:t> </a:t>
            </a:r>
            <a:endParaRPr lang="he-IL" baseline="0" dirty="0" smtClean="0"/>
          </a:p>
          <a:p>
            <a:pPr algn="r" rtl="1">
              <a:buFontTx/>
              <a:buNone/>
            </a:pPr>
            <a:r>
              <a:rPr lang="he-IL" baseline="0" dirty="0" smtClean="0"/>
              <a:t>השימוש ב-</a:t>
            </a:r>
            <a:r>
              <a:rPr lang="en-US" baseline="0" dirty="0" smtClean="0"/>
              <a:t>decoder </a:t>
            </a:r>
            <a:r>
              <a:rPr lang="he-IL" baseline="0" dirty="0" smtClean="0"/>
              <a:t> סימטרי ל-</a:t>
            </a:r>
            <a:r>
              <a:rPr lang="en-US" baseline="0" dirty="0" smtClean="0"/>
              <a:t> encoder </a:t>
            </a:r>
            <a:r>
              <a:rPr lang="he-IL" baseline="0" dirty="0" smtClean="0"/>
              <a:t>נעשה על מנת לבצע שיחזור מדויק של התמונה מתוך ייצוג מאפיינים אשר מתקבל כ </a:t>
            </a:r>
            <a:r>
              <a:rPr lang="en-US" baseline="0" dirty="0" smtClean="0"/>
              <a:t>input</a:t>
            </a:r>
            <a:r>
              <a:rPr lang="he-IL" baseline="0" dirty="0" smtClean="0"/>
              <a:t> ל-</a:t>
            </a:r>
            <a:r>
              <a:rPr lang="en-US" baseline="0" dirty="0" smtClean="0"/>
              <a:t>decoder</a:t>
            </a:r>
            <a:r>
              <a:rPr lang="he-IL" baseline="0" dirty="0" smtClean="0"/>
              <a:t>.</a:t>
            </a:r>
          </a:p>
          <a:p>
            <a:pPr algn="r" rtl="1">
              <a:buFontTx/>
              <a:buNone/>
            </a:pPr>
            <a:r>
              <a:rPr lang="he-IL" baseline="0" dirty="0" smtClean="0"/>
              <a:t>במאמר שמימשנו נעשה שימוש ב-</a:t>
            </a:r>
            <a:r>
              <a:rPr lang="en-US" baseline="0" dirty="0" smtClean="0"/>
              <a:t>encoder</a:t>
            </a:r>
            <a:r>
              <a:rPr lang="he-IL" baseline="0" dirty="0" smtClean="0"/>
              <a:t> </a:t>
            </a:r>
            <a:r>
              <a:rPr lang="en-US" baseline="0" dirty="0" smtClean="0"/>
              <a:t> </a:t>
            </a:r>
            <a:r>
              <a:rPr lang="he-IL" baseline="0" dirty="0" smtClean="0"/>
              <a:t>מסוג </a:t>
            </a:r>
            <a:r>
              <a:rPr lang="en-US" baseline="0" dirty="0" smtClean="0"/>
              <a:t>VGG-19 </a:t>
            </a:r>
            <a:r>
              <a:rPr lang="he-IL" baseline="0" dirty="0" smtClean="0"/>
              <a:t> </a:t>
            </a:r>
          </a:p>
          <a:p>
            <a:pPr algn="r" rtl="1">
              <a:buFontTx/>
              <a:buNone/>
            </a:pPr>
            <a:endParaRPr lang="he-IL" baseline="0" dirty="0" smtClean="0"/>
          </a:p>
          <a:p>
            <a:pPr algn="r" rtl="1">
              <a:buFontTx/>
              <a:buNone/>
            </a:pPr>
            <a:r>
              <a:rPr lang="he-IL" baseline="0" dirty="0" smtClean="0"/>
              <a:t>שלב הטרנספורמציה של המאפיינים יבוצע על ידי תהליך הלבנה וצביעה של מטריצת הקווריאנס אשר נמצא כיעיל במיוחד לצורך העברת הסטייל.</a:t>
            </a:r>
          </a:p>
          <a:p>
            <a:pPr algn="r" rtl="1">
              <a:buFontTx/>
              <a:buNone/>
            </a:pPr>
            <a:r>
              <a:rPr lang="he-IL" baseline="0" dirty="0" smtClean="0"/>
              <a:t>העיקרון בטרנספורציה הינו למצוא התאמה בין מטריצת הקווריאנס של מאפייני תמונת התוכן וזו של תמונת הסטייל עבור כל אחת מהשכבות של המאפיינים.</a:t>
            </a:r>
          </a:p>
          <a:p>
            <a:pPr algn="r" rtl="1">
              <a:buFontTx/>
              <a:buNone/>
            </a:pPr>
            <a:r>
              <a:rPr lang="he-IL" baseline="0" dirty="0" smtClean="0"/>
              <a:t>לאחר מכן, המאפיינים אשר עברו הלבנה וצביעה מועברים ל-</a:t>
            </a:r>
            <a:r>
              <a:rPr lang="en-US" baseline="0" dirty="0" smtClean="0"/>
              <a:t>decoder</a:t>
            </a:r>
            <a:r>
              <a:rPr lang="he-IL" baseline="0" dirty="0" smtClean="0"/>
              <a:t> לצורך שיחזור תמונת סטייל בשילוב התוכן של תמונת התוכן.</a:t>
            </a:r>
          </a:p>
          <a:p>
            <a:pPr algn="r" rtl="1">
              <a:buFontTx/>
              <a:buNone/>
            </a:pPr>
            <a:endParaRPr lang="en-US" baseline="0" dirty="0" smtClean="0"/>
          </a:p>
          <a:p>
            <a:pPr algn="r" rtl="1">
              <a:buFontTx/>
              <a:buNone/>
            </a:pPr>
            <a:endParaRPr lang="en-US" dirty="0"/>
          </a:p>
        </p:txBody>
      </p:sp>
      <p:sp>
        <p:nvSpPr>
          <p:cNvPr id="4" name="Slide Number Placeholder 3"/>
          <p:cNvSpPr>
            <a:spLocks noGrp="1"/>
          </p:cNvSpPr>
          <p:nvPr>
            <p:ph type="sldNum" sz="quarter" idx="10"/>
          </p:nvPr>
        </p:nvSpPr>
        <p:spPr/>
        <p:txBody>
          <a:bodyPr/>
          <a:lstStyle/>
          <a:p>
            <a:fld id="{D403C2C2-E16D-4CBA-8509-EAAB4FB7A708}"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r"/>
            <a:r>
              <a:rPr lang="he-IL" baseline="0" dirty="0" smtClean="0"/>
              <a:t>תהליך הלבנה מתבצע עבור כל אחת משכבות המאפיינים של תמונת התוכן בשכבה העמוקה ביותר של האנקודר.</a:t>
            </a:r>
          </a:p>
          <a:p>
            <a:pPr algn="r" rtl="1"/>
            <a:r>
              <a:rPr lang="he-IL" baseline="0" dirty="0" smtClean="0"/>
              <a:t>עבור כל אחת מהשכבות נחשב סטטיסטיקה של המאפיינים, כלומר את מטריצת הקווריאנס של המאפיינים ובשלב הצביעה נבצע התאמה למטריצת הקווריאנס של תמונת הסטייל.</a:t>
            </a:r>
          </a:p>
          <a:p>
            <a:pPr algn="r" rtl="1"/>
            <a:r>
              <a:rPr lang="he-IL" baseline="0" dirty="0" smtClean="0"/>
              <a:t>בשלב הראשון בהלבנה, נחסיר את הממוצע של המאפיינים בכל שכבה על מנת למרכז אותם.</a:t>
            </a:r>
          </a:p>
          <a:p>
            <a:pPr algn="r" rtl="1"/>
            <a:r>
              <a:rPr lang="he-IL" baseline="0" dirty="0" smtClean="0"/>
              <a:t>לאחר מכן, נחשב את מטריצת הקווריאנס של המאפיינים ונבצע </a:t>
            </a:r>
            <a:r>
              <a:rPr lang="en-US" baseline="0" dirty="0" smtClean="0"/>
              <a:t>singular value decomposition</a:t>
            </a:r>
            <a:r>
              <a:rPr lang="he-IL" baseline="0" dirty="0" smtClean="0"/>
              <a:t> על מטריצה זו בכדי לדאוג שהמאפיינים יהיו חסרי קורלציה ובעלי שונות 1. כלומר רעש לבן.</a:t>
            </a:r>
          </a:p>
          <a:p>
            <a:pPr algn="r" rtl="1"/>
            <a:r>
              <a:rPr lang="he-IL" baseline="0" dirty="0" smtClean="0"/>
              <a:t>אם נחשב את הקווריאנס של המאפיינים לאחר שעברו הלבנה תתקבל מטריצת היחידה.</a:t>
            </a:r>
          </a:p>
          <a:p>
            <a:pPr algn="r" rtl="1"/>
            <a:r>
              <a:rPr lang="he-IL" baseline="0" dirty="0" smtClean="0"/>
              <a:t>כל שנותר הוא לצבוע את המאפיינים המולבנים בסטטיסטיקה של מאפייני תמונת הסטייל.</a:t>
            </a:r>
          </a:p>
          <a:p>
            <a:pPr algn="r" rtl="1"/>
            <a:endParaRPr lang="he-IL" baseline="0" dirty="0" smtClean="0"/>
          </a:p>
          <a:p>
            <a:pPr algn="r" rtl="1"/>
            <a:endParaRPr lang="en-US" baseline="0" dirty="0" smtClean="0"/>
          </a:p>
        </p:txBody>
      </p:sp>
      <p:sp>
        <p:nvSpPr>
          <p:cNvPr id="4" name="Slide Number Placeholder 3"/>
          <p:cNvSpPr>
            <a:spLocks noGrp="1"/>
          </p:cNvSpPr>
          <p:nvPr>
            <p:ph type="sldNum" sz="quarter" idx="10"/>
          </p:nvPr>
        </p:nvSpPr>
        <p:spPr/>
        <p:txBody>
          <a:bodyPr/>
          <a:lstStyle/>
          <a:p>
            <a:fld id="{D403C2C2-E16D-4CBA-8509-EAAB4FB7A70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r" rtl="1"/>
            <a:r>
              <a:rPr lang="he-IL" baseline="0" dirty="0" smtClean="0"/>
              <a:t>תהליך הצביעה הוא ההופכי של תהליך ההלבנה.</a:t>
            </a:r>
          </a:p>
          <a:p>
            <a:pPr algn="r" rtl="1"/>
            <a:r>
              <a:rPr lang="he-IL" baseline="0" dirty="0" smtClean="0"/>
              <a:t>כלומר, בשלב זה יש בידינו מטריצת קווריאנס מולבנת של מאפייני התוכן.</a:t>
            </a:r>
          </a:p>
          <a:p>
            <a:pPr algn="r" rtl="1"/>
            <a:r>
              <a:rPr lang="he-IL" baseline="0" dirty="0" smtClean="0"/>
              <a:t>נחלץ את המאפיינים הסטטיסטיים מתמונת הסטייל ע"י שימוש ב-</a:t>
            </a:r>
            <a:r>
              <a:rPr lang="en-US" baseline="0" dirty="0" smtClean="0"/>
              <a:t>singular value decomposition</a:t>
            </a:r>
            <a:r>
              <a:rPr lang="he-IL" baseline="0" dirty="0" smtClean="0"/>
              <a:t> לתוך מטריצת ערכים עצמיים ווקטורים עצמיים וע"י הכפלתם במטריצת הקווריאנס המולבנת של תמונת התוכן </a:t>
            </a:r>
          </a:p>
          <a:p>
            <a:pPr algn="r" rtl="1"/>
            <a:r>
              <a:rPr lang="he-IL" baseline="0" dirty="0" smtClean="0"/>
              <a:t>נקבל שכבות מאפיינים חדשות אשר צבועות בסטטיסטיקה של תמונת הסטייל תוך שמירה על התבנית של תמונת התוכן.</a:t>
            </a:r>
            <a:endParaRPr lang="en-US" baseline="0" dirty="0" smtClean="0"/>
          </a:p>
        </p:txBody>
      </p:sp>
      <p:sp>
        <p:nvSpPr>
          <p:cNvPr id="4" name="Slide Number Placeholder 3"/>
          <p:cNvSpPr>
            <a:spLocks noGrp="1"/>
          </p:cNvSpPr>
          <p:nvPr>
            <p:ph type="sldNum" sz="quarter" idx="10"/>
          </p:nvPr>
        </p:nvSpPr>
        <p:spPr/>
        <p:txBody>
          <a:bodyPr/>
          <a:lstStyle/>
          <a:p>
            <a:fld id="{D403C2C2-E16D-4CBA-8509-EAAB4FB7A708}"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buFontTx/>
              <a:buNone/>
            </a:pPr>
            <a:r>
              <a:rPr lang="en-GB" dirty="0" err="1" smtClean="0"/>
              <a:t>Eyal</a:t>
            </a:r>
            <a:endParaRPr lang="en-GB" dirty="0" smtClean="0"/>
          </a:p>
          <a:p>
            <a:pPr marL="171450" indent="-171450">
              <a:buFontTx/>
              <a:buChar char="-"/>
            </a:pPr>
            <a:r>
              <a:rPr lang="en-GB" dirty="0" smtClean="0"/>
              <a:t>Single level stylization pass</a:t>
            </a:r>
          </a:p>
        </p:txBody>
      </p:sp>
      <p:sp>
        <p:nvSpPr>
          <p:cNvPr id="4" name="מציין מיקום של מספר שקופית 3"/>
          <p:cNvSpPr>
            <a:spLocks noGrp="1"/>
          </p:cNvSpPr>
          <p:nvPr>
            <p:ph type="sldNum" sz="quarter" idx="10"/>
          </p:nvPr>
        </p:nvSpPr>
        <p:spPr/>
        <p:txBody>
          <a:bodyPr/>
          <a:lstStyle/>
          <a:p>
            <a:fld id="{D403C2C2-E16D-4CBA-8509-EAAB4FB7A708}" type="slidenum">
              <a:rPr lang="en-US" smtClean="0"/>
              <a:pPr/>
              <a:t>6</a:t>
            </a:fld>
            <a:endParaRPr lang="en-US"/>
          </a:p>
        </p:txBody>
      </p:sp>
    </p:spTree>
    <p:extLst>
      <p:ext uri="{BB962C8B-B14F-4D97-AF65-F5344CB8AC3E}">
        <p14:creationId xmlns:p14="http://schemas.microsoft.com/office/powerpoint/2010/main" xmlns="" val="3816270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buFontTx/>
              <a:buNone/>
            </a:pPr>
            <a:r>
              <a:rPr lang="en-GB" dirty="0" err="1" smtClean="0"/>
              <a:t>Eyal</a:t>
            </a:r>
            <a:endParaRPr lang="en-GB" dirty="0" smtClean="0"/>
          </a:p>
          <a:p>
            <a:pPr marL="171450" indent="-171450">
              <a:buFontTx/>
              <a:buChar char="-"/>
            </a:pPr>
            <a:r>
              <a:rPr lang="en-GB" dirty="0" smtClean="0"/>
              <a:t>Talk about training: COCO dataset</a:t>
            </a:r>
          </a:p>
          <a:p>
            <a:pPr marL="171450" indent="-171450">
              <a:buFontTx/>
              <a:buChar char="-"/>
            </a:pPr>
            <a:r>
              <a:rPr lang="en-GB" dirty="0" smtClean="0"/>
              <a:t>Encoder</a:t>
            </a:r>
            <a:r>
              <a:rPr lang="en-GB" baseline="0" dirty="0" smtClean="0"/>
              <a:t> – no training</a:t>
            </a:r>
          </a:p>
          <a:p>
            <a:pPr marL="171450" indent="-171450">
              <a:buFontTx/>
              <a:buChar char="-"/>
            </a:pPr>
            <a:r>
              <a:rPr lang="en-GB" baseline="0" dirty="0" smtClean="0"/>
              <a:t>Decoder – loss function (comparison to original loss </a:t>
            </a:r>
            <a:r>
              <a:rPr lang="en-GB" baseline="0" dirty="0" err="1" smtClean="0"/>
              <a:t>func</a:t>
            </a:r>
            <a:r>
              <a:rPr lang="en-GB" baseline="0" dirty="0" smtClean="0"/>
              <a:t> with L2-loss)</a:t>
            </a:r>
          </a:p>
          <a:p>
            <a:pPr marL="171450" indent="-171450">
              <a:buFontTx/>
              <a:buChar char="-"/>
            </a:pPr>
            <a:r>
              <a:rPr lang="en-GB" baseline="0" dirty="0" smtClean="0"/>
              <a:t>Easier to train shallower architectures, and get better reconstruction. Deep architectures are large models difficult to train</a:t>
            </a:r>
            <a:endParaRPr lang="en-GB" dirty="0" smtClean="0"/>
          </a:p>
          <a:p>
            <a:pPr marL="171450" indent="-171450">
              <a:buFontTx/>
              <a:buChar char="-"/>
            </a:pPr>
            <a:endParaRPr lang="en-GB" dirty="0"/>
          </a:p>
        </p:txBody>
      </p:sp>
      <p:sp>
        <p:nvSpPr>
          <p:cNvPr id="4" name="מציין מיקום של מספר שקופית 3"/>
          <p:cNvSpPr>
            <a:spLocks noGrp="1"/>
          </p:cNvSpPr>
          <p:nvPr>
            <p:ph type="sldNum" sz="quarter" idx="10"/>
          </p:nvPr>
        </p:nvSpPr>
        <p:spPr/>
        <p:txBody>
          <a:bodyPr/>
          <a:lstStyle/>
          <a:p>
            <a:fld id="{D403C2C2-E16D-4CBA-8509-EAAB4FB7A708}" type="slidenum">
              <a:rPr lang="en-US" smtClean="0"/>
              <a:pPr/>
              <a:t>7</a:t>
            </a:fld>
            <a:endParaRPr lang="en-US"/>
          </a:p>
        </p:txBody>
      </p:sp>
    </p:spTree>
    <p:extLst>
      <p:ext uri="{BB962C8B-B14F-4D97-AF65-F5344CB8AC3E}">
        <p14:creationId xmlns:p14="http://schemas.microsoft.com/office/powerpoint/2010/main" xmlns="" val="3816270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buFontTx/>
              <a:buNone/>
            </a:pPr>
            <a:r>
              <a:rPr lang="en-GB" dirty="0" err="1" smtClean="0"/>
              <a:t>Eyal</a:t>
            </a:r>
            <a:endParaRPr lang="en-GB" dirty="0" smtClean="0"/>
          </a:p>
          <a:p>
            <a:pPr marL="171450" indent="-171450">
              <a:buFontTx/>
              <a:buChar char="-"/>
            </a:pPr>
            <a:r>
              <a:rPr lang="en-GB" dirty="0" smtClean="0"/>
              <a:t>Multi-level stylization pipeline</a:t>
            </a:r>
          </a:p>
          <a:p>
            <a:pPr marL="171450" indent="-171450">
              <a:buFontTx/>
              <a:buChar char="-"/>
            </a:pPr>
            <a:r>
              <a:rPr lang="en-GB" dirty="0" smtClean="0"/>
              <a:t>Main reason</a:t>
            </a:r>
            <a:r>
              <a:rPr lang="en-GB" baseline="0" dirty="0" smtClean="0"/>
              <a:t> for this pipeline is to match channel covariance of features in different CNN depth</a:t>
            </a:r>
          </a:p>
          <a:p>
            <a:pPr marL="171450" indent="-171450">
              <a:buFontTx/>
              <a:buChar char="-"/>
            </a:pPr>
            <a:r>
              <a:rPr lang="en-GB" baseline="0" dirty="0" smtClean="0"/>
              <a:t>VGG-19 architecture does 5 max-pooling layers – so we can use it to obtain 5 meaningful feature extractors (</a:t>
            </a:r>
            <a:r>
              <a:rPr lang="he-IL" baseline="0" dirty="0" smtClean="0"/>
              <a:t>סיבה למה לא יותר</a:t>
            </a:r>
            <a:r>
              <a:rPr lang="en-GB" baseline="0" dirty="0" smtClean="0"/>
              <a:t>)</a:t>
            </a:r>
          </a:p>
          <a:p>
            <a:pPr marL="171450" indent="-171450">
              <a:buFontTx/>
              <a:buChar char="-"/>
            </a:pPr>
            <a:r>
              <a:rPr lang="en-GB" baseline="0" dirty="0" smtClean="0"/>
              <a:t>On the other hand, this depth helps stylizing, so shallower pipelines give worse results.</a:t>
            </a:r>
            <a:endParaRPr lang="en-GB" dirty="0"/>
          </a:p>
        </p:txBody>
      </p:sp>
      <p:sp>
        <p:nvSpPr>
          <p:cNvPr id="4" name="מציין מיקום של מספר שקופית 3"/>
          <p:cNvSpPr>
            <a:spLocks noGrp="1"/>
          </p:cNvSpPr>
          <p:nvPr>
            <p:ph type="sldNum" sz="quarter" idx="10"/>
          </p:nvPr>
        </p:nvSpPr>
        <p:spPr/>
        <p:txBody>
          <a:bodyPr/>
          <a:lstStyle/>
          <a:p>
            <a:fld id="{D403C2C2-E16D-4CBA-8509-EAAB4FB7A708}" type="slidenum">
              <a:rPr lang="en-US" smtClean="0"/>
              <a:pPr/>
              <a:t>8</a:t>
            </a:fld>
            <a:endParaRPr lang="en-US"/>
          </a:p>
        </p:txBody>
      </p:sp>
    </p:spTree>
    <p:extLst>
      <p:ext uri="{BB962C8B-B14F-4D97-AF65-F5344CB8AC3E}">
        <p14:creationId xmlns:p14="http://schemas.microsoft.com/office/powerpoint/2010/main" xmlns="" val="1579804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err="1" smtClean="0"/>
              <a:t>Eyal</a:t>
            </a:r>
            <a:endParaRPr lang="en-GB" dirty="0" smtClean="0"/>
          </a:p>
          <a:p>
            <a:r>
              <a:rPr lang="he-IL" dirty="0" smtClean="0"/>
              <a:t>טכניקה</a:t>
            </a:r>
            <a:r>
              <a:rPr lang="he-IL" baseline="0" dirty="0" smtClean="0"/>
              <a:t> חדשנית שלנו להגברת האפקט של העברת הסטייל</a:t>
            </a:r>
          </a:p>
          <a:p>
            <a:r>
              <a:rPr lang="he-IL" baseline="0" dirty="0" smtClean="0"/>
              <a:t>מתבססת על הגדלה מלאכותית של מספר הערוצים בפיצ'רים שמוציא </a:t>
            </a:r>
            <a:r>
              <a:rPr lang="he-IL" baseline="0" dirty="0" err="1" smtClean="0"/>
              <a:t>האנקודר</a:t>
            </a:r>
            <a:endParaRPr lang="he-IL" baseline="0" dirty="0" smtClean="0"/>
          </a:p>
          <a:p>
            <a:r>
              <a:rPr lang="en-GB" baseline="0" dirty="0" smtClean="0"/>
              <a:t>Pros:</a:t>
            </a:r>
          </a:p>
          <a:p>
            <a:pPr marL="171450" indent="-171450">
              <a:buFont typeface="Arial" charset="0"/>
              <a:buChar char="•"/>
            </a:pPr>
            <a:r>
              <a:rPr lang="en-GB" baseline="0" dirty="0" smtClean="0"/>
              <a:t>adds only one WCT per pipeline level so still very efficient</a:t>
            </a:r>
          </a:p>
          <a:p>
            <a:pPr marL="171450" indent="-171450">
              <a:buFont typeface="Arial" charset="0"/>
              <a:buChar char="•"/>
            </a:pPr>
            <a:r>
              <a:rPr lang="en-GB" baseline="0" dirty="0" smtClean="0"/>
              <a:t>adds more details and </a:t>
            </a:r>
            <a:r>
              <a:rPr lang="en-GB" baseline="0" dirty="0" err="1" smtClean="0"/>
              <a:t>colors</a:t>
            </a:r>
            <a:r>
              <a:rPr lang="en-GB" baseline="0" dirty="0" smtClean="0"/>
              <a:t> without harming the content</a:t>
            </a:r>
          </a:p>
          <a:p>
            <a:pPr marL="171450" indent="-171450">
              <a:buFont typeface="Arial" charset="0"/>
              <a:buChar char="•"/>
            </a:pPr>
            <a:r>
              <a:rPr lang="en-GB" baseline="0" dirty="0" smtClean="0"/>
              <a:t>Can control boosting regions</a:t>
            </a:r>
            <a:endParaRPr lang="en-GB" dirty="0"/>
          </a:p>
        </p:txBody>
      </p:sp>
      <p:sp>
        <p:nvSpPr>
          <p:cNvPr id="4" name="מציין מיקום של מספר שקופית 3"/>
          <p:cNvSpPr>
            <a:spLocks noGrp="1"/>
          </p:cNvSpPr>
          <p:nvPr>
            <p:ph type="sldNum" sz="quarter" idx="10"/>
          </p:nvPr>
        </p:nvSpPr>
        <p:spPr/>
        <p:txBody>
          <a:bodyPr/>
          <a:lstStyle/>
          <a:p>
            <a:fld id="{D403C2C2-E16D-4CBA-8509-EAAB4FB7A708}" type="slidenum">
              <a:rPr lang="en-US" smtClean="0"/>
              <a:pPr/>
              <a:t>9</a:t>
            </a:fld>
            <a:endParaRPr lang="en-US"/>
          </a:p>
        </p:txBody>
      </p:sp>
    </p:spTree>
    <p:extLst>
      <p:ext uri="{BB962C8B-B14F-4D97-AF65-F5344CB8AC3E}">
        <p14:creationId xmlns:p14="http://schemas.microsoft.com/office/powerpoint/2010/main" xmlns="" val="25070600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6E985E8-094D-432C-AD96-489E57D7E58F}" type="datetimeFigureOut">
              <a:rPr lang="en-US" smtClean="0"/>
              <a:pPr/>
              <a:t>2/23/2019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86AF095-0F4D-43CB-877E-2483F419D1E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E985E8-094D-432C-AD96-489E57D7E58F}" type="datetimeFigureOut">
              <a:rPr lang="en-US" smtClean="0"/>
              <a:pPr/>
              <a:t>2/23/2019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86AF095-0F4D-43CB-877E-2483F419D1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E985E8-094D-432C-AD96-489E57D7E58F}" type="datetimeFigureOut">
              <a:rPr lang="en-US" smtClean="0"/>
              <a:pPr/>
              <a:t>2/23/2019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86AF095-0F4D-43CB-877E-2483F419D1E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E985E8-094D-432C-AD96-489E57D7E58F}" type="datetimeFigureOut">
              <a:rPr lang="en-US" smtClean="0"/>
              <a:pPr/>
              <a:t>2/23/2019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86AF095-0F4D-43CB-877E-2483F419D1E8}"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6E985E8-094D-432C-AD96-489E57D7E58F}" type="datetimeFigureOut">
              <a:rPr lang="en-US" smtClean="0"/>
              <a:pPr/>
              <a:t>2/23/2019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86AF095-0F4D-43CB-877E-2483F419D1E8}"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6E985E8-094D-432C-AD96-489E57D7E58F}" type="datetimeFigureOut">
              <a:rPr lang="en-US" smtClean="0"/>
              <a:pPr/>
              <a:t>2/23/2019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86AF095-0F4D-43CB-877E-2483F419D1E8}"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6E985E8-094D-432C-AD96-489E57D7E58F}" type="datetimeFigureOut">
              <a:rPr lang="en-US" smtClean="0"/>
              <a:pPr/>
              <a:t>2/23/2019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86AF095-0F4D-43CB-877E-2483F419D1E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6E985E8-094D-432C-AD96-489E57D7E58F}" type="datetimeFigureOut">
              <a:rPr lang="en-US" smtClean="0"/>
              <a:pPr/>
              <a:t>2/23/2019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86AF095-0F4D-43CB-877E-2483F419D1E8}"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6E985E8-094D-432C-AD96-489E57D7E58F}" type="datetimeFigureOut">
              <a:rPr lang="en-US" smtClean="0"/>
              <a:pPr/>
              <a:t>2/23/2019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86AF095-0F4D-43CB-877E-2483F419D1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6E985E8-094D-432C-AD96-489E57D7E58F}" type="datetimeFigureOut">
              <a:rPr lang="en-US" smtClean="0"/>
              <a:pPr/>
              <a:t>2/23/2019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86AF095-0F4D-43CB-877E-2483F419D1E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6E985E8-094D-432C-AD96-489E57D7E58F}" type="datetimeFigureOut">
              <a:rPr lang="en-US" smtClean="0"/>
              <a:pPr/>
              <a:t>2/23/2019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86AF095-0F4D-43CB-877E-2483F419D1E8}"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6E985E8-094D-432C-AD96-489E57D7E58F}" type="datetimeFigureOut">
              <a:rPr lang="en-US" smtClean="0"/>
              <a:pPr/>
              <a:t>2/23/2019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86AF095-0F4D-43CB-877E-2483F419D1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2.png"/><Relationship Id="rId3" Type="http://schemas.openxmlformats.org/officeDocument/2006/relationships/image" Target="../media/image27.png"/><Relationship Id="rId7" Type="http://schemas.openxmlformats.org/officeDocument/2006/relationships/image" Target="../media/image31.jpeg"/><Relationship Id="rId12" Type="http://schemas.openxmlformats.org/officeDocument/2006/relationships/image" Target="../media/image36.png"/><Relationship Id="rId17" Type="http://schemas.openxmlformats.org/officeDocument/2006/relationships/image" Target="../media/image41.png"/><Relationship Id="rId2" Type="http://schemas.openxmlformats.org/officeDocument/2006/relationships/notesSlide" Target="../notesSlides/notesSlide11.xml"/><Relationship Id="rId16" Type="http://schemas.openxmlformats.org/officeDocument/2006/relationships/image" Target="../media/image40.png"/><Relationship Id="rId20"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jpeg"/><Relationship Id="rId15" Type="http://schemas.openxmlformats.org/officeDocument/2006/relationships/image" Target="../media/image39.png"/><Relationship Id="rId10" Type="http://schemas.openxmlformats.org/officeDocument/2006/relationships/image" Target="../media/image34.png"/><Relationship Id="rId19" Type="http://schemas.openxmlformats.org/officeDocument/2006/relationships/image" Target="../media/image43.png"/><Relationship Id="rId4" Type="http://schemas.openxmlformats.org/officeDocument/2006/relationships/image" Target="../media/image28.jpeg"/><Relationship Id="rId9" Type="http://schemas.openxmlformats.org/officeDocument/2006/relationships/image" Target="../media/image33.png"/><Relationship Id="rId14" Type="http://schemas.openxmlformats.org/officeDocument/2006/relationships/image" Target="../media/image38.jpe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9.png"/><Relationship Id="rId3" Type="http://schemas.openxmlformats.org/officeDocument/2006/relationships/image" Target="../media/image27.png"/><Relationship Id="rId7" Type="http://schemas.openxmlformats.org/officeDocument/2006/relationships/image" Target="../media/image31.jpeg"/><Relationship Id="rId12" Type="http://schemas.openxmlformats.org/officeDocument/2006/relationships/image" Target="../media/image34.png"/><Relationship Id="rId17" Type="http://schemas.openxmlformats.org/officeDocument/2006/relationships/image" Target="../media/image48.png"/><Relationship Id="rId2" Type="http://schemas.openxmlformats.org/officeDocument/2006/relationships/notesSlide" Target="../notesSlides/notesSlide12.xml"/><Relationship Id="rId16" Type="http://schemas.openxmlformats.org/officeDocument/2006/relationships/image" Target="../media/image47.png"/><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6.png"/><Relationship Id="rId5" Type="http://schemas.openxmlformats.org/officeDocument/2006/relationships/image" Target="../media/image29.jpeg"/><Relationship Id="rId15" Type="http://schemas.openxmlformats.org/officeDocument/2006/relationships/image" Target="../media/image46.png"/><Relationship Id="rId10" Type="http://schemas.openxmlformats.org/officeDocument/2006/relationships/image" Target="../media/image35.png"/><Relationship Id="rId19" Type="http://schemas.openxmlformats.org/officeDocument/2006/relationships/image" Target="../media/image50.jpeg"/><Relationship Id="rId4" Type="http://schemas.openxmlformats.org/officeDocument/2006/relationships/image" Target="../media/image28.jpeg"/><Relationship Id="rId9" Type="http://schemas.openxmlformats.org/officeDocument/2006/relationships/image" Target="../media/image33.png"/><Relationship Id="rId14" Type="http://schemas.openxmlformats.org/officeDocument/2006/relationships/image" Target="../media/image45.png"/></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56.png"/><Relationship Id="rId3" Type="http://schemas.openxmlformats.org/officeDocument/2006/relationships/image" Target="../media/image27.png"/><Relationship Id="rId7" Type="http://schemas.openxmlformats.org/officeDocument/2006/relationships/image" Target="../media/image30.png"/><Relationship Id="rId12" Type="http://schemas.openxmlformats.org/officeDocument/2006/relationships/image" Target="../media/image34.png"/><Relationship Id="rId17" Type="http://schemas.openxmlformats.org/officeDocument/2006/relationships/image" Target="../media/image55.png"/><Relationship Id="rId2" Type="http://schemas.openxmlformats.org/officeDocument/2006/relationships/notesSlide" Target="../notesSlides/notesSlide13.xml"/><Relationship Id="rId16"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31.jpeg"/><Relationship Id="rId11" Type="http://schemas.openxmlformats.org/officeDocument/2006/relationships/image" Target="../media/image36.png"/><Relationship Id="rId5" Type="http://schemas.openxmlformats.org/officeDocument/2006/relationships/image" Target="../media/image29.jpeg"/><Relationship Id="rId15" Type="http://schemas.openxmlformats.org/officeDocument/2006/relationships/image" Target="../media/image53.png"/><Relationship Id="rId10" Type="http://schemas.openxmlformats.org/officeDocument/2006/relationships/image" Target="../media/image35.png"/><Relationship Id="rId19" Type="http://schemas.openxmlformats.org/officeDocument/2006/relationships/image" Target="../media/image57.png"/><Relationship Id="rId4" Type="http://schemas.openxmlformats.org/officeDocument/2006/relationships/image" Target="../media/image28.jpeg"/><Relationship Id="rId9" Type="http://schemas.openxmlformats.org/officeDocument/2006/relationships/image" Target="../media/image33.png"/><Relationship Id="rId14" Type="http://schemas.openxmlformats.org/officeDocument/2006/relationships/image" Target="../media/image52.jpeg"/></Relationships>
</file>

<file path=ppt/slides/_rels/slide14.xml.rels><?xml version="1.0" encoding="UTF-8" standalone="yes"?>
<Relationships xmlns="http://schemas.openxmlformats.org/package/2006/relationships"><Relationship Id="rId3" Type="http://schemas.openxmlformats.org/officeDocument/2006/relationships/image" Target="../media/image58.jpeg"/><Relationship Id="rId7" Type="http://schemas.openxmlformats.org/officeDocument/2006/relationships/image" Target="../media/image31.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59.png"/></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github.com/eyalw711/universal_style_transfe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ai.googleblog.com/2016/02/exploring-intersection-of-art-and.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researchgate.net/figure/Universal-Style-Transfer-architecture-with-the-whole-multi-level-pipeline-Each-level-of_fig3_327495907"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eg"/><Relationship Id="rId10" Type="http://schemas.openxmlformats.org/officeDocument/2006/relationships/image" Target="../media/image20.png"/><Relationship Id="rId4" Type="http://schemas.openxmlformats.org/officeDocument/2006/relationships/image" Target="../media/image15.png"/><Relationship Id="rId9"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normAutofit fontScale="90000"/>
          </a:bodyPr>
          <a:lstStyle/>
          <a:p>
            <a:pPr algn="ctr"/>
            <a:r>
              <a:rPr lang="en-US" dirty="0" smtClean="0">
                <a:latin typeface="Arial Black" pitchFamily="34" charset="0"/>
              </a:rPr>
              <a:t>Universal Style Transfer via Feature Transform</a:t>
            </a:r>
            <a:endParaRPr lang="en-US" dirty="0">
              <a:latin typeface="Arial Black" pitchFamily="34" charset="0"/>
            </a:endParaRPr>
          </a:p>
        </p:txBody>
      </p:sp>
      <p:sp>
        <p:nvSpPr>
          <p:cNvPr id="3" name="Subtitle 2"/>
          <p:cNvSpPr>
            <a:spLocks noGrp="1"/>
          </p:cNvSpPr>
          <p:nvPr>
            <p:ph type="subTitle" idx="1"/>
          </p:nvPr>
        </p:nvSpPr>
        <p:spPr>
          <a:xfrm>
            <a:off x="152400" y="5181600"/>
            <a:ext cx="7772400" cy="1199704"/>
          </a:xfrm>
        </p:spPr>
        <p:txBody>
          <a:bodyPr/>
          <a:lstStyle/>
          <a:p>
            <a:pPr algn="l"/>
            <a:r>
              <a:rPr lang="en-US" dirty="0" smtClean="0">
                <a:solidFill>
                  <a:schemeClr val="tx1"/>
                </a:solidFill>
              </a:rPr>
              <a:t>Eyal Waserman</a:t>
            </a:r>
          </a:p>
          <a:p>
            <a:pPr algn="l"/>
            <a:r>
              <a:rPr lang="en-US" dirty="0" smtClean="0">
                <a:solidFill>
                  <a:schemeClr val="tx1"/>
                </a:solidFill>
              </a:rPr>
              <a:t>Carmi Shimon</a:t>
            </a:r>
            <a:endParaRPr lang="en-US" dirty="0">
              <a:solidFill>
                <a:schemeClr val="tx1"/>
              </a:solidFill>
            </a:endParaRPr>
          </a:p>
        </p:txBody>
      </p:sp>
      <p:pic>
        <p:nvPicPr>
          <p:cNvPr id="27650" name="Picture 2" descr="Related image"/>
          <p:cNvPicPr>
            <a:picLocks noChangeAspect="1" noChangeArrowheads="1"/>
          </p:cNvPicPr>
          <p:nvPr/>
        </p:nvPicPr>
        <p:blipFill>
          <a:blip r:embed="rId3" cstate="print"/>
          <a:srcRect/>
          <a:stretch>
            <a:fillRect/>
          </a:stretch>
        </p:blipFill>
        <p:spPr bwMode="auto">
          <a:xfrm>
            <a:off x="533400" y="6019800"/>
            <a:ext cx="1681162" cy="717296"/>
          </a:xfrm>
          <a:prstGeom prst="rect">
            <a:avLst/>
          </a:prstGeom>
          <a:noFill/>
        </p:spPr>
      </p:pic>
      <p:pic>
        <p:nvPicPr>
          <p:cNvPr id="27651" name="Picture 3" descr="C:\Users\carmi\Documents\universal_style_transfer\ppt\merge_bridge_starry_st2_1.jpg"/>
          <p:cNvPicPr>
            <a:picLocks noChangeAspect="1" noChangeArrowheads="1"/>
          </p:cNvPicPr>
          <p:nvPr/>
        </p:nvPicPr>
        <p:blipFill>
          <a:blip r:embed="rId4" cstate="print"/>
          <a:srcRect/>
          <a:stretch>
            <a:fillRect/>
          </a:stretch>
        </p:blipFill>
        <p:spPr bwMode="auto">
          <a:xfrm>
            <a:off x="6400800" y="2057400"/>
            <a:ext cx="2438400" cy="2438400"/>
          </a:xfrm>
          <a:prstGeom prst="rect">
            <a:avLst/>
          </a:prstGeom>
          <a:noFill/>
        </p:spPr>
      </p:pic>
      <p:pic>
        <p:nvPicPr>
          <p:cNvPr id="27652" name="Picture 4" descr="C:\Users\carmi\Documents\universal_style_transfer\ppt\bridge_sq.jpg"/>
          <p:cNvPicPr>
            <a:picLocks noChangeAspect="1" noChangeArrowheads="1"/>
          </p:cNvPicPr>
          <p:nvPr/>
        </p:nvPicPr>
        <p:blipFill>
          <a:blip r:embed="rId5" cstate="print"/>
          <a:srcRect/>
          <a:stretch>
            <a:fillRect/>
          </a:stretch>
        </p:blipFill>
        <p:spPr bwMode="auto">
          <a:xfrm>
            <a:off x="457200" y="2057400"/>
            <a:ext cx="2438400" cy="2438400"/>
          </a:xfrm>
          <a:prstGeom prst="rect">
            <a:avLst/>
          </a:prstGeom>
          <a:noFill/>
        </p:spPr>
      </p:pic>
      <p:pic>
        <p:nvPicPr>
          <p:cNvPr id="27653" name="Picture 5" descr="C:\Users\carmi\Documents\universal_style_transfer\ppt\starry_sq.jpg"/>
          <p:cNvPicPr>
            <a:picLocks noChangeAspect="1" noChangeArrowheads="1"/>
          </p:cNvPicPr>
          <p:nvPr/>
        </p:nvPicPr>
        <p:blipFill>
          <a:blip r:embed="rId6" cstate="print"/>
          <a:srcRect/>
          <a:stretch>
            <a:fillRect/>
          </a:stretch>
        </p:blipFill>
        <p:spPr bwMode="auto">
          <a:xfrm>
            <a:off x="3810000" y="3429000"/>
            <a:ext cx="1676402" cy="1676402"/>
          </a:xfrm>
          <a:prstGeom prst="rect">
            <a:avLst/>
          </a:prstGeom>
          <a:noFill/>
        </p:spPr>
      </p:pic>
      <p:pic>
        <p:nvPicPr>
          <p:cNvPr id="27654" name="Picture 6" descr="C:\Users\carmi\Documents\universal_style_transfer\ppt\st2_sq.jpg"/>
          <p:cNvPicPr>
            <a:picLocks noChangeAspect="1" noChangeArrowheads="1"/>
          </p:cNvPicPr>
          <p:nvPr/>
        </p:nvPicPr>
        <p:blipFill>
          <a:blip r:embed="rId7" cstate="print"/>
          <a:srcRect/>
          <a:stretch>
            <a:fillRect/>
          </a:stretch>
        </p:blipFill>
        <p:spPr bwMode="auto">
          <a:xfrm flipH="1">
            <a:off x="3810000" y="1752600"/>
            <a:ext cx="1676400" cy="1676400"/>
          </a:xfrm>
          <a:prstGeom prst="rect">
            <a:avLst/>
          </a:prstGeom>
          <a:noFill/>
        </p:spPr>
      </p:pic>
      <p:sp>
        <p:nvSpPr>
          <p:cNvPr id="9" name="TextBox 8"/>
          <p:cNvSpPr txBox="1"/>
          <p:nvPr/>
        </p:nvSpPr>
        <p:spPr>
          <a:xfrm>
            <a:off x="3069721" y="3124200"/>
            <a:ext cx="511679" cy="584775"/>
          </a:xfrm>
          <a:prstGeom prst="rect">
            <a:avLst/>
          </a:prstGeom>
          <a:noFill/>
        </p:spPr>
        <p:txBody>
          <a:bodyPr wrap="none" rtlCol="0">
            <a:spAutoFit/>
          </a:bodyPr>
          <a:lstStyle/>
          <a:p>
            <a:r>
              <a:rPr lang="en-US" sz="3200" b="1" dirty="0" smtClean="0"/>
              <a:t>+</a:t>
            </a:r>
            <a:endParaRPr lang="en-US" sz="3200" b="1" dirty="0"/>
          </a:p>
        </p:txBody>
      </p:sp>
      <p:sp>
        <p:nvSpPr>
          <p:cNvPr id="10" name="TextBox 9"/>
          <p:cNvSpPr txBox="1"/>
          <p:nvPr/>
        </p:nvSpPr>
        <p:spPr>
          <a:xfrm>
            <a:off x="5715000" y="3124200"/>
            <a:ext cx="511679" cy="584775"/>
          </a:xfrm>
          <a:prstGeom prst="rect">
            <a:avLst/>
          </a:prstGeom>
          <a:noFill/>
        </p:spPr>
        <p:txBody>
          <a:bodyPr wrap="none" rtlCol="0">
            <a:spAutoFit/>
          </a:bodyPr>
          <a:lstStyle/>
          <a:p>
            <a:r>
              <a:rPr lang="en-US" sz="3200" b="1" dirty="0" smtClean="0"/>
              <a:t>=</a:t>
            </a:r>
            <a:endParaRPr lang="en-US" sz="3200" b="1" dirty="0"/>
          </a:p>
        </p:txBody>
      </p:sp>
      <p:sp>
        <p:nvSpPr>
          <p:cNvPr id="11" name="Rectangle 10"/>
          <p:cNvSpPr/>
          <p:nvPr/>
        </p:nvSpPr>
        <p:spPr>
          <a:xfrm>
            <a:off x="6477000" y="5867400"/>
            <a:ext cx="2226892" cy="369332"/>
          </a:xfrm>
          <a:prstGeom prst="rect">
            <a:avLst/>
          </a:prstGeom>
        </p:spPr>
        <p:txBody>
          <a:bodyPr wrap="none">
            <a:spAutoFit/>
          </a:bodyPr>
          <a:lstStyle/>
          <a:p>
            <a:r>
              <a:rPr lang="en-US" dirty="0" smtClean="0"/>
              <a:t>Li et al. NIPS 2017</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228600"/>
            <a:ext cx="8229600" cy="1143000"/>
          </a:xfrm>
        </p:spPr>
        <p:txBody>
          <a:bodyPr/>
          <a:lstStyle/>
          <a:p>
            <a:pPr algn="ctr"/>
            <a:r>
              <a:rPr lang="en-US" dirty="0" smtClean="0"/>
              <a:t>Two Style Merging</a:t>
            </a:r>
            <a:endParaRPr lang="en-US" dirty="0"/>
          </a:p>
        </p:txBody>
      </p:sp>
      <p:pic>
        <p:nvPicPr>
          <p:cNvPr id="30725" name="Picture 5" descr="C:\Users\carmi\Documents\universal_style_transfer\ppt\brick.jpg"/>
          <p:cNvPicPr>
            <a:picLocks noChangeAspect="1" noChangeArrowheads="1"/>
          </p:cNvPicPr>
          <p:nvPr/>
        </p:nvPicPr>
        <p:blipFill>
          <a:blip r:embed="rId3" cstate="print"/>
          <a:srcRect/>
          <a:stretch>
            <a:fillRect/>
          </a:stretch>
        </p:blipFill>
        <p:spPr bwMode="auto">
          <a:xfrm flipH="1">
            <a:off x="3521718" y="1448671"/>
            <a:ext cx="2040882" cy="2017558"/>
          </a:xfrm>
          <a:prstGeom prst="rect">
            <a:avLst/>
          </a:prstGeom>
          <a:noFill/>
        </p:spPr>
      </p:pic>
      <p:pic>
        <p:nvPicPr>
          <p:cNvPr id="30726" name="Picture 6" descr="C:\Users\carmi\Documents\universal_style_transfer\ppt\face.jpg"/>
          <p:cNvPicPr>
            <a:picLocks noChangeAspect="1" noChangeArrowheads="1"/>
          </p:cNvPicPr>
          <p:nvPr/>
        </p:nvPicPr>
        <p:blipFill>
          <a:blip r:embed="rId4" cstate="print"/>
          <a:srcRect/>
          <a:stretch>
            <a:fillRect/>
          </a:stretch>
        </p:blipFill>
        <p:spPr bwMode="auto">
          <a:xfrm>
            <a:off x="419100" y="2628900"/>
            <a:ext cx="2095500" cy="2095500"/>
          </a:xfrm>
          <a:prstGeom prst="rect">
            <a:avLst/>
          </a:prstGeom>
          <a:noFill/>
        </p:spPr>
      </p:pic>
      <p:pic>
        <p:nvPicPr>
          <p:cNvPr id="30727" name="Picture 7" descr="C:\Users\carmi\Documents\universal_style_transfer\ppt\graffiti_sq.jpg"/>
          <p:cNvPicPr>
            <a:picLocks noChangeAspect="1" noChangeArrowheads="1"/>
          </p:cNvPicPr>
          <p:nvPr/>
        </p:nvPicPr>
        <p:blipFill>
          <a:blip r:embed="rId5" cstate="print"/>
          <a:srcRect/>
          <a:stretch>
            <a:fillRect/>
          </a:stretch>
        </p:blipFill>
        <p:spPr bwMode="auto">
          <a:xfrm>
            <a:off x="3505200" y="3730487"/>
            <a:ext cx="2057400" cy="1967948"/>
          </a:xfrm>
          <a:prstGeom prst="rect">
            <a:avLst/>
          </a:prstGeom>
          <a:noFill/>
        </p:spPr>
      </p:pic>
      <p:pic>
        <p:nvPicPr>
          <p:cNvPr id="30728" name="Picture 8" descr="C:\Users\carmi\Documents\universal_style_transfer\ppt\merge_face_brick_graffiti_4.jpg"/>
          <p:cNvPicPr>
            <a:picLocks noChangeAspect="1" noChangeArrowheads="1"/>
          </p:cNvPicPr>
          <p:nvPr/>
        </p:nvPicPr>
        <p:blipFill>
          <a:blip r:embed="rId6" cstate="print"/>
          <a:srcRect/>
          <a:stretch>
            <a:fillRect/>
          </a:stretch>
        </p:blipFill>
        <p:spPr bwMode="auto">
          <a:xfrm>
            <a:off x="6934200" y="304800"/>
            <a:ext cx="1828800" cy="1828800"/>
          </a:xfrm>
          <a:prstGeom prst="rect">
            <a:avLst/>
          </a:prstGeom>
          <a:noFill/>
        </p:spPr>
      </p:pic>
      <p:sp>
        <p:nvSpPr>
          <p:cNvPr id="11" name="TextBox 10"/>
          <p:cNvSpPr txBox="1"/>
          <p:nvPr/>
        </p:nvSpPr>
        <p:spPr>
          <a:xfrm>
            <a:off x="7010400" y="2069068"/>
            <a:ext cx="1691489" cy="369332"/>
          </a:xfrm>
          <a:prstGeom prst="rect">
            <a:avLst/>
          </a:prstGeom>
          <a:noFill/>
        </p:spPr>
        <p:txBody>
          <a:bodyPr wrap="none" rtlCol="0">
            <a:spAutoFit/>
          </a:bodyPr>
          <a:lstStyle/>
          <a:p>
            <a:r>
              <a:rPr lang="en-US" b="1" dirty="0" smtClean="0"/>
              <a:t>Interp. Merge</a:t>
            </a:r>
            <a:endParaRPr lang="en-US" b="1" dirty="0"/>
          </a:p>
        </p:txBody>
      </p:sp>
      <p:pic>
        <p:nvPicPr>
          <p:cNvPr id="30729" name="Picture 9" descr="C:\Users\carmi\Documents\universal_style_transfer\ppt\merge_face_brick_graffiti_3.jpg"/>
          <p:cNvPicPr>
            <a:picLocks noChangeAspect="1" noChangeArrowheads="1"/>
          </p:cNvPicPr>
          <p:nvPr/>
        </p:nvPicPr>
        <p:blipFill>
          <a:blip r:embed="rId7" cstate="print"/>
          <a:srcRect/>
          <a:stretch>
            <a:fillRect/>
          </a:stretch>
        </p:blipFill>
        <p:spPr bwMode="auto">
          <a:xfrm>
            <a:off x="6934200" y="2438400"/>
            <a:ext cx="1828800" cy="1828800"/>
          </a:xfrm>
          <a:prstGeom prst="rect">
            <a:avLst/>
          </a:prstGeom>
          <a:noFill/>
        </p:spPr>
      </p:pic>
      <p:pic>
        <p:nvPicPr>
          <p:cNvPr id="30730" name="Picture 10" descr="C:\Users\carmi\Documents\universal_style_transfer\ppt\merge_face_brick_graffiti_2.jpg"/>
          <p:cNvPicPr>
            <a:picLocks noChangeAspect="1" noChangeArrowheads="1"/>
          </p:cNvPicPr>
          <p:nvPr/>
        </p:nvPicPr>
        <p:blipFill>
          <a:blip r:embed="rId8" cstate="print"/>
          <a:srcRect/>
          <a:stretch>
            <a:fillRect/>
          </a:stretch>
        </p:blipFill>
        <p:spPr bwMode="auto">
          <a:xfrm>
            <a:off x="6934200" y="4572000"/>
            <a:ext cx="1860550" cy="1860550"/>
          </a:xfrm>
          <a:prstGeom prst="rect">
            <a:avLst/>
          </a:prstGeom>
          <a:noFill/>
        </p:spPr>
      </p:pic>
      <p:sp>
        <p:nvSpPr>
          <p:cNvPr id="14" name="TextBox 13"/>
          <p:cNvSpPr txBox="1"/>
          <p:nvPr/>
        </p:nvSpPr>
        <p:spPr>
          <a:xfrm>
            <a:off x="7086600" y="4267200"/>
            <a:ext cx="1519968" cy="369332"/>
          </a:xfrm>
          <a:prstGeom prst="rect">
            <a:avLst/>
          </a:prstGeom>
          <a:noFill/>
        </p:spPr>
        <p:txBody>
          <a:bodyPr wrap="none" rtlCol="0">
            <a:spAutoFit/>
          </a:bodyPr>
          <a:lstStyle/>
          <a:p>
            <a:r>
              <a:rPr lang="en-US" b="1" dirty="0" smtClean="0"/>
              <a:t>Level Merge</a:t>
            </a:r>
            <a:endParaRPr lang="en-US" b="1" dirty="0"/>
          </a:p>
        </p:txBody>
      </p:sp>
      <p:sp>
        <p:nvSpPr>
          <p:cNvPr id="15" name="TextBox 14"/>
          <p:cNvSpPr txBox="1"/>
          <p:nvPr/>
        </p:nvSpPr>
        <p:spPr>
          <a:xfrm>
            <a:off x="6977049" y="6477000"/>
            <a:ext cx="1938351" cy="369332"/>
          </a:xfrm>
          <a:prstGeom prst="rect">
            <a:avLst/>
          </a:prstGeom>
          <a:noFill/>
        </p:spPr>
        <p:txBody>
          <a:bodyPr wrap="none" rtlCol="0">
            <a:spAutoFit/>
          </a:bodyPr>
          <a:lstStyle/>
          <a:p>
            <a:r>
              <a:rPr lang="en-US" b="1" dirty="0" smtClean="0"/>
              <a:t>Channel Merge</a:t>
            </a:r>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7"/>
          <p:cNvPicPr>
            <a:picLocks noChangeAspect="1" noChangeArrowheads="1"/>
          </p:cNvPicPr>
          <p:nvPr/>
        </p:nvPicPr>
        <p:blipFill>
          <a:blip r:embed="rId3" cstate="print"/>
          <a:srcRect/>
          <a:stretch>
            <a:fillRect/>
          </a:stretch>
        </p:blipFill>
        <p:spPr bwMode="auto">
          <a:xfrm>
            <a:off x="1600200" y="4572000"/>
            <a:ext cx="1256326" cy="1676400"/>
          </a:xfrm>
          <a:prstGeom prst="rect">
            <a:avLst/>
          </a:prstGeom>
          <a:noFill/>
          <a:ln w="9525">
            <a:noFill/>
            <a:miter lim="800000"/>
            <a:headEnd/>
            <a:tailEnd/>
          </a:ln>
        </p:spPr>
      </p:pic>
      <p:sp>
        <p:nvSpPr>
          <p:cNvPr id="3" name="Title 2"/>
          <p:cNvSpPr>
            <a:spLocks noGrp="1"/>
          </p:cNvSpPr>
          <p:nvPr>
            <p:ph type="title"/>
          </p:nvPr>
        </p:nvSpPr>
        <p:spPr/>
        <p:txBody>
          <a:bodyPr/>
          <a:lstStyle/>
          <a:p>
            <a:r>
              <a:rPr lang="en-US" smtClean="0"/>
              <a:t>Original Merge</a:t>
            </a:r>
            <a:endParaRPr lang="en-US" dirty="0"/>
          </a:p>
        </p:txBody>
      </p:sp>
      <p:cxnSp>
        <p:nvCxnSpPr>
          <p:cNvPr id="14" name="Straight Arrow Connector 13"/>
          <p:cNvCxnSpPr/>
          <p:nvPr/>
        </p:nvCxnSpPr>
        <p:spPr>
          <a:xfrm>
            <a:off x="1371600" y="5334000"/>
            <a:ext cx="381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4" name="Picture 4" descr="C:\Users\carmi\Documents\universal_style_transfer\Report\Figures\starry_sq.jpg"/>
          <p:cNvPicPr>
            <a:picLocks noChangeAspect="1" noChangeArrowheads="1"/>
          </p:cNvPicPr>
          <p:nvPr/>
        </p:nvPicPr>
        <p:blipFill>
          <a:blip r:embed="rId4" cstate="print"/>
          <a:srcRect/>
          <a:stretch>
            <a:fillRect/>
          </a:stretch>
        </p:blipFill>
        <p:spPr bwMode="auto">
          <a:xfrm>
            <a:off x="228600" y="1219200"/>
            <a:ext cx="1219200" cy="1219200"/>
          </a:xfrm>
          <a:prstGeom prst="rect">
            <a:avLst/>
          </a:prstGeom>
          <a:noFill/>
        </p:spPr>
      </p:pic>
      <p:pic>
        <p:nvPicPr>
          <p:cNvPr id="5" name="Picture 5" descr="C:\Users\carmi\Documents\universal_style_transfer\Report\Figures\st2_sq.jpg"/>
          <p:cNvPicPr>
            <a:picLocks noChangeAspect="1" noChangeArrowheads="1"/>
          </p:cNvPicPr>
          <p:nvPr/>
        </p:nvPicPr>
        <p:blipFill>
          <a:blip r:embed="rId5" cstate="print"/>
          <a:srcRect/>
          <a:stretch>
            <a:fillRect/>
          </a:stretch>
        </p:blipFill>
        <p:spPr bwMode="auto">
          <a:xfrm>
            <a:off x="228598" y="4686299"/>
            <a:ext cx="1104901" cy="1104901"/>
          </a:xfrm>
          <a:prstGeom prst="rect">
            <a:avLst/>
          </a:prstGeom>
          <a:noFill/>
        </p:spPr>
      </p:pic>
      <p:pic>
        <p:nvPicPr>
          <p:cNvPr id="7" name="Picture 3"/>
          <p:cNvPicPr>
            <a:picLocks noChangeAspect="1" noChangeArrowheads="1"/>
          </p:cNvPicPr>
          <p:nvPr/>
        </p:nvPicPr>
        <p:blipFill>
          <a:blip r:embed="rId6" cstate="print"/>
          <a:srcRect/>
          <a:stretch>
            <a:fillRect/>
          </a:stretch>
        </p:blipFill>
        <p:spPr bwMode="auto">
          <a:xfrm>
            <a:off x="1637326" y="1066800"/>
            <a:ext cx="1200532" cy="3505200"/>
          </a:xfrm>
          <a:prstGeom prst="rect">
            <a:avLst/>
          </a:prstGeom>
          <a:noFill/>
          <a:ln w="9525">
            <a:noFill/>
            <a:miter lim="800000"/>
            <a:headEnd/>
            <a:tailEnd/>
          </a:ln>
        </p:spPr>
      </p:pic>
      <p:cxnSp>
        <p:nvCxnSpPr>
          <p:cNvPr id="8" name="Straight Arrow Connector 7"/>
          <p:cNvCxnSpPr/>
          <p:nvPr/>
        </p:nvCxnSpPr>
        <p:spPr>
          <a:xfrm>
            <a:off x="1371600" y="1752600"/>
            <a:ext cx="381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1371600" y="3733800"/>
            <a:ext cx="381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2" name="Picture 6" descr="C:\Users\carmi\Documents\universal_style_transfer\Report\Figures\bridge_sq.jpg"/>
          <p:cNvPicPr>
            <a:picLocks noChangeAspect="1" noChangeArrowheads="1"/>
          </p:cNvPicPr>
          <p:nvPr/>
        </p:nvPicPr>
        <p:blipFill>
          <a:blip r:embed="rId7" cstate="print"/>
          <a:srcRect/>
          <a:stretch>
            <a:fillRect/>
          </a:stretch>
        </p:blipFill>
        <p:spPr bwMode="auto">
          <a:xfrm>
            <a:off x="228600" y="2971800"/>
            <a:ext cx="1181099" cy="1181099"/>
          </a:xfrm>
          <a:prstGeom prst="rect">
            <a:avLst/>
          </a:prstGeom>
          <a:noFill/>
        </p:spPr>
      </p:pic>
      <p:sp>
        <p:nvSpPr>
          <p:cNvPr id="15" name="Right Arrow 14"/>
          <p:cNvSpPr/>
          <p:nvPr/>
        </p:nvSpPr>
        <p:spPr>
          <a:xfrm>
            <a:off x="2819400" y="52578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2819400" y="16764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2819400" y="37338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5"/>
          <p:cNvPicPr>
            <a:picLocks noChangeAspect="1" noChangeArrowheads="1"/>
          </p:cNvPicPr>
          <p:nvPr/>
        </p:nvPicPr>
        <p:blipFill>
          <a:blip r:embed="rId8" cstate="print"/>
          <a:srcRect/>
          <a:stretch>
            <a:fillRect/>
          </a:stretch>
        </p:blipFill>
        <p:spPr bwMode="auto">
          <a:xfrm>
            <a:off x="2286000" y="4474308"/>
            <a:ext cx="533400" cy="250092"/>
          </a:xfrm>
          <a:prstGeom prst="rect">
            <a:avLst/>
          </a:prstGeom>
          <a:noFill/>
          <a:ln w="9525">
            <a:noFill/>
            <a:miter lim="800000"/>
            <a:headEnd/>
            <a:tailEnd/>
          </a:ln>
        </p:spPr>
      </p:pic>
      <p:cxnSp>
        <p:nvCxnSpPr>
          <p:cNvPr id="19" name="Straight Arrow Connector 18"/>
          <p:cNvCxnSpPr/>
          <p:nvPr/>
        </p:nvCxnSpPr>
        <p:spPr>
          <a:xfrm>
            <a:off x="2286000" y="4267200"/>
            <a:ext cx="0" cy="609600"/>
          </a:xfrm>
          <a:prstGeom prst="straightConnector1">
            <a:avLst/>
          </a:prstGeom>
          <a:ln>
            <a:solidFill>
              <a:schemeClr val="tx1"/>
            </a:solidFill>
            <a:headEnd type="arrow"/>
            <a:tailEnd type="arrow"/>
          </a:ln>
          <a:effectLst>
            <a:outerShdw blurRad="50800" dist="38100" dir="13500000" algn="br"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cxnSp>
      <p:pic>
        <p:nvPicPr>
          <p:cNvPr id="20" name="Picture 9"/>
          <p:cNvPicPr>
            <a:picLocks noChangeAspect="1" noChangeArrowheads="1"/>
          </p:cNvPicPr>
          <p:nvPr/>
        </p:nvPicPr>
        <p:blipFill>
          <a:blip r:embed="rId9" cstate="print"/>
          <a:srcRect/>
          <a:stretch>
            <a:fillRect/>
          </a:stretch>
        </p:blipFill>
        <p:spPr bwMode="auto">
          <a:xfrm>
            <a:off x="3290887" y="3096321"/>
            <a:ext cx="1447800" cy="1260670"/>
          </a:xfrm>
          <a:prstGeom prst="rect">
            <a:avLst/>
          </a:prstGeom>
          <a:noFill/>
          <a:ln w="9525">
            <a:noFill/>
            <a:miter lim="800000"/>
            <a:headEnd/>
            <a:tailEnd/>
          </a:ln>
        </p:spPr>
      </p:pic>
      <p:pic>
        <p:nvPicPr>
          <p:cNvPr id="21" name="Picture 10"/>
          <p:cNvPicPr>
            <a:picLocks noChangeAspect="1" noChangeArrowheads="1"/>
          </p:cNvPicPr>
          <p:nvPr/>
        </p:nvPicPr>
        <p:blipFill>
          <a:blip r:embed="rId10" cstate="print"/>
          <a:srcRect/>
          <a:stretch>
            <a:fillRect/>
          </a:stretch>
        </p:blipFill>
        <p:spPr bwMode="auto">
          <a:xfrm>
            <a:off x="5486400" y="2438400"/>
            <a:ext cx="828674" cy="992074"/>
          </a:xfrm>
          <a:prstGeom prst="rect">
            <a:avLst/>
          </a:prstGeom>
          <a:noFill/>
          <a:ln w="9525">
            <a:noFill/>
            <a:miter lim="800000"/>
            <a:headEnd/>
            <a:tailEnd/>
          </a:ln>
        </p:spPr>
      </p:pic>
      <p:pic>
        <p:nvPicPr>
          <p:cNvPr id="23" name="Picture 12"/>
          <p:cNvPicPr>
            <a:picLocks noChangeAspect="1" noChangeArrowheads="1"/>
          </p:cNvPicPr>
          <p:nvPr/>
        </p:nvPicPr>
        <p:blipFill>
          <a:blip r:embed="rId11" cstate="print"/>
          <a:srcRect/>
          <a:stretch>
            <a:fillRect/>
          </a:stretch>
        </p:blipFill>
        <p:spPr bwMode="auto">
          <a:xfrm>
            <a:off x="3228975" y="1371600"/>
            <a:ext cx="1571625" cy="1343025"/>
          </a:xfrm>
          <a:prstGeom prst="rect">
            <a:avLst/>
          </a:prstGeom>
          <a:noFill/>
          <a:ln w="9525">
            <a:noFill/>
            <a:miter lim="800000"/>
            <a:headEnd/>
            <a:tailEnd/>
          </a:ln>
        </p:spPr>
      </p:pic>
      <p:pic>
        <p:nvPicPr>
          <p:cNvPr id="25" name="Picture 13"/>
          <p:cNvPicPr>
            <a:picLocks noChangeAspect="1" noChangeArrowheads="1"/>
          </p:cNvPicPr>
          <p:nvPr/>
        </p:nvPicPr>
        <p:blipFill>
          <a:blip r:embed="rId12" cstate="print"/>
          <a:srcRect/>
          <a:stretch>
            <a:fillRect/>
          </a:stretch>
        </p:blipFill>
        <p:spPr bwMode="auto">
          <a:xfrm>
            <a:off x="3276600" y="4738687"/>
            <a:ext cx="1476375" cy="1419225"/>
          </a:xfrm>
          <a:prstGeom prst="rect">
            <a:avLst/>
          </a:prstGeom>
          <a:noFill/>
          <a:ln w="9525">
            <a:noFill/>
            <a:miter lim="800000"/>
            <a:headEnd/>
            <a:tailEnd/>
          </a:ln>
        </p:spPr>
      </p:pic>
      <p:sp>
        <p:nvSpPr>
          <p:cNvPr id="27" name="TextBox 26"/>
          <p:cNvSpPr txBox="1"/>
          <p:nvPr/>
        </p:nvSpPr>
        <p:spPr>
          <a:xfrm>
            <a:off x="3124200" y="6172200"/>
            <a:ext cx="2688557" cy="369332"/>
          </a:xfrm>
          <a:prstGeom prst="rect">
            <a:avLst/>
          </a:prstGeom>
          <a:noFill/>
        </p:spPr>
        <p:txBody>
          <a:bodyPr wrap="none" rtlCol="0">
            <a:spAutoFit/>
          </a:bodyPr>
          <a:lstStyle/>
          <a:p>
            <a:r>
              <a:rPr lang="en-US" b="1" dirty="0" smtClean="0"/>
              <a:t>Deep feature channels</a:t>
            </a:r>
            <a:endParaRPr lang="en-US" b="1" dirty="0"/>
          </a:p>
        </p:txBody>
      </p:sp>
      <p:pic>
        <p:nvPicPr>
          <p:cNvPr id="28" name="Picture 10"/>
          <p:cNvPicPr>
            <a:picLocks noChangeAspect="1" noChangeArrowheads="1"/>
          </p:cNvPicPr>
          <p:nvPr/>
        </p:nvPicPr>
        <p:blipFill>
          <a:blip r:embed="rId10" cstate="print"/>
          <a:srcRect/>
          <a:stretch>
            <a:fillRect/>
          </a:stretch>
        </p:blipFill>
        <p:spPr bwMode="auto">
          <a:xfrm>
            <a:off x="5495926" y="4267200"/>
            <a:ext cx="828674" cy="992074"/>
          </a:xfrm>
          <a:prstGeom prst="rect">
            <a:avLst/>
          </a:prstGeom>
          <a:noFill/>
          <a:ln w="9525">
            <a:noFill/>
            <a:miter lim="800000"/>
            <a:headEnd/>
            <a:tailEnd/>
          </a:ln>
        </p:spPr>
      </p:pic>
      <p:sp>
        <p:nvSpPr>
          <p:cNvPr id="29" name="Bent Arrow 28"/>
          <p:cNvSpPr/>
          <p:nvPr/>
        </p:nvSpPr>
        <p:spPr>
          <a:xfrm rot="16200000" flipV="1">
            <a:off x="5105400" y="4724400"/>
            <a:ext cx="457200" cy="12192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Bent Arrow 30"/>
          <p:cNvSpPr/>
          <p:nvPr/>
        </p:nvSpPr>
        <p:spPr>
          <a:xfrm rot="16200000" flipH="1" flipV="1">
            <a:off x="5143500" y="3543300"/>
            <a:ext cx="381000" cy="12192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Bent Arrow 31"/>
          <p:cNvSpPr/>
          <p:nvPr/>
        </p:nvSpPr>
        <p:spPr>
          <a:xfrm rot="16200000" flipV="1">
            <a:off x="5105400" y="2971800"/>
            <a:ext cx="457200" cy="12192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Bent Arrow 32"/>
          <p:cNvSpPr/>
          <p:nvPr/>
        </p:nvSpPr>
        <p:spPr>
          <a:xfrm rot="16200000" flipH="1" flipV="1">
            <a:off x="5143500" y="1714500"/>
            <a:ext cx="381000" cy="12192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7" name="Picture 11"/>
          <p:cNvPicPr>
            <a:picLocks noChangeAspect="1" noChangeArrowheads="1"/>
          </p:cNvPicPr>
          <p:nvPr/>
        </p:nvPicPr>
        <p:blipFill>
          <a:blip r:embed="rId13" cstate="print"/>
          <a:srcRect/>
          <a:stretch>
            <a:fillRect/>
          </a:stretch>
        </p:blipFill>
        <p:spPr bwMode="auto">
          <a:xfrm>
            <a:off x="8113865" y="3248763"/>
            <a:ext cx="759130" cy="1514474"/>
          </a:xfrm>
          <a:prstGeom prst="rect">
            <a:avLst/>
          </a:prstGeom>
          <a:noFill/>
          <a:ln w="9525">
            <a:noFill/>
            <a:miter lim="800000"/>
            <a:headEnd/>
            <a:tailEnd/>
          </a:ln>
        </p:spPr>
      </p:pic>
      <p:sp>
        <p:nvSpPr>
          <p:cNvPr id="42" name="Bent-Up Arrow 41"/>
          <p:cNvSpPr/>
          <p:nvPr/>
        </p:nvSpPr>
        <p:spPr>
          <a:xfrm>
            <a:off x="6248400" y="4191000"/>
            <a:ext cx="304800" cy="5334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Bent-Up Arrow 42"/>
          <p:cNvSpPr/>
          <p:nvPr/>
        </p:nvSpPr>
        <p:spPr>
          <a:xfrm flipV="1">
            <a:off x="6248400" y="2895600"/>
            <a:ext cx="304800" cy="5334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7772400" y="37774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C:\Users\carmi\Documents\universal_style_transfer\Report\Figures\merge\merge_bridge_starry_st2_1.jpg"/>
          <p:cNvPicPr>
            <a:picLocks noChangeAspect="1" noChangeArrowheads="1"/>
          </p:cNvPicPr>
          <p:nvPr/>
        </p:nvPicPr>
        <p:blipFill>
          <a:blip r:embed="rId14" cstate="print"/>
          <a:srcRect/>
          <a:stretch>
            <a:fillRect/>
          </a:stretch>
        </p:blipFill>
        <p:spPr bwMode="auto">
          <a:xfrm>
            <a:off x="6858000" y="533400"/>
            <a:ext cx="2133600" cy="2133600"/>
          </a:xfrm>
          <a:prstGeom prst="rect">
            <a:avLst/>
          </a:prstGeom>
          <a:noFill/>
        </p:spPr>
      </p:pic>
      <p:sp>
        <p:nvSpPr>
          <p:cNvPr id="51" name="Right Arrow 50"/>
          <p:cNvSpPr/>
          <p:nvPr/>
        </p:nvSpPr>
        <p:spPr>
          <a:xfrm rot="16200000">
            <a:off x="8233041" y="2953119"/>
            <a:ext cx="496037"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46470" y="4114800"/>
            <a:ext cx="1072730" cy="369332"/>
          </a:xfrm>
          <a:prstGeom prst="rect">
            <a:avLst/>
          </a:prstGeom>
          <a:noFill/>
        </p:spPr>
        <p:txBody>
          <a:bodyPr wrap="none" rtlCol="0">
            <a:spAutoFit/>
          </a:bodyPr>
          <a:lstStyle/>
          <a:p>
            <a:r>
              <a:rPr lang="en-GB" dirty="0" smtClean="0"/>
              <a:t>Content</a:t>
            </a:r>
            <a:endParaRPr lang="en-GB" dirty="0"/>
          </a:p>
        </p:txBody>
      </p:sp>
      <p:sp>
        <p:nvSpPr>
          <p:cNvPr id="22" name="TextBox 21"/>
          <p:cNvSpPr txBox="1"/>
          <p:nvPr/>
        </p:nvSpPr>
        <p:spPr>
          <a:xfrm>
            <a:off x="175937" y="2373868"/>
            <a:ext cx="857927" cy="369332"/>
          </a:xfrm>
          <a:prstGeom prst="rect">
            <a:avLst/>
          </a:prstGeom>
          <a:noFill/>
        </p:spPr>
        <p:txBody>
          <a:bodyPr wrap="none" rtlCol="0">
            <a:spAutoFit/>
          </a:bodyPr>
          <a:lstStyle/>
          <a:p>
            <a:r>
              <a:rPr lang="en-GB" dirty="0" smtClean="0"/>
              <a:t>Style1</a:t>
            </a:r>
            <a:endParaRPr lang="en-GB" dirty="0"/>
          </a:p>
        </p:txBody>
      </p:sp>
      <p:sp>
        <p:nvSpPr>
          <p:cNvPr id="38" name="TextBox 37"/>
          <p:cNvSpPr txBox="1"/>
          <p:nvPr/>
        </p:nvSpPr>
        <p:spPr>
          <a:xfrm>
            <a:off x="175937" y="5715000"/>
            <a:ext cx="857927" cy="369332"/>
          </a:xfrm>
          <a:prstGeom prst="rect">
            <a:avLst/>
          </a:prstGeom>
          <a:noFill/>
        </p:spPr>
        <p:txBody>
          <a:bodyPr wrap="none" rtlCol="0">
            <a:spAutoFit/>
          </a:bodyPr>
          <a:lstStyle/>
          <a:p>
            <a:r>
              <a:rPr lang="en-GB" dirty="0" smtClean="0"/>
              <a:t>Style2</a:t>
            </a:r>
            <a:endParaRPr lang="en-GB" dirty="0"/>
          </a:p>
        </p:txBody>
      </p:sp>
      <mc:AlternateContent xmlns:mc="http://schemas.openxmlformats.org/markup-compatibility/2006">
        <mc:Choice xmlns:a14="http://schemas.microsoft.com/office/drawing/2010/main" xmlns="" Requires="a14">
          <p:sp>
            <p:nvSpPr>
              <p:cNvPr id="24" name="TextBox 23"/>
              <p:cNvSpPr txBox="1"/>
              <p:nvPr/>
            </p:nvSpPr>
            <p:spPr>
              <a:xfrm>
                <a:off x="6233160" y="2502479"/>
                <a:ext cx="604524" cy="39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𝑓</m:t>
                          </m:r>
                        </m:e>
                        <m:sub>
                          <m:r>
                            <a:rPr lang="en-GB" b="0" i="1" smtClean="0">
                              <a:latin typeface="Cambria Math"/>
                            </a:rPr>
                            <m:t>𝑐</m:t>
                          </m:r>
                          <m:sSub>
                            <m:sSubPr>
                              <m:ctrlPr>
                                <a:rPr lang="en-GB" b="0" i="1" smtClean="0">
                                  <a:latin typeface="Cambria Math"/>
                                </a:rPr>
                              </m:ctrlPr>
                            </m:sSubPr>
                            <m:e>
                              <m:r>
                                <a:rPr lang="en-GB" b="0" i="1" smtClean="0">
                                  <a:latin typeface="Cambria Math"/>
                                </a:rPr>
                                <m:t>𝑠</m:t>
                              </m:r>
                            </m:e>
                            <m:sub>
                              <m:r>
                                <a:rPr lang="en-GB" b="0" i="1" smtClean="0">
                                  <a:latin typeface="Cambria Math"/>
                                </a:rPr>
                                <m:t>1</m:t>
                              </m:r>
                            </m:sub>
                          </m:sSub>
                        </m:sub>
                      </m:sSub>
                    </m:oMath>
                  </m:oMathPara>
                </a14:m>
                <a:endParaRPr lang="en-GB" dirty="0"/>
              </a:p>
            </p:txBody>
          </p:sp>
        </mc:Choice>
        <mc:Fallback>
          <p:sp>
            <p:nvSpPr>
              <p:cNvPr id="24" name="TextBox 23"/>
              <p:cNvSpPr txBox="1">
                <a:spLocks noRot="1" noChangeAspect="1" noMove="1" noResize="1" noEditPoints="1" noAdjustHandles="1" noChangeArrowheads="1" noChangeShapeType="1" noTextEdit="1"/>
              </p:cNvSpPr>
              <p:nvPr/>
            </p:nvSpPr>
            <p:spPr>
              <a:xfrm>
                <a:off x="6233160" y="2502479"/>
                <a:ext cx="604524" cy="393121"/>
              </a:xfrm>
              <a:prstGeom prst="rect">
                <a:avLst/>
              </a:prstGeom>
              <a:blipFill rotWithShape="1">
                <a:blip r:embed="rId15" cstate="print"/>
                <a:stretch>
                  <a:fillRect b="-781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xmlns="" Requires="a14">
          <p:sp>
            <p:nvSpPr>
              <p:cNvPr id="40" name="TextBox 39"/>
              <p:cNvSpPr txBox="1"/>
              <p:nvPr/>
            </p:nvSpPr>
            <p:spPr>
              <a:xfrm>
                <a:off x="6225540" y="4725613"/>
                <a:ext cx="604524" cy="39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𝑓</m:t>
                          </m:r>
                        </m:e>
                        <m:sub>
                          <m:r>
                            <a:rPr lang="en-GB" b="0" i="1" smtClean="0">
                              <a:latin typeface="Cambria Math"/>
                            </a:rPr>
                            <m:t>𝑐</m:t>
                          </m:r>
                          <m:sSub>
                            <m:sSubPr>
                              <m:ctrlPr>
                                <a:rPr lang="en-GB" b="0" i="1" smtClean="0">
                                  <a:latin typeface="Cambria Math"/>
                                </a:rPr>
                              </m:ctrlPr>
                            </m:sSubPr>
                            <m:e>
                              <m:r>
                                <a:rPr lang="en-GB" b="0" i="1" smtClean="0">
                                  <a:latin typeface="Cambria Math"/>
                                </a:rPr>
                                <m:t>𝑠</m:t>
                              </m:r>
                            </m:e>
                            <m:sub>
                              <m:r>
                                <a:rPr lang="en-GB" b="0" i="1" smtClean="0">
                                  <a:latin typeface="Cambria Math"/>
                                </a:rPr>
                                <m:t>2</m:t>
                              </m:r>
                            </m:sub>
                          </m:sSub>
                        </m:sub>
                      </m:sSub>
                    </m:oMath>
                  </m:oMathPara>
                </a14:m>
                <a:endParaRPr lang="en-GB" dirty="0"/>
              </a:p>
            </p:txBody>
          </p:sp>
        </mc:Choice>
        <mc:Fallback>
          <p:sp>
            <p:nvSpPr>
              <p:cNvPr id="40" name="TextBox 39"/>
              <p:cNvSpPr txBox="1">
                <a:spLocks noRot="1" noChangeAspect="1" noMove="1" noResize="1" noEditPoints="1" noAdjustHandles="1" noChangeArrowheads="1" noChangeShapeType="1" noTextEdit="1"/>
              </p:cNvSpPr>
              <p:nvPr/>
            </p:nvSpPr>
            <p:spPr>
              <a:xfrm>
                <a:off x="6225540" y="4725613"/>
                <a:ext cx="604524" cy="393121"/>
              </a:xfrm>
              <a:prstGeom prst="rect">
                <a:avLst/>
              </a:prstGeom>
              <a:blipFill rotWithShape="1">
                <a:blip r:embed="rId16" cstate="print"/>
                <a:stretch>
                  <a:fillRect b="-615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xmlns="" Requires="a14">
          <p:sp>
            <p:nvSpPr>
              <p:cNvPr id="41" name="TextBox 40"/>
              <p:cNvSpPr txBox="1"/>
              <p:nvPr/>
            </p:nvSpPr>
            <p:spPr>
              <a:xfrm>
                <a:off x="4693920" y="1479839"/>
                <a:ext cx="514243" cy="39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𝑓</m:t>
                          </m:r>
                        </m:e>
                        <m:sub>
                          <m:sSub>
                            <m:sSubPr>
                              <m:ctrlPr>
                                <a:rPr lang="en-GB" b="0" i="1" smtClean="0">
                                  <a:latin typeface="Cambria Math"/>
                                </a:rPr>
                              </m:ctrlPr>
                            </m:sSubPr>
                            <m:e>
                              <m:r>
                                <a:rPr lang="en-GB" b="0" i="1" smtClean="0">
                                  <a:latin typeface="Cambria Math"/>
                                </a:rPr>
                                <m:t>𝑠</m:t>
                              </m:r>
                            </m:e>
                            <m:sub>
                              <m:r>
                                <a:rPr lang="en-GB" b="0" i="1" smtClean="0">
                                  <a:latin typeface="Cambria Math"/>
                                </a:rPr>
                                <m:t>1</m:t>
                              </m:r>
                            </m:sub>
                          </m:sSub>
                        </m:sub>
                      </m:sSub>
                    </m:oMath>
                  </m:oMathPara>
                </a14:m>
                <a:endParaRPr lang="en-GB" dirty="0"/>
              </a:p>
            </p:txBody>
          </p:sp>
        </mc:Choice>
        <mc:Fallback>
          <p:sp>
            <p:nvSpPr>
              <p:cNvPr id="41" name="TextBox 40"/>
              <p:cNvSpPr txBox="1">
                <a:spLocks noRot="1" noChangeAspect="1" noMove="1" noResize="1" noEditPoints="1" noAdjustHandles="1" noChangeArrowheads="1" noChangeShapeType="1" noTextEdit="1"/>
              </p:cNvSpPr>
              <p:nvPr/>
            </p:nvSpPr>
            <p:spPr>
              <a:xfrm>
                <a:off x="4693920" y="1479839"/>
                <a:ext cx="514243" cy="393121"/>
              </a:xfrm>
              <a:prstGeom prst="rect">
                <a:avLst/>
              </a:prstGeom>
              <a:blipFill rotWithShape="1">
                <a:blip r:embed="rId17" cstate="print"/>
                <a:stretch>
                  <a:fillRect b="-781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xmlns="" Requires="a14">
          <p:sp>
            <p:nvSpPr>
              <p:cNvPr id="44" name="TextBox 43"/>
              <p:cNvSpPr txBox="1"/>
              <p:nvPr/>
            </p:nvSpPr>
            <p:spPr>
              <a:xfrm>
                <a:off x="4693919" y="4972918"/>
                <a:ext cx="514243" cy="39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𝑓</m:t>
                          </m:r>
                        </m:e>
                        <m:sub>
                          <m:sSub>
                            <m:sSubPr>
                              <m:ctrlPr>
                                <a:rPr lang="en-GB" b="0" i="1" smtClean="0">
                                  <a:latin typeface="Cambria Math"/>
                                </a:rPr>
                              </m:ctrlPr>
                            </m:sSubPr>
                            <m:e>
                              <m:r>
                                <a:rPr lang="en-GB" b="0" i="1" smtClean="0">
                                  <a:latin typeface="Cambria Math"/>
                                </a:rPr>
                                <m:t>𝑠</m:t>
                              </m:r>
                            </m:e>
                            <m:sub>
                              <m:r>
                                <a:rPr lang="en-GB" b="0" i="1" smtClean="0">
                                  <a:latin typeface="Cambria Math"/>
                                </a:rPr>
                                <m:t>2</m:t>
                              </m:r>
                            </m:sub>
                          </m:sSub>
                        </m:sub>
                      </m:sSub>
                    </m:oMath>
                  </m:oMathPara>
                </a14:m>
                <a:endParaRPr lang="en-GB" dirty="0"/>
              </a:p>
            </p:txBody>
          </p:sp>
        </mc:Choice>
        <mc:Fallback>
          <p:sp>
            <p:nvSpPr>
              <p:cNvPr id="44" name="TextBox 43"/>
              <p:cNvSpPr txBox="1">
                <a:spLocks noRot="1" noChangeAspect="1" noMove="1" noResize="1" noEditPoints="1" noAdjustHandles="1" noChangeArrowheads="1" noChangeShapeType="1" noTextEdit="1"/>
              </p:cNvSpPr>
              <p:nvPr/>
            </p:nvSpPr>
            <p:spPr>
              <a:xfrm>
                <a:off x="4693919" y="4972918"/>
                <a:ext cx="514243" cy="393121"/>
              </a:xfrm>
              <a:prstGeom prst="rect">
                <a:avLst/>
              </a:prstGeom>
              <a:blipFill rotWithShape="1">
                <a:blip r:embed="rId18" cstate="print"/>
                <a:stretch>
                  <a:fillRect b="-781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xmlns="" Requires="a14">
          <p:sp>
            <p:nvSpPr>
              <p:cNvPr id="46" name="TextBox 45"/>
              <p:cNvSpPr txBox="1"/>
              <p:nvPr/>
            </p:nvSpPr>
            <p:spPr>
              <a:xfrm>
                <a:off x="4693919" y="3144118"/>
                <a:ext cx="4397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𝑓</m:t>
                          </m:r>
                        </m:e>
                        <m:sub>
                          <m:r>
                            <a:rPr lang="en-GB" b="0" i="1" smtClean="0">
                              <a:latin typeface="Cambria Math"/>
                            </a:rPr>
                            <m:t>𝑐</m:t>
                          </m:r>
                        </m:sub>
                      </m:sSub>
                    </m:oMath>
                  </m:oMathPara>
                </a14:m>
                <a:endParaRPr lang="en-GB" dirty="0"/>
              </a:p>
            </p:txBody>
          </p:sp>
        </mc:Choice>
        <mc:Fallback>
          <p:sp>
            <p:nvSpPr>
              <p:cNvPr id="46" name="TextBox 45"/>
              <p:cNvSpPr txBox="1">
                <a:spLocks noRot="1" noChangeAspect="1" noMove="1" noResize="1" noEditPoints="1" noAdjustHandles="1" noChangeArrowheads="1" noChangeShapeType="1" noTextEdit="1"/>
              </p:cNvSpPr>
              <p:nvPr/>
            </p:nvSpPr>
            <p:spPr>
              <a:xfrm>
                <a:off x="4693919" y="3144118"/>
                <a:ext cx="439799" cy="369332"/>
              </a:xfrm>
              <a:prstGeom prst="rect">
                <a:avLst/>
              </a:prstGeom>
              <a:blipFill rotWithShape="1">
                <a:blip r:embed="rId19" cstate="print"/>
                <a:stretch>
                  <a:fillRect b="-1000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xmlns="" Requires="a14">
          <p:sp>
            <p:nvSpPr>
              <p:cNvPr id="6" name="TextBox 5"/>
              <p:cNvSpPr txBox="1"/>
              <p:nvPr/>
            </p:nvSpPr>
            <p:spPr>
              <a:xfrm>
                <a:off x="6127111" y="3733800"/>
                <a:ext cx="1668149" cy="2929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1" i="1" smtClean="0">
                          <a:latin typeface="Cambria Math"/>
                        </a:rPr>
                        <m:t>𝜷</m:t>
                      </m:r>
                      <m:r>
                        <a:rPr lang="en-GB" sz="1200" b="1" i="1" smtClean="0">
                          <a:latin typeface="Cambria Math"/>
                        </a:rPr>
                        <m:t>⋅</m:t>
                      </m:r>
                      <m:sSub>
                        <m:sSubPr>
                          <m:ctrlPr>
                            <a:rPr lang="en-GB" sz="1200" b="1" i="1" smtClean="0">
                              <a:latin typeface="Cambria Math"/>
                            </a:rPr>
                          </m:ctrlPr>
                        </m:sSubPr>
                        <m:e>
                          <m:r>
                            <a:rPr lang="en-GB" sz="1200" b="1" i="1" smtClean="0">
                              <a:latin typeface="Cambria Math"/>
                            </a:rPr>
                            <m:t>𝒇</m:t>
                          </m:r>
                        </m:e>
                        <m:sub>
                          <m:r>
                            <a:rPr lang="en-GB" sz="1200" b="1" i="1" smtClean="0">
                              <a:latin typeface="Cambria Math"/>
                            </a:rPr>
                            <m:t>𝒄</m:t>
                          </m:r>
                          <m:sSub>
                            <m:sSubPr>
                              <m:ctrlPr>
                                <a:rPr lang="en-GB" sz="1200" b="1" i="1" smtClean="0">
                                  <a:latin typeface="Cambria Math"/>
                                </a:rPr>
                              </m:ctrlPr>
                            </m:sSubPr>
                            <m:e>
                              <m:r>
                                <a:rPr lang="en-GB" sz="1200" b="1" i="1" smtClean="0">
                                  <a:latin typeface="Cambria Math"/>
                                </a:rPr>
                                <m:t>𝒔</m:t>
                              </m:r>
                            </m:e>
                            <m:sub>
                              <m:r>
                                <a:rPr lang="en-GB" sz="1200" b="1" i="1" smtClean="0">
                                  <a:latin typeface="Cambria Math"/>
                                </a:rPr>
                                <m:t>𝟏</m:t>
                              </m:r>
                            </m:sub>
                          </m:sSub>
                        </m:sub>
                      </m:sSub>
                      <m:r>
                        <a:rPr lang="en-GB" sz="1200" b="1" i="1" smtClean="0">
                          <a:latin typeface="Cambria Math"/>
                        </a:rPr>
                        <m:t>+</m:t>
                      </m:r>
                      <m:d>
                        <m:dPr>
                          <m:ctrlPr>
                            <a:rPr lang="en-GB" sz="1200" b="1" i="1" smtClean="0">
                              <a:latin typeface="Cambria Math"/>
                            </a:rPr>
                          </m:ctrlPr>
                        </m:dPr>
                        <m:e>
                          <m:r>
                            <a:rPr lang="en-GB" sz="1200" b="1" i="1" smtClean="0">
                              <a:latin typeface="Cambria Math"/>
                            </a:rPr>
                            <m:t>𝟏</m:t>
                          </m:r>
                          <m:r>
                            <a:rPr lang="en-GB" sz="1200" b="1" i="1" smtClean="0">
                              <a:latin typeface="Cambria Math"/>
                            </a:rPr>
                            <m:t>−</m:t>
                          </m:r>
                          <m:r>
                            <a:rPr lang="en-GB" sz="1200" b="1" i="1" smtClean="0">
                              <a:latin typeface="Cambria Math"/>
                            </a:rPr>
                            <m:t>𝜷</m:t>
                          </m:r>
                        </m:e>
                      </m:d>
                      <m:sSub>
                        <m:sSubPr>
                          <m:ctrlPr>
                            <a:rPr lang="en-GB" sz="1200" b="1" i="1" smtClean="0">
                              <a:latin typeface="Cambria Math"/>
                            </a:rPr>
                          </m:ctrlPr>
                        </m:sSubPr>
                        <m:e>
                          <m:r>
                            <a:rPr lang="en-GB" sz="1200" b="1" i="1" smtClean="0">
                              <a:latin typeface="Cambria Math"/>
                            </a:rPr>
                            <m:t>𝒇</m:t>
                          </m:r>
                        </m:e>
                        <m:sub>
                          <m:r>
                            <a:rPr lang="en-GB" sz="1200" b="1" i="1" smtClean="0">
                              <a:latin typeface="Cambria Math"/>
                            </a:rPr>
                            <m:t>𝒄</m:t>
                          </m:r>
                          <m:sSub>
                            <m:sSubPr>
                              <m:ctrlPr>
                                <a:rPr lang="en-GB" sz="1200" b="1" i="1" smtClean="0">
                                  <a:latin typeface="Cambria Math"/>
                                </a:rPr>
                              </m:ctrlPr>
                            </m:sSubPr>
                            <m:e>
                              <m:r>
                                <a:rPr lang="en-GB" sz="1200" b="1" i="1" smtClean="0">
                                  <a:latin typeface="Cambria Math"/>
                                </a:rPr>
                                <m:t>𝒔</m:t>
                              </m:r>
                            </m:e>
                            <m:sub>
                              <m:r>
                                <a:rPr lang="en-GB" sz="1200" b="1" i="1" smtClean="0">
                                  <a:latin typeface="Cambria Math"/>
                                </a:rPr>
                                <m:t>𝟐</m:t>
                              </m:r>
                            </m:sub>
                          </m:sSub>
                        </m:sub>
                      </m:sSub>
                    </m:oMath>
                  </m:oMathPara>
                </a14:m>
                <a:endParaRPr lang="en-GB" sz="1200" b="1" dirty="0"/>
              </a:p>
            </p:txBody>
          </p:sp>
        </mc:Choice>
        <mc:Fallback>
          <p:sp>
            <p:nvSpPr>
              <p:cNvPr id="6" name="TextBox 5"/>
              <p:cNvSpPr txBox="1">
                <a:spLocks noRot="1" noChangeAspect="1" noMove="1" noResize="1" noEditPoints="1" noAdjustHandles="1" noChangeArrowheads="1" noChangeShapeType="1" noTextEdit="1"/>
              </p:cNvSpPr>
              <p:nvPr/>
            </p:nvSpPr>
            <p:spPr>
              <a:xfrm>
                <a:off x="6127111" y="3733800"/>
                <a:ext cx="1668149" cy="292901"/>
              </a:xfrm>
              <a:prstGeom prst="rect">
                <a:avLst/>
              </a:prstGeom>
              <a:blipFill rotWithShape="1">
                <a:blip r:embed="rId20" cstate="print"/>
                <a:stretch>
                  <a:fillRect/>
                </a:stretch>
              </a:blipFill>
            </p:spPr>
            <p:txBody>
              <a:bodyPr/>
              <a:lstStyle/>
              <a:p>
                <a:r>
                  <a:rPr lang="en-GB">
                    <a:noFill/>
                  </a:rPr>
                  <a:t> </a:t>
                </a:r>
              </a:p>
            </p:txBody>
          </p:sp>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7"/>
          <p:cNvPicPr>
            <a:picLocks noChangeAspect="1" noChangeArrowheads="1"/>
          </p:cNvPicPr>
          <p:nvPr/>
        </p:nvPicPr>
        <p:blipFill>
          <a:blip r:embed="rId3" cstate="print"/>
          <a:srcRect/>
          <a:stretch>
            <a:fillRect/>
          </a:stretch>
        </p:blipFill>
        <p:spPr bwMode="auto">
          <a:xfrm>
            <a:off x="1600200" y="4572000"/>
            <a:ext cx="1256326" cy="1676400"/>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a:t>Channel Merge</a:t>
            </a:r>
          </a:p>
        </p:txBody>
      </p:sp>
      <p:cxnSp>
        <p:nvCxnSpPr>
          <p:cNvPr id="14" name="Straight Arrow Connector 13"/>
          <p:cNvCxnSpPr/>
          <p:nvPr/>
        </p:nvCxnSpPr>
        <p:spPr>
          <a:xfrm>
            <a:off x="1371600" y="5334000"/>
            <a:ext cx="381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4" name="Picture 4" descr="C:\Users\carmi\Documents\universal_style_transfer\Report\Figures\starry_sq.jpg"/>
          <p:cNvPicPr>
            <a:picLocks noChangeAspect="1" noChangeArrowheads="1"/>
          </p:cNvPicPr>
          <p:nvPr/>
        </p:nvPicPr>
        <p:blipFill>
          <a:blip r:embed="rId4" cstate="print"/>
          <a:srcRect/>
          <a:stretch>
            <a:fillRect/>
          </a:stretch>
        </p:blipFill>
        <p:spPr bwMode="auto">
          <a:xfrm>
            <a:off x="228600" y="1219200"/>
            <a:ext cx="1219200" cy="1219200"/>
          </a:xfrm>
          <a:prstGeom prst="rect">
            <a:avLst/>
          </a:prstGeom>
          <a:noFill/>
        </p:spPr>
      </p:pic>
      <p:pic>
        <p:nvPicPr>
          <p:cNvPr id="5" name="Picture 5" descr="C:\Users\carmi\Documents\universal_style_transfer\Report\Figures\st2_sq.jpg"/>
          <p:cNvPicPr>
            <a:picLocks noChangeAspect="1" noChangeArrowheads="1"/>
          </p:cNvPicPr>
          <p:nvPr/>
        </p:nvPicPr>
        <p:blipFill>
          <a:blip r:embed="rId5" cstate="print"/>
          <a:srcRect/>
          <a:stretch>
            <a:fillRect/>
          </a:stretch>
        </p:blipFill>
        <p:spPr bwMode="auto">
          <a:xfrm>
            <a:off x="266699" y="3277705"/>
            <a:ext cx="1104901" cy="1104901"/>
          </a:xfrm>
          <a:prstGeom prst="rect">
            <a:avLst/>
          </a:prstGeom>
          <a:noFill/>
        </p:spPr>
      </p:pic>
      <p:pic>
        <p:nvPicPr>
          <p:cNvPr id="7" name="Picture 3"/>
          <p:cNvPicPr>
            <a:picLocks noChangeAspect="1" noChangeArrowheads="1"/>
          </p:cNvPicPr>
          <p:nvPr/>
        </p:nvPicPr>
        <p:blipFill>
          <a:blip r:embed="rId6" cstate="print"/>
          <a:srcRect/>
          <a:stretch>
            <a:fillRect/>
          </a:stretch>
        </p:blipFill>
        <p:spPr bwMode="auto">
          <a:xfrm>
            <a:off x="1637326" y="1066800"/>
            <a:ext cx="1200532" cy="3505200"/>
          </a:xfrm>
          <a:prstGeom prst="rect">
            <a:avLst/>
          </a:prstGeom>
          <a:noFill/>
          <a:ln w="9525">
            <a:noFill/>
            <a:miter lim="800000"/>
            <a:headEnd/>
            <a:tailEnd/>
          </a:ln>
        </p:spPr>
      </p:pic>
      <p:cxnSp>
        <p:nvCxnSpPr>
          <p:cNvPr id="8" name="Straight Arrow Connector 7"/>
          <p:cNvCxnSpPr/>
          <p:nvPr/>
        </p:nvCxnSpPr>
        <p:spPr>
          <a:xfrm>
            <a:off x="1371600" y="1752600"/>
            <a:ext cx="381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1371600" y="3733800"/>
            <a:ext cx="381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2" name="Picture 6" descr="C:\Users\carmi\Documents\universal_style_transfer\Report\Figures\bridge_sq.jpg"/>
          <p:cNvPicPr>
            <a:picLocks noChangeAspect="1" noChangeArrowheads="1"/>
          </p:cNvPicPr>
          <p:nvPr/>
        </p:nvPicPr>
        <p:blipFill>
          <a:blip r:embed="rId7" cstate="print"/>
          <a:srcRect/>
          <a:stretch>
            <a:fillRect/>
          </a:stretch>
        </p:blipFill>
        <p:spPr bwMode="auto">
          <a:xfrm>
            <a:off x="190501" y="4853713"/>
            <a:ext cx="1181099" cy="1181099"/>
          </a:xfrm>
          <a:prstGeom prst="rect">
            <a:avLst/>
          </a:prstGeom>
          <a:noFill/>
        </p:spPr>
      </p:pic>
      <p:pic>
        <p:nvPicPr>
          <p:cNvPr id="18" name="Picture 15"/>
          <p:cNvPicPr>
            <a:picLocks noChangeAspect="1" noChangeArrowheads="1"/>
          </p:cNvPicPr>
          <p:nvPr/>
        </p:nvPicPr>
        <p:blipFill>
          <a:blip r:embed="rId8" cstate="print"/>
          <a:srcRect/>
          <a:stretch>
            <a:fillRect/>
          </a:stretch>
        </p:blipFill>
        <p:spPr bwMode="auto">
          <a:xfrm>
            <a:off x="2286000" y="4474308"/>
            <a:ext cx="533400" cy="250092"/>
          </a:xfrm>
          <a:prstGeom prst="rect">
            <a:avLst/>
          </a:prstGeom>
          <a:noFill/>
          <a:ln w="9525">
            <a:noFill/>
            <a:miter lim="800000"/>
            <a:headEnd/>
            <a:tailEnd/>
          </a:ln>
        </p:spPr>
      </p:pic>
      <p:cxnSp>
        <p:nvCxnSpPr>
          <p:cNvPr id="19" name="Straight Arrow Connector 18"/>
          <p:cNvCxnSpPr/>
          <p:nvPr/>
        </p:nvCxnSpPr>
        <p:spPr>
          <a:xfrm>
            <a:off x="2286000" y="4267200"/>
            <a:ext cx="0" cy="609600"/>
          </a:xfrm>
          <a:prstGeom prst="straightConnector1">
            <a:avLst/>
          </a:prstGeom>
          <a:ln>
            <a:solidFill>
              <a:schemeClr val="tx1"/>
            </a:solidFill>
            <a:headEnd type="arrow"/>
            <a:tailEnd type="arrow"/>
          </a:ln>
          <a:effectLst>
            <a:outerShdw blurRad="50800" dist="38100" dir="13500000" algn="br"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cxnSp>
      <p:pic>
        <p:nvPicPr>
          <p:cNvPr id="20" name="Picture 9"/>
          <p:cNvPicPr>
            <a:picLocks noChangeAspect="1" noChangeArrowheads="1"/>
          </p:cNvPicPr>
          <p:nvPr/>
        </p:nvPicPr>
        <p:blipFill>
          <a:blip r:embed="rId9" cstate="print"/>
          <a:srcRect/>
          <a:stretch>
            <a:fillRect/>
          </a:stretch>
        </p:blipFill>
        <p:spPr bwMode="auto">
          <a:xfrm>
            <a:off x="3238499" y="4813927"/>
            <a:ext cx="1447800" cy="1260670"/>
          </a:xfrm>
          <a:prstGeom prst="rect">
            <a:avLst/>
          </a:prstGeom>
          <a:noFill/>
          <a:ln w="9525">
            <a:noFill/>
            <a:miter lim="800000"/>
            <a:headEnd/>
            <a:tailEnd/>
          </a:ln>
        </p:spPr>
      </p:pic>
      <p:pic>
        <p:nvPicPr>
          <p:cNvPr id="23" name="Picture 12"/>
          <p:cNvPicPr>
            <a:picLocks noChangeAspect="1" noChangeArrowheads="1"/>
          </p:cNvPicPr>
          <p:nvPr/>
        </p:nvPicPr>
        <p:blipFill>
          <a:blip r:embed="rId10" cstate="print"/>
          <a:srcRect/>
          <a:stretch>
            <a:fillRect/>
          </a:stretch>
        </p:blipFill>
        <p:spPr bwMode="auto">
          <a:xfrm>
            <a:off x="3048000" y="1371600"/>
            <a:ext cx="1571625" cy="1343025"/>
          </a:xfrm>
          <a:prstGeom prst="rect">
            <a:avLst/>
          </a:prstGeom>
          <a:noFill/>
          <a:ln w="9525">
            <a:noFill/>
            <a:miter lim="800000"/>
            <a:headEnd/>
            <a:tailEnd/>
          </a:ln>
        </p:spPr>
      </p:pic>
      <p:pic>
        <p:nvPicPr>
          <p:cNvPr id="25" name="Picture 13"/>
          <p:cNvPicPr>
            <a:picLocks noChangeAspect="1" noChangeArrowheads="1"/>
          </p:cNvPicPr>
          <p:nvPr/>
        </p:nvPicPr>
        <p:blipFill>
          <a:blip r:embed="rId11" cstate="print"/>
          <a:srcRect/>
          <a:stretch>
            <a:fillRect/>
          </a:stretch>
        </p:blipFill>
        <p:spPr bwMode="auto">
          <a:xfrm>
            <a:off x="3255644" y="3138487"/>
            <a:ext cx="1476375" cy="1419225"/>
          </a:xfrm>
          <a:prstGeom prst="rect">
            <a:avLst/>
          </a:prstGeom>
          <a:noFill/>
          <a:ln w="9525">
            <a:noFill/>
            <a:miter lim="800000"/>
            <a:headEnd/>
            <a:tailEnd/>
          </a:ln>
        </p:spPr>
      </p:pic>
      <p:sp>
        <p:nvSpPr>
          <p:cNvPr id="27" name="TextBox 26"/>
          <p:cNvSpPr txBox="1"/>
          <p:nvPr/>
        </p:nvSpPr>
        <p:spPr>
          <a:xfrm>
            <a:off x="3124200" y="6172200"/>
            <a:ext cx="2688557" cy="369332"/>
          </a:xfrm>
          <a:prstGeom prst="rect">
            <a:avLst/>
          </a:prstGeom>
          <a:noFill/>
        </p:spPr>
        <p:txBody>
          <a:bodyPr wrap="none" rtlCol="0">
            <a:spAutoFit/>
          </a:bodyPr>
          <a:lstStyle/>
          <a:p>
            <a:r>
              <a:rPr lang="en-US" b="1" dirty="0" smtClean="0"/>
              <a:t>Deep feature channels</a:t>
            </a:r>
            <a:endParaRPr lang="en-US" b="1" dirty="0"/>
          </a:p>
        </p:txBody>
      </p:sp>
      <p:pic>
        <p:nvPicPr>
          <p:cNvPr id="28" name="Picture 10"/>
          <p:cNvPicPr>
            <a:picLocks noChangeAspect="1" noChangeArrowheads="1"/>
          </p:cNvPicPr>
          <p:nvPr/>
        </p:nvPicPr>
        <p:blipFill>
          <a:blip r:embed="rId12" cstate="print"/>
          <a:srcRect/>
          <a:stretch>
            <a:fillRect/>
          </a:stretch>
        </p:blipFill>
        <p:spPr bwMode="auto">
          <a:xfrm>
            <a:off x="6138863" y="3315438"/>
            <a:ext cx="828674" cy="992074"/>
          </a:xfrm>
          <a:prstGeom prst="rect">
            <a:avLst/>
          </a:prstGeom>
          <a:noFill/>
          <a:ln w="9525">
            <a:noFill/>
            <a:miter lim="800000"/>
            <a:headEnd/>
            <a:tailEnd/>
          </a:ln>
        </p:spPr>
      </p:pic>
      <p:sp>
        <p:nvSpPr>
          <p:cNvPr id="29" name="Bent Arrow 28"/>
          <p:cNvSpPr/>
          <p:nvPr/>
        </p:nvSpPr>
        <p:spPr>
          <a:xfrm rot="16200000" flipV="1">
            <a:off x="5003081" y="3837221"/>
            <a:ext cx="1408595" cy="2042161"/>
          </a:xfrm>
          <a:prstGeom prst="bentArrow">
            <a:avLst>
              <a:gd name="adj1" fmla="val 7264"/>
              <a:gd name="adj2" fmla="val 10935"/>
              <a:gd name="adj3" fmla="val 12017"/>
              <a:gd name="adj4" fmla="val 421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Bent Arrow 31"/>
          <p:cNvSpPr/>
          <p:nvPr/>
        </p:nvSpPr>
        <p:spPr>
          <a:xfrm rot="16200000" flipV="1">
            <a:off x="4870433" y="3350746"/>
            <a:ext cx="457200" cy="95881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Bent Arrow 32"/>
          <p:cNvSpPr/>
          <p:nvPr/>
        </p:nvSpPr>
        <p:spPr>
          <a:xfrm rot="16200000" flipH="1" flipV="1">
            <a:off x="4881863" y="1497982"/>
            <a:ext cx="381000" cy="101215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7" name="Picture 11"/>
          <p:cNvPicPr>
            <a:picLocks noChangeAspect="1" noChangeArrowheads="1"/>
          </p:cNvPicPr>
          <p:nvPr/>
        </p:nvPicPr>
        <p:blipFill>
          <a:blip r:embed="rId13" cstate="print"/>
          <a:srcRect/>
          <a:stretch>
            <a:fillRect/>
          </a:stretch>
        </p:blipFill>
        <p:spPr bwMode="auto">
          <a:xfrm>
            <a:off x="7545235" y="3138487"/>
            <a:ext cx="759130" cy="1514474"/>
          </a:xfrm>
          <a:prstGeom prst="rect">
            <a:avLst/>
          </a:prstGeom>
          <a:noFill/>
          <a:ln w="9525">
            <a:noFill/>
            <a:miter lim="800000"/>
            <a:headEnd/>
            <a:tailEnd/>
          </a:ln>
        </p:spPr>
      </p:pic>
      <p:sp>
        <p:nvSpPr>
          <p:cNvPr id="43" name="Bent-Up Arrow 42"/>
          <p:cNvSpPr/>
          <p:nvPr/>
        </p:nvSpPr>
        <p:spPr>
          <a:xfrm flipV="1">
            <a:off x="6248400" y="2895600"/>
            <a:ext cx="304800" cy="5334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6967536" y="3708820"/>
            <a:ext cx="500063"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p:cNvSpPr/>
          <p:nvPr/>
        </p:nvSpPr>
        <p:spPr>
          <a:xfrm rot="16200000">
            <a:off x="7676782" y="2876918"/>
            <a:ext cx="496037"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08371" y="5996713"/>
            <a:ext cx="1072730" cy="369332"/>
          </a:xfrm>
          <a:prstGeom prst="rect">
            <a:avLst/>
          </a:prstGeom>
          <a:noFill/>
        </p:spPr>
        <p:txBody>
          <a:bodyPr wrap="none" rtlCol="0">
            <a:spAutoFit/>
          </a:bodyPr>
          <a:lstStyle/>
          <a:p>
            <a:r>
              <a:rPr lang="en-GB" dirty="0" smtClean="0"/>
              <a:t>Content</a:t>
            </a:r>
            <a:endParaRPr lang="en-GB" dirty="0"/>
          </a:p>
        </p:txBody>
      </p:sp>
      <p:sp>
        <p:nvSpPr>
          <p:cNvPr id="22" name="TextBox 21"/>
          <p:cNvSpPr txBox="1"/>
          <p:nvPr/>
        </p:nvSpPr>
        <p:spPr>
          <a:xfrm>
            <a:off x="175937" y="2373868"/>
            <a:ext cx="857927" cy="369332"/>
          </a:xfrm>
          <a:prstGeom prst="rect">
            <a:avLst/>
          </a:prstGeom>
          <a:noFill/>
        </p:spPr>
        <p:txBody>
          <a:bodyPr wrap="none" rtlCol="0">
            <a:spAutoFit/>
          </a:bodyPr>
          <a:lstStyle/>
          <a:p>
            <a:r>
              <a:rPr lang="en-GB" dirty="0" smtClean="0"/>
              <a:t>Style1</a:t>
            </a:r>
            <a:endParaRPr lang="en-GB" dirty="0"/>
          </a:p>
        </p:txBody>
      </p:sp>
      <p:sp>
        <p:nvSpPr>
          <p:cNvPr id="38" name="TextBox 37"/>
          <p:cNvSpPr txBox="1"/>
          <p:nvPr/>
        </p:nvSpPr>
        <p:spPr>
          <a:xfrm>
            <a:off x="214038" y="4306406"/>
            <a:ext cx="857927" cy="369332"/>
          </a:xfrm>
          <a:prstGeom prst="rect">
            <a:avLst/>
          </a:prstGeom>
          <a:noFill/>
        </p:spPr>
        <p:txBody>
          <a:bodyPr wrap="none" rtlCol="0">
            <a:spAutoFit/>
          </a:bodyPr>
          <a:lstStyle/>
          <a:p>
            <a:r>
              <a:rPr lang="en-GB" dirty="0" smtClean="0"/>
              <a:t>Style2</a:t>
            </a:r>
            <a:endParaRPr lang="en-GB" dirty="0"/>
          </a:p>
        </p:txBody>
      </p:sp>
      <mc:AlternateContent xmlns:mc="http://schemas.openxmlformats.org/markup-compatibility/2006">
        <mc:Choice xmlns:a14="http://schemas.microsoft.com/office/drawing/2010/main" xmlns="" Requires="a14">
          <p:sp>
            <p:nvSpPr>
              <p:cNvPr id="24" name="TextBox 23"/>
              <p:cNvSpPr txBox="1"/>
              <p:nvPr/>
            </p:nvSpPr>
            <p:spPr>
              <a:xfrm>
                <a:off x="5641338" y="1846551"/>
                <a:ext cx="624851" cy="4117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𝑓</m:t>
                          </m:r>
                        </m:e>
                        <m:sub>
                          <m:sSub>
                            <m:sSubPr>
                              <m:ctrlPr>
                                <a:rPr lang="en-GB" b="0" i="1" smtClean="0">
                                  <a:latin typeface="Cambria Math"/>
                                </a:rPr>
                              </m:ctrlPr>
                            </m:sSubPr>
                            <m:e>
                              <m:r>
                                <a:rPr lang="en-GB" b="0" i="1" smtClean="0">
                                  <a:latin typeface="Cambria Math"/>
                                </a:rPr>
                                <m:t>𝑠</m:t>
                              </m:r>
                            </m:e>
                            <m:sub>
                              <m:r>
                                <a:rPr lang="en-GB" b="0" i="1" smtClean="0">
                                  <a:latin typeface="Cambria Math"/>
                                </a:rPr>
                                <m:t>1</m:t>
                              </m:r>
                              <m:r>
                                <a:rPr lang="en-GB" b="0" i="1" smtClean="0">
                                  <a:latin typeface="Cambria Math"/>
                                </a:rPr>
                                <m:t>,</m:t>
                              </m:r>
                              <m:r>
                                <a:rPr lang="en-GB" b="0" i="1" smtClean="0">
                                  <a:latin typeface="Cambria Math"/>
                                </a:rPr>
                                <m:t>2</m:t>
                              </m:r>
                            </m:sub>
                          </m:sSub>
                        </m:sub>
                      </m:sSub>
                    </m:oMath>
                  </m:oMathPara>
                </a14:m>
                <a:endParaRPr lang="en-GB" dirty="0"/>
              </a:p>
            </p:txBody>
          </p:sp>
        </mc:Choice>
        <mc:Fallback>
          <p:sp>
            <p:nvSpPr>
              <p:cNvPr id="24" name="TextBox 23"/>
              <p:cNvSpPr txBox="1">
                <a:spLocks noRot="1" noChangeAspect="1" noMove="1" noResize="1" noEditPoints="1" noAdjustHandles="1" noChangeArrowheads="1" noChangeShapeType="1" noTextEdit="1"/>
              </p:cNvSpPr>
              <p:nvPr/>
            </p:nvSpPr>
            <p:spPr>
              <a:xfrm>
                <a:off x="5641338" y="1846551"/>
                <a:ext cx="624851" cy="411779"/>
              </a:xfrm>
              <a:prstGeom prst="rect">
                <a:avLst/>
              </a:prstGeom>
              <a:blipFill rotWithShape="1">
                <a:blip r:embed="rId14" cstate="print"/>
                <a:stretch>
                  <a:fillRect b="-2985"/>
                </a:stretch>
              </a:blipFill>
            </p:spPr>
            <p:txBody>
              <a:bodyPr/>
              <a:lstStyle/>
              <a:p>
                <a:r>
                  <a:rPr lang="en-GB">
                    <a:noFill/>
                  </a:rPr>
                  <a:t> </a:t>
                </a:r>
              </a:p>
            </p:txBody>
          </p:sp>
        </mc:Fallback>
      </mc:AlternateContent>
      <mc:AlternateContent xmlns:mc="http://schemas.openxmlformats.org/markup-compatibility/2006">
        <mc:Choice xmlns:a14="http://schemas.microsoft.com/office/drawing/2010/main" xmlns="" Requires="a14">
          <p:sp>
            <p:nvSpPr>
              <p:cNvPr id="41" name="TextBox 40"/>
              <p:cNvSpPr txBox="1"/>
              <p:nvPr/>
            </p:nvSpPr>
            <p:spPr>
              <a:xfrm>
                <a:off x="3676757" y="1143000"/>
                <a:ext cx="514243" cy="39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𝑓</m:t>
                          </m:r>
                        </m:e>
                        <m:sub>
                          <m:sSub>
                            <m:sSubPr>
                              <m:ctrlPr>
                                <a:rPr lang="en-GB" b="0" i="1" smtClean="0">
                                  <a:latin typeface="Cambria Math"/>
                                </a:rPr>
                              </m:ctrlPr>
                            </m:sSubPr>
                            <m:e>
                              <m:r>
                                <a:rPr lang="en-GB" b="0" i="1" smtClean="0">
                                  <a:latin typeface="Cambria Math"/>
                                </a:rPr>
                                <m:t>𝑠</m:t>
                              </m:r>
                            </m:e>
                            <m:sub>
                              <m:r>
                                <a:rPr lang="en-GB" b="0" i="1" smtClean="0">
                                  <a:latin typeface="Cambria Math"/>
                                </a:rPr>
                                <m:t>1</m:t>
                              </m:r>
                            </m:sub>
                          </m:sSub>
                        </m:sub>
                      </m:sSub>
                    </m:oMath>
                  </m:oMathPara>
                </a14:m>
                <a:endParaRPr lang="en-GB" dirty="0"/>
              </a:p>
            </p:txBody>
          </p:sp>
        </mc:Choice>
        <mc:Fallback>
          <p:sp>
            <p:nvSpPr>
              <p:cNvPr id="41" name="TextBox 40"/>
              <p:cNvSpPr txBox="1">
                <a:spLocks noRot="1" noChangeAspect="1" noMove="1" noResize="1" noEditPoints="1" noAdjustHandles="1" noChangeArrowheads="1" noChangeShapeType="1" noTextEdit="1"/>
              </p:cNvSpPr>
              <p:nvPr/>
            </p:nvSpPr>
            <p:spPr>
              <a:xfrm>
                <a:off x="3676757" y="1143000"/>
                <a:ext cx="514243" cy="393121"/>
              </a:xfrm>
              <a:prstGeom prst="rect">
                <a:avLst/>
              </a:prstGeom>
              <a:blipFill rotWithShape="1">
                <a:blip r:embed="rId15" cstate="print"/>
                <a:stretch>
                  <a:fillRect b="-625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xmlns="" Requires="a14">
          <p:sp>
            <p:nvSpPr>
              <p:cNvPr id="44" name="TextBox 43"/>
              <p:cNvSpPr txBox="1"/>
              <p:nvPr/>
            </p:nvSpPr>
            <p:spPr>
              <a:xfrm>
                <a:off x="3705277" y="2855642"/>
                <a:ext cx="514243" cy="39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𝑓</m:t>
                          </m:r>
                        </m:e>
                        <m:sub>
                          <m:sSub>
                            <m:sSubPr>
                              <m:ctrlPr>
                                <a:rPr lang="en-GB" b="0" i="1" smtClean="0">
                                  <a:latin typeface="Cambria Math"/>
                                </a:rPr>
                              </m:ctrlPr>
                            </m:sSubPr>
                            <m:e>
                              <m:r>
                                <a:rPr lang="en-GB" b="0" i="1" smtClean="0">
                                  <a:latin typeface="Cambria Math"/>
                                </a:rPr>
                                <m:t>𝑠</m:t>
                              </m:r>
                            </m:e>
                            <m:sub>
                              <m:r>
                                <a:rPr lang="en-GB" b="0" i="1" smtClean="0">
                                  <a:latin typeface="Cambria Math"/>
                                </a:rPr>
                                <m:t>2</m:t>
                              </m:r>
                            </m:sub>
                          </m:sSub>
                        </m:sub>
                      </m:sSub>
                    </m:oMath>
                  </m:oMathPara>
                </a14:m>
                <a:endParaRPr lang="en-GB" dirty="0"/>
              </a:p>
            </p:txBody>
          </p:sp>
        </mc:Choice>
        <mc:Fallback>
          <p:sp>
            <p:nvSpPr>
              <p:cNvPr id="44" name="TextBox 43"/>
              <p:cNvSpPr txBox="1">
                <a:spLocks noRot="1" noChangeAspect="1" noMove="1" noResize="1" noEditPoints="1" noAdjustHandles="1" noChangeArrowheads="1" noChangeShapeType="1" noTextEdit="1"/>
              </p:cNvSpPr>
              <p:nvPr/>
            </p:nvSpPr>
            <p:spPr>
              <a:xfrm>
                <a:off x="3705277" y="2855642"/>
                <a:ext cx="514243" cy="393121"/>
              </a:xfrm>
              <a:prstGeom prst="rect">
                <a:avLst/>
              </a:prstGeom>
              <a:blipFill rotWithShape="1">
                <a:blip r:embed="rId16" cstate="print"/>
                <a:stretch>
                  <a:fillRect b="-615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xmlns="" Requires="a14">
          <p:sp>
            <p:nvSpPr>
              <p:cNvPr id="46" name="TextBox 45"/>
              <p:cNvSpPr txBox="1"/>
              <p:nvPr/>
            </p:nvSpPr>
            <p:spPr>
              <a:xfrm>
                <a:off x="3713978" y="4507468"/>
                <a:ext cx="4397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𝑓</m:t>
                          </m:r>
                        </m:e>
                        <m:sub>
                          <m:r>
                            <a:rPr lang="en-GB" b="0" i="1" smtClean="0">
                              <a:latin typeface="Cambria Math"/>
                            </a:rPr>
                            <m:t>𝑐</m:t>
                          </m:r>
                        </m:sub>
                      </m:sSub>
                    </m:oMath>
                  </m:oMathPara>
                </a14:m>
                <a:endParaRPr lang="en-GB" dirty="0"/>
              </a:p>
            </p:txBody>
          </p:sp>
        </mc:Choice>
        <mc:Fallback>
          <p:sp>
            <p:nvSpPr>
              <p:cNvPr id="46" name="TextBox 45"/>
              <p:cNvSpPr txBox="1">
                <a:spLocks noRot="1" noChangeAspect="1" noMove="1" noResize="1" noEditPoints="1" noAdjustHandles="1" noChangeArrowheads="1" noChangeShapeType="1" noTextEdit="1"/>
              </p:cNvSpPr>
              <p:nvPr/>
            </p:nvSpPr>
            <p:spPr>
              <a:xfrm>
                <a:off x="3713978" y="4507468"/>
                <a:ext cx="439799" cy="369332"/>
              </a:xfrm>
              <a:prstGeom prst="rect">
                <a:avLst/>
              </a:prstGeom>
              <a:blipFill rotWithShape="1">
                <a:blip r:embed="rId17" cstate="print"/>
                <a:stretch>
                  <a:fillRect b="-8197"/>
                </a:stretch>
              </a:blipFill>
            </p:spPr>
            <p:txBody>
              <a:bodyPr/>
              <a:lstStyle/>
              <a:p>
                <a:r>
                  <a:rPr lang="en-GB">
                    <a:noFill/>
                  </a:rPr>
                  <a:t> </a:t>
                </a:r>
              </a:p>
            </p:txBody>
          </p:sp>
        </mc:Fallback>
      </mc:AlternateContent>
      <p:sp>
        <p:nvSpPr>
          <p:cNvPr id="15" name="Right Arrow 14"/>
          <p:cNvSpPr/>
          <p:nvPr/>
        </p:nvSpPr>
        <p:spPr>
          <a:xfrm>
            <a:off x="2819400" y="52578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2819400" y="16764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2819400" y="37338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14"/>
          <p:cNvPicPr>
            <a:picLocks noChangeAspect="1" noChangeArrowheads="1"/>
          </p:cNvPicPr>
          <p:nvPr/>
        </p:nvPicPr>
        <p:blipFill>
          <a:blip r:embed="rId18" cstate="print"/>
          <a:srcRect/>
          <a:stretch>
            <a:fillRect/>
          </a:stretch>
        </p:blipFill>
        <p:spPr bwMode="auto">
          <a:xfrm>
            <a:off x="4800600" y="2203179"/>
            <a:ext cx="1447800" cy="1304925"/>
          </a:xfrm>
          <a:prstGeom prst="rect">
            <a:avLst/>
          </a:prstGeom>
          <a:noFill/>
          <a:ln w="9525">
            <a:noFill/>
            <a:miter lim="800000"/>
            <a:headEnd/>
            <a:tailEnd/>
          </a:ln>
        </p:spPr>
      </p:pic>
      <p:pic>
        <p:nvPicPr>
          <p:cNvPr id="48" name="Picture 2" descr="C:\Users\carmi\Documents\universal_style_transfer\Report\Figures\merge\merge_bridge_starry_st2_2.jpg"/>
          <p:cNvPicPr>
            <a:picLocks noChangeAspect="1" noChangeArrowheads="1"/>
          </p:cNvPicPr>
          <p:nvPr/>
        </p:nvPicPr>
        <p:blipFill>
          <a:blip r:embed="rId19" cstate="print"/>
          <a:srcRect/>
          <a:stretch>
            <a:fillRect/>
          </a:stretch>
        </p:blipFill>
        <p:spPr bwMode="auto">
          <a:xfrm>
            <a:off x="6728459" y="469482"/>
            <a:ext cx="2263141" cy="2089052"/>
          </a:xfrm>
          <a:prstGeom prst="rect">
            <a:avLst/>
          </a:prstGeom>
          <a:noFill/>
        </p:spPr>
      </p:pic>
      <mc:AlternateContent xmlns:mc="http://schemas.openxmlformats.org/markup-compatibility/2006">
        <mc:Choice xmlns:a14="http://schemas.microsoft.com/office/drawing/2010/main" xmlns="" Requires="a14">
          <p:sp>
            <p:nvSpPr>
              <p:cNvPr id="49" name="TextBox 48"/>
              <p:cNvSpPr txBox="1"/>
              <p:nvPr/>
            </p:nvSpPr>
            <p:spPr>
              <a:xfrm>
                <a:off x="6915305" y="3259502"/>
                <a:ext cx="5196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𝑓</m:t>
                          </m:r>
                        </m:e>
                        <m:sub>
                          <m:r>
                            <a:rPr lang="en-GB" b="0" i="1" smtClean="0">
                              <a:latin typeface="Cambria Math"/>
                            </a:rPr>
                            <m:t>𝑐𝑠</m:t>
                          </m:r>
                        </m:sub>
                      </m:sSub>
                    </m:oMath>
                  </m:oMathPara>
                </a14:m>
                <a:endParaRPr lang="en-GB" dirty="0"/>
              </a:p>
            </p:txBody>
          </p:sp>
        </mc:Choice>
        <mc:Fallback>
          <p:sp>
            <p:nvSpPr>
              <p:cNvPr id="49" name="TextBox 48"/>
              <p:cNvSpPr txBox="1">
                <a:spLocks noRot="1" noChangeAspect="1" noMove="1" noResize="1" noEditPoints="1" noAdjustHandles="1" noChangeArrowheads="1" noChangeShapeType="1" noTextEdit="1"/>
              </p:cNvSpPr>
              <p:nvPr/>
            </p:nvSpPr>
            <p:spPr>
              <a:xfrm>
                <a:off x="6915305" y="3259502"/>
                <a:ext cx="519694" cy="369332"/>
              </a:xfrm>
              <a:prstGeom prst="rect">
                <a:avLst/>
              </a:prstGeom>
              <a:blipFill rotWithShape="1">
                <a:blip r:embed="rId20" cstate="print"/>
                <a:stretch>
                  <a:fillRect b="-10000"/>
                </a:stretch>
              </a:blipFill>
            </p:spPr>
            <p:txBody>
              <a:bodyPr/>
              <a:lstStyle/>
              <a:p>
                <a:r>
                  <a:rPr lang="en-GB">
                    <a:noFill/>
                  </a:rPr>
                  <a:t> </a:t>
                </a:r>
              </a:p>
            </p:txBody>
          </p:sp>
        </mc:Fallback>
      </mc:AlternateContent>
    </p:spTree>
    <p:extLst>
      <p:ext uri="{BB962C8B-B14F-4D97-AF65-F5344CB8AC3E}">
        <p14:creationId xmlns:p14="http://schemas.microsoft.com/office/powerpoint/2010/main" xmlns="" val="1611528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Arrow Connector 38"/>
          <p:cNvCxnSpPr/>
          <p:nvPr/>
        </p:nvCxnSpPr>
        <p:spPr>
          <a:xfrm>
            <a:off x="1524000" y="3733800"/>
            <a:ext cx="381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66" name="Picture 7"/>
          <p:cNvPicPr>
            <a:picLocks noChangeAspect="1" noChangeArrowheads="1"/>
          </p:cNvPicPr>
          <p:nvPr/>
        </p:nvPicPr>
        <p:blipFill>
          <a:blip r:embed="rId3" cstate="print"/>
          <a:srcRect/>
          <a:stretch>
            <a:fillRect/>
          </a:stretch>
        </p:blipFill>
        <p:spPr bwMode="auto">
          <a:xfrm>
            <a:off x="1867874" y="4572000"/>
            <a:ext cx="1256326" cy="1676400"/>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Interpolation Merge</a:t>
            </a:r>
            <a:endParaRPr lang="en-US" dirty="0"/>
          </a:p>
        </p:txBody>
      </p:sp>
      <p:pic>
        <p:nvPicPr>
          <p:cNvPr id="34" name="Picture 4" descr="C:\Users\carmi\Documents\universal_style_transfer\Report\Figures\starry_sq.jpg"/>
          <p:cNvPicPr>
            <a:picLocks noChangeAspect="1" noChangeArrowheads="1"/>
          </p:cNvPicPr>
          <p:nvPr/>
        </p:nvPicPr>
        <p:blipFill>
          <a:blip r:embed="rId4" cstate="print"/>
          <a:srcRect/>
          <a:stretch>
            <a:fillRect/>
          </a:stretch>
        </p:blipFill>
        <p:spPr bwMode="auto">
          <a:xfrm>
            <a:off x="228600" y="1219200"/>
            <a:ext cx="1371600" cy="1371600"/>
          </a:xfrm>
          <a:prstGeom prst="rect">
            <a:avLst/>
          </a:prstGeom>
          <a:noFill/>
        </p:spPr>
      </p:pic>
      <p:pic>
        <p:nvPicPr>
          <p:cNvPr id="35" name="Picture 5" descr="C:\Users\carmi\Documents\universal_style_transfer\Report\Figures\st2_sq.jpg"/>
          <p:cNvPicPr>
            <a:picLocks noChangeAspect="1" noChangeArrowheads="1"/>
          </p:cNvPicPr>
          <p:nvPr/>
        </p:nvPicPr>
        <p:blipFill>
          <a:blip r:embed="rId5" cstate="print"/>
          <a:srcRect/>
          <a:stretch>
            <a:fillRect/>
          </a:stretch>
        </p:blipFill>
        <p:spPr bwMode="auto">
          <a:xfrm>
            <a:off x="228598" y="2895598"/>
            <a:ext cx="1371602" cy="1371602"/>
          </a:xfrm>
          <a:prstGeom prst="rect">
            <a:avLst/>
          </a:prstGeom>
          <a:noFill/>
        </p:spPr>
      </p:pic>
      <p:pic>
        <p:nvPicPr>
          <p:cNvPr id="36" name="Picture 6" descr="C:\Users\carmi\Documents\universal_style_transfer\Report\Figures\bridge_sq.jpg"/>
          <p:cNvPicPr>
            <a:picLocks noChangeAspect="1" noChangeArrowheads="1"/>
          </p:cNvPicPr>
          <p:nvPr/>
        </p:nvPicPr>
        <p:blipFill>
          <a:blip r:embed="rId6" cstate="print"/>
          <a:srcRect/>
          <a:stretch>
            <a:fillRect/>
          </a:stretch>
        </p:blipFill>
        <p:spPr bwMode="auto">
          <a:xfrm>
            <a:off x="228600" y="4495800"/>
            <a:ext cx="1371600" cy="1371600"/>
          </a:xfrm>
          <a:prstGeom prst="rect">
            <a:avLst/>
          </a:prstGeom>
          <a:noFill/>
        </p:spPr>
      </p:pic>
      <p:pic>
        <p:nvPicPr>
          <p:cNvPr id="37" name="Picture 3"/>
          <p:cNvPicPr>
            <a:picLocks noChangeAspect="1" noChangeArrowheads="1"/>
          </p:cNvPicPr>
          <p:nvPr/>
        </p:nvPicPr>
        <p:blipFill>
          <a:blip r:embed="rId7" cstate="print"/>
          <a:srcRect/>
          <a:stretch>
            <a:fillRect/>
          </a:stretch>
        </p:blipFill>
        <p:spPr bwMode="auto">
          <a:xfrm>
            <a:off x="1905000" y="1066800"/>
            <a:ext cx="1200532" cy="3505200"/>
          </a:xfrm>
          <a:prstGeom prst="rect">
            <a:avLst/>
          </a:prstGeom>
          <a:noFill/>
          <a:ln w="9525">
            <a:noFill/>
            <a:miter lim="800000"/>
            <a:headEnd/>
            <a:tailEnd/>
          </a:ln>
        </p:spPr>
      </p:pic>
      <p:cxnSp>
        <p:nvCxnSpPr>
          <p:cNvPr id="38" name="Straight Arrow Connector 37"/>
          <p:cNvCxnSpPr/>
          <p:nvPr/>
        </p:nvCxnSpPr>
        <p:spPr>
          <a:xfrm>
            <a:off x="1524000" y="1752600"/>
            <a:ext cx="381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40" name="Picture 4" descr="C:\Users\carmi\Documents\universal_style_transfer\Report\Figures\starry_sq.jpg"/>
          <p:cNvPicPr>
            <a:picLocks noChangeAspect="1" noChangeArrowheads="1"/>
          </p:cNvPicPr>
          <p:nvPr/>
        </p:nvPicPr>
        <p:blipFill>
          <a:blip r:embed="rId4" cstate="print"/>
          <a:srcRect/>
          <a:stretch>
            <a:fillRect/>
          </a:stretch>
        </p:blipFill>
        <p:spPr bwMode="auto">
          <a:xfrm>
            <a:off x="228600" y="1219200"/>
            <a:ext cx="1371600" cy="1371600"/>
          </a:xfrm>
          <a:prstGeom prst="rect">
            <a:avLst/>
          </a:prstGeom>
          <a:noFill/>
        </p:spPr>
      </p:pic>
      <p:pic>
        <p:nvPicPr>
          <p:cNvPr id="42" name="Picture 6" descr="C:\Users\carmi\Documents\universal_style_transfer\Report\Figures\bridge_sq.jpg"/>
          <p:cNvPicPr>
            <a:picLocks noChangeAspect="1" noChangeArrowheads="1"/>
          </p:cNvPicPr>
          <p:nvPr/>
        </p:nvPicPr>
        <p:blipFill>
          <a:blip r:embed="rId6" cstate="print"/>
          <a:srcRect/>
          <a:stretch>
            <a:fillRect/>
          </a:stretch>
        </p:blipFill>
        <p:spPr bwMode="auto">
          <a:xfrm>
            <a:off x="228600" y="4572000"/>
            <a:ext cx="1371600" cy="1371600"/>
          </a:xfrm>
          <a:prstGeom prst="rect">
            <a:avLst/>
          </a:prstGeom>
          <a:noFill/>
        </p:spPr>
      </p:pic>
      <p:cxnSp>
        <p:nvCxnSpPr>
          <p:cNvPr id="43" name="Straight Arrow Connector 42"/>
          <p:cNvCxnSpPr/>
          <p:nvPr/>
        </p:nvCxnSpPr>
        <p:spPr>
          <a:xfrm>
            <a:off x="1524000" y="5334000"/>
            <a:ext cx="381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Right Arrow 43"/>
          <p:cNvSpPr/>
          <p:nvPr/>
        </p:nvSpPr>
        <p:spPr>
          <a:xfrm>
            <a:off x="3124200" y="52578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3124200" y="16764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p:cNvSpPr/>
          <p:nvPr/>
        </p:nvSpPr>
        <p:spPr>
          <a:xfrm>
            <a:off x="3124200" y="37338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15"/>
          <p:cNvPicPr>
            <a:picLocks noChangeAspect="1" noChangeArrowheads="1"/>
          </p:cNvPicPr>
          <p:nvPr/>
        </p:nvPicPr>
        <p:blipFill>
          <a:blip r:embed="rId8" cstate="print"/>
          <a:srcRect/>
          <a:stretch>
            <a:fillRect/>
          </a:stretch>
        </p:blipFill>
        <p:spPr bwMode="auto">
          <a:xfrm>
            <a:off x="2590800" y="4474308"/>
            <a:ext cx="533400" cy="250092"/>
          </a:xfrm>
          <a:prstGeom prst="rect">
            <a:avLst/>
          </a:prstGeom>
          <a:noFill/>
          <a:ln w="9525">
            <a:noFill/>
            <a:miter lim="800000"/>
            <a:headEnd/>
            <a:tailEnd/>
          </a:ln>
        </p:spPr>
      </p:pic>
      <p:cxnSp>
        <p:nvCxnSpPr>
          <p:cNvPr id="48" name="Straight Arrow Connector 47"/>
          <p:cNvCxnSpPr/>
          <p:nvPr/>
        </p:nvCxnSpPr>
        <p:spPr>
          <a:xfrm>
            <a:off x="2514600" y="4267200"/>
            <a:ext cx="0" cy="609600"/>
          </a:xfrm>
          <a:prstGeom prst="straightConnector1">
            <a:avLst/>
          </a:prstGeom>
          <a:ln>
            <a:solidFill>
              <a:schemeClr val="tx1"/>
            </a:solidFill>
            <a:headEnd type="arrow"/>
            <a:tailEnd type="arrow"/>
          </a:ln>
          <a:effectLst>
            <a:outerShdw blurRad="50800" dist="38100" dir="13500000" algn="br"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cxnSp>
      <p:pic>
        <p:nvPicPr>
          <p:cNvPr id="49" name="Picture 9"/>
          <p:cNvPicPr>
            <a:picLocks noChangeAspect="1" noChangeArrowheads="1"/>
          </p:cNvPicPr>
          <p:nvPr/>
        </p:nvPicPr>
        <p:blipFill>
          <a:blip r:embed="rId9" cstate="print"/>
          <a:srcRect/>
          <a:stretch>
            <a:fillRect/>
          </a:stretch>
        </p:blipFill>
        <p:spPr bwMode="auto">
          <a:xfrm>
            <a:off x="3657600" y="4876800"/>
            <a:ext cx="1447800" cy="1260670"/>
          </a:xfrm>
          <a:prstGeom prst="rect">
            <a:avLst/>
          </a:prstGeom>
          <a:noFill/>
          <a:ln w="9525">
            <a:noFill/>
            <a:miter lim="800000"/>
            <a:headEnd/>
            <a:tailEnd/>
          </a:ln>
        </p:spPr>
      </p:pic>
      <p:pic>
        <p:nvPicPr>
          <p:cNvPr id="51" name="Picture 12"/>
          <p:cNvPicPr>
            <a:picLocks noChangeAspect="1" noChangeArrowheads="1"/>
          </p:cNvPicPr>
          <p:nvPr/>
        </p:nvPicPr>
        <p:blipFill>
          <a:blip r:embed="rId10" cstate="print"/>
          <a:srcRect/>
          <a:stretch>
            <a:fillRect/>
          </a:stretch>
        </p:blipFill>
        <p:spPr bwMode="auto">
          <a:xfrm>
            <a:off x="3533775" y="1295400"/>
            <a:ext cx="1571625" cy="1343025"/>
          </a:xfrm>
          <a:prstGeom prst="rect">
            <a:avLst/>
          </a:prstGeom>
          <a:noFill/>
          <a:ln w="9525">
            <a:noFill/>
            <a:miter lim="800000"/>
            <a:headEnd/>
            <a:tailEnd/>
          </a:ln>
        </p:spPr>
      </p:pic>
      <p:pic>
        <p:nvPicPr>
          <p:cNvPr id="52" name="Picture 13"/>
          <p:cNvPicPr>
            <a:picLocks noChangeAspect="1" noChangeArrowheads="1"/>
          </p:cNvPicPr>
          <p:nvPr/>
        </p:nvPicPr>
        <p:blipFill>
          <a:blip r:embed="rId11" cstate="print"/>
          <a:srcRect/>
          <a:stretch>
            <a:fillRect/>
          </a:stretch>
        </p:blipFill>
        <p:spPr bwMode="auto">
          <a:xfrm>
            <a:off x="3657600" y="3124200"/>
            <a:ext cx="1476375" cy="1419225"/>
          </a:xfrm>
          <a:prstGeom prst="rect">
            <a:avLst/>
          </a:prstGeom>
          <a:noFill/>
          <a:ln w="9525">
            <a:noFill/>
            <a:miter lim="800000"/>
            <a:headEnd/>
            <a:tailEnd/>
          </a:ln>
        </p:spPr>
      </p:pic>
      <p:pic>
        <p:nvPicPr>
          <p:cNvPr id="53" name="Picture 10"/>
          <p:cNvPicPr>
            <a:picLocks noChangeAspect="1" noChangeArrowheads="1"/>
          </p:cNvPicPr>
          <p:nvPr/>
        </p:nvPicPr>
        <p:blipFill>
          <a:blip r:embed="rId12" cstate="print"/>
          <a:srcRect/>
          <a:stretch>
            <a:fillRect/>
          </a:stretch>
        </p:blipFill>
        <p:spPr bwMode="auto">
          <a:xfrm>
            <a:off x="6705600" y="3962400"/>
            <a:ext cx="828674" cy="992074"/>
          </a:xfrm>
          <a:prstGeom prst="rect">
            <a:avLst/>
          </a:prstGeom>
          <a:noFill/>
          <a:ln w="9525">
            <a:noFill/>
            <a:miter lim="800000"/>
            <a:headEnd/>
            <a:tailEnd/>
          </a:ln>
        </p:spPr>
      </p:pic>
      <p:sp>
        <p:nvSpPr>
          <p:cNvPr id="54" name="Bent Arrow 53"/>
          <p:cNvSpPr/>
          <p:nvPr/>
        </p:nvSpPr>
        <p:spPr>
          <a:xfrm rot="16200000" flipV="1">
            <a:off x="5829300" y="4076700"/>
            <a:ext cx="609600" cy="2209800"/>
          </a:xfrm>
          <a:prstGeom prst="bentArrow">
            <a:avLst>
              <a:gd name="adj1" fmla="val 13750"/>
              <a:gd name="adj2" fmla="val 20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Bent Arrow 55"/>
          <p:cNvSpPr/>
          <p:nvPr/>
        </p:nvSpPr>
        <p:spPr>
          <a:xfrm rot="16200000" flipV="1">
            <a:off x="5486400" y="2971800"/>
            <a:ext cx="457200" cy="12192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Bent Arrow 56"/>
          <p:cNvSpPr/>
          <p:nvPr/>
        </p:nvSpPr>
        <p:spPr>
          <a:xfrm rot="16200000" flipH="1" flipV="1">
            <a:off x="5524500" y="1714500"/>
            <a:ext cx="381000" cy="12192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8" name="Picture 11"/>
          <p:cNvPicPr>
            <a:picLocks noChangeAspect="1" noChangeArrowheads="1"/>
          </p:cNvPicPr>
          <p:nvPr/>
        </p:nvPicPr>
        <p:blipFill>
          <a:blip r:embed="rId13" cstate="print"/>
          <a:srcRect/>
          <a:stretch>
            <a:fillRect/>
          </a:stretch>
        </p:blipFill>
        <p:spPr bwMode="auto">
          <a:xfrm>
            <a:off x="7924800" y="3733800"/>
            <a:ext cx="759130" cy="1514474"/>
          </a:xfrm>
          <a:prstGeom prst="rect">
            <a:avLst/>
          </a:prstGeom>
          <a:noFill/>
          <a:ln w="9525">
            <a:noFill/>
            <a:miter lim="800000"/>
            <a:headEnd/>
            <a:tailEnd/>
          </a:ln>
        </p:spPr>
      </p:pic>
      <p:sp>
        <p:nvSpPr>
          <p:cNvPr id="60" name="Bent-Up Arrow 59"/>
          <p:cNvSpPr/>
          <p:nvPr/>
        </p:nvSpPr>
        <p:spPr>
          <a:xfrm flipV="1">
            <a:off x="6858000" y="2895600"/>
            <a:ext cx="304800" cy="9906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ight Arrow 61"/>
          <p:cNvSpPr/>
          <p:nvPr/>
        </p:nvSpPr>
        <p:spPr>
          <a:xfrm>
            <a:off x="7543800" y="43434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ight Arrow 62"/>
          <p:cNvSpPr/>
          <p:nvPr/>
        </p:nvSpPr>
        <p:spPr>
          <a:xfrm rot="16200000">
            <a:off x="8077200" y="33528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descr="C:\Users\carmi\Documents\universal_style_transfer\Report\Figures\merge\merge_bridge_starry_st2_4.jpg"/>
          <p:cNvPicPr>
            <a:picLocks noChangeAspect="1" noChangeArrowheads="1"/>
          </p:cNvPicPr>
          <p:nvPr/>
        </p:nvPicPr>
        <p:blipFill>
          <a:blip r:embed="rId14" cstate="print"/>
          <a:srcRect/>
          <a:stretch>
            <a:fillRect/>
          </a:stretch>
        </p:blipFill>
        <p:spPr bwMode="auto">
          <a:xfrm>
            <a:off x="6858000" y="533400"/>
            <a:ext cx="2133600" cy="2133600"/>
          </a:xfrm>
          <a:prstGeom prst="rect">
            <a:avLst/>
          </a:prstGeom>
          <a:noFill/>
        </p:spPr>
      </p:pic>
      <p:sp>
        <p:nvSpPr>
          <p:cNvPr id="67" name="TextBox 66"/>
          <p:cNvSpPr txBox="1"/>
          <p:nvPr/>
        </p:nvSpPr>
        <p:spPr>
          <a:xfrm>
            <a:off x="3124200" y="6172200"/>
            <a:ext cx="2688557" cy="369332"/>
          </a:xfrm>
          <a:prstGeom prst="rect">
            <a:avLst/>
          </a:prstGeom>
          <a:noFill/>
        </p:spPr>
        <p:txBody>
          <a:bodyPr wrap="none" rtlCol="0">
            <a:spAutoFit/>
          </a:bodyPr>
          <a:lstStyle/>
          <a:p>
            <a:r>
              <a:rPr lang="en-US" b="1" dirty="0" smtClean="0"/>
              <a:t>Deep feature channels</a:t>
            </a:r>
            <a:endParaRPr lang="en-US" b="1" dirty="0"/>
          </a:p>
        </p:txBody>
      </p:sp>
      <mc:AlternateContent xmlns:mc="http://schemas.openxmlformats.org/markup-compatibility/2006">
        <mc:Choice xmlns:a14="http://schemas.microsoft.com/office/drawing/2010/main" xmlns="" Requires="a14">
          <p:sp>
            <p:nvSpPr>
              <p:cNvPr id="33" name="TextBox 32"/>
              <p:cNvSpPr txBox="1"/>
              <p:nvPr/>
            </p:nvSpPr>
            <p:spPr>
              <a:xfrm>
                <a:off x="4074751" y="1031913"/>
                <a:ext cx="514243" cy="39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𝑓</m:t>
                          </m:r>
                        </m:e>
                        <m:sub>
                          <m:sSub>
                            <m:sSubPr>
                              <m:ctrlPr>
                                <a:rPr lang="en-GB" b="0" i="1" smtClean="0">
                                  <a:latin typeface="Cambria Math"/>
                                </a:rPr>
                              </m:ctrlPr>
                            </m:sSubPr>
                            <m:e>
                              <m:r>
                                <a:rPr lang="en-GB" b="0" i="1" smtClean="0">
                                  <a:latin typeface="Cambria Math"/>
                                </a:rPr>
                                <m:t>𝑠</m:t>
                              </m:r>
                            </m:e>
                            <m:sub>
                              <m:r>
                                <a:rPr lang="en-GB" b="0" i="1" smtClean="0">
                                  <a:latin typeface="Cambria Math"/>
                                </a:rPr>
                                <m:t>1</m:t>
                              </m:r>
                            </m:sub>
                          </m:sSub>
                        </m:sub>
                      </m:sSub>
                    </m:oMath>
                  </m:oMathPara>
                </a14:m>
                <a:endParaRPr lang="en-GB" dirty="0"/>
              </a:p>
            </p:txBody>
          </p:sp>
        </mc:Choice>
        <mc:Fallback>
          <p:sp>
            <p:nvSpPr>
              <p:cNvPr id="33" name="TextBox 32"/>
              <p:cNvSpPr txBox="1">
                <a:spLocks noRot="1" noChangeAspect="1" noMove="1" noResize="1" noEditPoints="1" noAdjustHandles="1" noChangeArrowheads="1" noChangeShapeType="1" noTextEdit="1"/>
              </p:cNvSpPr>
              <p:nvPr/>
            </p:nvSpPr>
            <p:spPr>
              <a:xfrm>
                <a:off x="4074751" y="1031913"/>
                <a:ext cx="514243" cy="393121"/>
              </a:xfrm>
              <a:prstGeom prst="rect">
                <a:avLst/>
              </a:prstGeom>
              <a:blipFill rotWithShape="1">
                <a:blip r:embed="rId15" cstate="print"/>
                <a:stretch>
                  <a:fillRect b="-615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xmlns="" Requires="a14">
          <p:sp>
            <p:nvSpPr>
              <p:cNvPr id="41" name="TextBox 40"/>
              <p:cNvSpPr txBox="1"/>
              <p:nvPr/>
            </p:nvSpPr>
            <p:spPr>
              <a:xfrm>
                <a:off x="4103271" y="2883479"/>
                <a:ext cx="514243" cy="39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𝑓</m:t>
                          </m:r>
                        </m:e>
                        <m:sub>
                          <m:sSub>
                            <m:sSubPr>
                              <m:ctrlPr>
                                <a:rPr lang="en-GB" b="0" i="1" smtClean="0">
                                  <a:latin typeface="Cambria Math"/>
                                </a:rPr>
                              </m:ctrlPr>
                            </m:sSubPr>
                            <m:e>
                              <m:r>
                                <a:rPr lang="en-GB" b="0" i="1" smtClean="0">
                                  <a:latin typeface="Cambria Math"/>
                                </a:rPr>
                                <m:t>𝑠</m:t>
                              </m:r>
                            </m:e>
                            <m:sub>
                              <m:r>
                                <a:rPr lang="en-GB" b="0" i="1" smtClean="0">
                                  <a:latin typeface="Cambria Math"/>
                                </a:rPr>
                                <m:t>2</m:t>
                              </m:r>
                            </m:sub>
                          </m:sSub>
                        </m:sub>
                      </m:sSub>
                    </m:oMath>
                  </m:oMathPara>
                </a14:m>
                <a:endParaRPr lang="en-GB" dirty="0"/>
              </a:p>
            </p:txBody>
          </p:sp>
        </mc:Choice>
        <mc:Fallback>
          <p:sp>
            <p:nvSpPr>
              <p:cNvPr id="41" name="TextBox 40"/>
              <p:cNvSpPr txBox="1">
                <a:spLocks noRot="1" noChangeAspect="1" noMove="1" noResize="1" noEditPoints="1" noAdjustHandles="1" noChangeArrowheads="1" noChangeShapeType="1" noTextEdit="1"/>
              </p:cNvSpPr>
              <p:nvPr/>
            </p:nvSpPr>
            <p:spPr>
              <a:xfrm>
                <a:off x="4103271" y="2883479"/>
                <a:ext cx="514243" cy="393121"/>
              </a:xfrm>
              <a:prstGeom prst="rect">
                <a:avLst/>
              </a:prstGeom>
              <a:blipFill rotWithShape="1">
                <a:blip r:embed="rId16" cstate="print"/>
                <a:stretch>
                  <a:fillRect b="-615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xmlns="" Requires="a14">
          <p:sp>
            <p:nvSpPr>
              <p:cNvPr id="50" name="TextBox 49"/>
              <p:cNvSpPr txBox="1"/>
              <p:nvPr/>
            </p:nvSpPr>
            <p:spPr>
              <a:xfrm>
                <a:off x="4111972" y="4583668"/>
                <a:ext cx="4397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𝑓</m:t>
                          </m:r>
                        </m:e>
                        <m:sub>
                          <m:r>
                            <a:rPr lang="en-GB" b="0" i="1" smtClean="0">
                              <a:latin typeface="Cambria Math"/>
                            </a:rPr>
                            <m:t>𝑐</m:t>
                          </m:r>
                        </m:sub>
                      </m:sSub>
                    </m:oMath>
                  </m:oMathPara>
                </a14:m>
                <a:endParaRPr lang="en-GB" dirty="0"/>
              </a:p>
            </p:txBody>
          </p:sp>
        </mc:Choice>
        <mc:Fallback>
          <p:sp>
            <p:nvSpPr>
              <p:cNvPr id="50" name="TextBox 49"/>
              <p:cNvSpPr txBox="1">
                <a:spLocks noRot="1" noChangeAspect="1" noMove="1" noResize="1" noEditPoints="1" noAdjustHandles="1" noChangeArrowheads="1" noChangeShapeType="1" noTextEdit="1"/>
              </p:cNvSpPr>
              <p:nvPr/>
            </p:nvSpPr>
            <p:spPr>
              <a:xfrm>
                <a:off x="4111972" y="4583668"/>
                <a:ext cx="439799" cy="369332"/>
              </a:xfrm>
              <a:prstGeom prst="rect">
                <a:avLst/>
              </a:prstGeom>
              <a:blipFill rotWithShape="1">
                <a:blip r:embed="rId17" cstate="print"/>
                <a:stretch>
                  <a:fillRect b="-819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xmlns="" Requires="a14">
          <p:sp>
            <p:nvSpPr>
              <p:cNvPr id="55" name="TextBox 54"/>
              <p:cNvSpPr txBox="1"/>
              <p:nvPr/>
            </p:nvSpPr>
            <p:spPr>
              <a:xfrm>
                <a:off x="7436353" y="3897868"/>
                <a:ext cx="5196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𝑓</m:t>
                          </m:r>
                        </m:e>
                        <m:sub>
                          <m:r>
                            <a:rPr lang="en-GB" b="0" i="1" smtClean="0">
                              <a:latin typeface="Cambria Math"/>
                            </a:rPr>
                            <m:t>𝑐𝑠</m:t>
                          </m:r>
                        </m:sub>
                      </m:sSub>
                    </m:oMath>
                  </m:oMathPara>
                </a14:m>
                <a:endParaRPr lang="en-GB" dirty="0"/>
              </a:p>
            </p:txBody>
          </p:sp>
        </mc:Choice>
        <mc:Fallback>
          <p:sp>
            <p:nvSpPr>
              <p:cNvPr id="55" name="TextBox 54"/>
              <p:cNvSpPr txBox="1">
                <a:spLocks noRot="1" noChangeAspect="1" noMove="1" noResize="1" noEditPoints="1" noAdjustHandles="1" noChangeArrowheads="1" noChangeShapeType="1" noTextEdit="1"/>
              </p:cNvSpPr>
              <p:nvPr/>
            </p:nvSpPr>
            <p:spPr>
              <a:xfrm>
                <a:off x="7436353" y="3897868"/>
                <a:ext cx="519694" cy="369332"/>
              </a:xfrm>
              <a:prstGeom prst="rect">
                <a:avLst/>
              </a:prstGeom>
              <a:blipFill rotWithShape="1">
                <a:blip r:embed="rId18" cstate="print"/>
                <a:stretch>
                  <a:fillRect b="-819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xmlns="" Requires="a14">
          <p:sp>
            <p:nvSpPr>
              <p:cNvPr id="4" name="TextBox 3"/>
              <p:cNvSpPr txBox="1"/>
              <p:nvPr/>
            </p:nvSpPr>
            <p:spPr>
              <a:xfrm>
                <a:off x="4837447" y="2764486"/>
                <a:ext cx="2020553" cy="35971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GB" sz="1600" b="1" i="1" smtClean="0">
                          <a:latin typeface="Cambria Math"/>
                        </a:rPr>
                        <m:t>𝜷</m:t>
                      </m:r>
                      <m:r>
                        <a:rPr lang="en-GB" sz="1600" b="1" i="1" smtClean="0">
                          <a:latin typeface="Cambria Math"/>
                        </a:rPr>
                        <m:t>⋅</m:t>
                      </m:r>
                      <m:sSub>
                        <m:sSubPr>
                          <m:ctrlPr>
                            <a:rPr lang="en-GB" sz="1600" b="1" i="1" smtClean="0">
                              <a:latin typeface="Cambria Math"/>
                            </a:rPr>
                          </m:ctrlPr>
                        </m:sSubPr>
                        <m:e>
                          <m:r>
                            <a:rPr lang="en-GB" sz="1600" b="1" i="1" smtClean="0">
                              <a:latin typeface="Cambria Math"/>
                            </a:rPr>
                            <m:t>𝒇</m:t>
                          </m:r>
                        </m:e>
                        <m:sub>
                          <m:sSub>
                            <m:sSubPr>
                              <m:ctrlPr>
                                <a:rPr lang="en-GB" sz="1600" b="1" i="1" smtClean="0">
                                  <a:latin typeface="Cambria Math"/>
                                </a:rPr>
                              </m:ctrlPr>
                            </m:sSubPr>
                            <m:e>
                              <m:r>
                                <a:rPr lang="en-GB" sz="1600" b="1" i="1" smtClean="0">
                                  <a:latin typeface="Cambria Math"/>
                                </a:rPr>
                                <m:t>𝒔</m:t>
                              </m:r>
                            </m:e>
                            <m:sub>
                              <m:r>
                                <a:rPr lang="en-GB" sz="1600" b="1" i="1" smtClean="0">
                                  <a:latin typeface="Cambria Math"/>
                                </a:rPr>
                                <m:t>𝟏</m:t>
                              </m:r>
                            </m:sub>
                          </m:sSub>
                        </m:sub>
                      </m:sSub>
                      <m:r>
                        <a:rPr lang="en-GB" sz="1600" b="1" i="1" smtClean="0">
                          <a:latin typeface="Cambria Math"/>
                        </a:rPr>
                        <m:t>+</m:t>
                      </m:r>
                      <m:d>
                        <m:dPr>
                          <m:ctrlPr>
                            <a:rPr lang="en-GB" sz="1600" b="1" i="1" smtClean="0">
                              <a:latin typeface="Cambria Math"/>
                            </a:rPr>
                          </m:ctrlPr>
                        </m:dPr>
                        <m:e>
                          <m:r>
                            <a:rPr lang="en-GB" sz="1600" b="1" i="1" smtClean="0">
                              <a:latin typeface="Cambria Math"/>
                            </a:rPr>
                            <m:t>𝟏</m:t>
                          </m:r>
                          <m:r>
                            <a:rPr lang="en-GB" sz="1600" b="1" i="1" smtClean="0">
                              <a:latin typeface="Cambria Math"/>
                            </a:rPr>
                            <m:t>−</m:t>
                          </m:r>
                          <m:r>
                            <a:rPr lang="en-GB" sz="1600" b="1" i="1" smtClean="0">
                              <a:latin typeface="Cambria Math"/>
                            </a:rPr>
                            <m:t>𝜷</m:t>
                          </m:r>
                        </m:e>
                      </m:d>
                      <m:sSub>
                        <m:sSubPr>
                          <m:ctrlPr>
                            <a:rPr lang="en-GB" sz="1600" b="1" i="1" smtClean="0">
                              <a:latin typeface="Cambria Math"/>
                            </a:rPr>
                          </m:ctrlPr>
                        </m:sSubPr>
                        <m:e>
                          <m:r>
                            <a:rPr lang="en-GB" sz="1600" b="1" i="1" smtClean="0">
                              <a:latin typeface="Cambria Math"/>
                            </a:rPr>
                            <m:t>𝒇</m:t>
                          </m:r>
                        </m:e>
                        <m:sub>
                          <m:sSub>
                            <m:sSubPr>
                              <m:ctrlPr>
                                <a:rPr lang="en-GB" sz="1600" b="1" i="1" smtClean="0">
                                  <a:latin typeface="Cambria Math"/>
                                </a:rPr>
                              </m:ctrlPr>
                            </m:sSubPr>
                            <m:e>
                              <m:r>
                                <a:rPr lang="en-GB" sz="1600" b="1" i="1" smtClean="0">
                                  <a:latin typeface="Cambria Math"/>
                                </a:rPr>
                                <m:t>𝒔</m:t>
                              </m:r>
                            </m:e>
                            <m:sub>
                              <m:r>
                                <a:rPr lang="en-GB" sz="1600" b="1" i="1" smtClean="0">
                                  <a:latin typeface="Cambria Math"/>
                                </a:rPr>
                                <m:t>𝟐</m:t>
                              </m:r>
                            </m:sub>
                          </m:sSub>
                        </m:sub>
                      </m:sSub>
                    </m:oMath>
                  </m:oMathPara>
                </a14:m>
                <a:endParaRPr lang="en-GB" sz="1600" b="1" dirty="0"/>
              </a:p>
            </p:txBody>
          </p:sp>
        </mc:Choice>
        <mc:Fallback>
          <p:sp>
            <p:nvSpPr>
              <p:cNvPr id="4" name="TextBox 3"/>
              <p:cNvSpPr txBox="1">
                <a:spLocks noRot="1" noChangeAspect="1" noMove="1" noResize="1" noEditPoints="1" noAdjustHandles="1" noChangeArrowheads="1" noChangeShapeType="1" noTextEdit="1"/>
              </p:cNvSpPr>
              <p:nvPr/>
            </p:nvSpPr>
            <p:spPr>
              <a:xfrm>
                <a:off x="4837447" y="2764486"/>
                <a:ext cx="2020553" cy="359714"/>
              </a:xfrm>
              <a:prstGeom prst="rect">
                <a:avLst/>
              </a:prstGeom>
              <a:blipFill rotWithShape="1">
                <a:blip r:embed="rId19" cstate="print"/>
                <a:stretch>
                  <a:fillRect b="-3333"/>
                </a:stretch>
              </a:blipFill>
            </p:spPr>
            <p:txBody>
              <a:bodyPr/>
              <a:lstStyle/>
              <a:p>
                <a:r>
                  <a:rPr lang="en-GB">
                    <a:noFill/>
                  </a:rPr>
                  <a:t> </a:t>
                </a:r>
              </a:p>
            </p:txBody>
          </p:sp>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Level Merge</a:t>
            </a:r>
            <a:endParaRPr lang="en-US" dirty="0"/>
          </a:p>
        </p:txBody>
      </p:sp>
      <p:pic>
        <p:nvPicPr>
          <p:cNvPr id="4099" name="Picture 3" descr="C:\Users\carmi\Documents\universal_style_transfer\Report\Figures\merge\merge_bridge_starry_st2_3.jpg"/>
          <p:cNvPicPr>
            <a:picLocks noChangeAspect="1" noChangeArrowheads="1"/>
          </p:cNvPicPr>
          <p:nvPr/>
        </p:nvPicPr>
        <p:blipFill>
          <a:blip r:embed="rId3" cstate="print"/>
          <a:srcRect/>
          <a:stretch>
            <a:fillRect/>
          </a:stretch>
        </p:blipFill>
        <p:spPr bwMode="auto">
          <a:xfrm>
            <a:off x="6400800" y="4191000"/>
            <a:ext cx="2286000" cy="2286000"/>
          </a:xfrm>
          <a:prstGeom prst="rect">
            <a:avLst/>
          </a:prstGeom>
          <a:noFill/>
        </p:spPr>
      </p:pic>
      <p:pic>
        <p:nvPicPr>
          <p:cNvPr id="1026" name="Picture 2" descr="C:\Users\Eyal\Documents\GitHub\universal_style_transfer\ppt\level_merge.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080260" y="1447800"/>
            <a:ext cx="4202113" cy="4716462"/>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Users\carmi\Documents\universal_style_transfer\Report\Figures\starry_sq.jpg"/>
          <p:cNvPicPr>
            <a:picLocks noChangeAspect="1" noChangeArrowheads="1"/>
          </p:cNvPicPr>
          <p:nvPr/>
        </p:nvPicPr>
        <p:blipFill>
          <a:blip r:embed="rId5" cstate="print"/>
          <a:srcRect/>
          <a:stretch>
            <a:fillRect/>
          </a:stretch>
        </p:blipFill>
        <p:spPr bwMode="auto">
          <a:xfrm>
            <a:off x="1425018" y="1828800"/>
            <a:ext cx="609600" cy="609600"/>
          </a:xfrm>
          <a:prstGeom prst="rect">
            <a:avLst/>
          </a:prstGeom>
          <a:noFill/>
        </p:spPr>
      </p:pic>
      <p:pic>
        <p:nvPicPr>
          <p:cNvPr id="7" name="Picture 4" descr="C:\Users\carmi\Documents\universal_style_transfer\Report\Figures\starry_sq.jpg"/>
          <p:cNvPicPr>
            <a:picLocks noChangeAspect="1" noChangeArrowheads="1"/>
          </p:cNvPicPr>
          <p:nvPr/>
        </p:nvPicPr>
        <p:blipFill>
          <a:blip r:embed="rId5" cstate="print"/>
          <a:srcRect/>
          <a:stretch>
            <a:fillRect/>
          </a:stretch>
        </p:blipFill>
        <p:spPr bwMode="auto">
          <a:xfrm>
            <a:off x="1676400" y="3657600"/>
            <a:ext cx="609600" cy="609600"/>
          </a:xfrm>
          <a:prstGeom prst="rect">
            <a:avLst/>
          </a:prstGeom>
          <a:noFill/>
        </p:spPr>
      </p:pic>
      <p:pic>
        <p:nvPicPr>
          <p:cNvPr id="8" name="Picture 4" descr="C:\Users\carmi\Documents\universal_style_transfer\Report\Figures\starry_sq.jpg"/>
          <p:cNvPicPr>
            <a:picLocks noChangeAspect="1" noChangeArrowheads="1"/>
          </p:cNvPicPr>
          <p:nvPr/>
        </p:nvPicPr>
        <p:blipFill>
          <a:blip r:embed="rId5" cstate="print"/>
          <a:srcRect/>
          <a:stretch>
            <a:fillRect/>
          </a:stretch>
        </p:blipFill>
        <p:spPr bwMode="auto">
          <a:xfrm>
            <a:off x="1981200" y="5562600"/>
            <a:ext cx="609600" cy="609600"/>
          </a:xfrm>
          <a:prstGeom prst="rect">
            <a:avLst/>
          </a:prstGeom>
          <a:noFill/>
        </p:spPr>
      </p:pic>
      <p:pic>
        <p:nvPicPr>
          <p:cNvPr id="9" name="Picture 5" descr="C:\Users\carmi\Documents\universal_style_transfer\Report\Figures\st2_sq.jpg"/>
          <p:cNvPicPr>
            <a:picLocks noChangeAspect="1" noChangeArrowheads="1"/>
          </p:cNvPicPr>
          <p:nvPr/>
        </p:nvPicPr>
        <p:blipFill>
          <a:blip r:embed="rId6" cstate="print"/>
          <a:srcRect/>
          <a:stretch>
            <a:fillRect/>
          </a:stretch>
        </p:blipFill>
        <p:spPr bwMode="auto">
          <a:xfrm>
            <a:off x="1506796" y="2819400"/>
            <a:ext cx="609600" cy="609600"/>
          </a:xfrm>
          <a:prstGeom prst="rect">
            <a:avLst/>
          </a:prstGeom>
          <a:noFill/>
        </p:spPr>
      </p:pic>
      <p:pic>
        <p:nvPicPr>
          <p:cNvPr id="10" name="Picture 5" descr="C:\Users\carmi\Documents\universal_style_transfer\Report\Figures\st2_sq.jpg"/>
          <p:cNvPicPr>
            <a:picLocks noChangeAspect="1" noChangeArrowheads="1"/>
          </p:cNvPicPr>
          <p:nvPr/>
        </p:nvPicPr>
        <p:blipFill>
          <a:blip r:embed="rId6" cstate="print"/>
          <a:srcRect/>
          <a:stretch>
            <a:fillRect/>
          </a:stretch>
        </p:blipFill>
        <p:spPr bwMode="auto">
          <a:xfrm>
            <a:off x="1825736" y="4724400"/>
            <a:ext cx="609600" cy="609600"/>
          </a:xfrm>
          <a:prstGeom prst="rect">
            <a:avLst/>
          </a:prstGeom>
          <a:noFill/>
        </p:spPr>
      </p:pic>
      <p:pic>
        <p:nvPicPr>
          <p:cNvPr id="11" name="Picture 6" descr="C:\Users\carmi\Documents\universal_style_transfer\Report\Figures\bridge_sq.jpg"/>
          <p:cNvPicPr>
            <a:picLocks noChangeAspect="1" noChangeArrowheads="1"/>
          </p:cNvPicPr>
          <p:nvPr/>
        </p:nvPicPr>
        <p:blipFill>
          <a:blip r:embed="rId7" cstate="print"/>
          <a:srcRect/>
          <a:stretch>
            <a:fillRect/>
          </a:stretch>
        </p:blipFill>
        <p:spPr bwMode="auto">
          <a:xfrm>
            <a:off x="1425018" y="1143000"/>
            <a:ext cx="609600" cy="6096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784225"/>
          </a:xfrm>
        </p:spPr>
        <p:txBody>
          <a:bodyPr>
            <a:normAutofit fontScale="90000"/>
          </a:bodyPr>
          <a:lstStyle/>
          <a:p>
            <a:pPr algn="ctr"/>
            <a:r>
              <a:rPr lang="en-US" dirty="0" smtClean="0">
                <a:latin typeface="Arial Black" pitchFamily="34" charset="0"/>
              </a:rPr>
              <a:t>Questions?</a:t>
            </a:r>
            <a:endParaRPr lang="en-US" dirty="0">
              <a:latin typeface="Arial Black" pitchFamily="34" charset="0"/>
            </a:endParaRPr>
          </a:p>
        </p:txBody>
      </p:sp>
      <p:sp>
        <p:nvSpPr>
          <p:cNvPr id="3" name="Subtitle 2"/>
          <p:cNvSpPr>
            <a:spLocks noGrp="1"/>
          </p:cNvSpPr>
          <p:nvPr>
            <p:ph type="subTitle" idx="1"/>
          </p:nvPr>
        </p:nvSpPr>
        <p:spPr>
          <a:xfrm>
            <a:off x="152400" y="5181600"/>
            <a:ext cx="7772400" cy="1199704"/>
          </a:xfrm>
        </p:spPr>
        <p:txBody>
          <a:bodyPr/>
          <a:lstStyle/>
          <a:p>
            <a:pPr algn="l"/>
            <a:r>
              <a:rPr lang="en-US" dirty="0" smtClean="0">
                <a:solidFill>
                  <a:schemeClr val="tx1"/>
                </a:solidFill>
              </a:rPr>
              <a:t>Eyal Waserman</a:t>
            </a:r>
          </a:p>
          <a:p>
            <a:pPr algn="l"/>
            <a:r>
              <a:rPr lang="en-US" dirty="0" smtClean="0">
                <a:solidFill>
                  <a:schemeClr val="tx1"/>
                </a:solidFill>
              </a:rPr>
              <a:t>Carmi Shimon</a:t>
            </a:r>
            <a:endParaRPr lang="en-US" dirty="0">
              <a:solidFill>
                <a:schemeClr val="tx1"/>
              </a:solidFill>
            </a:endParaRPr>
          </a:p>
        </p:txBody>
      </p:sp>
      <p:pic>
        <p:nvPicPr>
          <p:cNvPr id="27650" name="Picture 2" descr="Related image"/>
          <p:cNvPicPr>
            <a:picLocks noChangeAspect="1" noChangeArrowheads="1"/>
          </p:cNvPicPr>
          <p:nvPr/>
        </p:nvPicPr>
        <p:blipFill>
          <a:blip r:embed="rId2" cstate="print"/>
          <a:srcRect/>
          <a:stretch>
            <a:fillRect/>
          </a:stretch>
        </p:blipFill>
        <p:spPr bwMode="auto">
          <a:xfrm>
            <a:off x="533400" y="6019800"/>
            <a:ext cx="1681162" cy="717296"/>
          </a:xfrm>
          <a:prstGeom prst="rect">
            <a:avLst/>
          </a:prstGeom>
          <a:noFill/>
        </p:spPr>
      </p:pic>
      <p:pic>
        <p:nvPicPr>
          <p:cNvPr id="11" name="Picture 3" descr="C:\Users\carmi\Documents\universal_style_transfer\ppt\boost_in2_st2_05.jpg"/>
          <p:cNvPicPr>
            <a:picLocks noChangeAspect="1" noChangeArrowheads="1"/>
          </p:cNvPicPr>
          <p:nvPr/>
        </p:nvPicPr>
        <p:blipFill>
          <a:blip r:embed="rId3" cstate="print"/>
          <a:srcRect/>
          <a:stretch>
            <a:fillRect/>
          </a:stretch>
        </p:blipFill>
        <p:spPr bwMode="auto">
          <a:xfrm>
            <a:off x="2743200" y="1143000"/>
            <a:ext cx="3352800" cy="3352800"/>
          </a:xfrm>
          <a:prstGeom prst="rect">
            <a:avLst/>
          </a:prstGeom>
          <a:noFill/>
        </p:spPr>
      </p:pic>
      <p:sp>
        <p:nvSpPr>
          <p:cNvPr id="4" name="מלבן 3"/>
          <p:cNvSpPr/>
          <p:nvPr/>
        </p:nvSpPr>
        <p:spPr>
          <a:xfrm>
            <a:off x="533400" y="4533900"/>
            <a:ext cx="8458200" cy="646331"/>
          </a:xfrm>
          <a:prstGeom prst="rect">
            <a:avLst/>
          </a:prstGeom>
        </p:spPr>
        <p:txBody>
          <a:bodyPr wrap="square">
            <a:spAutoFit/>
          </a:bodyPr>
          <a:lstStyle/>
          <a:p>
            <a:r>
              <a:rPr lang="en-GB" b="1" dirty="0" smtClean="0"/>
              <a:t>Clone Tool from</a:t>
            </a:r>
            <a:r>
              <a:rPr lang="en-GB" dirty="0" smtClean="0"/>
              <a:t>: </a:t>
            </a:r>
            <a:r>
              <a:rPr lang="en-GB" dirty="0" smtClean="0">
                <a:solidFill>
                  <a:schemeClr val="accent4"/>
                </a:solidFill>
              </a:rPr>
              <a:t>https</a:t>
            </a:r>
            <a:r>
              <a:rPr lang="en-GB" dirty="0">
                <a:solidFill>
                  <a:schemeClr val="accent4"/>
                </a:solidFill>
              </a:rPr>
              <a:t>://github.com/eyalw711/universal_style_transfer</a:t>
            </a:r>
          </a:p>
          <a:p>
            <a:endParaRPr lang="en-GB" dirty="0"/>
          </a:p>
        </p:txBody>
      </p:sp>
    </p:spTree>
    <p:extLst>
      <p:ext uri="{BB962C8B-B14F-4D97-AF65-F5344CB8AC3E}">
        <p14:creationId xmlns:p14="http://schemas.microsoft.com/office/powerpoint/2010/main" xmlns="" val="2914909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normAutofit fontScale="90000"/>
          </a:bodyPr>
          <a:lstStyle/>
          <a:p>
            <a:pPr algn="ctr"/>
            <a:r>
              <a:rPr lang="en-US" dirty="0" smtClean="0">
                <a:latin typeface="Arial Black" pitchFamily="34" charset="0"/>
              </a:rPr>
              <a:t>Universal Style Transfer via Feature Transform</a:t>
            </a:r>
            <a:endParaRPr lang="en-US" dirty="0">
              <a:latin typeface="Arial Black" pitchFamily="34" charset="0"/>
            </a:endParaRPr>
          </a:p>
        </p:txBody>
      </p:sp>
      <p:sp>
        <p:nvSpPr>
          <p:cNvPr id="3" name="Subtitle 2"/>
          <p:cNvSpPr>
            <a:spLocks noGrp="1"/>
          </p:cNvSpPr>
          <p:nvPr>
            <p:ph type="subTitle" idx="1"/>
          </p:nvPr>
        </p:nvSpPr>
        <p:spPr>
          <a:xfrm>
            <a:off x="152400" y="5181600"/>
            <a:ext cx="7772400" cy="1199704"/>
          </a:xfrm>
        </p:spPr>
        <p:txBody>
          <a:bodyPr/>
          <a:lstStyle/>
          <a:p>
            <a:pPr algn="l"/>
            <a:r>
              <a:rPr lang="en-US" dirty="0" smtClean="0">
                <a:solidFill>
                  <a:schemeClr val="tx1"/>
                </a:solidFill>
              </a:rPr>
              <a:t>Eyal Waserman</a:t>
            </a:r>
          </a:p>
          <a:p>
            <a:pPr algn="l"/>
            <a:r>
              <a:rPr lang="en-US" dirty="0" smtClean="0">
                <a:solidFill>
                  <a:schemeClr val="tx1"/>
                </a:solidFill>
              </a:rPr>
              <a:t>Carmi Shimon</a:t>
            </a:r>
            <a:endParaRPr lang="en-US" dirty="0">
              <a:solidFill>
                <a:schemeClr val="tx1"/>
              </a:solidFill>
            </a:endParaRPr>
          </a:p>
        </p:txBody>
      </p:sp>
      <p:pic>
        <p:nvPicPr>
          <p:cNvPr id="27650" name="Picture 2" descr="Related image"/>
          <p:cNvPicPr>
            <a:picLocks noChangeAspect="1" noChangeArrowheads="1"/>
          </p:cNvPicPr>
          <p:nvPr/>
        </p:nvPicPr>
        <p:blipFill>
          <a:blip r:embed="rId3" cstate="print"/>
          <a:srcRect/>
          <a:stretch>
            <a:fillRect/>
          </a:stretch>
        </p:blipFill>
        <p:spPr bwMode="auto">
          <a:xfrm>
            <a:off x="533400" y="6019800"/>
            <a:ext cx="1681162" cy="717296"/>
          </a:xfrm>
          <a:prstGeom prst="rect">
            <a:avLst/>
          </a:prstGeom>
          <a:noFill/>
        </p:spPr>
      </p:pic>
      <p:sp>
        <p:nvSpPr>
          <p:cNvPr id="4" name="TextBox 3"/>
          <p:cNvSpPr txBox="1"/>
          <p:nvPr/>
        </p:nvSpPr>
        <p:spPr>
          <a:xfrm>
            <a:off x="609600" y="1828800"/>
            <a:ext cx="7620000" cy="2308324"/>
          </a:xfrm>
          <a:prstGeom prst="rect">
            <a:avLst/>
          </a:prstGeom>
          <a:noFill/>
        </p:spPr>
        <p:txBody>
          <a:bodyPr wrap="square" rtlCol="0">
            <a:spAutoFit/>
          </a:bodyPr>
          <a:lstStyle/>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err="1" smtClean="0"/>
              <a:t>PyTorch</a:t>
            </a:r>
            <a:r>
              <a:rPr lang="en-GB" dirty="0" smtClean="0"/>
              <a:t> Tool for Style </a:t>
            </a:r>
            <a:r>
              <a:rPr lang="en-GB" dirty="0"/>
              <a:t>Transfer available at </a:t>
            </a:r>
            <a:r>
              <a:rPr lang="en-GB" dirty="0">
                <a:hlinkClick r:id="rId4"/>
              </a:rPr>
              <a:t>https://</a:t>
            </a:r>
            <a:r>
              <a:rPr lang="en-GB" dirty="0" smtClean="0">
                <a:hlinkClick r:id="rId4"/>
              </a:rPr>
              <a:t>github.com/eyalw711/universal_style_transfer</a:t>
            </a: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Innovative technique to enhance style transfer effect</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Innovative new techniques to merge styles more efficiently</a:t>
            </a:r>
            <a:endParaRPr lang="en-GB" dirty="0"/>
          </a:p>
        </p:txBody>
      </p:sp>
    </p:spTree>
    <p:extLst>
      <p:ext uri="{BB962C8B-B14F-4D97-AF65-F5344CB8AC3E}">
        <p14:creationId xmlns:p14="http://schemas.microsoft.com/office/powerpoint/2010/main" xmlns="" val="10747071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cstate="print"/>
          <a:srcRect/>
          <a:stretch>
            <a:fillRect/>
          </a:stretch>
        </p:blipFill>
        <p:spPr bwMode="auto">
          <a:xfrm>
            <a:off x="732159" y="1600200"/>
            <a:ext cx="7679682" cy="3657600"/>
          </a:xfrm>
          <a:prstGeom prst="rect">
            <a:avLst/>
          </a:prstGeom>
          <a:noFill/>
          <a:ln w="9525">
            <a:noFill/>
            <a:miter lim="800000"/>
            <a:headEnd/>
            <a:tailEnd/>
          </a:ln>
        </p:spPr>
      </p:pic>
      <p:sp>
        <p:nvSpPr>
          <p:cNvPr id="6" name="Title 1"/>
          <p:cNvSpPr>
            <a:spLocks noGrp="1"/>
          </p:cNvSpPr>
          <p:nvPr>
            <p:ph type="title"/>
          </p:nvPr>
        </p:nvSpPr>
        <p:spPr>
          <a:xfrm>
            <a:off x="457200" y="152400"/>
            <a:ext cx="8229600" cy="1143000"/>
          </a:xfrm>
        </p:spPr>
        <p:txBody>
          <a:bodyPr>
            <a:normAutofit fontScale="90000"/>
          </a:bodyPr>
          <a:lstStyle/>
          <a:p>
            <a:pPr algn="ctr"/>
            <a:r>
              <a:rPr lang="en-US" dirty="0" smtClean="0"/>
              <a:t>Stylization based on Feature Transform</a:t>
            </a:r>
            <a:endParaRPr lang="en-US" dirty="0"/>
          </a:p>
        </p:txBody>
      </p:sp>
      <p:sp>
        <p:nvSpPr>
          <p:cNvPr id="7" name="Rectangle 6"/>
          <p:cNvSpPr/>
          <p:nvPr/>
        </p:nvSpPr>
        <p:spPr>
          <a:xfrm>
            <a:off x="1828800" y="6019800"/>
            <a:ext cx="7315200" cy="276999"/>
          </a:xfrm>
          <a:prstGeom prst="rect">
            <a:avLst/>
          </a:prstGeom>
        </p:spPr>
        <p:txBody>
          <a:bodyPr wrap="square">
            <a:spAutoFit/>
          </a:bodyPr>
          <a:lstStyle/>
          <a:p>
            <a:r>
              <a:rPr lang="en-US" sz="1200" dirty="0">
                <a:solidFill>
                  <a:schemeClr val="bg1">
                    <a:lumMod val="50000"/>
                  </a:schemeClr>
                </a:solidFill>
              </a:rPr>
              <a:t>Image source</a:t>
            </a:r>
            <a:r>
              <a:rPr lang="en-US" sz="1200" dirty="0" smtClean="0">
                <a:solidFill>
                  <a:schemeClr val="bg1">
                    <a:lumMod val="50000"/>
                  </a:schemeClr>
                </a:solidFill>
              </a:rPr>
              <a:t>: </a:t>
            </a:r>
            <a:r>
              <a:rPr lang="en-US" sz="1200" dirty="0" smtClean="0">
                <a:hlinkClick r:id="rId4"/>
              </a:rPr>
              <a:t>https://ai.googleblog.com/2016/02/exploring-intersection-of-art-and.html</a:t>
            </a:r>
            <a:endParaRPr lang="en-US" sz="1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Content Placeholder 1"/>
              <p:cNvSpPr>
                <a:spLocks noGrp="1"/>
              </p:cNvSpPr>
              <p:nvPr>
                <p:ph idx="1"/>
              </p:nvPr>
            </p:nvSpPr>
            <p:spPr/>
            <p:txBody>
              <a:bodyPr/>
              <a:lstStyle/>
              <a:p>
                <a:r>
                  <a:rPr lang="en-US" dirty="0" smtClean="0"/>
                  <a:t>Whitening:</a:t>
                </a:r>
              </a:p>
              <a:p>
                <a:pPr lvl="1"/>
                <a:r>
                  <a:rPr lang="en-US" sz="2000" dirty="0" smtClean="0"/>
                  <a:t>Center </a:t>
                </a:r>
                <a14:m>
                  <m:oMath xmlns:m="http://schemas.openxmlformats.org/officeDocument/2006/math">
                    <m:sSub>
                      <m:sSubPr>
                        <m:ctrlPr>
                          <a:rPr lang="en-GB" sz="2000" b="0" i="1" smtClean="0">
                            <a:latin typeface="Cambria Math"/>
                          </a:rPr>
                        </m:ctrlPr>
                      </m:sSubPr>
                      <m:e>
                        <m:r>
                          <a:rPr lang="en-GB" sz="2000" b="0" i="1" smtClean="0">
                            <a:latin typeface="Cambria Math"/>
                          </a:rPr>
                          <m:t>𝑓</m:t>
                        </m:r>
                      </m:e>
                      <m:sub>
                        <m:r>
                          <a:rPr lang="en-GB" sz="2000" b="0" i="1" smtClean="0">
                            <a:latin typeface="Cambria Math"/>
                          </a:rPr>
                          <m:t>𝑐</m:t>
                        </m:r>
                      </m:sub>
                    </m:sSub>
                  </m:oMath>
                </a14:m>
                <a:r>
                  <a:rPr lang="en-US" dirty="0" smtClean="0"/>
                  <a:t> by subtracting its mean</a:t>
                </a:r>
              </a:p>
              <a:p>
                <a:pPr lvl="1"/>
                <a14:m>
                  <m:oMath xmlns:m="http://schemas.openxmlformats.org/officeDocument/2006/math">
                    <m:sSub>
                      <m:sSubPr>
                        <m:ctrlPr>
                          <a:rPr lang="en-GB" b="0" i="1" dirty="0" smtClean="0">
                            <a:latin typeface="Cambria Math"/>
                          </a:rPr>
                        </m:ctrlPr>
                      </m:sSubPr>
                      <m:e>
                        <m:acc>
                          <m:accPr>
                            <m:chr m:val="̂"/>
                            <m:ctrlPr>
                              <a:rPr lang="en-GB" b="0" i="1" smtClean="0">
                                <a:latin typeface="Cambria Math"/>
                              </a:rPr>
                            </m:ctrlPr>
                          </m:accPr>
                          <m:e>
                            <m:r>
                              <a:rPr lang="en-GB" b="0" i="1" smtClean="0">
                                <a:latin typeface="Cambria Math"/>
                              </a:rPr>
                              <m:t>𝑓</m:t>
                            </m:r>
                          </m:e>
                        </m:acc>
                      </m:e>
                      <m:sub>
                        <m:r>
                          <a:rPr lang="en-GB" b="0" i="1" dirty="0" smtClean="0">
                            <a:latin typeface="Cambria Math"/>
                          </a:rPr>
                          <m:t>𝑐</m:t>
                        </m:r>
                      </m:sub>
                    </m:sSub>
                    <m:r>
                      <a:rPr lang="en-GB" b="0" i="1" dirty="0" smtClean="0">
                        <a:latin typeface="Cambria Math"/>
                      </a:rPr>
                      <m:t>=</m:t>
                    </m:r>
                    <m:sSub>
                      <m:sSubPr>
                        <m:ctrlPr>
                          <a:rPr lang="en-GB" b="0" i="1" dirty="0" smtClean="0">
                            <a:latin typeface="Cambria Math"/>
                          </a:rPr>
                        </m:ctrlPr>
                      </m:sSubPr>
                      <m:e>
                        <m:r>
                          <a:rPr lang="en-GB" b="0" i="1" dirty="0" smtClean="0">
                            <a:latin typeface="Cambria Math"/>
                          </a:rPr>
                          <m:t>𝐸</m:t>
                        </m:r>
                      </m:e>
                      <m:sub>
                        <m:r>
                          <a:rPr lang="en-GB" b="0" i="1" dirty="0" smtClean="0">
                            <a:latin typeface="Cambria Math"/>
                          </a:rPr>
                          <m:t>𝑐</m:t>
                        </m:r>
                      </m:sub>
                    </m:sSub>
                    <m:sSubSup>
                      <m:sSubSupPr>
                        <m:ctrlPr>
                          <a:rPr lang="en-GB" b="0" i="1" dirty="0" smtClean="0">
                            <a:latin typeface="Cambria Math"/>
                          </a:rPr>
                        </m:ctrlPr>
                      </m:sSubSupPr>
                      <m:e>
                        <m:r>
                          <a:rPr lang="en-GB" b="0" i="1" dirty="0" smtClean="0">
                            <a:latin typeface="Cambria Math"/>
                          </a:rPr>
                          <m:t>𝐷</m:t>
                        </m:r>
                      </m:e>
                      <m:sub>
                        <m:r>
                          <a:rPr lang="en-GB" b="0" i="1" dirty="0" smtClean="0">
                            <a:latin typeface="Cambria Math"/>
                          </a:rPr>
                          <m:t>𝑐</m:t>
                        </m:r>
                      </m:sub>
                      <m:sup>
                        <m:r>
                          <a:rPr lang="en-GB" b="0" i="1" dirty="0" smtClean="0">
                            <a:latin typeface="Cambria Math"/>
                          </a:rPr>
                          <m:t>−</m:t>
                        </m:r>
                        <m:f>
                          <m:fPr>
                            <m:ctrlPr>
                              <a:rPr lang="en-GB" b="0" i="1" dirty="0" smtClean="0">
                                <a:latin typeface="Cambria Math"/>
                              </a:rPr>
                            </m:ctrlPr>
                          </m:fPr>
                          <m:num>
                            <m:r>
                              <a:rPr lang="en-GB" b="0" i="1" dirty="0" smtClean="0">
                                <a:latin typeface="Cambria Math"/>
                              </a:rPr>
                              <m:t>1</m:t>
                            </m:r>
                          </m:num>
                          <m:den>
                            <m:r>
                              <a:rPr lang="en-GB" b="0" i="1" dirty="0" smtClean="0">
                                <a:latin typeface="Cambria Math"/>
                              </a:rPr>
                              <m:t>2</m:t>
                            </m:r>
                          </m:den>
                        </m:f>
                      </m:sup>
                    </m:sSubSup>
                    <m:sSubSup>
                      <m:sSubSupPr>
                        <m:ctrlPr>
                          <a:rPr lang="en-GB" b="0" i="1" dirty="0" smtClean="0">
                            <a:latin typeface="Cambria Math"/>
                          </a:rPr>
                        </m:ctrlPr>
                      </m:sSubSupPr>
                      <m:e>
                        <m:r>
                          <a:rPr lang="en-GB" b="0" i="1" dirty="0" smtClean="0">
                            <a:latin typeface="Cambria Math"/>
                          </a:rPr>
                          <m:t>𝐸</m:t>
                        </m:r>
                      </m:e>
                      <m:sub>
                        <m:r>
                          <a:rPr lang="en-GB" b="0" i="1" dirty="0" smtClean="0">
                            <a:latin typeface="Cambria Math"/>
                          </a:rPr>
                          <m:t>𝑐</m:t>
                        </m:r>
                      </m:sub>
                      <m:sup>
                        <m:r>
                          <a:rPr lang="en-GB" b="0" i="1" dirty="0" smtClean="0">
                            <a:latin typeface="Cambria Math"/>
                          </a:rPr>
                          <m:t>𝑇</m:t>
                        </m:r>
                      </m:sup>
                    </m:sSubSup>
                    <m:sSub>
                      <m:sSubPr>
                        <m:ctrlPr>
                          <a:rPr lang="en-GB" b="0" i="1" dirty="0" smtClean="0">
                            <a:latin typeface="Cambria Math"/>
                          </a:rPr>
                        </m:ctrlPr>
                      </m:sSubPr>
                      <m:e>
                        <m:r>
                          <a:rPr lang="en-GB" b="0" i="1" dirty="0" smtClean="0">
                            <a:latin typeface="Cambria Math"/>
                          </a:rPr>
                          <m:t>𝑓</m:t>
                        </m:r>
                      </m:e>
                      <m:sub>
                        <m:r>
                          <a:rPr lang="en-GB" b="0" i="1" dirty="0" smtClean="0">
                            <a:latin typeface="Cambria Math"/>
                          </a:rPr>
                          <m:t>𝑐</m:t>
                        </m:r>
                      </m:sub>
                    </m:sSub>
                  </m:oMath>
                </a14:m>
                <a:endParaRPr lang="en-GB" b="0" dirty="0" smtClean="0"/>
              </a:p>
              <a:p>
                <a:pPr lvl="1"/>
                <a14:m>
                  <m:oMath xmlns:m="http://schemas.openxmlformats.org/officeDocument/2006/math">
                    <m:sSub>
                      <m:sSubPr>
                        <m:ctrlPr>
                          <a:rPr lang="en-GB" b="0" i="1" smtClean="0">
                            <a:latin typeface="Cambria Math"/>
                          </a:rPr>
                        </m:ctrlPr>
                      </m:sSubPr>
                      <m:e>
                        <m:r>
                          <a:rPr lang="en-GB" b="0" i="1" smtClean="0">
                            <a:latin typeface="Cambria Math"/>
                          </a:rPr>
                          <m:t>𝐷</m:t>
                        </m:r>
                      </m:e>
                      <m:sub>
                        <m:r>
                          <a:rPr lang="en-GB" b="0" i="1" smtClean="0">
                            <a:latin typeface="Cambria Math"/>
                          </a:rPr>
                          <m:t>𝑐</m:t>
                        </m:r>
                      </m:sub>
                    </m:sSub>
                  </m:oMath>
                </a14:m>
                <a:r>
                  <a:rPr lang="en-US" dirty="0" smtClean="0"/>
                  <a:t> is the diagonal matrix of eigenvalues of the covariance matrix </a:t>
                </a:r>
                <a14:m>
                  <m:oMath xmlns:m="http://schemas.openxmlformats.org/officeDocument/2006/math">
                    <m:sSub>
                      <m:sSubPr>
                        <m:ctrlPr>
                          <a:rPr lang="en-GB" b="0" i="1" smtClean="0">
                            <a:latin typeface="Cambria Math"/>
                          </a:rPr>
                        </m:ctrlPr>
                      </m:sSubPr>
                      <m:e>
                        <m:r>
                          <a:rPr lang="en-GB" b="0" i="1" smtClean="0">
                            <a:latin typeface="Cambria Math"/>
                          </a:rPr>
                          <m:t>𝑓</m:t>
                        </m:r>
                      </m:e>
                      <m:sub>
                        <m:r>
                          <a:rPr lang="en-GB" b="0" i="1" smtClean="0">
                            <a:latin typeface="Cambria Math"/>
                          </a:rPr>
                          <m:t>𝑐</m:t>
                        </m:r>
                      </m:sub>
                    </m:sSub>
                    <m:sSubSup>
                      <m:sSubSupPr>
                        <m:ctrlPr>
                          <a:rPr lang="en-GB" b="0" i="1" smtClean="0">
                            <a:latin typeface="Cambria Math"/>
                          </a:rPr>
                        </m:ctrlPr>
                      </m:sSubSupPr>
                      <m:e>
                        <m:r>
                          <a:rPr lang="en-GB" b="0" i="1" smtClean="0">
                            <a:latin typeface="Cambria Math"/>
                          </a:rPr>
                          <m:t>𝑓</m:t>
                        </m:r>
                      </m:e>
                      <m:sub>
                        <m:r>
                          <a:rPr lang="en-GB" b="0" i="1" smtClean="0">
                            <a:latin typeface="Cambria Math"/>
                          </a:rPr>
                          <m:t>𝑐</m:t>
                        </m:r>
                      </m:sub>
                      <m:sup>
                        <m:r>
                          <a:rPr lang="en-GB" b="0" i="1" smtClean="0">
                            <a:latin typeface="Cambria Math"/>
                          </a:rPr>
                          <m:t>𝑇</m:t>
                        </m:r>
                      </m:sup>
                    </m:sSubSup>
                    <m:r>
                      <a:rPr lang="en-GB" b="0" i="1" smtClean="0">
                        <a:latin typeface="Cambria Math"/>
                      </a:rPr>
                      <m:t>=</m:t>
                    </m:r>
                    <m:sSub>
                      <m:sSubPr>
                        <m:ctrlPr>
                          <a:rPr lang="en-GB" b="0" i="1" smtClean="0">
                            <a:latin typeface="Cambria Math"/>
                          </a:rPr>
                        </m:ctrlPr>
                      </m:sSubPr>
                      <m:e>
                        <m:r>
                          <a:rPr lang="en-GB" b="0" i="1" smtClean="0">
                            <a:latin typeface="Cambria Math"/>
                          </a:rPr>
                          <m:t>𝐸</m:t>
                        </m:r>
                      </m:e>
                      <m:sub>
                        <m:r>
                          <a:rPr lang="en-GB" b="0" i="1" smtClean="0">
                            <a:latin typeface="Cambria Math"/>
                          </a:rPr>
                          <m:t>𝑐</m:t>
                        </m:r>
                      </m:sub>
                    </m:sSub>
                    <m:sSub>
                      <m:sSubPr>
                        <m:ctrlPr>
                          <a:rPr lang="en-GB" b="0" i="1" smtClean="0">
                            <a:latin typeface="Cambria Math"/>
                          </a:rPr>
                        </m:ctrlPr>
                      </m:sSubPr>
                      <m:e>
                        <m:r>
                          <a:rPr lang="en-GB" b="0" i="1" smtClean="0">
                            <a:latin typeface="Cambria Math"/>
                          </a:rPr>
                          <m:t>𝐷</m:t>
                        </m:r>
                      </m:e>
                      <m:sub>
                        <m:r>
                          <a:rPr lang="en-GB" b="0" i="1" smtClean="0">
                            <a:latin typeface="Cambria Math"/>
                          </a:rPr>
                          <m:t>𝑐</m:t>
                        </m:r>
                      </m:sub>
                    </m:sSub>
                    <m:sSubSup>
                      <m:sSubSupPr>
                        <m:ctrlPr>
                          <a:rPr lang="en-GB" b="0" i="1" smtClean="0">
                            <a:latin typeface="Cambria Math"/>
                          </a:rPr>
                        </m:ctrlPr>
                      </m:sSubSupPr>
                      <m:e>
                        <m:r>
                          <a:rPr lang="en-GB" b="0" i="1" smtClean="0">
                            <a:latin typeface="Cambria Math"/>
                          </a:rPr>
                          <m:t>𝐸</m:t>
                        </m:r>
                      </m:e>
                      <m:sub>
                        <m:r>
                          <a:rPr lang="en-GB" b="0" i="1" smtClean="0">
                            <a:latin typeface="Cambria Math"/>
                          </a:rPr>
                          <m:t>𝑐</m:t>
                        </m:r>
                      </m:sub>
                      <m:sup>
                        <m:r>
                          <a:rPr lang="en-GB" b="0" i="1" smtClean="0">
                            <a:latin typeface="Cambria Math"/>
                          </a:rPr>
                          <m:t>𝑇</m:t>
                        </m:r>
                      </m:sup>
                    </m:sSubSup>
                  </m:oMath>
                </a14:m>
                <a:r>
                  <a:rPr lang="en-US" dirty="0"/>
                  <a:t>, ), </a:t>
                </a:r>
                <a14:m>
                  <m:oMath xmlns:m="http://schemas.openxmlformats.org/officeDocument/2006/math">
                    <m:sSub>
                      <m:sSubPr>
                        <m:ctrlPr>
                          <a:rPr lang="en-GB" i="1">
                            <a:latin typeface="Cambria Math"/>
                          </a:rPr>
                        </m:ctrlPr>
                      </m:sSubPr>
                      <m:e>
                        <m:r>
                          <a:rPr lang="en-GB" i="1">
                            <a:latin typeface="Cambria Math"/>
                          </a:rPr>
                          <m:t>𝐸</m:t>
                        </m:r>
                      </m:e>
                      <m:sub>
                        <m:r>
                          <a:rPr lang="en-GB" i="1">
                            <a:latin typeface="Cambria Math"/>
                          </a:rPr>
                          <m:t>𝑐</m:t>
                        </m:r>
                      </m:sub>
                    </m:sSub>
                  </m:oMath>
                </a14:m>
                <a:r>
                  <a:rPr lang="en-US" dirty="0"/>
                  <a:t> is the corresponding orthogonal matrix of eigenvectors</a:t>
                </a:r>
                <a:r>
                  <a:rPr lang="en-US" dirty="0" smtClean="0"/>
                  <a:t>. Both</a:t>
                </a:r>
                <a:r>
                  <a:rPr lang="en-US" dirty="0" smtClean="0"/>
                  <a:t> obtained with Singular Values Decomposition (SVD)</a:t>
                </a:r>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3" cstate="print"/>
                <a:stretch>
                  <a:fillRect t="-1213"/>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US" dirty="0" smtClean="0"/>
              <a:t>WCT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Content Placeholder 1"/>
              <p:cNvSpPr>
                <a:spLocks noGrp="1"/>
              </p:cNvSpPr>
              <p:nvPr>
                <p:ph idx="1"/>
              </p:nvPr>
            </p:nvSpPr>
            <p:spPr/>
            <p:txBody>
              <a:bodyPr/>
              <a:lstStyle/>
              <a:p>
                <a:r>
                  <a:rPr lang="en-US" dirty="0" smtClean="0"/>
                  <a:t>Coloring:</a:t>
                </a:r>
              </a:p>
              <a:p>
                <a:pPr lvl="1"/>
                <a:r>
                  <a:rPr lang="en-US" sz="2000" dirty="0" smtClean="0"/>
                  <a:t>Center </a:t>
                </a:r>
                <a14:m>
                  <m:oMath xmlns:m="http://schemas.openxmlformats.org/officeDocument/2006/math">
                    <m:sSub>
                      <m:sSubPr>
                        <m:ctrlPr>
                          <a:rPr lang="en-GB" sz="2000" b="0" i="1" smtClean="0">
                            <a:latin typeface="Cambria Math"/>
                          </a:rPr>
                        </m:ctrlPr>
                      </m:sSubPr>
                      <m:e>
                        <m:r>
                          <a:rPr lang="en-GB" sz="2000" b="0" i="1" smtClean="0">
                            <a:latin typeface="Cambria Math"/>
                          </a:rPr>
                          <m:t>𝑓</m:t>
                        </m:r>
                      </m:e>
                      <m:sub>
                        <m:r>
                          <a:rPr lang="en-GB" sz="2000" b="0" i="1" smtClean="0">
                            <a:latin typeface="Cambria Math"/>
                          </a:rPr>
                          <m:t>𝑠</m:t>
                        </m:r>
                      </m:sub>
                    </m:sSub>
                  </m:oMath>
                </a14:m>
                <a:r>
                  <a:rPr lang="en-US" dirty="0" smtClean="0"/>
                  <a:t> by subtracting its mean </a:t>
                </a:r>
                <a14:m>
                  <m:oMath xmlns:m="http://schemas.openxmlformats.org/officeDocument/2006/math">
                    <m:sSub>
                      <m:sSubPr>
                        <m:ctrlPr>
                          <a:rPr lang="en-GB" b="0" i="1" smtClean="0">
                            <a:latin typeface="Cambria Math"/>
                          </a:rPr>
                        </m:ctrlPr>
                      </m:sSubPr>
                      <m:e>
                        <m:r>
                          <a:rPr lang="en-GB" b="0" i="1" smtClean="0">
                            <a:latin typeface="Cambria Math"/>
                          </a:rPr>
                          <m:t>𝑚</m:t>
                        </m:r>
                      </m:e>
                      <m:sub>
                        <m:r>
                          <a:rPr lang="en-GB" b="0" i="1" smtClean="0">
                            <a:latin typeface="Cambria Math"/>
                          </a:rPr>
                          <m:t>𝑠</m:t>
                        </m:r>
                      </m:sub>
                    </m:sSub>
                  </m:oMath>
                </a14:m>
                <a:endParaRPr lang="en-US" dirty="0" smtClean="0"/>
              </a:p>
              <a:p>
                <a:pPr lvl="1"/>
                <a14:m>
                  <m:oMath xmlns:m="http://schemas.openxmlformats.org/officeDocument/2006/math">
                    <m:sSub>
                      <m:sSubPr>
                        <m:ctrlPr>
                          <a:rPr lang="en-GB" b="0" i="1" dirty="0" smtClean="0">
                            <a:latin typeface="Cambria Math"/>
                          </a:rPr>
                        </m:ctrlPr>
                      </m:sSubPr>
                      <m:e>
                        <m:acc>
                          <m:accPr>
                            <m:chr m:val="̂"/>
                            <m:ctrlPr>
                              <a:rPr lang="en-GB" b="0" i="1" smtClean="0">
                                <a:latin typeface="Cambria Math"/>
                              </a:rPr>
                            </m:ctrlPr>
                          </m:accPr>
                          <m:e>
                            <m:r>
                              <a:rPr lang="en-GB" b="0" i="1" smtClean="0">
                                <a:latin typeface="Cambria Math"/>
                              </a:rPr>
                              <m:t>𝑓</m:t>
                            </m:r>
                          </m:e>
                        </m:acc>
                      </m:e>
                      <m:sub>
                        <m:r>
                          <a:rPr lang="en-GB" b="0" i="1" dirty="0" smtClean="0">
                            <a:latin typeface="Cambria Math"/>
                          </a:rPr>
                          <m:t>𝑐𝑠</m:t>
                        </m:r>
                      </m:sub>
                    </m:sSub>
                    <m:r>
                      <a:rPr lang="en-GB" b="0" i="1" dirty="0" smtClean="0">
                        <a:latin typeface="Cambria Math"/>
                      </a:rPr>
                      <m:t>=</m:t>
                    </m:r>
                    <m:sSub>
                      <m:sSubPr>
                        <m:ctrlPr>
                          <a:rPr lang="en-GB" b="0" i="1" dirty="0" smtClean="0">
                            <a:latin typeface="Cambria Math"/>
                          </a:rPr>
                        </m:ctrlPr>
                      </m:sSubPr>
                      <m:e>
                        <m:r>
                          <a:rPr lang="en-GB" b="0" i="1" dirty="0" smtClean="0">
                            <a:latin typeface="Cambria Math"/>
                          </a:rPr>
                          <m:t>𝐸</m:t>
                        </m:r>
                      </m:e>
                      <m:sub>
                        <m:r>
                          <a:rPr lang="en-GB" b="0" i="1" dirty="0" smtClean="0">
                            <a:latin typeface="Cambria Math"/>
                          </a:rPr>
                          <m:t>𝑠</m:t>
                        </m:r>
                      </m:sub>
                    </m:sSub>
                    <m:sSubSup>
                      <m:sSubSupPr>
                        <m:ctrlPr>
                          <a:rPr lang="en-GB" b="0" i="1" dirty="0" smtClean="0">
                            <a:latin typeface="Cambria Math"/>
                          </a:rPr>
                        </m:ctrlPr>
                      </m:sSubSupPr>
                      <m:e>
                        <m:r>
                          <a:rPr lang="en-GB" b="0" i="1" dirty="0" smtClean="0">
                            <a:latin typeface="Cambria Math"/>
                          </a:rPr>
                          <m:t>𝐷</m:t>
                        </m:r>
                      </m:e>
                      <m:sub>
                        <m:r>
                          <a:rPr lang="en-GB" b="0" i="1" dirty="0" smtClean="0">
                            <a:latin typeface="Cambria Math"/>
                          </a:rPr>
                          <m:t>𝑠</m:t>
                        </m:r>
                      </m:sub>
                      <m:sup>
                        <m:f>
                          <m:fPr>
                            <m:ctrlPr>
                              <a:rPr lang="en-GB" b="0" i="1" dirty="0" smtClean="0">
                                <a:latin typeface="Cambria Math"/>
                              </a:rPr>
                            </m:ctrlPr>
                          </m:fPr>
                          <m:num>
                            <m:r>
                              <a:rPr lang="en-GB" b="0" i="1" dirty="0" smtClean="0">
                                <a:latin typeface="Cambria Math"/>
                              </a:rPr>
                              <m:t>1</m:t>
                            </m:r>
                          </m:num>
                          <m:den>
                            <m:r>
                              <a:rPr lang="en-GB" b="0" i="1" dirty="0" smtClean="0">
                                <a:latin typeface="Cambria Math"/>
                              </a:rPr>
                              <m:t>2</m:t>
                            </m:r>
                          </m:den>
                        </m:f>
                      </m:sup>
                    </m:sSubSup>
                    <m:sSubSup>
                      <m:sSubSupPr>
                        <m:ctrlPr>
                          <a:rPr lang="en-GB" b="0" i="1" dirty="0" smtClean="0">
                            <a:latin typeface="Cambria Math"/>
                          </a:rPr>
                        </m:ctrlPr>
                      </m:sSubSupPr>
                      <m:e>
                        <m:r>
                          <a:rPr lang="en-GB" b="0" i="1" dirty="0" smtClean="0">
                            <a:latin typeface="Cambria Math"/>
                          </a:rPr>
                          <m:t>𝐸</m:t>
                        </m:r>
                      </m:e>
                      <m:sub>
                        <m:r>
                          <a:rPr lang="en-GB" b="0" i="1" dirty="0" smtClean="0">
                            <a:latin typeface="Cambria Math"/>
                          </a:rPr>
                          <m:t>𝑠</m:t>
                        </m:r>
                      </m:sub>
                      <m:sup>
                        <m:r>
                          <a:rPr lang="en-GB" b="0" i="1" dirty="0" smtClean="0">
                            <a:latin typeface="Cambria Math"/>
                          </a:rPr>
                          <m:t>𝑇</m:t>
                        </m:r>
                      </m:sup>
                    </m:sSubSup>
                    <m:sSub>
                      <m:sSubPr>
                        <m:ctrlPr>
                          <a:rPr lang="en-GB" b="0" i="1" dirty="0" smtClean="0">
                            <a:latin typeface="Cambria Math"/>
                          </a:rPr>
                        </m:ctrlPr>
                      </m:sSubPr>
                      <m:e>
                        <m:acc>
                          <m:accPr>
                            <m:chr m:val="̂"/>
                            <m:ctrlPr>
                              <a:rPr lang="en-GB" b="0" i="1" dirty="0" smtClean="0">
                                <a:latin typeface="Cambria Math"/>
                              </a:rPr>
                            </m:ctrlPr>
                          </m:accPr>
                          <m:e>
                            <m:r>
                              <a:rPr lang="en-GB" b="0" i="1" dirty="0" smtClean="0">
                                <a:latin typeface="Cambria Math"/>
                              </a:rPr>
                              <m:t>𝑓</m:t>
                            </m:r>
                          </m:e>
                        </m:acc>
                      </m:e>
                      <m:sub>
                        <m:r>
                          <a:rPr lang="en-GB" b="0" i="1" dirty="0" smtClean="0">
                            <a:latin typeface="Cambria Math"/>
                          </a:rPr>
                          <m:t>𝑐</m:t>
                        </m:r>
                      </m:sub>
                    </m:sSub>
                  </m:oMath>
                </a14:m>
                <a:endParaRPr lang="en-GB" b="0" dirty="0" smtClean="0"/>
              </a:p>
              <a:p>
                <a:pPr lvl="1"/>
                <a14:m>
                  <m:oMath xmlns:m="http://schemas.openxmlformats.org/officeDocument/2006/math">
                    <m:sSub>
                      <m:sSubPr>
                        <m:ctrlPr>
                          <a:rPr lang="en-GB" b="0" i="1" smtClean="0">
                            <a:latin typeface="Cambria Math"/>
                          </a:rPr>
                        </m:ctrlPr>
                      </m:sSubPr>
                      <m:e>
                        <m:r>
                          <a:rPr lang="en-GB" b="0" i="1" smtClean="0">
                            <a:latin typeface="Cambria Math"/>
                          </a:rPr>
                          <m:t>𝐷</m:t>
                        </m:r>
                      </m:e>
                      <m:sub>
                        <m:r>
                          <a:rPr lang="en-GB" b="0" i="1" smtClean="0">
                            <a:latin typeface="Cambria Math"/>
                          </a:rPr>
                          <m:t>𝑠</m:t>
                        </m:r>
                      </m:sub>
                    </m:sSub>
                  </m:oMath>
                </a14:m>
                <a:r>
                  <a:rPr lang="en-US" dirty="0" smtClean="0"/>
                  <a:t> is the diagonal matrix of eigenvalues of the covariance matrix </a:t>
                </a:r>
                <a14:m>
                  <m:oMath xmlns:m="http://schemas.openxmlformats.org/officeDocument/2006/math">
                    <m:sSub>
                      <m:sSubPr>
                        <m:ctrlPr>
                          <a:rPr lang="en-GB" b="0" i="1" smtClean="0">
                            <a:latin typeface="Cambria Math"/>
                          </a:rPr>
                        </m:ctrlPr>
                      </m:sSubPr>
                      <m:e>
                        <m:r>
                          <a:rPr lang="en-GB" b="0" i="1" smtClean="0">
                            <a:latin typeface="Cambria Math"/>
                          </a:rPr>
                          <m:t>𝑓</m:t>
                        </m:r>
                      </m:e>
                      <m:sub>
                        <m:r>
                          <a:rPr lang="en-GB" b="0" i="1" smtClean="0">
                            <a:latin typeface="Cambria Math"/>
                          </a:rPr>
                          <m:t>𝑐</m:t>
                        </m:r>
                      </m:sub>
                    </m:sSub>
                    <m:sSubSup>
                      <m:sSubSupPr>
                        <m:ctrlPr>
                          <a:rPr lang="en-GB" b="0" i="1" smtClean="0">
                            <a:latin typeface="Cambria Math"/>
                          </a:rPr>
                        </m:ctrlPr>
                      </m:sSubSupPr>
                      <m:e>
                        <m:r>
                          <a:rPr lang="en-GB" b="0" i="1" smtClean="0">
                            <a:latin typeface="Cambria Math"/>
                          </a:rPr>
                          <m:t>𝑓</m:t>
                        </m:r>
                      </m:e>
                      <m:sub>
                        <m:r>
                          <a:rPr lang="en-GB" b="0" i="1" smtClean="0">
                            <a:latin typeface="Cambria Math"/>
                          </a:rPr>
                          <m:t>𝑐</m:t>
                        </m:r>
                      </m:sub>
                      <m:sup>
                        <m:r>
                          <a:rPr lang="en-GB" b="0" i="1" smtClean="0">
                            <a:latin typeface="Cambria Math"/>
                          </a:rPr>
                          <m:t>𝑇</m:t>
                        </m:r>
                      </m:sup>
                    </m:sSubSup>
                    <m:r>
                      <a:rPr lang="en-GB" b="0" i="1" smtClean="0">
                        <a:latin typeface="Cambria Math"/>
                      </a:rPr>
                      <m:t>=</m:t>
                    </m:r>
                    <m:sSub>
                      <m:sSubPr>
                        <m:ctrlPr>
                          <a:rPr lang="en-GB" b="0" i="1" smtClean="0">
                            <a:latin typeface="Cambria Math"/>
                          </a:rPr>
                        </m:ctrlPr>
                      </m:sSubPr>
                      <m:e>
                        <m:r>
                          <a:rPr lang="en-GB" b="0" i="1" smtClean="0">
                            <a:latin typeface="Cambria Math"/>
                          </a:rPr>
                          <m:t>𝐸</m:t>
                        </m:r>
                      </m:e>
                      <m:sub>
                        <m:r>
                          <a:rPr lang="en-GB" b="0" i="1" smtClean="0">
                            <a:latin typeface="Cambria Math"/>
                          </a:rPr>
                          <m:t>𝑐</m:t>
                        </m:r>
                      </m:sub>
                    </m:sSub>
                    <m:sSub>
                      <m:sSubPr>
                        <m:ctrlPr>
                          <a:rPr lang="en-GB" b="0" i="1" smtClean="0">
                            <a:latin typeface="Cambria Math"/>
                          </a:rPr>
                        </m:ctrlPr>
                      </m:sSubPr>
                      <m:e>
                        <m:r>
                          <a:rPr lang="en-GB" b="0" i="1" smtClean="0">
                            <a:latin typeface="Cambria Math"/>
                          </a:rPr>
                          <m:t>𝐷</m:t>
                        </m:r>
                      </m:e>
                      <m:sub>
                        <m:r>
                          <a:rPr lang="en-GB" b="0" i="1" smtClean="0">
                            <a:latin typeface="Cambria Math"/>
                          </a:rPr>
                          <m:t>𝑐</m:t>
                        </m:r>
                      </m:sub>
                    </m:sSub>
                    <m:sSubSup>
                      <m:sSubSupPr>
                        <m:ctrlPr>
                          <a:rPr lang="en-GB" b="0" i="1" smtClean="0">
                            <a:latin typeface="Cambria Math"/>
                          </a:rPr>
                        </m:ctrlPr>
                      </m:sSubSupPr>
                      <m:e>
                        <m:r>
                          <a:rPr lang="en-GB" b="0" i="1" smtClean="0">
                            <a:latin typeface="Cambria Math"/>
                          </a:rPr>
                          <m:t>𝐸</m:t>
                        </m:r>
                      </m:e>
                      <m:sub>
                        <m:r>
                          <a:rPr lang="en-GB" b="0" i="1" smtClean="0">
                            <a:latin typeface="Cambria Math"/>
                          </a:rPr>
                          <m:t>𝑐</m:t>
                        </m:r>
                      </m:sub>
                      <m:sup>
                        <m:r>
                          <a:rPr lang="en-GB" b="0" i="1" smtClean="0">
                            <a:latin typeface="Cambria Math"/>
                          </a:rPr>
                          <m:t>𝑇</m:t>
                        </m:r>
                      </m:sup>
                    </m:sSubSup>
                  </m:oMath>
                </a14:m>
                <a:r>
                  <a:rPr lang="en-US" dirty="0"/>
                  <a:t> , </a:t>
                </a:r>
                <a14:m>
                  <m:oMath xmlns:m="http://schemas.openxmlformats.org/officeDocument/2006/math">
                    <m:sSub>
                      <m:sSubPr>
                        <m:ctrlPr>
                          <a:rPr lang="en-GB" i="1">
                            <a:latin typeface="Cambria Math"/>
                          </a:rPr>
                        </m:ctrlPr>
                      </m:sSubPr>
                      <m:e>
                        <m:r>
                          <a:rPr lang="en-GB" i="1">
                            <a:latin typeface="Cambria Math"/>
                          </a:rPr>
                          <m:t>𝐸</m:t>
                        </m:r>
                      </m:e>
                      <m:sub>
                        <m:r>
                          <a:rPr lang="en-GB" b="0" i="1" smtClean="0">
                            <a:latin typeface="Cambria Math"/>
                          </a:rPr>
                          <m:t>𝑠</m:t>
                        </m:r>
                      </m:sub>
                    </m:sSub>
                  </m:oMath>
                </a14:m>
                <a:r>
                  <a:rPr lang="en-US" dirty="0"/>
                  <a:t> is the corresponding orthogonal matrix of eigenvectors</a:t>
                </a:r>
                <a:r>
                  <a:rPr lang="en-US" dirty="0"/>
                  <a:t>. </a:t>
                </a:r>
                <a:r>
                  <a:rPr lang="en-US" dirty="0"/>
                  <a:t>Both obtained with Singular Values Decomposition (SVD</a:t>
                </a:r>
                <a:r>
                  <a:rPr lang="en-US" dirty="0" smtClean="0"/>
                  <a:t>)</a:t>
                </a:r>
              </a:p>
              <a:p>
                <a:pPr lvl="1"/>
                <a14:m>
                  <m:oMath xmlns:m="http://schemas.openxmlformats.org/officeDocument/2006/math">
                    <m:sSub>
                      <m:sSubPr>
                        <m:ctrlPr>
                          <a:rPr lang="en-GB" b="0" i="1" smtClean="0">
                            <a:latin typeface="Cambria Math"/>
                          </a:rPr>
                        </m:ctrlPr>
                      </m:sSubPr>
                      <m:e>
                        <m:acc>
                          <m:accPr>
                            <m:chr m:val="̂"/>
                            <m:ctrlPr>
                              <a:rPr lang="en-GB" b="0" i="1" smtClean="0">
                                <a:latin typeface="Cambria Math"/>
                              </a:rPr>
                            </m:ctrlPr>
                          </m:accPr>
                          <m:e>
                            <m:r>
                              <a:rPr lang="en-GB" b="0" i="1" smtClean="0">
                                <a:latin typeface="Cambria Math"/>
                              </a:rPr>
                              <m:t>𝑓</m:t>
                            </m:r>
                          </m:e>
                        </m:acc>
                      </m:e>
                      <m:sub>
                        <m:r>
                          <a:rPr lang="en-GB" b="0" i="1" smtClean="0">
                            <a:latin typeface="Cambria Math"/>
                          </a:rPr>
                          <m:t>𝑐𝑠</m:t>
                        </m:r>
                      </m:sub>
                    </m:sSub>
                    <m:r>
                      <a:rPr lang="en-GB" b="0" i="1" smtClean="0">
                        <a:latin typeface="Cambria Math"/>
                      </a:rPr>
                      <m:t>=</m:t>
                    </m:r>
                    <m:sSub>
                      <m:sSubPr>
                        <m:ctrlPr>
                          <a:rPr lang="en-GB" i="1">
                            <a:latin typeface="Cambria Math"/>
                          </a:rPr>
                        </m:ctrlPr>
                      </m:sSubPr>
                      <m:e>
                        <m:acc>
                          <m:accPr>
                            <m:chr m:val="̂"/>
                            <m:ctrlPr>
                              <a:rPr lang="en-GB" i="1">
                                <a:latin typeface="Cambria Math"/>
                              </a:rPr>
                            </m:ctrlPr>
                          </m:accPr>
                          <m:e>
                            <m:r>
                              <a:rPr lang="en-GB" i="1">
                                <a:latin typeface="Cambria Math"/>
                              </a:rPr>
                              <m:t>𝑓</m:t>
                            </m:r>
                          </m:e>
                        </m:acc>
                      </m:e>
                      <m:sub>
                        <m:r>
                          <a:rPr lang="en-GB" i="1">
                            <a:latin typeface="Cambria Math"/>
                          </a:rPr>
                          <m:t>𝑐𝑠</m:t>
                        </m:r>
                      </m:sub>
                    </m:sSub>
                    <m:r>
                      <a:rPr lang="en-GB" b="0" i="1" smtClean="0">
                        <a:latin typeface="Cambria Math"/>
                      </a:rPr>
                      <m:t>+</m:t>
                    </m:r>
                    <m:sSub>
                      <m:sSubPr>
                        <m:ctrlPr>
                          <a:rPr lang="en-GB" b="0" i="1" smtClean="0">
                            <a:latin typeface="Cambria Math"/>
                          </a:rPr>
                        </m:ctrlPr>
                      </m:sSubPr>
                      <m:e>
                        <m:r>
                          <a:rPr lang="en-GB" b="0" i="1" smtClean="0">
                            <a:latin typeface="Cambria Math"/>
                          </a:rPr>
                          <m:t>𝑚</m:t>
                        </m:r>
                      </m:e>
                      <m:sub>
                        <m:r>
                          <a:rPr lang="en-GB" b="0" i="1" smtClean="0">
                            <a:latin typeface="Cambria Math"/>
                          </a:rPr>
                          <m:t>𝑠</m:t>
                        </m:r>
                      </m:sub>
                    </m:sSub>
                  </m:oMath>
                </a14:m>
                <a:endParaRPr lang="en-US" dirty="0"/>
              </a:p>
              <a:p>
                <a:pPr lvl="1"/>
                <a:r>
                  <a:rPr lang="en-US" dirty="0" smtClean="0"/>
                  <a:t>Now: </a:t>
                </a:r>
                <a14:m>
                  <m:oMath xmlns:m="http://schemas.openxmlformats.org/officeDocument/2006/math">
                    <m:sSub>
                      <m:sSubPr>
                        <m:ctrlPr>
                          <a:rPr lang="en-GB" i="1">
                            <a:latin typeface="Cambria Math"/>
                          </a:rPr>
                        </m:ctrlPr>
                      </m:sSubPr>
                      <m:e>
                        <m:acc>
                          <m:accPr>
                            <m:chr m:val="̂"/>
                            <m:ctrlPr>
                              <a:rPr lang="en-GB" i="1">
                                <a:latin typeface="Cambria Math"/>
                              </a:rPr>
                            </m:ctrlPr>
                          </m:accPr>
                          <m:e>
                            <m:r>
                              <a:rPr lang="en-GB" i="1">
                                <a:latin typeface="Cambria Math"/>
                              </a:rPr>
                              <m:t>𝑓</m:t>
                            </m:r>
                          </m:e>
                        </m:acc>
                      </m:e>
                      <m:sub>
                        <m:r>
                          <a:rPr lang="en-GB" i="1">
                            <a:latin typeface="Cambria Math"/>
                          </a:rPr>
                          <m:t>𝑐𝑠</m:t>
                        </m:r>
                      </m:sub>
                    </m:sSub>
                    <m:r>
                      <a:rPr lang="en-GB" b="0" i="1" smtClean="0">
                        <a:latin typeface="Cambria Math"/>
                      </a:rPr>
                      <m:t>⋅</m:t>
                    </m:r>
                    <m:sSubSup>
                      <m:sSubSupPr>
                        <m:ctrlPr>
                          <a:rPr lang="en-GB" b="0" i="1" smtClean="0">
                            <a:latin typeface="Cambria Math"/>
                          </a:rPr>
                        </m:ctrlPr>
                      </m:sSubSupPr>
                      <m:e>
                        <m:acc>
                          <m:accPr>
                            <m:chr m:val="̂"/>
                            <m:ctrlPr>
                              <a:rPr lang="en-GB" i="1">
                                <a:latin typeface="Cambria Math"/>
                              </a:rPr>
                            </m:ctrlPr>
                          </m:accPr>
                          <m:e>
                            <m:r>
                              <a:rPr lang="en-GB" i="1">
                                <a:latin typeface="Cambria Math"/>
                              </a:rPr>
                              <m:t>𝑓</m:t>
                            </m:r>
                          </m:e>
                        </m:acc>
                      </m:e>
                      <m:sub>
                        <m:r>
                          <a:rPr lang="en-GB" i="1">
                            <a:latin typeface="Cambria Math"/>
                          </a:rPr>
                          <m:t>𝑐𝑠</m:t>
                        </m:r>
                      </m:sub>
                      <m:sup>
                        <m:r>
                          <a:rPr lang="en-GB" b="0" i="1" smtClean="0">
                            <a:latin typeface="Cambria Math"/>
                          </a:rPr>
                          <m:t>𝑇</m:t>
                        </m:r>
                      </m:sup>
                    </m:sSubSup>
                    <m:r>
                      <a:rPr lang="en-GB" b="0" i="1" smtClean="0">
                        <a:latin typeface="Cambria Math"/>
                      </a:rPr>
                      <m:t>=</m:t>
                    </m:r>
                    <m:sSub>
                      <m:sSubPr>
                        <m:ctrlPr>
                          <a:rPr lang="en-GB" b="0" i="1" smtClean="0">
                            <a:latin typeface="Cambria Math"/>
                          </a:rPr>
                        </m:ctrlPr>
                      </m:sSubPr>
                      <m:e>
                        <m:r>
                          <a:rPr lang="en-GB" b="0" i="1" smtClean="0">
                            <a:latin typeface="Cambria Math"/>
                          </a:rPr>
                          <m:t>𝑓</m:t>
                        </m:r>
                      </m:e>
                      <m:sub>
                        <m:r>
                          <a:rPr lang="en-GB" b="0" i="1" smtClean="0">
                            <a:latin typeface="Cambria Math"/>
                          </a:rPr>
                          <m:t>𝑠</m:t>
                        </m:r>
                      </m:sub>
                    </m:sSub>
                    <m:r>
                      <a:rPr lang="en-GB" b="0" i="1" smtClean="0">
                        <a:latin typeface="Cambria Math"/>
                      </a:rPr>
                      <m:t>⋅</m:t>
                    </m:r>
                    <m:sSubSup>
                      <m:sSubSupPr>
                        <m:ctrlPr>
                          <a:rPr lang="en-GB" b="0" i="1" smtClean="0">
                            <a:latin typeface="Cambria Math"/>
                          </a:rPr>
                        </m:ctrlPr>
                      </m:sSubSupPr>
                      <m:e>
                        <m:r>
                          <a:rPr lang="en-GB" b="0" i="1" smtClean="0">
                            <a:latin typeface="Cambria Math"/>
                          </a:rPr>
                          <m:t>𝑓</m:t>
                        </m:r>
                      </m:e>
                      <m:sub>
                        <m:r>
                          <a:rPr lang="en-GB" b="0" i="1" smtClean="0">
                            <a:latin typeface="Cambria Math"/>
                          </a:rPr>
                          <m:t>𝑠</m:t>
                        </m:r>
                      </m:sub>
                      <m:sup>
                        <m:r>
                          <a:rPr lang="en-GB" b="0" i="1" smtClean="0">
                            <a:latin typeface="Cambria Math"/>
                          </a:rPr>
                          <m:t>𝑇</m:t>
                        </m:r>
                      </m:sup>
                    </m:sSubSup>
                  </m:oMath>
                </a14:m>
                <a:r>
                  <a:rPr lang="en-US" dirty="0" smtClean="0"/>
                  <a:t>, the channel covariance match.</a:t>
                </a:r>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3" cstate="print"/>
                <a:stretch>
                  <a:fillRect t="-1213"/>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US" dirty="0" smtClean="0"/>
              <a:t>WCT</a:t>
            </a:r>
            <a:endParaRPr lang="en-US" dirty="0"/>
          </a:p>
        </p:txBody>
      </p:sp>
    </p:spTree>
    <p:extLst>
      <p:ext uri="{BB962C8B-B14F-4D97-AF65-F5344CB8AC3E}">
        <p14:creationId xmlns:p14="http://schemas.microsoft.com/office/powerpoint/2010/main" xmlns="" val="913235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mage result for vgg19 encoder decoder"/>
          <p:cNvPicPr>
            <a:picLocks noChangeAspect="1" noChangeArrowheads="1"/>
          </p:cNvPicPr>
          <p:nvPr/>
        </p:nvPicPr>
        <p:blipFill>
          <a:blip r:embed="rId3" cstate="print"/>
          <a:srcRect/>
          <a:stretch>
            <a:fillRect/>
          </a:stretch>
        </p:blipFill>
        <p:spPr bwMode="auto">
          <a:xfrm>
            <a:off x="304800" y="1371600"/>
            <a:ext cx="8515350" cy="2600326"/>
          </a:xfrm>
          <a:prstGeom prst="rect">
            <a:avLst/>
          </a:prstGeom>
          <a:noFill/>
        </p:spPr>
      </p:pic>
      <p:sp>
        <p:nvSpPr>
          <p:cNvPr id="2" name="Title 1"/>
          <p:cNvSpPr>
            <a:spLocks noGrp="1"/>
          </p:cNvSpPr>
          <p:nvPr>
            <p:ph type="title"/>
          </p:nvPr>
        </p:nvSpPr>
        <p:spPr>
          <a:xfrm>
            <a:off x="457200" y="762000"/>
            <a:ext cx="8229600" cy="1143000"/>
          </a:xfrm>
        </p:spPr>
        <p:txBody>
          <a:bodyPr>
            <a:normAutofit fontScale="90000"/>
          </a:bodyPr>
          <a:lstStyle/>
          <a:p>
            <a:pPr algn="ctr"/>
            <a:r>
              <a:rPr lang="en-US" dirty="0" smtClean="0"/>
              <a:t>Feature Transform Using VGG-19 Encoder-Decoder</a:t>
            </a:r>
            <a:br>
              <a:rPr lang="en-US" dirty="0" smtClean="0"/>
            </a:br>
            <a:endParaRPr lang="en-US" dirty="0"/>
          </a:p>
        </p:txBody>
      </p:sp>
      <p:pic>
        <p:nvPicPr>
          <p:cNvPr id="14339" name="Picture 3"/>
          <p:cNvPicPr>
            <a:picLocks noChangeAspect="1" noChangeArrowheads="1"/>
          </p:cNvPicPr>
          <p:nvPr/>
        </p:nvPicPr>
        <p:blipFill>
          <a:blip r:embed="rId4" cstate="print"/>
          <a:srcRect/>
          <a:stretch>
            <a:fillRect/>
          </a:stretch>
        </p:blipFill>
        <p:spPr bwMode="auto">
          <a:xfrm>
            <a:off x="3962400" y="4343400"/>
            <a:ext cx="2390775" cy="628650"/>
          </a:xfrm>
          <a:prstGeom prst="rect">
            <a:avLst/>
          </a:prstGeom>
          <a:noFill/>
          <a:ln w="9525">
            <a:noFill/>
            <a:miter lim="800000"/>
            <a:headEnd/>
            <a:tailEnd/>
          </a:ln>
        </p:spPr>
      </p:pic>
      <p:sp>
        <p:nvSpPr>
          <p:cNvPr id="6" name="Down Arrow 5"/>
          <p:cNvSpPr/>
          <p:nvPr/>
        </p:nvSpPr>
        <p:spPr>
          <a:xfrm>
            <a:off x="4648200" y="3276600"/>
            <a:ext cx="3048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rot="10800000">
            <a:off x="5105400" y="3276600"/>
            <a:ext cx="3048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096000" y="6477000"/>
            <a:ext cx="1822935" cy="276999"/>
          </a:xfrm>
          <a:prstGeom prst="rect">
            <a:avLst/>
          </a:prstGeom>
          <a:noFill/>
        </p:spPr>
        <p:txBody>
          <a:bodyPr wrap="none" rtlCol="0">
            <a:spAutoFit/>
          </a:bodyPr>
          <a:lstStyle/>
          <a:p>
            <a:r>
              <a:rPr lang="en-US" sz="1200" dirty="0">
                <a:solidFill>
                  <a:schemeClr val="bg1">
                    <a:lumMod val="50000"/>
                  </a:schemeClr>
                </a:solidFill>
              </a:rPr>
              <a:t>Image source: Li et al.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mage result for vgg19 encoder decoder"/>
          <p:cNvPicPr>
            <a:picLocks noChangeAspect="1" noChangeArrowheads="1"/>
          </p:cNvPicPr>
          <p:nvPr/>
        </p:nvPicPr>
        <p:blipFill>
          <a:blip r:embed="rId3" cstate="print"/>
          <a:srcRect/>
          <a:stretch>
            <a:fillRect/>
          </a:stretch>
        </p:blipFill>
        <p:spPr bwMode="auto">
          <a:xfrm>
            <a:off x="304800" y="1371600"/>
            <a:ext cx="8515350" cy="2600326"/>
          </a:xfrm>
          <a:prstGeom prst="rect">
            <a:avLst/>
          </a:prstGeom>
          <a:noFill/>
        </p:spPr>
      </p:pic>
      <p:sp>
        <p:nvSpPr>
          <p:cNvPr id="2" name="Title 1"/>
          <p:cNvSpPr>
            <a:spLocks noGrp="1"/>
          </p:cNvSpPr>
          <p:nvPr>
            <p:ph type="title"/>
          </p:nvPr>
        </p:nvSpPr>
        <p:spPr>
          <a:xfrm>
            <a:off x="447675" y="228600"/>
            <a:ext cx="8229600" cy="1143000"/>
          </a:xfrm>
        </p:spPr>
        <p:txBody>
          <a:bodyPr>
            <a:normAutofit/>
          </a:bodyPr>
          <a:lstStyle/>
          <a:p>
            <a:pPr algn="ctr"/>
            <a:r>
              <a:rPr lang="en-US" dirty="0" smtClean="0"/>
              <a:t>Model Training</a:t>
            </a:r>
            <a:endParaRPr lang="en-US" dirty="0"/>
          </a:p>
        </p:txBody>
      </p:sp>
      <p:sp>
        <p:nvSpPr>
          <p:cNvPr id="8" name="TextBox 7"/>
          <p:cNvSpPr txBox="1"/>
          <p:nvPr/>
        </p:nvSpPr>
        <p:spPr>
          <a:xfrm>
            <a:off x="6096000" y="6477000"/>
            <a:ext cx="1822935" cy="276999"/>
          </a:xfrm>
          <a:prstGeom prst="rect">
            <a:avLst/>
          </a:prstGeom>
          <a:noFill/>
        </p:spPr>
        <p:txBody>
          <a:bodyPr wrap="none" rtlCol="0">
            <a:spAutoFit/>
          </a:bodyPr>
          <a:lstStyle/>
          <a:p>
            <a:r>
              <a:rPr lang="en-US" sz="1200" dirty="0">
                <a:solidFill>
                  <a:schemeClr val="bg1">
                    <a:lumMod val="50000"/>
                  </a:schemeClr>
                </a:solidFill>
              </a:rPr>
              <a:t>Image source: Li et al.</a:t>
            </a:r>
          </a:p>
        </p:txBody>
      </p:sp>
      <mc:AlternateContent xmlns:mc="http://schemas.openxmlformats.org/markup-compatibility/2006">
        <mc:Choice xmlns:a14="http://schemas.microsoft.com/office/drawing/2010/main" xmlns="" Requires="a14">
          <p:sp>
            <p:nvSpPr>
              <p:cNvPr id="4" name="TextBox 3"/>
              <p:cNvSpPr txBox="1"/>
              <p:nvPr/>
            </p:nvSpPr>
            <p:spPr>
              <a:xfrm>
                <a:off x="304800" y="4114800"/>
                <a:ext cx="5990871" cy="1789977"/>
              </a:xfrm>
              <a:prstGeom prst="rect">
                <a:avLst/>
              </a:prstGeom>
              <a:noFill/>
            </p:spPr>
            <p:txBody>
              <a:bodyPr wrap="none" rtlCol="0">
                <a:spAutoFit/>
              </a:bodyPr>
              <a:lstStyle/>
              <a:p>
                <a:r>
                  <a:rPr lang="en-GB" dirty="0" smtClean="0"/>
                  <a:t>Decoder Trained for Image Reconstruction!</a:t>
                </a:r>
              </a:p>
              <a:p>
                <a:r>
                  <a:rPr lang="en-GB" dirty="0" smtClean="0"/>
                  <a:t>Loss function: </a:t>
                </a:r>
                <a14:m>
                  <m:oMath xmlns:m="http://schemas.openxmlformats.org/officeDocument/2006/math">
                    <m:r>
                      <a:rPr lang="en-GB" b="0" i="1" smtClean="0">
                        <a:latin typeface="Cambria Math"/>
                      </a:rPr>
                      <m:t>𝐿</m:t>
                    </m:r>
                    <m:r>
                      <a:rPr lang="en-GB" b="0" i="1" smtClean="0">
                        <a:latin typeface="Cambria Math"/>
                      </a:rPr>
                      <m:t>=</m:t>
                    </m:r>
                    <m:r>
                      <a:rPr lang="en-GB" b="0" i="1" smtClean="0">
                        <a:latin typeface="Cambria Math"/>
                      </a:rPr>
                      <m:t>𝑀𝑆𝐸</m:t>
                    </m:r>
                    <m:d>
                      <m:dPr>
                        <m:ctrlPr>
                          <a:rPr lang="en-GB" b="0" i="1" smtClean="0">
                            <a:latin typeface="Cambria Math"/>
                          </a:rPr>
                        </m:ctrlPr>
                      </m:dPr>
                      <m:e>
                        <m:r>
                          <a:rPr lang="en-GB" b="0" i="1" smtClean="0">
                            <a:latin typeface="Cambria Math"/>
                          </a:rPr>
                          <m:t>𝑥</m:t>
                        </m:r>
                        <m:r>
                          <a:rPr lang="en-GB" b="0" i="1" smtClean="0">
                            <a:latin typeface="Cambria Math"/>
                          </a:rPr>
                          <m:t>−</m:t>
                        </m:r>
                        <m:acc>
                          <m:accPr>
                            <m:chr m:val="̂"/>
                            <m:ctrlPr>
                              <a:rPr lang="en-GB" b="0" i="1" smtClean="0">
                                <a:latin typeface="Cambria Math"/>
                              </a:rPr>
                            </m:ctrlPr>
                          </m:accPr>
                          <m:e>
                            <m:r>
                              <a:rPr lang="en-GB" b="0" i="1" smtClean="0">
                                <a:latin typeface="Cambria Math"/>
                              </a:rPr>
                              <m:t>𝑥</m:t>
                            </m:r>
                          </m:e>
                        </m:acc>
                      </m:e>
                    </m:d>
                    <m:r>
                      <a:rPr lang="en-GB" b="0" i="1" smtClean="0">
                        <a:latin typeface="Cambria Math"/>
                      </a:rPr>
                      <m:t>+</m:t>
                    </m:r>
                    <m:r>
                      <a:rPr lang="en-GB" b="0" i="1" smtClean="0">
                        <a:latin typeface="Cambria Math"/>
                      </a:rPr>
                      <m:t>𝜆</m:t>
                    </m:r>
                    <m:r>
                      <a:rPr lang="en-GB" b="0" i="1" smtClean="0">
                        <a:latin typeface="Cambria Math"/>
                      </a:rPr>
                      <m:t>⋅</m:t>
                    </m:r>
                    <m:r>
                      <a:rPr lang="en-GB" b="0" i="1" smtClean="0">
                        <a:latin typeface="Cambria Math"/>
                      </a:rPr>
                      <m:t>𝑀𝑆𝐸</m:t>
                    </m:r>
                    <m:d>
                      <m:dPr>
                        <m:ctrlPr>
                          <a:rPr lang="en-GB" b="0" i="1" smtClean="0">
                            <a:latin typeface="Cambria Math"/>
                          </a:rPr>
                        </m:ctrlPr>
                      </m:dPr>
                      <m:e>
                        <m:r>
                          <m:rPr>
                            <m:sty m:val="p"/>
                          </m:rPr>
                          <a:rPr lang="en-GB" b="0" i="0" smtClean="0">
                            <a:latin typeface="Cambria Math"/>
                          </a:rPr>
                          <m:t>Φ</m:t>
                        </m:r>
                        <m:d>
                          <m:dPr>
                            <m:ctrlPr>
                              <a:rPr lang="en-GB" b="0" i="1" smtClean="0">
                                <a:latin typeface="Cambria Math"/>
                              </a:rPr>
                            </m:ctrlPr>
                          </m:dPr>
                          <m:e>
                            <m:r>
                              <a:rPr lang="en-GB" b="0" i="1" smtClean="0">
                                <a:latin typeface="Cambria Math"/>
                              </a:rPr>
                              <m:t>𝑥</m:t>
                            </m:r>
                          </m:e>
                        </m:d>
                        <m:r>
                          <a:rPr lang="en-GB" b="0" i="1" smtClean="0">
                            <a:latin typeface="Cambria Math"/>
                          </a:rPr>
                          <m:t>−</m:t>
                        </m:r>
                        <m:r>
                          <m:rPr>
                            <m:sty m:val="p"/>
                          </m:rPr>
                          <a:rPr lang="en-GB" b="0" i="0" smtClean="0">
                            <a:latin typeface="Cambria Math"/>
                          </a:rPr>
                          <m:t>Φ</m:t>
                        </m:r>
                        <m:d>
                          <m:dPr>
                            <m:ctrlPr>
                              <a:rPr lang="en-GB" b="0" i="1" smtClean="0">
                                <a:latin typeface="Cambria Math"/>
                              </a:rPr>
                            </m:ctrlPr>
                          </m:dPr>
                          <m:e>
                            <m:acc>
                              <m:accPr>
                                <m:chr m:val="̂"/>
                                <m:ctrlPr>
                                  <a:rPr lang="en-GB" b="0" i="1" smtClean="0">
                                    <a:latin typeface="Cambria Math"/>
                                  </a:rPr>
                                </m:ctrlPr>
                              </m:accPr>
                              <m:e>
                                <m:r>
                                  <a:rPr lang="en-GB" b="0" i="1" smtClean="0">
                                    <a:latin typeface="Cambria Math"/>
                                  </a:rPr>
                                  <m:t>𝑥</m:t>
                                </m:r>
                              </m:e>
                            </m:acc>
                          </m:e>
                        </m:d>
                      </m:e>
                    </m:d>
                  </m:oMath>
                </a14:m>
                <a:endParaRPr lang="en-GB" dirty="0" smtClean="0"/>
              </a:p>
              <a:p>
                <a:endParaRPr lang="en-GB" dirty="0"/>
              </a:p>
              <a:p>
                <a:r>
                  <a:rPr lang="en-GB" dirty="0" smtClean="0"/>
                  <a:t>Two Training Phases:</a:t>
                </a:r>
              </a:p>
              <a:p>
                <a:pPr marL="742950" lvl="1" indent="-285750">
                  <a:buFont typeface="Arial" panose="020B0604020202020204" pitchFamily="34" charset="0"/>
                  <a:buChar char="•"/>
                </a:pPr>
                <a:r>
                  <a:rPr lang="en-GB" dirty="0" smtClean="0"/>
                  <a:t>Blocks training</a:t>
                </a:r>
              </a:p>
              <a:p>
                <a:pPr marL="742950" lvl="1" indent="-285750">
                  <a:buFont typeface="Arial" panose="020B0604020202020204" pitchFamily="34" charset="0"/>
                  <a:buChar char="•"/>
                </a:pPr>
                <a:r>
                  <a:rPr lang="en-GB" dirty="0" smtClean="0"/>
                  <a:t>Fine-Tune training</a:t>
                </a:r>
                <a:endParaRPr lang="en-GB" dirty="0"/>
              </a:p>
            </p:txBody>
          </p:sp>
        </mc:Choice>
        <mc:Fallback>
          <p:sp>
            <p:nvSpPr>
              <p:cNvPr id="4" name="TextBox 3"/>
              <p:cNvSpPr txBox="1">
                <a:spLocks noRot="1" noChangeAspect="1" noMove="1" noResize="1" noEditPoints="1" noAdjustHandles="1" noChangeArrowheads="1" noChangeShapeType="1" noTextEdit="1"/>
              </p:cNvSpPr>
              <p:nvPr/>
            </p:nvSpPr>
            <p:spPr>
              <a:xfrm>
                <a:off x="304800" y="4114800"/>
                <a:ext cx="5990871" cy="1789977"/>
              </a:xfrm>
              <a:prstGeom prst="rect">
                <a:avLst/>
              </a:prstGeom>
              <a:blipFill rotWithShape="1">
                <a:blip r:embed="rId4" cstate="print"/>
                <a:stretch>
                  <a:fillRect l="-814" t="-1701" r="-509" b="-4422"/>
                </a:stretch>
              </a:blipFill>
            </p:spPr>
            <p:txBody>
              <a:bodyPr/>
              <a:lstStyle/>
              <a:p>
                <a:r>
                  <a:rPr lang="en-GB">
                    <a:noFill/>
                  </a:rPr>
                  <a:t> </a:t>
                </a:r>
              </a:p>
            </p:txBody>
          </p:sp>
        </mc:Fallback>
      </mc:AlternateContent>
    </p:spTree>
    <p:extLst>
      <p:ext uri="{BB962C8B-B14F-4D97-AF65-F5344CB8AC3E}">
        <p14:creationId xmlns:p14="http://schemas.microsoft.com/office/powerpoint/2010/main" xmlns="" val="241298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ctr"/>
            <a:r>
              <a:rPr lang="en-US" dirty="0" smtClean="0"/>
              <a:t>Algorithm Architecture</a:t>
            </a:r>
            <a:endParaRPr lang="en-US" dirty="0"/>
          </a:p>
        </p:txBody>
      </p:sp>
      <p:pic>
        <p:nvPicPr>
          <p:cNvPr id="16385" name="Picture 1" descr="C:\Users\carmi\Documents\universal_style_transfer\ppt\UST_arc_mlt_level_pipeline.png"/>
          <p:cNvPicPr>
            <a:picLocks noChangeAspect="1" noChangeArrowheads="1"/>
          </p:cNvPicPr>
          <p:nvPr/>
        </p:nvPicPr>
        <p:blipFill>
          <a:blip r:embed="rId3" cstate="print"/>
          <a:srcRect/>
          <a:stretch>
            <a:fillRect/>
          </a:stretch>
        </p:blipFill>
        <p:spPr bwMode="auto">
          <a:xfrm>
            <a:off x="2286000" y="1066800"/>
            <a:ext cx="4358136" cy="4619626"/>
          </a:xfrm>
          <a:prstGeom prst="rect">
            <a:avLst/>
          </a:prstGeom>
          <a:noFill/>
        </p:spPr>
      </p:pic>
      <p:sp>
        <p:nvSpPr>
          <p:cNvPr id="5" name="Rectangle 4"/>
          <p:cNvSpPr/>
          <p:nvPr/>
        </p:nvSpPr>
        <p:spPr>
          <a:xfrm>
            <a:off x="1447800" y="5791200"/>
            <a:ext cx="7543800" cy="461665"/>
          </a:xfrm>
          <a:prstGeom prst="rect">
            <a:avLst/>
          </a:prstGeom>
        </p:spPr>
        <p:txBody>
          <a:bodyPr wrap="square">
            <a:spAutoFit/>
          </a:bodyPr>
          <a:lstStyle/>
          <a:p>
            <a:r>
              <a:rPr lang="en-US" sz="1200" dirty="0" smtClean="0">
                <a:solidFill>
                  <a:schemeClr val="bg1">
                    <a:lumMod val="50000"/>
                  </a:schemeClr>
                </a:solidFill>
              </a:rPr>
              <a:t>Image source: </a:t>
            </a:r>
            <a:r>
              <a:rPr lang="en-US" sz="1200" dirty="0" smtClean="0">
                <a:hlinkClick r:id="rId4"/>
              </a:rPr>
              <a:t>https://www.researchgate.net/figure/Universal-Style-Transfer-architecture-with-the-whole-multi-level-pipeline-Each-level-of_fig3_327495907</a:t>
            </a:r>
            <a:endParaRPr lang="en-US" sz="1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5"/>
          <p:cNvPicPr>
            <a:picLocks noChangeAspect="1" noChangeArrowheads="1"/>
          </p:cNvPicPr>
          <p:nvPr/>
        </p:nvPicPr>
        <p:blipFill>
          <a:blip r:embed="rId3" cstate="print"/>
          <a:srcRect/>
          <a:stretch>
            <a:fillRect/>
          </a:stretch>
        </p:blipFill>
        <p:spPr bwMode="auto">
          <a:xfrm>
            <a:off x="5480504" y="3609975"/>
            <a:ext cx="1072696" cy="1905000"/>
          </a:xfrm>
          <a:prstGeom prst="rect">
            <a:avLst/>
          </a:prstGeom>
          <a:noFill/>
          <a:ln w="9525">
            <a:noFill/>
            <a:miter lim="800000"/>
            <a:headEnd/>
            <a:tailEnd/>
          </a:ln>
        </p:spPr>
      </p:pic>
      <p:pic>
        <p:nvPicPr>
          <p:cNvPr id="13313" name="Picture 1" descr="C:\Users\carmi\Documents\universal_style_transfer\ppt\boost_fig.png"/>
          <p:cNvPicPr>
            <a:picLocks noChangeAspect="1" noChangeArrowheads="1"/>
          </p:cNvPicPr>
          <p:nvPr/>
        </p:nvPicPr>
        <p:blipFill>
          <a:blip r:embed="rId4" cstate="print"/>
          <a:srcRect/>
          <a:stretch>
            <a:fillRect/>
          </a:stretch>
        </p:blipFill>
        <p:spPr bwMode="auto">
          <a:xfrm>
            <a:off x="3193758" y="877070"/>
            <a:ext cx="2445040" cy="3016312"/>
          </a:xfrm>
          <a:prstGeom prst="rect">
            <a:avLst/>
          </a:prstGeom>
          <a:noFill/>
        </p:spPr>
      </p:pic>
      <p:pic>
        <p:nvPicPr>
          <p:cNvPr id="13315" name="Picture 3" descr="C:\Users\carmi\Documents\universal_style_transfer\ppt\boost_in2_st2_05.jpg"/>
          <p:cNvPicPr>
            <a:picLocks noChangeAspect="1" noChangeArrowheads="1"/>
          </p:cNvPicPr>
          <p:nvPr/>
        </p:nvPicPr>
        <p:blipFill>
          <a:blip r:embed="rId5" cstate="print"/>
          <a:srcRect/>
          <a:stretch>
            <a:fillRect/>
          </a:stretch>
        </p:blipFill>
        <p:spPr bwMode="auto">
          <a:xfrm>
            <a:off x="6934198" y="1143000"/>
            <a:ext cx="2133602" cy="2133602"/>
          </a:xfrm>
          <a:prstGeom prst="rect">
            <a:avLst/>
          </a:prstGeom>
          <a:noFill/>
        </p:spPr>
      </p:pic>
      <p:pic>
        <p:nvPicPr>
          <p:cNvPr id="13316" name="Picture 4"/>
          <p:cNvPicPr>
            <a:picLocks noChangeAspect="1" noChangeArrowheads="1"/>
          </p:cNvPicPr>
          <p:nvPr/>
        </p:nvPicPr>
        <p:blipFill>
          <a:blip r:embed="rId6" cstate="print"/>
          <a:srcRect/>
          <a:stretch>
            <a:fillRect/>
          </a:stretch>
        </p:blipFill>
        <p:spPr bwMode="auto">
          <a:xfrm>
            <a:off x="1759241" y="1676400"/>
            <a:ext cx="901117" cy="3352800"/>
          </a:xfrm>
          <a:prstGeom prst="rect">
            <a:avLst/>
          </a:prstGeom>
          <a:noFill/>
          <a:ln w="9525">
            <a:noFill/>
            <a:miter lim="800000"/>
            <a:headEnd/>
            <a:tailEnd/>
          </a:ln>
        </p:spPr>
      </p:pic>
      <p:pic>
        <p:nvPicPr>
          <p:cNvPr id="13318" name="Picture 6" descr="C:\Users\carmi\Documents\universal_style_transfer\ppt\car_sq.jpg"/>
          <p:cNvPicPr>
            <a:picLocks noChangeAspect="1" noChangeArrowheads="1"/>
          </p:cNvPicPr>
          <p:nvPr/>
        </p:nvPicPr>
        <p:blipFill>
          <a:blip r:embed="rId7" cstate="print"/>
          <a:srcRect/>
          <a:stretch>
            <a:fillRect/>
          </a:stretch>
        </p:blipFill>
        <p:spPr bwMode="auto">
          <a:xfrm>
            <a:off x="152400" y="1295400"/>
            <a:ext cx="1371600" cy="1371600"/>
          </a:xfrm>
          <a:prstGeom prst="rect">
            <a:avLst/>
          </a:prstGeom>
          <a:noFill/>
        </p:spPr>
      </p:pic>
      <p:pic>
        <p:nvPicPr>
          <p:cNvPr id="13319" name="Picture 7" descr="C:\Users\carmi\Documents\universal_style_transfer\ppt\st2_sq.jpg"/>
          <p:cNvPicPr>
            <a:picLocks noChangeAspect="1" noChangeArrowheads="1"/>
          </p:cNvPicPr>
          <p:nvPr/>
        </p:nvPicPr>
        <p:blipFill>
          <a:blip r:embed="rId8" cstate="print"/>
          <a:srcRect/>
          <a:stretch>
            <a:fillRect/>
          </a:stretch>
        </p:blipFill>
        <p:spPr bwMode="auto">
          <a:xfrm flipH="1">
            <a:off x="152400" y="3886200"/>
            <a:ext cx="1371600" cy="1371600"/>
          </a:xfrm>
          <a:prstGeom prst="rect">
            <a:avLst/>
          </a:prstGeom>
          <a:noFill/>
        </p:spPr>
      </p:pic>
      <p:cxnSp>
        <p:nvCxnSpPr>
          <p:cNvPr id="16" name="Straight Arrow Connector 15"/>
          <p:cNvCxnSpPr/>
          <p:nvPr/>
        </p:nvCxnSpPr>
        <p:spPr>
          <a:xfrm>
            <a:off x="2590800" y="2133601"/>
            <a:ext cx="602958"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8" name="Shape 17"/>
          <p:cNvCxnSpPr/>
          <p:nvPr/>
        </p:nvCxnSpPr>
        <p:spPr>
          <a:xfrm rot="5400000" flipH="1" flipV="1">
            <a:off x="1913192" y="3291434"/>
            <a:ext cx="2186775" cy="374359"/>
          </a:xfrm>
          <a:prstGeom prst="bentConnector3">
            <a:avLst>
              <a:gd name="adj1" fmla="val 99899"/>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1" name="Elbow Connector 20"/>
          <p:cNvCxnSpPr/>
          <p:nvPr/>
        </p:nvCxnSpPr>
        <p:spPr>
          <a:xfrm rot="16200000" flipH="1">
            <a:off x="2193852" y="2797247"/>
            <a:ext cx="1981199" cy="958703"/>
          </a:xfrm>
          <a:prstGeom prst="bentConnector3">
            <a:avLst>
              <a:gd name="adj1" fmla="val 100154"/>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p:nvPr/>
        </p:nvCxnSpPr>
        <p:spPr>
          <a:xfrm>
            <a:off x="2590800" y="4419600"/>
            <a:ext cx="1073003"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pic>
        <p:nvPicPr>
          <p:cNvPr id="30" name="Picture 5"/>
          <p:cNvPicPr>
            <a:picLocks noChangeAspect="1" noChangeArrowheads="1"/>
          </p:cNvPicPr>
          <p:nvPr/>
        </p:nvPicPr>
        <p:blipFill>
          <a:blip r:embed="rId3" cstate="print"/>
          <a:srcRect/>
          <a:stretch>
            <a:fillRect/>
          </a:stretch>
        </p:blipFill>
        <p:spPr bwMode="auto">
          <a:xfrm>
            <a:off x="5562600" y="1219200"/>
            <a:ext cx="1072696" cy="1905000"/>
          </a:xfrm>
          <a:prstGeom prst="rect">
            <a:avLst/>
          </a:prstGeom>
          <a:noFill/>
          <a:ln w="9525">
            <a:noFill/>
            <a:miter lim="800000"/>
            <a:headEnd/>
            <a:tailEnd/>
          </a:ln>
        </p:spPr>
      </p:pic>
      <p:cxnSp>
        <p:nvCxnSpPr>
          <p:cNvPr id="31" name="Straight Arrow Connector 30"/>
          <p:cNvCxnSpPr/>
          <p:nvPr/>
        </p:nvCxnSpPr>
        <p:spPr>
          <a:xfrm>
            <a:off x="5257800" y="2133600"/>
            <a:ext cx="3810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32" name="Straight Arrow Connector 31"/>
          <p:cNvCxnSpPr/>
          <p:nvPr/>
        </p:nvCxnSpPr>
        <p:spPr>
          <a:xfrm>
            <a:off x="6553200" y="2133600"/>
            <a:ext cx="3810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33" name="Straight Arrow Connector 32"/>
          <p:cNvCxnSpPr/>
          <p:nvPr/>
        </p:nvCxnSpPr>
        <p:spPr>
          <a:xfrm>
            <a:off x="6476998" y="4572001"/>
            <a:ext cx="4572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pic>
        <p:nvPicPr>
          <p:cNvPr id="13320" name="Picture 8" descr="C:\Users\carmi\Documents\universal_style_transfer\Report\Figures\boost\boost_in2_st2_05_no.jpg"/>
          <p:cNvPicPr>
            <a:picLocks noChangeAspect="1" noChangeArrowheads="1"/>
          </p:cNvPicPr>
          <p:nvPr/>
        </p:nvPicPr>
        <p:blipFill>
          <a:blip r:embed="rId9" cstate="print"/>
          <a:srcRect/>
          <a:stretch>
            <a:fillRect/>
          </a:stretch>
        </p:blipFill>
        <p:spPr bwMode="auto">
          <a:xfrm>
            <a:off x="6934200" y="3810000"/>
            <a:ext cx="2133600" cy="2133600"/>
          </a:xfrm>
          <a:prstGeom prst="rect">
            <a:avLst/>
          </a:prstGeom>
          <a:noFill/>
        </p:spPr>
      </p:pic>
      <p:sp>
        <p:nvSpPr>
          <p:cNvPr id="52" name="TextBox 51"/>
          <p:cNvSpPr txBox="1"/>
          <p:nvPr/>
        </p:nvSpPr>
        <p:spPr>
          <a:xfrm>
            <a:off x="7756255" y="5943600"/>
            <a:ext cx="942887" cy="369332"/>
          </a:xfrm>
          <a:prstGeom prst="rect">
            <a:avLst/>
          </a:prstGeom>
          <a:noFill/>
        </p:spPr>
        <p:txBody>
          <a:bodyPr wrap="none" rtlCol="0">
            <a:spAutoFit/>
          </a:bodyPr>
          <a:lstStyle/>
          <a:p>
            <a:r>
              <a:rPr lang="en-US" dirty="0" smtClean="0">
                <a:latin typeface="Bernard MT Condensed" pitchFamily="18" charset="0"/>
              </a:rPr>
              <a:t>No Boost</a:t>
            </a:r>
            <a:endParaRPr lang="en-US" dirty="0">
              <a:latin typeface="Bernard MT Condensed" pitchFamily="18" charset="0"/>
            </a:endParaRPr>
          </a:p>
        </p:txBody>
      </p:sp>
      <p:sp>
        <p:nvSpPr>
          <p:cNvPr id="53" name="TextBox 52"/>
          <p:cNvSpPr txBox="1"/>
          <p:nvPr/>
        </p:nvSpPr>
        <p:spPr>
          <a:xfrm>
            <a:off x="7756255" y="3240643"/>
            <a:ext cx="670376" cy="369332"/>
          </a:xfrm>
          <a:prstGeom prst="rect">
            <a:avLst/>
          </a:prstGeom>
          <a:noFill/>
        </p:spPr>
        <p:txBody>
          <a:bodyPr wrap="none" rtlCol="0">
            <a:spAutoFit/>
          </a:bodyPr>
          <a:lstStyle/>
          <a:p>
            <a:r>
              <a:rPr lang="en-US" dirty="0" smtClean="0">
                <a:latin typeface="Bernard MT Condensed" pitchFamily="18" charset="0"/>
              </a:rPr>
              <a:t>Boost</a:t>
            </a:r>
            <a:endParaRPr lang="en-US" dirty="0">
              <a:latin typeface="Bernard MT Condensed" pitchFamily="18" charset="0"/>
            </a:endParaRPr>
          </a:p>
        </p:txBody>
      </p:sp>
      <p:cxnSp>
        <p:nvCxnSpPr>
          <p:cNvPr id="74" name="Straight Arrow Connector 73"/>
          <p:cNvCxnSpPr/>
          <p:nvPr/>
        </p:nvCxnSpPr>
        <p:spPr>
          <a:xfrm>
            <a:off x="1488257" y="4495800"/>
            <a:ext cx="381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a:off x="1524000" y="2209800"/>
            <a:ext cx="381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3" name="מחבר ישר 22"/>
          <p:cNvCxnSpPr/>
          <p:nvPr/>
        </p:nvCxnSpPr>
        <p:spPr>
          <a:xfrm>
            <a:off x="2590800" y="4572001"/>
            <a:ext cx="228600" cy="0"/>
          </a:xfrm>
          <a:prstGeom prst="line">
            <a:avLst/>
          </a:prstGeom>
          <a:ln>
            <a:tailEnd type="none"/>
          </a:ln>
        </p:spPr>
        <p:style>
          <a:lnRef idx="3">
            <a:schemeClr val="accent4"/>
          </a:lnRef>
          <a:fillRef idx="0">
            <a:schemeClr val="accent4"/>
          </a:fillRef>
          <a:effectRef idx="2">
            <a:schemeClr val="accent4"/>
          </a:effectRef>
          <a:fontRef idx="minor">
            <a:schemeClr val="tx1"/>
          </a:fontRef>
        </p:style>
      </p:cxnSp>
      <p:pic>
        <p:nvPicPr>
          <p:cNvPr id="1026" name="Picture 2"/>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3663803" y="4162425"/>
            <a:ext cx="752475" cy="6667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59" name="מחבר ישר 58"/>
          <p:cNvCxnSpPr/>
          <p:nvPr/>
        </p:nvCxnSpPr>
        <p:spPr>
          <a:xfrm>
            <a:off x="2587206" y="2292095"/>
            <a:ext cx="117894" cy="0"/>
          </a:xfrm>
          <a:prstGeom prst="line">
            <a:avLst/>
          </a:prstGeom>
          <a:ln>
            <a:solidFill>
              <a:schemeClr val="accent2"/>
            </a:solidFill>
            <a:tailEnd type="none"/>
          </a:ln>
        </p:spPr>
        <p:style>
          <a:lnRef idx="3">
            <a:schemeClr val="accent4"/>
          </a:lnRef>
          <a:fillRef idx="0">
            <a:schemeClr val="accent4"/>
          </a:fillRef>
          <a:effectRef idx="2">
            <a:schemeClr val="accent4"/>
          </a:effectRef>
          <a:fontRef idx="minor">
            <a:schemeClr val="tx1"/>
          </a:fontRef>
        </p:style>
      </p:cxnSp>
      <p:cxnSp>
        <p:nvCxnSpPr>
          <p:cNvPr id="61" name="Straight Arrow Connector 28"/>
          <p:cNvCxnSpPr/>
          <p:nvPr/>
        </p:nvCxnSpPr>
        <p:spPr>
          <a:xfrm>
            <a:off x="4375297" y="4562475"/>
            <a:ext cx="1187303"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 name="Title 1"/>
          <p:cNvSpPr>
            <a:spLocks noGrp="1"/>
          </p:cNvSpPr>
          <p:nvPr>
            <p:ph type="title"/>
          </p:nvPr>
        </p:nvSpPr>
        <p:spPr>
          <a:xfrm>
            <a:off x="333287" y="99060"/>
            <a:ext cx="8229600" cy="1143000"/>
          </a:xfrm>
        </p:spPr>
        <p:txBody>
          <a:bodyPr/>
          <a:lstStyle/>
          <a:p>
            <a:pPr algn="ctr"/>
            <a:r>
              <a:rPr lang="en-US" dirty="0" smtClean="0"/>
              <a:t>Stylization Boosting</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998</TotalTime>
  <Words>1134</Words>
  <Application>Microsoft Office PowerPoint</Application>
  <PresentationFormat>On-screen Show (4:3)</PresentationFormat>
  <Paragraphs>162</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Universal Style Transfer via Feature Transform</vt:lpstr>
      <vt:lpstr>Universal Style Transfer via Feature Transform</vt:lpstr>
      <vt:lpstr>Stylization based on Feature Transform</vt:lpstr>
      <vt:lpstr>WCT</vt:lpstr>
      <vt:lpstr>WCT</vt:lpstr>
      <vt:lpstr>Feature Transform Using VGG-19 Encoder-Decoder </vt:lpstr>
      <vt:lpstr>Model Training</vt:lpstr>
      <vt:lpstr>Algorithm Architecture</vt:lpstr>
      <vt:lpstr>Stylization Boosting</vt:lpstr>
      <vt:lpstr>Two Style Merging</vt:lpstr>
      <vt:lpstr>Original Merge</vt:lpstr>
      <vt:lpstr>Channel Merge</vt:lpstr>
      <vt:lpstr>Interpolation Merge</vt:lpstr>
      <vt:lpstr>Level Merge</vt:lpstr>
      <vt:lpstr>Questions?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Style transfer via Feature Transform</dc:title>
  <dc:creator>carmi shimon</dc:creator>
  <cp:lastModifiedBy>carmi shimon</cp:lastModifiedBy>
  <cp:revision>97</cp:revision>
  <dcterms:created xsi:type="dcterms:W3CDTF">2019-02-21T07:04:22Z</dcterms:created>
  <dcterms:modified xsi:type="dcterms:W3CDTF">2019-02-23T21:11:19Z</dcterms:modified>
</cp:coreProperties>
</file>