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9" r:id="rId3"/>
    <p:sldId id="258" r:id="rId4"/>
    <p:sldId id="270" r:id="rId5"/>
    <p:sldId id="271" r:id="rId6"/>
    <p:sldId id="259" r:id="rId7"/>
    <p:sldId id="272" r:id="rId8"/>
    <p:sldId id="257" r:id="rId9"/>
    <p:sldId id="260" r:id="rId10"/>
    <p:sldId id="261" r:id="rId11"/>
    <p:sldId id="263" r:id="rId12"/>
    <p:sldId id="266" r:id="rId13"/>
    <p:sldId id="264" r:id="rId14"/>
    <p:sldId id="265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51" autoAdjust="0"/>
  </p:normalViewPr>
  <p:slideViewPr>
    <p:cSldViewPr>
      <p:cViewPr varScale="1">
        <p:scale>
          <a:sx n="69" d="100"/>
          <a:sy n="69" d="100"/>
        </p:scale>
        <p:origin x="-134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49712-63CD-4981-86EB-8B9B5B67AD3E}" type="datetimeFigureOut">
              <a:rPr lang="en-US" smtClean="0"/>
              <a:t>23-Feb-19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3C2C2-E16D-4CBA-8509-EAAB4FB7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3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</a:t>
            </a:r>
            <a:r>
              <a:rPr lang="en-US" dirty="0" smtClean="0"/>
              <a:t>Carmi: Talk </a:t>
            </a:r>
            <a:r>
              <a:rPr lang="en-US" dirty="0" smtClean="0"/>
              <a:t>about background for Style Transfer, look at related work and add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Carmi</a:t>
            </a:r>
          </a:p>
          <a:p>
            <a:r>
              <a:rPr lang="he-IL" dirty="0" smtClean="0"/>
              <a:t>להציג את האפשרות להעביר סטייל</a:t>
            </a:r>
            <a:r>
              <a:rPr lang="he-IL" baseline="0" dirty="0" smtClean="0"/>
              <a:t> משתי תמונות סטייל</a:t>
            </a:r>
          </a:p>
          <a:p>
            <a:r>
              <a:rPr lang="he-IL" baseline="0" dirty="0" smtClean="0"/>
              <a:t>במסגרת </a:t>
            </a:r>
            <a:r>
              <a:rPr lang="he-IL" baseline="0" dirty="0" err="1" smtClean="0"/>
              <a:t>הפרוייקט</a:t>
            </a:r>
            <a:r>
              <a:rPr lang="he-IL" baseline="0" dirty="0" smtClean="0"/>
              <a:t> בחנו שיטות נוספות לבצע את הפעולה בצורה יעילה יותר חישובית מהשיטה הקיימת</a:t>
            </a:r>
            <a:endParaRPr lang="en-GB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76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Carmi</a:t>
            </a:r>
          </a:p>
          <a:p>
            <a:endParaRPr lang="en-GB" dirty="0" smtClean="0"/>
          </a:p>
          <a:p>
            <a:r>
              <a:rPr lang="en-GB" dirty="0" smtClean="0"/>
              <a:t>What we see here is just a single level in the pipeline</a:t>
            </a:r>
          </a:p>
          <a:p>
            <a:endParaRPr lang="en-GB" dirty="0" smtClean="0"/>
          </a:p>
          <a:p>
            <a:r>
              <a:rPr lang="en-GB" dirty="0" smtClean="0"/>
              <a:t>Important – original method does two WCT calls</a:t>
            </a:r>
            <a:r>
              <a:rPr lang="en-GB" baseline="0" dirty="0" smtClean="0"/>
              <a:t> – heavy (2 WCT = 4 SVD)</a:t>
            </a:r>
            <a:endParaRPr lang="en-GB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68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Eyal</a:t>
            </a:r>
            <a:endParaRPr lang="en-GB" dirty="0" smtClean="0"/>
          </a:p>
          <a:p>
            <a:r>
              <a:rPr lang="en-GB" dirty="0" smtClean="0"/>
              <a:t>One WCT = 2 SVD</a:t>
            </a:r>
            <a:endParaRPr lang="en-GB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9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Eyal</a:t>
            </a:r>
            <a:endParaRPr lang="en-GB" dirty="0" smtClean="0"/>
          </a:p>
          <a:p>
            <a:r>
              <a:rPr lang="en-GB" dirty="0" smtClean="0"/>
              <a:t>One </a:t>
            </a:r>
            <a:r>
              <a:rPr lang="en-GB" dirty="0" err="1" smtClean="0"/>
              <a:t>wct</a:t>
            </a:r>
            <a:r>
              <a:rPr lang="en-GB" dirty="0" smtClean="0"/>
              <a:t> = 2 </a:t>
            </a:r>
            <a:r>
              <a:rPr lang="en-GB" dirty="0" err="1" smtClean="0"/>
              <a:t>svd</a:t>
            </a:r>
            <a:endParaRPr lang="en-GB" dirty="0" smtClean="0"/>
          </a:p>
          <a:p>
            <a:r>
              <a:rPr lang="en-GB" dirty="0" smtClean="0"/>
              <a:t>Interpolate before WCT instead of after in original method</a:t>
            </a:r>
            <a:endParaRPr lang="en-GB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67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Eyal</a:t>
            </a:r>
            <a:endParaRPr lang="en-GB" dirty="0" smtClean="0"/>
          </a:p>
          <a:p>
            <a:r>
              <a:rPr lang="en-GB" dirty="0" smtClean="0"/>
              <a:t>One WCT per level – this is the fastest</a:t>
            </a:r>
            <a:endParaRPr lang="en-GB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1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Carmi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Carmi </a:t>
            </a:r>
          </a:p>
          <a:p>
            <a:pPr>
              <a:buFontTx/>
              <a:buChar char="-"/>
            </a:pPr>
            <a:r>
              <a:rPr lang="en-US" dirty="0" smtClean="0"/>
              <a:t> Our implementation for </a:t>
            </a:r>
            <a:r>
              <a:rPr lang="en-US" dirty="0" smtClean="0"/>
              <a:t>UST is based on encoder-decoder neural</a:t>
            </a:r>
            <a:r>
              <a:rPr lang="en-US" baseline="0" dirty="0" smtClean="0"/>
              <a:t> network. </a:t>
            </a:r>
          </a:p>
          <a:p>
            <a:pPr>
              <a:buFontTx/>
              <a:buChar char="-"/>
            </a:pPr>
            <a:r>
              <a:rPr lang="en-US" baseline="0" dirty="0" smtClean="0"/>
              <a:t> Explain what is content, what is style, talk about decoder, encoder and the need of them. What is Feature Transform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Carmi</a:t>
            </a:r>
          </a:p>
          <a:p>
            <a:r>
              <a:rPr lang="en-US" baseline="0" dirty="0" smtClean="0"/>
              <a:t>How </a:t>
            </a:r>
            <a:r>
              <a:rPr lang="en-US" baseline="0" dirty="0" smtClean="0"/>
              <a:t>do we use Feature Transform such as WCT for ST. Whitening, Coloring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Carmi</a:t>
            </a:r>
          </a:p>
          <a:p>
            <a:r>
              <a:rPr lang="en-US" baseline="0" dirty="0" smtClean="0"/>
              <a:t>How </a:t>
            </a:r>
            <a:r>
              <a:rPr lang="en-US" baseline="0" dirty="0" smtClean="0"/>
              <a:t>do we use Feature Transform such as WCT for ST. Whitening, Coloring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err="1" smtClean="0"/>
              <a:t>Eyal</a:t>
            </a: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Single level stylization pass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70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err="1" smtClean="0"/>
              <a:t>Eyal</a:t>
            </a: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Talk about training: COCO dataset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Encoder</a:t>
            </a:r>
            <a:r>
              <a:rPr lang="en-GB" baseline="0" dirty="0" smtClean="0"/>
              <a:t> – no training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Decoder – loss function (comparison to original loss </a:t>
            </a:r>
            <a:r>
              <a:rPr lang="en-GB" baseline="0" dirty="0" err="1" smtClean="0"/>
              <a:t>func</a:t>
            </a:r>
            <a:r>
              <a:rPr lang="en-GB" baseline="0" dirty="0" smtClean="0"/>
              <a:t> with L2-loss)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Easier to train shallower architectures, and get better reconstruction. Deep architectures are large models difficult to train</a:t>
            </a:r>
            <a:endParaRPr lang="en-GB" dirty="0" smtClean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70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err="1" smtClean="0"/>
              <a:t>Eyal</a:t>
            </a: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Multi-level stylization pipeline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Main reason</a:t>
            </a:r>
            <a:r>
              <a:rPr lang="en-GB" baseline="0" dirty="0" smtClean="0"/>
              <a:t> for this pipeline is to match channel covariance of features in different CNN depth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VGG-19 architecture does 5 max-pooling layers – so we can use it to obtain 5 meaningful feature extractors (</a:t>
            </a:r>
            <a:r>
              <a:rPr lang="he-IL" baseline="0" dirty="0" smtClean="0"/>
              <a:t>סיבה למה לא יותר</a:t>
            </a:r>
            <a:r>
              <a:rPr lang="en-GB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On the other hand, this depth helps stylizing, so shallower pipelines give worse results.</a:t>
            </a:r>
            <a:endParaRPr lang="en-GB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04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Eyal</a:t>
            </a:r>
            <a:endParaRPr lang="en-GB" dirty="0" smtClean="0"/>
          </a:p>
          <a:p>
            <a:r>
              <a:rPr lang="he-IL" dirty="0" smtClean="0"/>
              <a:t>טכניקה</a:t>
            </a:r>
            <a:r>
              <a:rPr lang="he-IL" baseline="0" dirty="0" smtClean="0"/>
              <a:t> חדשנית שלנו להגברת האפקט של העברת הסטייל</a:t>
            </a:r>
          </a:p>
          <a:p>
            <a:r>
              <a:rPr lang="he-IL" baseline="0" dirty="0" smtClean="0"/>
              <a:t>מתבססת על הגדלה מלאכותית של מספר הערוצים בפיצ'רים שמוציא </a:t>
            </a:r>
            <a:r>
              <a:rPr lang="he-IL" baseline="0" dirty="0" err="1" smtClean="0"/>
              <a:t>האנקודר</a:t>
            </a:r>
            <a:endParaRPr lang="he-IL" baseline="0" dirty="0" smtClean="0"/>
          </a:p>
          <a:p>
            <a:r>
              <a:rPr lang="en-GB" baseline="0" dirty="0" smtClean="0"/>
              <a:t>Pros: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adds only one WCT per pipeline level so still very efficient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adds more details and </a:t>
            </a:r>
            <a:r>
              <a:rPr lang="en-GB" baseline="0" dirty="0" err="1" smtClean="0"/>
              <a:t>colors</a:t>
            </a:r>
            <a:r>
              <a:rPr lang="en-GB" baseline="0" dirty="0" smtClean="0"/>
              <a:t> without harming the content</a:t>
            </a:r>
          </a:p>
          <a:p>
            <a:pPr marL="171450" indent="-171450">
              <a:buFont typeface="Arial" charset="0"/>
              <a:buChar char="•"/>
            </a:pPr>
            <a:r>
              <a:rPr lang="en-GB" baseline="0" dirty="0" smtClean="0"/>
              <a:t>Can control boosting regions</a:t>
            </a:r>
            <a:endParaRPr lang="en-GB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3C2C2-E16D-4CBA-8509-EAAB4FB7A7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60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6E985E8-094D-432C-AD96-489E57D7E58F}" type="datetimeFigureOut">
              <a:rPr lang="en-US" smtClean="0"/>
              <a:pPr/>
              <a:t>23-Feb-19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86AF095-0F4D-43CB-877E-2483F419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70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jpeg"/><Relationship Id="rId15" Type="http://schemas.openxmlformats.org/officeDocument/2006/relationships/image" Target="../media/image360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4" Type="http://schemas.openxmlformats.org/officeDocument/2006/relationships/image" Target="../media/image28.jpeg"/><Relationship Id="rId9" Type="http://schemas.openxmlformats.org/officeDocument/2006/relationships/image" Target="../media/image33.png"/><Relationship Id="rId14" Type="http://schemas.openxmlformats.org/officeDocument/2006/relationships/image" Target="../media/image3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12" Type="http://schemas.openxmlformats.org/officeDocument/2006/relationships/image" Target="../media/image34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6.png"/><Relationship Id="rId5" Type="http://schemas.openxmlformats.org/officeDocument/2006/relationships/image" Target="../media/image29.jpeg"/><Relationship Id="rId15" Type="http://schemas.openxmlformats.org/officeDocument/2006/relationships/image" Target="../media/image43.png"/><Relationship Id="rId10" Type="http://schemas.openxmlformats.org/officeDocument/2006/relationships/image" Target="../media/image35.png"/><Relationship Id="rId19" Type="http://schemas.openxmlformats.org/officeDocument/2006/relationships/image" Target="../media/image47.jpeg"/><Relationship Id="rId4" Type="http://schemas.openxmlformats.org/officeDocument/2006/relationships/image" Target="../media/image28.jpeg"/><Relationship Id="rId9" Type="http://schemas.openxmlformats.org/officeDocument/2006/relationships/image" Target="../media/image33.png"/><Relationship Id="rId1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52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11" Type="http://schemas.openxmlformats.org/officeDocument/2006/relationships/image" Target="../media/image36.png"/><Relationship Id="rId5" Type="http://schemas.openxmlformats.org/officeDocument/2006/relationships/image" Target="../media/image29.jpeg"/><Relationship Id="rId15" Type="http://schemas.openxmlformats.org/officeDocument/2006/relationships/image" Target="../media/image49.png"/><Relationship Id="rId10" Type="http://schemas.openxmlformats.org/officeDocument/2006/relationships/image" Target="../media/image35.png"/><Relationship Id="rId19" Type="http://schemas.openxmlformats.org/officeDocument/2006/relationships/image" Target="../media/image53.png"/><Relationship Id="rId4" Type="http://schemas.openxmlformats.org/officeDocument/2006/relationships/image" Target="../media/image28.jpeg"/><Relationship Id="rId9" Type="http://schemas.openxmlformats.org/officeDocument/2006/relationships/image" Target="../media/image33.png"/><Relationship Id="rId14" Type="http://schemas.openxmlformats.org/officeDocument/2006/relationships/image" Target="../media/image4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yalw711/universal_style_transf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.googleblog.com/2016/02/exploring-intersection-of-art-and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figure/Universal-Style-Transfer-architecture-with-the-whole-multi-level-pipeline-Each-level-of_fig3_327495907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Universal Style Transfer via Feature Transform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181600"/>
            <a:ext cx="7772400" cy="119970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Eyal Waserman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Carmi Shimon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650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19800"/>
            <a:ext cx="1681162" cy="717296"/>
          </a:xfrm>
          <a:prstGeom prst="rect">
            <a:avLst/>
          </a:prstGeom>
          <a:noFill/>
        </p:spPr>
      </p:pic>
      <p:pic>
        <p:nvPicPr>
          <p:cNvPr id="27651" name="Picture 3" descr="C:\Users\carmi\Documents\universal_style_transfer\ppt\merge_bridge_starry_st2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2057400"/>
            <a:ext cx="2438400" cy="2438400"/>
          </a:xfrm>
          <a:prstGeom prst="rect">
            <a:avLst/>
          </a:prstGeom>
          <a:noFill/>
        </p:spPr>
      </p:pic>
      <p:pic>
        <p:nvPicPr>
          <p:cNvPr id="27652" name="Picture 4" descr="C:\Users\carmi\Documents\universal_style_transfer\ppt\bridge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2057400"/>
            <a:ext cx="2438400" cy="2438400"/>
          </a:xfrm>
          <a:prstGeom prst="rect">
            <a:avLst/>
          </a:prstGeom>
          <a:noFill/>
        </p:spPr>
      </p:pic>
      <p:pic>
        <p:nvPicPr>
          <p:cNvPr id="27653" name="Picture 5" descr="C:\Users\carmi\Documents\universal_style_transfer\ppt\starry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0" y="3429000"/>
            <a:ext cx="1676402" cy="1676402"/>
          </a:xfrm>
          <a:prstGeom prst="rect">
            <a:avLst/>
          </a:prstGeom>
          <a:noFill/>
        </p:spPr>
      </p:pic>
      <p:pic>
        <p:nvPicPr>
          <p:cNvPr id="27654" name="Picture 6" descr="C:\Users\carmi\Documents\universal_style_transfer\ppt\st2_sq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810000" y="1752600"/>
            <a:ext cx="1676400" cy="16764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069721" y="3124200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+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3124200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=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6477000" y="5867400"/>
            <a:ext cx="2226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 et al. NIPS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Two Style Merging</a:t>
            </a:r>
            <a:endParaRPr lang="en-US" dirty="0"/>
          </a:p>
        </p:txBody>
      </p:sp>
      <p:pic>
        <p:nvPicPr>
          <p:cNvPr id="30725" name="Picture 5" descr="C:\Users\carmi\Documents\universal_style_transfer\ppt\bric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521718" y="1448671"/>
            <a:ext cx="2040882" cy="2017558"/>
          </a:xfrm>
          <a:prstGeom prst="rect">
            <a:avLst/>
          </a:prstGeom>
          <a:noFill/>
        </p:spPr>
      </p:pic>
      <p:pic>
        <p:nvPicPr>
          <p:cNvPr id="30726" name="Picture 6" descr="C:\Users\carmi\Documents\universal_style_transfer\ppt\fac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" y="2628900"/>
            <a:ext cx="2095500" cy="2095500"/>
          </a:xfrm>
          <a:prstGeom prst="rect">
            <a:avLst/>
          </a:prstGeom>
          <a:noFill/>
        </p:spPr>
      </p:pic>
      <p:pic>
        <p:nvPicPr>
          <p:cNvPr id="30727" name="Picture 7" descr="C:\Users\carmi\Documents\universal_style_transfer\ppt\graffiti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3730487"/>
            <a:ext cx="2057400" cy="1967948"/>
          </a:xfrm>
          <a:prstGeom prst="rect">
            <a:avLst/>
          </a:prstGeom>
          <a:noFill/>
        </p:spPr>
      </p:pic>
      <p:pic>
        <p:nvPicPr>
          <p:cNvPr id="30728" name="Picture 8" descr="C:\Users\carmi\Documents\universal_style_transfer\ppt\merge_face_brick_graffiti_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304800"/>
            <a:ext cx="1828800" cy="18288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010400" y="2069068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Interp. Merge</a:t>
            </a:r>
            <a:endParaRPr lang="en-US" b="1" dirty="0"/>
          </a:p>
        </p:txBody>
      </p:sp>
      <p:pic>
        <p:nvPicPr>
          <p:cNvPr id="30729" name="Picture 9" descr="C:\Users\carmi\Documents\universal_style_transfer\ppt\merge_face_brick_graffiti_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2438400"/>
            <a:ext cx="1828800" cy="1828800"/>
          </a:xfrm>
          <a:prstGeom prst="rect">
            <a:avLst/>
          </a:prstGeom>
          <a:noFill/>
        </p:spPr>
      </p:pic>
      <p:pic>
        <p:nvPicPr>
          <p:cNvPr id="30730" name="Picture 10" descr="C:\Users\carmi\Documents\universal_style_transfer\ppt\merge_face_brick_graffiti_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34200" y="4572000"/>
            <a:ext cx="1860550" cy="18605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086600" y="426720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Level Merge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977049" y="647700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Channel Merge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572000"/>
            <a:ext cx="125632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Original Merge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71600" y="5334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219200"/>
            <a:ext cx="1219200" cy="1219200"/>
          </a:xfrm>
          <a:prstGeom prst="rect">
            <a:avLst/>
          </a:prstGeom>
          <a:noFill/>
        </p:spPr>
      </p:pic>
      <p:pic>
        <p:nvPicPr>
          <p:cNvPr id="5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598" y="4686299"/>
            <a:ext cx="1104901" cy="1104901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37326" y="1066800"/>
            <a:ext cx="1200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371600" y="1752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1600" y="3733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2971800"/>
            <a:ext cx="1181099" cy="1181099"/>
          </a:xfrm>
          <a:prstGeom prst="rect">
            <a:avLst/>
          </a:prstGeom>
          <a:noFill/>
        </p:spPr>
      </p:pic>
      <p:sp>
        <p:nvSpPr>
          <p:cNvPr id="15" name="Right Arrow 14"/>
          <p:cNvSpPr/>
          <p:nvPr/>
        </p:nvSpPr>
        <p:spPr>
          <a:xfrm>
            <a:off x="2819400" y="5257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819400" y="1676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819400" y="3733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4474308"/>
            <a:ext cx="533400" cy="25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>
            <a:off x="2286000" y="4267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90887" y="3096321"/>
            <a:ext cx="1447800" cy="126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86400" y="2438400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28975" y="1371600"/>
            <a:ext cx="15716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76600" y="4738687"/>
            <a:ext cx="14763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3124200" y="6172200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Deep feature channels</a:t>
            </a:r>
            <a:endParaRPr lang="en-US" b="1" dirty="0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95926" y="4267200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Bent Arrow 28"/>
          <p:cNvSpPr/>
          <p:nvPr/>
        </p:nvSpPr>
        <p:spPr>
          <a:xfrm rot="16200000" flipV="1">
            <a:off x="5105400" y="4724400"/>
            <a:ext cx="4572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 flipH="1" flipV="1">
            <a:off x="5143500" y="3543300"/>
            <a:ext cx="3810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5105400" y="2971800"/>
            <a:ext cx="4572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6200000" flipH="1" flipV="1">
            <a:off x="5143500" y="1714500"/>
            <a:ext cx="3810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13865" y="3248763"/>
            <a:ext cx="759130" cy="151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Bent-Up Arrow 41"/>
          <p:cNvSpPr/>
          <p:nvPr/>
        </p:nvSpPr>
        <p:spPr>
          <a:xfrm>
            <a:off x="6248400" y="4191000"/>
            <a:ext cx="3048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Bent-Up Arrow 42"/>
          <p:cNvSpPr/>
          <p:nvPr/>
        </p:nvSpPr>
        <p:spPr>
          <a:xfrm flipV="1">
            <a:off x="6248400" y="2895600"/>
            <a:ext cx="3048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7772400" y="37774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:\Users\carmi\Documents\universal_style_transfer\Report\Figures\merge\merge_bridge_starry_st2_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58000" y="533400"/>
            <a:ext cx="2133600" cy="2133600"/>
          </a:xfrm>
          <a:prstGeom prst="rect">
            <a:avLst/>
          </a:prstGeom>
          <a:noFill/>
        </p:spPr>
      </p:pic>
      <p:sp>
        <p:nvSpPr>
          <p:cNvPr id="51" name="Right Arrow 50"/>
          <p:cNvSpPr/>
          <p:nvPr/>
        </p:nvSpPr>
        <p:spPr>
          <a:xfrm rot="16200000">
            <a:off x="8233041" y="2953119"/>
            <a:ext cx="4960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6470" y="411480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75937" y="237386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Style1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175937" y="571500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Style2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33160" y="2502479"/>
                <a:ext cx="604524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60" y="2502479"/>
                <a:ext cx="604524" cy="393121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25540" y="4725613"/>
                <a:ext cx="604524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540" y="4725613"/>
                <a:ext cx="604524" cy="393121"/>
              </a:xfrm>
              <a:prstGeom prst="rect">
                <a:avLst/>
              </a:prstGeom>
              <a:blipFill rotWithShape="1">
                <a:blip r:embed="rId16" cstate="print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693920" y="1479839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0" y="1479839"/>
                <a:ext cx="514243" cy="393121"/>
              </a:xfrm>
              <a:prstGeom prst="rect">
                <a:avLst/>
              </a:prstGeom>
              <a:blipFill rotWithShape="1">
                <a:blip r:embed="rId17" cstate="print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693919" y="4972918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9" y="4972918"/>
                <a:ext cx="514243" cy="393121"/>
              </a:xfrm>
              <a:prstGeom prst="rect">
                <a:avLst/>
              </a:prstGeom>
              <a:blipFill rotWithShape="1">
                <a:blip r:embed="rId18" cstate="print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693919" y="3144118"/>
                <a:ext cx="439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9" y="3144118"/>
                <a:ext cx="439799" cy="369332"/>
              </a:xfrm>
              <a:prstGeom prst="rect">
                <a:avLst/>
              </a:prstGeom>
              <a:blipFill rotWithShape="1">
                <a:blip r:embed="rId19" cstate="print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27111" y="3733800"/>
                <a:ext cx="1668149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1" i="1" smtClean="0">
                          <a:latin typeface="Cambria Math"/>
                        </a:rPr>
                        <m:t>𝜷</m:t>
                      </m:r>
                      <m:r>
                        <a:rPr lang="en-GB" sz="1200" b="1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GB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GB" sz="1200" b="1" i="1" smtClean="0">
                              <a:latin typeface="Cambria Math"/>
                            </a:rPr>
                            <m:t>𝒄</m:t>
                          </m:r>
                          <m:sSub>
                            <m:sSubPr>
                              <m:ctrlPr>
                                <a:rPr lang="en-GB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sz="12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GB" sz="1200" b="1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GB" sz="1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12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GB" sz="1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sz="1200" b="1" i="1" smtClean="0">
                              <a:latin typeface="Cambria Math"/>
                            </a:rPr>
                            <m:t>𝜷</m:t>
                          </m:r>
                        </m:e>
                      </m:d>
                      <m:sSub>
                        <m:sSubPr>
                          <m:ctrlPr>
                            <a:rPr lang="en-GB" sz="1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GB" sz="1200" b="1" i="1" smtClean="0">
                              <a:latin typeface="Cambria Math"/>
                            </a:rPr>
                            <m:t>𝒄</m:t>
                          </m:r>
                          <m:sSub>
                            <m:sSubPr>
                              <m:ctrlPr>
                                <a:rPr lang="en-GB" sz="1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sz="12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111" y="3733800"/>
                <a:ext cx="1668149" cy="292901"/>
              </a:xfrm>
              <a:prstGeom prst="rect">
                <a:avLst/>
              </a:prstGeom>
              <a:blipFill rotWithShape="1">
                <a:blip r:embed="rId2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572000"/>
            <a:ext cx="125632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Merge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71600" y="5334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219200"/>
            <a:ext cx="1219200" cy="1219200"/>
          </a:xfrm>
          <a:prstGeom prst="rect">
            <a:avLst/>
          </a:prstGeom>
          <a:noFill/>
        </p:spPr>
      </p:pic>
      <p:pic>
        <p:nvPicPr>
          <p:cNvPr id="5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699" y="3277705"/>
            <a:ext cx="1104901" cy="1104901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37326" y="1066800"/>
            <a:ext cx="1200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371600" y="1752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71600" y="3733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501" y="4853713"/>
            <a:ext cx="1181099" cy="1181099"/>
          </a:xfrm>
          <a:prstGeom prst="rect">
            <a:avLst/>
          </a:prstGeom>
          <a:noFill/>
        </p:spPr>
      </p:pic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4474308"/>
            <a:ext cx="533400" cy="25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>
            <a:off x="2286000" y="4267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8499" y="4813927"/>
            <a:ext cx="1447800" cy="126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00" y="1371600"/>
            <a:ext cx="15716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55644" y="3138487"/>
            <a:ext cx="14763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3124200" y="6172200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Deep feature channels</a:t>
            </a:r>
            <a:endParaRPr lang="en-US" b="1" dirty="0"/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38863" y="3315438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Bent Arrow 28"/>
          <p:cNvSpPr/>
          <p:nvPr/>
        </p:nvSpPr>
        <p:spPr>
          <a:xfrm rot="16200000" flipV="1">
            <a:off x="5003081" y="3837221"/>
            <a:ext cx="1408595" cy="2042161"/>
          </a:xfrm>
          <a:prstGeom prst="bentArrow">
            <a:avLst>
              <a:gd name="adj1" fmla="val 7264"/>
              <a:gd name="adj2" fmla="val 10935"/>
              <a:gd name="adj3" fmla="val 12017"/>
              <a:gd name="adj4" fmla="val 42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4870433" y="3350746"/>
            <a:ext cx="457200" cy="958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6200000" flipH="1" flipV="1">
            <a:off x="4881863" y="1497982"/>
            <a:ext cx="381000" cy="10121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7" name="Picture 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45235" y="3138487"/>
            <a:ext cx="759130" cy="151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Bent-Up Arrow 42"/>
          <p:cNvSpPr/>
          <p:nvPr/>
        </p:nvSpPr>
        <p:spPr>
          <a:xfrm flipV="1">
            <a:off x="6248400" y="2895600"/>
            <a:ext cx="3048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6967536" y="3708820"/>
            <a:ext cx="50006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16200000">
            <a:off x="7676782" y="2876918"/>
            <a:ext cx="4960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8371" y="5996713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75937" y="237386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Style1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214038" y="430640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Style2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641338" y="1846551"/>
                <a:ext cx="624851" cy="411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338" y="1846551"/>
                <a:ext cx="624851" cy="411779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676757" y="1143000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757" y="1143000"/>
                <a:ext cx="514243" cy="393121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705277" y="2855642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277" y="2855642"/>
                <a:ext cx="514243" cy="393121"/>
              </a:xfrm>
              <a:prstGeom prst="rect">
                <a:avLst/>
              </a:prstGeom>
              <a:blipFill rotWithShape="1">
                <a:blip r:embed="rId16" cstate="print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713978" y="4507468"/>
                <a:ext cx="439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978" y="4507468"/>
                <a:ext cx="439799" cy="369332"/>
              </a:xfrm>
              <a:prstGeom prst="rect">
                <a:avLst/>
              </a:prstGeom>
              <a:blipFill rotWithShape="1">
                <a:blip r:embed="rId17" cstate="print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>
            <a:off x="2819400" y="5257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819400" y="1676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819400" y="3733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4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800600" y="2203179"/>
            <a:ext cx="14478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" descr="C:\Users\carmi\Documents\universal_style_transfer\Report\Figures\merge\merge_bridge_starry_st2_2.jp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728459" y="469482"/>
            <a:ext cx="2263141" cy="2089052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915305" y="3259502"/>
                <a:ext cx="519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305" y="3259502"/>
                <a:ext cx="519694" cy="369332"/>
              </a:xfrm>
              <a:prstGeom prst="rect">
                <a:avLst/>
              </a:prstGeom>
              <a:blipFill rotWithShape="1">
                <a:blip r:embed="rId20" cstate="print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52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>
            <a:off x="1524000" y="3733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7874" y="4572000"/>
            <a:ext cx="125632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 Merge</a:t>
            </a:r>
            <a:endParaRPr lang="en-US" dirty="0"/>
          </a:p>
        </p:txBody>
      </p:sp>
      <p:pic>
        <p:nvPicPr>
          <p:cNvPr id="34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219200"/>
            <a:ext cx="1371600" cy="1371600"/>
          </a:xfrm>
          <a:prstGeom prst="rect">
            <a:avLst/>
          </a:prstGeom>
          <a:noFill/>
        </p:spPr>
      </p:pic>
      <p:pic>
        <p:nvPicPr>
          <p:cNvPr id="35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598" y="2895598"/>
            <a:ext cx="1371602" cy="1371602"/>
          </a:xfrm>
          <a:prstGeom prst="rect">
            <a:avLst/>
          </a:prstGeom>
          <a:noFill/>
        </p:spPr>
      </p:pic>
      <p:pic>
        <p:nvPicPr>
          <p:cNvPr id="36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4495800"/>
            <a:ext cx="1371600" cy="1371600"/>
          </a:xfrm>
          <a:prstGeom prst="rect">
            <a:avLst/>
          </a:prstGeom>
          <a:noFill/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5000" y="1066800"/>
            <a:ext cx="1200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Straight Arrow Connector 37"/>
          <p:cNvCxnSpPr/>
          <p:nvPr/>
        </p:nvCxnSpPr>
        <p:spPr>
          <a:xfrm>
            <a:off x="1524000" y="1752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219200"/>
            <a:ext cx="1371600" cy="1371600"/>
          </a:xfrm>
          <a:prstGeom prst="rect">
            <a:avLst/>
          </a:prstGeom>
          <a:noFill/>
        </p:spPr>
      </p:pic>
      <p:pic>
        <p:nvPicPr>
          <p:cNvPr id="42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4572000"/>
            <a:ext cx="1371600" cy="1371600"/>
          </a:xfrm>
          <a:prstGeom prst="rect">
            <a:avLst/>
          </a:prstGeom>
          <a:noFill/>
        </p:spPr>
      </p:pic>
      <p:cxnSp>
        <p:nvCxnSpPr>
          <p:cNvPr id="43" name="Straight Arrow Connector 42"/>
          <p:cNvCxnSpPr/>
          <p:nvPr/>
        </p:nvCxnSpPr>
        <p:spPr>
          <a:xfrm>
            <a:off x="1524000" y="5334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3124200" y="5257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3124200" y="1676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3124200" y="3733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90800" y="4474308"/>
            <a:ext cx="533400" cy="25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8" name="Straight Arrow Connector 47"/>
          <p:cNvCxnSpPr/>
          <p:nvPr/>
        </p:nvCxnSpPr>
        <p:spPr>
          <a:xfrm>
            <a:off x="2514600" y="4267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57600" y="4876800"/>
            <a:ext cx="1447800" cy="126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33775" y="1295400"/>
            <a:ext cx="15716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57600" y="3124200"/>
            <a:ext cx="14763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1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05600" y="3962400"/>
            <a:ext cx="828674" cy="9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Bent Arrow 53"/>
          <p:cNvSpPr/>
          <p:nvPr/>
        </p:nvSpPr>
        <p:spPr>
          <a:xfrm rot="16200000" flipV="1">
            <a:off x="5829300" y="4076700"/>
            <a:ext cx="609600" cy="2209800"/>
          </a:xfrm>
          <a:prstGeom prst="bentArrow">
            <a:avLst>
              <a:gd name="adj1" fmla="val 13750"/>
              <a:gd name="adj2" fmla="val 20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Bent Arrow 55"/>
          <p:cNvSpPr/>
          <p:nvPr/>
        </p:nvSpPr>
        <p:spPr>
          <a:xfrm rot="16200000" flipV="1">
            <a:off x="5486400" y="2971800"/>
            <a:ext cx="4572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Bent Arrow 56"/>
          <p:cNvSpPr/>
          <p:nvPr/>
        </p:nvSpPr>
        <p:spPr>
          <a:xfrm rot="16200000" flipH="1" flipV="1">
            <a:off x="5524500" y="1714500"/>
            <a:ext cx="381000" cy="1219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8" name="Picture 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24800" y="3733800"/>
            <a:ext cx="759130" cy="151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Bent-Up Arrow 59"/>
          <p:cNvSpPr/>
          <p:nvPr/>
        </p:nvSpPr>
        <p:spPr>
          <a:xfrm flipV="1">
            <a:off x="6858000" y="2895600"/>
            <a:ext cx="304800" cy="990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7543800" y="43434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 rot="16200000">
            <a:off x="8077200" y="3352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 descr="C:\Users\carmi\Documents\universal_style_transfer\Report\Figures\merge\merge_bridge_starry_st2_4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58000" y="533400"/>
            <a:ext cx="2133600" cy="2133600"/>
          </a:xfrm>
          <a:prstGeom prst="rect">
            <a:avLst/>
          </a:prstGeom>
          <a:noFill/>
        </p:spPr>
      </p:pic>
      <p:sp>
        <p:nvSpPr>
          <p:cNvPr id="67" name="TextBox 66"/>
          <p:cNvSpPr txBox="1"/>
          <p:nvPr/>
        </p:nvSpPr>
        <p:spPr>
          <a:xfrm>
            <a:off x="3124200" y="6172200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Deep feature channels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4074751" y="1031913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751" y="1031913"/>
                <a:ext cx="514243" cy="393121"/>
              </a:xfrm>
              <a:prstGeom prst="rect">
                <a:avLst/>
              </a:prstGeom>
              <a:blipFill rotWithShape="1">
                <a:blip r:embed="rId1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4103271" y="2883479"/>
                <a:ext cx="51424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271" y="2883479"/>
                <a:ext cx="514243" cy="393121"/>
              </a:xfrm>
              <a:prstGeom prst="rect">
                <a:avLst/>
              </a:prstGeom>
              <a:blipFill rotWithShape="1">
                <a:blip r:embed="rId1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4111972" y="4583668"/>
                <a:ext cx="439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972" y="4583668"/>
                <a:ext cx="439799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436353" y="3897868"/>
                <a:ext cx="519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𝑐𝑠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353" y="3897868"/>
                <a:ext cx="519694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837447" y="2764486"/>
                <a:ext cx="2020553" cy="359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𝜷</m:t>
                      </m:r>
                      <m:r>
                        <a:rPr lang="en-GB" sz="1600" b="1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GB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sz="16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GB" sz="1600" b="1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GB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GB" sz="16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/>
                            </a:rPr>
                            <m:t>𝜷</m:t>
                          </m:r>
                        </m:e>
                      </m:d>
                      <m:sSub>
                        <m:sSubPr>
                          <m:ctrlPr>
                            <a:rPr lang="en-GB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sz="16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447" y="2764486"/>
                <a:ext cx="2020553" cy="359714"/>
              </a:xfrm>
              <a:prstGeom prst="rect">
                <a:avLst/>
              </a:prstGeom>
              <a:blipFill rotWithShape="1">
                <a:blip r:embed="rId1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Merge</a:t>
            </a:r>
            <a:endParaRPr lang="en-US" dirty="0"/>
          </a:p>
        </p:txBody>
      </p:sp>
      <p:pic>
        <p:nvPicPr>
          <p:cNvPr id="4099" name="Picture 3" descr="C:\Users\carmi\Documents\universal_style_transfer\Report\Figures\merge\merge_bridge_starry_st2_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191000"/>
            <a:ext cx="2286000" cy="2286000"/>
          </a:xfrm>
          <a:prstGeom prst="rect">
            <a:avLst/>
          </a:prstGeom>
          <a:noFill/>
        </p:spPr>
      </p:pic>
      <p:pic>
        <p:nvPicPr>
          <p:cNvPr id="1026" name="Picture 2" descr="C:\Users\Eyal\Documents\GitHub\universal_style_transfer\ppt\level_mer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60" y="1447800"/>
            <a:ext cx="4202113" cy="471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5018" y="1828800"/>
            <a:ext cx="609600" cy="609600"/>
          </a:xfrm>
          <a:prstGeom prst="rect">
            <a:avLst/>
          </a:prstGeom>
          <a:noFill/>
        </p:spPr>
      </p:pic>
      <p:pic>
        <p:nvPicPr>
          <p:cNvPr id="7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3657600"/>
            <a:ext cx="609600" cy="609600"/>
          </a:xfrm>
          <a:prstGeom prst="rect">
            <a:avLst/>
          </a:prstGeom>
          <a:noFill/>
        </p:spPr>
      </p:pic>
      <p:pic>
        <p:nvPicPr>
          <p:cNvPr id="8" name="Picture 4" descr="C:\Users\carmi\Documents\universal_style_transfer\Report\Figures\starry_s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5562600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06796" y="2819400"/>
            <a:ext cx="609600" cy="609600"/>
          </a:xfrm>
          <a:prstGeom prst="rect">
            <a:avLst/>
          </a:prstGeom>
          <a:noFill/>
        </p:spPr>
      </p:pic>
      <p:pic>
        <p:nvPicPr>
          <p:cNvPr id="10" name="Picture 5" descr="C:\Users\carmi\Documents\universal_style_transfer\Report\Figures\st2_sq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25736" y="4724400"/>
            <a:ext cx="609600" cy="609600"/>
          </a:xfrm>
          <a:prstGeom prst="rect">
            <a:avLst/>
          </a:prstGeom>
          <a:noFill/>
        </p:spPr>
      </p:pic>
      <p:pic>
        <p:nvPicPr>
          <p:cNvPr id="11" name="Picture 6" descr="C:\Users\carmi\Documents\universal_style_transfer\Report\Figures\bridge_sq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25018" y="114300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7842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Questions?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181600"/>
            <a:ext cx="7772400" cy="119970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Eyal Waserman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Carmi Shimon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650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19800"/>
            <a:ext cx="1681162" cy="717296"/>
          </a:xfrm>
          <a:prstGeom prst="rect">
            <a:avLst/>
          </a:prstGeom>
          <a:noFill/>
        </p:spPr>
      </p:pic>
      <p:pic>
        <p:nvPicPr>
          <p:cNvPr id="11" name="Picture 3" descr="C:\Users\carmi\Documents\universal_style_transfer\ppt\boost_in2_st2_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143000"/>
            <a:ext cx="3352800" cy="3352800"/>
          </a:xfrm>
          <a:prstGeom prst="rect">
            <a:avLst/>
          </a:prstGeom>
          <a:noFill/>
        </p:spPr>
      </p:pic>
      <p:sp>
        <p:nvSpPr>
          <p:cNvPr id="4" name="מלבן 3"/>
          <p:cNvSpPr/>
          <p:nvPr/>
        </p:nvSpPr>
        <p:spPr>
          <a:xfrm>
            <a:off x="533400" y="45339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Clone Tool from</a:t>
            </a:r>
            <a:r>
              <a:rPr lang="en-GB" dirty="0" smtClean="0"/>
              <a:t>: </a:t>
            </a:r>
            <a:r>
              <a:rPr lang="en-GB" dirty="0" smtClean="0">
                <a:solidFill>
                  <a:schemeClr val="accent4"/>
                </a:solidFill>
              </a:rPr>
              <a:t>https</a:t>
            </a:r>
            <a:r>
              <a:rPr lang="en-GB" dirty="0">
                <a:solidFill>
                  <a:schemeClr val="accent4"/>
                </a:solidFill>
              </a:rPr>
              <a:t>://github.com/eyalw711/universal_style_transfer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90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 Black" pitchFamily="34" charset="0"/>
              </a:rPr>
              <a:t>Universal Style Transfer via Feature Transform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181600"/>
            <a:ext cx="7772400" cy="119970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Eyal Waserman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Carmi Shimon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650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19800"/>
            <a:ext cx="1681162" cy="71729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18288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PyTorch</a:t>
            </a:r>
            <a:r>
              <a:rPr lang="en-GB" dirty="0" smtClean="0"/>
              <a:t> Tool for Style </a:t>
            </a:r>
            <a:r>
              <a:rPr lang="en-GB" dirty="0"/>
              <a:t>Transfer available at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github.com/eyalw711/universal_style_transfer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Innovative technique to enhance style transfer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Innovative new techniques to merge styles more efficiently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7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159" y="1600200"/>
            <a:ext cx="767968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Stylization based on Feature Transform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6019800"/>
            <a:ext cx="7315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Image source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200" dirty="0" smtClean="0">
                <a:hlinkClick r:id="rId4"/>
              </a:rPr>
              <a:t>https://ai.googleblog.com/2016/02/exploring-intersection-of-art-and.html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Whitening:</a:t>
                </a:r>
              </a:p>
              <a:p>
                <a:pPr lvl="1"/>
                <a:r>
                  <a:rPr lang="en-US" sz="2000" dirty="0" smtClean="0"/>
                  <a:t>Center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by subtracting its mean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𝑐</m:t>
                        </m:r>
                      </m:sub>
                    </m:sSub>
                    <m:sSubSup>
                      <m:sSub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𝑐</m:t>
                        </m:r>
                      </m:sub>
                      <m:sup>
                        <m:r>
                          <a:rPr lang="en-GB" b="0" i="1" dirty="0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GB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GB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  <m:sSubSup>
                      <m:sSub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𝑐</m:t>
                        </m:r>
                      </m:sub>
                      <m:sup>
                        <m:r>
                          <a:rPr lang="en-GB" b="0" i="1" dirty="0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GB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is the diagonal matrix of eigenvalues of the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sub>
                      <m:sup>
                        <m:r>
                          <a:rPr lang="en-GB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GB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sub>
                      <m:sup>
                        <m:r>
                          <a:rPr lang="en-GB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, 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the corresponding orthogonal matrix of eigenvectors</a:t>
                </a:r>
                <a:r>
                  <a:rPr lang="en-US" dirty="0" smtClean="0"/>
                  <a:t>. Both</a:t>
                </a:r>
                <a:r>
                  <a:rPr lang="en-US" dirty="0" smtClean="0"/>
                  <a:t> obtained with Singular Values Decomposition (SVD)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Coloring:</a:t>
                </a:r>
              </a:p>
              <a:p>
                <a:pPr lvl="1"/>
                <a:r>
                  <a:rPr lang="en-US" sz="2000" dirty="0" smtClean="0"/>
                  <a:t>Center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sz="20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by subtracting its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𝑐𝑠</m:t>
                        </m:r>
                      </m:sub>
                    </m:sSub>
                    <m:r>
                      <a:rPr lang="en-GB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sSubSup>
                      <m:sSub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𝑠</m:t>
                        </m:r>
                      </m:sub>
                      <m:sup>
                        <m:f>
                          <m:fPr>
                            <m:ctrlPr>
                              <a:rPr lang="en-GB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GB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bSup>
                    <m:sSubSup>
                      <m:sSubSup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GB" b="0" i="1" dirty="0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GB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GB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the diagonal matrix of eigenvalues of the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sub>
                      <m:sup>
                        <m:r>
                          <a:rPr lang="en-GB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GB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sub>
                      <m:sup>
                        <m:r>
                          <a:rPr lang="en-GB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the corresponding orthogonal matrix of eigenvectors</a:t>
                </a:r>
                <a:r>
                  <a:rPr lang="en-US" dirty="0"/>
                  <a:t>. </a:t>
                </a:r>
                <a:r>
                  <a:rPr lang="en-US" dirty="0"/>
                  <a:t>Both obtained with Singular Values Decomposition (SVD</a:t>
                </a:r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𝑐𝑠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/>
                          </a:rPr>
                          <m:t>𝑐𝑠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Now: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/>
                          </a:rPr>
                          <m:t>𝑐𝑠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⋅</m:t>
                    </m:r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/>
                          </a:rPr>
                          <m:t>𝑐𝑠</m:t>
                        </m:r>
                      </m:sub>
                      <m:sup>
                        <m:r>
                          <a:rPr lang="en-GB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GB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⋅</m:t>
                    </m:r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GB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 smtClean="0"/>
                  <a:t>, the channel covariance match.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mage result for vgg19 encoder deco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8515350" cy="26003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Feature Transform Using VGG-19 Encoder-Decoder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4343400"/>
            <a:ext cx="2390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4648200" y="3276600"/>
            <a:ext cx="304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5105400" y="3276600"/>
            <a:ext cx="304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6477000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Image source: Li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mage result for vgg19 encoder deco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8515350" cy="26003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Model Training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6477000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Image source: Li et 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4800" y="4114800"/>
                <a:ext cx="5990871" cy="1789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Decoder Trained for Image Reconstruction!</a:t>
                </a:r>
              </a:p>
              <a:p>
                <a:r>
                  <a:rPr lang="en-GB" dirty="0" smtClean="0"/>
                  <a:t>Loss function: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𝐿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𝑀𝑆𝐸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GB" b="0" i="1" smtClean="0">
                        <a:latin typeface="Cambria Math"/>
                      </a:rPr>
                      <m:t>+</m:t>
                    </m:r>
                    <m:r>
                      <a:rPr lang="en-GB" b="0" i="1" smtClean="0">
                        <a:latin typeface="Cambria Math"/>
                      </a:rPr>
                      <m:t>𝜆</m:t>
                    </m:r>
                    <m:r>
                      <a:rPr lang="en-GB" b="0" i="1" smtClean="0">
                        <a:latin typeface="Cambria Math"/>
                      </a:rPr>
                      <m:t>⋅</m:t>
                    </m:r>
                    <m:r>
                      <a:rPr lang="en-GB" b="0" i="1" smtClean="0">
                        <a:latin typeface="Cambria Math"/>
                      </a:rPr>
                      <m:t>𝑀𝑆𝐸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Φ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Φ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Two Training Phases: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Blocks 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Fine-Tune training</a:t>
                </a:r>
                <a:endParaRPr lang="en-GB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114800"/>
                <a:ext cx="5990871" cy="1789977"/>
              </a:xfrm>
              <a:prstGeom prst="rect">
                <a:avLst/>
              </a:prstGeom>
              <a:blipFill rotWithShape="1">
                <a:blip r:embed="rId4"/>
                <a:stretch>
                  <a:fillRect l="-814" t="-1701" r="-509" b="-44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9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Algorithm Architecture</a:t>
            </a:r>
            <a:endParaRPr lang="en-US" dirty="0"/>
          </a:p>
        </p:txBody>
      </p:sp>
      <p:pic>
        <p:nvPicPr>
          <p:cNvPr id="16385" name="Picture 1" descr="C:\Users\carmi\Documents\universal_style_transfer\ppt\UST_arc_mlt_level_pipeli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066800"/>
            <a:ext cx="4358136" cy="461962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447800" y="579120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Image source: </a:t>
            </a:r>
            <a:r>
              <a:rPr lang="en-US" sz="1200" dirty="0" smtClean="0">
                <a:hlinkClick r:id="rId4"/>
              </a:rPr>
              <a:t>https://www.researchgate.net/figure/Universal-Style-Transfer-architecture-with-the-whole-multi-level-pipeline-Each-level-of_fig3_327495907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0504" y="3609975"/>
            <a:ext cx="107269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3" name="Picture 1" descr="C:\Users\carmi\Documents\universal_style_transfer\ppt\boost_fi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3758" y="877070"/>
            <a:ext cx="2445040" cy="3016312"/>
          </a:xfrm>
          <a:prstGeom prst="rect">
            <a:avLst/>
          </a:prstGeom>
          <a:noFill/>
        </p:spPr>
      </p:pic>
      <p:pic>
        <p:nvPicPr>
          <p:cNvPr id="13315" name="Picture 3" descr="C:\Users\carmi\Documents\universal_style_transfer\ppt\boost_in2_st2_0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198" y="1143000"/>
            <a:ext cx="2133602" cy="2133602"/>
          </a:xfrm>
          <a:prstGeom prst="rect">
            <a:avLst/>
          </a:prstGeom>
          <a:noFill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9241" y="1676400"/>
            <a:ext cx="90111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C:\Users\carmi\Documents\universal_style_transfer\ppt\car_sq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1295400"/>
            <a:ext cx="1371600" cy="1371600"/>
          </a:xfrm>
          <a:prstGeom prst="rect">
            <a:avLst/>
          </a:prstGeom>
          <a:noFill/>
        </p:spPr>
      </p:pic>
      <p:pic>
        <p:nvPicPr>
          <p:cNvPr id="13319" name="Picture 7" descr="C:\Users\carmi\Documents\universal_style_transfer\ppt\st2_sq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152400" y="3886200"/>
            <a:ext cx="1371600" cy="1371600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/>
          <p:nvPr/>
        </p:nvCxnSpPr>
        <p:spPr>
          <a:xfrm>
            <a:off x="2590800" y="2133601"/>
            <a:ext cx="6029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hape 17"/>
          <p:cNvCxnSpPr/>
          <p:nvPr/>
        </p:nvCxnSpPr>
        <p:spPr>
          <a:xfrm rot="5400000" flipH="1" flipV="1">
            <a:off x="1913192" y="3291434"/>
            <a:ext cx="2186775" cy="374359"/>
          </a:xfrm>
          <a:prstGeom prst="bentConnector3">
            <a:avLst>
              <a:gd name="adj1" fmla="val 99899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2193852" y="2797247"/>
            <a:ext cx="1981199" cy="958703"/>
          </a:xfrm>
          <a:prstGeom prst="bentConnector3">
            <a:avLst>
              <a:gd name="adj1" fmla="val 10015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590800" y="4419600"/>
            <a:ext cx="10730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219200"/>
            <a:ext cx="107269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Arrow Connector 30"/>
          <p:cNvCxnSpPr/>
          <p:nvPr/>
        </p:nvCxnSpPr>
        <p:spPr>
          <a:xfrm>
            <a:off x="5257800" y="2133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53200" y="2133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476998" y="457200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3320" name="Picture 8" descr="C:\Users\carmi\Documents\universal_style_transfer\Report\Figures\boost\boost_in2_st2_05_n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34200" y="3810000"/>
            <a:ext cx="2133600" cy="2133600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>
            <a:off x="7756255" y="594360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nard MT Condensed" pitchFamily="18" charset="0"/>
              </a:rPr>
              <a:t>No Boost</a:t>
            </a:r>
            <a:endParaRPr lang="en-US" dirty="0">
              <a:latin typeface="Bernard MT Condensed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56255" y="324064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nard MT Condensed" pitchFamily="18" charset="0"/>
              </a:rPr>
              <a:t>Boost</a:t>
            </a:r>
            <a:endParaRPr lang="en-US" dirty="0">
              <a:latin typeface="Bernard MT Condensed" pitchFamily="18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488257" y="4495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524000" y="2209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מחבר ישר 22"/>
          <p:cNvCxnSpPr/>
          <p:nvPr/>
        </p:nvCxnSpPr>
        <p:spPr>
          <a:xfrm>
            <a:off x="2590800" y="4572001"/>
            <a:ext cx="228600" cy="0"/>
          </a:xfrm>
          <a:prstGeom prst="line">
            <a:avLst/>
          </a:prstGeom>
          <a:ln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803" y="4162425"/>
            <a:ext cx="7524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מחבר ישר 58"/>
          <p:cNvCxnSpPr/>
          <p:nvPr/>
        </p:nvCxnSpPr>
        <p:spPr>
          <a:xfrm>
            <a:off x="2587206" y="2292095"/>
            <a:ext cx="117894" cy="0"/>
          </a:xfrm>
          <a:prstGeom prst="line">
            <a:avLst/>
          </a:prstGeom>
          <a:ln>
            <a:solidFill>
              <a:schemeClr val="accent2"/>
            </a:solidFill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Straight Arrow Connector 28"/>
          <p:cNvCxnSpPr/>
          <p:nvPr/>
        </p:nvCxnSpPr>
        <p:spPr>
          <a:xfrm>
            <a:off x="4375297" y="4562475"/>
            <a:ext cx="11873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87" y="9906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Stylization Boosting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767</TotalTime>
  <Words>919</Words>
  <Application>Microsoft Office PowerPoint</Application>
  <PresentationFormat>‫הצגה על המסך (4:3)</PresentationFormat>
  <Paragraphs>139</Paragraphs>
  <Slides>15</Slides>
  <Notes>14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16" baseType="lpstr">
      <vt:lpstr>Concourse</vt:lpstr>
      <vt:lpstr>Universal Style Transfer via Feature Transform</vt:lpstr>
      <vt:lpstr>Universal Style Transfer via Feature Transform</vt:lpstr>
      <vt:lpstr>Stylization based on Feature Transform</vt:lpstr>
      <vt:lpstr>WCT</vt:lpstr>
      <vt:lpstr>WCT</vt:lpstr>
      <vt:lpstr>Feature Transform Using VGG-19 Encoder-Decoder </vt:lpstr>
      <vt:lpstr>Model Training</vt:lpstr>
      <vt:lpstr>Algorithm Architecture</vt:lpstr>
      <vt:lpstr>Stylization Boosting</vt:lpstr>
      <vt:lpstr>Two Style Merging</vt:lpstr>
      <vt:lpstr>Original Merge</vt:lpstr>
      <vt:lpstr>Channel Merge</vt:lpstr>
      <vt:lpstr>Interpolation Merge</vt:lpstr>
      <vt:lpstr>Level Merge</vt:lpstr>
      <vt:lpstr>Questions?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Style transfer via Feature Transform</dc:title>
  <dc:creator>carmi shimon</dc:creator>
  <cp:lastModifiedBy>Eyal Waserman</cp:lastModifiedBy>
  <cp:revision>73</cp:revision>
  <dcterms:created xsi:type="dcterms:W3CDTF">2019-02-21T07:04:22Z</dcterms:created>
  <dcterms:modified xsi:type="dcterms:W3CDTF">2019-02-23T16:23:17Z</dcterms:modified>
</cp:coreProperties>
</file>