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57" r:id="rId6"/>
    <p:sldId id="260" r:id="rId7"/>
    <p:sldId id="261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22-Feb-19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8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0" Type="http://schemas.openxmlformats.org/officeDocument/2006/relationships/image" Target="../media/image32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Relationship Id="rId14" Type="http://schemas.openxmlformats.org/officeDocument/2006/relationships/image" Target="../media/image4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yalw711/universal_style_transf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6/02/exploring-intersection-of-art-an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niversal-Style-Transfer-architecture-with-the-whole-multi-level-pipeline-Each-level-of_fig3_32749590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eg"/><Relationship Id="rId18" Type="http://schemas.openxmlformats.org/officeDocument/2006/relationships/image" Target="../media/image3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37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1.png"/><Relationship Id="rId18" Type="http://schemas.openxmlformats.org/officeDocument/2006/relationships/image" Target="../media/image46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45.png"/><Relationship Id="rId2" Type="http://schemas.openxmlformats.org/officeDocument/2006/relationships/image" Target="../media/image23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43.png"/><Relationship Id="rId10" Type="http://schemas.openxmlformats.org/officeDocument/2006/relationships/image" Target="../media/image32.png"/><Relationship Id="rId19" Type="http://schemas.openxmlformats.org/officeDocument/2006/relationships/image" Target="../media/image47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</a:t>
            </a:r>
            <a:r>
              <a:rPr lang="en-US" dirty="0" smtClean="0">
                <a:latin typeface="Arial Black" pitchFamily="34" charset="0"/>
              </a:rPr>
              <a:t>Transfer </a:t>
            </a:r>
            <a:r>
              <a:rPr lang="en-US" dirty="0" smtClean="0">
                <a:latin typeface="Arial Black" pitchFamily="34" charset="0"/>
              </a:rPr>
              <a:t>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27651" name="Picture 3" descr="C:\Users\carmi\Documents\universal_style_transfer\ppt\merge_bridge_starry_st2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2" name="Picture 4" descr="C:\Users\carmi\Documents\universal_style_transfer\ppt\bridge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3" name="Picture 5" descr="C:\Users\carmi\Documents\universal_style_transfer\ppt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429000"/>
            <a:ext cx="1676402" cy="1676402"/>
          </a:xfrm>
          <a:prstGeom prst="rect">
            <a:avLst/>
          </a:prstGeom>
          <a:noFill/>
        </p:spPr>
      </p:pic>
      <p:pic>
        <p:nvPicPr>
          <p:cNvPr id="27654" name="Picture 6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810000" y="1752600"/>
            <a:ext cx="1676400" cy="1676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69721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874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Merge</a:t>
            </a:r>
            <a:endParaRPr lang="en-US" dirty="0"/>
          </a:p>
        </p:txBody>
      </p:sp>
      <p:pic>
        <p:nvPicPr>
          <p:cNvPr id="3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3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2895598"/>
            <a:ext cx="1371602" cy="1371602"/>
          </a:xfrm>
          <a:prstGeom prst="rect">
            <a:avLst/>
          </a:prstGeom>
          <a:noFill/>
        </p:spPr>
      </p:pic>
      <p:pic>
        <p:nvPicPr>
          <p:cNvPr id="36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495800"/>
            <a:ext cx="1371600" cy="1371600"/>
          </a:xfrm>
          <a:prstGeom prst="rect">
            <a:avLst/>
          </a:prstGeom>
          <a:noFill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1524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240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41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2971800"/>
            <a:ext cx="1371602" cy="1371602"/>
          </a:xfrm>
          <a:prstGeom prst="rect">
            <a:avLst/>
          </a:prstGeom>
          <a:noFill/>
        </p:spPr>
      </p:pic>
      <p:pic>
        <p:nvPicPr>
          <p:cNvPr id="4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572000"/>
            <a:ext cx="1371600" cy="1371600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>
            <a:off x="15240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1242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1242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1242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25146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876800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33775" y="12954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31242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5600" y="3962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Bent Arrow 53"/>
          <p:cNvSpPr/>
          <p:nvPr/>
        </p:nvSpPr>
        <p:spPr>
          <a:xfrm rot="16200000" flipV="1">
            <a:off x="5829300" y="4076700"/>
            <a:ext cx="609600" cy="2209800"/>
          </a:xfrm>
          <a:prstGeom prst="bentArrow">
            <a:avLst>
              <a:gd name="adj1" fmla="val 13750"/>
              <a:gd name="adj2" fmla="val 2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6200000" flipV="1">
            <a:off x="5486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rot="16200000" flipH="1" flipV="1">
            <a:off x="5524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3733800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Bent-Up Arrow 59"/>
          <p:cNvSpPr/>
          <p:nvPr/>
        </p:nvSpPr>
        <p:spPr>
          <a:xfrm flipV="1">
            <a:off x="6858000" y="2895600"/>
            <a:ext cx="3048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5438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6200000">
            <a:off x="8077200" y="3352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0" y="2667000"/>
            <a:ext cx="153352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carmi\Documents\universal_style_transfer\Report\Figures\merge\merge_bridge_starry_st2_4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Merge</a:t>
            </a:r>
            <a:endParaRPr lang="en-US" dirty="0"/>
          </a:p>
        </p:txBody>
      </p:sp>
      <p:pic>
        <p:nvPicPr>
          <p:cNvPr id="4099" name="Picture 3" descr="C:\Users\carmi\Documents\universal_style_transfer\Report\Figures\merge\merge_bridge_starry_st2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191000"/>
            <a:ext cx="2286000" cy="2286000"/>
          </a:xfrm>
          <a:prstGeom prst="rect">
            <a:avLst/>
          </a:prstGeom>
          <a:noFill/>
        </p:spPr>
      </p:pic>
      <p:pic>
        <p:nvPicPr>
          <p:cNvPr id="1026" name="Picture 2" descr="C:\Users\Eyal\Documents\GitHub\universal_style_transfer\ppt\level_me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219200"/>
            <a:ext cx="4202113" cy="47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784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Questions?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11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143000"/>
            <a:ext cx="3352800" cy="3352800"/>
          </a:xfrm>
          <a:prstGeom prst="rect">
            <a:avLst/>
          </a:prstGeom>
          <a:noFill/>
        </p:spPr>
      </p:pic>
      <p:sp>
        <p:nvSpPr>
          <p:cNvPr id="4" name="מלבן 3"/>
          <p:cNvSpPr/>
          <p:nvPr/>
        </p:nvSpPr>
        <p:spPr>
          <a:xfrm>
            <a:off x="533400" y="45339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Clone Tool from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4"/>
                </a:solidFill>
              </a:rPr>
              <a:t>https</a:t>
            </a:r>
            <a:r>
              <a:rPr lang="en-GB" dirty="0">
                <a:solidFill>
                  <a:schemeClr val="accent4"/>
                </a:solidFill>
              </a:rPr>
              <a:t>://github.com/eyalw711/universal_style_transfer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</a:t>
            </a:r>
            <a:r>
              <a:rPr lang="en-US" dirty="0" smtClean="0">
                <a:latin typeface="Arial Black" pitchFamily="34" charset="0"/>
              </a:rPr>
              <a:t>Transfer </a:t>
            </a:r>
            <a:r>
              <a:rPr lang="en-US" dirty="0" smtClean="0">
                <a:latin typeface="Arial Black" pitchFamily="34" charset="0"/>
              </a:rPr>
              <a:t>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18288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PyTorch</a:t>
            </a:r>
            <a:r>
              <a:rPr lang="en-GB" dirty="0" smtClean="0"/>
              <a:t> </a:t>
            </a:r>
            <a:r>
              <a:rPr lang="en-GB" dirty="0" smtClean="0"/>
              <a:t>Tool for Style </a:t>
            </a:r>
            <a:r>
              <a:rPr lang="en-GB" dirty="0"/>
              <a:t>Transfer available at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github.com/eyalw711/universal_style_transfer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technique to enhance style transfer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new techniques to merge styles more efficiently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159" y="1600200"/>
            <a:ext cx="76796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Feature Transform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601980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hlinkClick r:id="rId3"/>
              </a:rPr>
              <a:t>https://ai.googleblog.com/2016/02/exploring-intersection-of-art-and.html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Transform Using VGG-19 Encoder-Decoder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71675"/>
            <a:ext cx="8515350" cy="2600326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953000"/>
            <a:ext cx="2390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6482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1054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 Architecture</a:t>
            </a:r>
            <a:endParaRPr lang="en-US" dirty="0"/>
          </a:p>
        </p:txBody>
      </p:sp>
      <p:pic>
        <p:nvPicPr>
          <p:cNvPr id="16385" name="Picture 1" descr="C:\Users\carmi\Documents\universal_style_transfer\ppt\UST_arc_mlt_level_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4358136" cy="46196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47800" y="5791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sz="1200" dirty="0" smtClean="0">
                <a:hlinkClick r:id="rId3"/>
              </a:rPr>
              <a:t>https://www.researchgate.net/figure/Universal-Style-Transfer-architecture-with-the-whole-multi-level-pipeline-Each-level-of_fig3_327495907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0504" y="3886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Stylization Boosting</a:t>
            </a:r>
            <a:endParaRPr lang="en-US" dirty="0"/>
          </a:p>
        </p:txBody>
      </p:sp>
      <p:pic>
        <p:nvPicPr>
          <p:cNvPr id="13313" name="Picture 1" descr="C:\Users\carmi\Documents\universal_style_transfer\ppt\boost_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219200"/>
            <a:ext cx="1890364" cy="2332038"/>
          </a:xfrm>
          <a:prstGeom prst="rect">
            <a:avLst/>
          </a:prstGeom>
          <a:noFill/>
        </p:spPr>
      </p:pic>
      <p:pic>
        <p:nvPicPr>
          <p:cNvPr id="13315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198" y="1143000"/>
            <a:ext cx="2133602" cy="2133602"/>
          </a:xfrm>
          <a:prstGeom prst="rect">
            <a:avLst/>
          </a:prstGeom>
          <a:noFill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524000"/>
            <a:ext cx="1057276" cy="393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C:\Users\carmi\Documents\universal_style_transfer\ppt\car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295400"/>
            <a:ext cx="1676400" cy="1676400"/>
          </a:xfrm>
          <a:prstGeom prst="rect">
            <a:avLst/>
          </a:prstGeom>
          <a:noFill/>
        </p:spPr>
      </p:pic>
      <p:pic>
        <p:nvPicPr>
          <p:cNvPr id="13319" name="Picture 7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152400" y="3886200"/>
            <a:ext cx="1676400" cy="16764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3200400" y="2133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rot="5400000" flipH="1" flipV="1">
            <a:off x="2373710" y="3440510"/>
            <a:ext cx="2415381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3200400" y="2209800"/>
            <a:ext cx="2362200" cy="2362200"/>
          </a:xfrm>
          <a:prstGeom prst="bentConnector3">
            <a:avLst>
              <a:gd name="adj1" fmla="val 9959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7244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19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5257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77000" y="4800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20" name="Picture 8" descr="C:\Users\carmi\Documents\universal_style_transfer\Report\Figures\boost\boost_in2_st2_05_n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3810000"/>
            <a:ext cx="2133600" cy="21336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620000" y="6019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No Boost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0" y="33528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Boost</a:t>
            </a:r>
            <a:endParaRPr lang="en-US" dirty="0">
              <a:latin typeface="Bernard MT Condensed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200400" y="4800600"/>
            <a:ext cx="228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28800" y="4724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288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Two Style Merging</a:t>
            </a:r>
            <a:endParaRPr lang="en-US" dirty="0"/>
          </a:p>
        </p:txBody>
      </p:sp>
      <p:pic>
        <p:nvPicPr>
          <p:cNvPr id="30725" name="Picture 5" descr="C:\Users\carmi\Documents\universal_style_transfer\ppt\br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21718" y="1448671"/>
            <a:ext cx="2040882" cy="2017558"/>
          </a:xfrm>
          <a:prstGeom prst="rect">
            <a:avLst/>
          </a:prstGeom>
          <a:noFill/>
        </p:spPr>
      </p:pic>
      <p:pic>
        <p:nvPicPr>
          <p:cNvPr id="30726" name="Picture 6" descr="C:\Users\carmi\Documents\universal_style_transfer\ppt\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628900"/>
            <a:ext cx="2095500" cy="2095500"/>
          </a:xfrm>
          <a:prstGeom prst="rect">
            <a:avLst/>
          </a:prstGeom>
          <a:noFill/>
        </p:spPr>
      </p:pic>
      <p:pic>
        <p:nvPicPr>
          <p:cNvPr id="30727" name="Picture 7" descr="C:\Users\carmi\Documents\universal_style_transfer\ppt\graffiti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730487"/>
            <a:ext cx="2057400" cy="1967948"/>
          </a:xfrm>
          <a:prstGeom prst="rect">
            <a:avLst/>
          </a:prstGeom>
          <a:noFill/>
        </p:spPr>
      </p:pic>
      <p:pic>
        <p:nvPicPr>
          <p:cNvPr id="30728" name="Picture 8" descr="C:\Users\carmi\Documents\universal_style_transfer\ppt\merge_face_brick_graffiti_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048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10400" y="20690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Interp. Merge</a:t>
            </a:r>
            <a:endParaRPr lang="en-US" b="1" dirty="0"/>
          </a:p>
        </p:txBody>
      </p:sp>
      <p:pic>
        <p:nvPicPr>
          <p:cNvPr id="30729" name="Picture 9" descr="C:\Users\carmi\Documents\universal_style_transfer\ppt\merge_face_brick_graffiti_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438400"/>
            <a:ext cx="1828800" cy="1828800"/>
          </a:xfrm>
          <a:prstGeom prst="rect">
            <a:avLst/>
          </a:prstGeom>
          <a:noFill/>
        </p:spPr>
      </p:pic>
      <p:pic>
        <p:nvPicPr>
          <p:cNvPr id="30730" name="Picture 10" descr="C:\Users\carmi\Documents\universal_style_transfer\ppt\merge_face_brick_graffiti_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572000"/>
            <a:ext cx="1860550" cy="18605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086600" y="4267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Merge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77049" y="6477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Channel Merge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Merge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4686299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971800"/>
            <a:ext cx="1181099" cy="118109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90887" y="3096321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6400" y="2438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28975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0" y="47386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95926" y="42672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105400" y="47244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 flipH="1" flipV="1">
            <a:off x="5143500" y="35433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5105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5143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13865" y="3248763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Bent-Up Arrow 41"/>
          <p:cNvSpPr/>
          <p:nvPr/>
        </p:nvSpPr>
        <p:spPr>
          <a:xfrm>
            <a:off x="6248400" y="41910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772400" y="3777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carmi\Documents\universal_style_transfer\Report\Figures\merge\merge_bridge_starry_st2_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51" name="Right Arrow 50"/>
          <p:cNvSpPr/>
          <p:nvPr/>
        </p:nvSpPr>
        <p:spPr>
          <a:xfrm rot="16200000">
            <a:off x="8233041" y="2953119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470" y="41148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75937" y="57150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blipFill rotWithShape="1"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blipFill rotWithShape="1"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/>
                        </a:rPr>
                        <m:t>𝜷</m:t>
                      </m:r>
                      <m:r>
                        <a:rPr lang="en-GB" sz="1200" b="1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Merge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9" y="3277705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1" y="4853713"/>
            <a:ext cx="1181099" cy="1181099"/>
          </a:xfrm>
          <a:prstGeom prst="rect">
            <a:avLst/>
          </a:prstGeom>
          <a:noFill/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8499" y="4813927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55644" y="31384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38863" y="3315438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003081" y="3837221"/>
            <a:ext cx="1408595" cy="2042161"/>
          </a:xfrm>
          <a:prstGeom prst="bentArrow">
            <a:avLst>
              <a:gd name="adj1" fmla="val 7264"/>
              <a:gd name="adj2" fmla="val 10935"/>
              <a:gd name="adj3" fmla="val 12017"/>
              <a:gd name="adj4" fmla="val 42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4870433" y="3350746"/>
            <a:ext cx="457200" cy="958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4881863" y="1497982"/>
            <a:ext cx="381000" cy="10121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5235" y="3138487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967536" y="3708820"/>
            <a:ext cx="5000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6200000">
            <a:off x="7676782" y="2876918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8371" y="599671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214038" y="430640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blipFill rotWithShape="1">
                <a:blip r:embed="rId1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blipFill rotWithShape="1"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800600" y="2203179"/>
            <a:ext cx="1447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 descr="C:\Users\carmi\Documents\universal_style_transfer\Report\Figures\merge\merge_bridge_starry_st2_2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728459" y="469482"/>
            <a:ext cx="2263141" cy="208905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648</TotalTime>
  <Words>217</Words>
  <Application>Microsoft Office PowerPoint</Application>
  <PresentationFormat>‫הצגה על המסך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Concourse</vt:lpstr>
      <vt:lpstr>Universal Style Transfer via Feature Transform</vt:lpstr>
      <vt:lpstr>Universal Style Transfer via Feature Transform</vt:lpstr>
      <vt:lpstr>Feature Transform</vt:lpstr>
      <vt:lpstr>Feature Transform Using VGG-19 Encoder-Decoder </vt:lpstr>
      <vt:lpstr>Algorithm Architecture</vt:lpstr>
      <vt:lpstr>Stylization Boosting</vt:lpstr>
      <vt:lpstr>Two Style Merging</vt:lpstr>
      <vt:lpstr>Original Merge</vt:lpstr>
      <vt:lpstr>Channel Merge</vt:lpstr>
      <vt:lpstr>Interpolation Merge</vt:lpstr>
      <vt:lpstr>Level Merge</vt:lpstr>
      <vt:lpstr>Questions?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Style transfer via Feature Transform</dc:title>
  <dc:creator>carmi shimon</dc:creator>
  <cp:lastModifiedBy>Eyal Waserman</cp:lastModifiedBy>
  <cp:revision>48</cp:revision>
  <dcterms:created xsi:type="dcterms:W3CDTF">2019-02-21T07:04:22Z</dcterms:created>
  <dcterms:modified xsi:type="dcterms:W3CDTF">2019-02-22T10:54:04Z</dcterms:modified>
</cp:coreProperties>
</file>