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89" r:id="rId5"/>
    <p:sldId id="287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 autoAdjust="0"/>
    <p:restoredTop sz="94621"/>
  </p:normalViewPr>
  <p:slideViewPr>
    <p:cSldViewPr>
      <p:cViewPr>
        <p:scale>
          <a:sx n="88" d="100"/>
          <a:sy n="88" d="100"/>
        </p:scale>
        <p:origin x="1528" y="-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a dataset of your choosing and create a classification model. 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by identifying a problem you can solve with classification, and then identify a dataset. </a:t>
            </a:r>
            <a:endParaRPr lang="en-US" dirty="0" smtClean="0"/>
          </a:p>
          <a:p>
            <a:pPr lvl="1"/>
            <a:r>
              <a:rPr lang="en-US" dirty="0" smtClean="0"/>
              <a:t>Provide other business insights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Utilize </a:t>
            </a:r>
            <a:r>
              <a:rPr lang="en-US" dirty="0" err="1" smtClean="0"/>
              <a:t>airbnb</a:t>
            </a:r>
            <a:r>
              <a:rPr lang="en-US" dirty="0" smtClean="0"/>
              <a:t> data for bookings in Austin Texas</a:t>
            </a:r>
          </a:p>
          <a:p>
            <a:pPr lvl="1"/>
            <a:r>
              <a:rPr lang="en-US" dirty="0" smtClean="0"/>
              <a:t>Perform classification task to identify features that can be used to predict customer review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122" y="5986323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50 MB csv data. Over 15K rows</a:t>
            </a:r>
          </a:p>
          <a:p>
            <a:r>
              <a:rPr lang="en-US" dirty="0"/>
              <a:t>Source: http://</a:t>
            </a:r>
            <a:r>
              <a:rPr lang="en-US" dirty="0" err="1"/>
              <a:t>insideairbnb.com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" y="970720"/>
            <a:ext cx="8525678" cy="46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</a:t>
            </a:r>
            <a:r>
              <a:rPr lang="en-US" dirty="0" smtClean="0"/>
              <a:t>structure </a:t>
            </a:r>
            <a:r>
              <a:rPr lang="mr-IN" dirty="0" smtClean="0"/>
              <a:t>–</a:t>
            </a:r>
            <a:r>
              <a:rPr lang="en-US" dirty="0" smtClean="0"/>
              <a:t> Relevant columns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33400"/>
            <a:ext cx="84582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host_id</a:t>
            </a:r>
            <a:r>
              <a:rPr lang="en-US" sz="1600" b="1" dirty="0" smtClean="0">
                <a:solidFill>
                  <a:srgbClr val="000000"/>
                </a:solidFill>
              </a:rPr>
              <a:t>', </a:t>
            </a:r>
            <a:r>
              <a:rPr lang="en-US" sz="1600" dirty="0" smtClean="0">
                <a:solidFill>
                  <a:srgbClr val="000000"/>
                </a:solidFill>
              </a:rPr>
              <a:t>- The ID of the host in the database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host_url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err="1" smtClean="0">
                <a:solidFill>
                  <a:srgbClr val="000000"/>
                </a:solidFill>
              </a:rPr>
              <a:t>url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of the </a:t>
            </a:r>
            <a:r>
              <a:rPr lang="en-US" sz="1600" dirty="0" smtClean="0">
                <a:solidFill>
                  <a:srgbClr val="000000"/>
                </a:solidFill>
              </a:rPr>
              <a:t>hosts profile </a:t>
            </a:r>
            <a:r>
              <a:rPr lang="en-US" sz="1600" dirty="0">
                <a:solidFill>
                  <a:srgbClr val="000000"/>
                </a:solidFill>
              </a:rPr>
              <a:t>in the </a:t>
            </a:r>
            <a:r>
              <a:rPr lang="en-US" sz="1600" dirty="0" smtClean="0">
                <a:solidFill>
                  <a:srgbClr val="000000"/>
                </a:solidFill>
              </a:rPr>
              <a:t>database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host_name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textual name of </a:t>
            </a:r>
            <a:r>
              <a:rPr lang="en-US" sz="1600" dirty="0">
                <a:solidFill>
                  <a:srgbClr val="000000"/>
                </a:solidFill>
              </a:rPr>
              <a:t>the host in the </a:t>
            </a:r>
            <a:r>
              <a:rPr lang="en-US" sz="1600" dirty="0" smtClean="0">
                <a:solidFill>
                  <a:srgbClr val="000000"/>
                </a:solidFill>
              </a:rPr>
              <a:t>database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host_since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date since the  host has been a member of 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airbnb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host_location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positional location of the host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host_about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en-US" sz="1600" dirty="0">
                <a:solidFill>
                  <a:srgbClr val="000000"/>
                </a:solidFill>
              </a:rPr>
              <a:t> - </a:t>
            </a:r>
            <a:r>
              <a:rPr lang="en-US" sz="1600" dirty="0" smtClean="0">
                <a:solidFill>
                  <a:srgbClr val="000000"/>
                </a:solidFill>
              </a:rPr>
              <a:t>A brief description of the host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host_response_time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time it takes the host to respond to queries and questions 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host_response_rate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</a:t>
            </a:r>
            <a:r>
              <a:rPr lang="en-US" sz="1600" dirty="0" smtClean="0">
                <a:solidFill>
                  <a:srgbClr val="000000"/>
                </a:solidFill>
              </a:rPr>
              <a:t>The number of responses the host delivers in a day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host_acceptance_rate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en-US" sz="1600" dirty="0">
                <a:solidFill>
                  <a:srgbClr val="000000"/>
                </a:solidFill>
              </a:rPr>
              <a:t> - The </a:t>
            </a:r>
            <a:r>
              <a:rPr lang="en-US" sz="1600" dirty="0" smtClean="0">
                <a:solidFill>
                  <a:srgbClr val="000000"/>
                </a:solidFill>
              </a:rPr>
              <a:t>ratio of booking requests to acceptance for the host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'</a:t>
            </a:r>
            <a:r>
              <a:rPr lang="en-US" sz="1600" b="1" dirty="0" err="1">
                <a:solidFill>
                  <a:srgbClr val="000000"/>
                </a:solidFill>
              </a:rPr>
              <a:t>host_is_superhost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status of the host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host_thumbnail_url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</a:t>
            </a:r>
            <a:r>
              <a:rPr lang="en-US" sz="1600" dirty="0" smtClean="0">
                <a:solidFill>
                  <a:srgbClr val="000000"/>
                </a:solidFill>
              </a:rPr>
              <a:t>A mini </a:t>
            </a:r>
            <a:r>
              <a:rPr lang="en-US" sz="1600" dirty="0" err="1" smtClean="0">
                <a:solidFill>
                  <a:srgbClr val="000000"/>
                </a:solidFill>
              </a:rPr>
              <a:t>url</a:t>
            </a:r>
            <a:r>
              <a:rPr lang="en-US" sz="1600" dirty="0" smtClean="0">
                <a:solidFill>
                  <a:srgbClr val="000000"/>
                </a:solidFill>
              </a:rPr>
              <a:t> for the host that they can send or embed in other webpages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host_picture_url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location of the host pictures in the database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host_neighbourhood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en-US" sz="1600" dirty="0">
                <a:solidFill>
                  <a:srgbClr val="000000"/>
                </a:solidFill>
              </a:rPr>
              <a:t> - The </a:t>
            </a:r>
            <a:r>
              <a:rPr lang="en-US" sz="1600" dirty="0" smtClean="0">
                <a:solidFill>
                  <a:srgbClr val="000000"/>
                </a:solidFill>
              </a:rPr>
              <a:t>neighborhood rating of the host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host_listings_count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- The </a:t>
            </a:r>
            <a:r>
              <a:rPr lang="en-US" sz="1600" dirty="0" smtClean="0">
                <a:solidFill>
                  <a:srgbClr val="000000"/>
                </a:solidFill>
              </a:rPr>
              <a:t>number of active listings a host has 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host_total_listings_count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total number </a:t>
            </a:r>
            <a:r>
              <a:rPr lang="en-US" sz="1600" dirty="0">
                <a:solidFill>
                  <a:srgbClr val="000000"/>
                </a:solidFill>
              </a:rPr>
              <a:t>of </a:t>
            </a:r>
            <a:r>
              <a:rPr lang="en-US" sz="1600" dirty="0" smtClean="0">
                <a:solidFill>
                  <a:srgbClr val="000000"/>
                </a:solidFill>
              </a:rPr>
              <a:t>listings </a:t>
            </a:r>
            <a:r>
              <a:rPr lang="en-US" sz="1600" dirty="0">
                <a:solidFill>
                  <a:srgbClr val="000000"/>
                </a:solidFill>
              </a:rPr>
              <a:t>a host has 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host_verifications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en-US" sz="1600" dirty="0">
                <a:solidFill>
                  <a:srgbClr val="000000"/>
                </a:solidFill>
              </a:rPr>
              <a:t> The </a:t>
            </a:r>
            <a:r>
              <a:rPr lang="en-US" sz="1600" dirty="0" smtClean="0">
                <a:solidFill>
                  <a:srgbClr val="000000"/>
                </a:solidFill>
              </a:rPr>
              <a:t>number of ways a host has verified themselves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 '</a:t>
            </a:r>
            <a:r>
              <a:rPr lang="en-US" sz="1600" b="1" dirty="0" err="1" smtClean="0">
                <a:solidFill>
                  <a:srgbClr val="000000"/>
                </a:solidFill>
              </a:rPr>
              <a:t>host_has_profile_pic</a:t>
            </a:r>
            <a:r>
              <a:rPr lang="en-US" sz="1600" b="1" dirty="0" smtClean="0">
                <a:solidFill>
                  <a:srgbClr val="000000"/>
                </a:solidFill>
              </a:rPr>
              <a:t>’ </a:t>
            </a:r>
            <a:r>
              <a:rPr lang="mr-IN" sz="1600" b="1" dirty="0" smtClean="0">
                <a:solidFill>
                  <a:srgbClr val="000000"/>
                </a:solidFill>
              </a:rPr>
              <a:t>–</a:t>
            </a:r>
            <a:r>
              <a:rPr lang="en-US" sz="1600" dirty="0" smtClean="0">
                <a:solidFill>
                  <a:srgbClr val="000000"/>
                </a:solidFill>
              </a:rPr>
              <a:t> Identifier for if a host has a profile pic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'</a:t>
            </a:r>
            <a:r>
              <a:rPr lang="en-US" sz="1600" b="1" dirty="0" err="1">
                <a:solidFill>
                  <a:srgbClr val="000000"/>
                </a:solidFill>
              </a:rPr>
              <a:t>host_identity_verified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mr-IN" sz="1600" b="1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Identifier for if a host </a:t>
            </a:r>
            <a:r>
              <a:rPr lang="en-US" sz="1600" dirty="0" smtClean="0">
                <a:solidFill>
                  <a:srgbClr val="000000"/>
                </a:solidFill>
              </a:rPr>
              <a:t>has been verified by </a:t>
            </a:r>
            <a:r>
              <a:rPr lang="en-US" sz="1600" dirty="0" err="1" smtClean="0">
                <a:solidFill>
                  <a:srgbClr val="000000"/>
                </a:solidFill>
              </a:rPr>
              <a:t>airbnb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review_scores_rating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mr-IN" sz="1600" b="1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The previous score ratings of the host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review_scores_accuracy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mr-IN" sz="1600" b="1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The accuracy of the reviews score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review_scores_cleanliness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mr-IN" sz="1600" b="1" dirty="0">
                <a:solidFill>
                  <a:srgbClr val="000000"/>
                </a:solidFill>
              </a:rPr>
              <a:t> 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Host score for rental cleanliness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'</a:t>
            </a:r>
            <a:r>
              <a:rPr lang="en-US" sz="1600" b="1" dirty="0" err="1">
                <a:solidFill>
                  <a:srgbClr val="000000"/>
                </a:solidFill>
              </a:rPr>
              <a:t>review_scores_checkin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b="1" dirty="0" smtClean="0">
                <a:solidFill>
                  <a:srgbClr val="000000"/>
                </a:solidFill>
              </a:rPr>
              <a:t>- </a:t>
            </a:r>
            <a:r>
              <a:rPr lang="en-US" sz="1600" dirty="0" smtClean="0">
                <a:solidFill>
                  <a:srgbClr val="000000"/>
                </a:solidFill>
              </a:rPr>
              <a:t>Host score for ease of checking in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review_scores_communication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mr-IN" sz="1600" b="1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Host score for proper and correct </a:t>
            </a:r>
            <a:r>
              <a:rPr lang="en-US" sz="1600" dirty="0" err="1" smtClean="0">
                <a:solidFill>
                  <a:srgbClr val="000000"/>
                </a:solidFill>
              </a:rPr>
              <a:t>comminication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review_scores_location</a:t>
            </a:r>
            <a:r>
              <a:rPr lang="en-US" sz="1600" b="1" dirty="0" smtClean="0">
                <a:solidFill>
                  <a:srgbClr val="000000"/>
                </a:solidFill>
              </a:rPr>
              <a:t>',</a:t>
            </a:r>
            <a:r>
              <a:rPr lang="mr-IN" sz="1600" b="1" dirty="0">
                <a:solidFill>
                  <a:srgbClr val="000000"/>
                </a:solidFill>
              </a:rPr>
              <a:t> 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Host score for rental location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'</a:t>
            </a:r>
            <a:r>
              <a:rPr lang="en-US" sz="1600" b="1" dirty="0" err="1">
                <a:solidFill>
                  <a:srgbClr val="000000"/>
                </a:solidFill>
              </a:rPr>
              <a:t>review_scores_value</a:t>
            </a:r>
            <a:r>
              <a:rPr lang="en-US" sz="1600" b="1" dirty="0">
                <a:solidFill>
                  <a:srgbClr val="000000"/>
                </a:solidFill>
              </a:rPr>
              <a:t>', </a:t>
            </a:r>
            <a:r>
              <a:rPr lang="en-US" sz="1600" b="1" dirty="0" smtClean="0">
                <a:solidFill>
                  <a:srgbClr val="000000"/>
                </a:solidFill>
              </a:rPr>
              <a:t>- </a:t>
            </a:r>
            <a:r>
              <a:rPr lang="en-US" sz="1600" dirty="0" smtClean="0">
                <a:solidFill>
                  <a:srgbClr val="000000"/>
                </a:solidFill>
              </a:rPr>
              <a:t>Final score for overall experience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en-US" sz="1600" b="1" dirty="0" err="1" smtClean="0">
                <a:solidFill>
                  <a:srgbClr val="000000"/>
                </a:solidFill>
              </a:rPr>
              <a:t>reviews_per_month</a:t>
            </a:r>
            <a:r>
              <a:rPr lang="en-US" sz="1600" b="1" dirty="0" smtClean="0">
                <a:solidFill>
                  <a:srgbClr val="000000"/>
                </a:solidFill>
              </a:rPr>
              <a:t>'</a:t>
            </a:r>
            <a:r>
              <a:rPr lang="mr-IN" sz="1600" b="1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Number of reviews a host gets per month</a:t>
            </a:r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Data evaluation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217714" y="381000"/>
            <a:ext cx="9372600" cy="683804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I evaluated the data to extract the main features that could be used for my classification task. </a:t>
            </a:r>
          </a:p>
          <a:p>
            <a:pPr lvl="1"/>
            <a:r>
              <a:rPr lang="en-US" dirty="0" smtClean="0"/>
              <a:t>My statistical tests revealed that </a:t>
            </a:r>
          </a:p>
          <a:p>
            <a:pPr lvl="2"/>
            <a:r>
              <a:rPr lang="en-US" dirty="0" smtClean="0"/>
              <a:t>Price of rental was the most important feature that affected customers.</a:t>
            </a:r>
          </a:p>
          <a:p>
            <a:pPr lvl="2"/>
            <a:r>
              <a:rPr lang="en-US" dirty="0" smtClean="0"/>
              <a:t>Cleaning fee was also very important to the customers</a:t>
            </a:r>
          </a:p>
          <a:p>
            <a:pPr lvl="2"/>
            <a:r>
              <a:rPr lang="en-US" dirty="0" smtClean="0"/>
              <a:t>There seemed to be some bias to previous ratings when a customer was scoring.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Booking response time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 seem to affect post service scoring.</a:t>
            </a:r>
          </a:p>
        </p:txBody>
      </p:sp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usiness recommendations for Airbnb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50294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#</a:t>
            </a:r>
            <a:r>
              <a:rPr lang="en-US" sz="2800" dirty="0"/>
              <a:t>1. </a:t>
            </a:r>
            <a:r>
              <a:rPr lang="en-US" sz="2800" dirty="0" smtClean="0"/>
              <a:t>Recommend to property owners to aggressively price rentals (Maybe provide automatic recommendations to them of the sweet spot)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#2. </a:t>
            </a:r>
            <a:r>
              <a:rPr lang="en-US" sz="2800" dirty="0" smtClean="0"/>
              <a:t>Recommend aggressive or dynamic cleaning prices (</a:t>
            </a:r>
            <a:r>
              <a:rPr lang="en-US" sz="2800" dirty="0" err="1" smtClean="0"/>
              <a:t>e.g</a:t>
            </a:r>
            <a:r>
              <a:rPr lang="en-US" sz="2800" dirty="0" smtClean="0"/>
              <a:t> number of days drive cleaning price or sweet spot recommendation) 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#3. </a:t>
            </a:r>
            <a:r>
              <a:rPr lang="en-US" sz="2800" dirty="0" smtClean="0"/>
              <a:t>Recommend first time property owners to add perks to boost initial rating score</a:t>
            </a:r>
          </a:p>
        </p:txBody>
      </p:sp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16276</TotalTime>
  <Words>486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Mangal</vt:lpstr>
      <vt:lpstr>Arial</vt:lpstr>
      <vt:lpstr>Office Theme</vt:lpstr>
      <vt:lpstr>Project 3</vt:lpstr>
      <vt:lpstr>Problem Statement</vt:lpstr>
      <vt:lpstr>Database structure</vt:lpstr>
      <vt:lpstr>Database structure – Relevant columns</vt:lpstr>
      <vt:lpstr>Data evaluation</vt:lpstr>
      <vt:lpstr>Business recommendations for Airbnb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151</cp:revision>
  <dcterms:created xsi:type="dcterms:W3CDTF">2016-12-25T01:28:30Z</dcterms:created>
  <dcterms:modified xsi:type="dcterms:W3CDTF">2019-08-02T15:58:40Z</dcterms:modified>
</cp:coreProperties>
</file>