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2"/>
  </p:notesMasterIdLst>
  <p:sldIdLst>
    <p:sldId id="256" r:id="rId2"/>
    <p:sldId id="257" r:id="rId3"/>
    <p:sldId id="260" r:id="rId4"/>
    <p:sldId id="258" r:id="rId5"/>
    <p:sldId id="261" r:id="rId6"/>
    <p:sldId id="262" r:id="rId7"/>
    <p:sldId id="259"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498" autoAdjust="0"/>
  </p:normalViewPr>
  <p:slideViewPr>
    <p:cSldViewPr snapToGrid="0">
      <p:cViewPr varScale="1">
        <p:scale>
          <a:sx n="49" d="100"/>
          <a:sy n="49" d="100"/>
        </p:scale>
        <p:origin x="13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A YANG" userId="332f5f7365278002" providerId="LiveId" clId="{BEAEF874-B574-46FF-A0D9-3E3788E9184D}"/>
    <pc:docChg chg="modSld">
      <pc:chgData name="ERICA YANG" userId="332f5f7365278002" providerId="LiveId" clId="{BEAEF874-B574-46FF-A0D9-3E3788E9184D}" dt="2023-11-29T21:32:34.552" v="12"/>
      <pc:docMkLst>
        <pc:docMk/>
      </pc:docMkLst>
      <pc:sldChg chg="modSp mod">
        <pc:chgData name="ERICA YANG" userId="332f5f7365278002" providerId="LiveId" clId="{BEAEF874-B574-46FF-A0D9-3E3788E9184D}" dt="2023-11-29T21:32:22.244" v="10" actId="20577"/>
        <pc:sldMkLst>
          <pc:docMk/>
          <pc:sldMk cId="3605764608" sldId="258"/>
        </pc:sldMkLst>
        <pc:spChg chg="mod">
          <ac:chgData name="ERICA YANG" userId="332f5f7365278002" providerId="LiveId" clId="{BEAEF874-B574-46FF-A0D9-3E3788E9184D}" dt="2023-11-29T21:32:22.244" v="10" actId="20577"/>
          <ac:spMkLst>
            <pc:docMk/>
            <pc:sldMk cId="3605764608" sldId="258"/>
            <ac:spMk id="2" creationId="{98BCE313-C471-3383-611A-05AACABDD12B}"/>
          </ac:spMkLst>
        </pc:spChg>
      </pc:sldChg>
      <pc:sldChg chg="modSp mod">
        <pc:chgData name="ERICA YANG" userId="332f5f7365278002" providerId="LiveId" clId="{BEAEF874-B574-46FF-A0D9-3E3788E9184D}" dt="2023-11-29T21:32:29.764" v="11"/>
        <pc:sldMkLst>
          <pc:docMk/>
          <pc:sldMk cId="2327794192" sldId="259"/>
        </pc:sldMkLst>
        <pc:spChg chg="mod">
          <ac:chgData name="ERICA YANG" userId="332f5f7365278002" providerId="LiveId" clId="{BEAEF874-B574-46FF-A0D9-3E3788E9184D}" dt="2023-11-29T21:32:29.764" v="11"/>
          <ac:spMkLst>
            <pc:docMk/>
            <pc:sldMk cId="2327794192" sldId="259"/>
            <ac:spMk id="2" creationId="{EA98308F-BDB6-A0E0-4BCE-C31C5E4DBDFD}"/>
          </ac:spMkLst>
        </pc:spChg>
      </pc:sldChg>
      <pc:sldChg chg="modNotesTx">
        <pc:chgData name="ERICA YANG" userId="332f5f7365278002" providerId="LiveId" clId="{BEAEF874-B574-46FF-A0D9-3E3788E9184D}" dt="2023-11-29T21:21:55.799" v="1"/>
        <pc:sldMkLst>
          <pc:docMk/>
          <pc:sldMk cId="2358085089" sldId="264"/>
        </pc:sldMkLst>
      </pc:sldChg>
      <pc:sldChg chg="modSp mod">
        <pc:chgData name="ERICA YANG" userId="332f5f7365278002" providerId="LiveId" clId="{BEAEF874-B574-46FF-A0D9-3E3788E9184D}" dt="2023-11-29T21:32:34.552" v="12"/>
        <pc:sldMkLst>
          <pc:docMk/>
          <pc:sldMk cId="1780356455" sldId="265"/>
        </pc:sldMkLst>
        <pc:spChg chg="mod">
          <ac:chgData name="ERICA YANG" userId="332f5f7365278002" providerId="LiveId" clId="{BEAEF874-B574-46FF-A0D9-3E3788E9184D}" dt="2023-11-29T21:32:34.552" v="12"/>
          <ac:spMkLst>
            <pc:docMk/>
            <pc:sldMk cId="1780356455" sldId="265"/>
            <ac:spMk id="2" creationId="{053DF8C9-F658-24A7-4ACF-0414AB2383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F578D-6541-4407-89BB-C82CFDF395FA}"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5DB3-6C97-4FDE-A90C-6460118D5709}" type="slidenum">
              <a:rPr lang="en-US" smtClean="0"/>
              <a:t>‹#›</a:t>
            </a:fld>
            <a:endParaRPr lang="en-US"/>
          </a:p>
        </p:txBody>
      </p:sp>
    </p:spTree>
    <p:extLst>
      <p:ext uri="{BB962C8B-B14F-4D97-AF65-F5344CB8AC3E}">
        <p14:creationId xmlns:p14="http://schemas.microsoft.com/office/powerpoint/2010/main" val="77813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Question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Is there </a:t>
            </a:r>
            <a:r>
              <a:rPr lang="en-US" sz="2800" b="0" i="0" dirty="0">
                <a:solidFill>
                  <a:srgbClr val="374151"/>
                </a:solidFill>
                <a:effectLst/>
                <a:latin typeface="Söhne"/>
              </a:rPr>
              <a:t>a correlation between the preferred days of the week for bike rides between members vs. casual riders?</a:t>
            </a: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patterns in bike usage that can be based on geography and location. Bike usage might only be for those commuting to and from work on weekdays vs a spike in bike activity during weekends when people go out for a longer period of time. Understanding these patterns can be valuable in business situations for roles related to urban planning, transportation management, or even for businesses directly involved in the bike-sharing industry.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b="1" dirty="0">
                <a:effectLst/>
                <a:latin typeface="Times New Roman" panose="02020603050405020304" pitchFamily="18" charset="0"/>
                <a:ea typeface="Calibri" panose="020F0502020204030204" pitchFamily="34" charset="0"/>
              </a:rPr>
              <a:t>EX: </a:t>
            </a:r>
            <a:r>
              <a:rPr lang="en-US" sz="1200" dirty="0">
                <a:effectLst/>
                <a:latin typeface="Times New Roman" panose="02020603050405020304" pitchFamily="18" charset="0"/>
                <a:ea typeface="Calibri" panose="020F0502020204030204" pitchFamily="34" charset="0"/>
              </a:rPr>
              <a:t>If the business desires to convert the casual riders to upgrade to members and wants to know the best days for heavy advertisement or recruitment. </a:t>
            </a:r>
          </a:p>
          <a:p>
            <a:pPr marL="0" marR="0">
              <a:lnSpc>
                <a:spcPct val="107000"/>
              </a:lnSpc>
              <a:spcBef>
                <a:spcPts val="0"/>
              </a:spcBef>
              <a:spcAft>
                <a:spcPts val="800"/>
              </a:spcAft>
            </a:pPr>
            <a:endParaRPr lang="en-US" sz="12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88EF5DB3-6C97-4FDE-A90C-6460118D5709}" type="slidenum">
              <a:rPr lang="en-US" smtClean="0"/>
              <a:t>2</a:t>
            </a:fld>
            <a:endParaRPr lang="en-US"/>
          </a:p>
        </p:txBody>
      </p:sp>
    </p:spTree>
    <p:extLst>
      <p:ext uri="{BB962C8B-B14F-4D97-AF65-F5344CB8AC3E}">
        <p14:creationId xmlns:p14="http://schemas.microsoft.com/office/powerpoint/2010/main" val="318549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Based on the graph details, Sunday and Saturday have the most active casual riders. Therefore, if the business desires to convert the casual riders to upgrade to members, then it would make sense to advertise heavier on those days’ vs the other days.</a:t>
            </a:r>
          </a:p>
          <a:p>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88EF5DB3-6C97-4FDE-A90C-6460118D5709}" type="slidenum">
              <a:rPr lang="en-US" smtClean="0"/>
              <a:t>3</a:t>
            </a:fld>
            <a:endParaRPr lang="en-US"/>
          </a:p>
        </p:txBody>
      </p:sp>
    </p:spTree>
    <p:extLst>
      <p:ext uri="{BB962C8B-B14F-4D97-AF65-F5344CB8AC3E}">
        <p14:creationId xmlns:p14="http://schemas.microsoft.com/office/powerpoint/2010/main" val="188033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050" b="1" i="0" kern="100" dirty="0">
                <a:effectLst/>
                <a:latin typeface="Times New Roman" panose="02020603050405020304" pitchFamily="18" charset="0"/>
                <a:ea typeface="Calibri" panose="020F0502020204030204" pitchFamily="34" charset="0"/>
                <a:cs typeface="Times New Roman" panose="02020603050405020304" pitchFamily="18" charset="0"/>
              </a:rPr>
              <a:t>Urban Planners</a:t>
            </a:r>
            <a:r>
              <a:rPr lang="en-US" sz="1050" i="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Knowing when and where people tend to use bikes </a:t>
            </a:r>
            <a:r>
              <a:rPr lang="en-US" sz="1050" b="0" u="sng" kern="100" dirty="0">
                <a:effectLst/>
                <a:latin typeface="Times New Roman" panose="02020603050405020304" pitchFamily="18" charset="0"/>
                <a:ea typeface="Calibri" panose="020F0502020204030204" pitchFamily="34" charset="0"/>
                <a:cs typeface="Times New Roman" panose="02020603050405020304" pitchFamily="18" charset="0"/>
              </a:rPr>
              <a:t>can inform the development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of bike lanes, parking facilities, or even the placement of bike-sharing stations.</a:t>
            </a:r>
          </a:p>
          <a:p>
            <a:pPr marL="342900" marR="0" lvl="0" indent="-342900">
              <a:lnSpc>
                <a:spcPct val="107000"/>
              </a:lnSpc>
              <a:spcBef>
                <a:spcPts val="0"/>
              </a:spcBef>
              <a:spcAft>
                <a:spcPts val="0"/>
              </a:spcAft>
              <a:buFont typeface="Symbol" panose="05050102010706020507" pitchFamily="18" charset="2"/>
              <a:buChar char=""/>
            </a:pPr>
            <a:endParaRPr lang="en-US"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050" b="1" i="0" kern="100" dirty="0">
                <a:effectLst/>
                <a:latin typeface="Times New Roman" panose="02020603050405020304" pitchFamily="18" charset="0"/>
                <a:ea typeface="Calibri" panose="020F0502020204030204" pitchFamily="34" charset="0"/>
                <a:cs typeface="Times New Roman" panose="02020603050405020304" pitchFamily="18" charset="0"/>
              </a:rPr>
              <a:t>Transportation Companies: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Businesses offering bike-sharing services can </a:t>
            </a:r>
            <a:r>
              <a:rPr lang="en-US" sz="1050" u="sng" kern="100" dirty="0">
                <a:effectLst/>
                <a:latin typeface="Times New Roman" panose="02020603050405020304" pitchFamily="18" charset="0"/>
                <a:ea typeface="Calibri" panose="020F0502020204030204" pitchFamily="34" charset="0"/>
                <a:cs typeface="Times New Roman" panose="02020603050405020304" pitchFamily="18" charset="0"/>
              </a:rPr>
              <a:t>optimize their operations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by deploying more bikes or </a:t>
            </a:r>
            <a:r>
              <a:rPr lang="en-US" sz="1050" u="sng" kern="100" dirty="0">
                <a:effectLst/>
                <a:latin typeface="Times New Roman" panose="02020603050405020304" pitchFamily="18" charset="0"/>
                <a:ea typeface="Calibri" panose="020F0502020204030204" pitchFamily="34" charset="0"/>
                <a:cs typeface="Times New Roman" panose="02020603050405020304" pitchFamily="18" charset="0"/>
              </a:rPr>
              <a:t>adjusting pricing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based on peak usage times and popular locations.</a:t>
            </a:r>
          </a:p>
          <a:p>
            <a:pPr marL="342900" marR="0" lvl="0" indent="-342900">
              <a:lnSpc>
                <a:spcPct val="107000"/>
              </a:lnSpc>
              <a:spcBef>
                <a:spcPts val="0"/>
              </a:spcBef>
              <a:spcAft>
                <a:spcPts val="0"/>
              </a:spcAft>
              <a:buFont typeface="Symbol" panose="05050102010706020507" pitchFamily="18" charset="2"/>
              <a:buChar char=""/>
            </a:pPr>
            <a:endParaRPr lang="en-US"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050" b="1" i="0" kern="100" dirty="0">
                <a:effectLst/>
                <a:latin typeface="Times New Roman" panose="02020603050405020304" pitchFamily="18" charset="0"/>
                <a:ea typeface="Calibri" panose="020F0502020204030204" pitchFamily="34" charset="0"/>
                <a:cs typeface="Times New Roman" panose="02020603050405020304" pitchFamily="18" charset="0"/>
              </a:rPr>
              <a:t>Marketing and Sales: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Retailers selling bikes or bike-related accessories can </a:t>
            </a:r>
            <a:r>
              <a:rPr lang="en-US" sz="1050" u="sng" kern="100" dirty="0">
                <a:effectLst/>
                <a:latin typeface="Times New Roman" panose="02020603050405020304" pitchFamily="18" charset="0"/>
                <a:ea typeface="Calibri" panose="020F0502020204030204" pitchFamily="34" charset="0"/>
                <a:cs typeface="Times New Roman" panose="02020603050405020304" pitchFamily="18" charset="0"/>
              </a:rPr>
              <a:t>tailor their marketing campaigns</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 discounts, or promotions to align with the days where bike usage is highest.</a:t>
            </a:r>
          </a:p>
          <a:p>
            <a:pPr marL="0" marR="0" lvl="0" indent="0">
              <a:lnSpc>
                <a:spcPct val="107000"/>
              </a:lnSpc>
              <a:spcBef>
                <a:spcPts val="0"/>
              </a:spcBef>
              <a:spcAft>
                <a:spcPts val="0"/>
              </a:spcAft>
              <a:buFont typeface="Symbol" panose="05050102010706020507" pitchFamily="18" charset="2"/>
              <a:buNone/>
            </a:pPr>
            <a:endParaRPr lang="en-US"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050" b="1" i="0" kern="100" dirty="0">
                <a:effectLst/>
                <a:latin typeface="Times New Roman" panose="02020603050405020304" pitchFamily="18" charset="0"/>
                <a:ea typeface="Calibri" panose="020F0502020204030204" pitchFamily="34" charset="0"/>
                <a:cs typeface="Times New Roman" panose="02020603050405020304" pitchFamily="18" charset="0"/>
              </a:rPr>
              <a:t>Data Analysts and Researchers: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Professionals in these roles can use this information to conduct deeper analysis, identify trends, </a:t>
            </a:r>
            <a:r>
              <a:rPr lang="en-US" sz="1050" u="sng" kern="100" dirty="0">
                <a:effectLst/>
                <a:latin typeface="Times New Roman" panose="02020603050405020304" pitchFamily="18" charset="0"/>
                <a:ea typeface="Calibri" panose="020F0502020204030204" pitchFamily="34" charset="0"/>
                <a:cs typeface="Times New Roman" panose="02020603050405020304" pitchFamily="18" charset="0"/>
              </a:rPr>
              <a:t>and make predictions about future bike usage patterns.</a:t>
            </a:r>
          </a:p>
          <a:p>
            <a:pPr marL="0" marR="0" lvl="0" indent="0">
              <a:lnSpc>
                <a:spcPct val="107000"/>
              </a:lnSpc>
              <a:spcBef>
                <a:spcPts val="0"/>
              </a:spcBef>
              <a:spcAft>
                <a:spcPts val="0"/>
              </a:spcAft>
              <a:buFont typeface="Symbol" panose="05050102010706020507" pitchFamily="18" charset="2"/>
              <a:buNone/>
            </a:pPr>
            <a:endParaRPr lang="en-US" sz="105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050" b="1" i="0" kern="100" dirty="0">
                <a:effectLst/>
                <a:latin typeface="Times New Roman" panose="02020603050405020304" pitchFamily="18" charset="0"/>
                <a:ea typeface="Calibri" panose="020F0502020204030204" pitchFamily="34" charset="0"/>
                <a:cs typeface="Times New Roman" panose="02020603050405020304" pitchFamily="18" charset="0"/>
              </a:rPr>
              <a:t>Tourism Industry: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In tourist-heavy areas, understanding bike usage patterns can help tour companies </a:t>
            </a:r>
            <a:r>
              <a:rPr lang="en-US" sz="1050" u="sng" kern="100" dirty="0">
                <a:effectLst/>
                <a:latin typeface="Times New Roman" panose="02020603050405020304" pitchFamily="18" charset="0"/>
                <a:ea typeface="Calibri" panose="020F0502020204030204" pitchFamily="34" charset="0"/>
                <a:cs typeface="Times New Roman" panose="02020603050405020304" pitchFamily="18" charset="0"/>
              </a:rPr>
              <a:t>plan routes and schedules for bike tours </a:t>
            </a: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more effectively.</a:t>
            </a:r>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4</a:t>
            </a:fld>
            <a:endParaRPr lang="en-US"/>
          </a:p>
        </p:txBody>
      </p:sp>
    </p:spTree>
    <p:extLst>
      <p:ext uri="{BB962C8B-B14F-4D97-AF65-F5344CB8AC3E}">
        <p14:creationId xmlns:p14="http://schemas.microsoft.com/office/powerpoint/2010/main" val="176868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Question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Are there specific patterns in the usage of bikes based on their geography during different times of the day?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Understanding this can guide bike-sharing companies to strategically allocate more resources, such as deploying additional bikes or staffing, during these peak hours to meet heightened demand. It also allows for targeted marketing efforts, directing promotional campaigns toward these specific time frames to attract more users and maximize business potential.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5</a:t>
            </a:fld>
            <a:endParaRPr lang="en-US"/>
          </a:p>
        </p:txBody>
      </p:sp>
    </p:spTree>
    <p:extLst>
      <p:ext uri="{BB962C8B-B14F-4D97-AF65-F5344CB8AC3E}">
        <p14:creationId xmlns:p14="http://schemas.microsoft.com/office/powerpoint/2010/main" val="4077595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considerable increase in starting riders between 12 PM and 12 AM, compared to the period from 12 AM to 12 PM, presents an opportunity for businesses to optimize services based on these usage trends.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6</a:t>
            </a:fld>
            <a:endParaRPr lang="en-US"/>
          </a:p>
        </p:txBody>
      </p:sp>
    </p:spTree>
    <p:extLst>
      <p:ext uri="{BB962C8B-B14F-4D97-AF65-F5344CB8AC3E}">
        <p14:creationId xmlns:p14="http://schemas.microsoft.com/office/powerpoint/2010/main" val="13920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Symbol" panose="05050102010706020507" pitchFamily="18" charset="2"/>
              <a:buNone/>
            </a:pPr>
            <a:r>
              <a:rPr lang="en-US" sz="1800" b="1" i="0" kern="100" dirty="0">
                <a:effectLst/>
                <a:latin typeface="Times New Roman" panose="02020603050405020304" pitchFamily="18" charset="0"/>
                <a:ea typeface="Calibri" panose="020F0502020204030204" pitchFamily="34" charset="0"/>
                <a:cs typeface="Times New Roman" panose="02020603050405020304" pitchFamily="18" charset="0"/>
              </a:rPr>
              <a:t>Data Analysts: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Analyzing bike usage patterns can help these professionals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identify trends, peak hours, and popular routes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information can be used to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optimize bike-sharing services, plan maintenance schedules, or forecast demand for bikes and accessories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b="1" i="0" kern="100" dirty="0">
                <a:effectLst/>
                <a:latin typeface="Times New Roman" panose="02020603050405020304" pitchFamily="18" charset="0"/>
                <a:ea typeface="Calibri" panose="020F0502020204030204" pitchFamily="34" charset="0"/>
                <a:cs typeface="Times New Roman" panose="02020603050405020304" pitchFamily="18" charset="0"/>
              </a:rPr>
              <a:t>Market Researchers: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They can utilize this data to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understand consumer behavior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related to biking,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informing marketing strategies for bike-related products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or services. Insights into when and where people use bikes most frequently can guide targeted advertising campaigns.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Symbol" panose="05050102010706020507" pitchFamily="18" charset="2"/>
              <a:buNone/>
            </a:pPr>
            <a:r>
              <a:rPr lang="en-US" sz="1800" b="1" i="0" kern="100" dirty="0">
                <a:effectLst/>
                <a:latin typeface="Times New Roman" panose="02020603050405020304" pitchFamily="18" charset="0"/>
                <a:ea typeface="Calibri" panose="020F0502020204030204" pitchFamily="34" charset="0"/>
                <a:cs typeface="Times New Roman" panose="02020603050405020304" pitchFamily="18" charset="0"/>
              </a:rPr>
              <a:t>Business Development Managers: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Understanding bike usage patterns can help in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forming partnerships or collaborations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such as working with local businesses to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provide bike-related services or integrating biking facilities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with other transportation modes.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b="1" i="0" kern="100" dirty="0">
                <a:effectLst/>
                <a:latin typeface="Times New Roman" panose="02020603050405020304" pitchFamily="18" charset="0"/>
                <a:ea typeface="Calibri" panose="020F0502020204030204" pitchFamily="34" charset="0"/>
                <a:cs typeface="Times New Roman" panose="02020603050405020304" pitchFamily="18" charset="0"/>
              </a:rPr>
              <a:t>Entrepreneurs in the Transportation Sector: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Entrepreneurs looking to start bike-sharing or bike rental businesses can use this data to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rPr>
              <a:t>identify underserved areas or peak times for potential expansion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marketing efforts.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7</a:t>
            </a:fld>
            <a:endParaRPr lang="en-US"/>
          </a:p>
        </p:txBody>
      </p:sp>
    </p:spTree>
    <p:extLst>
      <p:ext uri="{BB962C8B-B14F-4D97-AF65-F5344CB8AC3E}">
        <p14:creationId xmlns:p14="http://schemas.microsoft.com/office/powerpoint/2010/main" val="2176582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Question 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 members and casual riders tend to take longer, or shorter rides based on the day of the week and the starting station?</a:t>
            </a:r>
          </a:p>
          <a:p>
            <a:pPr marL="0" marR="0">
              <a:lnSpc>
                <a:spcPct val="107000"/>
              </a:lnSpc>
              <a:spcBef>
                <a:spcPts val="0"/>
              </a:spcBef>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Understanding whether members and casual riders take longer, or shorter rides based on the day of the week and starting station can provide insights into user behavior and preferences.</a:t>
            </a:r>
          </a:p>
          <a:p>
            <a:endParaRPr lang="en-US" dirty="0"/>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8</a:t>
            </a:fld>
            <a:endParaRPr lang="en-US"/>
          </a:p>
        </p:txBody>
      </p:sp>
    </p:spTree>
    <p:extLst>
      <p:ext uri="{BB962C8B-B14F-4D97-AF65-F5344CB8AC3E}">
        <p14:creationId xmlns:p14="http://schemas.microsoft.com/office/powerpoint/2010/main" val="345734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casual riders seem to have longer ride duration than members on all days of the week.</a:t>
            </a:r>
          </a:p>
        </p:txBody>
      </p:sp>
      <p:sp>
        <p:nvSpPr>
          <p:cNvPr id="4" name="Slide Number Placeholder 3"/>
          <p:cNvSpPr>
            <a:spLocks noGrp="1"/>
          </p:cNvSpPr>
          <p:nvPr>
            <p:ph type="sldNum" sz="quarter" idx="5"/>
          </p:nvPr>
        </p:nvSpPr>
        <p:spPr/>
        <p:txBody>
          <a:bodyPr/>
          <a:lstStyle/>
          <a:p>
            <a:fld id="{88EF5DB3-6C97-4FDE-A90C-6460118D5709}" type="slidenum">
              <a:rPr lang="en-US" smtClean="0"/>
              <a:t>9</a:t>
            </a:fld>
            <a:endParaRPr lang="en-US"/>
          </a:p>
        </p:txBody>
      </p:sp>
    </p:spTree>
    <p:extLst>
      <p:ext uri="{BB962C8B-B14F-4D97-AF65-F5344CB8AC3E}">
        <p14:creationId xmlns:p14="http://schemas.microsoft.com/office/powerpoint/2010/main" val="2176428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Bike Share Operations Managers: </a:t>
            </a:r>
            <a:r>
              <a:rPr lang="en-US" dirty="0"/>
              <a:t>Knowing the ride duration based on the day of the week and starting station can help in </a:t>
            </a:r>
            <a:r>
              <a:rPr lang="en-US" u="sng" dirty="0"/>
              <a:t>optimizing bike distribution</a:t>
            </a:r>
            <a:r>
              <a:rPr lang="en-US" dirty="0"/>
              <a:t>. If certain stations see </a:t>
            </a:r>
            <a:r>
              <a:rPr lang="en-US" u="sng" dirty="0"/>
              <a:t>longer rides on weekends, they might need more bikes available</a:t>
            </a:r>
            <a:r>
              <a:rPr lang="en-US" dirty="0"/>
              <a:t> during those times to meet demand.</a:t>
            </a:r>
          </a:p>
          <a:p>
            <a:endParaRPr lang="en-US" dirty="0"/>
          </a:p>
          <a:p>
            <a:r>
              <a:rPr lang="en-US" b="1" dirty="0"/>
              <a:t>Marketing and Sales Teams: </a:t>
            </a:r>
            <a:r>
              <a:rPr lang="en-US" dirty="0"/>
              <a:t>Understanding the differences in ride durations can help in targeted marketing campaigns. If casual riders tend to take longer rides on specific days or from starting stations, </a:t>
            </a:r>
            <a:r>
              <a:rPr lang="en-US" u="sng" dirty="0"/>
              <a:t>marketing efforts can be tailored to attract more casual riders during those times or locations.</a:t>
            </a:r>
          </a:p>
          <a:p>
            <a:endParaRPr lang="en-US" u="sng" dirty="0"/>
          </a:p>
          <a:p>
            <a:r>
              <a:rPr lang="en-US" b="1" dirty="0"/>
              <a:t>Product Development Teams: </a:t>
            </a:r>
            <a:r>
              <a:rPr lang="en-US" dirty="0"/>
              <a:t>Insights into ride durations </a:t>
            </a:r>
            <a:r>
              <a:rPr lang="en-US" u="sng" dirty="0"/>
              <a:t>can inform the development of subscription plans or pricing structures</a:t>
            </a:r>
            <a:r>
              <a:rPr lang="en-US" dirty="0"/>
              <a:t>. If members tend to take consistently shorter rides on weekdays from specific stations, there could be opportunities to </a:t>
            </a:r>
            <a:r>
              <a:rPr lang="en-US" u="sng" dirty="0"/>
              <a:t>offer targeted subscription packages incentivizing shorter rides </a:t>
            </a:r>
            <a:r>
              <a:rPr lang="en-US" dirty="0"/>
              <a:t>for regular commuters.</a:t>
            </a:r>
          </a:p>
          <a:p>
            <a:endParaRPr lang="en-US" dirty="0"/>
          </a:p>
          <a:p>
            <a:r>
              <a:rPr lang="en-US" b="1" dirty="0"/>
              <a:t>Data Analysts and Researchers: </a:t>
            </a:r>
            <a:r>
              <a:rPr lang="en-US" dirty="0"/>
              <a:t>Professionals in these roles can delve deeper into this data to identify patterns and correlations that might not be immediately evident. This can lead to more nuanced insights, helping businesses make data-driven decisions in various aspects of operations and strategy.</a:t>
            </a:r>
          </a:p>
          <a:p>
            <a:endParaRPr lang="en-US" dirty="0"/>
          </a:p>
          <a:p>
            <a:r>
              <a:rPr lang="en-US" b="1" dirty="0"/>
              <a:t>Customer Experience and Support Teams: </a:t>
            </a:r>
            <a:r>
              <a:rPr lang="en-US" dirty="0"/>
              <a:t>Understanding user behavior regarding ride durations can also help in improving user experiences. For instance, if there are stations or days where riders tend to face issues or longer wait times due to high demand, customer support strategies can be adapted accordingly.</a:t>
            </a:r>
          </a:p>
          <a:p>
            <a:endParaRPr lang="en-US" dirty="0"/>
          </a:p>
        </p:txBody>
      </p:sp>
      <p:sp>
        <p:nvSpPr>
          <p:cNvPr id="4" name="Slide Number Placeholder 3"/>
          <p:cNvSpPr>
            <a:spLocks noGrp="1"/>
          </p:cNvSpPr>
          <p:nvPr>
            <p:ph type="sldNum" sz="quarter" idx="5"/>
          </p:nvPr>
        </p:nvSpPr>
        <p:spPr/>
        <p:txBody>
          <a:bodyPr/>
          <a:lstStyle/>
          <a:p>
            <a:fld id="{88EF5DB3-6C97-4FDE-A90C-6460118D5709}" type="slidenum">
              <a:rPr lang="en-US" smtClean="0"/>
              <a:t>10</a:t>
            </a:fld>
            <a:endParaRPr lang="en-US"/>
          </a:p>
        </p:txBody>
      </p:sp>
    </p:spTree>
    <p:extLst>
      <p:ext uri="{BB962C8B-B14F-4D97-AF65-F5344CB8AC3E}">
        <p14:creationId xmlns:p14="http://schemas.microsoft.com/office/powerpoint/2010/main" val="106966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11/29/2023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7068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02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4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788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68147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81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01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67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77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87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11/29/2023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29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11/29/2023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37014844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26C17-D296-2A06-CB2A-11A2B36C59B0}"/>
              </a:ext>
            </a:extLst>
          </p:cNvPr>
          <p:cNvSpPr>
            <a:spLocks noGrp="1"/>
          </p:cNvSpPr>
          <p:nvPr>
            <p:ph type="ctrTitle"/>
          </p:nvPr>
        </p:nvSpPr>
        <p:spPr>
          <a:xfrm>
            <a:off x="5562033" y="1247140"/>
            <a:ext cx="5657899" cy="3450844"/>
          </a:xfrm>
        </p:spPr>
        <p:txBody>
          <a:bodyPr>
            <a:normAutofit/>
          </a:bodyPr>
          <a:lstStyle/>
          <a:p>
            <a:r>
              <a:rPr lang="en-US" dirty="0">
                <a:latin typeface="Times New Roman" panose="02020603050405020304" pitchFamily="18" charset="0"/>
                <a:cs typeface="Times New Roman" panose="02020603050405020304" pitchFamily="18" charset="0"/>
              </a:rPr>
              <a:t>Citi-Bike Ride Sharing Analytics</a:t>
            </a:r>
          </a:p>
        </p:txBody>
      </p:sp>
      <p:sp>
        <p:nvSpPr>
          <p:cNvPr id="3" name="Subtitle 2">
            <a:extLst>
              <a:ext uri="{FF2B5EF4-FFF2-40B4-BE49-F238E27FC236}">
                <a16:creationId xmlns:a16="http://schemas.microsoft.com/office/drawing/2014/main" id="{AFF4566A-2532-8479-58F3-F2EF4A1D5405}"/>
              </a:ext>
            </a:extLst>
          </p:cNvPr>
          <p:cNvSpPr>
            <a:spLocks noGrp="1"/>
          </p:cNvSpPr>
          <p:nvPr>
            <p:ph type="subTitle" idx="1"/>
          </p:nvPr>
        </p:nvSpPr>
        <p:spPr>
          <a:xfrm>
            <a:off x="5562033" y="4818126"/>
            <a:ext cx="5657899" cy="1268984"/>
          </a:xfrm>
        </p:spPr>
        <p:txBody>
          <a:bodyPr>
            <a:normAutofit/>
          </a:bodyPr>
          <a:lstStyle/>
          <a:p>
            <a:r>
              <a:rPr lang="en-US" dirty="0">
                <a:latin typeface="Times New Roman" panose="02020603050405020304" pitchFamily="18" charset="0"/>
                <a:cs typeface="Times New Roman" panose="02020603050405020304" pitchFamily="18" charset="0"/>
              </a:rPr>
              <a:t>Erica Yang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BUS 446</a:t>
            </a:r>
          </a:p>
        </p:txBody>
      </p:sp>
      <p:pic>
        <p:nvPicPr>
          <p:cNvPr id="4" name="Picture 3" descr="A collection of geometric shapes&#10;&#10;Description automatically generated">
            <a:extLst>
              <a:ext uri="{FF2B5EF4-FFF2-40B4-BE49-F238E27FC236}">
                <a16:creationId xmlns:a16="http://schemas.microsoft.com/office/drawing/2014/main" id="{D31F4ECB-F475-EFE1-DA0F-2B8EC7A30068}"/>
              </a:ext>
            </a:extLst>
          </p:cNvPr>
          <p:cNvPicPr>
            <a:picLocks noChangeAspect="1"/>
          </p:cNvPicPr>
          <p:nvPr/>
        </p:nvPicPr>
        <p:blipFill rotWithShape="1">
          <a:blip r:embed="rId2"/>
          <a:srcRect l="22402" r="24376"/>
          <a:stretch/>
        </p:blipFill>
        <p:spPr>
          <a:xfrm>
            <a:off x="20" y="10"/>
            <a:ext cx="5104813" cy="6857990"/>
          </a:xfrm>
          <a:custGeom>
            <a:avLst/>
            <a:gdLst/>
            <a:ahLst/>
            <a:cxnLst/>
            <a:rect l="l" t="t" r="r" b="b"/>
            <a:pathLst>
              <a:path w="5104833" h="6858000">
                <a:moveTo>
                  <a:pt x="0" y="0"/>
                </a:moveTo>
                <a:lnTo>
                  <a:pt x="3707702" y="0"/>
                </a:lnTo>
                <a:lnTo>
                  <a:pt x="3707702" y="1375489"/>
                </a:lnTo>
                <a:lnTo>
                  <a:pt x="5104833" y="1375489"/>
                </a:lnTo>
                <a:lnTo>
                  <a:pt x="510483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4134"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1361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F8C9-F658-24A7-4ACF-0414AB23832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Business Utilization </a:t>
            </a:r>
            <a:endParaRPr lang="en-US" dirty="0"/>
          </a:p>
        </p:txBody>
      </p:sp>
      <p:sp>
        <p:nvSpPr>
          <p:cNvPr id="3" name="Content Placeholder 2">
            <a:extLst>
              <a:ext uri="{FF2B5EF4-FFF2-40B4-BE49-F238E27FC236}">
                <a16:creationId xmlns:a16="http://schemas.microsoft.com/office/drawing/2014/main" id="{9582F248-AEC5-9682-9637-50F8E595D051}"/>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Bike Share Operations Managers</a:t>
            </a:r>
          </a:p>
          <a:p>
            <a:r>
              <a:rPr lang="en-US" sz="2400" dirty="0">
                <a:latin typeface="Times New Roman" panose="02020603050405020304" pitchFamily="18" charset="0"/>
                <a:cs typeface="Times New Roman" panose="02020603050405020304" pitchFamily="18" charset="0"/>
              </a:rPr>
              <a:t>Marketing and Sales Teams</a:t>
            </a:r>
          </a:p>
          <a:p>
            <a:r>
              <a:rPr lang="en-US" sz="2400" dirty="0">
                <a:latin typeface="Times New Roman" panose="02020603050405020304" pitchFamily="18" charset="0"/>
                <a:cs typeface="Times New Roman" panose="02020603050405020304" pitchFamily="18" charset="0"/>
              </a:rPr>
              <a:t>Product Development Teams</a:t>
            </a:r>
          </a:p>
          <a:p>
            <a:r>
              <a:rPr lang="en-US" sz="2400" dirty="0">
                <a:latin typeface="Times New Roman" panose="02020603050405020304" pitchFamily="18" charset="0"/>
                <a:cs typeface="Times New Roman" panose="02020603050405020304" pitchFamily="18" charset="0"/>
              </a:rPr>
              <a:t>Data Analysts and Researchers</a:t>
            </a:r>
          </a:p>
          <a:p>
            <a:r>
              <a:rPr lang="en-US" sz="2400" dirty="0">
                <a:latin typeface="Times New Roman" panose="02020603050405020304" pitchFamily="18" charset="0"/>
                <a:cs typeface="Times New Roman" panose="02020603050405020304" pitchFamily="18" charset="0"/>
              </a:rPr>
              <a:t>Customer Experience and Support Teams</a:t>
            </a:r>
          </a:p>
          <a:p>
            <a:endParaRPr lang="en-US" dirty="0"/>
          </a:p>
        </p:txBody>
      </p:sp>
    </p:spTree>
    <p:extLst>
      <p:ext uri="{BB962C8B-B14F-4D97-AF65-F5344CB8AC3E}">
        <p14:creationId xmlns:p14="http://schemas.microsoft.com/office/powerpoint/2010/main" val="178035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B513-1869-5DC2-5A71-31808274ED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1</a:t>
            </a:r>
          </a:p>
        </p:txBody>
      </p:sp>
      <p:sp>
        <p:nvSpPr>
          <p:cNvPr id="3" name="Content Placeholder 2">
            <a:extLst>
              <a:ext uri="{FF2B5EF4-FFF2-40B4-BE49-F238E27FC236}">
                <a16:creationId xmlns:a16="http://schemas.microsoft.com/office/drawing/2014/main" id="{CE884734-0F11-7AED-6A4E-A9DCFF683AF9}"/>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Purpose: </a:t>
            </a:r>
          </a:p>
          <a:p>
            <a:pPr lvl="1"/>
            <a:r>
              <a:rPr lang="en-US" sz="2100" dirty="0">
                <a:latin typeface="Times New Roman" panose="02020603050405020304" pitchFamily="18" charset="0"/>
                <a:cs typeface="Times New Roman" panose="02020603050405020304" pitchFamily="18" charset="0"/>
              </a:rPr>
              <a:t>To e</a:t>
            </a:r>
            <a:r>
              <a:rPr lang="en-US" sz="2100" b="0" i="0" dirty="0">
                <a:effectLst/>
                <a:latin typeface="Times New Roman" panose="02020603050405020304" pitchFamily="18" charset="0"/>
                <a:cs typeface="Times New Roman" panose="02020603050405020304" pitchFamily="18" charset="0"/>
              </a:rPr>
              <a:t>xplore the correlation between the preferred days of the week for bike rides between members vs casual riders.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Why is this useful? </a:t>
            </a:r>
          </a:p>
        </p:txBody>
      </p:sp>
    </p:spTree>
    <p:extLst>
      <p:ext uri="{BB962C8B-B14F-4D97-AF65-F5344CB8AC3E}">
        <p14:creationId xmlns:p14="http://schemas.microsoft.com/office/powerpoint/2010/main" val="156717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0D8512BF-1734-F7EC-80FD-C09B096281D8}"/>
              </a:ext>
            </a:extLst>
          </p:cNvPr>
          <p:cNvPicPr>
            <a:picLocks noChangeAspect="1"/>
          </p:cNvPicPr>
          <p:nvPr/>
        </p:nvPicPr>
        <p:blipFill>
          <a:blip r:embed="rId3"/>
          <a:stretch>
            <a:fillRect/>
          </a:stretch>
        </p:blipFill>
        <p:spPr>
          <a:xfrm>
            <a:off x="2352593" y="1026029"/>
            <a:ext cx="8248068" cy="5093118"/>
          </a:xfrm>
          <a:prstGeom prst="rect">
            <a:avLst/>
          </a:prstGeom>
        </p:spPr>
      </p:pic>
    </p:spTree>
    <p:extLst>
      <p:ext uri="{BB962C8B-B14F-4D97-AF65-F5344CB8AC3E}">
        <p14:creationId xmlns:p14="http://schemas.microsoft.com/office/powerpoint/2010/main" val="108043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E313-C471-3383-611A-05AACABDD1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Business Utilization </a:t>
            </a:r>
          </a:p>
        </p:txBody>
      </p:sp>
      <p:sp>
        <p:nvSpPr>
          <p:cNvPr id="3" name="Content Placeholder 2">
            <a:extLst>
              <a:ext uri="{FF2B5EF4-FFF2-40B4-BE49-F238E27FC236}">
                <a16:creationId xmlns:a16="http://schemas.microsoft.com/office/drawing/2014/main" id="{67BA0DF8-0322-5F8C-BAFB-FCF62B5570AC}"/>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Urban Planners</a:t>
            </a:r>
          </a:p>
          <a:p>
            <a:r>
              <a:rPr lang="en-US" sz="2400" dirty="0">
                <a:effectLst/>
                <a:latin typeface="Times New Roman" panose="02020603050405020304" pitchFamily="18" charset="0"/>
                <a:ea typeface="Calibri" panose="020F0502020204030204" pitchFamily="34" charset="0"/>
              </a:rPr>
              <a:t>Transportation Companies</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Marketing and Sales</a:t>
            </a:r>
          </a:p>
          <a:p>
            <a:r>
              <a:rPr lang="en-US" sz="2400" dirty="0">
                <a:effectLst/>
                <a:latin typeface="Times New Roman" panose="02020603050405020304" pitchFamily="18" charset="0"/>
                <a:ea typeface="Calibri" panose="020F0502020204030204" pitchFamily="34" charset="0"/>
              </a:rPr>
              <a:t>Data Analysts and Researchers</a:t>
            </a:r>
            <a:endParaRPr lang="en-US" sz="2400" dirty="0">
              <a:latin typeface="Times New Roman" panose="02020603050405020304" pitchFamily="18" charset="0"/>
              <a:ea typeface="Calibri" panose="020F0502020204030204" pitchFamily="34" charset="0"/>
            </a:endParaRPr>
          </a:p>
          <a:p>
            <a:r>
              <a:rPr lang="en-US" sz="2400" dirty="0">
                <a:effectLst/>
                <a:latin typeface="Times New Roman" panose="02020603050405020304" pitchFamily="18" charset="0"/>
                <a:ea typeface="Calibri" panose="020F0502020204030204" pitchFamily="34" charset="0"/>
              </a:rPr>
              <a:t>Tourism Industry</a:t>
            </a:r>
            <a:endParaRPr lang="en-US" dirty="0"/>
          </a:p>
          <a:p>
            <a:endParaRPr lang="en-US" dirty="0"/>
          </a:p>
        </p:txBody>
      </p:sp>
    </p:spTree>
    <p:extLst>
      <p:ext uri="{BB962C8B-B14F-4D97-AF65-F5344CB8AC3E}">
        <p14:creationId xmlns:p14="http://schemas.microsoft.com/office/powerpoint/2010/main" val="360576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BED0-43BC-406C-65FD-5BD5A60A6C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2</a:t>
            </a:r>
            <a:endParaRPr lang="en-US" dirty="0"/>
          </a:p>
        </p:txBody>
      </p:sp>
      <p:sp>
        <p:nvSpPr>
          <p:cNvPr id="6" name="Content Placeholder 5">
            <a:extLst>
              <a:ext uri="{FF2B5EF4-FFF2-40B4-BE49-F238E27FC236}">
                <a16:creationId xmlns:a16="http://schemas.microsoft.com/office/drawing/2014/main" id="{1DEF11F0-CC95-DA99-752B-312D1D4F1C3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Purpose: </a:t>
            </a:r>
          </a:p>
          <a:p>
            <a:pPr lvl="1"/>
            <a:r>
              <a:rPr lang="en-US" sz="2100" dirty="0">
                <a:latin typeface="Times New Roman" panose="02020603050405020304" pitchFamily="18" charset="0"/>
                <a:cs typeface="Times New Roman" panose="02020603050405020304" pitchFamily="18" charset="0"/>
              </a:rPr>
              <a:t>To study bike usage patterns across locations at different times aims to reveal geographic influences on daily bicycle utilization.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Why is this useful?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63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FC75436-8861-36C1-6103-DFE75FCE69F9}"/>
              </a:ext>
            </a:extLst>
          </p:cNvPr>
          <p:cNvPicPr>
            <a:picLocks noGrp="1" noChangeAspect="1"/>
          </p:cNvPicPr>
          <p:nvPr>
            <p:ph idx="1"/>
          </p:nvPr>
        </p:nvPicPr>
        <p:blipFill rotWithShape="1">
          <a:blip r:embed="rId3"/>
          <a:srcRect r="2" b="6631"/>
          <a:stretch/>
        </p:blipFill>
        <p:spPr>
          <a:xfrm>
            <a:off x="1692627" y="565150"/>
            <a:ext cx="9934214" cy="5727699"/>
          </a:xfrm>
          <a:prstGeom prst="rect">
            <a:avLst/>
          </a:prstGeom>
        </p:spPr>
      </p:pic>
    </p:spTree>
    <p:extLst>
      <p:ext uri="{BB962C8B-B14F-4D97-AF65-F5344CB8AC3E}">
        <p14:creationId xmlns:p14="http://schemas.microsoft.com/office/powerpoint/2010/main" val="62369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308F-BDB6-A0E0-4BCE-C31C5E4DBDF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Business Utilization </a:t>
            </a:r>
            <a:endParaRPr lang="en-US" dirty="0"/>
          </a:p>
        </p:txBody>
      </p:sp>
      <p:sp>
        <p:nvSpPr>
          <p:cNvPr id="3" name="Content Placeholder 2">
            <a:extLst>
              <a:ext uri="{FF2B5EF4-FFF2-40B4-BE49-F238E27FC236}">
                <a16:creationId xmlns:a16="http://schemas.microsoft.com/office/drawing/2014/main" id="{15F4AD0A-3BCC-DFE0-B393-1259616CD335}"/>
              </a:ext>
            </a:extLst>
          </p:cNvPr>
          <p:cNvSpPr>
            <a:spLocks noGrp="1"/>
          </p:cNvSpPr>
          <p:nvPr>
            <p:ph idx="1"/>
          </p:nvPr>
        </p:nvSpPr>
        <p:spPr/>
        <p:txBody>
          <a:bodyPr/>
          <a:lstStyle/>
          <a:p>
            <a:r>
              <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rPr>
              <a:t>Data Analysts</a:t>
            </a:r>
          </a:p>
          <a:p>
            <a:r>
              <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rPr>
              <a:t>Market Researchers</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rPr>
              <a:t>Business Development Managers</a:t>
            </a:r>
          </a:p>
          <a:p>
            <a:r>
              <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rPr>
              <a:t>Entrepreneurs in the Transportation Sector</a:t>
            </a:r>
          </a:p>
          <a:p>
            <a:endPar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i="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779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D7D5-3312-D8E1-297C-38CE2143FB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3</a:t>
            </a:r>
            <a:endParaRPr lang="en-US" dirty="0"/>
          </a:p>
        </p:txBody>
      </p:sp>
      <p:sp>
        <p:nvSpPr>
          <p:cNvPr id="3" name="Content Placeholder 2">
            <a:extLst>
              <a:ext uri="{FF2B5EF4-FFF2-40B4-BE49-F238E27FC236}">
                <a16:creationId xmlns:a16="http://schemas.microsoft.com/office/drawing/2014/main" id="{862DBD8E-DDDF-E4CB-1163-068E8A27F7C7}"/>
              </a:ext>
            </a:extLst>
          </p:cNvPr>
          <p:cNvSpPr>
            <a:spLocks noGrp="1"/>
          </p:cNvSpPr>
          <p:nvPr>
            <p:ph idx="1"/>
          </p:nvPr>
        </p:nvSpPr>
        <p:spPr/>
        <p:txBody>
          <a:bodyPr>
            <a:normAutofit/>
          </a:bodyPr>
          <a:lstStyle/>
          <a:p>
            <a:r>
              <a:rPr lang="en-US" sz="2400" dirty="0">
                <a:latin typeface="Times New Roman" panose="02020603050405020304" pitchFamily="18" charset="0"/>
                <a:ea typeface="UD Digi Kyokasho N-B" panose="020B0400000000000000" pitchFamily="18" charset="-128"/>
                <a:cs typeface="Times New Roman" panose="02020603050405020304" pitchFamily="18" charset="0"/>
              </a:rPr>
              <a:t>Purpose: </a:t>
            </a:r>
          </a:p>
          <a:p>
            <a:pPr lvl="1"/>
            <a:r>
              <a:rPr lang="en-US" sz="2100" dirty="0">
                <a:latin typeface="Times New Roman" panose="02020603050405020304" pitchFamily="18" charset="0"/>
                <a:ea typeface="UD Digi Kyokasho N-B" panose="020B0400000000000000" pitchFamily="18" charset="-128"/>
                <a:cs typeface="Times New Roman" panose="02020603050405020304" pitchFamily="18" charset="0"/>
              </a:rPr>
              <a:t>To investigate if members and casual riders differ in ride durations based on the day and starting station.</a:t>
            </a:r>
          </a:p>
          <a:p>
            <a:endParaRPr lang="en-US" sz="2100" dirty="0">
              <a:latin typeface="Times New Roman" panose="02020603050405020304" pitchFamily="18" charset="0"/>
              <a:ea typeface="UD Digi Kyokasho N-B" panose="020B0400000000000000" pitchFamily="18" charset="-128"/>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Why is this useful? </a:t>
            </a:r>
          </a:p>
          <a:p>
            <a:pPr marL="228600" lvl="1" indent="0">
              <a:buNone/>
            </a:pPr>
            <a:endParaRPr lang="en-US" sz="2100" dirty="0">
              <a:latin typeface="Times New Roman" panose="02020603050405020304" pitchFamily="18" charset="0"/>
              <a:ea typeface="UD Digi Kyokasho N-B" panose="020B0400000000000000" pitchFamily="18" charset="-128"/>
              <a:cs typeface="Times New Roman" panose="02020603050405020304" pitchFamily="18" charset="0"/>
            </a:endParaRPr>
          </a:p>
        </p:txBody>
      </p:sp>
    </p:spTree>
    <p:extLst>
      <p:ext uri="{BB962C8B-B14F-4D97-AF65-F5344CB8AC3E}">
        <p14:creationId xmlns:p14="http://schemas.microsoft.com/office/powerpoint/2010/main" val="50101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4EEF52-C1A3-5147-EBF9-D431F4D6D28C}"/>
              </a:ext>
            </a:extLst>
          </p:cNvPr>
          <p:cNvPicPr>
            <a:picLocks noGrp="1" noChangeAspect="1"/>
          </p:cNvPicPr>
          <p:nvPr>
            <p:ph idx="1"/>
          </p:nvPr>
        </p:nvPicPr>
        <p:blipFill>
          <a:blip r:embed="rId3"/>
          <a:stretch>
            <a:fillRect/>
          </a:stretch>
        </p:blipFill>
        <p:spPr>
          <a:xfrm>
            <a:off x="1915474" y="422895"/>
            <a:ext cx="9740452" cy="6012210"/>
          </a:xfrm>
          <a:prstGeom prst="rect">
            <a:avLst/>
          </a:prstGeom>
        </p:spPr>
      </p:pic>
    </p:spTree>
    <p:extLst>
      <p:ext uri="{BB962C8B-B14F-4D97-AF65-F5344CB8AC3E}">
        <p14:creationId xmlns:p14="http://schemas.microsoft.com/office/powerpoint/2010/main" val="2358085089"/>
      </p:ext>
    </p:extLst>
  </p:cSld>
  <p:clrMapOvr>
    <a:masterClrMapping/>
  </p:clrMapOvr>
</p:sld>
</file>

<file path=ppt/theme/theme1.xml><?xml version="1.0" encoding="utf-8"?>
<a:theme xmlns:a="http://schemas.openxmlformats.org/drawingml/2006/main" name="InterweaveVTI">
  <a:themeElements>
    <a:clrScheme name="AnalogousFromLightSeedRightStep">
      <a:dk1>
        <a:srgbClr val="000000"/>
      </a:dk1>
      <a:lt1>
        <a:srgbClr val="FFFFFF"/>
      </a:lt1>
      <a:dk2>
        <a:srgbClr val="4126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0"/>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1075</Words>
  <Application>Microsoft Office PowerPoint</Application>
  <PresentationFormat>Widescreen</PresentationFormat>
  <Paragraphs>86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Neue Haas Grotesk Text Pro</vt:lpstr>
      <vt:lpstr>Söhne</vt:lpstr>
      <vt:lpstr>Symbol</vt:lpstr>
      <vt:lpstr>Times New Roman</vt:lpstr>
      <vt:lpstr>InterweaveVTI</vt:lpstr>
      <vt:lpstr>Citi-Bike Ride Sharing Analytics</vt:lpstr>
      <vt:lpstr>Analysis 1</vt:lpstr>
      <vt:lpstr>PowerPoint Presentation</vt:lpstr>
      <vt:lpstr>Types of Business Utilization </vt:lpstr>
      <vt:lpstr>Analysis 2</vt:lpstr>
      <vt:lpstr>PowerPoint Presentation</vt:lpstr>
      <vt:lpstr>Types of Business Utilization </vt:lpstr>
      <vt:lpstr>Analysis 3</vt:lpstr>
      <vt:lpstr>PowerPoint Presentation</vt:lpstr>
      <vt:lpstr>Types of Business Utilization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Citi-Bike Ride Sharing Analytics</dc:title>
  <dc:creator>ERICA YANG</dc:creator>
  <cp:lastModifiedBy>ERICA YANG</cp:lastModifiedBy>
  <cp:revision>1</cp:revision>
  <dcterms:created xsi:type="dcterms:W3CDTF">2023-11-28T22:31:00Z</dcterms:created>
  <dcterms:modified xsi:type="dcterms:W3CDTF">2023-11-29T21:32:39Z</dcterms:modified>
</cp:coreProperties>
</file>