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24"/>
  </p:notesMasterIdLst>
  <p:handoutMasterIdLst>
    <p:handoutMasterId r:id="rId25"/>
  </p:handoutMasterIdLst>
  <p:sldIdLst>
    <p:sldId id="482" r:id="rId2"/>
    <p:sldId id="515" r:id="rId3"/>
    <p:sldId id="484" r:id="rId4"/>
    <p:sldId id="483" r:id="rId5"/>
    <p:sldId id="520" r:id="rId6"/>
    <p:sldId id="521" r:id="rId7"/>
    <p:sldId id="523" r:id="rId8"/>
    <p:sldId id="524" r:id="rId9"/>
    <p:sldId id="528" r:id="rId10"/>
    <p:sldId id="533" r:id="rId11"/>
    <p:sldId id="530" r:id="rId12"/>
    <p:sldId id="531" r:id="rId13"/>
    <p:sldId id="532" r:id="rId14"/>
    <p:sldId id="534" r:id="rId15"/>
    <p:sldId id="519" r:id="rId16"/>
    <p:sldId id="516" r:id="rId17"/>
    <p:sldId id="522" r:id="rId18"/>
    <p:sldId id="529" r:id="rId19"/>
    <p:sldId id="518" r:id="rId20"/>
    <p:sldId id="525" r:id="rId21"/>
    <p:sldId id="526" r:id="rId22"/>
    <p:sldId id="527" r:id="rId23"/>
  </p:sldIdLst>
  <p:sldSz cx="9906000" cy="6858000" type="A4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93" userDrawn="1">
          <p15:clr>
            <a:srgbClr val="A4A3A4"/>
          </p15:clr>
        </p15:guide>
        <p15:guide id="3" orient="horz" pos="2208" userDrawn="1">
          <p15:clr>
            <a:srgbClr val="A4A3A4"/>
          </p15:clr>
        </p15:guide>
        <p15:guide id="4" pos="2908" userDrawn="1">
          <p15:clr>
            <a:srgbClr val="A4A3A4"/>
          </p15:clr>
        </p15:guide>
        <p15:guide id="5" pos="2207">
          <p15:clr>
            <a:srgbClr val="A4A3A4"/>
          </p15:clr>
        </p15:guide>
        <p15:guide id="6" pos="2927">
          <p15:clr>
            <a:srgbClr val="A4A3A4"/>
          </p15:clr>
        </p15:guide>
        <p15:guide id="7" orient="horz" pos="3883">
          <p15:clr>
            <a:srgbClr val="A4A3A4"/>
          </p15:clr>
        </p15:guide>
        <p15:guide id="8" pos="1654">
          <p15:clr>
            <a:srgbClr val="A4A3A4"/>
          </p15:clr>
        </p15:guide>
        <p15:guide id="9" pos="16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E79B"/>
    <a:srgbClr val="FF33CC"/>
    <a:srgbClr val="5A5A5A"/>
    <a:srgbClr val="E7ECEF"/>
    <a:srgbClr val="FFFFFF"/>
    <a:srgbClr val="006600"/>
    <a:srgbClr val="008000"/>
    <a:srgbClr val="777777"/>
    <a:srgbClr val="091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3" autoAdjust="0"/>
    <p:restoredTop sz="94474" autoAdjust="0"/>
  </p:normalViewPr>
  <p:slideViewPr>
    <p:cSldViewPr snapToGrid="0">
      <p:cViewPr>
        <p:scale>
          <a:sx n="150" d="100"/>
          <a:sy n="150" d="100"/>
        </p:scale>
        <p:origin x="224" y="-40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826"/>
    </p:cViewPr>
  </p:sorterViewPr>
  <p:notesViewPr>
    <p:cSldViewPr snapToGrid="0">
      <p:cViewPr>
        <p:scale>
          <a:sx n="66" d="100"/>
          <a:sy n="66" d="100"/>
        </p:scale>
        <p:origin x="2332" y="-508"/>
      </p:cViewPr>
      <p:guideLst>
        <p:guide orient="horz" pos="2928"/>
        <p:guide pos="2193"/>
        <p:guide orient="horz" pos="2208"/>
        <p:guide pos="2908"/>
        <p:guide pos="2207"/>
        <p:guide pos="2927"/>
        <p:guide orient="horz" pos="3883"/>
        <p:guide pos="1654"/>
        <p:guide pos="16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u="sng" dirty="0">
                <a:solidFill>
                  <a:schemeClr val="tx1"/>
                </a:solidFill>
              </a:rPr>
              <a:t>Percent of Officers vs. Average Number</a:t>
            </a:r>
            <a:r>
              <a:rPr lang="en-US" sz="1600" b="1" u="sng" baseline="0" dirty="0">
                <a:solidFill>
                  <a:schemeClr val="tx1"/>
                </a:solidFill>
              </a:rPr>
              <a:t> of Allegations Per Year</a:t>
            </a:r>
            <a:endParaRPr lang="en-US" sz="1600" b="1" u="sng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464578760514414E-2"/>
          <c:y val="0.15185376353400781"/>
          <c:w val="0.90462802174329349"/>
          <c:h val="0.701095474085811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checkpoint_1_question_1!$I$2</c:f>
              <c:strCache>
                <c:ptCount val="1"/>
                <c:pt idx="0">
                  <c:v>Percent of Officers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checkpoint_1_question_1!$H$3:$H$8</c:f>
              <c:strCache>
                <c:ptCount val="6"/>
                <c:pt idx="0">
                  <c:v>0- 1.99</c:v>
                </c:pt>
                <c:pt idx="1">
                  <c:v>2 - 3.99</c:v>
                </c:pt>
                <c:pt idx="2">
                  <c:v>4 - 5.99</c:v>
                </c:pt>
                <c:pt idx="3">
                  <c:v>6 - 7.99</c:v>
                </c:pt>
                <c:pt idx="4">
                  <c:v>8 - 9.99</c:v>
                </c:pt>
                <c:pt idx="5">
                  <c:v>10+</c:v>
                </c:pt>
              </c:strCache>
            </c:strRef>
          </c:cat>
          <c:val>
            <c:numRef>
              <c:f>checkpoint_1_question_1!$I$3:$I$8</c:f>
              <c:numCache>
                <c:formatCode>0%</c:formatCode>
                <c:ptCount val="6"/>
                <c:pt idx="0">
                  <c:v>0.82387235348266341</c:v>
                </c:pt>
                <c:pt idx="1">
                  <c:v>0.16424845482838732</c:v>
                </c:pt>
                <c:pt idx="2">
                  <c:v>1.0870994608337351E-2</c:v>
                </c:pt>
                <c:pt idx="3">
                  <c:v>7.4518914653925398E-4</c:v>
                </c:pt>
                <c:pt idx="4">
                  <c:v>2.1917327839389821E-4</c:v>
                </c:pt>
                <c:pt idx="5">
                  <c:v>4.3834655678779643E-5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24-4E57-8256-72F5BC8F23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2989720"/>
        <c:axId val="582991032"/>
      </c:barChart>
      <c:catAx>
        <c:axId val="582989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Average</a:t>
                </a:r>
                <a:r>
                  <a:rPr lang="en-US" sz="1100" baseline="0" dirty="0"/>
                  <a:t> number of Allegations per Year</a:t>
                </a:r>
                <a:endParaRPr lang="en-US" sz="11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91032"/>
        <c:crosses val="autoZero"/>
        <c:auto val="1"/>
        <c:lblAlgn val="ctr"/>
        <c:lblOffset val="100"/>
        <c:noMultiLvlLbl val="0"/>
      </c:catAx>
      <c:valAx>
        <c:axId val="582991032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89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1"/>
          <p:cNvSpPr>
            <a:spLocks noChangeShapeType="1"/>
          </p:cNvSpPr>
          <p:nvPr/>
        </p:nvSpPr>
        <p:spPr bwMode="gray">
          <a:xfrm flipV="1">
            <a:off x="1" y="265117"/>
            <a:ext cx="7010400" cy="95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Line 12"/>
          <p:cNvSpPr>
            <a:spLocks noChangeShapeType="1"/>
          </p:cNvSpPr>
          <p:nvPr/>
        </p:nvSpPr>
        <p:spPr bwMode="gray">
          <a:xfrm flipV="1">
            <a:off x="1" y="196854"/>
            <a:ext cx="7010400" cy="1746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809" name="Rectangle 1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29744" y="9107276"/>
            <a:ext cx="279070" cy="18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354" tIns="45677" rIns="91354" bIns="45677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600" b="1"/>
            </a:lvl1pPr>
          </a:lstStyle>
          <a:p>
            <a:fld id="{29C2FFFF-436C-4512-A81E-2A867401A774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390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696913"/>
            <a:ext cx="50355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703263" y="4416427"/>
            <a:ext cx="560387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4" tIns="46224" rIns="92444" bIns="462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0" name="Line 8"/>
          <p:cNvSpPr>
            <a:spLocks noChangeShapeType="1"/>
          </p:cNvSpPr>
          <p:nvPr/>
        </p:nvSpPr>
        <p:spPr bwMode="gray">
          <a:xfrm flipV="1">
            <a:off x="1" y="9099550"/>
            <a:ext cx="7010400" cy="31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2" name="Line 10"/>
          <p:cNvSpPr>
            <a:spLocks noChangeShapeType="1"/>
          </p:cNvSpPr>
          <p:nvPr/>
        </p:nvSpPr>
        <p:spPr bwMode="gray">
          <a:xfrm flipV="1">
            <a:off x="1" y="265117"/>
            <a:ext cx="7010400" cy="95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3" name="Line 11"/>
          <p:cNvSpPr>
            <a:spLocks noChangeShapeType="1"/>
          </p:cNvSpPr>
          <p:nvPr/>
        </p:nvSpPr>
        <p:spPr bwMode="gray">
          <a:xfrm flipV="1">
            <a:off x="1" y="196854"/>
            <a:ext cx="7010400" cy="1746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81" name="Rectangle 1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713714" y="9099579"/>
            <a:ext cx="295100" cy="19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354" tIns="45677" rIns="91354" bIns="45677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fld id="{57AF59C6-8E4A-47F0-AF46-DA8A877C4BC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28744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lnSpc>
        <a:spcPct val="150000"/>
      </a:lnSpc>
      <a:spcBef>
        <a:spcPct val="0"/>
      </a:spcBef>
      <a:spcAft>
        <a:spcPts val="300"/>
      </a:spcAft>
      <a:buClr>
        <a:schemeClr val="tx2"/>
      </a:buClr>
      <a:buSzPct val="80000"/>
      <a:buFont typeface="Wingdings" pitchFamily="2" charset="2"/>
      <a:defRPr sz="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1pPr>
    <a:lvl2pPr marL="266700" indent="-87313" algn="l" rtl="0" eaLnBrk="0" fontAlgn="base" hangingPunct="0">
      <a:lnSpc>
        <a:spcPct val="150000"/>
      </a:lnSpc>
      <a:spcBef>
        <a:spcPct val="0"/>
      </a:spcBef>
      <a:spcAft>
        <a:spcPts val="300"/>
      </a:spcAft>
      <a:buClr>
        <a:schemeClr val="tx2"/>
      </a:buClr>
      <a:buSzPct val="100000"/>
      <a:buFont typeface="Arial" pitchFamily="34" charset="0"/>
      <a:buChar char="-"/>
      <a:defRPr sz="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2pPr>
    <a:lvl3pPr marL="541338" indent="-95250" algn="l" rtl="0" eaLnBrk="0" fontAlgn="base" hangingPunct="0">
      <a:lnSpc>
        <a:spcPct val="150000"/>
      </a:lnSpc>
      <a:spcBef>
        <a:spcPct val="0"/>
      </a:spcBef>
      <a:spcAft>
        <a:spcPts val="300"/>
      </a:spcAft>
      <a:buClr>
        <a:schemeClr val="tx2"/>
      </a:buClr>
      <a:buSzPct val="55000"/>
      <a:buFont typeface="Monotype Sorts" pitchFamily="-84" charset="2"/>
      <a:buChar char="n"/>
      <a:defRPr sz="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3pPr>
    <a:lvl4pPr marL="808038" indent="-87313" algn="l" rtl="0" eaLnBrk="0" fontAlgn="base" hangingPunct="0">
      <a:lnSpc>
        <a:spcPct val="150000"/>
      </a:lnSpc>
      <a:spcBef>
        <a:spcPct val="0"/>
      </a:spcBef>
      <a:spcAft>
        <a:spcPts val="300"/>
      </a:spcAft>
      <a:buClr>
        <a:schemeClr val="tx2"/>
      </a:buClr>
      <a:buSzPct val="100000"/>
      <a:buFont typeface="Arial" pitchFamily="34" charset="0"/>
      <a:buChar char="-"/>
      <a:defRPr sz="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4pPr>
    <a:lvl5pPr marL="1089025" indent="-101600" algn="l" rtl="0" eaLnBrk="0" fontAlgn="base" hangingPunct="0">
      <a:lnSpc>
        <a:spcPct val="150000"/>
      </a:lnSpc>
      <a:spcBef>
        <a:spcPct val="0"/>
      </a:spcBef>
      <a:spcAft>
        <a:spcPts val="300"/>
      </a:spcAft>
      <a:buClr>
        <a:schemeClr val="tx2"/>
      </a:buClr>
      <a:buSzPct val="55000"/>
      <a:buFont typeface="Monotype Sorts" pitchFamily="-84" charset="2"/>
      <a:buChar char="n"/>
      <a:defRPr sz="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774628" y="9099579"/>
            <a:ext cx="234186" cy="1999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8590D408-069D-4EBA-ACF1-FBAE8C7B6882}" type="slidenum">
              <a:rPr lang="en-GB" sz="700"/>
              <a:pPr eaLnBrk="1" hangingPunct="1"/>
              <a:t>1</a:t>
            </a:fld>
            <a:endParaRPr lang="en-GB" sz="700" dirty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695325"/>
            <a:ext cx="5037138" cy="3487738"/>
          </a:xfrm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6" y="4416425"/>
            <a:ext cx="560705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9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F59C6-8E4A-47F0-AF46-DA8A877C4BC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4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F59C6-8E4A-47F0-AF46-DA8A877C4BC2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36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F59C6-8E4A-47F0-AF46-DA8A877C4BC2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32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_000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5200"/>
            <a:ext cx="991870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08" name="Rectangle 4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0" y="2989984"/>
            <a:ext cx="9918700" cy="1704656"/>
          </a:xfrm>
          <a:solidFill>
            <a:srgbClr val="FFFFFF">
              <a:alpha val="69804"/>
            </a:srgbClr>
          </a:solidFill>
        </p:spPr>
        <p:txBody>
          <a:bodyPr anchor="ctr" anchorCtr="0"/>
          <a:lstStyle>
            <a:lvl1pPr algn="ctr">
              <a:defRPr sz="4200" b="1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2144734"/>
            <a:ext cx="9906000" cy="15819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4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641850" y="6639339"/>
            <a:ext cx="635000" cy="218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910C84D-452E-4C82-BE7D-66C3820075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642701"/>
            <a:ext cx="40767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EECS – Data Science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6DD35F2-F340-48B3-87F4-633F985CAC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gray">
          <a:xfrm>
            <a:off x="736603" y="1436688"/>
            <a:ext cx="8949264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11CE9F53-C792-4EF9-8C91-EE9B2A2E72E4}"/>
              </a:ext>
            </a:extLst>
          </p:cNvPr>
          <p:cNvSpPr txBox="1">
            <a:spLocks/>
          </p:cNvSpPr>
          <p:nvPr userDrawn="1"/>
        </p:nvSpPr>
        <p:spPr>
          <a:xfrm>
            <a:off x="5609167" y="6642701"/>
            <a:ext cx="40767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r"/>
            <a:r>
              <a:rPr lang="en-US" dirty="0"/>
              <a:t>CPBD Presentation – Group 2</a:t>
            </a:r>
          </a:p>
        </p:txBody>
      </p:sp>
    </p:spTree>
    <p:extLst>
      <p:ext uri="{BB962C8B-B14F-4D97-AF65-F5344CB8AC3E}">
        <p14:creationId xmlns:p14="http://schemas.microsoft.com/office/powerpoint/2010/main" val="203354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 bwMode="auto">
          <a:xfrm>
            <a:off x="0" y="6616810"/>
            <a:ext cx="9906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736603" y="44450"/>
            <a:ext cx="8949264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736603" y="1436688"/>
            <a:ext cx="8949264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641850" y="6639339"/>
            <a:ext cx="635000" cy="218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910C84D-452E-4C82-BE7D-66C3820075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662944"/>
            <a:ext cx="40767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EECS – Data Science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1241571"/>
            <a:ext cx="9906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68E05DDF-413E-4B9B-88B4-3B7E8EC0A167}"/>
              </a:ext>
            </a:extLst>
          </p:cNvPr>
          <p:cNvSpPr txBox="1">
            <a:spLocks/>
          </p:cNvSpPr>
          <p:nvPr userDrawn="1"/>
        </p:nvSpPr>
        <p:spPr>
          <a:xfrm>
            <a:off x="7202019" y="6662944"/>
            <a:ext cx="40767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endParaRPr lang="en-US" sz="800" dirty="0"/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DA07E410-9A7C-4FBF-94CC-09C160CE150A}"/>
              </a:ext>
            </a:extLst>
          </p:cNvPr>
          <p:cNvSpPr txBox="1">
            <a:spLocks/>
          </p:cNvSpPr>
          <p:nvPr userDrawn="1"/>
        </p:nvSpPr>
        <p:spPr>
          <a:xfrm>
            <a:off x="5609167" y="6642701"/>
            <a:ext cx="40767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r"/>
            <a:r>
              <a:rPr lang="en-US" dirty="0"/>
              <a:t>CPBD Presentation – Group 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9" r:id="rId1"/>
    <p:sldLayoutId id="2147484697" r:id="rId2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cap="none" baseline="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6" charset="0"/>
          <a:ea typeface="MS PGothic" pitchFamily="34" charset="-128"/>
          <a:cs typeface="MS PGothic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6" charset="0"/>
          <a:ea typeface="MS PGothic" pitchFamily="34" charset="-128"/>
          <a:cs typeface="MS PGothic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6" charset="0"/>
          <a:ea typeface="MS PGothic" pitchFamily="34" charset="-128"/>
          <a:cs typeface="MS PGothic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6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06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06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06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06" charset="0"/>
        </a:defRPr>
      </a:lvl9pPr>
    </p:titleStyle>
    <p:bodyStyle>
      <a:lvl1pPr marL="228600" indent="-228600" algn="l" rtl="0" eaLnBrk="0" fontAlgn="base" hangingPunct="0">
        <a:spcBef>
          <a:spcPts val="0"/>
        </a:spcBef>
        <a:spcAft>
          <a:spcPts val="600"/>
        </a:spcAft>
        <a:buClr>
          <a:schemeClr val="tx1"/>
        </a:buClr>
        <a:buSzPct val="100000"/>
        <a:buFont typeface="Wingdings" pitchFamily="2" charset="2"/>
        <a:buChar char="§"/>
        <a:defRPr sz="22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1pPr>
      <a:lvl2pPr marL="571500" indent="-285750" algn="l" rtl="0" eaLnBrk="0" fontAlgn="base" hangingPunct="0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20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2pPr>
      <a:lvl3pPr marL="909638" indent="-192088" algn="l" rtl="0" eaLnBrk="0" fontAlgn="base" hangingPunct="0">
        <a:spcBef>
          <a:spcPts val="0"/>
        </a:spcBef>
        <a:spcAft>
          <a:spcPts val="600"/>
        </a:spcAft>
        <a:buClr>
          <a:schemeClr val="tx1"/>
        </a:buClr>
        <a:buSzPct val="55000"/>
        <a:buFont typeface="Monotype Sorts" pitchFamily="-84" charset="2"/>
        <a:buChar char="n"/>
        <a:defRPr sz="18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3pPr>
      <a:lvl4pPr marL="1138238" indent="-180975" algn="l" rtl="0" eaLnBrk="0" fontAlgn="base" hangingPunct="0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4pPr>
      <a:lvl5pPr marL="1520825" indent="-192088" algn="l" rtl="0" eaLnBrk="0" fontAlgn="base" hangingPunct="0">
        <a:spcBef>
          <a:spcPts val="0"/>
        </a:spcBef>
        <a:spcAft>
          <a:spcPts val="600"/>
        </a:spcAft>
        <a:buClr>
          <a:schemeClr val="tx1"/>
        </a:buClr>
        <a:buSzPct val="55000"/>
        <a:buFont typeface="Monotype Sorts" pitchFamily="-84" charset="2"/>
        <a:buChar char="n"/>
        <a:defRPr sz="16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5pPr>
      <a:lvl6pPr marL="1978025" indent="-1920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55000"/>
        <a:buFont typeface="Monotype Sorts" pitchFamily="-106" charset="2"/>
        <a:buChar char="n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435225" indent="-1920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55000"/>
        <a:buFont typeface="Monotype Sorts" pitchFamily="-106" charset="2"/>
        <a:buChar char="n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2892425" indent="-1920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55000"/>
        <a:buFont typeface="Monotype Sorts" pitchFamily="-106" charset="2"/>
        <a:buChar char="n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349625" indent="-1920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55000"/>
        <a:buFont typeface="Monotype Sorts" pitchFamily="-106" charset="2"/>
        <a:buChar char="n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949450" y="2708275"/>
            <a:ext cx="59563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 eaLnBrk="0" hangingPunct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3412553"/>
            <a:ext cx="9906000" cy="1873251"/>
          </a:xfrm>
        </p:spPr>
        <p:txBody>
          <a:bodyPr/>
          <a:lstStyle/>
          <a:p>
            <a:r>
              <a:rPr lang="en-US" dirty="0"/>
              <a:t>Chicago Police Department Project</a:t>
            </a:r>
            <a:br>
              <a:rPr lang="en-US" dirty="0"/>
            </a:br>
            <a:r>
              <a:rPr lang="en-US" sz="2200" dirty="0"/>
              <a:t>December 4th, 2018</a:t>
            </a:r>
            <a:br>
              <a:rPr lang="en-US" sz="2200" dirty="0"/>
            </a:br>
            <a:r>
              <a:rPr lang="en-US" sz="200" dirty="0"/>
              <a:t>a</a:t>
            </a:r>
            <a:br>
              <a:rPr lang="en-US" sz="2200" dirty="0"/>
            </a:br>
            <a:r>
              <a:rPr lang="en-US" sz="2800" b="0" dirty="0"/>
              <a:t>Group 2: </a:t>
            </a:r>
            <a:r>
              <a:rPr lang="en-US" sz="2800" b="0" dirty="0" err="1"/>
              <a:t>Jaieu</a:t>
            </a:r>
            <a:r>
              <a:rPr lang="en-US" sz="2800" b="0" dirty="0"/>
              <a:t> </a:t>
            </a:r>
            <a:r>
              <a:rPr lang="en-US" sz="2800" b="0" dirty="0" err="1"/>
              <a:t>Sheil</a:t>
            </a:r>
            <a:r>
              <a:rPr lang="en-US" sz="2800" b="0" dirty="0"/>
              <a:t>, Keith </a:t>
            </a:r>
            <a:r>
              <a:rPr lang="en-US" sz="2800" b="0" dirty="0" err="1"/>
              <a:t>Pallo</a:t>
            </a:r>
            <a:r>
              <a:rPr lang="en-US" sz="2800" b="0" dirty="0"/>
              <a:t>, Eric Yang</a:t>
            </a:r>
            <a:br>
              <a:rPr lang="en-US" b="0" dirty="0"/>
            </a:b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27F192-CB5E-400A-BE52-2F758DCFC844}"/>
              </a:ext>
            </a:extLst>
          </p:cNvPr>
          <p:cNvSpPr txBox="1">
            <a:spLocks/>
          </p:cNvSpPr>
          <p:nvPr/>
        </p:nvSpPr>
        <p:spPr bwMode="gray">
          <a:xfrm>
            <a:off x="1025008" y="259123"/>
            <a:ext cx="7855984" cy="1717179"/>
          </a:xfrm>
          <a:prstGeom prst="rect">
            <a:avLst/>
          </a:prstGeom>
          <a:solidFill>
            <a:srgbClr val="FFFFFF">
              <a:alpha val="69804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200" b="1" cap="none" baseline="0">
                <a:solidFill>
                  <a:schemeClr val="accent1"/>
                </a:solidFill>
                <a:effectLst/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06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06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06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06" charset="0"/>
                <a:ea typeface="MS PGothic" pitchFamily="34" charset="-128"/>
                <a:cs typeface="MS PGothic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-106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-106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-106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-106" charset="0"/>
              </a:defRPr>
            </a:lvl9pPr>
          </a:lstStyle>
          <a:p>
            <a:r>
              <a:rPr lang="en-US" kern="0" dirty="0"/>
              <a:t>EECS 339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360109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3EA3D9-8693-7E45-890A-E6809F4BA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93949"/>
              </p:ext>
            </p:extLst>
          </p:nvPr>
        </p:nvGraphicFramePr>
        <p:xfrm>
          <a:off x="736603" y="2376314"/>
          <a:ext cx="8449439" cy="2479466"/>
        </p:xfrm>
        <a:graphic>
          <a:graphicData uri="http://schemas.openxmlformats.org/drawingml/2006/table">
            <a:tbl>
              <a:tblPr/>
              <a:tblGrid>
                <a:gridCol w="2555377">
                  <a:extLst>
                    <a:ext uri="{9D8B030D-6E8A-4147-A177-3AD203B41FA5}">
                      <a16:colId xmlns:a16="http://schemas.microsoft.com/office/drawing/2014/main" val="525881182"/>
                    </a:ext>
                  </a:extLst>
                </a:gridCol>
                <a:gridCol w="1784912">
                  <a:extLst>
                    <a:ext uri="{9D8B030D-6E8A-4147-A177-3AD203B41FA5}">
                      <a16:colId xmlns:a16="http://schemas.microsoft.com/office/drawing/2014/main" val="2154287413"/>
                    </a:ext>
                  </a:extLst>
                </a:gridCol>
                <a:gridCol w="1759230">
                  <a:extLst>
                    <a:ext uri="{9D8B030D-6E8A-4147-A177-3AD203B41FA5}">
                      <a16:colId xmlns:a16="http://schemas.microsoft.com/office/drawing/2014/main" val="1029940309"/>
                    </a:ext>
                  </a:extLst>
                </a:gridCol>
                <a:gridCol w="2349920">
                  <a:extLst>
                    <a:ext uri="{9D8B030D-6E8A-4147-A177-3AD203B41FA5}">
                      <a16:colId xmlns:a16="http://schemas.microsoft.com/office/drawing/2014/main" val="706412951"/>
                    </a:ext>
                  </a:extLst>
                </a:gridCol>
              </a:tblGrid>
              <a:tr h="1228190"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Officer Category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Overall Average Interval (Days)</a:t>
                      </a:r>
                    </a:p>
                  </a:txBody>
                  <a:tcPr marL="63500" marR="63500" marT="63500" marB="63500" anchor="ctr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 Interval After Disciplined Allegation (Days)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 Interval After Non-Disciplined Allegation (Days)       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015840"/>
                  </a:ext>
                </a:extLst>
              </a:tr>
              <a:tr h="7156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Repeat Offenders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 anchor="ctr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 anchor="ctr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 anchor="ctr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749025"/>
                  </a:ext>
                </a:extLst>
              </a:tr>
              <a:tr h="5356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Non-Repeat Offenders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398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 anchor="ctr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481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 anchor="ctr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 anchor="ctr">
                    <a:lnL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36793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413147F-AAF1-564F-B1A2-A10D83A7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Effect of Disciplining Allegations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7B2861-C769-424F-A050-F5E9B70B6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1E34D-DE54-7542-A2A4-8F882B82A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EECS – Data Science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6D70D-04B4-8649-8337-7394C8FB73C8}"/>
              </a:ext>
            </a:extLst>
          </p:cNvPr>
          <p:cNvSpPr/>
          <p:nvPr/>
        </p:nvSpPr>
        <p:spPr bwMode="auto">
          <a:xfrm>
            <a:off x="170204" y="5932321"/>
            <a:ext cx="9578291" cy="5065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It was reassuring to see a positive effect of disciplining after allegations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33443EB-672B-7149-B565-8A7564729BC8}"/>
              </a:ext>
            </a:extLst>
          </p:cNvPr>
          <p:cNvSpPr/>
          <p:nvPr/>
        </p:nvSpPr>
        <p:spPr bwMode="auto">
          <a:xfrm>
            <a:off x="5328171" y="3670762"/>
            <a:ext cx="3405734" cy="1155309"/>
          </a:xfrm>
          <a:prstGeom prst="frame">
            <a:avLst>
              <a:gd name="adj1" fmla="val 650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E013CF7-9571-5048-BC2E-2E11469D6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3255963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52EAF6-84FD-AE4C-95A0-5441134CD1A7}"/>
              </a:ext>
            </a:extLst>
          </p:cNvPr>
          <p:cNvCxnSpPr>
            <a:cxnSpLocks/>
          </p:cNvCxnSpPr>
          <p:nvPr/>
        </p:nvCxnSpPr>
        <p:spPr bwMode="auto">
          <a:xfrm>
            <a:off x="6432330" y="1996275"/>
            <a:ext cx="598708" cy="1680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3" name="Terminator 22">
            <a:extLst>
              <a:ext uri="{FF2B5EF4-FFF2-40B4-BE49-F238E27FC236}">
                <a16:creationId xmlns:a16="http://schemas.microsoft.com/office/drawing/2014/main" id="{BA63BF18-975F-2747-BD91-2C0F6A733C85}"/>
              </a:ext>
            </a:extLst>
          </p:cNvPr>
          <p:cNvSpPr/>
          <p:nvPr/>
        </p:nvSpPr>
        <p:spPr bwMode="auto">
          <a:xfrm>
            <a:off x="5644054" y="1483438"/>
            <a:ext cx="2343808" cy="512838"/>
          </a:xfrm>
          <a:prstGeom prst="flowChartTermina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</a:rPr>
              <a:t>Significant Difference after discipline occurred</a:t>
            </a:r>
          </a:p>
        </p:txBody>
      </p:sp>
    </p:spTree>
    <p:extLst>
      <p:ext uri="{BB962C8B-B14F-4D97-AF65-F5344CB8AC3E}">
        <p14:creationId xmlns:p14="http://schemas.microsoft.com/office/powerpoint/2010/main" val="346252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CD8B-ABE2-A241-A848-96323385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Counts For Repeat and Non-Repeat Officers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8E165A-85ED-0948-A9F7-EC5EAA33A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1CBE1-A398-2B45-9D16-25646E80D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EECS – Data Science</a:t>
            </a:r>
            <a:endParaRPr lang="en-US" dirty="0"/>
          </a:p>
        </p:txBody>
      </p:sp>
      <p:pic>
        <p:nvPicPr>
          <p:cNvPr id="1026" name="Picture 2" descr="https://lh4.googleusercontent.com/lhmSgexe2eT9M9bNNva2uIFmhkUxa3uLWplBi_VEhmvBQvULkcjV990_9TBJp18qLA2En8a5oK09TLHeXBHccHRgl_k3gvqj0HhnwHWYtZNPdUh_MNv6BMPakSU8O_eUNwBlRk72">
            <a:extLst>
              <a:ext uri="{FF2B5EF4-FFF2-40B4-BE49-F238E27FC236}">
                <a16:creationId xmlns:a16="http://schemas.microsoft.com/office/drawing/2014/main" id="{528241FF-6A72-7345-A755-DC9B83D01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12" y="1684377"/>
            <a:ext cx="6135663" cy="393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AA084F-09CD-084B-A92A-DFA05FC131E5}"/>
              </a:ext>
            </a:extLst>
          </p:cNvPr>
          <p:cNvSpPr/>
          <p:nvPr/>
        </p:nvSpPr>
        <p:spPr bwMode="auto">
          <a:xfrm>
            <a:off x="170204" y="5932321"/>
            <a:ext cx="9578291" cy="5065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Arial" pitchFamily="-106" charset="0"/>
              </a:rPr>
              <a:t>Repeat Offending Officers do NOT have significantly lower number of total awards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60944-5D86-BF46-B8FA-AF6D008AA351}"/>
              </a:ext>
            </a:extLst>
          </p:cNvPr>
          <p:cNvSpPr txBox="1"/>
          <p:nvPr/>
        </p:nvSpPr>
        <p:spPr>
          <a:xfrm>
            <a:off x="157505" y="5655322"/>
            <a:ext cx="309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*Repeat Officers categorized as ‘Bad’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E83599-CD7B-4B6B-9A2E-2AF9B3BCC7B2}"/>
              </a:ext>
            </a:extLst>
          </p:cNvPr>
          <p:cNvSpPr/>
          <p:nvPr/>
        </p:nvSpPr>
        <p:spPr>
          <a:xfrm>
            <a:off x="1867412" y="1309863"/>
            <a:ext cx="612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u="sng" dirty="0"/>
              <a:t>Scatter Plot for Number of Awards (By Officer Segmentation)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18781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C44B-A28F-3F44-9790-54F38B4D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 Distributions by Type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6D6A0B-A7D2-D94D-B21E-BC005191C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6618C-E40A-D742-AD66-A2BE56CD1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EECS – Data Science</a:t>
            </a:r>
            <a:endParaRPr lang="en-US" dirty="0"/>
          </a:p>
        </p:txBody>
      </p:sp>
      <p:pic>
        <p:nvPicPr>
          <p:cNvPr id="2050" name="Picture 2" descr="https://lh5.googleusercontent.com/hghzzF4-alsAmJDkfjPrnWd3_-v2LpU8qLGTMKBxCkQTdxAXWKXuxq5psQ-I0KQDBk7iNgrNlYC-j3Fhlh76dbiswZJoQ8QpXLWl5uoLa7_UIWjoVtU0OUlRg_5k9hvo0oPERcd2">
            <a:extLst>
              <a:ext uri="{FF2B5EF4-FFF2-40B4-BE49-F238E27FC236}">
                <a16:creationId xmlns:a16="http://schemas.microsoft.com/office/drawing/2014/main" id="{1CB5B7DA-6895-864B-866D-D828020E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90" y="1678500"/>
            <a:ext cx="5738670" cy="421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F8241C-84D2-9648-ACE8-65226241E48B}"/>
              </a:ext>
            </a:extLst>
          </p:cNvPr>
          <p:cNvSpPr/>
          <p:nvPr/>
        </p:nvSpPr>
        <p:spPr bwMode="auto">
          <a:xfrm>
            <a:off x="170204" y="5932321"/>
            <a:ext cx="9578291" cy="5065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Two rare awards have relatively high number of Repeat Offending Officers as awardees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CA102-79C4-8B42-99F6-616C48282EC8}"/>
              </a:ext>
            </a:extLst>
          </p:cNvPr>
          <p:cNvSpPr txBox="1"/>
          <p:nvPr/>
        </p:nvSpPr>
        <p:spPr>
          <a:xfrm>
            <a:off x="7045034" y="2312837"/>
            <a:ext cx="178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22%</a:t>
            </a:r>
            <a:r>
              <a:rPr lang="en-US" dirty="0"/>
              <a:t> of Chicago Police Leadership Awards went to </a:t>
            </a:r>
            <a:r>
              <a:rPr lang="en-US" b="1" dirty="0"/>
              <a:t>Repeat Offending Officers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4A4A2-DE8E-1146-BFAA-1B3E48540D41}"/>
              </a:ext>
            </a:extLst>
          </p:cNvPr>
          <p:cNvSpPr txBox="1"/>
          <p:nvPr/>
        </p:nvSpPr>
        <p:spPr>
          <a:xfrm>
            <a:off x="7045034" y="3747888"/>
            <a:ext cx="178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25%</a:t>
            </a:r>
            <a:r>
              <a:rPr lang="en-US" dirty="0"/>
              <a:t> of Thomas Wortham IV Military and Community Service Awards went to </a:t>
            </a:r>
            <a:r>
              <a:rPr lang="en-US" b="1" dirty="0"/>
              <a:t>Repeat Offending Officers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C30C9C-9CE8-684F-B481-F65EEE7D1DC7}"/>
              </a:ext>
            </a:extLst>
          </p:cNvPr>
          <p:cNvCxnSpPr>
            <a:cxnSpLocks/>
            <a:stCxn id="5" idx="1"/>
          </p:cNvCxnSpPr>
          <p:nvPr/>
        </p:nvCxnSpPr>
        <p:spPr bwMode="auto">
          <a:xfrm flipH="1" flipV="1">
            <a:off x="5860473" y="2202288"/>
            <a:ext cx="1184561" cy="526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B24031-F460-0242-A05D-0CC1277A7159}"/>
              </a:ext>
            </a:extLst>
          </p:cNvPr>
          <p:cNvCxnSpPr>
            <a:cxnSpLocks/>
            <a:stCxn id="8" idx="1"/>
          </p:cNvCxnSpPr>
          <p:nvPr/>
        </p:nvCxnSpPr>
        <p:spPr bwMode="auto">
          <a:xfrm flipH="1">
            <a:off x="5860473" y="4348053"/>
            <a:ext cx="1184561" cy="725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F9E1B-DE83-42A3-A160-1534E2251BB5}"/>
              </a:ext>
            </a:extLst>
          </p:cNvPr>
          <p:cNvSpPr/>
          <p:nvPr/>
        </p:nvSpPr>
        <p:spPr>
          <a:xfrm>
            <a:off x="2220225" y="1312954"/>
            <a:ext cx="48432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u="sng" dirty="0"/>
              <a:t>Awards by Type including Officer Segmentation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584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3861-42D6-8E4E-B79A-CB11A1D9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 Distributions Across External vs. Internal Complaints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B67EB0-CE24-194F-9D45-9A619661C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E5D88-F52D-094E-B903-33B28AEDA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EECS – Data Science</a:t>
            </a:r>
            <a:endParaRPr lang="en-US" dirty="0"/>
          </a:p>
        </p:txBody>
      </p:sp>
      <p:pic>
        <p:nvPicPr>
          <p:cNvPr id="3074" name="Picture 2" descr="https://lh3.googleusercontent.com/aN7slYbSsanOWZ6LjK6-rN_gr0JSpC3IaZKd5u74gfRaLvyPapptofblijVoS7VoS3tpd6gEi0rLWmZO6u5OxkFOrVU-4cXy4ev_94OXh6yaAKwyGomZJl4Cy6-dMzBl38qHOty7">
            <a:extLst>
              <a:ext uri="{FF2B5EF4-FFF2-40B4-BE49-F238E27FC236}">
                <a16:creationId xmlns:a16="http://schemas.microsoft.com/office/drawing/2014/main" id="{B153A566-4C3A-1A40-9E30-04DFD16B9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6"/>
          <a:stretch/>
        </p:blipFill>
        <p:spPr bwMode="auto">
          <a:xfrm>
            <a:off x="113030" y="1816296"/>
            <a:ext cx="4846320" cy="381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lh6.googleusercontent.com/k9n5n0OzR5wStITHNcXnoyM_lfEEQG7NheVSS8Obek8I2zkQte3Uh69fa4nR-CmoIgaTNwkn9oZk3JwlX5cTHyMJmAQsHIkGzDZT8MjvoNurvFxqBjGJKPTIlMATtThAjC1ckHeZ">
            <a:extLst>
              <a:ext uri="{FF2B5EF4-FFF2-40B4-BE49-F238E27FC236}">
                <a16:creationId xmlns:a16="http://schemas.microsoft.com/office/drawing/2014/main" id="{3B55BFB7-2961-074E-9C00-8DF77D567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2" b="120"/>
          <a:stretch/>
        </p:blipFill>
        <p:spPr bwMode="auto">
          <a:xfrm>
            <a:off x="5211235" y="1389664"/>
            <a:ext cx="4383146" cy="433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E1F803-ABCD-5F44-BFF1-861854FA3524}"/>
              </a:ext>
            </a:extLst>
          </p:cNvPr>
          <p:cNvSpPr/>
          <p:nvPr/>
        </p:nvSpPr>
        <p:spPr bwMode="auto">
          <a:xfrm>
            <a:off x="170204" y="5932321"/>
            <a:ext cx="9578291" cy="5065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Civilian complaints do not decrease odds of receiving awards – but actually seem to increase the chance of having a significant number of awards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B478D5-2C36-434C-87DD-AEAED896CB4B}"/>
              </a:ext>
            </a:extLst>
          </p:cNvPr>
          <p:cNvSpPr txBox="1"/>
          <p:nvPr/>
        </p:nvSpPr>
        <p:spPr>
          <a:xfrm>
            <a:off x="736603" y="1534270"/>
            <a:ext cx="3958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External Civilian Complaint Percentiles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2BB91-8536-3F4B-8FF2-0D2345C34CDD}"/>
              </a:ext>
            </a:extLst>
          </p:cNvPr>
          <p:cNvSpPr txBox="1"/>
          <p:nvPr/>
        </p:nvSpPr>
        <p:spPr>
          <a:xfrm>
            <a:off x="6368664" y="1534270"/>
            <a:ext cx="3317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Internal Allegation Percentiles</a:t>
            </a:r>
          </a:p>
        </p:txBody>
      </p:sp>
      <p:pic>
        <p:nvPicPr>
          <p:cNvPr id="10" name="Picture 2" descr="https://lh5.googleusercontent.com/hghzzF4-alsAmJDkfjPrnWd3_-v2LpU8qLGTMKBxCkQTdxAXWKXuxq5psQ-I0KQDBk7iNgrNlYC-j3Fhlh76dbiswZJoQ8QpXLWl5uoLa7_UIWjoVtU0OUlRg_5k9hvo0oPERcd2">
            <a:extLst>
              <a:ext uri="{FF2B5EF4-FFF2-40B4-BE49-F238E27FC236}">
                <a16:creationId xmlns:a16="http://schemas.microsoft.com/office/drawing/2014/main" id="{131C61FC-CD9A-024C-9E24-753C81188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6" r="3654" b="93388"/>
          <a:stretch/>
        </p:blipFill>
        <p:spPr bwMode="auto">
          <a:xfrm>
            <a:off x="138550" y="1316270"/>
            <a:ext cx="666938" cy="48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4A6A03-A3C8-491B-A909-E7CB1E57F561}"/>
              </a:ext>
            </a:extLst>
          </p:cNvPr>
          <p:cNvSpPr txBox="1"/>
          <p:nvPr/>
        </p:nvSpPr>
        <p:spPr>
          <a:xfrm>
            <a:off x="157505" y="5655322"/>
            <a:ext cx="424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*Higher percentile indicates more complaints</a:t>
            </a:r>
          </a:p>
        </p:txBody>
      </p:sp>
    </p:spTree>
    <p:extLst>
      <p:ext uri="{BB962C8B-B14F-4D97-AF65-F5344CB8AC3E}">
        <p14:creationId xmlns:p14="http://schemas.microsoft.com/office/powerpoint/2010/main" val="184478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CE88-CCBF-2C45-BC31-4797FF8D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thus Far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5FAC9-B1CA-A743-ACCA-E6140A22A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B5E95-AB35-144A-99E5-560ADF46A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EECS – Data Science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D8B59-49E2-1B49-9341-6C1D8E5B9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 Offenders Do Exist – Our analysis can assist with identifying potential offenders</a:t>
            </a:r>
          </a:p>
          <a:p>
            <a:endParaRPr lang="en-US" dirty="0"/>
          </a:p>
          <a:p>
            <a:r>
              <a:rPr lang="en-US" dirty="0"/>
              <a:t>Systematic ”Hiding” or Inadvertent Protection is still unclear </a:t>
            </a:r>
          </a:p>
          <a:p>
            <a:endParaRPr lang="en-US" dirty="0"/>
          </a:p>
          <a:p>
            <a:r>
              <a:rPr lang="en-US" dirty="0"/>
              <a:t>“Award” behavior is the most interesting find to date </a:t>
            </a:r>
          </a:p>
          <a:p>
            <a:pPr lvl="1"/>
            <a:r>
              <a:rPr lang="en-US" dirty="0"/>
              <a:t>The White Knight Principle may be occurring</a:t>
            </a:r>
          </a:p>
          <a:p>
            <a:pPr lvl="1"/>
            <a:endParaRPr lang="en-US" dirty="0"/>
          </a:p>
          <a:p>
            <a:r>
              <a:rPr lang="en-US" dirty="0"/>
              <a:t>Future Sets of Analysis</a:t>
            </a:r>
          </a:p>
          <a:p>
            <a:pPr lvl="1"/>
            <a:r>
              <a:rPr lang="en-US" dirty="0"/>
              <a:t>Diving Deeping on historical clustering trends</a:t>
            </a:r>
          </a:p>
          <a:p>
            <a:pPr lvl="1"/>
            <a:r>
              <a:rPr lang="en-US" dirty="0"/>
              <a:t>Further accounting for Settlement &amp; Discipline (True Allegations)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82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4B106-C41A-4366-98BF-6CAFD2E43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AE15A-0FBF-409E-8D6F-119E82DDE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EECS – Data Science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3AC07C-30C2-4AFC-8167-5EB3B02204AF}"/>
              </a:ext>
            </a:extLst>
          </p:cNvPr>
          <p:cNvSpPr/>
          <p:nvPr/>
        </p:nvSpPr>
        <p:spPr bwMode="auto">
          <a:xfrm>
            <a:off x="0" y="2622176"/>
            <a:ext cx="9906000" cy="1855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89022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9EC6-5F2E-4543-BBB5-9E469674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TRR reports matched with Allegations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35F6A-7AF4-4CBA-B214-87F925766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EAA9E-08A5-4AF3-8C4F-6D2752EC0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EECS – Data Science</a:t>
            </a:r>
            <a:endParaRPr lang="en-US" dirty="0"/>
          </a:p>
        </p:txBody>
      </p:sp>
      <p:pic>
        <p:nvPicPr>
          <p:cNvPr id="8194" name="Picture 2" descr="https://lh4.googleusercontent.com/XOBDWM0bEa47QUTpw6L0AWsE1zruMp9mK0l7VWy6CrMt1fUFbDIlb_mnHF44Ac12SHhNcypdMi_t-T5ZXlp7dt6Y3MPGNd1Xh92H0WEeKihiVSy78xb2Ogpng1VEx3f-OokH3Xsp">
            <a:extLst>
              <a:ext uri="{FF2B5EF4-FFF2-40B4-BE49-F238E27FC236}">
                <a16:creationId xmlns:a16="http://schemas.microsoft.com/office/drawing/2014/main" id="{A341898C-A577-4B01-B0D2-1C2D2EABE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797" r="-1036"/>
          <a:stretch/>
        </p:blipFill>
        <p:spPr bwMode="auto">
          <a:xfrm>
            <a:off x="1297629" y="1983171"/>
            <a:ext cx="7310741" cy="407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D5F0CC-DAF0-421D-8980-EEA76026FA07}"/>
              </a:ext>
            </a:extLst>
          </p:cNvPr>
          <p:cNvSpPr/>
          <p:nvPr/>
        </p:nvSpPr>
        <p:spPr>
          <a:xfrm>
            <a:off x="736603" y="1392044"/>
            <a:ext cx="86784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/>
              <a:t>Figure 1A: TRR Reports Matched vs. Date Match Threshold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81704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9860-8143-4CE1-BEC0-E83EB88E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Allegations Normalized by Crime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AFEE13-AD74-4A4F-A20C-4470E73C7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8557D-9A8F-411F-8D72-D2812AA4E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EECS – Data Science</a:t>
            </a:r>
            <a:endParaRPr lang="en-US" dirty="0"/>
          </a:p>
        </p:txBody>
      </p:sp>
      <p:pic>
        <p:nvPicPr>
          <p:cNvPr id="12290" name="Picture 2" descr="https://lh3.googleusercontent.com/imyTGO7YO1rJRzXX5XT7Ppr6YATd6FIxYFyjylpTYfIHNCIlN9LnRGmetC1scJAcSNsBPOF8t1PqdnWaBCn1_WtDI0LrqfHwpVgYaYTdTZ-SKaBfzWykVEcNJ9hXK_x1cq5vnv2D">
            <a:extLst>
              <a:ext uri="{FF2B5EF4-FFF2-40B4-BE49-F238E27FC236}">
                <a16:creationId xmlns:a16="http://schemas.microsoft.com/office/drawing/2014/main" id="{5133131E-B6C1-4039-A356-C7AC5CED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13" y="1765425"/>
            <a:ext cx="6445470" cy="416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5A28C6-D72A-499B-8A8C-8EEB115BE215}"/>
              </a:ext>
            </a:extLst>
          </p:cNvPr>
          <p:cNvSpPr/>
          <p:nvPr/>
        </p:nvSpPr>
        <p:spPr bwMode="auto">
          <a:xfrm>
            <a:off x="170204" y="5932321"/>
            <a:ext cx="9578291" cy="5065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Similar to arrest trend and largely unexpected versus hypothesis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38559-9131-4F6C-BCA1-4E1C205B4D2E}"/>
              </a:ext>
            </a:extLst>
          </p:cNvPr>
          <p:cNvSpPr/>
          <p:nvPr/>
        </p:nvSpPr>
        <p:spPr>
          <a:xfrm>
            <a:off x="736603" y="1320066"/>
            <a:ext cx="86784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/>
              <a:t>Figure 2A: TRR Reports Matched vs. Date Match Threshold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7013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C439-B612-4589-B037-23A906F2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Other Interesting Facts – Allegation Analysis by Officer 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14328F-44FD-407F-8E17-87A444636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24C51-71D3-4A38-B599-5BD6A4C1B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EECS – Data Science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D9C681-E649-4F06-B610-C26F108FC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34632"/>
              </p:ext>
            </p:extLst>
          </p:nvPr>
        </p:nvGraphicFramePr>
        <p:xfrm>
          <a:off x="726297" y="1693670"/>
          <a:ext cx="8453406" cy="4881189"/>
        </p:xfrm>
        <a:graphic>
          <a:graphicData uri="http://schemas.openxmlformats.org/drawingml/2006/table">
            <a:tbl>
              <a:tblPr/>
              <a:tblGrid>
                <a:gridCol w="3061746">
                  <a:extLst>
                    <a:ext uri="{9D8B030D-6E8A-4147-A177-3AD203B41FA5}">
                      <a16:colId xmlns:a16="http://schemas.microsoft.com/office/drawing/2014/main" val="1451121547"/>
                    </a:ext>
                  </a:extLst>
                </a:gridCol>
                <a:gridCol w="1493535">
                  <a:extLst>
                    <a:ext uri="{9D8B030D-6E8A-4147-A177-3AD203B41FA5}">
                      <a16:colId xmlns:a16="http://schemas.microsoft.com/office/drawing/2014/main" val="412493476"/>
                    </a:ext>
                  </a:extLst>
                </a:gridCol>
                <a:gridCol w="1911725">
                  <a:extLst>
                    <a:ext uri="{9D8B030D-6E8A-4147-A177-3AD203B41FA5}">
                      <a16:colId xmlns:a16="http://schemas.microsoft.com/office/drawing/2014/main" val="2142316903"/>
                    </a:ext>
                  </a:extLst>
                </a:gridCol>
                <a:gridCol w="1986400">
                  <a:extLst>
                    <a:ext uri="{9D8B030D-6E8A-4147-A177-3AD203B41FA5}">
                      <a16:colId xmlns:a16="http://schemas.microsoft.com/office/drawing/2014/main" val="2676523558"/>
                    </a:ext>
                  </a:extLst>
                </a:gridCol>
              </a:tblGrid>
              <a:tr h="3904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Officer Position 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False Allegations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 Allegation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True of Total Allegation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857263"/>
                  </a:ext>
                </a:extLst>
              </a:tr>
              <a:tr h="2529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Police Officer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145695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13806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476805"/>
                  </a:ext>
                </a:extLst>
              </a:tr>
              <a:tr h="2529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Sergeant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32877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981852"/>
                  </a:ext>
                </a:extLst>
              </a:tr>
              <a:tr h="2529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Detective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23323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497698"/>
                  </a:ext>
                </a:extLst>
              </a:tr>
              <a:tr h="2529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Lieutenant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7756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099456"/>
                  </a:ext>
                </a:extLst>
              </a:tr>
              <a:tr h="2529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Field Training Officer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3511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735104"/>
                  </a:ext>
                </a:extLst>
              </a:tr>
              <a:tr h="2529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Captain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829204"/>
                  </a:ext>
                </a:extLst>
              </a:tr>
              <a:tr h="2529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Commander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349318"/>
                  </a:ext>
                </a:extLst>
              </a:tr>
              <a:tr h="2529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Deputy Chief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500977"/>
                  </a:ext>
                </a:extLst>
              </a:tr>
              <a:tr h="2529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Chief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255698"/>
                  </a:ext>
                </a:extLst>
              </a:tr>
              <a:tr h="2529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Director Of Caps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203796"/>
                  </a:ext>
                </a:extLst>
              </a:tr>
              <a:tr h="2529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Deputy Superintendent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480405"/>
                  </a:ext>
                </a:extLst>
              </a:tr>
              <a:tr h="2529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First Deputy Superintendent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602711"/>
                  </a:ext>
                </a:extLst>
              </a:tr>
              <a:tr h="2529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Assistant Dep. Superintendent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508092"/>
                  </a:ext>
                </a:extLst>
              </a:tr>
              <a:tr h="2529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922155"/>
                  </a:ext>
                </a:extLst>
              </a:tr>
              <a:tr h="2529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Assistant Superintendent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731472"/>
                  </a:ext>
                </a:extLst>
              </a:tr>
              <a:tr h="2529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Superintendent Of Police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372024"/>
                  </a:ext>
                </a:extLst>
              </a:tr>
              <a:tr h="2529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Superintendent'S Chief Of Staff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776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431F9277-CD0E-4507-846E-74D45777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188" y="14763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E83D7-C01D-49F2-8B66-D4C9627BAAE5}"/>
              </a:ext>
            </a:extLst>
          </p:cNvPr>
          <p:cNvSpPr/>
          <p:nvPr/>
        </p:nvSpPr>
        <p:spPr>
          <a:xfrm>
            <a:off x="736603" y="1330209"/>
            <a:ext cx="86784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/>
              <a:t>Table 1A: Converted Allegation Analysis by Officer Position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49157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BC61-0FB5-4352-8FED-A128EB3E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Interesting Facts – Complaints in Uniform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06A3A9-2A44-43FC-AFF5-1F54C5109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6E593-2E3A-489A-B24D-DCEF97D4B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EECS – Data Science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AF2DE6-01B9-49A2-9F5D-83AB3BE36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88976"/>
              </p:ext>
            </p:extLst>
          </p:nvPr>
        </p:nvGraphicFramePr>
        <p:xfrm>
          <a:off x="490937" y="1720156"/>
          <a:ext cx="4114801" cy="4699177"/>
        </p:xfrm>
        <a:graphic>
          <a:graphicData uri="http://schemas.openxmlformats.org/drawingml/2006/table">
            <a:tbl>
              <a:tblPr/>
              <a:tblGrid>
                <a:gridCol w="957240">
                  <a:extLst>
                    <a:ext uri="{9D8B030D-6E8A-4147-A177-3AD203B41FA5}">
                      <a16:colId xmlns:a16="http://schemas.microsoft.com/office/drawing/2014/main" val="157535876"/>
                    </a:ext>
                  </a:extLst>
                </a:gridCol>
                <a:gridCol w="957240">
                  <a:extLst>
                    <a:ext uri="{9D8B030D-6E8A-4147-A177-3AD203B41FA5}">
                      <a16:colId xmlns:a16="http://schemas.microsoft.com/office/drawing/2014/main" val="2744276743"/>
                    </a:ext>
                  </a:extLst>
                </a:gridCol>
                <a:gridCol w="957240">
                  <a:extLst>
                    <a:ext uri="{9D8B030D-6E8A-4147-A177-3AD203B41FA5}">
                      <a16:colId xmlns:a16="http://schemas.microsoft.com/office/drawing/2014/main" val="3106055972"/>
                    </a:ext>
                  </a:extLst>
                </a:gridCol>
                <a:gridCol w="1243081">
                  <a:extLst>
                    <a:ext uri="{9D8B030D-6E8A-4147-A177-3AD203B41FA5}">
                      <a16:colId xmlns:a16="http://schemas.microsoft.com/office/drawing/2014/main" val="1250360938"/>
                    </a:ext>
                  </a:extLst>
                </a:gridCol>
              </a:tblGrid>
              <a:tr h="4494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Officer Number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Complaints On-Duty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Complaints Off-Duty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Complains in Uniform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505059"/>
                  </a:ext>
                </a:extLst>
              </a:tr>
              <a:tr h="424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453737"/>
                  </a:ext>
                </a:extLst>
              </a:tr>
              <a:tr h="424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32105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724562"/>
                  </a:ext>
                </a:extLst>
              </a:tr>
              <a:tr h="424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31030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265504"/>
                  </a:ext>
                </a:extLst>
              </a:tr>
              <a:tr h="424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28968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76532"/>
                  </a:ext>
                </a:extLst>
              </a:tr>
              <a:tr h="424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31795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446491"/>
                  </a:ext>
                </a:extLst>
              </a:tr>
              <a:tr h="424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13873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108112"/>
                  </a:ext>
                </a:extLst>
              </a:tr>
              <a:tr h="424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13605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729958"/>
                  </a:ext>
                </a:extLst>
              </a:tr>
              <a:tr h="424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30091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110544"/>
                  </a:ext>
                </a:extLst>
              </a:tr>
              <a:tr h="424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13778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762290"/>
                  </a:ext>
                </a:extLst>
              </a:tr>
              <a:tr h="424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23132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08571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C83C7C-38AE-44B4-B0AA-DB719DEF0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06397"/>
              </p:ext>
            </p:extLst>
          </p:nvPr>
        </p:nvGraphicFramePr>
        <p:xfrm>
          <a:off x="5300263" y="1720157"/>
          <a:ext cx="4114799" cy="4699177"/>
        </p:xfrm>
        <a:graphic>
          <a:graphicData uri="http://schemas.openxmlformats.org/drawingml/2006/table">
            <a:tbl>
              <a:tblPr/>
              <a:tblGrid>
                <a:gridCol w="965034">
                  <a:extLst>
                    <a:ext uri="{9D8B030D-6E8A-4147-A177-3AD203B41FA5}">
                      <a16:colId xmlns:a16="http://schemas.microsoft.com/office/drawing/2014/main" val="2345957109"/>
                    </a:ext>
                  </a:extLst>
                </a:gridCol>
                <a:gridCol w="965034">
                  <a:extLst>
                    <a:ext uri="{9D8B030D-6E8A-4147-A177-3AD203B41FA5}">
                      <a16:colId xmlns:a16="http://schemas.microsoft.com/office/drawing/2014/main" val="387594152"/>
                    </a:ext>
                  </a:extLst>
                </a:gridCol>
                <a:gridCol w="965034">
                  <a:extLst>
                    <a:ext uri="{9D8B030D-6E8A-4147-A177-3AD203B41FA5}">
                      <a16:colId xmlns:a16="http://schemas.microsoft.com/office/drawing/2014/main" val="2743162817"/>
                    </a:ext>
                  </a:extLst>
                </a:gridCol>
                <a:gridCol w="1219697">
                  <a:extLst>
                    <a:ext uri="{9D8B030D-6E8A-4147-A177-3AD203B41FA5}">
                      <a16:colId xmlns:a16="http://schemas.microsoft.com/office/drawing/2014/main" val="3293551256"/>
                    </a:ext>
                  </a:extLst>
                </a:gridCol>
              </a:tblGrid>
              <a:tr h="4494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Officer Number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Complaints On-Duty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Complaints Off-Duty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Complains in Uniform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754728"/>
                  </a:ext>
                </a:extLst>
              </a:tr>
              <a:tr h="424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142698"/>
                  </a:ext>
                </a:extLst>
              </a:tr>
              <a:tr h="424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15631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206167"/>
                  </a:ext>
                </a:extLst>
              </a:tr>
              <a:tr h="424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32118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369683"/>
                  </a:ext>
                </a:extLst>
              </a:tr>
              <a:tr h="424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10152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025553"/>
                  </a:ext>
                </a:extLst>
              </a:tr>
              <a:tr h="424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25983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167962"/>
                  </a:ext>
                </a:extLst>
              </a:tr>
              <a:tr h="424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31898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829166"/>
                  </a:ext>
                </a:extLst>
              </a:tr>
              <a:tr h="424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10583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163608"/>
                  </a:ext>
                </a:extLst>
              </a:tr>
              <a:tr h="424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28329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255454"/>
                  </a:ext>
                </a:extLst>
              </a:tr>
              <a:tr h="424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32402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932390"/>
                  </a:ext>
                </a:extLst>
              </a:tr>
              <a:tr h="424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25717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018687"/>
                  </a:ext>
                </a:extLst>
              </a:tr>
            </a:tbl>
          </a:graphicData>
        </a:graphic>
      </p:graphicFrame>
      <p:sp>
        <p:nvSpPr>
          <p:cNvPr id="16" name="Rectangle 5">
            <a:extLst>
              <a:ext uri="{FF2B5EF4-FFF2-40B4-BE49-F238E27FC236}">
                <a16:creationId xmlns:a16="http://schemas.microsoft.com/office/drawing/2014/main" id="{FF7C3F4E-39DA-42CA-918B-CE8084053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794" y="1355994"/>
            <a:ext cx="79998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E951DB-B672-4164-9001-5E9541727163}"/>
              </a:ext>
            </a:extLst>
          </p:cNvPr>
          <p:cNvSpPr/>
          <p:nvPr/>
        </p:nvSpPr>
        <p:spPr>
          <a:xfrm>
            <a:off x="736603" y="1330209"/>
            <a:ext cx="86784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/>
              <a:t>Table 2A: “Top” Officer </a:t>
            </a:r>
            <a:r>
              <a:rPr lang="en-US" sz="1600" b="1" u="sng"/>
              <a:t>Analysis Out </a:t>
            </a:r>
            <a:r>
              <a:rPr lang="en-US" sz="1600" b="1" u="sng" dirty="0"/>
              <a:t>of Uniform Complaints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2531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B7AB-C106-431B-B2A5-70B3517D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432C6B-E0DA-4E3B-8D69-793CCC218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A917-C95C-4C6A-A566-818259A23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EECS – Data Science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50F875B-6573-4484-B99C-D904CECDEE6A}"/>
              </a:ext>
            </a:extLst>
          </p:cNvPr>
          <p:cNvSpPr/>
          <p:nvPr/>
        </p:nvSpPr>
        <p:spPr bwMode="auto">
          <a:xfrm>
            <a:off x="410182" y="2443255"/>
            <a:ext cx="9092406" cy="2334933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25000"/>
                  <a:tint val="66000"/>
                  <a:satMod val="160000"/>
                </a:schemeClr>
              </a:gs>
              <a:gs pos="50000">
                <a:schemeClr val="accent3">
                  <a:lumMod val="25000"/>
                  <a:tint val="44500"/>
                  <a:satMod val="160000"/>
                </a:schemeClr>
              </a:gs>
              <a:gs pos="100000">
                <a:schemeClr val="accent3">
                  <a:lumMod val="2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dirty="0"/>
              <a:t>Identify “Repeat Offenders” within the law enforcement system</a:t>
            </a:r>
          </a:p>
        </p:txBody>
      </p:sp>
    </p:spTree>
    <p:extLst>
      <p:ext uri="{BB962C8B-B14F-4D97-AF65-F5344CB8AC3E}">
        <p14:creationId xmlns:p14="http://schemas.microsoft.com/office/powerpoint/2010/main" val="316516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957A-67F7-4367-B91F-BFE1133F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Assessment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102CBB-982A-47D4-95C0-95E06F510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21C43-1F11-4A79-B065-F16226446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EECS – Data Science</a:t>
            </a:r>
            <a:endParaRPr lang="en-US" dirty="0"/>
          </a:p>
        </p:txBody>
      </p:sp>
      <p:pic>
        <p:nvPicPr>
          <p:cNvPr id="1026" name="Picture 2" descr="https://lh6.googleusercontent.com/nNyUpsD3Avlif-WN1NaSKdRx22ycEgX5ad0Q4BTPSNL7X4Jrn0XzXujsfETxmjO0bc6CI4YJmOL3fTdkh1oBwz6VEI05kLi-pqj68ESPeHFTNUCNlKy-lmW5psBXOzdIq0kzM7VI">
            <a:extLst>
              <a:ext uri="{FF2B5EF4-FFF2-40B4-BE49-F238E27FC236}">
                <a16:creationId xmlns:a16="http://schemas.microsoft.com/office/drawing/2014/main" id="{C990BA7B-CBD7-4111-B5A4-AFA138232A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3"/>
          <a:stretch/>
        </p:blipFill>
        <p:spPr bwMode="auto">
          <a:xfrm>
            <a:off x="995138" y="2099930"/>
            <a:ext cx="8161385" cy="432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6A2F0B-00CD-4416-B253-C5760339ABB2}"/>
              </a:ext>
            </a:extLst>
          </p:cNvPr>
          <p:cNvSpPr/>
          <p:nvPr/>
        </p:nvSpPr>
        <p:spPr>
          <a:xfrm>
            <a:off x="601199" y="1392044"/>
            <a:ext cx="8949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/>
              <a:t>Figure 3A: Histogram of Interval B/W all complaints (Density vs. Allegation Interval Days)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87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C75E-CB70-449F-BFF4-8115B137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Assessment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BE296-D310-4D92-A203-8B68B2C4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0AC29-0E6B-4B11-87CD-0A3A6C408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EECS – Data Science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B1803-A994-44A1-8387-186F17C83A27}"/>
              </a:ext>
            </a:extLst>
          </p:cNvPr>
          <p:cNvSpPr/>
          <p:nvPr/>
        </p:nvSpPr>
        <p:spPr>
          <a:xfrm>
            <a:off x="683336" y="1473401"/>
            <a:ext cx="89492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/>
              <a:t>Figure 4A: Histogram of intervals between complaints after Disciplined complaints (days)</a:t>
            </a:r>
            <a:br>
              <a:rPr lang="en-US" sz="1600" b="1" u="sng" dirty="0"/>
            </a:br>
            <a:endParaRPr lang="en-US" sz="1600" b="1" u="sng" dirty="0"/>
          </a:p>
        </p:txBody>
      </p:sp>
      <p:pic>
        <p:nvPicPr>
          <p:cNvPr id="2050" name="Picture 2" descr="https://lh5.googleusercontent.com/fSsCQlfEQWaQEytcZNfkoQEX8F7__cdxQaeRQqeRahC_1O_vm2Q4r1JpzsOwC0ineLdfVOIQqliNody39U2PWbirrm7ojkxry_DPfHPNLevW7Qp4wrnBVEv8uIJY4oBr1KKN6NWP">
            <a:extLst>
              <a:ext uri="{FF2B5EF4-FFF2-40B4-BE49-F238E27FC236}">
                <a16:creationId xmlns:a16="http://schemas.microsoft.com/office/drawing/2014/main" id="{5658EE52-C499-47D7-8049-E1D3721F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8" y="2058176"/>
            <a:ext cx="8949263" cy="357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962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C75E-CB70-449F-BFF4-8115B137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Assessment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BE296-D310-4D92-A203-8B68B2C4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0AC29-0E6B-4B11-87CD-0A3A6C408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EECS – Data Science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B1803-A994-44A1-8387-186F17C83A27}"/>
              </a:ext>
            </a:extLst>
          </p:cNvPr>
          <p:cNvSpPr/>
          <p:nvPr/>
        </p:nvSpPr>
        <p:spPr>
          <a:xfrm>
            <a:off x="212260" y="1432034"/>
            <a:ext cx="9494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/>
              <a:t>Figure 5A: Histogram of intervals between complaints after Non-Disciplined complaints (days)</a:t>
            </a:r>
          </a:p>
        </p:txBody>
      </p:sp>
      <p:pic>
        <p:nvPicPr>
          <p:cNvPr id="3074" name="Picture 2" descr="https://lh6.googleusercontent.com/HbNwsosSvGHedimoZvIWi9-xxz3j7QiDX4vyDSQUTKzo4VzG9rn89aIMlo7V5yivkzzTE9tw9BhMuAykDEQK6bTMncXGTPVRJp7J7MUy_VrWfUqGt-7SR3l1OvdJVR5TBIpXRhzh">
            <a:extLst>
              <a:ext uri="{FF2B5EF4-FFF2-40B4-BE49-F238E27FC236}">
                <a16:creationId xmlns:a16="http://schemas.microsoft.com/office/drawing/2014/main" id="{24B1C90E-6C1A-49B3-B48A-C14B427F3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" y="2078672"/>
            <a:ext cx="9519663" cy="325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1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A273-3ADB-4AFD-9479-98D9EF0D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8D7C11-C459-4321-BF91-863038A87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B587D-F3F6-4FDE-9FE2-6D881D19A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EECS – Data Science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B49834-44E1-4F18-B622-80C710BE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Bifurcation of Mistreatment </a:t>
            </a:r>
          </a:p>
          <a:p>
            <a:endParaRPr lang="en-US" dirty="0"/>
          </a:p>
          <a:p>
            <a:r>
              <a:rPr lang="en-US" dirty="0"/>
              <a:t>Inadvertent Protections &amp; Systematic Hiding</a:t>
            </a:r>
          </a:p>
          <a:p>
            <a:endParaRPr lang="en-US" dirty="0"/>
          </a:p>
          <a:p>
            <a:r>
              <a:rPr lang="en-US" dirty="0"/>
              <a:t>Greatest Long Term Risks of Officer 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98562-B3C6-4F41-B34E-23E71B9CD22E}"/>
              </a:ext>
            </a:extLst>
          </p:cNvPr>
          <p:cNvSpPr/>
          <p:nvPr/>
        </p:nvSpPr>
        <p:spPr bwMode="auto">
          <a:xfrm>
            <a:off x="170204" y="5932321"/>
            <a:ext cx="9578291" cy="5065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Understanding the behavior of repeat offenders has a large upside for both law enforcement and the citizens it governs</a:t>
            </a:r>
          </a:p>
        </p:txBody>
      </p:sp>
    </p:spTree>
    <p:extLst>
      <p:ext uri="{BB962C8B-B14F-4D97-AF65-F5344CB8AC3E}">
        <p14:creationId xmlns:p14="http://schemas.microsoft.com/office/powerpoint/2010/main" val="257146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2180-D58B-48C8-A113-37E1CC1A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Metric: Average Allegations per Year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D7820B-0BD7-4844-9EE1-89715843B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249C6-C7A0-4BC5-8E1F-E9FB1C466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EECS – Data Science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EEADA-8766-4084-AE97-20A6CC21590E}"/>
              </a:ext>
            </a:extLst>
          </p:cNvPr>
          <p:cNvSpPr/>
          <p:nvPr/>
        </p:nvSpPr>
        <p:spPr bwMode="auto">
          <a:xfrm>
            <a:off x="170204" y="5932321"/>
            <a:ext cx="9578291" cy="5065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Bifurcation of “Raw” Number of allegations was higher than expected – sought out normalization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7BA9A80-7BAE-426C-B686-900130FD9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253604"/>
              </p:ext>
            </p:extLst>
          </p:nvPr>
        </p:nvGraphicFramePr>
        <p:xfrm>
          <a:off x="710312" y="1424866"/>
          <a:ext cx="8485375" cy="4155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rame 6">
            <a:extLst>
              <a:ext uri="{FF2B5EF4-FFF2-40B4-BE49-F238E27FC236}">
                <a16:creationId xmlns:a16="http://schemas.microsoft.com/office/drawing/2014/main" id="{FDECD393-8728-4970-9D56-7D9DD24E5AB7}"/>
              </a:ext>
            </a:extLst>
          </p:cNvPr>
          <p:cNvSpPr/>
          <p:nvPr/>
        </p:nvSpPr>
        <p:spPr bwMode="auto">
          <a:xfrm>
            <a:off x="1384917" y="1908699"/>
            <a:ext cx="2254927" cy="3524435"/>
          </a:xfrm>
          <a:prstGeom prst="frame">
            <a:avLst>
              <a:gd name="adj1" fmla="val 3726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17A1E6E-D5BC-4848-939E-361F7603D278}"/>
              </a:ext>
            </a:extLst>
          </p:cNvPr>
          <p:cNvSpPr/>
          <p:nvPr/>
        </p:nvSpPr>
        <p:spPr bwMode="auto">
          <a:xfrm>
            <a:off x="4929881" y="2584327"/>
            <a:ext cx="1500327" cy="543757"/>
          </a:xfrm>
          <a:prstGeom prst="wedgeRectCallout">
            <a:avLst>
              <a:gd name="adj1" fmla="val -139176"/>
              <a:gd name="adj2" fmla="val 114745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Much </a:t>
            </a:r>
            <a:r>
              <a:rPr lang="en-US" dirty="0">
                <a:solidFill>
                  <a:schemeClr val="bg1"/>
                </a:solidFill>
                <a:latin typeface="Arial" pitchFamily="-106" charset="0"/>
              </a:rPr>
              <a:t>larger than expected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0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666CA8-7258-484E-9EB5-177CEEE49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" t="9912" r="2939" b="22697"/>
          <a:stretch/>
        </p:blipFill>
        <p:spPr>
          <a:xfrm>
            <a:off x="887524" y="1979725"/>
            <a:ext cx="7934536" cy="27540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8A6202-9946-461F-B91A-25BF147E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By Computing District Level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55F69-9A5C-416B-AF69-CD104F343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81C98-B2D3-45AC-A422-CE52AA2CD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EECS – Data Science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B93D90-6738-435D-A2E0-1D236F118362}"/>
              </a:ext>
            </a:extLst>
          </p:cNvPr>
          <p:cNvSpPr/>
          <p:nvPr/>
        </p:nvSpPr>
        <p:spPr bwMode="auto">
          <a:xfrm>
            <a:off x="170204" y="5932321"/>
            <a:ext cx="9578291" cy="5065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This simple analysis allowed us to more effectively define “Repeat Offenders” 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09FB60BD-F0B5-4A40-8414-992AA76E4773}"/>
              </a:ext>
            </a:extLst>
          </p:cNvPr>
          <p:cNvSpPr/>
          <p:nvPr/>
        </p:nvSpPr>
        <p:spPr bwMode="auto">
          <a:xfrm>
            <a:off x="2627790" y="1917878"/>
            <a:ext cx="3575193" cy="2550182"/>
          </a:xfrm>
          <a:prstGeom prst="frame">
            <a:avLst>
              <a:gd name="adj1" fmla="val 214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F79346-57FA-FD49-8F32-01048868CB66}"/>
                  </a:ext>
                </a:extLst>
              </p:cNvPr>
              <p:cNvSpPr txBox="1"/>
              <p:nvPr/>
            </p:nvSpPr>
            <p:spPr>
              <a:xfrm>
                <a:off x="48914" y="5217584"/>
                <a:ext cx="4592936" cy="352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𝑁𝑜𝑟𝑚𝑎𝑙𝑖𝑧𝑒𝑑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𝑃𝑒𝑟𝑠𝑜𝑛𝑎𝑙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𝐴𝑙𝑙𝑒𝑔𝑎𝑡𝑖𝑜𝑛𝑠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𝐷𝑖𝑠𝑡𝑟𝑖𝑐𝑡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𝐴𝑣𝑒𝑟𝑎𝑔𝑒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𝐴𝑙𝑙𝑒𝑔𝑎𝑡𝑖𝑜𝑛𝑠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F79346-57FA-FD49-8F32-01048868C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4" y="5217584"/>
                <a:ext cx="4592936" cy="352469"/>
              </a:xfrm>
              <a:prstGeom prst="rect">
                <a:avLst/>
              </a:prstGeom>
              <a:blipFill>
                <a:blip r:embed="rId3"/>
                <a:stretch>
                  <a:fillRect t="-6897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4193CCB-2C2C-4E71-8C4A-DBBACDAB9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236" y="2359326"/>
            <a:ext cx="1934570" cy="2717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1258DB-8C70-49BA-84BD-60664007DE66}"/>
              </a:ext>
            </a:extLst>
          </p:cNvPr>
          <p:cNvSpPr/>
          <p:nvPr/>
        </p:nvSpPr>
        <p:spPr>
          <a:xfrm>
            <a:off x="736603" y="1393703"/>
            <a:ext cx="86784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/>
              <a:t>Percent of Officers vs. Average Number of Allegations per Year</a:t>
            </a:r>
            <a:endParaRPr lang="en-US" sz="1600" u="sn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AF0D31-2742-7446-9A28-EEA6837EDB95}"/>
              </a:ext>
            </a:extLst>
          </p:cNvPr>
          <p:cNvCxnSpPr>
            <a:cxnSpLocks/>
          </p:cNvCxnSpPr>
          <p:nvPr/>
        </p:nvCxnSpPr>
        <p:spPr bwMode="auto">
          <a:xfrm>
            <a:off x="5112320" y="1828800"/>
            <a:ext cx="0" cy="281593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4">
                <a:lumMod val="7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069032C-0DBA-A24E-9FD3-CD51699A2A77}"/>
              </a:ext>
            </a:extLst>
          </p:cNvPr>
          <p:cNvSpPr/>
          <p:nvPr/>
        </p:nvSpPr>
        <p:spPr>
          <a:xfrm>
            <a:off x="620120" y="4694899"/>
            <a:ext cx="86784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Average Number of Allegations per Year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9EACED-71F1-D947-A05B-CDB3E6B40186}"/>
              </a:ext>
            </a:extLst>
          </p:cNvPr>
          <p:cNvSpPr/>
          <p:nvPr/>
        </p:nvSpPr>
        <p:spPr>
          <a:xfrm rot="16200000">
            <a:off x="-3690151" y="3023693"/>
            <a:ext cx="86784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Percent of Officer</a:t>
            </a:r>
          </a:p>
        </p:txBody>
      </p:sp>
    </p:spTree>
    <p:extLst>
      <p:ext uri="{BB962C8B-B14F-4D97-AF65-F5344CB8AC3E}">
        <p14:creationId xmlns:p14="http://schemas.microsoft.com/office/powerpoint/2010/main" val="427079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lh4.googleusercontent.com/AWBLAPPik_3ZHiIDjx531Xds1vQDB0uxjfqrMDOPSzHCqi7OvAcaHFoJh7c1lxGiVnIcV8-wSq7hNo99BLyeNm82gyWj2eLkcWAK3IYA2uHV7EJxCYHFfgPmJH8FYQaNxhk9IQ-e">
            <a:extLst>
              <a:ext uri="{FF2B5EF4-FFF2-40B4-BE49-F238E27FC236}">
                <a16:creationId xmlns:a16="http://schemas.microsoft.com/office/drawing/2014/main" id="{92F4B888-6972-4CB6-B681-676800545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408" y="1863382"/>
            <a:ext cx="6759925" cy="411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DCC69-ABE9-4BDE-BB8F-B5F31763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Normalization With Arrest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528B2B-EC56-40F3-8621-1A7B86548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83966-B69C-4E87-9B70-86CF73ED9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EECS – Data Science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7A1AB-CF4A-4F57-ADF1-23FCB8789EA9}"/>
              </a:ext>
            </a:extLst>
          </p:cNvPr>
          <p:cNvSpPr/>
          <p:nvPr/>
        </p:nvSpPr>
        <p:spPr bwMode="auto">
          <a:xfrm>
            <a:off x="170204" y="5932321"/>
            <a:ext cx="9578291" cy="5065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The general trend that we saw was unexpected and actually opposite to our intuition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C345C-7202-4EF8-81F8-F123E42B2254}"/>
              </a:ext>
            </a:extLst>
          </p:cNvPr>
          <p:cNvSpPr/>
          <p:nvPr/>
        </p:nvSpPr>
        <p:spPr>
          <a:xfrm>
            <a:off x="736603" y="1324389"/>
            <a:ext cx="86784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/>
              <a:t>Normalized Allegations (District Level) vs. Arrests per Officer</a:t>
            </a:r>
            <a:endParaRPr lang="en-US" sz="1600" u="sng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0E792E3-FEB7-4E15-B617-ABFD26A2A885}"/>
              </a:ext>
            </a:extLst>
          </p:cNvPr>
          <p:cNvSpPr/>
          <p:nvPr/>
        </p:nvSpPr>
        <p:spPr bwMode="auto">
          <a:xfrm>
            <a:off x="3141552" y="2236206"/>
            <a:ext cx="5042781" cy="2598931"/>
          </a:xfrm>
          <a:custGeom>
            <a:avLst/>
            <a:gdLst>
              <a:gd name="connsiteX0" fmla="*/ 0 w 6237838"/>
              <a:gd name="connsiteY0" fmla="*/ 0 h 2598931"/>
              <a:gd name="connsiteX1" fmla="*/ 1602464 w 6237838"/>
              <a:gd name="connsiteY1" fmla="*/ 2046083 h 2598931"/>
              <a:gd name="connsiteX2" fmla="*/ 6237838 w 6237838"/>
              <a:gd name="connsiteY2" fmla="*/ 2598344 h 259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7838" h="2598931">
                <a:moveTo>
                  <a:pt x="0" y="0"/>
                </a:moveTo>
                <a:cubicBezTo>
                  <a:pt x="281412" y="806513"/>
                  <a:pt x="562824" y="1613026"/>
                  <a:pt x="1602464" y="2046083"/>
                </a:cubicBezTo>
                <a:cubicBezTo>
                  <a:pt x="2642104" y="2479140"/>
                  <a:pt x="6195589" y="2608906"/>
                  <a:pt x="6237838" y="2598344"/>
                </a:cubicBez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7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FDA9-7091-4370-8F37-D6C55F96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</a:t>
            </a:r>
            <a:r>
              <a:rPr lang="en-US" dirty="0" err="1"/>
              <a:t>Accusal</a:t>
            </a:r>
            <a:r>
              <a:rPr lang="en-US" dirty="0"/>
              <a:t> Patterns By Connected Components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C8FB4-33DC-4230-A7C3-A10A3638B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75197-A347-4BBD-9CA9-E64A8CBF1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EECS – Data Science</a:t>
            </a:r>
            <a:endParaRPr lang="en-US" dirty="0"/>
          </a:p>
        </p:txBody>
      </p:sp>
      <p:pic>
        <p:nvPicPr>
          <p:cNvPr id="5122" name="Picture 2" descr="https://lh5.googleusercontent.com/lz8DHQjFjYF18dU6VZ9uQWxeBHnkZWzhIg7XUqhfu2znbf4EglfDxJU-uZ57_tNGAxuRZMTjcqRCAcaO_GMoql0E3C3nUjc-zv5wgqkJ4EowXq1HkN_iUsEjr4kr4ZmtoDR32IEE">
            <a:extLst>
              <a:ext uri="{FF2B5EF4-FFF2-40B4-BE49-F238E27FC236}">
                <a16:creationId xmlns:a16="http://schemas.microsoft.com/office/drawing/2014/main" id="{93D0B3AA-EDF4-4D19-8549-955CBF441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94" y="1650432"/>
            <a:ext cx="6675059" cy="402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0E0D54-95A9-4123-A658-A97D65E39E27}"/>
              </a:ext>
            </a:extLst>
          </p:cNvPr>
          <p:cNvSpPr/>
          <p:nvPr/>
        </p:nvSpPr>
        <p:spPr bwMode="auto">
          <a:xfrm>
            <a:off x="170204" y="5932321"/>
            <a:ext cx="9578291" cy="5065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The general trend that we saw was expected – but specific clusters signified potential “collusion” </a:t>
            </a: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113560AC-F12C-4A48-9CA3-32D6A666EF79}"/>
              </a:ext>
            </a:extLst>
          </p:cNvPr>
          <p:cNvSpPr/>
          <p:nvPr/>
        </p:nvSpPr>
        <p:spPr bwMode="auto">
          <a:xfrm rot="19582039">
            <a:off x="3448455" y="2469789"/>
            <a:ext cx="3219225" cy="872837"/>
          </a:xfrm>
          <a:prstGeom prst="donut">
            <a:avLst>
              <a:gd name="adj" fmla="val 5937"/>
            </a:avLst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DAD9D9-127F-406B-AC7C-9A6F5C01E209}"/>
              </a:ext>
            </a:extLst>
          </p:cNvPr>
          <p:cNvSpPr txBox="1"/>
          <p:nvPr/>
        </p:nvSpPr>
        <p:spPr>
          <a:xfrm>
            <a:off x="157504" y="5655322"/>
            <a:ext cx="3457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*1 Year Timeframe to avoid “Mega Clusters”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D7A4C-E095-4EDE-B5F2-D42117AEB028}"/>
              </a:ext>
            </a:extLst>
          </p:cNvPr>
          <p:cNvSpPr/>
          <p:nvPr/>
        </p:nvSpPr>
        <p:spPr>
          <a:xfrm>
            <a:off x="736603" y="1324389"/>
            <a:ext cx="86784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/>
              <a:t>Aggregate Cluster Edge Weight vs. Size of Clusters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314033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E45A-BC6D-4890-B73E-895ECB62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For Clustering and Component Connectedness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7DE9D8-A69D-41C2-9270-0612ECDE4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75B84-4492-4353-A47B-4F2A9D3EB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EECS – Data Science</a:t>
            </a:r>
            <a:endParaRPr lang="en-US" dirty="0"/>
          </a:p>
        </p:txBody>
      </p:sp>
      <p:pic>
        <p:nvPicPr>
          <p:cNvPr id="4098" name="Picture 2" descr="https://lh4.googleusercontent.com/RuIHkPP7d6qdbWF763qkRCszBl4lK72Q_IhYJECJw1o8mEhtHbjXgsj_c3O-2wf4-lwrXUx5p1yxXCjHM2U9KK0En7HWYYngONMamnk0bVkATQpCXee8Rld40S863mt9jvRLyJXF">
            <a:extLst>
              <a:ext uri="{FF2B5EF4-FFF2-40B4-BE49-F238E27FC236}">
                <a16:creationId xmlns:a16="http://schemas.microsoft.com/office/drawing/2014/main" id="{EB6D4527-4AEE-4CA4-8837-83EFEE12A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1" y="1407322"/>
            <a:ext cx="9169397" cy="424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7BA0F-30BF-A247-A100-4F5D58CCE106}"/>
              </a:ext>
            </a:extLst>
          </p:cNvPr>
          <p:cNvSpPr/>
          <p:nvPr/>
        </p:nvSpPr>
        <p:spPr bwMode="auto">
          <a:xfrm>
            <a:off x="170204" y="5932321"/>
            <a:ext cx="9578291" cy="5065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The very highly connected officers further explain our outliers on the previous slide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4EEA3-D9EA-448A-B08F-A8E7E3F5AB41}"/>
              </a:ext>
            </a:extLst>
          </p:cNvPr>
          <p:cNvSpPr/>
          <p:nvPr/>
        </p:nvSpPr>
        <p:spPr>
          <a:xfrm>
            <a:off x="736603" y="1324389"/>
            <a:ext cx="86784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/>
              <a:t>Number of Officers vs. PageRank Score</a:t>
            </a:r>
            <a:endParaRPr lang="en-US" sz="1600" u="sng" dirty="0"/>
          </a:p>
        </p:txBody>
      </p:sp>
      <p:pic>
        <p:nvPicPr>
          <p:cNvPr id="1026" name="Picture 2" descr="Image result for pagerank">
            <a:extLst>
              <a:ext uri="{FF2B5EF4-FFF2-40B4-BE49-F238E27FC236}">
                <a16:creationId xmlns:a16="http://schemas.microsoft.com/office/drawing/2014/main" id="{2F56527A-B70C-496B-A05F-0B2521F91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152" y="1475380"/>
            <a:ext cx="1829864" cy="14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6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7A4C-3E3E-42FF-82D4-F5CCDFF7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To Test Our Division of Officers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AB9ADA-462A-46FA-AEC6-3D2111A1D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AB47A-E182-435F-9AE2-0359E3FF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EECS – Data Science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7FDA61-705F-4562-A79A-1742C470DBD8}"/>
              </a:ext>
            </a:extLst>
          </p:cNvPr>
          <p:cNvSpPr/>
          <p:nvPr/>
        </p:nvSpPr>
        <p:spPr>
          <a:xfrm>
            <a:off x="6310162" y="1621939"/>
            <a:ext cx="3207911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rgbClr val="000000"/>
                </a:solidFill>
              </a:rPr>
              <a:t>Importance of Features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Average Allegation Count: 0.4296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Normalized Allegation Count: 0.2971</a:t>
            </a:r>
            <a:endParaRPr lang="en-US" sz="1400" b="1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Number of Awards: 0.0988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Tenure: 0.0582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Age: 0.0393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Rank: 0.026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District Number: 0.0073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Gender: 0.0008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CC269C-1CBD-B34D-BA9E-423BA748838D}"/>
              </a:ext>
            </a:extLst>
          </p:cNvPr>
          <p:cNvSpPr/>
          <p:nvPr/>
        </p:nvSpPr>
        <p:spPr bwMode="auto">
          <a:xfrm>
            <a:off x="2173239" y="1520166"/>
            <a:ext cx="1114697" cy="105373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pitchFamily="-106" charset="0"/>
              </a:rPr>
              <a:t>Team Analysis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A2274C-CAA0-C74A-8EDF-216BF9FE3FB7}"/>
              </a:ext>
            </a:extLst>
          </p:cNvPr>
          <p:cNvSpPr/>
          <p:nvPr/>
        </p:nvSpPr>
        <p:spPr bwMode="auto">
          <a:xfrm>
            <a:off x="4013970" y="4119355"/>
            <a:ext cx="1114697" cy="105373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Arial" pitchFamily="-106" charset="0"/>
              </a:rPr>
              <a:t>GBD Forest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209D3A-BA02-744D-84C8-D898E6B1DBFD}"/>
              </a:ext>
            </a:extLst>
          </p:cNvPr>
          <p:cNvSpPr/>
          <p:nvPr/>
        </p:nvSpPr>
        <p:spPr bwMode="auto">
          <a:xfrm>
            <a:off x="301374" y="4119355"/>
            <a:ext cx="1114697" cy="105373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pitchFamily="-106" charset="0"/>
              </a:rPr>
              <a:t>K-Means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7B56D9-519B-4D4E-82AD-6ABD0173ECDB}"/>
              </a:ext>
            </a:extLst>
          </p:cNvPr>
          <p:cNvSpPr/>
          <p:nvPr/>
        </p:nvSpPr>
        <p:spPr bwMode="auto">
          <a:xfrm>
            <a:off x="170204" y="5932321"/>
            <a:ext cx="9578291" cy="5065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Surprised at insignificance of other features outside of allegation count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15836C-9E52-F743-BF78-5C59B253716F}"/>
              </a:ext>
            </a:extLst>
          </p:cNvPr>
          <p:cNvCxnSpPr>
            <a:stCxn id="5" idx="3"/>
            <a:endCxn id="8" idx="7"/>
          </p:cNvCxnSpPr>
          <p:nvPr/>
        </p:nvCxnSpPr>
        <p:spPr bwMode="auto">
          <a:xfrm flipH="1">
            <a:off x="1252827" y="2419587"/>
            <a:ext cx="1083656" cy="18540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091418-00AC-1541-97CA-0D735EB444A6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 bwMode="auto">
          <a:xfrm>
            <a:off x="3124692" y="2419587"/>
            <a:ext cx="1052522" cy="18540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68AF4B-78F4-584E-B5AF-3944FE67E8AF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 bwMode="auto">
          <a:xfrm>
            <a:off x="1416071" y="4646224"/>
            <a:ext cx="259789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C0E1B8E-A027-714A-A1E3-BDB45F688A5E}"/>
              </a:ext>
            </a:extLst>
          </p:cNvPr>
          <p:cNvSpPr/>
          <p:nvPr/>
        </p:nvSpPr>
        <p:spPr>
          <a:xfrm>
            <a:off x="1096219" y="4711526"/>
            <a:ext cx="3268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&gt; 98% Match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C14F4A-88F9-004E-B144-28420F94868E}"/>
              </a:ext>
            </a:extLst>
          </p:cNvPr>
          <p:cNvSpPr/>
          <p:nvPr/>
        </p:nvSpPr>
        <p:spPr>
          <a:xfrm rot="17966032">
            <a:off x="26015" y="2967084"/>
            <a:ext cx="3268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&gt; 90% Match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C06D85-3925-7244-8FA4-016C1D9BA17F}"/>
              </a:ext>
            </a:extLst>
          </p:cNvPr>
          <p:cNvSpPr/>
          <p:nvPr/>
        </p:nvSpPr>
        <p:spPr>
          <a:xfrm rot="3579343">
            <a:off x="2156588" y="3019232"/>
            <a:ext cx="3268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&gt; 93% Match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C2B317-E840-6541-862B-BBC395BDDF53}"/>
              </a:ext>
            </a:extLst>
          </p:cNvPr>
          <p:cNvCxnSpPr>
            <a:cxnSpLocks/>
            <a:stCxn id="7" idx="7"/>
          </p:cNvCxnSpPr>
          <p:nvPr/>
        </p:nvCxnSpPr>
        <p:spPr bwMode="auto">
          <a:xfrm flipV="1">
            <a:off x="4965423" y="1621939"/>
            <a:ext cx="1344739" cy="26517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3D0017-AA72-8542-B454-5D2349F2DCDB}"/>
              </a:ext>
            </a:extLst>
          </p:cNvPr>
          <p:cNvCxnSpPr>
            <a:cxnSpLocks/>
            <a:stCxn id="7" idx="5"/>
          </p:cNvCxnSpPr>
          <p:nvPr/>
        </p:nvCxnSpPr>
        <p:spPr bwMode="auto">
          <a:xfrm flipV="1">
            <a:off x="4965423" y="4207264"/>
            <a:ext cx="1344739" cy="811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6115E8-16FC-4EAE-AF5A-6DCF35E16A4E}"/>
              </a:ext>
            </a:extLst>
          </p:cNvPr>
          <p:cNvSpPr txBox="1"/>
          <p:nvPr/>
        </p:nvSpPr>
        <p:spPr>
          <a:xfrm>
            <a:off x="157505" y="5655322"/>
            <a:ext cx="309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*Analysis Completed with Spark ML</a:t>
            </a:r>
          </a:p>
        </p:txBody>
      </p:sp>
    </p:spTree>
    <p:extLst>
      <p:ext uri="{BB962C8B-B14F-4D97-AF65-F5344CB8AC3E}">
        <p14:creationId xmlns:p14="http://schemas.microsoft.com/office/powerpoint/2010/main" val="348375362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ADENT STANDARD">
      <a:dk1>
        <a:srgbClr val="091163"/>
      </a:dk1>
      <a:lt1>
        <a:srgbClr val="FFFFFF"/>
      </a:lt1>
      <a:dk2>
        <a:srgbClr val="091163"/>
      </a:dk2>
      <a:lt2>
        <a:srgbClr val="FFFFFF"/>
      </a:lt2>
      <a:accent1>
        <a:srgbClr val="091163"/>
      </a:accent1>
      <a:accent2>
        <a:srgbClr val="09759B"/>
      </a:accent2>
      <a:accent3>
        <a:srgbClr val="99CCFF"/>
      </a:accent3>
      <a:accent4>
        <a:srgbClr val="FF0000"/>
      </a:accent4>
      <a:accent5>
        <a:srgbClr val="88ABD8"/>
      </a:accent5>
      <a:accent6>
        <a:srgbClr val="4AB0BE"/>
      </a:accent6>
      <a:hlink>
        <a:srgbClr val="92D050"/>
      </a:hlink>
      <a:folHlink>
        <a:srgbClr val="717171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9759B"/>
        </a:dk2>
        <a:lt2>
          <a:srgbClr val="FFFFFF"/>
        </a:lt2>
        <a:accent1>
          <a:srgbClr val="2BB6EF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ACD7F6"/>
        </a:accent5>
        <a:accent6>
          <a:srgbClr val="AEAEAE"/>
        </a:accent6>
        <a:hlink>
          <a:srgbClr val="FFFF00"/>
        </a:hlink>
        <a:folHlink>
          <a:srgbClr val="71717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Kantar Retail">
      <a:dk1>
        <a:srgbClr val="000000"/>
      </a:dk1>
      <a:lt1>
        <a:srgbClr val="FFFFFF"/>
      </a:lt1>
      <a:dk2>
        <a:srgbClr val="09759B"/>
      </a:dk2>
      <a:lt2>
        <a:srgbClr val="FFFFFF"/>
      </a:lt2>
      <a:accent1>
        <a:srgbClr val="2BB6EF"/>
      </a:accent1>
      <a:accent2>
        <a:srgbClr val="C0C0C0"/>
      </a:accent2>
      <a:accent3>
        <a:srgbClr val="FFFF00"/>
      </a:accent3>
      <a:accent4>
        <a:srgbClr val="717171"/>
      </a:accent4>
      <a:accent5>
        <a:srgbClr val="2BB6EF"/>
      </a:accent5>
      <a:accent6>
        <a:srgbClr val="09759B"/>
      </a:accent6>
      <a:hlink>
        <a:srgbClr val="2BB6EF"/>
      </a:hlink>
      <a:folHlink>
        <a:srgbClr val="71717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Kantar Retail">
      <a:dk1>
        <a:srgbClr val="000000"/>
      </a:dk1>
      <a:lt1>
        <a:srgbClr val="FFFFFF"/>
      </a:lt1>
      <a:dk2>
        <a:srgbClr val="09759B"/>
      </a:dk2>
      <a:lt2>
        <a:srgbClr val="FFFFFF"/>
      </a:lt2>
      <a:accent1>
        <a:srgbClr val="2BB6EF"/>
      </a:accent1>
      <a:accent2>
        <a:srgbClr val="C0C0C0"/>
      </a:accent2>
      <a:accent3>
        <a:srgbClr val="FFFF00"/>
      </a:accent3>
      <a:accent4>
        <a:srgbClr val="717171"/>
      </a:accent4>
      <a:accent5>
        <a:srgbClr val="2BB6EF"/>
      </a:accent5>
      <a:accent6>
        <a:srgbClr val="09759B"/>
      </a:accent6>
      <a:hlink>
        <a:srgbClr val="2BB6EF"/>
      </a:hlink>
      <a:folHlink>
        <a:srgbClr val="71717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18718</TotalTime>
  <Words>1043</Words>
  <Application>Microsoft Macintosh PowerPoint</Application>
  <PresentationFormat>A4 Paper (210x297 mm)</PresentationFormat>
  <Paragraphs>318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Monotype Sorts</vt:lpstr>
      <vt:lpstr>Wingdings</vt:lpstr>
      <vt:lpstr>Blank</vt:lpstr>
      <vt:lpstr>Chicago Police Department Project December 4th, 2018 a Group 2: Jaieu Sheil, Keith Pallo, Eric Yang </vt:lpstr>
      <vt:lpstr>Goal</vt:lpstr>
      <vt:lpstr>Motivations</vt:lpstr>
      <vt:lpstr>Main Metric: Average Allegations per Year </vt:lpstr>
      <vt:lpstr>Normalization By Computing District Level Metrics</vt:lpstr>
      <vt:lpstr>Additional Normalization With Arrest Data</vt:lpstr>
      <vt:lpstr>Co-Accusal Patterns By Connected Components Analysis</vt:lpstr>
      <vt:lpstr>PageRank For Clustering and Component Connectedness</vt:lpstr>
      <vt:lpstr>Machine Learning Models To Test Our Division of Officers</vt:lpstr>
      <vt:lpstr>Incentive Effect of Disciplining Allegations</vt:lpstr>
      <vt:lpstr>Awards Counts For Repeat and Non-Repeat Officers</vt:lpstr>
      <vt:lpstr>Award Distributions by Type</vt:lpstr>
      <vt:lpstr>Award Distributions Across External vs. Internal Complaints</vt:lpstr>
      <vt:lpstr>Conclusions thus Far</vt:lpstr>
      <vt:lpstr>PowerPoint Presentation</vt:lpstr>
      <vt:lpstr>TRR reports matched with Allegations</vt:lpstr>
      <vt:lpstr>District Allegations Normalized by Crime Data</vt:lpstr>
      <vt:lpstr>Other Interesting Facts – Allegation Analysis by Officer Position</vt:lpstr>
      <vt:lpstr>Other Interesting Facts – Complaints in Uniform </vt:lpstr>
      <vt:lpstr>Interval Assessment</vt:lpstr>
      <vt:lpstr>Interval Assessment</vt:lpstr>
      <vt:lpstr>Interval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Hulld</dc:creator>
  <cp:lastModifiedBy>Keith Nicholas Pallo</cp:lastModifiedBy>
  <cp:revision>1364</cp:revision>
  <cp:lastPrinted>2018-05-10T21:22:15Z</cp:lastPrinted>
  <dcterms:created xsi:type="dcterms:W3CDTF">2010-02-19T16:51:52Z</dcterms:created>
  <dcterms:modified xsi:type="dcterms:W3CDTF">2018-12-10T15:53:49Z</dcterms:modified>
</cp:coreProperties>
</file>