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sldIdLst>
    <p:sldId id="256" r:id="rId2"/>
    <p:sldId id="257" r:id="rId3"/>
    <p:sldId id="258" r:id="rId4"/>
    <p:sldId id="260" r:id="rId5"/>
    <p:sldId id="262" r:id="rId6"/>
    <p:sldId id="268" r:id="rId7"/>
    <p:sldId id="263" r:id="rId8"/>
    <p:sldId id="281" r:id="rId9"/>
    <p:sldId id="264" r:id="rId10"/>
    <p:sldId id="265" r:id="rId11"/>
    <p:sldId id="266" r:id="rId12"/>
    <p:sldId id="259" r:id="rId13"/>
    <p:sldId id="261" r:id="rId14"/>
    <p:sldId id="269" r:id="rId15"/>
    <p:sldId id="271" r:id="rId16"/>
    <p:sldId id="272" r:id="rId17"/>
    <p:sldId id="273" r:id="rId18"/>
    <p:sldId id="274" r:id="rId19"/>
    <p:sldId id="275" r:id="rId20"/>
    <p:sldId id="276" r:id="rId21"/>
    <p:sldId id="277" r:id="rId22"/>
    <p:sldId id="284" r:id="rId23"/>
    <p:sldId id="278" r:id="rId24"/>
    <p:sldId id="279" r:id="rId25"/>
    <p:sldId id="280" r:id="rId26"/>
    <p:sldId id="283"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7" d="100"/>
          <a:sy n="57" d="100"/>
        </p:scale>
        <p:origin x="-1734" y="-3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64AE3A-BC83-4466-8D76-27A39D74397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E0DCB5C-3D8C-4475-8139-D2EB10FF9995}">
      <dgm:prSet phldrT="[Text]"/>
      <dgm:spPr/>
      <dgm:t>
        <a:bodyPr/>
        <a:lstStyle/>
        <a:p>
          <a:r>
            <a:rPr lang="en-US" b="1" dirty="0" smtClean="0"/>
            <a:t>Map Detection</a:t>
          </a:r>
          <a:endParaRPr lang="en-US" b="1" dirty="0"/>
        </a:p>
      </dgm:t>
    </dgm:pt>
    <dgm:pt modelId="{7768F8F5-3A27-4AA3-820C-14FCF31869FC}" type="parTrans" cxnId="{896282A3-3CB4-416E-B413-C90394F277E9}">
      <dgm:prSet/>
      <dgm:spPr/>
      <dgm:t>
        <a:bodyPr/>
        <a:lstStyle/>
        <a:p>
          <a:endParaRPr lang="en-US"/>
        </a:p>
      </dgm:t>
    </dgm:pt>
    <dgm:pt modelId="{BE55C1AE-02BB-4FB5-A0AF-6E98B3C6D8F9}" type="sibTrans" cxnId="{896282A3-3CB4-416E-B413-C90394F277E9}">
      <dgm:prSet/>
      <dgm:spPr/>
      <dgm:t>
        <a:bodyPr/>
        <a:lstStyle/>
        <a:p>
          <a:endParaRPr lang="en-US"/>
        </a:p>
      </dgm:t>
    </dgm:pt>
    <dgm:pt modelId="{F0F69297-490C-4EF6-BB3D-5627EA923726}">
      <dgm:prSet phldrT="[Text]"/>
      <dgm:spPr/>
      <dgm:t>
        <a:bodyPr/>
        <a:lstStyle/>
        <a:p>
          <a:r>
            <a:rPr lang="en-US" dirty="0" smtClean="0"/>
            <a:t>Find coordinates of junctions and edge information via image processing</a:t>
          </a:r>
          <a:endParaRPr lang="en-US" dirty="0"/>
        </a:p>
      </dgm:t>
    </dgm:pt>
    <dgm:pt modelId="{2D17EE12-B455-4163-B541-213E8D4CA191}" type="parTrans" cxnId="{798BD4AB-19FF-4EEF-9BE6-AD52133AAF1C}">
      <dgm:prSet/>
      <dgm:spPr/>
      <dgm:t>
        <a:bodyPr/>
        <a:lstStyle/>
        <a:p>
          <a:endParaRPr lang="en-US"/>
        </a:p>
      </dgm:t>
    </dgm:pt>
    <dgm:pt modelId="{549DAC6D-1637-4EA9-97A5-4905450EA9F5}" type="sibTrans" cxnId="{798BD4AB-19FF-4EEF-9BE6-AD52133AAF1C}">
      <dgm:prSet/>
      <dgm:spPr/>
      <dgm:t>
        <a:bodyPr/>
        <a:lstStyle/>
        <a:p>
          <a:endParaRPr lang="en-US"/>
        </a:p>
      </dgm:t>
    </dgm:pt>
    <dgm:pt modelId="{4F55F8F3-8569-49CC-B22D-42A58B1F55B3}">
      <dgm:prSet phldrT="[Text]"/>
      <dgm:spPr/>
      <dgm:t>
        <a:bodyPr/>
        <a:lstStyle/>
        <a:p>
          <a:r>
            <a:rPr lang="en-US" b="1" dirty="0" smtClean="0"/>
            <a:t>Bot Detection</a:t>
          </a:r>
          <a:endParaRPr lang="en-US" b="1" dirty="0"/>
        </a:p>
      </dgm:t>
    </dgm:pt>
    <dgm:pt modelId="{6A407903-C1EC-46C4-91CF-1248B3010C26}" type="parTrans" cxnId="{6D1E997E-EBF7-4896-9299-11E3B2A345BA}">
      <dgm:prSet/>
      <dgm:spPr/>
      <dgm:t>
        <a:bodyPr/>
        <a:lstStyle/>
        <a:p>
          <a:endParaRPr lang="en-US"/>
        </a:p>
      </dgm:t>
    </dgm:pt>
    <dgm:pt modelId="{3727C794-303E-41C9-9E06-AFACC0F7011C}" type="sibTrans" cxnId="{6D1E997E-EBF7-4896-9299-11E3B2A345BA}">
      <dgm:prSet/>
      <dgm:spPr/>
      <dgm:t>
        <a:bodyPr/>
        <a:lstStyle/>
        <a:p>
          <a:endParaRPr lang="en-US"/>
        </a:p>
      </dgm:t>
    </dgm:pt>
    <dgm:pt modelId="{2B984700-ECCD-4603-B113-8F500BA7DA5F}">
      <dgm:prSet phldrT="[Text]"/>
      <dgm:spPr/>
      <dgm:t>
        <a:bodyPr/>
        <a:lstStyle/>
        <a:p>
          <a:r>
            <a:rPr lang="en-US" dirty="0" smtClean="0"/>
            <a:t>Find start position of car using colored tags</a:t>
          </a:r>
          <a:endParaRPr lang="en-US" dirty="0"/>
        </a:p>
      </dgm:t>
    </dgm:pt>
    <dgm:pt modelId="{A56B3AB3-6B69-4295-A17A-28B45F80F242}" type="parTrans" cxnId="{C895D697-92A7-493A-A7E5-A1D0E92ACEDE}">
      <dgm:prSet/>
      <dgm:spPr/>
      <dgm:t>
        <a:bodyPr/>
        <a:lstStyle/>
        <a:p>
          <a:endParaRPr lang="en-US"/>
        </a:p>
      </dgm:t>
    </dgm:pt>
    <dgm:pt modelId="{2B64FC74-2400-4E0F-8AF5-94BACD002755}" type="sibTrans" cxnId="{C895D697-92A7-493A-A7E5-A1D0E92ACEDE}">
      <dgm:prSet/>
      <dgm:spPr/>
      <dgm:t>
        <a:bodyPr/>
        <a:lstStyle/>
        <a:p>
          <a:endParaRPr lang="en-US"/>
        </a:p>
      </dgm:t>
    </dgm:pt>
    <dgm:pt modelId="{941BADEC-4A9F-4E1F-AC53-D6782C3DD240}">
      <dgm:prSet phldrT="[Text]"/>
      <dgm:spPr/>
      <dgm:t>
        <a:bodyPr/>
        <a:lstStyle/>
        <a:p>
          <a:r>
            <a:rPr lang="en-US" b="1" dirty="0" smtClean="0"/>
            <a:t>Path Detection</a:t>
          </a:r>
          <a:endParaRPr lang="en-US" b="1" dirty="0"/>
        </a:p>
      </dgm:t>
    </dgm:pt>
    <dgm:pt modelId="{684E7B72-9D43-4D05-8C02-1A6BCE8382FB}" type="parTrans" cxnId="{A9C5704E-1F12-4600-9104-A83D56A767B4}">
      <dgm:prSet/>
      <dgm:spPr/>
      <dgm:t>
        <a:bodyPr/>
        <a:lstStyle/>
        <a:p>
          <a:endParaRPr lang="en-US"/>
        </a:p>
      </dgm:t>
    </dgm:pt>
    <dgm:pt modelId="{6A4EF000-71C4-415C-B0AF-631164C56459}" type="sibTrans" cxnId="{A9C5704E-1F12-4600-9104-A83D56A767B4}">
      <dgm:prSet/>
      <dgm:spPr/>
      <dgm:t>
        <a:bodyPr/>
        <a:lstStyle/>
        <a:p>
          <a:endParaRPr lang="en-US"/>
        </a:p>
      </dgm:t>
    </dgm:pt>
    <dgm:pt modelId="{E78A4D9F-BF9A-405E-B843-A072369D5CB2}">
      <dgm:prSet phldrT="[Text]"/>
      <dgm:spPr/>
      <dgm:t>
        <a:bodyPr/>
        <a:lstStyle/>
        <a:p>
          <a:r>
            <a:rPr lang="en-US" dirty="0" smtClean="0"/>
            <a:t>Find path to destination using </a:t>
          </a:r>
          <a:r>
            <a:rPr lang="en-US" dirty="0" err="1" smtClean="0"/>
            <a:t>Djikstra’s</a:t>
          </a:r>
          <a:r>
            <a:rPr lang="en-US" dirty="0" smtClean="0"/>
            <a:t> algorithm respecting </a:t>
          </a:r>
          <a:r>
            <a:rPr lang="en-US" dirty="0" err="1" smtClean="0"/>
            <a:t>lanesystem</a:t>
          </a:r>
          <a:endParaRPr lang="en-US" dirty="0"/>
        </a:p>
      </dgm:t>
    </dgm:pt>
    <dgm:pt modelId="{9B389346-1EDE-442D-806D-D6A9D117DE1B}" type="parTrans" cxnId="{1B3301AB-FFEF-40B4-B442-34DA0BB22D9A}">
      <dgm:prSet/>
      <dgm:spPr/>
      <dgm:t>
        <a:bodyPr/>
        <a:lstStyle/>
        <a:p>
          <a:endParaRPr lang="en-US"/>
        </a:p>
      </dgm:t>
    </dgm:pt>
    <dgm:pt modelId="{411CE5E8-4FD4-4544-BEDC-BE1F85CC6991}" type="sibTrans" cxnId="{1B3301AB-FFEF-40B4-B442-34DA0BB22D9A}">
      <dgm:prSet/>
      <dgm:spPr/>
      <dgm:t>
        <a:bodyPr/>
        <a:lstStyle/>
        <a:p>
          <a:endParaRPr lang="en-US"/>
        </a:p>
      </dgm:t>
    </dgm:pt>
    <dgm:pt modelId="{77D99E58-6C5B-43C7-B067-CDF94ED44E58}">
      <dgm:prSet phldrT="[Text]"/>
      <dgm:spPr/>
      <dgm:t>
        <a:bodyPr/>
        <a:lstStyle/>
        <a:p>
          <a:r>
            <a:rPr lang="en-US" b="1" dirty="0" smtClean="0"/>
            <a:t>Communicate the path</a:t>
          </a:r>
          <a:endParaRPr lang="en-US" b="1" dirty="0"/>
        </a:p>
      </dgm:t>
    </dgm:pt>
    <dgm:pt modelId="{780CDAD2-EF10-4B8A-99C5-FD3BE6D5DFE9}" type="parTrans" cxnId="{ADD4CB98-2A0F-480D-9B86-77679D898574}">
      <dgm:prSet/>
      <dgm:spPr/>
      <dgm:t>
        <a:bodyPr/>
        <a:lstStyle/>
        <a:p>
          <a:endParaRPr lang="en-US"/>
        </a:p>
      </dgm:t>
    </dgm:pt>
    <dgm:pt modelId="{BAA5AAD5-A80A-4D90-8A8A-927E653AE7C4}" type="sibTrans" cxnId="{ADD4CB98-2A0F-480D-9B86-77679D898574}">
      <dgm:prSet/>
      <dgm:spPr/>
      <dgm:t>
        <a:bodyPr/>
        <a:lstStyle/>
        <a:p>
          <a:endParaRPr lang="en-US"/>
        </a:p>
      </dgm:t>
    </dgm:pt>
    <dgm:pt modelId="{6A75EB4B-B34D-4836-87BF-10EFEFD51416}">
      <dgm:prSet phldrT="[Text]"/>
      <dgm:spPr/>
      <dgm:t>
        <a:bodyPr/>
        <a:lstStyle/>
        <a:p>
          <a:r>
            <a:rPr lang="en-US" dirty="0" smtClean="0"/>
            <a:t>Using </a:t>
          </a:r>
          <a:r>
            <a:rPr lang="en-US" dirty="0" err="1" smtClean="0"/>
            <a:t>Zigbee</a:t>
          </a:r>
          <a:r>
            <a:rPr lang="en-US" dirty="0" smtClean="0"/>
            <a:t>.</a:t>
          </a:r>
          <a:endParaRPr lang="en-US" dirty="0"/>
        </a:p>
      </dgm:t>
    </dgm:pt>
    <dgm:pt modelId="{7335F493-541B-4148-9777-AF6BBAA9CA90}" type="parTrans" cxnId="{FD6E2F2D-843D-4B92-9C33-500CCF65B8EF}">
      <dgm:prSet/>
      <dgm:spPr/>
      <dgm:t>
        <a:bodyPr/>
        <a:lstStyle/>
        <a:p>
          <a:endParaRPr lang="en-US"/>
        </a:p>
      </dgm:t>
    </dgm:pt>
    <dgm:pt modelId="{0858E7D1-E509-413F-8799-0A6D3AD639CD}" type="sibTrans" cxnId="{FD6E2F2D-843D-4B92-9C33-500CCF65B8EF}">
      <dgm:prSet/>
      <dgm:spPr/>
      <dgm:t>
        <a:bodyPr/>
        <a:lstStyle/>
        <a:p>
          <a:endParaRPr lang="en-US"/>
        </a:p>
      </dgm:t>
    </dgm:pt>
    <dgm:pt modelId="{588067AB-CA88-4DF8-93FF-DEC66E08D35A}">
      <dgm:prSet phldrT="[Text]"/>
      <dgm:spPr/>
      <dgm:t>
        <a:bodyPr/>
        <a:lstStyle/>
        <a:p>
          <a:r>
            <a:rPr lang="en-US" b="1" dirty="0" smtClean="0"/>
            <a:t>Run the car</a:t>
          </a:r>
          <a:endParaRPr lang="en-US" b="1" dirty="0"/>
        </a:p>
      </dgm:t>
    </dgm:pt>
    <dgm:pt modelId="{04450D5F-BFFD-4590-A76C-A5D9524C1C90}" type="parTrans" cxnId="{36FE6413-5E96-45C3-99CA-E287BB73463C}">
      <dgm:prSet/>
      <dgm:spPr/>
      <dgm:t>
        <a:bodyPr/>
        <a:lstStyle/>
        <a:p>
          <a:endParaRPr lang="en-US"/>
        </a:p>
      </dgm:t>
    </dgm:pt>
    <dgm:pt modelId="{1830B456-DB38-41C2-B576-2CE26A196355}" type="sibTrans" cxnId="{36FE6413-5E96-45C3-99CA-E287BB73463C}">
      <dgm:prSet/>
      <dgm:spPr/>
      <dgm:t>
        <a:bodyPr/>
        <a:lstStyle/>
        <a:p>
          <a:endParaRPr lang="en-US"/>
        </a:p>
      </dgm:t>
    </dgm:pt>
    <dgm:pt modelId="{51F161E1-9D2C-42C5-B9E6-FFF0CE6636F2}">
      <dgm:prSet phldrT="[Text]"/>
      <dgm:spPr/>
      <dgm:t>
        <a:bodyPr/>
        <a:lstStyle/>
        <a:p>
          <a:r>
            <a:rPr lang="en-US" dirty="0" smtClean="0"/>
            <a:t>Burn the white line following algorithm</a:t>
          </a:r>
          <a:endParaRPr lang="en-US" dirty="0"/>
        </a:p>
      </dgm:t>
    </dgm:pt>
    <dgm:pt modelId="{2473C971-8E3C-4E3E-8824-A31BDE47FC64}" type="parTrans" cxnId="{F24D48F5-2EC7-462D-B6AD-BAEDA1F7F8CF}">
      <dgm:prSet/>
      <dgm:spPr/>
      <dgm:t>
        <a:bodyPr/>
        <a:lstStyle/>
        <a:p>
          <a:endParaRPr lang="en-US"/>
        </a:p>
      </dgm:t>
    </dgm:pt>
    <dgm:pt modelId="{5A26E818-8DAF-4A87-A2BE-1EEE18EEBE2D}" type="sibTrans" cxnId="{F24D48F5-2EC7-462D-B6AD-BAEDA1F7F8CF}">
      <dgm:prSet/>
      <dgm:spPr/>
      <dgm:t>
        <a:bodyPr/>
        <a:lstStyle/>
        <a:p>
          <a:endParaRPr lang="en-US"/>
        </a:p>
      </dgm:t>
    </dgm:pt>
    <dgm:pt modelId="{64ADD21E-9B8F-45EF-91A4-B7B3AF59E80A}" type="pres">
      <dgm:prSet presAssocID="{1664AE3A-BC83-4466-8D76-27A39D743977}" presName="outerComposite" presStyleCnt="0">
        <dgm:presLayoutVars>
          <dgm:chMax val="5"/>
          <dgm:dir/>
          <dgm:resizeHandles val="exact"/>
        </dgm:presLayoutVars>
      </dgm:prSet>
      <dgm:spPr/>
      <dgm:t>
        <a:bodyPr/>
        <a:lstStyle/>
        <a:p>
          <a:endParaRPr lang="en-US"/>
        </a:p>
      </dgm:t>
    </dgm:pt>
    <dgm:pt modelId="{91A38393-1969-44A3-8E1A-EF0E3B830E4D}" type="pres">
      <dgm:prSet presAssocID="{1664AE3A-BC83-4466-8D76-27A39D743977}" presName="dummyMaxCanvas" presStyleCnt="0">
        <dgm:presLayoutVars/>
      </dgm:prSet>
      <dgm:spPr/>
    </dgm:pt>
    <dgm:pt modelId="{5803B73A-C752-44CF-9C8F-2C32CD65B456}" type="pres">
      <dgm:prSet presAssocID="{1664AE3A-BC83-4466-8D76-27A39D743977}" presName="FiveNodes_1" presStyleLbl="node1" presStyleIdx="0" presStyleCnt="5">
        <dgm:presLayoutVars>
          <dgm:bulletEnabled val="1"/>
        </dgm:presLayoutVars>
      </dgm:prSet>
      <dgm:spPr/>
      <dgm:t>
        <a:bodyPr/>
        <a:lstStyle/>
        <a:p>
          <a:endParaRPr lang="en-US"/>
        </a:p>
      </dgm:t>
    </dgm:pt>
    <dgm:pt modelId="{B57A987C-8A4B-4F4D-8EE3-1BE7EE7A6197}" type="pres">
      <dgm:prSet presAssocID="{1664AE3A-BC83-4466-8D76-27A39D743977}" presName="FiveNodes_2" presStyleLbl="node1" presStyleIdx="1" presStyleCnt="5">
        <dgm:presLayoutVars>
          <dgm:bulletEnabled val="1"/>
        </dgm:presLayoutVars>
      </dgm:prSet>
      <dgm:spPr/>
      <dgm:t>
        <a:bodyPr/>
        <a:lstStyle/>
        <a:p>
          <a:endParaRPr lang="en-US"/>
        </a:p>
      </dgm:t>
    </dgm:pt>
    <dgm:pt modelId="{153904D2-E2C3-413A-B045-4BD22D1A9A65}" type="pres">
      <dgm:prSet presAssocID="{1664AE3A-BC83-4466-8D76-27A39D743977}" presName="FiveNodes_3" presStyleLbl="node1" presStyleIdx="2" presStyleCnt="5">
        <dgm:presLayoutVars>
          <dgm:bulletEnabled val="1"/>
        </dgm:presLayoutVars>
      </dgm:prSet>
      <dgm:spPr/>
      <dgm:t>
        <a:bodyPr/>
        <a:lstStyle/>
        <a:p>
          <a:endParaRPr lang="en-US"/>
        </a:p>
      </dgm:t>
    </dgm:pt>
    <dgm:pt modelId="{5CB81928-01A6-4505-A90E-19C44FB00C95}" type="pres">
      <dgm:prSet presAssocID="{1664AE3A-BC83-4466-8D76-27A39D743977}" presName="FiveNodes_4" presStyleLbl="node1" presStyleIdx="3" presStyleCnt="5">
        <dgm:presLayoutVars>
          <dgm:bulletEnabled val="1"/>
        </dgm:presLayoutVars>
      </dgm:prSet>
      <dgm:spPr/>
      <dgm:t>
        <a:bodyPr/>
        <a:lstStyle/>
        <a:p>
          <a:endParaRPr lang="en-US"/>
        </a:p>
      </dgm:t>
    </dgm:pt>
    <dgm:pt modelId="{4B03482D-125E-4141-AD1E-4B81D073DAD1}" type="pres">
      <dgm:prSet presAssocID="{1664AE3A-BC83-4466-8D76-27A39D743977}" presName="FiveNodes_5" presStyleLbl="node1" presStyleIdx="4" presStyleCnt="5">
        <dgm:presLayoutVars>
          <dgm:bulletEnabled val="1"/>
        </dgm:presLayoutVars>
      </dgm:prSet>
      <dgm:spPr/>
      <dgm:t>
        <a:bodyPr/>
        <a:lstStyle/>
        <a:p>
          <a:endParaRPr lang="en-US"/>
        </a:p>
      </dgm:t>
    </dgm:pt>
    <dgm:pt modelId="{A53F7E4B-79ED-4398-A447-6FAA78F2714B}" type="pres">
      <dgm:prSet presAssocID="{1664AE3A-BC83-4466-8D76-27A39D743977}" presName="FiveConn_1-2" presStyleLbl="fgAccFollowNode1" presStyleIdx="0" presStyleCnt="4">
        <dgm:presLayoutVars>
          <dgm:bulletEnabled val="1"/>
        </dgm:presLayoutVars>
      </dgm:prSet>
      <dgm:spPr/>
      <dgm:t>
        <a:bodyPr/>
        <a:lstStyle/>
        <a:p>
          <a:endParaRPr lang="en-US"/>
        </a:p>
      </dgm:t>
    </dgm:pt>
    <dgm:pt modelId="{D574960D-CB27-4F9E-AD8D-8C982047693D}" type="pres">
      <dgm:prSet presAssocID="{1664AE3A-BC83-4466-8D76-27A39D743977}" presName="FiveConn_2-3" presStyleLbl="fgAccFollowNode1" presStyleIdx="1" presStyleCnt="4">
        <dgm:presLayoutVars>
          <dgm:bulletEnabled val="1"/>
        </dgm:presLayoutVars>
      </dgm:prSet>
      <dgm:spPr/>
      <dgm:t>
        <a:bodyPr/>
        <a:lstStyle/>
        <a:p>
          <a:endParaRPr lang="en-US"/>
        </a:p>
      </dgm:t>
    </dgm:pt>
    <dgm:pt modelId="{819B28EA-3DFA-4B5E-92AC-A8365FECAC88}" type="pres">
      <dgm:prSet presAssocID="{1664AE3A-BC83-4466-8D76-27A39D743977}" presName="FiveConn_3-4" presStyleLbl="fgAccFollowNode1" presStyleIdx="2" presStyleCnt="4">
        <dgm:presLayoutVars>
          <dgm:bulletEnabled val="1"/>
        </dgm:presLayoutVars>
      </dgm:prSet>
      <dgm:spPr/>
      <dgm:t>
        <a:bodyPr/>
        <a:lstStyle/>
        <a:p>
          <a:endParaRPr lang="en-US"/>
        </a:p>
      </dgm:t>
    </dgm:pt>
    <dgm:pt modelId="{EF6018C9-B68C-4D57-A369-06BCA7FD8B71}" type="pres">
      <dgm:prSet presAssocID="{1664AE3A-BC83-4466-8D76-27A39D743977}" presName="FiveConn_4-5" presStyleLbl="fgAccFollowNode1" presStyleIdx="3" presStyleCnt="4">
        <dgm:presLayoutVars>
          <dgm:bulletEnabled val="1"/>
        </dgm:presLayoutVars>
      </dgm:prSet>
      <dgm:spPr/>
      <dgm:t>
        <a:bodyPr/>
        <a:lstStyle/>
        <a:p>
          <a:endParaRPr lang="en-US"/>
        </a:p>
      </dgm:t>
    </dgm:pt>
    <dgm:pt modelId="{03398B45-C796-48A2-932B-E8E824EF2B2B}" type="pres">
      <dgm:prSet presAssocID="{1664AE3A-BC83-4466-8D76-27A39D743977}" presName="FiveNodes_1_text" presStyleLbl="node1" presStyleIdx="4" presStyleCnt="5">
        <dgm:presLayoutVars>
          <dgm:bulletEnabled val="1"/>
        </dgm:presLayoutVars>
      </dgm:prSet>
      <dgm:spPr/>
      <dgm:t>
        <a:bodyPr/>
        <a:lstStyle/>
        <a:p>
          <a:endParaRPr lang="en-US"/>
        </a:p>
      </dgm:t>
    </dgm:pt>
    <dgm:pt modelId="{94A27722-AA79-4D8A-8093-4FD56ECA4A35}" type="pres">
      <dgm:prSet presAssocID="{1664AE3A-BC83-4466-8D76-27A39D743977}" presName="FiveNodes_2_text" presStyleLbl="node1" presStyleIdx="4" presStyleCnt="5">
        <dgm:presLayoutVars>
          <dgm:bulletEnabled val="1"/>
        </dgm:presLayoutVars>
      </dgm:prSet>
      <dgm:spPr/>
      <dgm:t>
        <a:bodyPr/>
        <a:lstStyle/>
        <a:p>
          <a:endParaRPr lang="en-US"/>
        </a:p>
      </dgm:t>
    </dgm:pt>
    <dgm:pt modelId="{DB67B94F-5715-4CCE-AC04-F1162A58ADBC}" type="pres">
      <dgm:prSet presAssocID="{1664AE3A-BC83-4466-8D76-27A39D743977}" presName="FiveNodes_3_text" presStyleLbl="node1" presStyleIdx="4" presStyleCnt="5">
        <dgm:presLayoutVars>
          <dgm:bulletEnabled val="1"/>
        </dgm:presLayoutVars>
      </dgm:prSet>
      <dgm:spPr/>
      <dgm:t>
        <a:bodyPr/>
        <a:lstStyle/>
        <a:p>
          <a:endParaRPr lang="en-US"/>
        </a:p>
      </dgm:t>
    </dgm:pt>
    <dgm:pt modelId="{AE951296-B9AB-4152-8F61-2577BCAAC70C}" type="pres">
      <dgm:prSet presAssocID="{1664AE3A-BC83-4466-8D76-27A39D743977}" presName="FiveNodes_4_text" presStyleLbl="node1" presStyleIdx="4" presStyleCnt="5">
        <dgm:presLayoutVars>
          <dgm:bulletEnabled val="1"/>
        </dgm:presLayoutVars>
      </dgm:prSet>
      <dgm:spPr/>
      <dgm:t>
        <a:bodyPr/>
        <a:lstStyle/>
        <a:p>
          <a:endParaRPr lang="en-US"/>
        </a:p>
      </dgm:t>
    </dgm:pt>
    <dgm:pt modelId="{7D60AE01-3B1C-4157-817F-51A8F74DB2E4}" type="pres">
      <dgm:prSet presAssocID="{1664AE3A-BC83-4466-8D76-27A39D743977}" presName="FiveNodes_5_text" presStyleLbl="node1" presStyleIdx="4" presStyleCnt="5">
        <dgm:presLayoutVars>
          <dgm:bulletEnabled val="1"/>
        </dgm:presLayoutVars>
      </dgm:prSet>
      <dgm:spPr/>
      <dgm:t>
        <a:bodyPr/>
        <a:lstStyle/>
        <a:p>
          <a:endParaRPr lang="en-US"/>
        </a:p>
      </dgm:t>
    </dgm:pt>
  </dgm:ptLst>
  <dgm:cxnLst>
    <dgm:cxn modelId="{14BAC93A-8D13-4167-89F4-4D4E0D969992}" type="presOf" srcId="{E78A4D9F-BF9A-405E-B843-A072369D5CB2}" destId="{DB67B94F-5715-4CCE-AC04-F1162A58ADBC}" srcOrd="1" destOrd="1" presId="urn:microsoft.com/office/officeart/2005/8/layout/vProcess5"/>
    <dgm:cxn modelId="{1B3301AB-FFEF-40B4-B442-34DA0BB22D9A}" srcId="{941BADEC-4A9F-4E1F-AC53-D6782C3DD240}" destId="{E78A4D9F-BF9A-405E-B843-A072369D5CB2}" srcOrd="0" destOrd="0" parTransId="{9B389346-1EDE-442D-806D-D6A9D117DE1B}" sibTransId="{411CE5E8-4FD4-4544-BEDC-BE1F85CC6991}"/>
    <dgm:cxn modelId="{DEA111B4-9830-4CCF-B94B-1F141CEB6520}" type="presOf" srcId="{4F55F8F3-8569-49CC-B22D-42A58B1F55B3}" destId="{B57A987C-8A4B-4F4D-8EE3-1BE7EE7A6197}" srcOrd="0" destOrd="0" presId="urn:microsoft.com/office/officeart/2005/8/layout/vProcess5"/>
    <dgm:cxn modelId="{6D1E997E-EBF7-4896-9299-11E3B2A345BA}" srcId="{1664AE3A-BC83-4466-8D76-27A39D743977}" destId="{4F55F8F3-8569-49CC-B22D-42A58B1F55B3}" srcOrd="1" destOrd="0" parTransId="{6A407903-C1EC-46C4-91CF-1248B3010C26}" sibTransId="{3727C794-303E-41C9-9E06-AFACC0F7011C}"/>
    <dgm:cxn modelId="{A9C5704E-1F12-4600-9104-A83D56A767B4}" srcId="{1664AE3A-BC83-4466-8D76-27A39D743977}" destId="{941BADEC-4A9F-4E1F-AC53-D6782C3DD240}" srcOrd="2" destOrd="0" parTransId="{684E7B72-9D43-4D05-8C02-1A6BCE8382FB}" sibTransId="{6A4EF000-71C4-415C-B0AF-631164C56459}"/>
    <dgm:cxn modelId="{F24D48F5-2EC7-462D-B6AD-BAEDA1F7F8CF}" srcId="{588067AB-CA88-4DF8-93FF-DEC66E08D35A}" destId="{51F161E1-9D2C-42C5-B9E6-FFF0CE6636F2}" srcOrd="0" destOrd="0" parTransId="{2473C971-8E3C-4E3E-8824-A31BDE47FC64}" sibTransId="{5A26E818-8DAF-4A87-A2BE-1EEE18EEBE2D}"/>
    <dgm:cxn modelId="{2A0FC230-09DE-41C6-BE31-AE2754CA5785}" type="presOf" srcId="{51F161E1-9D2C-42C5-B9E6-FFF0CE6636F2}" destId="{4B03482D-125E-4141-AD1E-4B81D073DAD1}" srcOrd="0" destOrd="1" presId="urn:microsoft.com/office/officeart/2005/8/layout/vProcess5"/>
    <dgm:cxn modelId="{E3671191-EEA5-4AE1-ADF0-6653934A5E77}" type="presOf" srcId="{1664AE3A-BC83-4466-8D76-27A39D743977}" destId="{64ADD21E-9B8F-45EF-91A4-B7B3AF59E80A}" srcOrd="0" destOrd="0" presId="urn:microsoft.com/office/officeart/2005/8/layout/vProcess5"/>
    <dgm:cxn modelId="{04044515-D0D5-4317-B56C-FEBFBFA52CAF}" type="presOf" srcId="{2B984700-ECCD-4603-B113-8F500BA7DA5F}" destId="{94A27722-AA79-4D8A-8093-4FD56ECA4A35}" srcOrd="1" destOrd="1" presId="urn:microsoft.com/office/officeart/2005/8/layout/vProcess5"/>
    <dgm:cxn modelId="{F7A14EDE-6F8E-4500-ABB1-A3807211CF54}" type="presOf" srcId="{F0F69297-490C-4EF6-BB3D-5627EA923726}" destId="{03398B45-C796-48A2-932B-E8E824EF2B2B}" srcOrd="1" destOrd="1" presId="urn:microsoft.com/office/officeart/2005/8/layout/vProcess5"/>
    <dgm:cxn modelId="{607C42C0-AC9F-4131-87D9-D30062006072}" type="presOf" srcId="{3E0DCB5C-3D8C-4475-8139-D2EB10FF9995}" destId="{03398B45-C796-48A2-932B-E8E824EF2B2B}" srcOrd="1" destOrd="0" presId="urn:microsoft.com/office/officeart/2005/8/layout/vProcess5"/>
    <dgm:cxn modelId="{36FE6413-5E96-45C3-99CA-E287BB73463C}" srcId="{1664AE3A-BC83-4466-8D76-27A39D743977}" destId="{588067AB-CA88-4DF8-93FF-DEC66E08D35A}" srcOrd="4" destOrd="0" parTransId="{04450D5F-BFFD-4590-A76C-A5D9524C1C90}" sibTransId="{1830B456-DB38-41C2-B576-2CE26A196355}"/>
    <dgm:cxn modelId="{ADD4CB98-2A0F-480D-9B86-77679D898574}" srcId="{1664AE3A-BC83-4466-8D76-27A39D743977}" destId="{77D99E58-6C5B-43C7-B067-CDF94ED44E58}" srcOrd="3" destOrd="0" parTransId="{780CDAD2-EF10-4B8A-99C5-FD3BE6D5DFE9}" sibTransId="{BAA5AAD5-A80A-4D90-8A8A-927E653AE7C4}"/>
    <dgm:cxn modelId="{E18236FB-D41E-4435-8648-C2DB2DF64C3E}" type="presOf" srcId="{6A75EB4B-B34D-4836-87BF-10EFEFD51416}" destId="{5CB81928-01A6-4505-A90E-19C44FB00C95}" srcOrd="0" destOrd="1" presId="urn:microsoft.com/office/officeart/2005/8/layout/vProcess5"/>
    <dgm:cxn modelId="{18401A1C-4D66-41C1-A58E-CFD757D63CCE}" type="presOf" srcId="{3727C794-303E-41C9-9E06-AFACC0F7011C}" destId="{D574960D-CB27-4F9E-AD8D-8C982047693D}" srcOrd="0" destOrd="0" presId="urn:microsoft.com/office/officeart/2005/8/layout/vProcess5"/>
    <dgm:cxn modelId="{17D4B882-838F-4C79-B718-36E61106077F}" type="presOf" srcId="{77D99E58-6C5B-43C7-B067-CDF94ED44E58}" destId="{AE951296-B9AB-4152-8F61-2577BCAAC70C}" srcOrd="1" destOrd="0" presId="urn:microsoft.com/office/officeart/2005/8/layout/vProcess5"/>
    <dgm:cxn modelId="{896282A3-3CB4-416E-B413-C90394F277E9}" srcId="{1664AE3A-BC83-4466-8D76-27A39D743977}" destId="{3E0DCB5C-3D8C-4475-8139-D2EB10FF9995}" srcOrd="0" destOrd="0" parTransId="{7768F8F5-3A27-4AA3-820C-14FCF31869FC}" sibTransId="{BE55C1AE-02BB-4FB5-A0AF-6E98B3C6D8F9}"/>
    <dgm:cxn modelId="{3477CF66-4DB3-4114-8C6E-88777D72864B}" type="presOf" srcId="{77D99E58-6C5B-43C7-B067-CDF94ED44E58}" destId="{5CB81928-01A6-4505-A90E-19C44FB00C95}" srcOrd="0" destOrd="0" presId="urn:microsoft.com/office/officeart/2005/8/layout/vProcess5"/>
    <dgm:cxn modelId="{FD6E2F2D-843D-4B92-9C33-500CCF65B8EF}" srcId="{77D99E58-6C5B-43C7-B067-CDF94ED44E58}" destId="{6A75EB4B-B34D-4836-87BF-10EFEFD51416}" srcOrd="0" destOrd="0" parTransId="{7335F493-541B-4148-9777-AF6BBAA9CA90}" sibTransId="{0858E7D1-E509-413F-8799-0A6D3AD639CD}"/>
    <dgm:cxn modelId="{5331C0EE-127E-46F4-B03A-61200584CFEF}" type="presOf" srcId="{2B984700-ECCD-4603-B113-8F500BA7DA5F}" destId="{B57A987C-8A4B-4F4D-8EE3-1BE7EE7A6197}" srcOrd="0" destOrd="1" presId="urn:microsoft.com/office/officeart/2005/8/layout/vProcess5"/>
    <dgm:cxn modelId="{161FD159-E888-4EDD-B315-F03A44CE55DD}" type="presOf" srcId="{941BADEC-4A9F-4E1F-AC53-D6782C3DD240}" destId="{153904D2-E2C3-413A-B045-4BD22D1A9A65}" srcOrd="0" destOrd="0" presId="urn:microsoft.com/office/officeart/2005/8/layout/vProcess5"/>
    <dgm:cxn modelId="{4611E632-82CB-495B-AB76-B660DF0F69DF}" type="presOf" srcId="{6A75EB4B-B34D-4836-87BF-10EFEFD51416}" destId="{AE951296-B9AB-4152-8F61-2577BCAAC70C}" srcOrd="1" destOrd="1" presId="urn:microsoft.com/office/officeart/2005/8/layout/vProcess5"/>
    <dgm:cxn modelId="{6E5BCE5C-4CE3-481A-A357-6CE403FD2057}" type="presOf" srcId="{588067AB-CA88-4DF8-93FF-DEC66E08D35A}" destId="{7D60AE01-3B1C-4157-817F-51A8F74DB2E4}" srcOrd="1" destOrd="0" presId="urn:microsoft.com/office/officeart/2005/8/layout/vProcess5"/>
    <dgm:cxn modelId="{10729352-BFF0-4593-BEDF-2DB6250AC3A4}" type="presOf" srcId="{6A4EF000-71C4-415C-B0AF-631164C56459}" destId="{819B28EA-3DFA-4B5E-92AC-A8365FECAC88}" srcOrd="0" destOrd="0" presId="urn:microsoft.com/office/officeart/2005/8/layout/vProcess5"/>
    <dgm:cxn modelId="{1CCABBF2-6065-4763-B719-EE7B943DF74F}" type="presOf" srcId="{588067AB-CA88-4DF8-93FF-DEC66E08D35A}" destId="{4B03482D-125E-4141-AD1E-4B81D073DAD1}" srcOrd="0" destOrd="0" presId="urn:microsoft.com/office/officeart/2005/8/layout/vProcess5"/>
    <dgm:cxn modelId="{A82D7339-DA85-4633-89A4-B622B4C2A115}" type="presOf" srcId="{F0F69297-490C-4EF6-BB3D-5627EA923726}" destId="{5803B73A-C752-44CF-9C8F-2C32CD65B456}" srcOrd="0" destOrd="1" presId="urn:microsoft.com/office/officeart/2005/8/layout/vProcess5"/>
    <dgm:cxn modelId="{937D6094-5BDE-43CB-A5FC-DE4A399E3C7B}" type="presOf" srcId="{941BADEC-4A9F-4E1F-AC53-D6782C3DD240}" destId="{DB67B94F-5715-4CCE-AC04-F1162A58ADBC}" srcOrd="1" destOrd="0" presId="urn:microsoft.com/office/officeart/2005/8/layout/vProcess5"/>
    <dgm:cxn modelId="{233E1C07-7AEA-4706-BB59-80339BA4DD38}" type="presOf" srcId="{51F161E1-9D2C-42C5-B9E6-FFF0CE6636F2}" destId="{7D60AE01-3B1C-4157-817F-51A8F74DB2E4}" srcOrd="1" destOrd="1" presId="urn:microsoft.com/office/officeart/2005/8/layout/vProcess5"/>
    <dgm:cxn modelId="{F2EE6D26-F45B-423B-89E4-02082DCD4B78}" type="presOf" srcId="{4F55F8F3-8569-49CC-B22D-42A58B1F55B3}" destId="{94A27722-AA79-4D8A-8093-4FD56ECA4A35}" srcOrd="1" destOrd="0" presId="urn:microsoft.com/office/officeart/2005/8/layout/vProcess5"/>
    <dgm:cxn modelId="{9BF6DD7C-4167-42A8-A5E6-29ECA8228C17}" type="presOf" srcId="{BAA5AAD5-A80A-4D90-8A8A-927E653AE7C4}" destId="{EF6018C9-B68C-4D57-A369-06BCA7FD8B71}" srcOrd="0" destOrd="0" presId="urn:microsoft.com/office/officeart/2005/8/layout/vProcess5"/>
    <dgm:cxn modelId="{61E07C25-F16B-4725-BEEB-EBAE9E1198E3}" type="presOf" srcId="{E78A4D9F-BF9A-405E-B843-A072369D5CB2}" destId="{153904D2-E2C3-413A-B045-4BD22D1A9A65}" srcOrd="0" destOrd="1" presId="urn:microsoft.com/office/officeart/2005/8/layout/vProcess5"/>
    <dgm:cxn modelId="{71CB8432-E981-4943-98BB-4D5EB6285035}" type="presOf" srcId="{BE55C1AE-02BB-4FB5-A0AF-6E98B3C6D8F9}" destId="{A53F7E4B-79ED-4398-A447-6FAA78F2714B}" srcOrd="0" destOrd="0" presId="urn:microsoft.com/office/officeart/2005/8/layout/vProcess5"/>
    <dgm:cxn modelId="{798BD4AB-19FF-4EEF-9BE6-AD52133AAF1C}" srcId="{3E0DCB5C-3D8C-4475-8139-D2EB10FF9995}" destId="{F0F69297-490C-4EF6-BB3D-5627EA923726}" srcOrd="0" destOrd="0" parTransId="{2D17EE12-B455-4163-B541-213E8D4CA191}" sibTransId="{549DAC6D-1637-4EA9-97A5-4905450EA9F5}"/>
    <dgm:cxn modelId="{C895D697-92A7-493A-A7E5-A1D0E92ACEDE}" srcId="{4F55F8F3-8569-49CC-B22D-42A58B1F55B3}" destId="{2B984700-ECCD-4603-B113-8F500BA7DA5F}" srcOrd="0" destOrd="0" parTransId="{A56B3AB3-6B69-4295-A17A-28B45F80F242}" sibTransId="{2B64FC74-2400-4E0F-8AF5-94BACD002755}"/>
    <dgm:cxn modelId="{A62C45DF-E34F-4FE8-ABCD-AC0517E315FE}" type="presOf" srcId="{3E0DCB5C-3D8C-4475-8139-D2EB10FF9995}" destId="{5803B73A-C752-44CF-9C8F-2C32CD65B456}" srcOrd="0" destOrd="0" presId="urn:microsoft.com/office/officeart/2005/8/layout/vProcess5"/>
    <dgm:cxn modelId="{65C4FDBF-E501-42EB-8FCE-A6563A57FEE8}" type="presParOf" srcId="{64ADD21E-9B8F-45EF-91A4-B7B3AF59E80A}" destId="{91A38393-1969-44A3-8E1A-EF0E3B830E4D}" srcOrd="0" destOrd="0" presId="urn:microsoft.com/office/officeart/2005/8/layout/vProcess5"/>
    <dgm:cxn modelId="{07DA7206-D3C3-41D2-BCD6-A4B04015988C}" type="presParOf" srcId="{64ADD21E-9B8F-45EF-91A4-B7B3AF59E80A}" destId="{5803B73A-C752-44CF-9C8F-2C32CD65B456}" srcOrd="1" destOrd="0" presId="urn:microsoft.com/office/officeart/2005/8/layout/vProcess5"/>
    <dgm:cxn modelId="{A13DEF10-7326-4FE8-9366-8A3B36A81F6F}" type="presParOf" srcId="{64ADD21E-9B8F-45EF-91A4-B7B3AF59E80A}" destId="{B57A987C-8A4B-4F4D-8EE3-1BE7EE7A6197}" srcOrd="2" destOrd="0" presId="urn:microsoft.com/office/officeart/2005/8/layout/vProcess5"/>
    <dgm:cxn modelId="{8A864384-E34F-46B2-B98C-84C1D4DC755C}" type="presParOf" srcId="{64ADD21E-9B8F-45EF-91A4-B7B3AF59E80A}" destId="{153904D2-E2C3-413A-B045-4BD22D1A9A65}" srcOrd="3" destOrd="0" presId="urn:microsoft.com/office/officeart/2005/8/layout/vProcess5"/>
    <dgm:cxn modelId="{AAA611E3-0067-4E03-8D38-B0E7501D1DE7}" type="presParOf" srcId="{64ADD21E-9B8F-45EF-91A4-B7B3AF59E80A}" destId="{5CB81928-01A6-4505-A90E-19C44FB00C95}" srcOrd="4" destOrd="0" presId="urn:microsoft.com/office/officeart/2005/8/layout/vProcess5"/>
    <dgm:cxn modelId="{FC21B495-82E4-4F96-9554-DC2E38A4ABF7}" type="presParOf" srcId="{64ADD21E-9B8F-45EF-91A4-B7B3AF59E80A}" destId="{4B03482D-125E-4141-AD1E-4B81D073DAD1}" srcOrd="5" destOrd="0" presId="urn:microsoft.com/office/officeart/2005/8/layout/vProcess5"/>
    <dgm:cxn modelId="{418276BE-C47C-4C10-B853-3C359E46F769}" type="presParOf" srcId="{64ADD21E-9B8F-45EF-91A4-B7B3AF59E80A}" destId="{A53F7E4B-79ED-4398-A447-6FAA78F2714B}" srcOrd="6" destOrd="0" presId="urn:microsoft.com/office/officeart/2005/8/layout/vProcess5"/>
    <dgm:cxn modelId="{2ABD6A78-0FDF-4042-ABF4-01A043A32BE3}" type="presParOf" srcId="{64ADD21E-9B8F-45EF-91A4-B7B3AF59E80A}" destId="{D574960D-CB27-4F9E-AD8D-8C982047693D}" srcOrd="7" destOrd="0" presId="urn:microsoft.com/office/officeart/2005/8/layout/vProcess5"/>
    <dgm:cxn modelId="{92D167AB-2336-408B-B7B4-910EA8225D29}" type="presParOf" srcId="{64ADD21E-9B8F-45EF-91A4-B7B3AF59E80A}" destId="{819B28EA-3DFA-4B5E-92AC-A8365FECAC88}" srcOrd="8" destOrd="0" presId="urn:microsoft.com/office/officeart/2005/8/layout/vProcess5"/>
    <dgm:cxn modelId="{C4B60ECA-3E81-4087-9D43-6F938426FAF5}" type="presParOf" srcId="{64ADD21E-9B8F-45EF-91A4-B7B3AF59E80A}" destId="{EF6018C9-B68C-4D57-A369-06BCA7FD8B71}" srcOrd="9" destOrd="0" presId="urn:microsoft.com/office/officeart/2005/8/layout/vProcess5"/>
    <dgm:cxn modelId="{D3BCA6BE-4F3D-4EC3-8BC2-F632ECA748D0}" type="presParOf" srcId="{64ADD21E-9B8F-45EF-91A4-B7B3AF59E80A}" destId="{03398B45-C796-48A2-932B-E8E824EF2B2B}" srcOrd="10" destOrd="0" presId="urn:microsoft.com/office/officeart/2005/8/layout/vProcess5"/>
    <dgm:cxn modelId="{DD10B50C-8BF1-438A-8279-FCE0EC06E0D3}" type="presParOf" srcId="{64ADD21E-9B8F-45EF-91A4-B7B3AF59E80A}" destId="{94A27722-AA79-4D8A-8093-4FD56ECA4A35}" srcOrd="11" destOrd="0" presId="urn:microsoft.com/office/officeart/2005/8/layout/vProcess5"/>
    <dgm:cxn modelId="{1262DEEB-4E6C-4C2B-8412-C43DA602D9A7}" type="presParOf" srcId="{64ADD21E-9B8F-45EF-91A4-B7B3AF59E80A}" destId="{DB67B94F-5715-4CCE-AC04-F1162A58ADBC}" srcOrd="12" destOrd="0" presId="urn:microsoft.com/office/officeart/2005/8/layout/vProcess5"/>
    <dgm:cxn modelId="{CF2F1E4E-9F49-4727-ACC1-4DD669E8F7AC}" type="presParOf" srcId="{64ADD21E-9B8F-45EF-91A4-B7B3AF59E80A}" destId="{AE951296-B9AB-4152-8F61-2577BCAAC70C}" srcOrd="13" destOrd="0" presId="urn:microsoft.com/office/officeart/2005/8/layout/vProcess5"/>
    <dgm:cxn modelId="{EEFF1EF7-B6CE-45A3-97E5-456780EC1239}" type="presParOf" srcId="{64ADD21E-9B8F-45EF-91A4-B7B3AF59E80A}" destId="{7D60AE01-3B1C-4157-817F-51A8F74DB2E4}"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3B73A-C752-44CF-9C8F-2C32CD65B456}">
      <dsp:nvSpPr>
        <dsp:cNvPr id="0" name=""/>
        <dsp:cNvSpPr/>
      </dsp:nvSpPr>
      <dsp:spPr>
        <a:xfrm>
          <a:off x="0" y="0"/>
          <a:ext cx="5574030" cy="781812"/>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Map Detection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Find coordinates of junctions and edge information via image processing</a:t>
          </a:r>
          <a:endParaRPr lang="en-US" sz="1200" kern="1200" dirty="0"/>
        </a:p>
      </dsp:txBody>
      <dsp:txXfrm>
        <a:off x="22898" y="22898"/>
        <a:ext cx="4638922" cy="736016"/>
      </dsp:txXfrm>
    </dsp:sp>
    <dsp:sp modelId="{B57A987C-8A4B-4F4D-8EE3-1BE7EE7A6197}">
      <dsp:nvSpPr>
        <dsp:cNvPr id="0" name=""/>
        <dsp:cNvSpPr/>
      </dsp:nvSpPr>
      <dsp:spPr>
        <a:xfrm>
          <a:off x="416242" y="890397"/>
          <a:ext cx="5574030" cy="781812"/>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Bot Detection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Find start position of car using colored tags</a:t>
          </a:r>
          <a:endParaRPr lang="en-US" sz="1200" kern="1200" dirty="0"/>
        </a:p>
      </dsp:txBody>
      <dsp:txXfrm>
        <a:off x="439140" y="913295"/>
        <a:ext cx="4603813" cy="736016"/>
      </dsp:txXfrm>
    </dsp:sp>
    <dsp:sp modelId="{153904D2-E2C3-413A-B045-4BD22D1A9A65}">
      <dsp:nvSpPr>
        <dsp:cNvPr id="0" name=""/>
        <dsp:cNvSpPr/>
      </dsp:nvSpPr>
      <dsp:spPr>
        <a:xfrm>
          <a:off x="832485" y="1780794"/>
          <a:ext cx="5574030" cy="781812"/>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Path Detection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Find path to destination using </a:t>
          </a:r>
          <a:r>
            <a:rPr lang="en-US" sz="1200" kern="1200" dirty="0" err="1" smtClean="0"/>
            <a:t>Djikstra’s</a:t>
          </a:r>
          <a:r>
            <a:rPr lang="en-US" sz="1200" kern="1200" dirty="0" smtClean="0"/>
            <a:t> algorithm respecting </a:t>
          </a:r>
          <a:r>
            <a:rPr lang="en-US" sz="1200" kern="1200" dirty="0" err="1" smtClean="0"/>
            <a:t>lanesystem</a:t>
          </a:r>
          <a:endParaRPr lang="en-US" sz="1200" kern="1200" dirty="0"/>
        </a:p>
      </dsp:txBody>
      <dsp:txXfrm>
        <a:off x="855383" y="1803692"/>
        <a:ext cx="4603813" cy="736016"/>
      </dsp:txXfrm>
    </dsp:sp>
    <dsp:sp modelId="{5CB81928-01A6-4505-A90E-19C44FB00C95}">
      <dsp:nvSpPr>
        <dsp:cNvPr id="0" name=""/>
        <dsp:cNvSpPr/>
      </dsp:nvSpPr>
      <dsp:spPr>
        <a:xfrm>
          <a:off x="1248727" y="2671191"/>
          <a:ext cx="5574030" cy="781812"/>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Communicate the path</a:t>
          </a:r>
          <a:endParaRPr lang="en-US" sz="1600" b="1" kern="1200" dirty="0"/>
        </a:p>
        <a:p>
          <a:pPr marL="114300" lvl="1" indent="-114300" algn="l" defTabSz="533400">
            <a:lnSpc>
              <a:spcPct val="90000"/>
            </a:lnSpc>
            <a:spcBef>
              <a:spcPct val="0"/>
            </a:spcBef>
            <a:spcAft>
              <a:spcPct val="15000"/>
            </a:spcAft>
            <a:buChar char="••"/>
          </a:pPr>
          <a:r>
            <a:rPr lang="en-US" sz="1200" kern="1200" dirty="0" smtClean="0"/>
            <a:t>Using </a:t>
          </a:r>
          <a:r>
            <a:rPr lang="en-US" sz="1200" kern="1200" dirty="0" err="1" smtClean="0"/>
            <a:t>Zigbee</a:t>
          </a:r>
          <a:r>
            <a:rPr lang="en-US" sz="1200" kern="1200" dirty="0" smtClean="0"/>
            <a:t>.</a:t>
          </a:r>
          <a:endParaRPr lang="en-US" sz="1200" kern="1200" dirty="0"/>
        </a:p>
      </dsp:txBody>
      <dsp:txXfrm>
        <a:off x="1271625" y="2694089"/>
        <a:ext cx="4603813" cy="736016"/>
      </dsp:txXfrm>
    </dsp:sp>
    <dsp:sp modelId="{4B03482D-125E-4141-AD1E-4B81D073DAD1}">
      <dsp:nvSpPr>
        <dsp:cNvPr id="0" name=""/>
        <dsp:cNvSpPr/>
      </dsp:nvSpPr>
      <dsp:spPr>
        <a:xfrm>
          <a:off x="1664970" y="3561588"/>
          <a:ext cx="5574030" cy="781812"/>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Run the car</a:t>
          </a:r>
          <a:endParaRPr lang="en-US" sz="1600" b="1" kern="1200" dirty="0"/>
        </a:p>
        <a:p>
          <a:pPr marL="114300" lvl="1" indent="-114300" algn="l" defTabSz="533400">
            <a:lnSpc>
              <a:spcPct val="90000"/>
            </a:lnSpc>
            <a:spcBef>
              <a:spcPct val="0"/>
            </a:spcBef>
            <a:spcAft>
              <a:spcPct val="15000"/>
            </a:spcAft>
            <a:buChar char="••"/>
          </a:pPr>
          <a:r>
            <a:rPr lang="en-US" sz="1200" kern="1200" dirty="0" smtClean="0"/>
            <a:t>Burn the white line following algorithm</a:t>
          </a:r>
          <a:endParaRPr lang="en-US" sz="1200" kern="1200" dirty="0"/>
        </a:p>
      </dsp:txBody>
      <dsp:txXfrm>
        <a:off x="1687868" y="3584486"/>
        <a:ext cx="4603813" cy="736016"/>
      </dsp:txXfrm>
    </dsp:sp>
    <dsp:sp modelId="{A53F7E4B-79ED-4398-A447-6FAA78F2714B}">
      <dsp:nvSpPr>
        <dsp:cNvPr id="0" name=""/>
        <dsp:cNvSpPr/>
      </dsp:nvSpPr>
      <dsp:spPr>
        <a:xfrm>
          <a:off x="5065852" y="571157"/>
          <a:ext cx="508177" cy="508177"/>
        </a:xfrm>
        <a:prstGeom prst="downArrow">
          <a:avLst>
            <a:gd name="adj1" fmla="val 55000"/>
            <a:gd name="adj2" fmla="val 45000"/>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180192" y="571157"/>
        <a:ext cx="279497" cy="382403"/>
      </dsp:txXfrm>
    </dsp:sp>
    <dsp:sp modelId="{D574960D-CB27-4F9E-AD8D-8C982047693D}">
      <dsp:nvSpPr>
        <dsp:cNvPr id="0" name=""/>
        <dsp:cNvSpPr/>
      </dsp:nvSpPr>
      <dsp:spPr>
        <a:xfrm>
          <a:off x="5482094" y="1461554"/>
          <a:ext cx="508177" cy="508177"/>
        </a:xfrm>
        <a:prstGeom prst="downArrow">
          <a:avLst>
            <a:gd name="adj1" fmla="val 55000"/>
            <a:gd name="adj2" fmla="val 45000"/>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596434" y="1461554"/>
        <a:ext cx="279497" cy="382403"/>
      </dsp:txXfrm>
    </dsp:sp>
    <dsp:sp modelId="{819B28EA-3DFA-4B5E-92AC-A8365FECAC88}">
      <dsp:nvSpPr>
        <dsp:cNvPr id="0" name=""/>
        <dsp:cNvSpPr/>
      </dsp:nvSpPr>
      <dsp:spPr>
        <a:xfrm>
          <a:off x="5898337" y="2338920"/>
          <a:ext cx="508177" cy="508177"/>
        </a:xfrm>
        <a:prstGeom prst="downArrow">
          <a:avLst>
            <a:gd name="adj1" fmla="val 55000"/>
            <a:gd name="adj2" fmla="val 45000"/>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6012677" y="2338920"/>
        <a:ext cx="279497" cy="382403"/>
      </dsp:txXfrm>
    </dsp:sp>
    <dsp:sp modelId="{EF6018C9-B68C-4D57-A369-06BCA7FD8B71}">
      <dsp:nvSpPr>
        <dsp:cNvPr id="0" name=""/>
        <dsp:cNvSpPr/>
      </dsp:nvSpPr>
      <dsp:spPr>
        <a:xfrm>
          <a:off x="6314579" y="3238004"/>
          <a:ext cx="508177" cy="508177"/>
        </a:xfrm>
        <a:prstGeom prst="downArrow">
          <a:avLst>
            <a:gd name="adj1" fmla="val 55000"/>
            <a:gd name="adj2" fmla="val 45000"/>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6428919" y="3238004"/>
        <a:ext cx="279497" cy="3824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5C75E-9706-4755-B408-0EB0622862BA}" type="datetimeFigureOut">
              <a:rPr lang="en-US" smtClean="0"/>
              <a:pPr/>
              <a:t>4/13/2011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162970-D4C1-4E17-B4FE-E2E64DF64853}" type="slidenum">
              <a:rPr lang="en-US" smtClean="0"/>
              <a:pPr/>
              <a:t>‹#›</a:t>
            </a:fld>
            <a:endParaRPr lang="en-US"/>
          </a:p>
        </p:txBody>
      </p:sp>
    </p:spTree>
    <p:extLst>
      <p:ext uri="{BB962C8B-B14F-4D97-AF65-F5344CB8AC3E}">
        <p14:creationId xmlns:p14="http://schemas.microsoft.com/office/powerpoint/2010/main" xmlns="" val="3156119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162970-D4C1-4E17-B4FE-E2E64DF6485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4C62848-E31A-4694-8B99-0EB06142C862}" type="datetimeFigureOut">
              <a:rPr lang="en-US" smtClean="0"/>
              <a:pPr/>
              <a:t>4/13/2011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0EF4CA6-6743-4462-BC5B-3CDF0BB2DE0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C62848-E31A-4694-8B99-0EB06142C862}" type="datetimeFigureOut">
              <a:rPr lang="en-US" smtClean="0"/>
              <a:pPr/>
              <a:t>4/13/2011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EF4CA6-6743-4462-BC5B-3CDF0BB2DE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4C62848-E31A-4694-8B99-0EB06142C862}" type="datetimeFigureOut">
              <a:rPr lang="en-US" smtClean="0"/>
              <a:pPr/>
              <a:t>4/13/2011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0EF4CA6-6743-4462-BC5B-3CDF0BB2DE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C62848-E31A-4694-8B99-0EB06142C862}" type="datetimeFigureOut">
              <a:rPr lang="en-US" smtClean="0"/>
              <a:pPr/>
              <a:t>4/13/2011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EF4CA6-6743-4462-BC5B-3CDF0BB2DE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4C62848-E31A-4694-8B99-0EB06142C862}" type="datetimeFigureOut">
              <a:rPr lang="en-US" smtClean="0"/>
              <a:pPr/>
              <a:t>4/13/2011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0EF4CA6-6743-4462-BC5B-3CDF0BB2DE0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C62848-E31A-4694-8B99-0EB06142C862}" type="datetimeFigureOut">
              <a:rPr lang="en-US" smtClean="0"/>
              <a:pPr/>
              <a:t>4/13/2011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EF4CA6-6743-4462-BC5B-3CDF0BB2DE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4C62848-E31A-4694-8B99-0EB06142C862}" type="datetimeFigureOut">
              <a:rPr lang="en-US" smtClean="0"/>
              <a:pPr/>
              <a:t>4/13/2011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0EF4CA6-6743-4462-BC5B-3CDF0BB2DE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4C62848-E31A-4694-8B99-0EB06142C862}" type="datetimeFigureOut">
              <a:rPr lang="en-US" smtClean="0"/>
              <a:pPr/>
              <a:t>4/13/2011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0EF4CA6-6743-4462-BC5B-3CDF0BB2DE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4C62848-E31A-4694-8B99-0EB06142C862}" type="datetimeFigureOut">
              <a:rPr lang="en-US" smtClean="0"/>
              <a:pPr/>
              <a:t>4/13/2011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0EF4CA6-6743-4462-BC5B-3CDF0BB2DE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C62848-E31A-4694-8B99-0EB06142C862}" type="datetimeFigureOut">
              <a:rPr lang="en-US" smtClean="0"/>
              <a:pPr/>
              <a:t>4/13/2011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EF4CA6-6743-4462-BC5B-3CDF0BB2DE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4C62848-E31A-4694-8B99-0EB06142C862}" type="datetimeFigureOut">
              <a:rPr lang="en-US" smtClean="0"/>
              <a:pPr/>
              <a:t>4/13/2011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EF4CA6-6743-4462-BC5B-3CDF0BB2DE08}"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4C62848-E31A-4694-8B99-0EB06142C862}" type="datetimeFigureOut">
              <a:rPr lang="en-US" smtClean="0"/>
              <a:pPr/>
              <a:t>4/13/2011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0EF4CA6-6743-4462-BC5B-3CDF0BB2DE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219200"/>
          </a:xfrm>
        </p:spPr>
        <p:txBody>
          <a:bodyPr/>
          <a:lstStyle/>
          <a:p>
            <a:pPr algn="ctr"/>
            <a:r>
              <a:rPr lang="en-US" dirty="0" smtClean="0"/>
              <a:t>CS308 Embedded </a:t>
            </a:r>
            <a:br>
              <a:rPr lang="en-US" dirty="0" smtClean="0"/>
            </a:br>
            <a:r>
              <a:rPr lang="en-US" dirty="0" smtClean="0"/>
              <a:t>Systems Lab </a:t>
            </a:r>
            <a:endParaRPr lang="en-US" dirty="0"/>
          </a:p>
        </p:txBody>
      </p:sp>
      <p:sp>
        <p:nvSpPr>
          <p:cNvPr id="4" name="Rectangle 3"/>
          <p:cNvSpPr/>
          <p:nvPr/>
        </p:nvSpPr>
        <p:spPr>
          <a:xfrm>
            <a:off x="1752600" y="1981200"/>
            <a:ext cx="5487400" cy="1754326"/>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Autonomous Car</a:t>
            </a:r>
          </a:p>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Group 11</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648200" y="4343400"/>
            <a:ext cx="4346511" cy="2246769"/>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cap="none" spc="0" dirty="0" smtClean="0">
                <a:ln w="50800"/>
                <a:solidFill>
                  <a:schemeClr val="bg1">
                    <a:shade val="50000"/>
                  </a:schemeClr>
                </a:solidFill>
                <a:effectLst/>
              </a:rPr>
              <a:t>By</a:t>
            </a:r>
          </a:p>
          <a:p>
            <a:pPr algn="ctr"/>
            <a:r>
              <a:rPr lang="en-US" sz="2800" b="1" dirty="0" err="1" smtClean="0">
                <a:ln w="50800"/>
                <a:solidFill>
                  <a:schemeClr val="bg1">
                    <a:shade val="50000"/>
                  </a:schemeClr>
                </a:solidFill>
              </a:rPr>
              <a:t>Hemant</a:t>
            </a:r>
            <a:r>
              <a:rPr lang="en-US" sz="2800" b="1" dirty="0" smtClean="0">
                <a:ln w="50800"/>
                <a:solidFill>
                  <a:schemeClr val="bg1">
                    <a:shade val="50000"/>
                  </a:schemeClr>
                </a:solidFill>
              </a:rPr>
              <a:t> </a:t>
            </a:r>
            <a:r>
              <a:rPr lang="en-US" sz="2800" b="1" dirty="0" err="1" smtClean="0">
                <a:ln w="50800"/>
                <a:solidFill>
                  <a:schemeClr val="bg1">
                    <a:shade val="50000"/>
                  </a:schemeClr>
                </a:solidFill>
              </a:rPr>
              <a:t>Noval</a:t>
            </a:r>
            <a:r>
              <a:rPr lang="en-US" sz="2800" b="1" dirty="0" smtClean="0">
                <a:ln w="50800"/>
                <a:solidFill>
                  <a:schemeClr val="bg1">
                    <a:shade val="50000"/>
                  </a:schemeClr>
                </a:solidFill>
              </a:rPr>
              <a:t> 08005017</a:t>
            </a:r>
          </a:p>
          <a:p>
            <a:pPr algn="ctr"/>
            <a:r>
              <a:rPr lang="en-US" sz="2800" b="1" dirty="0" err="1" smtClean="0">
                <a:ln w="50800"/>
                <a:solidFill>
                  <a:schemeClr val="bg1">
                    <a:shade val="50000"/>
                  </a:schemeClr>
                </a:solidFill>
              </a:rPr>
              <a:t>Mudit</a:t>
            </a:r>
            <a:r>
              <a:rPr lang="en-US" sz="2800" b="1" dirty="0" smtClean="0">
                <a:ln w="50800"/>
                <a:solidFill>
                  <a:schemeClr val="bg1">
                    <a:shade val="50000"/>
                  </a:schemeClr>
                </a:solidFill>
              </a:rPr>
              <a:t> </a:t>
            </a:r>
            <a:r>
              <a:rPr lang="en-US" sz="2800" b="1" dirty="0" err="1" smtClean="0">
                <a:ln w="50800"/>
                <a:solidFill>
                  <a:schemeClr val="bg1">
                    <a:shade val="50000"/>
                  </a:schemeClr>
                </a:solidFill>
              </a:rPr>
              <a:t>Malpani</a:t>
            </a:r>
            <a:r>
              <a:rPr lang="en-US" sz="2800" b="1" dirty="0" smtClean="0">
                <a:ln w="50800"/>
                <a:solidFill>
                  <a:schemeClr val="bg1">
                    <a:shade val="50000"/>
                  </a:schemeClr>
                </a:solidFill>
              </a:rPr>
              <a:t> 08005020</a:t>
            </a:r>
          </a:p>
          <a:p>
            <a:pPr algn="ctr"/>
            <a:r>
              <a:rPr lang="en-US" sz="2800" b="1" cap="none" spc="0" dirty="0" err="1" smtClean="0">
                <a:ln w="50800"/>
                <a:solidFill>
                  <a:schemeClr val="bg1">
                    <a:shade val="50000"/>
                  </a:schemeClr>
                </a:solidFill>
                <a:effectLst/>
              </a:rPr>
              <a:t>Palak</a:t>
            </a:r>
            <a:r>
              <a:rPr lang="en-US" sz="2800" b="1" cap="none" spc="0" dirty="0" smtClean="0">
                <a:ln w="50800"/>
                <a:solidFill>
                  <a:schemeClr val="bg1">
                    <a:shade val="50000"/>
                  </a:schemeClr>
                </a:solidFill>
                <a:effectLst/>
              </a:rPr>
              <a:t> </a:t>
            </a:r>
            <a:r>
              <a:rPr lang="en-US" sz="2800" b="1" cap="none" spc="0" dirty="0" err="1" smtClean="0">
                <a:ln w="50800"/>
                <a:solidFill>
                  <a:schemeClr val="bg1">
                    <a:shade val="50000"/>
                  </a:schemeClr>
                </a:solidFill>
                <a:effectLst/>
              </a:rPr>
              <a:t>Dalal</a:t>
            </a:r>
            <a:r>
              <a:rPr lang="en-US" sz="2800" b="1" cap="none" spc="0" dirty="0" smtClean="0">
                <a:ln w="50800"/>
                <a:solidFill>
                  <a:schemeClr val="bg1">
                    <a:shade val="50000"/>
                  </a:schemeClr>
                </a:solidFill>
                <a:effectLst/>
              </a:rPr>
              <a:t> 08005034</a:t>
            </a:r>
          </a:p>
          <a:p>
            <a:pPr algn="ctr"/>
            <a:r>
              <a:rPr lang="en-US" sz="2800" b="1" dirty="0" err="1" smtClean="0">
                <a:ln w="50800"/>
                <a:solidFill>
                  <a:schemeClr val="bg1">
                    <a:shade val="50000"/>
                  </a:schemeClr>
                </a:solidFill>
              </a:rPr>
              <a:t>Sushil</a:t>
            </a:r>
            <a:r>
              <a:rPr lang="en-US" sz="2800" b="1" dirty="0" smtClean="0">
                <a:ln w="50800"/>
                <a:solidFill>
                  <a:schemeClr val="bg1">
                    <a:shade val="50000"/>
                  </a:schemeClr>
                </a:solidFill>
              </a:rPr>
              <a:t> </a:t>
            </a:r>
            <a:r>
              <a:rPr lang="en-US" sz="2800" b="1" dirty="0" err="1" smtClean="0">
                <a:ln w="50800"/>
                <a:solidFill>
                  <a:schemeClr val="bg1">
                    <a:shade val="50000"/>
                  </a:schemeClr>
                </a:solidFill>
              </a:rPr>
              <a:t>Meena</a:t>
            </a:r>
            <a:r>
              <a:rPr lang="en-US" sz="2800" b="1" dirty="0" smtClean="0">
                <a:ln w="50800"/>
                <a:solidFill>
                  <a:schemeClr val="bg1">
                    <a:shade val="50000"/>
                  </a:schemeClr>
                </a:solidFill>
              </a:rPr>
              <a:t> 08005014</a:t>
            </a:r>
            <a:endParaRPr lang="en-US" sz="2800" b="1" cap="none" spc="0" dirty="0">
              <a:ln w="50800"/>
              <a:solidFill>
                <a:schemeClr val="bg1">
                  <a:shade val="50000"/>
                </a:schemeClr>
              </a:solidFill>
              <a:effectLst/>
            </a:endParaRPr>
          </a:p>
        </p:txBody>
      </p:sp>
      <p:sp>
        <p:nvSpPr>
          <p:cNvPr id="7" name="Rectangle 6"/>
          <p:cNvSpPr/>
          <p:nvPr/>
        </p:nvSpPr>
        <p:spPr>
          <a:xfrm>
            <a:off x="228600" y="5562600"/>
            <a:ext cx="3053849" cy="1077218"/>
          </a:xfrm>
          <a:prstGeom prst="rect">
            <a:avLst/>
          </a:prstGeom>
          <a:noFill/>
        </p:spPr>
        <p:txBody>
          <a:bodyPr wrap="non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Guided by :</a:t>
            </a:r>
          </a:p>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Prof. </a:t>
            </a:r>
            <a:r>
              <a:rPr lang="en-US"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Kavi</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Arya</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CORE ALGORITHM (3/4)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1"/>
                </a:solidFill>
              </a:rPr>
              <a:t>Path Detection</a:t>
            </a:r>
          </a:p>
          <a:p>
            <a:pPr lvl="1"/>
            <a:r>
              <a:rPr lang="en-US" dirty="0" smtClean="0">
                <a:solidFill>
                  <a:schemeClr val="tx1"/>
                </a:solidFill>
              </a:rPr>
              <a:t>The shortest path between the source node, identified through GPS and the destination node, provided by user is calculated using </a:t>
            </a:r>
            <a:r>
              <a:rPr lang="en-US" dirty="0" err="1" smtClean="0">
                <a:solidFill>
                  <a:schemeClr val="tx1"/>
                </a:solidFill>
              </a:rPr>
              <a:t>Dijkstra’s</a:t>
            </a:r>
            <a:r>
              <a:rPr lang="en-US" dirty="0" smtClean="0">
                <a:solidFill>
                  <a:schemeClr val="tx1"/>
                </a:solidFill>
              </a:rPr>
              <a:t>  </a:t>
            </a:r>
            <a:r>
              <a:rPr lang="en-US" dirty="0">
                <a:solidFill>
                  <a:schemeClr val="tx1"/>
                </a:solidFill>
              </a:rPr>
              <a:t>A</a:t>
            </a:r>
            <a:r>
              <a:rPr lang="en-US" dirty="0" smtClean="0">
                <a:solidFill>
                  <a:schemeClr val="tx1"/>
                </a:solidFill>
              </a:rPr>
              <a:t>lgorithm.</a:t>
            </a:r>
          </a:p>
          <a:p>
            <a:pPr lvl="1"/>
            <a:r>
              <a:rPr lang="en-US" dirty="0" smtClean="0">
                <a:solidFill>
                  <a:schemeClr val="tx1"/>
                </a:solidFill>
              </a:rPr>
              <a:t>At each node to be travelled by user, three things are calculated:</a:t>
            </a:r>
          </a:p>
          <a:p>
            <a:pPr lvl="2"/>
            <a:r>
              <a:rPr lang="en-US" b="1" dirty="0" smtClean="0"/>
              <a:t>Directions</a:t>
            </a:r>
            <a:r>
              <a:rPr lang="en-US" dirty="0" smtClean="0"/>
              <a:t>: To reach the next node in which direction should </a:t>
            </a:r>
            <a:r>
              <a:rPr lang="en-US" dirty="0" err="1" smtClean="0"/>
              <a:t>bot</a:t>
            </a:r>
            <a:r>
              <a:rPr lang="en-US" dirty="0" smtClean="0"/>
              <a:t> turn.</a:t>
            </a:r>
          </a:p>
          <a:p>
            <a:pPr lvl="2"/>
            <a:r>
              <a:rPr lang="en-US" b="1" dirty="0" smtClean="0"/>
              <a:t>Lanes skipped before turn</a:t>
            </a:r>
            <a:r>
              <a:rPr lang="en-US" dirty="0" smtClean="0"/>
              <a:t>: </a:t>
            </a:r>
            <a:r>
              <a:rPr lang="en-US" dirty="0" err="1" smtClean="0"/>
              <a:t>Bot</a:t>
            </a:r>
            <a:r>
              <a:rPr lang="en-US" dirty="0" smtClean="0"/>
              <a:t> needs to skip a few lanes before turning according to the </a:t>
            </a:r>
            <a:r>
              <a:rPr lang="en-US" dirty="0" err="1" smtClean="0"/>
              <a:t>laning</a:t>
            </a:r>
            <a:r>
              <a:rPr lang="en-US" dirty="0" smtClean="0"/>
              <a:t> system.</a:t>
            </a:r>
          </a:p>
          <a:p>
            <a:pPr lvl="2"/>
            <a:r>
              <a:rPr lang="en-US" b="1" dirty="0" smtClean="0"/>
              <a:t>Lanes to be skipped after turn</a:t>
            </a:r>
            <a:r>
              <a:rPr lang="en-US" dirty="0" smtClean="0"/>
              <a:t>: On right turn, few lanes of the previous road need to be skipped before starting to move on the new road.</a:t>
            </a:r>
            <a:endParaRPr lang="en-US" dirty="0" smtClean="0">
              <a:solidFill>
                <a:schemeClr val="tx1"/>
              </a:solidFill>
            </a:endParaRPr>
          </a:p>
          <a:p>
            <a:pPr lvl="1"/>
            <a:r>
              <a:rPr lang="en-US" b="1" u="sng" dirty="0" smtClean="0">
                <a:solidFill>
                  <a:schemeClr val="tx1"/>
                </a:solidFill>
              </a:rPr>
              <a:t>OUTPUT</a:t>
            </a:r>
            <a:r>
              <a:rPr lang="en-US" dirty="0" smtClean="0">
                <a:solidFill>
                  <a:schemeClr val="tx1"/>
                </a:solidFill>
              </a:rPr>
              <a:t> – File containing the above three information for every node in the shortest path.</a:t>
            </a:r>
          </a:p>
          <a:p>
            <a:pPr>
              <a:buNone/>
            </a:pPr>
            <a:endParaRPr lang="en-US" dirty="0">
              <a:solidFill>
                <a:schemeClr val="accent1"/>
              </a:solidFill>
            </a:endParaRPr>
          </a:p>
        </p:txBody>
      </p:sp>
    </p:spTree>
    <p:extLst>
      <p:ext uri="{BB962C8B-B14F-4D97-AF65-F5344CB8AC3E}">
        <p14:creationId xmlns:p14="http://schemas.microsoft.com/office/powerpoint/2010/main" xmlns="" val="316575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CORE ALGORITHM (4/4)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1"/>
                </a:solidFill>
              </a:rPr>
              <a:t>Reading Road Signs </a:t>
            </a:r>
          </a:p>
          <a:p>
            <a:pPr lvl="1"/>
            <a:r>
              <a:rPr lang="en-US" b="1" dirty="0" smtClean="0">
                <a:solidFill>
                  <a:schemeClr val="tx1"/>
                </a:solidFill>
              </a:rPr>
              <a:t>Traffic Lights</a:t>
            </a:r>
            <a:r>
              <a:rPr lang="en-US" dirty="0" smtClean="0">
                <a:solidFill>
                  <a:schemeClr val="tx1"/>
                </a:solidFill>
              </a:rPr>
              <a:t>:</a:t>
            </a:r>
          </a:p>
          <a:p>
            <a:pPr lvl="2"/>
            <a:r>
              <a:rPr lang="en-US" dirty="0" smtClean="0"/>
              <a:t>Red and Green circles used as traffic lights</a:t>
            </a:r>
            <a:r>
              <a:rPr lang="en-US" b="1" dirty="0" smtClean="0"/>
              <a:t>.</a:t>
            </a:r>
            <a:endParaRPr lang="en-US" dirty="0" smtClean="0"/>
          </a:p>
          <a:p>
            <a:pPr lvl="2"/>
            <a:r>
              <a:rPr lang="en-US" dirty="0" smtClean="0"/>
              <a:t>Red/Green colors identified using configurable Color Threshold. </a:t>
            </a:r>
          </a:p>
          <a:p>
            <a:pPr lvl="2"/>
            <a:r>
              <a:rPr lang="en-US" dirty="0" smtClean="0"/>
              <a:t>Noise filtered out using smoothening and Area Thresholds for These Circles. </a:t>
            </a:r>
            <a:endParaRPr lang="en-US" dirty="0">
              <a:solidFill>
                <a:schemeClr val="tx1"/>
              </a:solidFill>
            </a:endParaRPr>
          </a:p>
          <a:p>
            <a:pPr lvl="1"/>
            <a:r>
              <a:rPr lang="en-US" b="1" dirty="0" smtClean="0">
                <a:solidFill>
                  <a:schemeClr val="tx1"/>
                </a:solidFill>
              </a:rPr>
              <a:t>Speed Limits</a:t>
            </a:r>
            <a:r>
              <a:rPr lang="en-US" dirty="0" smtClean="0">
                <a:solidFill>
                  <a:schemeClr val="tx1"/>
                </a:solidFill>
              </a:rPr>
              <a:t>:</a:t>
            </a:r>
            <a:endParaRPr lang="en-US" dirty="0" smtClean="0"/>
          </a:p>
          <a:p>
            <a:pPr lvl="2"/>
            <a:r>
              <a:rPr lang="en-US" dirty="0" smtClean="0"/>
              <a:t>Black digits over white background inside a blue circle.</a:t>
            </a:r>
          </a:p>
          <a:p>
            <a:pPr lvl="2"/>
            <a:r>
              <a:rPr lang="en-US" dirty="0" smtClean="0"/>
              <a:t>Binary image of white digits over black background obtained, after detecting circle and removing other noise and smoothening.</a:t>
            </a:r>
          </a:p>
          <a:p>
            <a:pPr lvl="2"/>
            <a:r>
              <a:rPr lang="en-US" dirty="0" smtClean="0"/>
              <a:t>Standard OCR recognizes the digits in the binary image.</a:t>
            </a:r>
            <a:endParaRPr lang="en-US" dirty="0"/>
          </a:p>
          <a:p>
            <a:pPr lvl="1"/>
            <a:r>
              <a:rPr lang="en-US" b="1" u="sng" dirty="0">
                <a:solidFill>
                  <a:schemeClr val="tx1"/>
                </a:solidFill>
              </a:rPr>
              <a:t>OUTPUT</a:t>
            </a:r>
            <a:r>
              <a:rPr lang="en-US" dirty="0">
                <a:solidFill>
                  <a:schemeClr val="tx1"/>
                </a:solidFill>
              </a:rPr>
              <a:t> – </a:t>
            </a:r>
            <a:r>
              <a:rPr lang="en-US" dirty="0" smtClean="0">
                <a:solidFill>
                  <a:schemeClr val="tx1"/>
                </a:solidFill>
              </a:rPr>
              <a:t>Codes encoding the information of green/red light and speed value. It is communicated to bot through </a:t>
            </a:r>
            <a:r>
              <a:rPr lang="en-US" dirty="0" err="1" smtClean="0">
                <a:solidFill>
                  <a:schemeClr val="tx1"/>
                </a:solidFill>
              </a:rPr>
              <a:t>Zigbee</a:t>
            </a:r>
            <a:r>
              <a:rPr lang="en-US" dirty="0" smtClean="0">
                <a:solidFill>
                  <a:schemeClr val="tx1"/>
                </a:solidFill>
              </a:rPr>
              <a:t>.</a:t>
            </a:r>
            <a:endParaRPr lang="en-US" dirty="0">
              <a:solidFill>
                <a:schemeClr val="tx1"/>
              </a:solidFill>
            </a:endParaRPr>
          </a:p>
          <a:p>
            <a:pPr>
              <a:buNone/>
            </a:pPr>
            <a:endParaRPr lang="en-US" dirty="0">
              <a:solidFill>
                <a:schemeClr val="accent1"/>
              </a:solidFill>
            </a:endParaRPr>
          </a:p>
        </p:txBody>
      </p:sp>
    </p:spTree>
    <p:extLst>
      <p:ext uri="{BB962C8B-B14F-4D97-AF65-F5344CB8AC3E}">
        <p14:creationId xmlns:p14="http://schemas.microsoft.com/office/powerpoint/2010/main" xmlns="" val="67810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624840"/>
          </a:xfrm>
        </p:spPr>
        <p:txBody>
          <a:bodyPr/>
          <a:lstStyle/>
          <a:p>
            <a:pPr algn="ctr"/>
            <a:r>
              <a:rPr lang="en-US" dirty="0" smtClean="0"/>
              <a:t>Work division</a:t>
            </a:r>
            <a:endParaRPr lang="en-US" dirty="0"/>
          </a:p>
        </p:txBody>
      </p:sp>
      <p:sp>
        <p:nvSpPr>
          <p:cNvPr id="3" name="Content Placeholder 2"/>
          <p:cNvSpPr>
            <a:spLocks noGrp="1"/>
          </p:cNvSpPr>
          <p:nvPr>
            <p:ph idx="1"/>
          </p:nvPr>
        </p:nvSpPr>
        <p:spPr>
          <a:xfrm>
            <a:off x="457200" y="990600"/>
            <a:ext cx="7620000" cy="5715000"/>
          </a:xfrm>
        </p:spPr>
        <p:txBody>
          <a:bodyPr/>
          <a:lstStyle/>
          <a:p>
            <a:r>
              <a:rPr lang="en-US" dirty="0" smtClean="0"/>
              <a:t>Line Following and all the code burnt on </a:t>
            </a:r>
            <a:r>
              <a:rPr lang="en-US" dirty="0" err="1" smtClean="0"/>
              <a:t>bot</a:t>
            </a:r>
            <a:r>
              <a:rPr lang="en-US" dirty="0" smtClean="0"/>
              <a:t> : </a:t>
            </a:r>
            <a:r>
              <a:rPr lang="en-US" dirty="0" err="1" smtClean="0"/>
              <a:t>Hemant</a:t>
            </a:r>
            <a:r>
              <a:rPr lang="en-US" dirty="0" smtClean="0"/>
              <a:t> and </a:t>
            </a:r>
            <a:r>
              <a:rPr lang="en-US" dirty="0" err="1" smtClean="0"/>
              <a:t>Mudit</a:t>
            </a:r>
            <a:endParaRPr lang="en-US" dirty="0" smtClean="0"/>
          </a:p>
          <a:p>
            <a:r>
              <a:rPr lang="en-US" dirty="0" err="1" smtClean="0"/>
              <a:t>Bot</a:t>
            </a:r>
            <a:r>
              <a:rPr lang="en-US" dirty="0" smtClean="0"/>
              <a:t> detection and Map Detection : </a:t>
            </a:r>
            <a:r>
              <a:rPr lang="en-US" dirty="0" err="1" smtClean="0"/>
              <a:t>Palak</a:t>
            </a:r>
            <a:r>
              <a:rPr lang="en-US" dirty="0" smtClean="0"/>
              <a:t> and </a:t>
            </a:r>
            <a:r>
              <a:rPr lang="en-US" dirty="0" err="1" smtClean="0"/>
              <a:t>Sushil</a:t>
            </a:r>
            <a:endParaRPr lang="en-US" dirty="0" smtClean="0"/>
          </a:p>
          <a:p>
            <a:r>
              <a:rPr lang="en-US" dirty="0" smtClean="0"/>
              <a:t>Shortest Path : </a:t>
            </a:r>
            <a:r>
              <a:rPr lang="en-US" dirty="0" err="1" smtClean="0"/>
              <a:t>Hemant</a:t>
            </a:r>
            <a:r>
              <a:rPr lang="en-US" dirty="0" smtClean="0"/>
              <a:t> and </a:t>
            </a:r>
            <a:r>
              <a:rPr lang="en-US" dirty="0" err="1" smtClean="0"/>
              <a:t>Mudit</a:t>
            </a:r>
            <a:endParaRPr lang="en-US" dirty="0" smtClean="0"/>
          </a:p>
          <a:p>
            <a:r>
              <a:rPr lang="en-US" dirty="0" smtClean="0"/>
              <a:t>Optical Character recognition : </a:t>
            </a:r>
            <a:r>
              <a:rPr lang="en-US" dirty="0" err="1" smtClean="0"/>
              <a:t>Sushil</a:t>
            </a:r>
            <a:r>
              <a:rPr lang="en-US" dirty="0" smtClean="0"/>
              <a:t> and </a:t>
            </a:r>
            <a:r>
              <a:rPr lang="en-US" dirty="0" err="1" smtClean="0"/>
              <a:t>Palak</a:t>
            </a:r>
            <a:endParaRPr lang="en-US" dirty="0" smtClean="0"/>
          </a:p>
          <a:p>
            <a:r>
              <a:rPr lang="en-US" dirty="0" smtClean="0"/>
              <a:t>Arena : All four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624840"/>
          </a:xfrm>
        </p:spPr>
        <p:txBody>
          <a:bodyPr/>
          <a:lstStyle/>
          <a:p>
            <a:pPr algn="ctr"/>
            <a:r>
              <a:rPr lang="en-US" dirty="0" smtClean="0"/>
              <a:t>Project plan</a:t>
            </a:r>
            <a:endParaRPr lang="en-US" dirty="0"/>
          </a:p>
        </p:txBody>
      </p:sp>
      <p:sp>
        <p:nvSpPr>
          <p:cNvPr id="3" name="Content Placeholder 2"/>
          <p:cNvSpPr>
            <a:spLocks noGrp="1"/>
          </p:cNvSpPr>
          <p:nvPr>
            <p:ph idx="1"/>
          </p:nvPr>
        </p:nvSpPr>
        <p:spPr>
          <a:xfrm>
            <a:off x="457200" y="1066800"/>
            <a:ext cx="7239000" cy="5388936"/>
          </a:xfrm>
        </p:spPr>
        <p:txBody>
          <a:bodyPr/>
          <a:lstStyle/>
          <a:p>
            <a:r>
              <a:rPr lang="en-US" dirty="0" smtClean="0"/>
              <a:t>Line following : 16</a:t>
            </a:r>
            <a:r>
              <a:rPr lang="en-US" baseline="30000" dirty="0" smtClean="0"/>
              <a:t>th</a:t>
            </a:r>
            <a:r>
              <a:rPr lang="en-US" dirty="0" smtClean="0"/>
              <a:t> March</a:t>
            </a:r>
          </a:p>
          <a:p>
            <a:r>
              <a:rPr lang="en-US" dirty="0" smtClean="0"/>
              <a:t>Map Detection : 20</a:t>
            </a:r>
            <a:r>
              <a:rPr lang="en-US" baseline="30000" dirty="0" smtClean="0"/>
              <a:t>th</a:t>
            </a:r>
            <a:r>
              <a:rPr lang="en-US" dirty="0" smtClean="0"/>
              <a:t> March</a:t>
            </a:r>
          </a:p>
          <a:p>
            <a:r>
              <a:rPr lang="en-US" dirty="0" err="1" smtClean="0"/>
              <a:t>Bot</a:t>
            </a:r>
            <a:r>
              <a:rPr lang="en-US" dirty="0" smtClean="0"/>
              <a:t> Detection : 21</a:t>
            </a:r>
            <a:r>
              <a:rPr lang="en-US" baseline="30000" dirty="0" smtClean="0"/>
              <a:t>st</a:t>
            </a:r>
            <a:r>
              <a:rPr lang="en-US" dirty="0" smtClean="0"/>
              <a:t> March</a:t>
            </a:r>
          </a:p>
          <a:p>
            <a:r>
              <a:rPr lang="en-US" dirty="0" smtClean="0"/>
              <a:t>Optical Character Recognition : 25</a:t>
            </a:r>
            <a:r>
              <a:rPr lang="en-US" baseline="30000" dirty="0" smtClean="0"/>
              <a:t>th</a:t>
            </a:r>
            <a:r>
              <a:rPr lang="en-US" dirty="0" smtClean="0"/>
              <a:t> March</a:t>
            </a:r>
          </a:p>
          <a:p>
            <a:r>
              <a:rPr lang="en-US" dirty="0" err="1" smtClean="0"/>
              <a:t>Djisktra</a:t>
            </a:r>
            <a:r>
              <a:rPr lang="en-US" dirty="0" smtClean="0"/>
              <a:t> Algorithm : 28</a:t>
            </a:r>
            <a:r>
              <a:rPr lang="en-US" baseline="30000" dirty="0" smtClean="0"/>
              <a:t>th</a:t>
            </a:r>
            <a:r>
              <a:rPr lang="en-US" dirty="0" smtClean="0"/>
              <a:t> March</a:t>
            </a:r>
          </a:p>
          <a:p>
            <a:r>
              <a:rPr lang="en-US" dirty="0" err="1" smtClean="0"/>
              <a:t>Zigbee</a:t>
            </a:r>
            <a:r>
              <a:rPr lang="en-US" dirty="0" smtClean="0"/>
              <a:t> communication : 29</a:t>
            </a:r>
            <a:r>
              <a:rPr lang="en-US" baseline="30000" dirty="0" smtClean="0"/>
              <a:t>th</a:t>
            </a:r>
            <a:r>
              <a:rPr lang="en-US" dirty="0" smtClean="0"/>
              <a:t> March </a:t>
            </a:r>
          </a:p>
          <a:p>
            <a:r>
              <a:rPr lang="en-US" dirty="0" smtClean="0"/>
              <a:t>Prototype Demo : 30</a:t>
            </a:r>
            <a:r>
              <a:rPr lang="en-US" baseline="30000" dirty="0" smtClean="0"/>
              <a:t>th</a:t>
            </a:r>
            <a:r>
              <a:rPr lang="en-US" dirty="0" smtClean="0"/>
              <a:t> March</a:t>
            </a:r>
          </a:p>
          <a:p>
            <a:r>
              <a:rPr lang="en-US" dirty="0" smtClean="0"/>
              <a:t>Arena : 31</a:t>
            </a:r>
            <a:r>
              <a:rPr lang="en-US" baseline="30000" dirty="0" smtClean="0"/>
              <a:t>st</a:t>
            </a:r>
            <a:r>
              <a:rPr lang="en-US" dirty="0" smtClean="0"/>
              <a:t> March to 3</a:t>
            </a:r>
            <a:r>
              <a:rPr lang="en-US" baseline="30000" dirty="0" smtClean="0"/>
              <a:t>rd</a:t>
            </a:r>
            <a:r>
              <a:rPr lang="en-US" dirty="0" smtClean="0"/>
              <a:t> April</a:t>
            </a:r>
          </a:p>
          <a:p>
            <a:r>
              <a:rPr lang="en-US" dirty="0" smtClean="0"/>
              <a:t>Integration : 31</a:t>
            </a:r>
            <a:r>
              <a:rPr lang="en-US" baseline="30000" dirty="0" smtClean="0"/>
              <a:t>st</a:t>
            </a:r>
            <a:r>
              <a:rPr lang="en-US" dirty="0" smtClean="0"/>
              <a:t> March to 6</a:t>
            </a:r>
            <a:r>
              <a:rPr lang="en-US" baseline="30000" dirty="0" smtClean="0"/>
              <a:t>th</a:t>
            </a:r>
            <a:r>
              <a:rPr lang="en-US" dirty="0" smtClean="0"/>
              <a:t> April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FLOW CHART</a:t>
            </a:r>
            <a:endParaRPr lang="en-US" dirty="0"/>
          </a:p>
        </p:txBody>
      </p:sp>
      <p:graphicFrame>
        <p:nvGraphicFramePr>
          <p:cNvPr id="3" name="Diagram 2"/>
          <p:cNvGraphicFramePr/>
          <p:nvPr>
            <p:extLst>
              <p:ext uri="{D42A27DB-BD31-4B8C-83A1-F6EECF244321}">
                <p14:modId xmlns:p14="http://schemas.microsoft.com/office/powerpoint/2010/main" xmlns="" val="3964622183"/>
              </p:ext>
            </p:extLst>
          </p:nvPr>
        </p:nvGraphicFramePr>
        <p:xfrm>
          <a:off x="685800" y="1752600"/>
          <a:ext cx="7239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23409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4861560"/>
          </a:xfrm>
        </p:spPr>
        <p:txBody>
          <a:bodyPr>
            <a:normAutofit/>
          </a:bodyPr>
          <a:lstStyle/>
          <a:p>
            <a:pPr algn="ctr"/>
            <a:r>
              <a:rPr lang="en-US" sz="4800" dirty="0" smtClean="0"/>
              <a:t>TESTING CRITERIA</a:t>
            </a:r>
            <a:br>
              <a:rPr lang="en-US" sz="4800" dirty="0" smtClean="0"/>
            </a:br>
            <a:r>
              <a:rPr lang="en-US" sz="4800" dirty="0" smtClean="0"/>
              <a:t/>
            </a:r>
            <a:br>
              <a:rPr lang="en-US" sz="4800" dirty="0" smtClean="0"/>
            </a:br>
            <a:r>
              <a:rPr lang="en-US" sz="4800" dirty="0" smtClean="0"/>
              <a:t>HOW TEST WAS PERFORMED</a:t>
            </a:r>
            <a:br>
              <a:rPr lang="en-US" sz="4800" dirty="0" smtClean="0"/>
            </a:br>
            <a:r>
              <a:rPr lang="en-US" sz="4800" dirty="0" smtClean="0"/>
              <a:t/>
            </a:r>
            <a:br>
              <a:rPr lang="en-US" sz="4800" dirty="0" smtClean="0"/>
            </a:br>
            <a:r>
              <a:rPr lang="en-US" sz="4800" dirty="0" smtClean="0"/>
              <a:t>RESULTS</a:t>
            </a:r>
            <a:endParaRPr lang="en-US" sz="4800" dirty="0"/>
          </a:p>
        </p:txBody>
      </p:sp>
    </p:spTree>
    <p:extLst>
      <p:ext uri="{BB962C8B-B14F-4D97-AF65-F5344CB8AC3E}">
        <p14:creationId xmlns:p14="http://schemas.microsoft.com/office/powerpoint/2010/main" xmlns="" val="761745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dirty="0"/>
              <a:t>1. Correct detection of lanes and </a:t>
            </a:r>
            <a:r>
              <a:rPr lang="en-US" dirty="0" err="1" smtClean="0"/>
              <a:t>junctionS</a:t>
            </a:r>
            <a:endParaRPr lang="en-US" dirty="0"/>
          </a:p>
        </p:txBody>
      </p:sp>
      <p:sp>
        <p:nvSpPr>
          <p:cNvPr id="3" name="Content Placeholder 2"/>
          <p:cNvSpPr>
            <a:spLocks noGrp="1"/>
          </p:cNvSpPr>
          <p:nvPr>
            <p:ph idx="1"/>
          </p:nvPr>
        </p:nvSpPr>
        <p:spPr/>
        <p:txBody>
          <a:bodyPr>
            <a:normAutofit/>
          </a:bodyPr>
          <a:lstStyle/>
          <a:p>
            <a:r>
              <a:rPr lang="en-US" sz="3600" dirty="0" smtClean="0"/>
              <a:t>Image of a 6ftx6ft arena was taken from an overhead camera</a:t>
            </a:r>
          </a:p>
          <a:p>
            <a:r>
              <a:rPr lang="en-US" sz="3600" dirty="0" err="1" smtClean="0"/>
              <a:t>Matlab</a:t>
            </a:r>
            <a:r>
              <a:rPr lang="en-US" sz="3600" dirty="0" smtClean="0"/>
              <a:t> file was run</a:t>
            </a:r>
          </a:p>
          <a:p>
            <a:r>
              <a:rPr lang="en-US" sz="3600" dirty="0" smtClean="0"/>
              <a:t>RESULT – The coordinates of junctions and edge information was correctly found.</a:t>
            </a:r>
            <a:endParaRPr lang="en-US" sz="3600" dirty="0"/>
          </a:p>
        </p:txBody>
      </p:sp>
    </p:spTree>
    <p:extLst>
      <p:ext uri="{BB962C8B-B14F-4D97-AF65-F5344CB8AC3E}">
        <p14:creationId xmlns:p14="http://schemas.microsoft.com/office/powerpoint/2010/main" xmlns="" val="355011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2. </a:t>
            </a:r>
            <a:r>
              <a:rPr lang="en-US" dirty="0"/>
              <a:t>Correct detection of start position of </a:t>
            </a:r>
            <a:r>
              <a:rPr lang="en-US" dirty="0" smtClean="0"/>
              <a:t>car</a:t>
            </a:r>
            <a:endParaRPr lang="en-US" dirty="0"/>
          </a:p>
        </p:txBody>
      </p:sp>
      <p:sp>
        <p:nvSpPr>
          <p:cNvPr id="3" name="Content Placeholder 2"/>
          <p:cNvSpPr>
            <a:spLocks noGrp="1"/>
          </p:cNvSpPr>
          <p:nvPr>
            <p:ph idx="1"/>
          </p:nvPr>
        </p:nvSpPr>
        <p:spPr/>
        <p:txBody>
          <a:bodyPr>
            <a:normAutofit/>
          </a:bodyPr>
          <a:lstStyle/>
          <a:p>
            <a:r>
              <a:rPr lang="en-US" sz="3600" dirty="0"/>
              <a:t>Image of </a:t>
            </a:r>
            <a:r>
              <a:rPr lang="en-US" sz="3600" dirty="0" smtClean="0"/>
              <a:t>the car on the </a:t>
            </a:r>
            <a:r>
              <a:rPr lang="en-US" sz="3600" dirty="0"/>
              <a:t>6ftx6ft arena was taken from an overhead camera</a:t>
            </a:r>
          </a:p>
          <a:p>
            <a:r>
              <a:rPr lang="en-US" sz="3600" dirty="0" err="1"/>
              <a:t>Matlab</a:t>
            </a:r>
            <a:r>
              <a:rPr lang="en-US" sz="3600" dirty="0"/>
              <a:t> file was run</a:t>
            </a:r>
          </a:p>
          <a:p>
            <a:r>
              <a:rPr lang="en-US" sz="3600" dirty="0"/>
              <a:t>RESULT – The coordinates of </a:t>
            </a:r>
            <a:r>
              <a:rPr lang="en-US" sz="3600" dirty="0" smtClean="0"/>
              <a:t>the car were </a:t>
            </a:r>
            <a:r>
              <a:rPr lang="en-US" sz="3600" dirty="0"/>
              <a:t>correctly found.</a:t>
            </a:r>
          </a:p>
          <a:p>
            <a:endParaRPr lang="en-US" sz="3600" dirty="0"/>
          </a:p>
        </p:txBody>
      </p:sp>
    </p:spTree>
    <p:extLst>
      <p:ext uri="{BB962C8B-B14F-4D97-AF65-F5344CB8AC3E}">
        <p14:creationId xmlns:p14="http://schemas.microsoft.com/office/powerpoint/2010/main" xmlns="" val="1130174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3. </a:t>
            </a:r>
            <a:r>
              <a:rPr lang="en-US" dirty="0"/>
              <a:t>Finding Shortest </a:t>
            </a:r>
            <a:r>
              <a:rPr lang="en-US" dirty="0" smtClean="0"/>
              <a:t>Path</a:t>
            </a:r>
            <a:endParaRPr lang="en-US" dirty="0"/>
          </a:p>
        </p:txBody>
      </p:sp>
      <p:sp>
        <p:nvSpPr>
          <p:cNvPr id="3" name="Content Placeholder 2"/>
          <p:cNvSpPr>
            <a:spLocks noGrp="1"/>
          </p:cNvSpPr>
          <p:nvPr>
            <p:ph idx="1"/>
          </p:nvPr>
        </p:nvSpPr>
        <p:spPr/>
        <p:txBody>
          <a:bodyPr>
            <a:normAutofit/>
          </a:bodyPr>
          <a:lstStyle/>
          <a:p>
            <a:r>
              <a:rPr lang="en-US" sz="3600" dirty="0" smtClean="0"/>
              <a:t>Different destination junctions were given to the program.</a:t>
            </a:r>
          </a:p>
          <a:p>
            <a:r>
              <a:rPr lang="en-US" sz="3600" dirty="0" smtClean="0"/>
              <a:t>The found path by our code was analyzed.</a:t>
            </a:r>
          </a:p>
          <a:p>
            <a:r>
              <a:rPr lang="en-US" sz="3600" dirty="0" smtClean="0"/>
              <a:t>RESULT – The shortest possible path respecting lane system was found.</a:t>
            </a:r>
            <a:endParaRPr lang="en-US" sz="3600" dirty="0"/>
          </a:p>
        </p:txBody>
      </p:sp>
    </p:spTree>
    <p:extLst>
      <p:ext uri="{BB962C8B-B14F-4D97-AF65-F5344CB8AC3E}">
        <p14:creationId xmlns:p14="http://schemas.microsoft.com/office/powerpoint/2010/main" xmlns="" val="219223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White line following</a:t>
            </a:r>
            <a:endParaRPr lang="en-US" dirty="0"/>
          </a:p>
        </p:txBody>
      </p:sp>
      <p:sp>
        <p:nvSpPr>
          <p:cNvPr id="3" name="Content Placeholder 2"/>
          <p:cNvSpPr>
            <a:spLocks noGrp="1"/>
          </p:cNvSpPr>
          <p:nvPr>
            <p:ph idx="1"/>
          </p:nvPr>
        </p:nvSpPr>
        <p:spPr/>
        <p:txBody>
          <a:bodyPr>
            <a:noAutofit/>
          </a:bodyPr>
          <a:lstStyle/>
          <a:p>
            <a:r>
              <a:rPr lang="en-US" sz="3200" dirty="0" smtClean="0"/>
              <a:t>The path information was communicated to the car and the line following code was burnt.</a:t>
            </a:r>
          </a:p>
          <a:p>
            <a:r>
              <a:rPr lang="en-US" sz="3200" dirty="0" smtClean="0"/>
              <a:t>RESULT – White line was followed in most cases. But sometimes car deviated from the white lane due to very closely placed junctions, uneven arena and different speed of right and left motors.</a:t>
            </a:r>
            <a:endParaRPr lang="en-US" sz="3200" dirty="0"/>
          </a:p>
        </p:txBody>
      </p:sp>
    </p:spTree>
    <p:extLst>
      <p:ext uri="{BB962C8B-B14F-4D97-AF65-F5344CB8AC3E}">
        <p14:creationId xmlns:p14="http://schemas.microsoft.com/office/powerpoint/2010/main" xmlns="" val="3027647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239000" cy="548640"/>
          </a:xfrm>
        </p:spPr>
        <p:txBody>
          <a:bodyPr>
            <a:normAutofit fontScale="90000"/>
          </a:bodyPr>
          <a:lstStyle/>
          <a:p>
            <a:pPr algn="ctr"/>
            <a:r>
              <a:rPr lang="en-US" dirty="0" smtClean="0"/>
              <a:t>Problem statement</a:t>
            </a:r>
            <a:endParaRPr lang="en-US" dirty="0"/>
          </a:p>
        </p:txBody>
      </p:sp>
      <p:sp>
        <p:nvSpPr>
          <p:cNvPr id="3" name="Content Placeholder 2"/>
          <p:cNvSpPr>
            <a:spLocks noGrp="1"/>
          </p:cNvSpPr>
          <p:nvPr>
            <p:ph idx="1"/>
          </p:nvPr>
        </p:nvSpPr>
        <p:spPr>
          <a:xfrm>
            <a:off x="457200" y="990600"/>
            <a:ext cx="7239000" cy="5465136"/>
          </a:xfrm>
        </p:spPr>
        <p:txBody>
          <a:bodyPr>
            <a:normAutofit/>
          </a:bodyPr>
          <a:lstStyle/>
          <a:p>
            <a:r>
              <a:rPr lang="en-US" dirty="0" smtClean="0"/>
              <a:t>To make prototype of an Autonomous </a:t>
            </a:r>
            <a:r>
              <a:rPr lang="en-US" dirty="0" err="1" smtClean="0"/>
              <a:t>Bot</a:t>
            </a:r>
            <a:r>
              <a:rPr lang="en-US" dirty="0" smtClean="0"/>
              <a:t> using FIREBIRD V robot.</a:t>
            </a:r>
          </a:p>
          <a:p>
            <a:r>
              <a:rPr lang="en-US" dirty="0" smtClean="0"/>
              <a:t> This </a:t>
            </a:r>
            <a:r>
              <a:rPr lang="en-US" dirty="0" err="1" smtClean="0"/>
              <a:t>bot</a:t>
            </a:r>
            <a:r>
              <a:rPr lang="en-US" dirty="0" smtClean="0"/>
              <a:t> will move through the road towards its destination automatically .</a:t>
            </a:r>
          </a:p>
          <a:p>
            <a:r>
              <a:rPr lang="en-US" dirty="0" smtClean="0"/>
              <a:t> While moving though the road it will also follow the </a:t>
            </a:r>
          </a:p>
          <a:p>
            <a:pPr>
              <a:buNone/>
            </a:pPr>
            <a:r>
              <a:rPr lang="en-US" dirty="0" smtClean="0"/>
              <a:t>      A.) Traffic signals </a:t>
            </a:r>
          </a:p>
          <a:p>
            <a:pPr>
              <a:buNone/>
            </a:pPr>
            <a:r>
              <a:rPr lang="en-US" dirty="0" smtClean="0"/>
              <a:t>      B.) Speed limit </a:t>
            </a:r>
          </a:p>
          <a:p>
            <a:pPr>
              <a:buNone/>
            </a:pPr>
            <a:r>
              <a:rPr lang="en-US" dirty="0" smtClean="0"/>
              <a:t>      C.) Lane system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Following lane system</a:t>
            </a:r>
            <a:endParaRPr lang="en-US" dirty="0"/>
          </a:p>
        </p:txBody>
      </p:sp>
      <p:sp>
        <p:nvSpPr>
          <p:cNvPr id="3" name="Content Placeholder 2"/>
          <p:cNvSpPr>
            <a:spLocks noGrp="1"/>
          </p:cNvSpPr>
          <p:nvPr>
            <p:ph idx="1"/>
          </p:nvPr>
        </p:nvSpPr>
        <p:spPr/>
        <p:txBody>
          <a:bodyPr>
            <a:normAutofit/>
          </a:bodyPr>
          <a:lstStyle/>
          <a:p>
            <a:r>
              <a:rPr lang="en-US" sz="3600" dirty="0" smtClean="0"/>
              <a:t>Different paths were fed to the car including turns also.</a:t>
            </a:r>
          </a:p>
          <a:p>
            <a:r>
              <a:rPr lang="en-US" sz="3600" dirty="0" smtClean="0"/>
              <a:t>RESULT – The car followed the lane system even at turns. It skipped the right number of junctions to go the correct lane.</a:t>
            </a:r>
          </a:p>
          <a:p>
            <a:pPr marL="0" indent="0">
              <a:buNone/>
            </a:pPr>
            <a:endParaRPr lang="en-US" sz="3600" dirty="0"/>
          </a:p>
        </p:txBody>
      </p:sp>
    </p:spTree>
    <p:extLst>
      <p:ext uri="{BB962C8B-B14F-4D97-AF65-F5344CB8AC3E}">
        <p14:creationId xmlns:p14="http://schemas.microsoft.com/office/powerpoint/2010/main" xmlns="" val="2351085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Processing road signs</a:t>
            </a:r>
            <a:endParaRPr lang="en-US" dirty="0"/>
          </a:p>
        </p:txBody>
      </p:sp>
      <p:sp>
        <p:nvSpPr>
          <p:cNvPr id="3" name="Content Placeholder 2"/>
          <p:cNvSpPr>
            <a:spLocks noGrp="1"/>
          </p:cNvSpPr>
          <p:nvPr>
            <p:ph idx="1"/>
          </p:nvPr>
        </p:nvSpPr>
        <p:spPr/>
        <p:txBody>
          <a:bodyPr>
            <a:normAutofit/>
          </a:bodyPr>
          <a:lstStyle/>
          <a:p>
            <a:r>
              <a:rPr lang="en-US" sz="3600" dirty="0" smtClean="0"/>
              <a:t>Road signs were shown to the moving car, such as </a:t>
            </a:r>
          </a:p>
          <a:p>
            <a:pPr lvl="1"/>
            <a:r>
              <a:rPr lang="en-US" sz="3600" dirty="0">
                <a:solidFill>
                  <a:schemeClr val="tx1"/>
                </a:solidFill>
              </a:rPr>
              <a:t>Red Stop Sign</a:t>
            </a:r>
          </a:p>
          <a:p>
            <a:pPr lvl="1"/>
            <a:r>
              <a:rPr lang="en-US" sz="3600" dirty="0">
                <a:solidFill>
                  <a:schemeClr val="tx1"/>
                </a:solidFill>
              </a:rPr>
              <a:t>Green Go Sign</a:t>
            </a:r>
          </a:p>
          <a:p>
            <a:pPr lvl="1"/>
            <a:r>
              <a:rPr lang="en-US" sz="3600" dirty="0">
                <a:solidFill>
                  <a:schemeClr val="tx1"/>
                </a:solidFill>
              </a:rPr>
              <a:t>Speed limit signs like 30, 60, </a:t>
            </a:r>
            <a:r>
              <a:rPr lang="en-US" sz="3600" dirty="0" smtClean="0">
                <a:solidFill>
                  <a:schemeClr val="tx1"/>
                </a:solidFill>
              </a:rPr>
              <a:t>90</a:t>
            </a:r>
          </a:p>
          <a:p>
            <a:pPr lvl="1"/>
            <a:endParaRPr lang="en-US" sz="3600" dirty="0" smtClean="0">
              <a:solidFill>
                <a:schemeClr val="tx1"/>
              </a:solidFill>
            </a:endParaRPr>
          </a:p>
          <a:p>
            <a:r>
              <a:rPr lang="en-US" sz="3600" dirty="0" smtClean="0"/>
              <a:t>RESULT – Expected outcome was observed.</a:t>
            </a:r>
          </a:p>
          <a:p>
            <a:endParaRPr lang="en-US" sz="3600" dirty="0" smtClean="0"/>
          </a:p>
        </p:txBody>
      </p:sp>
    </p:spTree>
    <p:extLst>
      <p:ext uri="{BB962C8B-B14F-4D97-AF65-F5344CB8AC3E}">
        <p14:creationId xmlns:p14="http://schemas.microsoft.com/office/powerpoint/2010/main" xmlns="" val="2625834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Performance metrics</a:t>
            </a:r>
            <a:endParaRPr lang="en-US" dirty="0"/>
          </a:p>
        </p:txBody>
      </p:sp>
      <p:sp>
        <p:nvSpPr>
          <p:cNvPr id="3" name="Content Placeholder 2"/>
          <p:cNvSpPr>
            <a:spLocks noGrp="1"/>
          </p:cNvSpPr>
          <p:nvPr>
            <p:ph idx="1"/>
          </p:nvPr>
        </p:nvSpPr>
        <p:spPr/>
        <p:txBody>
          <a:bodyPr/>
          <a:lstStyle/>
          <a:p>
            <a:r>
              <a:rPr lang="en-US" dirty="0" smtClean="0"/>
              <a:t>Communication Delays</a:t>
            </a:r>
          </a:p>
          <a:p>
            <a:pPr lvl="1"/>
            <a:r>
              <a:rPr lang="en-US" dirty="0" smtClean="0"/>
              <a:t>Delay in </a:t>
            </a:r>
            <a:r>
              <a:rPr lang="en-US" dirty="0" smtClean="0"/>
              <a:t>communicating processed </a:t>
            </a:r>
            <a:r>
              <a:rPr lang="en-US" dirty="0" smtClean="0"/>
              <a:t>road signs </a:t>
            </a:r>
          </a:p>
          <a:p>
            <a:pPr lvl="1"/>
            <a:r>
              <a:rPr lang="en-US" dirty="0" smtClean="0"/>
              <a:t>Delay in communicating path to car using </a:t>
            </a:r>
            <a:r>
              <a:rPr lang="en-US" dirty="0" err="1" smtClean="0"/>
              <a:t>Zigbee</a:t>
            </a:r>
            <a:r>
              <a:rPr lang="en-US" dirty="0" smtClean="0"/>
              <a:t> </a:t>
            </a:r>
            <a:r>
              <a:rPr lang="en-US" dirty="0" smtClean="0"/>
              <a:t>module</a:t>
            </a:r>
            <a:endParaRPr lang="en-US" dirty="0" smtClean="0"/>
          </a:p>
          <a:p>
            <a:pPr>
              <a:buNone/>
            </a:pPr>
            <a:endParaRPr lang="en-US" dirty="0" smtClean="0"/>
          </a:p>
          <a:p>
            <a:r>
              <a:rPr lang="en-US" dirty="0" smtClean="0"/>
              <a:t>Computation Delay</a:t>
            </a:r>
          </a:p>
          <a:p>
            <a:pPr lvl="1"/>
            <a:r>
              <a:rPr lang="en-US" dirty="0" smtClean="0"/>
              <a:t>Delay in processing map and </a:t>
            </a:r>
            <a:r>
              <a:rPr lang="en-US" dirty="0" err="1" smtClean="0"/>
              <a:t>bot</a:t>
            </a:r>
            <a:r>
              <a:rPr lang="en-US" dirty="0" smtClean="0"/>
              <a:t> coordinates</a:t>
            </a:r>
          </a:p>
          <a:p>
            <a:pPr lvl="1"/>
            <a:endParaRPr lang="en-US" dirty="0" smtClean="0"/>
          </a:p>
          <a:p>
            <a:pPr lvl="1">
              <a:buNone/>
            </a:pPr>
            <a:endParaRPr lang="en-US" dirty="0" smtClean="0"/>
          </a:p>
          <a:p>
            <a:pPr lvl="1"/>
            <a:endParaRPr lang="en-US" dirty="0" smtClean="0"/>
          </a:p>
          <a:p>
            <a:pPr lvl="1">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Reusability</a:t>
            </a:r>
            <a:endParaRPr lang="en-US" dirty="0"/>
          </a:p>
        </p:txBody>
      </p:sp>
      <p:sp>
        <p:nvSpPr>
          <p:cNvPr id="3" name="Content Placeholder 2"/>
          <p:cNvSpPr>
            <a:spLocks noGrp="1"/>
          </p:cNvSpPr>
          <p:nvPr>
            <p:ph idx="1"/>
          </p:nvPr>
        </p:nvSpPr>
        <p:spPr/>
        <p:txBody>
          <a:bodyPr>
            <a:normAutofit fontScale="85000" lnSpcReduction="20000"/>
          </a:bodyPr>
          <a:lstStyle/>
          <a:p>
            <a:r>
              <a:rPr lang="en-US" sz="3600" dirty="0" smtClean="0">
                <a:solidFill>
                  <a:schemeClr val="tx2">
                    <a:lumMod val="75000"/>
                  </a:schemeClr>
                </a:solidFill>
              </a:rPr>
              <a:t>Hardware Setup</a:t>
            </a:r>
            <a:r>
              <a:rPr lang="en-US" sz="3600" dirty="0" smtClean="0"/>
              <a:t>: </a:t>
            </a:r>
          </a:p>
          <a:p>
            <a:pPr lvl="1">
              <a:buFont typeface="Wingdings" pitchFamily="2" charset="2"/>
              <a:buChar char="§"/>
            </a:pPr>
            <a:r>
              <a:rPr lang="en-US" sz="2900" dirty="0" smtClean="0">
                <a:solidFill>
                  <a:schemeClr val="tx1">
                    <a:lumMod val="85000"/>
                    <a:lumOff val="15000"/>
                  </a:schemeClr>
                </a:solidFill>
              </a:rPr>
              <a:t>Arena: Big enough and can be used by any project requiring line follower (especially grid traversal).</a:t>
            </a:r>
          </a:p>
          <a:p>
            <a:pPr lvl="1">
              <a:buFont typeface="Wingdings" pitchFamily="2" charset="2"/>
              <a:buChar char="§"/>
            </a:pPr>
            <a:r>
              <a:rPr lang="en-US" sz="2900" dirty="0" smtClean="0">
                <a:solidFill>
                  <a:schemeClr val="tx1">
                    <a:lumMod val="85000"/>
                    <a:lumOff val="15000"/>
                  </a:schemeClr>
                </a:solidFill>
              </a:rPr>
              <a:t>Contains smoothening at junctions.</a:t>
            </a:r>
            <a:endParaRPr lang="en-US" sz="2900" dirty="0">
              <a:solidFill>
                <a:schemeClr val="tx1">
                  <a:lumMod val="85000"/>
                  <a:lumOff val="15000"/>
                </a:schemeClr>
              </a:solidFill>
            </a:endParaRPr>
          </a:p>
          <a:p>
            <a:r>
              <a:rPr lang="en-US" sz="3600" dirty="0" smtClean="0">
                <a:solidFill>
                  <a:schemeClr val="bg2">
                    <a:lumMod val="50000"/>
                  </a:schemeClr>
                </a:solidFill>
              </a:rPr>
              <a:t>Code</a:t>
            </a:r>
            <a:r>
              <a:rPr lang="en-US" sz="3600" dirty="0" smtClean="0"/>
              <a:t>:</a:t>
            </a:r>
          </a:p>
          <a:p>
            <a:pPr lvl="1">
              <a:buFont typeface="Wingdings" pitchFamily="2" charset="2"/>
              <a:buChar char="§"/>
            </a:pPr>
            <a:r>
              <a:rPr lang="en-US" sz="2600" dirty="0" smtClean="0">
                <a:solidFill>
                  <a:schemeClr val="tx1">
                    <a:lumMod val="85000"/>
                    <a:lumOff val="15000"/>
                  </a:schemeClr>
                </a:solidFill>
              </a:rPr>
              <a:t>Properly documented.</a:t>
            </a:r>
          </a:p>
          <a:p>
            <a:pPr lvl="1">
              <a:buFont typeface="Wingdings" pitchFamily="2" charset="2"/>
              <a:buChar char="§"/>
            </a:pPr>
            <a:r>
              <a:rPr lang="en-US" sz="2600" dirty="0" smtClean="0">
                <a:solidFill>
                  <a:schemeClr val="tx1">
                    <a:lumMod val="85000"/>
                    <a:lumOff val="15000"/>
                  </a:schemeClr>
                </a:solidFill>
              </a:rPr>
              <a:t>Ambition behind each step commented in code. Hence easy to learn.</a:t>
            </a:r>
          </a:p>
          <a:p>
            <a:pPr lvl="1">
              <a:buFont typeface="Wingdings" pitchFamily="2" charset="2"/>
              <a:buChar char="§"/>
            </a:pPr>
            <a:r>
              <a:rPr lang="en-US" sz="2600" dirty="0" err="1" smtClean="0">
                <a:solidFill>
                  <a:schemeClr val="tx1">
                    <a:lumMod val="85000"/>
                    <a:lumOff val="15000"/>
                  </a:schemeClr>
                </a:solidFill>
              </a:rPr>
              <a:t>Matlab</a:t>
            </a:r>
            <a:r>
              <a:rPr lang="en-US" sz="2600" dirty="0" smtClean="0">
                <a:solidFill>
                  <a:schemeClr val="tx1">
                    <a:lumMod val="85000"/>
                    <a:lumOff val="15000"/>
                  </a:schemeClr>
                </a:solidFill>
              </a:rPr>
              <a:t> codes are hardware independent. Only they need re-configuration in different ambience.</a:t>
            </a:r>
          </a:p>
          <a:p>
            <a:pPr lvl="1">
              <a:buFont typeface="Wingdings" pitchFamily="2" charset="2"/>
              <a:buChar char="§"/>
            </a:pPr>
            <a:r>
              <a:rPr lang="en-US" sz="2600" dirty="0" smtClean="0">
                <a:solidFill>
                  <a:schemeClr val="tx1">
                    <a:lumMod val="85000"/>
                    <a:lumOff val="15000"/>
                  </a:schemeClr>
                </a:solidFill>
              </a:rPr>
              <a:t>Line Follower code is slightly dependent on the bot that is used, but it requires a little re-factoring to be used on a different platform.</a:t>
            </a:r>
            <a:endParaRPr lang="en-US" sz="2600"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xmlns="" val="1166253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Reusability (Contd.)</a:t>
            </a:r>
            <a:endParaRPr lang="en-US" dirty="0"/>
          </a:p>
        </p:txBody>
      </p:sp>
      <p:sp>
        <p:nvSpPr>
          <p:cNvPr id="3" name="Content Placeholder 2"/>
          <p:cNvSpPr>
            <a:spLocks noGrp="1"/>
          </p:cNvSpPr>
          <p:nvPr>
            <p:ph idx="1"/>
          </p:nvPr>
        </p:nvSpPr>
        <p:spPr/>
        <p:txBody>
          <a:bodyPr>
            <a:normAutofit fontScale="62500" lnSpcReduction="20000"/>
          </a:bodyPr>
          <a:lstStyle/>
          <a:p>
            <a:r>
              <a:rPr lang="en-US" sz="3600" b="1" dirty="0" smtClean="0">
                <a:solidFill>
                  <a:schemeClr val="bg2">
                    <a:lumMod val="50000"/>
                  </a:schemeClr>
                </a:solidFill>
              </a:rPr>
              <a:t>Modules</a:t>
            </a:r>
            <a:r>
              <a:rPr lang="en-US" sz="3600" b="1" dirty="0"/>
              <a:t>:</a:t>
            </a:r>
          </a:p>
          <a:p>
            <a:pPr lvl="1">
              <a:buFont typeface="Wingdings" pitchFamily="2" charset="2"/>
              <a:buChar char="§"/>
            </a:pPr>
            <a:r>
              <a:rPr lang="en-US" sz="3300" b="1" dirty="0" smtClean="0">
                <a:solidFill>
                  <a:schemeClr val="tx1"/>
                </a:solidFill>
              </a:rPr>
              <a:t>OCR</a:t>
            </a:r>
            <a:r>
              <a:rPr lang="en-US" sz="3300" dirty="0" smtClean="0">
                <a:solidFill>
                  <a:schemeClr val="tx1"/>
                </a:solidFill>
              </a:rPr>
              <a:t>: </a:t>
            </a:r>
            <a:r>
              <a:rPr lang="en-US" sz="3300" dirty="0">
                <a:solidFill>
                  <a:schemeClr val="tx1"/>
                </a:solidFill>
              </a:rPr>
              <a:t>Useful for projects requiring to read string from images.</a:t>
            </a:r>
          </a:p>
          <a:p>
            <a:pPr lvl="1">
              <a:buFont typeface="Wingdings" pitchFamily="2" charset="2"/>
              <a:buChar char="§"/>
            </a:pPr>
            <a:r>
              <a:rPr lang="en-US" sz="3300" b="1" dirty="0">
                <a:solidFill>
                  <a:schemeClr val="tx1"/>
                </a:solidFill>
              </a:rPr>
              <a:t>Map Detection</a:t>
            </a:r>
            <a:r>
              <a:rPr lang="en-US" sz="3300" dirty="0">
                <a:solidFill>
                  <a:schemeClr val="tx1"/>
                </a:solidFill>
              </a:rPr>
              <a:t>: Useful for projects requiring graph extraction from an image. E. grid solvers, map makers etc.</a:t>
            </a:r>
          </a:p>
          <a:p>
            <a:pPr lvl="1">
              <a:buFont typeface="Wingdings" pitchFamily="2" charset="2"/>
              <a:buChar char="§"/>
            </a:pPr>
            <a:r>
              <a:rPr lang="en-US" sz="3300" b="1" dirty="0">
                <a:solidFill>
                  <a:schemeClr val="tx1"/>
                </a:solidFill>
              </a:rPr>
              <a:t>Bot Detection</a:t>
            </a:r>
            <a:r>
              <a:rPr lang="en-US" sz="3300" dirty="0">
                <a:solidFill>
                  <a:schemeClr val="tx1"/>
                </a:solidFill>
              </a:rPr>
              <a:t>: Useful for projects requiring to find position and orientation of an object using overhead camera.</a:t>
            </a:r>
          </a:p>
          <a:p>
            <a:pPr lvl="1">
              <a:buFont typeface="Wingdings" pitchFamily="2" charset="2"/>
              <a:buChar char="§"/>
            </a:pPr>
            <a:r>
              <a:rPr lang="en-US" sz="3300" b="1" dirty="0" err="1">
                <a:solidFill>
                  <a:schemeClr val="tx1"/>
                </a:solidFill>
              </a:rPr>
              <a:t>Dijkstra’s</a:t>
            </a:r>
            <a:r>
              <a:rPr lang="en-US" sz="3300" b="1" dirty="0">
                <a:solidFill>
                  <a:schemeClr val="tx1"/>
                </a:solidFill>
              </a:rPr>
              <a:t> Algorithm</a:t>
            </a:r>
            <a:r>
              <a:rPr lang="en-US" sz="3300" dirty="0">
                <a:solidFill>
                  <a:schemeClr val="tx1"/>
                </a:solidFill>
              </a:rPr>
              <a:t>: Useful for projects requiring shortest path solvers.</a:t>
            </a:r>
            <a:endParaRPr lang="en-US" sz="3300" dirty="0"/>
          </a:p>
          <a:p>
            <a:pPr lvl="1">
              <a:buFont typeface="Wingdings" pitchFamily="2" charset="2"/>
              <a:buChar char="§"/>
            </a:pPr>
            <a:r>
              <a:rPr lang="en-US" sz="3300" b="1" dirty="0">
                <a:solidFill>
                  <a:schemeClr val="tx1"/>
                </a:solidFill>
              </a:rPr>
              <a:t>Line Follower module</a:t>
            </a:r>
            <a:r>
              <a:rPr lang="en-US" sz="3300" dirty="0">
                <a:solidFill>
                  <a:schemeClr val="tx1"/>
                </a:solidFill>
              </a:rPr>
              <a:t>: Contains recovery algorithm, apart from standard line following. Hence, can be used for efficient line following, and for projects that require turning at junctions.</a:t>
            </a:r>
          </a:p>
          <a:p>
            <a:endParaRPr lang="en-US" sz="3600" dirty="0"/>
          </a:p>
          <a:p>
            <a:endParaRPr lang="en-US" dirty="0"/>
          </a:p>
        </p:txBody>
      </p:sp>
    </p:spTree>
    <p:extLst>
      <p:ext uri="{BB962C8B-B14F-4D97-AF65-F5344CB8AC3E}">
        <p14:creationId xmlns:p14="http://schemas.microsoft.com/office/powerpoint/2010/main" xmlns="" val="3622925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Scope And Future </a:t>
            </a:r>
            <a:r>
              <a:rPr lang="en-US" dirty="0" smtClean="0"/>
              <a:t>enhancements (1/2)</a:t>
            </a:r>
            <a:endParaRPr lang="en-US" dirty="0"/>
          </a:p>
        </p:txBody>
      </p:sp>
      <p:sp>
        <p:nvSpPr>
          <p:cNvPr id="3" name="Content Placeholder 2"/>
          <p:cNvSpPr>
            <a:spLocks noGrp="1"/>
          </p:cNvSpPr>
          <p:nvPr>
            <p:ph idx="1"/>
          </p:nvPr>
        </p:nvSpPr>
        <p:spPr/>
        <p:txBody>
          <a:bodyPr/>
          <a:lstStyle/>
          <a:p>
            <a:r>
              <a:rPr lang="en-US" dirty="0" smtClean="0"/>
              <a:t>Line following can be made better, if junctions are spaced sufficiently large as compared to bot size.</a:t>
            </a:r>
          </a:p>
          <a:p>
            <a:r>
              <a:rPr lang="en-US" dirty="0" smtClean="0"/>
              <a:t>Map detection works for curved road as well. Other modules can also be enhanced to work for curved roads.</a:t>
            </a:r>
          </a:p>
          <a:p>
            <a:r>
              <a:rPr lang="en-US" dirty="0" smtClean="0"/>
              <a:t>OCR can be improved to read other traffic signs like school ahead sign, speed breaker sign etc.</a:t>
            </a:r>
          </a:p>
          <a:p>
            <a:r>
              <a:rPr lang="en-US" dirty="0" smtClean="0"/>
              <a:t>Overtaking can be implemented in it.</a:t>
            </a:r>
            <a:endParaRPr lang="en-US" dirty="0"/>
          </a:p>
        </p:txBody>
      </p:sp>
    </p:spTree>
    <p:extLst>
      <p:ext uri="{BB962C8B-B14F-4D97-AF65-F5344CB8AC3E}">
        <p14:creationId xmlns:p14="http://schemas.microsoft.com/office/powerpoint/2010/main" xmlns="" val="607412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Scope And Future </a:t>
            </a:r>
            <a:r>
              <a:rPr lang="en-US" dirty="0" smtClean="0"/>
              <a:t>enhancements (2/2)</a:t>
            </a:r>
            <a:endParaRPr lang="en-US" dirty="0"/>
          </a:p>
        </p:txBody>
      </p:sp>
      <p:sp>
        <p:nvSpPr>
          <p:cNvPr id="3" name="Content Placeholder 2"/>
          <p:cNvSpPr>
            <a:spLocks noGrp="1"/>
          </p:cNvSpPr>
          <p:nvPr>
            <p:ph idx="1"/>
          </p:nvPr>
        </p:nvSpPr>
        <p:spPr/>
        <p:txBody>
          <a:bodyPr>
            <a:normAutofit/>
          </a:bodyPr>
          <a:lstStyle/>
          <a:p>
            <a:r>
              <a:rPr lang="en-US" dirty="0" smtClean="0"/>
              <a:t>The module can be used by many bots moving independently with their own servers.</a:t>
            </a:r>
            <a:endParaRPr lang="en-US" dirty="0" smtClean="0"/>
          </a:p>
          <a:p>
            <a:r>
              <a:rPr lang="en-US" dirty="0" smtClean="0"/>
              <a:t>The road signs can be so used to perform tasks like moving along a particular path. This can further be incorporated with other projects like factory equipment transfer robot.</a:t>
            </a:r>
          </a:p>
          <a:p>
            <a:r>
              <a:rPr lang="en-US" dirty="0" smtClean="0"/>
              <a:t>Speed limits can be monitored from the server.</a:t>
            </a:r>
            <a:endParaRPr lang="en-US" dirty="0" smtClean="0"/>
          </a:p>
        </p:txBody>
      </p:sp>
    </p:spTree>
    <p:extLst>
      <p:ext uri="{BB962C8B-B14F-4D97-AF65-F5344CB8AC3E}">
        <p14:creationId xmlns:p14="http://schemas.microsoft.com/office/powerpoint/2010/main" xmlns="" val="607412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33400"/>
            <a:ext cx="7242048" cy="1143000"/>
          </a:xfrm>
        </p:spPr>
        <p:txBody>
          <a:bodyPr/>
          <a:lstStyle/>
          <a:p>
            <a:pPr algn="ct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701040"/>
          </a:xfrm>
        </p:spPr>
        <p:txBody>
          <a:bodyPr/>
          <a:lstStyle/>
          <a:p>
            <a:pPr algn="ctr"/>
            <a:r>
              <a:rPr lang="en-US" dirty="0" smtClean="0"/>
              <a:t>Requirements (1/2)</a:t>
            </a:r>
            <a:endParaRPr lang="en-US" dirty="0"/>
          </a:p>
        </p:txBody>
      </p:sp>
      <p:sp>
        <p:nvSpPr>
          <p:cNvPr id="3" name="Content Placeholder 2"/>
          <p:cNvSpPr>
            <a:spLocks noGrp="1"/>
          </p:cNvSpPr>
          <p:nvPr>
            <p:ph idx="1"/>
          </p:nvPr>
        </p:nvSpPr>
        <p:spPr>
          <a:xfrm>
            <a:off x="457200" y="1066800"/>
            <a:ext cx="7696200" cy="5638800"/>
          </a:xfrm>
        </p:spPr>
        <p:txBody>
          <a:bodyPr/>
          <a:lstStyle/>
          <a:p>
            <a:r>
              <a:rPr lang="en-US" dirty="0" smtClean="0"/>
              <a:t>Line Following : The car has to follow the white line which is the representation of the lane of the actual world.</a:t>
            </a:r>
          </a:p>
          <a:p>
            <a:r>
              <a:rPr lang="en-US" dirty="0" smtClean="0"/>
              <a:t>Map Detection : The map has to be detected by the overhead camera and the road topology has to be stored in appropriate form.</a:t>
            </a:r>
          </a:p>
          <a:p>
            <a:r>
              <a:rPr lang="en-US" dirty="0" err="1" smtClean="0"/>
              <a:t>Bot</a:t>
            </a:r>
            <a:r>
              <a:rPr lang="en-US" dirty="0" smtClean="0"/>
              <a:t> Detection : The </a:t>
            </a:r>
            <a:r>
              <a:rPr lang="en-US" dirty="0" err="1" smtClean="0"/>
              <a:t>bot’s</a:t>
            </a:r>
            <a:r>
              <a:rPr lang="en-US" dirty="0" smtClean="0"/>
              <a:t> initial position has to be detected by the overhead camera so that the path can be calculated.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701040"/>
          </a:xfrm>
        </p:spPr>
        <p:txBody>
          <a:bodyPr/>
          <a:lstStyle/>
          <a:p>
            <a:pPr algn="ctr"/>
            <a:r>
              <a:rPr lang="en-US" dirty="0" smtClean="0"/>
              <a:t>Requirements (2/2)</a:t>
            </a:r>
            <a:endParaRPr lang="en-US" dirty="0"/>
          </a:p>
        </p:txBody>
      </p:sp>
      <p:sp>
        <p:nvSpPr>
          <p:cNvPr id="3" name="Content Placeholder 2"/>
          <p:cNvSpPr>
            <a:spLocks noGrp="1"/>
          </p:cNvSpPr>
          <p:nvPr>
            <p:ph idx="1"/>
          </p:nvPr>
        </p:nvSpPr>
        <p:spPr>
          <a:xfrm>
            <a:off x="457200" y="1066800"/>
            <a:ext cx="7696200" cy="5638800"/>
          </a:xfrm>
        </p:spPr>
        <p:txBody>
          <a:bodyPr/>
          <a:lstStyle/>
          <a:p>
            <a:r>
              <a:rPr lang="en-US" dirty="0" smtClean="0"/>
              <a:t>Identifying the road junctions : Identification and the combination road junctions which form part of a single junction , to a single junction</a:t>
            </a:r>
          </a:p>
          <a:p>
            <a:r>
              <a:rPr lang="en-US" dirty="0" smtClean="0"/>
              <a:t>Shortest Path calculation : Calculation of the shortest path from the source to the destination </a:t>
            </a:r>
          </a:p>
          <a:p>
            <a:r>
              <a:rPr lang="en-US" dirty="0" smtClean="0"/>
              <a:t>Used the </a:t>
            </a:r>
            <a:r>
              <a:rPr lang="en-US" dirty="0" err="1" smtClean="0"/>
              <a:t>Djikstra</a:t>
            </a:r>
            <a:r>
              <a:rPr lang="en-US" dirty="0" smtClean="0"/>
              <a:t> Algorithm to calculate it.</a:t>
            </a:r>
          </a:p>
          <a:p>
            <a:r>
              <a:rPr lang="en-US" dirty="0" smtClean="0"/>
              <a:t>Optical character Recognition : For identifying the speed limits of roads by seeing the speed limit sign boards .</a:t>
            </a:r>
          </a:p>
          <a:p>
            <a:r>
              <a:rPr lang="en-US" dirty="0" smtClean="0"/>
              <a:t>Identifying Traffic Signals : Using image processing to identify red and green lights and act accordingly.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TECHNICAL CHALLENGES</a:t>
            </a:r>
            <a:endParaRPr lang="en-US" dirty="0"/>
          </a:p>
        </p:txBody>
      </p:sp>
      <p:sp>
        <p:nvSpPr>
          <p:cNvPr id="3" name="Content Placeholder 2"/>
          <p:cNvSpPr>
            <a:spLocks noGrp="1"/>
          </p:cNvSpPr>
          <p:nvPr>
            <p:ph idx="1"/>
          </p:nvPr>
        </p:nvSpPr>
        <p:spPr/>
        <p:txBody>
          <a:bodyPr/>
          <a:lstStyle/>
          <a:p>
            <a:r>
              <a:rPr lang="en-US" dirty="0" smtClean="0"/>
              <a:t>Due to large arena size (6ft x 6ft), challenges were to appropriate position overhead camera and adjust color thresholds in a image taken from a considerable distance </a:t>
            </a:r>
          </a:p>
          <a:p>
            <a:r>
              <a:rPr lang="en-US" dirty="0" smtClean="0"/>
              <a:t>Reading speed signs from camera on a moving car.</a:t>
            </a:r>
          </a:p>
          <a:p>
            <a:r>
              <a:rPr lang="en-US" dirty="0" smtClean="0"/>
              <a:t>Detection of closely spaced junctions during white line following.</a:t>
            </a:r>
          </a:p>
          <a:p>
            <a:r>
              <a:rPr lang="en-US" dirty="0" smtClean="0"/>
              <a:t>Ensuring that the sign boards on the road are in the field of view of on-board camera.</a:t>
            </a:r>
          </a:p>
          <a:p>
            <a:endParaRPr lang="en-US" dirty="0" smtClean="0"/>
          </a:p>
          <a:p>
            <a:endParaRPr lang="en-US" dirty="0"/>
          </a:p>
        </p:txBody>
      </p:sp>
    </p:spTree>
    <p:extLst>
      <p:ext uri="{BB962C8B-B14F-4D97-AF65-F5344CB8AC3E}">
        <p14:creationId xmlns:p14="http://schemas.microsoft.com/office/powerpoint/2010/main" xmlns="" val="78100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INNOVATION</a:t>
            </a:r>
            <a:endParaRPr lang="en-US" dirty="0"/>
          </a:p>
        </p:txBody>
      </p:sp>
      <p:sp>
        <p:nvSpPr>
          <p:cNvPr id="3" name="Content Placeholder 2"/>
          <p:cNvSpPr>
            <a:spLocks noGrp="1"/>
          </p:cNvSpPr>
          <p:nvPr>
            <p:ph idx="1"/>
          </p:nvPr>
        </p:nvSpPr>
        <p:spPr/>
        <p:txBody>
          <a:bodyPr>
            <a:normAutofit fontScale="92500"/>
          </a:bodyPr>
          <a:lstStyle/>
          <a:p>
            <a:r>
              <a:rPr lang="en-US" b="1" dirty="0" smtClean="0"/>
              <a:t>Learning algorithm </a:t>
            </a:r>
            <a:r>
              <a:rPr lang="en-US" dirty="0" smtClean="0"/>
              <a:t>for white line following – When the car moved to an all black zone, it moves towards its original state which is stored.</a:t>
            </a:r>
          </a:p>
          <a:p>
            <a:r>
              <a:rPr lang="en-US" b="1" dirty="0" err="1" smtClean="0"/>
              <a:t>Djikstra’s</a:t>
            </a:r>
            <a:r>
              <a:rPr lang="en-US" b="1" dirty="0" smtClean="0"/>
              <a:t> Algorithm with lane system </a:t>
            </a:r>
            <a:r>
              <a:rPr lang="en-US" dirty="0" smtClean="0"/>
              <a:t>– Shortest path is found such that the bot respects the lane system of roads.</a:t>
            </a:r>
          </a:p>
          <a:p>
            <a:r>
              <a:rPr lang="en-US" b="1" dirty="0" err="1" smtClean="0"/>
              <a:t>Floodfill</a:t>
            </a:r>
            <a:r>
              <a:rPr lang="en-US" b="1" dirty="0" smtClean="0"/>
              <a:t> algorithm </a:t>
            </a:r>
            <a:r>
              <a:rPr lang="en-US" dirty="0" smtClean="0"/>
              <a:t>to find road connectivity on map.</a:t>
            </a:r>
          </a:p>
          <a:p>
            <a:r>
              <a:rPr lang="en-US" dirty="0" smtClean="0"/>
              <a:t>Making </a:t>
            </a:r>
            <a:r>
              <a:rPr lang="en-US" b="1" dirty="0" smtClean="0"/>
              <a:t>triangular heads </a:t>
            </a:r>
            <a:r>
              <a:rPr lang="en-US" dirty="0" smtClean="0"/>
              <a:t>at square junctions for efficient white line following at junctions – change from all white junction to thinner white lane becomes gradual.</a:t>
            </a:r>
          </a:p>
          <a:p>
            <a:endParaRPr lang="en-US" dirty="0"/>
          </a:p>
        </p:txBody>
      </p:sp>
    </p:spTree>
    <p:extLst>
      <p:ext uri="{BB962C8B-B14F-4D97-AF65-F5344CB8AC3E}">
        <p14:creationId xmlns:p14="http://schemas.microsoft.com/office/powerpoint/2010/main" xmlns="" val="42943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Core algorithm (1/4)</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1"/>
                </a:solidFill>
              </a:rPr>
              <a:t>Road Network Detection – </a:t>
            </a:r>
          </a:p>
          <a:p>
            <a:pPr lvl="1"/>
            <a:r>
              <a:rPr lang="en-US" dirty="0" smtClean="0">
                <a:solidFill>
                  <a:schemeClr val="tx1"/>
                </a:solidFill>
              </a:rPr>
              <a:t>Image of arena taken from overhead camera.</a:t>
            </a:r>
          </a:p>
          <a:p>
            <a:pPr lvl="1"/>
            <a:r>
              <a:rPr lang="en-US" dirty="0" smtClean="0">
                <a:solidFill>
                  <a:schemeClr val="tx1"/>
                </a:solidFill>
              </a:rPr>
              <a:t>Map with black roads with white lanes, junctions have slightly bigger white blobs.</a:t>
            </a:r>
          </a:p>
          <a:p>
            <a:pPr lvl="1"/>
            <a:r>
              <a:rPr lang="en-US" dirty="0" smtClean="0">
                <a:solidFill>
                  <a:schemeClr val="tx1"/>
                </a:solidFill>
              </a:rPr>
              <a:t>Cropping and smoothening of image to remove noise.</a:t>
            </a:r>
          </a:p>
          <a:p>
            <a:pPr lvl="1"/>
            <a:r>
              <a:rPr lang="en-US" dirty="0" smtClean="0">
                <a:solidFill>
                  <a:schemeClr val="tx1"/>
                </a:solidFill>
              </a:rPr>
              <a:t>Identifying junctions by using erosion followed by dilation and giving them different color.</a:t>
            </a:r>
          </a:p>
          <a:p>
            <a:pPr lvl="1"/>
            <a:r>
              <a:rPr lang="en-US" i="1" dirty="0" err="1" smtClean="0">
                <a:solidFill>
                  <a:schemeClr val="tx1"/>
                </a:solidFill>
              </a:rPr>
              <a:t>Floodfill</a:t>
            </a:r>
            <a:r>
              <a:rPr lang="en-US" i="1" dirty="0" smtClean="0">
                <a:solidFill>
                  <a:schemeClr val="tx1"/>
                </a:solidFill>
              </a:rPr>
              <a:t> </a:t>
            </a:r>
            <a:r>
              <a:rPr lang="en-US" dirty="0" smtClean="0">
                <a:solidFill>
                  <a:schemeClr val="tx1"/>
                </a:solidFill>
              </a:rPr>
              <a:t>algorithm applied to get road connectivity information.</a:t>
            </a:r>
          </a:p>
          <a:p>
            <a:pPr lvl="1"/>
            <a:r>
              <a:rPr lang="en-US" b="1" u="sng" dirty="0" smtClean="0">
                <a:solidFill>
                  <a:schemeClr val="tx1"/>
                </a:solidFill>
              </a:rPr>
              <a:t>OUTPUT </a:t>
            </a:r>
            <a:r>
              <a:rPr lang="en-US" dirty="0" smtClean="0">
                <a:solidFill>
                  <a:schemeClr val="tx1"/>
                </a:solidFill>
              </a:rPr>
              <a:t>– Two files containing junction coordinates and adjacency matrix for edges.</a:t>
            </a:r>
          </a:p>
        </p:txBody>
      </p:sp>
    </p:spTree>
    <p:extLst>
      <p:ext uri="{BB962C8B-B14F-4D97-AF65-F5344CB8AC3E}">
        <p14:creationId xmlns:p14="http://schemas.microsoft.com/office/powerpoint/2010/main" xmlns="" val="306163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Road network</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609725"/>
            <a:ext cx="5943599" cy="484663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CORE ALGORITHM (2/4)</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Detection of start position of car </a:t>
            </a:r>
          </a:p>
          <a:p>
            <a:pPr lvl="1"/>
            <a:r>
              <a:rPr lang="en-US" dirty="0" smtClean="0">
                <a:solidFill>
                  <a:schemeClr val="tx1"/>
                </a:solidFill>
              </a:rPr>
              <a:t>Car has two tags to find orientation – one red colored tag towards forward direction and one blue tag backwards</a:t>
            </a:r>
          </a:p>
          <a:p>
            <a:pPr lvl="1"/>
            <a:r>
              <a:rPr lang="en-US" dirty="0" smtClean="0">
                <a:solidFill>
                  <a:schemeClr val="tx1"/>
                </a:solidFill>
              </a:rPr>
              <a:t>Simple algorithm to detect the tags of the car on the map using connected components.</a:t>
            </a:r>
          </a:p>
          <a:p>
            <a:pPr lvl="1"/>
            <a:r>
              <a:rPr lang="en-US" dirty="0" smtClean="0">
                <a:solidFill>
                  <a:schemeClr val="tx1"/>
                </a:solidFill>
              </a:rPr>
              <a:t>Constraint that area of tag lies in a given range.</a:t>
            </a:r>
          </a:p>
          <a:p>
            <a:pPr lvl="1"/>
            <a:r>
              <a:rPr lang="en-US" b="1" u="sng" dirty="0" smtClean="0">
                <a:solidFill>
                  <a:schemeClr val="tx1"/>
                </a:solidFill>
              </a:rPr>
              <a:t>OUTPUT</a:t>
            </a:r>
            <a:r>
              <a:rPr lang="en-US" dirty="0" smtClean="0">
                <a:solidFill>
                  <a:schemeClr val="tx1"/>
                </a:solidFill>
              </a:rPr>
              <a:t> – File containing coordinates of centers of two tags.</a:t>
            </a:r>
            <a:endParaRPr lang="en-US" dirty="0">
              <a:solidFill>
                <a:schemeClr val="tx1"/>
              </a:solidFill>
            </a:endParaRPr>
          </a:p>
        </p:txBody>
      </p:sp>
    </p:spTree>
    <p:extLst>
      <p:ext uri="{BB962C8B-B14F-4D97-AF65-F5344CB8AC3E}">
        <p14:creationId xmlns:p14="http://schemas.microsoft.com/office/powerpoint/2010/main" xmlns="" val="2136939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240</TotalTime>
  <Words>1528</Words>
  <Application>Microsoft Office PowerPoint</Application>
  <PresentationFormat>On-screen Show (4:3)</PresentationFormat>
  <Paragraphs>179</Paragraphs>
  <Slides>27</Slides>
  <Notes>20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CS308 Embedded  Systems Lab </vt:lpstr>
      <vt:lpstr>Problem statement</vt:lpstr>
      <vt:lpstr>Requirements (1/2)</vt:lpstr>
      <vt:lpstr>Requirements (2/2)</vt:lpstr>
      <vt:lpstr>TECHNICAL CHALLENGES</vt:lpstr>
      <vt:lpstr>INNOVATION</vt:lpstr>
      <vt:lpstr>Core algorithm (1/4)</vt:lpstr>
      <vt:lpstr>Road network</vt:lpstr>
      <vt:lpstr>CORE ALGORITHM (2/4)</vt:lpstr>
      <vt:lpstr>CORE ALGORITHM (3/4)</vt:lpstr>
      <vt:lpstr>CORE ALGORITHM (4/4)</vt:lpstr>
      <vt:lpstr>Work division</vt:lpstr>
      <vt:lpstr>Project plan</vt:lpstr>
      <vt:lpstr>FLOW CHART</vt:lpstr>
      <vt:lpstr>TESTING CRITERIA  HOW TEST WAS PERFORMED  RESULTS</vt:lpstr>
      <vt:lpstr> 1. Correct detection of lanes and junctionS</vt:lpstr>
      <vt:lpstr>2. Correct detection of start position of car</vt:lpstr>
      <vt:lpstr>3. Finding Shortest Path</vt:lpstr>
      <vt:lpstr>4. White line following</vt:lpstr>
      <vt:lpstr>5. Following lane system</vt:lpstr>
      <vt:lpstr>6. Processing road signs</vt:lpstr>
      <vt:lpstr>Performance metrics</vt:lpstr>
      <vt:lpstr>Reusability</vt:lpstr>
      <vt:lpstr>Reusability (Contd.)</vt:lpstr>
      <vt:lpstr>Scope And Future enhancements (1/2)</vt:lpstr>
      <vt:lpstr>Scope And Future enhancements (2/2)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CS308 Embedded  Systems Lab </dc:title>
  <dc:creator>hemant</dc:creator>
  <cp:lastModifiedBy>hemant</cp:lastModifiedBy>
  <cp:revision>33</cp:revision>
  <dcterms:created xsi:type="dcterms:W3CDTF">2011-04-13T02:13:47Z</dcterms:created>
  <dcterms:modified xsi:type="dcterms:W3CDTF">2011-04-13T22:50:16Z</dcterms:modified>
</cp:coreProperties>
</file>