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8" autoAdjust="0"/>
    <p:restoredTop sz="94660"/>
  </p:normalViewPr>
  <p:slideViewPr>
    <p:cSldViewPr>
      <p:cViewPr varScale="1">
        <p:scale>
          <a:sx n="74" d="100"/>
          <a:sy n="74" d="100"/>
        </p:scale>
        <p:origin x="-7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3695-3E13-4CCE-9CA9-7A54FB703A77}" type="datetimeFigureOut">
              <a:rPr lang="en-US" smtClean="0"/>
              <a:t>Fri, 20-04-12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5B56D-450F-4392-A26B-213930B4580E}" type="slidenum">
              <a:rPr lang="en-US" smtClean="0"/>
              <a:t>‹#›</a:t>
            </a:fld>
            <a:endParaRPr lang="en-US"/>
          </a:p>
        </p:txBody>
      </p:sp>
    </p:spTree>
    <p:extLst>
      <p:ext uri="{BB962C8B-B14F-4D97-AF65-F5344CB8AC3E}">
        <p14:creationId xmlns:p14="http://schemas.microsoft.com/office/powerpoint/2010/main" val="692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a:t>
            </a:fld>
            <a:endParaRPr lang="en-US"/>
          </a:p>
        </p:txBody>
      </p:sp>
    </p:spTree>
    <p:extLst>
      <p:ext uri="{BB962C8B-B14F-4D97-AF65-F5344CB8AC3E}">
        <p14:creationId xmlns:p14="http://schemas.microsoft.com/office/powerpoint/2010/main" val="162404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10</a:t>
            </a:fld>
            <a:endParaRPr lang="en-US"/>
          </a:p>
        </p:txBody>
      </p:sp>
    </p:spTree>
    <p:extLst>
      <p:ext uri="{BB962C8B-B14F-4D97-AF65-F5344CB8AC3E}">
        <p14:creationId xmlns:p14="http://schemas.microsoft.com/office/powerpoint/2010/main" val="380497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11</a:t>
            </a:fld>
            <a:endParaRPr lang="en-US"/>
          </a:p>
        </p:txBody>
      </p:sp>
    </p:spTree>
    <p:extLst>
      <p:ext uri="{BB962C8B-B14F-4D97-AF65-F5344CB8AC3E}">
        <p14:creationId xmlns:p14="http://schemas.microsoft.com/office/powerpoint/2010/main" val="115485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12</a:t>
            </a:fld>
            <a:endParaRPr lang="en-US"/>
          </a:p>
        </p:txBody>
      </p:sp>
    </p:spTree>
    <p:extLst>
      <p:ext uri="{BB962C8B-B14F-4D97-AF65-F5344CB8AC3E}">
        <p14:creationId xmlns:p14="http://schemas.microsoft.com/office/powerpoint/2010/main" val="285548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13</a:t>
            </a:fld>
            <a:endParaRPr lang="en-US"/>
          </a:p>
        </p:txBody>
      </p:sp>
    </p:spTree>
    <p:extLst>
      <p:ext uri="{BB962C8B-B14F-4D97-AF65-F5344CB8AC3E}">
        <p14:creationId xmlns:p14="http://schemas.microsoft.com/office/powerpoint/2010/main" val="172658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14</a:t>
            </a:fld>
            <a:endParaRPr lang="en-US"/>
          </a:p>
        </p:txBody>
      </p:sp>
    </p:spTree>
    <p:extLst>
      <p:ext uri="{BB962C8B-B14F-4D97-AF65-F5344CB8AC3E}">
        <p14:creationId xmlns:p14="http://schemas.microsoft.com/office/powerpoint/2010/main" val="92802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15</a:t>
            </a:fld>
            <a:endParaRPr lang="en-US"/>
          </a:p>
        </p:txBody>
      </p:sp>
    </p:spTree>
    <p:extLst>
      <p:ext uri="{BB962C8B-B14F-4D97-AF65-F5344CB8AC3E}">
        <p14:creationId xmlns:p14="http://schemas.microsoft.com/office/powerpoint/2010/main" val="228908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2</a:t>
            </a:fld>
            <a:endParaRPr lang="en-US"/>
          </a:p>
        </p:txBody>
      </p:sp>
    </p:spTree>
    <p:extLst>
      <p:ext uri="{BB962C8B-B14F-4D97-AF65-F5344CB8AC3E}">
        <p14:creationId xmlns:p14="http://schemas.microsoft.com/office/powerpoint/2010/main" val="17856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3</a:t>
            </a:fld>
            <a:endParaRPr lang="en-US"/>
          </a:p>
        </p:txBody>
      </p:sp>
    </p:spTree>
    <p:extLst>
      <p:ext uri="{BB962C8B-B14F-4D97-AF65-F5344CB8AC3E}">
        <p14:creationId xmlns:p14="http://schemas.microsoft.com/office/powerpoint/2010/main" val="32818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4</a:t>
            </a:fld>
            <a:endParaRPr lang="en-US"/>
          </a:p>
        </p:txBody>
      </p:sp>
    </p:spTree>
    <p:extLst>
      <p:ext uri="{BB962C8B-B14F-4D97-AF65-F5344CB8AC3E}">
        <p14:creationId xmlns:p14="http://schemas.microsoft.com/office/powerpoint/2010/main" val="26528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5</a:t>
            </a:fld>
            <a:endParaRPr lang="en-US"/>
          </a:p>
        </p:txBody>
      </p:sp>
    </p:spTree>
    <p:extLst>
      <p:ext uri="{BB962C8B-B14F-4D97-AF65-F5344CB8AC3E}">
        <p14:creationId xmlns:p14="http://schemas.microsoft.com/office/powerpoint/2010/main" val="636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6</a:t>
            </a:fld>
            <a:endParaRPr lang="en-US"/>
          </a:p>
        </p:txBody>
      </p:sp>
    </p:spTree>
    <p:extLst>
      <p:ext uri="{BB962C8B-B14F-4D97-AF65-F5344CB8AC3E}">
        <p14:creationId xmlns:p14="http://schemas.microsoft.com/office/powerpoint/2010/main" val="17508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7</a:t>
            </a:fld>
            <a:endParaRPr lang="en-US"/>
          </a:p>
        </p:txBody>
      </p:sp>
    </p:spTree>
    <p:extLst>
      <p:ext uri="{BB962C8B-B14F-4D97-AF65-F5344CB8AC3E}">
        <p14:creationId xmlns:p14="http://schemas.microsoft.com/office/powerpoint/2010/main" val="334256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8</a:t>
            </a:fld>
            <a:endParaRPr lang="en-US"/>
          </a:p>
        </p:txBody>
      </p:sp>
    </p:spTree>
    <p:extLst>
      <p:ext uri="{BB962C8B-B14F-4D97-AF65-F5344CB8AC3E}">
        <p14:creationId xmlns:p14="http://schemas.microsoft.com/office/powerpoint/2010/main" val="273578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9</a:t>
            </a:fld>
            <a:endParaRPr lang="en-US"/>
          </a:p>
        </p:txBody>
      </p:sp>
    </p:spTree>
    <p:extLst>
      <p:ext uri="{BB962C8B-B14F-4D97-AF65-F5344CB8AC3E}">
        <p14:creationId xmlns:p14="http://schemas.microsoft.com/office/powerpoint/2010/main" val="20225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Fri, 20-04-12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Fri, 20-04-12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structables.com/id/How-to-build-an-Arduino-WiFi-4x4-with-Android-Co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instructables.com/id/JabberBot-The-Arduino-robot-with-an-ATMega-brain-/" TargetMode="External"/><Relationship Id="rId5" Type="http://schemas.openxmlformats.org/officeDocument/2006/relationships/hyperlink" Target="http://code.google.com/p/javacv/" TargetMode="External"/><Relationship Id="rId4" Type="http://schemas.openxmlformats.org/officeDocument/2006/relationships/hyperlink" Target="http://asynclabs.com/store?page=shop.product_details&amp;product_id=26&amp;vmcch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089025"/>
          </a:xfrm>
        </p:spPr>
        <p:txBody>
          <a:bodyPr/>
          <a:lstStyle/>
          <a:p>
            <a:r>
              <a:rPr lang="en-US" sz="2800" smtClean="0"/>
              <a:t>Android BASED</a:t>
            </a:r>
            <a:r>
              <a:rPr lang="en-US" sz="2800" dirty="0" smtClean="0"/>
              <a:t/>
            </a:r>
            <a:br>
              <a:rPr lang="en-US" sz="2800" dirty="0" smtClean="0"/>
            </a:br>
            <a:r>
              <a:rPr lang="en-US" sz="2800" dirty="0" smtClean="0"/>
              <a:t>Remote Tennis Ball Collector</a:t>
            </a:r>
            <a:endParaRPr lang="en-US" sz="2800" dirty="0"/>
          </a:p>
        </p:txBody>
      </p:sp>
      <p:sp>
        <p:nvSpPr>
          <p:cNvPr id="3" name="Subtitle 2"/>
          <p:cNvSpPr>
            <a:spLocks noGrp="1"/>
          </p:cNvSpPr>
          <p:nvPr>
            <p:ph type="subTitle" idx="1"/>
          </p:nvPr>
        </p:nvSpPr>
        <p:spPr>
          <a:xfrm>
            <a:off x="1371600" y="3886200"/>
            <a:ext cx="6400800" cy="2286000"/>
          </a:xfrm>
        </p:spPr>
        <p:txBody>
          <a:bodyPr>
            <a:normAutofit/>
          </a:bodyPr>
          <a:lstStyle/>
          <a:p>
            <a:r>
              <a:rPr lang="en-US" sz="2000" dirty="0" smtClean="0"/>
              <a:t>Team Members</a:t>
            </a:r>
            <a:endParaRPr lang="en-US" sz="2400" dirty="0" smtClean="0"/>
          </a:p>
          <a:p>
            <a:r>
              <a:rPr lang="en-US" sz="2400" dirty="0" err="1" smtClean="0">
                <a:solidFill>
                  <a:schemeClr val="tx1"/>
                </a:solidFill>
              </a:rPr>
              <a:t>Hasan</a:t>
            </a:r>
            <a:r>
              <a:rPr lang="en-US" sz="2400" dirty="0" smtClean="0">
                <a:solidFill>
                  <a:schemeClr val="tx1"/>
                </a:solidFill>
              </a:rPr>
              <a:t> Kumar Reddy A (09005065)</a:t>
            </a:r>
          </a:p>
          <a:p>
            <a:r>
              <a:rPr lang="en-US" sz="2400" dirty="0" err="1" smtClean="0">
                <a:solidFill>
                  <a:schemeClr val="tx1"/>
                </a:solidFill>
              </a:rPr>
              <a:t>Bhanu</a:t>
            </a:r>
            <a:r>
              <a:rPr lang="en-US" sz="2400" dirty="0" smtClean="0">
                <a:solidFill>
                  <a:schemeClr val="tx1"/>
                </a:solidFill>
              </a:rPr>
              <a:t> </a:t>
            </a:r>
            <a:r>
              <a:rPr lang="en-US" sz="2400" dirty="0" err="1" smtClean="0">
                <a:solidFill>
                  <a:schemeClr val="tx1"/>
                </a:solidFill>
              </a:rPr>
              <a:t>Prakash</a:t>
            </a:r>
            <a:r>
              <a:rPr lang="en-US" sz="2400" dirty="0" smtClean="0">
                <a:solidFill>
                  <a:schemeClr val="tx1"/>
                </a:solidFill>
              </a:rPr>
              <a:t> V (09005050)</a:t>
            </a:r>
          </a:p>
          <a:p>
            <a:r>
              <a:rPr lang="en-US" sz="2400" dirty="0" err="1" smtClean="0">
                <a:solidFill>
                  <a:schemeClr val="tx1"/>
                </a:solidFill>
              </a:rPr>
              <a:t>Vinod</a:t>
            </a:r>
            <a:r>
              <a:rPr lang="en-US" sz="2400" dirty="0" smtClean="0">
                <a:solidFill>
                  <a:schemeClr val="tx1"/>
                </a:solidFill>
              </a:rPr>
              <a:t> Reddy G (09005071)</a:t>
            </a:r>
          </a:p>
          <a:p>
            <a:r>
              <a:rPr lang="en-US" sz="2400" dirty="0" err="1" smtClean="0">
                <a:solidFill>
                  <a:schemeClr val="tx1"/>
                </a:solidFill>
              </a:rPr>
              <a:t>Avinash</a:t>
            </a:r>
            <a:r>
              <a:rPr lang="en-US" sz="2400" dirty="0" smtClean="0">
                <a:solidFill>
                  <a:schemeClr val="tx1"/>
                </a:solidFill>
              </a:rPr>
              <a:t> </a:t>
            </a:r>
            <a:r>
              <a:rPr lang="en-US" sz="2400" dirty="0" err="1" smtClean="0">
                <a:solidFill>
                  <a:schemeClr val="tx1"/>
                </a:solidFill>
              </a:rPr>
              <a:t>Theetla</a:t>
            </a:r>
            <a:r>
              <a:rPr lang="en-US" sz="2400" dirty="0" smtClean="0">
                <a:solidFill>
                  <a:schemeClr val="tx1"/>
                </a:solidFill>
              </a:rPr>
              <a:t> (09005056)</a:t>
            </a:r>
          </a:p>
        </p:txBody>
      </p:sp>
      <p:sp>
        <p:nvSpPr>
          <p:cNvPr id="4" name="TextBox 3"/>
          <p:cNvSpPr txBox="1"/>
          <p:nvPr/>
        </p:nvSpPr>
        <p:spPr>
          <a:xfrm>
            <a:off x="3200400" y="2438399"/>
            <a:ext cx="2438400" cy="646331"/>
          </a:xfrm>
          <a:prstGeom prst="rect">
            <a:avLst/>
          </a:prstGeom>
          <a:noFill/>
        </p:spPr>
        <p:txBody>
          <a:bodyPr wrap="square" rtlCol="0">
            <a:spAutoFit/>
          </a:bodyPr>
          <a:lstStyle/>
          <a:p>
            <a:pPr algn="ctr"/>
            <a:r>
              <a:rPr lang="en-US" dirty="0" smtClean="0"/>
              <a:t>CS308: ERTS Lab</a:t>
            </a:r>
            <a:br>
              <a:rPr lang="en-US" dirty="0" smtClean="0"/>
            </a:br>
            <a:r>
              <a:rPr lang="en-US" dirty="0" smtClean="0"/>
              <a:t>Group 14</a:t>
            </a:r>
            <a:endParaRPr lang="en-US" dirty="0"/>
          </a:p>
        </p:txBody>
      </p:sp>
    </p:spTree>
    <p:extLst>
      <p:ext uri="{BB962C8B-B14F-4D97-AF65-F5344CB8AC3E}">
        <p14:creationId xmlns:p14="http://schemas.microsoft.com/office/powerpoint/2010/main" val="10549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Hardware</a:t>
            </a:r>
          </a:p>
          <a:p>
            <a:pPr lvl="1"/>
            <a:r>
              <a:rPr lang="en-US" dirty="0" smtClean="0"/>
              <a:t>Camera mounting</a:t>
            </a:r>
            <a:endParaRPr lang="en-US" dirty="0"/>
          </a:p>
          <a:p>
            <a:pPr lvl="2"/>
            <a:r>
              <a:rPr lang="en-US" dirty="0" smtClean="0"/>
              <a:t>Front</a:t>
            </a:r>
          </a:p>
          <a:p>
            <a:pPr lvl="3"/>
            <a:r>
              <a:rPr lang="en-US" sz="1800" dirty="0" smtClean="0"/>
              <a:t>will </a:t>
            </a:r>
            <a:r>
              <a:rPr lang="en-US" sz="1800" dirty="0"/>
              <a:t>block the sharp </a:t>
            </a:r>
            <a:r>
              <a:rPr lang="en-US" sz="1800" dirty="0" smtClean="0"/>
              <a:t>sensors</a:t>
            </a:r>
          </a:p>
          <a:p>
            <a:pPr lvl="3"/>
            <a:r>
              <a:rPr lang="en-US" sz="1800" dirty="0"/>
              <a:t>w</a:t>
            </a:r>
            <a:r>
              <a:rPr lang="en-US" sz="1800" dirty="0" smtClean="0"/>
              <a:t>ill block grippers movement</a:t>
            </a:r>
            <a:endParaRPr lang="en-US" sz="1800" dirty="0"/>
          </a:p>
          <a:p>
            <a:pPr lvl="2"/>
            <a:r>
              <a:rPr lang="en-US" dirty="0"/>
              <a:t>Top </a:t>
            </a:r>
          </a:p>
          <a:p>
            <a:pPr lvl="3"/>
            <a:r>
              <a:rPr lang="en-US" sz="1800" dirty="0" smtClean="0"/>
              <a:t>Gripper </a:t>
            </a:r>
            <a:r>
              <a:rPr lang="en-US" sz="1800" dirty="0" err="1"/>
              <a:t>arp</a:t>
            </a:r>
            <a:r>
              <a:rPr lang="en-US" sz="1800" dirty="0"/>
              <a:t> in its </a:t>
            </a:r>
            <a:r>
              <a:rPr lang="en-US" sz="1800" dirty="0" smtClean="0"/>
              <a:t>path</a:t>
            </a:r>
            <a:endParaRPr lang="en-US" sz="1800" dirty="0"/>
          </a:p>
          <a:p>
            <a:pPr lvl="1"/>
            <a:r>
              <a:rPr lang="en-US" dirty="0" smtClean="0"/>
              <a:t>Sensor</a:t>
            </a:r>
            <a:endParaRPr lang="en-US" dirty="0"/>
          </a:p>
          <a:p>
            <a:pPr lvl="2"/>
            <a:r>
              <a:rPr lang="en-US" dirty="0"/>
              <a:t>Single sensor – missed the ball many </a:t>
            </a:r>
            <a:r>
              <a:rPr lang="en-US" dirty="0" smtClean="0"/>
              <a:t>times</a:t>
            </a:r>
          </a:p>
          <a:p>
            <a:pPr lvl="1"/>
            <a:r>
              <a:rPr lang="en-US" dirty="0" smtClean="0"/>
              <a:t>Solution</a:t>
            </a:r>
          </a:p>
          <a:p>
            <a:pPr lvl="2"/>
            <a:r>
              <a:rPr lang="en-US" dirty="0" smtClean="0"/>
              <a:t>Increase the arm’s length</a:t>
            </a:r>
          </a:p>
          <a:p>
            <a:pPr lvl="2"/>
            <a:r>
              <a:rPr lang="en-US" dirty="0" smtClean="0"/>
              <a:t>Place 2 sensors ON the Camera</a:t>
            </a:r>
          </a:p>
          <a:p>
            <a:pPr lvl="2"/>
            <a:r>
              <a:rPr lang="en-US" dirty="0" smtClean="0"/>
              <a:t>Fix the Camera in front of bot</a:t>
            </a:r>
          </a:p>
          <a:p>
            <a:pPr lvl="2"/>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828800"/>
            <a:ext cx="3886200" cy="2338665"/>
          </a:xfrm>
          <a:prstGeom prst="rect">
            <a:avLst/>
          </a:prstGeom>
        </p:spPr>
      </p:pic>
    </p:spTree>
    <p:extLst>
      <p:ext uri="{BB962C8B-B14F-4D97-AF65-F5344CB8AC3E}">
        <p14:creationId xmlns:p14="http://schemas.microsoft.com/office/powerpoint/2010/main" val="16022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Bluetooth Setup</a:t>
            </a:r>
            <a:endParaRPr lang="en-US" dirty="0"/>
          </a:p>
          <a:p>
            <a:pPr lvl="1"/>
            <a:r>
              <a:rPr lang="en-US" dirty="0"/>
              <a:t>Identification &amp; </a:t>
            </a:r>
            <a:r>
              <a:rPr lang="en-US" dirty="0" smtClean="0"/>
              <a:t>Procurement</a:t>
            </a:r>
            <a:endParaRPr lang="en-US" dirty="0"/>
          </a:p>
          <a:p>
            <a:pPr lvl="2"/>
            <a:r>
              <a:rPr lang="en-US" dirty="0"/>
              <a:t>Help from </a:t>
            </a:r>
            <a:r>
              <a:rPr lang="en-US" dirty="0" err="1"/>
              <a:t>Piyush</a:t>
            </a:r>
            <a:r>
              <a:rPr lang="en-US" dirty="0"/>
              <a:t>, Lab Asst.</a:t>
            </a:r>
          </a:p>
          <a:p>
            <a:pPr lvl="1"/>
            <a:r>
              <a:rPr lang="en-US" dirty="0" smtClean="0"/>
              <a:t>Programming</a:t>
            </a:r>
          </a:p>
          <a:p>
            <a:r>
              <a:rPr lang="en-US" dirty="0" smtClean="0"/>
              <a:t>Firebird Logic Implementation</a:t>
            </a:r>
          </a:p>
          <a:p>
            <a:pPr lvl="1"/>
            <a:r>
              <a:rPr lang="en-US" dirty="0" smtClean="0"/>
              <a:t>Identifying the correct sensor(s) reading under which the gripper arm should be signaled to pick the ball</a:t>
            </a:r>
          </a:p>
          <a:p>
            <a:pPr lvl="1"/>
            <a:r>
              <a:rPr lang="en-US" dirty="0" smtClean="0"/>
              <a:t>Understanding ( and fixing the gripper arm ) the </a:t>
            </a:r>
            <a:r>
              <a:rPr lang="en-US" dirty="0" err="1" smtClean="0"/>
              <a:t>behaviour</a:t>
            </a:r>
            <a:r>
              <a:rPr lang="en-US" dirty="0" smtClean="0"/>
              <a:t> of gripper arm for various values servo motor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3918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Only orange colored objects in view are TT balls</a:t>
            </a:r>
          </a:p>
          <a:p>
            <a:r>
              <a:rPr lang="en-US" dirty="0" smtClean="0"/>
              <a:t>Only one ball in the bots view</a:t>
            </a:r>
            <a:endParaRPr lang="en-US" dirty="0"/>
          </a:p>
          <a:p>
            <a:pPr lvl="1"/>
            <a:r>
              <a:rPr lang="en-US" dirty="0"/>
              <a:t>Though our </a:t>
            </a:r>
            <a:r>
              <a:rPr lang="en-US" dirty="0" err="1"/>
              <a:t>openCV</a:t>
            </a:r>
            <a:r>
              <a:rPr lang="en-US" dirty="0"/>
              <a:t> code can distinguish and identify one of the balls, bot might get confused in few cases</a:t>
            </a:r>
          </a:p>
          <a:p>
            <a:r>
              <a:rPr lang="en-US" dirty="0" smtClean="0"/>
              <a:t>Sensor value might change with hardware</a:t>
            </a:r>
          </a:p>
          <a:p>
            <a:r>
              <a:rPr lang="en-US" dirty="0" smtClean="0"/>
              <a:t>Hardware</a:t>
            </a:r>
          </a:p>
          <a:p>
            <a:pPr lvl="1"/>
            <a:r>
              <a:rPr lang="en-US" dirty="0" smtClean="0"/>
              <a:t>Android : </a:t>
            </a:r>
          </a:p>
          <a:p>
            <a:pPr lvl="2"/>
            <a:r>
              <a:rPr lang="en-US" dirty="0" smtClean="0"/>
              <a:t>armv7 </a:t>
            </a:r>
            <a:r>
              <a:rPr lang="en-US" dirty="0"/>
              <a:t>processor is recommended, because </a:t>
            </a:r>
            <a:r>
              <a:rPr lang="en-US" dirty="0" smtClean="0"/>
              <a:t>of have a floating </a:t>
            </a:r>
            <a:r>
              <a:rPr lang="en-US" dirty="0"/>
              <a:t>point </a:t>
            </a:r>
            <a:r>
              <a:rPr lang="en-US" dirty="0" smtClean="0"/>
              <a:t>preprocessor (Open CV).</a:t>
            </a:r>
          </a:p>
          <a:p>
            <a:pPr lvl="2"/>
            <a:r>
              <a:rPr lang="en-US" dirty="0" smtClean="0"/>
              <a:t>Touch enabled – by design</a:t>
            </a:r>
          </a:p>
          <a:p>
            <a:pPr lvl="2"/>
            <a:r>
              <a:rPr lang="en-US" dirty="0" smtClean="0"/>
              <a:t>Bluetooth and Wi-Fi capability – most smart phones have it</a:t>
            </a:r>
          </a:p>
          <a:p>
            <a:r>
              <a:rPr lang="en-US" dirty="0" smtClean="0"/>
              <a:t>Basket not </a:t>
            </a:r>
            <a:r>
              <a:rPr lang="en-US" dirty="0" smtClean="0"/>
              <a:t>implemented</a:t>
            </a:r>
          </a:p>
          <a:p>
            <a:r>
              <a:rPr lang="en-US" dirty="0" smtClean="0"/>
              <a:t>Build only for android v&gt;=2.3</a:t>
            </a:r>
          </a:p>
          <a:p>
            <a:pPr lvl="1"/>
            <a:r>
              <a:rPr lang="en-US" dirty="0" smtClean="0"/>
              <a:t>Bug in 2.2 regarding </a:t>
            </a:r>
            <a:r>
              <a:rPr lang="en-US" dirty="0" err="1" smtClean="0"/>
              <a:t>BitmapFactory</a:t>
            </a:r>
            <a:endParaRPr lang="en-US" dirty="0"/>
          </a:p>
        </p:txBody>
      </p:sp>
    </p:spTree>
    <p:extLst>
      <p:ext uri="{BB962C8B-B14F-4D97-AF65-F5344CB8AC3E}">
        <p14:creationId xmlns:p14="http://schemas.microsoft.com/office/powerpoint/2010/main" val="10223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Criteria and Delays involved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Introduced a delay of 1s between any two consecutive communication.</a:t>
            </a:r>
          </a:p>
          <a:p>
            <a:pPr lvl="1"/>
            <a:r>
              <a:rPr lang="en-US" dirty="0" smtClean="0"/>
              <a:t>Android (Sony MT11i) takes about 0.5 – 1s to download, process and transmit the </a:t>
            </a:r>
            <a:r>
              <a:rPr lang="en-US" dirty="0" smtClean="0"/>
              <a:t>signal</a:t>
            </a:r>
          </a:p>
          <a:p>
            <a:pPr lvl="1"/>
            <a:r>
              <a:rPr lang="en-US" dirty="0" smtClean="0"/>
              <a:t>Much less resources when compared to PC</a:t>
            </a:r>
            <a:endParaRPr lang="en-US" dirty="0" smtClean="0"/>
          </a:p>
          <a:p>
            <a:pPr lvl="1"/>
            <a:r>
              <a:rPr lang="en-US" dirty="0" smtClean="0"/>
              <a:t>Share your PCs network with the WLAN setup,</a:t>
            </a:r>
          </a:p>
          <a:p>
            <a:pPr lvl="2"/>
            <a:r>
              <a:rPr lang="en-US" dirty="0" smtClean="0"/>
              <a:t>Otherwise, the download seemed to be very slow (20 s), apparently no reason which we could find</a:t>
            </a:r>
            <a:endParaRPr lang="en-US" dirty="0"/>
          </a:p>
          <a:p>
            <a:r>
              <a:rPr lang="en-US" dirty="0" smtClean="0"/>
              <a:t>Once the ball is picked in auto mode, cannot pick any more balls until reset.</a:t>
            </a:r>
          </a:p>
          <a:p>
            <a:pPr lvl="1"/>
            <a:r>
              <a:rPr lang="en-US" dirty="0" smtClean="0"/>
              <a:t>By design</a:t>
            </a:r>
          </a:p>
          <a:p>
            <a:r>
              <a:rPr lang="en-US" dirty="0"/>
              <a:t>Drawbacks</a:t>
            </a:r>
          </a:p>
          <a:p>
            <a:pPr lvl="1"/>
            <a:r>
              <a:rPr lang="en-US" dirty="0" smtClean="0"/>
              <a:t>Android application seemed to crash when many other applications are running simultaneously.</a:t>
            </a:r>
          </a:p>
          <a:p>
            <a:pPr lvl="2"/>
            <a:r>
              <a:rPr lang="en-US" dirty="0" smtClean="0"/>
              <a:t>May be using more runtime memory</a:t>
            </a:r>
          </a:p>
          <a:p>
            <a:pPr lvl="2"/>
            <a:r>
              <a:rPr lang="en-US" dirty="0" smtClean="0"/>
              <a:t>Close all other applications before you start the app</a:t>
            </a:r>
            <a:endParaRPr lang="en-US" dirty="0"/>
          </a:p>
          <a:p>
            <a:pPr lvl="1"/>
            <a:endParaRPr lang="en-US" dirty="0"/>
          </a:p>
        </p:txBody>
      </p:sp>
    </p:spTree>
    <p:extLst>
      <p:ext uri="{BB962C8B-B14F-4D97-AF65-F5344CB8AC3E}">
        <p14:creationId xmlns:p14="http://schemas.microsoft.com/office/powerpoint/2010/main" val="17422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a:t>
            </a:r>
            <a:endParaRPr lang="en-US" dirty="0"/>
          </a:p>
        </p:txBody>
      </p:sp>
      <p:sp>
        <p:nvSpPr>
          <p:cNvPr id="3" name="Content Placeholder 2"/>
          <p:cNvSpPr>
            <a:spLocks noGrp="1"/>
          </p:cNvSpPr>
          <p:nvPr>
            <p:ph idx="1"/>
          </p:nvPr>
        </p:nvSpPr>
        <p:spPr/>
        <p:txBody>
          <a:bodyPr/>
          <a:lstStyle/>
          <a:p>
            <a:r>
              <a:rPr lang="en-US" dirty="0" smtClean="0"/>
              <a:t>Have provided brief documentation and references to </a:t>
            </a:r>
            <a:r>
              <a:rPr lang="en-US" i="1" dirty="0" smtClean="0"/>
              <a:t>Open CV in android </a:t>
            </a:r>
            <a:r>
              <a:rPr lang="en-US" dirty="0" smtClean="0"/>
              <a:t>setup and usage</a:t>
            </a:r>
            <a:endParaRPr lang="en-US" dirty="0"/>
          </a:p>
          <a:p>
            <a:pPr lvl="1"/>
            <a:r>
              <a:rPr lang="en-US" dirty="0"/>
              <a:t>Could save a lot of effort</a:t>
            </a:r>
          </a:p>
          <a:p>
            <a:pPr lvl="1"/>
            <a:r>
              <a:rPr lang="en-US" dirty="0"/>
              <a:t>Also included the </a:t>
            </a:r>
            <a:r>
              <a:rPr lang="en-US" dirty="0" err="1"/>
              <a:t>jni</a:t>
            </a:r>
            <a:r>
              <a:rPr lang="en-US" dirty="0"/>
              <a:t> </a:t>
            </a:r>
            <a:r>
              <a:rPr lang="en-US" dirty="0" smtClean="0"/>
              <a:t>resources – cross compilation and linking</a:t>
            </a:r>
            <a:endParaRPr lang="en-US" dirty="0"/>
          </a:p>
          <a:p>
            <a:r>
              <a:rPr lang="en-US" dirty="0" smtClean="0"/>
              <a:t>Modular nature</a:t>
            </a:r>
            <a:endParaRPr lang="en-US" dirty="0"/>
          </a:p>
          <a:p>
            <a:pPr lvl="1"/>
            <a:r>
              <a:rPr lang="en-US" dirty="0"/>
              <a:t>Image Downloading</a:t>
            </a:r>
          </a:p>
          <a:p>
            <a:pPr lvl="1"/>
            <a:r>
              <a:rPr lang="en-US" dirty="0"/>
              <a:t>Image Processing</a:t>
            </a:r>
          </a:p>
          <a:p>
            <a:pPr lvl="1"/>
            <a:r>
              <a:rPr lang="en-US" dirty="0"/>
              <a:t>Communication</a:t>
            </a:r>
          </a:p>
          <a:p>
            <a:pPr lvl="1"/>
            <a:r>
              <a:rPr lang="en-US" dirty="0"/>
              <a:t>Application </a:t>
            </a:r>
          </a:p>
          <a:p>
            <a:pPr marL="274320" lvl="1" indent="0">
              <a:buNone/>
            </a:pPr>
            <a:r>
              <a:rPr lang="en-US" dirty="0"/>
              <a:t>codes are all separated </a:t>
            </a:r>
            <a:r>
              <a:rPr lang="en-US" dirty="0" smtClean="0"/>
              <a:t>via </a:t>
            </a:r>
            <a:r>
              <a:rPr lang="en-US" dirty="0"/>
              <a:t>different </a:t>
            </a:r>
            <a:r>
              <a:rPr lang="en-US" dirty="0" smtClean="0"/>
              <a:t>classes.</a:t>
            </a:r>
          </a:p>
          <a:p>
            <a:r>
              <a:rPr lang="en-US" dirty="0" smtClean="0"/>
              <a:t>In code documentation standards</a:t>
            </a:r>
          </a:p>
          <a:p>
            <a:pPr lvl="1"/>
            <a:r>
              <a:rPr lang="en-US" dirty="0" smtClean="0"/>
              <a:t>Followed the usual Java commenting style (eclipse friendly)</a:t>
            </a:r>
            <a:endParaRPr lang="en-US" dirty="0"/>
          </a:p>
        </p:txBody>
      </p:sp>
    </p:spTree>
    <p:extLst>
      <p:ext uri="{BB962C8B-B14F-4D97-AF65-F5344CB8AC3E}">
        <p14:creationId xmlns:p14="http://schemas.microsoft.com/office/powerpoint/2010/main" val="18476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Replace the </a:t>
            </a:r>
            <a:r>
              <a:rPr lang="en-US" dirty="0"/>
              <a:t>B</a:t>
            </a:r>
            <a:r>
              <a:rPr lang="en-US" dirty="0" smtClean="0"/>
              <a:t>luetooth communication with Wi-Fi </a:t>
            </a:r>
            <a:r>
              <a:rPr lang="en-US" dirty="0" err="1" smtClean="0"/>
              <a:t>sheild</a:t>
            </a:r>
            <a:endParaRPr lang="en-US" dirty="0"/>
          </a:p>
          <a:p>
            <a:pPr lvl="1"/>
            <a:r>
              <a:rPr lang="en-US" sz="1400" dirty="0">
                <a:hlinkClick r:id="rId3"/>
              </a:rPr>
              <a:t>http://www.instructables.com/id/How-to-build-an-Arduino-WiFi-4x4-with-Android-Cont</a:t>
            </a:r>
            <a:r>
              <a:rPr lang="en-US" sz="1400" dirty="0" smtClean="0">
                <a:hlinkClick r:id="rId3"/>
              </a:rPr>
              <a:t>/</a:t>
            </a:r>
            <a:endParaRPr lang="en-US" sz="1400" dirty="0" smtClean="0"/>
          </a:p>
          <a:p>
            <a:pPr lvl="1"/>
            <a:r>
              <a:rPr lang="en-US" sz="1400" dirty="0">
                <a:hlinkClick r:id="rId4"/>
              </a:rPr>
              <a:t>http://</a:t>
            </a:r>
            <a:r>
              <a:rPr lang="en-US" sz="1400" dirty="0" smtClean="0">
                <a:hlinkClick r:id="rId4"/>
              </a:rPr>
              <a:t>asynclabs.com/store?page=shop.product_details&amp;product_id=26&amp;vmcchk=1</a:t>
            </a:r>
            <a:endParaRPr lang="en-US" sz="1400" dirty="0" smtClean="0"/>
          </a:p>
          <a:p>
            <a:pPr lvl="1"/>
            <a:r>
              <a:rPr lang="en-US" dirty="0" smtClean="0"/>
              <a:t>Will make the whole application really remote</a:t>
            </a:r>
            <a:endParaRPr lang="en-US" dirty="0"/>
          </a:p>
          <a:p>
            <a:r>
              <a:rPr lang="en-US" dirty="0" smtClean="0"/>
              <a:t>Use an existing or write an Open CV wrapper for android</a:t>
            </a:r>
          </a:p>
          <a:p>
            <a:pPr lvl="1"/>
            <a:r>
              <a:rPr lang="en-US" sz="1400" dirty="0">
                <a:hlinkClick r:id="rId5"/>
              </a:rPr>
              <a:t>http://code.google.com/p/javacv/</a:t>
            </a:r>
            <a:endParaRPr lang="en-US" sz="1400" dirty="0" smtClean="0"/>
          </a:p>
          <a:p>
            <a:r>
              <a:rPr lang="en-US" dirty="0" smtClean="0"/>
              <a:t>Improve the UI control – use joystick </a:t>
            </a:r>
            <a:endParaRPr lang="en-US" dirty="0"/>
          </a:p>
          <a:p>
            <a:pPr lvl="1"/>
            <a:r>
              <a:rPr lang="en-US" dirty="0"/>
              <a:t>Good project </a:t>
            </a:r>
          </a:p>
          <a:p>
            <a:pPr lvl="2"/>
            <a:r>
              <a:rPr lang="en-US" sz="1200" dirty="0">
                <a:hlinkClick r:id="rId6"/>
              </a:rPr>
              <a:t>http://www.instructables.com/id/JabberBot-The-Arduino-robot-with-an-ATMega-brain-/</a:t>
            </a:r>
            <a:endParaRPr lang="en-US" sz="1200" dirty="0"/>
          </a:p>
          <a:p>
            <a:endParaRPr lang="en-US" dirty="0" smtClean="0"/>
          </a:p>
        </p:txBody>
      </p:sp>
    </p:spTree>
    <p:extLst>
      <p:ext uri="{BB962C8B-B14F-4D97-AF65-F5344CB8AC3E}">
        <p14:creationId xmlns:p14="http://schemas.microsoft.com/office/powerpoint/2010/main" val="8529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Aim	: To </a:t>
            </a:r>
            <a:r>
              <a:rPr lang="en-GB" sz="2800" dirty="0"/>
              <a:t>control the Fire Bird V motion using an android mobile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Utility	: </a:t>
            </a:r>
            <a:r>
              <a:rPr lang="en-GB" sz="2800" dirty="0"/>
              <a:t>Tennis ball collection</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Modes	: Autonomous </a:t>
            </a:r>
            <a:r>
              <a:rPr lang="en-GB" sz="2800" dirty="0"/>
              <a:t>mode and Manual </a:t>
            </a:r>
            <a:r>
              <a:rPr lang="en-GB" sz="2800" dirty="0" smtClean="0"/>
              <a:t>Mode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Notes	:</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Image Processing using Open-CV on android mobile</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Remote Live Video Transmission via Wi-Fi Camera</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Mobile to Bot communication via Bluetooth</a:t>
            </a:r>
          </a:p>
        </p:txBody>
      </p:sp>
    </p:spTree>
    <p:extLst>
      <p:ext uri="{BB962C8B-B14F-4D97-AF65-F5344CB8AC3E}">
        <p14:creationId xmlns:p14="http://schemas.microsoft.com/office/powerpoint/2010/main" val="299687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	Our Fire Bird V functions as a tennis ball collector. It sends the video stream of environment in front of it via an IP Camera fixed in front of it. Android mobile downloads the video from the IP Address of camera and processes it for the presence of tennis ball. Then it sends appropriate signal to the bot via Bluetooth communication module.</a:t>
            </a:r>
          </a:p>
          <a:p>
            <a:pPr marL="0" indent="0">
              <a:buNone/>
            </a:pPr>
            <a:endParaRPr lang="en-US" dirty="0"/>
          </a:p>
          <a:p>
            <a:pPr marL="0" indent="0">
              <a:buNone/>
            </a:pPr>
            <a:r>
              <a:rPr lang="en-US" dirty="0" smtClean="0">
                <a:solidFill>
                  <a:schemeClr val="tx2"/>
                </a:solidFill>
              </a:rPr>
              <a:t>Motivation </a:t>
            </a:r>
          </a:p>
          <a:p>
            <a:pPr marL="0" indent="0">
              <a:buNone/>
            </a:pPr>
            <a:r>
              <a:rPr lang="en-US" dirty="0" smtClean="0"/>
              <a:t>	Setting up a PC is a cumbersome task, especially in times of emergency. Hence we switched to android mobile for image processing and sending the signals.</a:t>
            </a:r>
            <a:endParaRPr lang="en-US" dirty="0"/>
          </a:p>
        </p:txBody>
      </p:sp>
    </p:spTree>
    <p:extLst>
      <p:ext uri="{BB962C8B-B14F-4D97-AF65-F5344CB8AC3E}">
        <p14:creationId xmlns:p14="http://schemas.microsoft.com/office/powerpoint/2010/main" val="11988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Aimed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553260"/>
              </p:ext>
            </p:extLst>
          </p:nvPr>
        </p:nvGraphicFramePr>
        <p:xfrm>
          <a:off x="457200" y="1828800"/>
          <a:ext cx="8229600" cy="2966720"/>
        </p:xfrm>
        <a:graphic>
          <a:graphicData uri="http://schemas.openxmlformats.org/drawingml/2006/table">
            <a:tbl>
              <a:tblPr firstRow="1" bandRow="1">
                <a:tableStyleId>{5C22544A-7EE6-4342-B048-85BDC9FD1C3A}</a:tableStyleId>
              </a:tblPr>
              <a:tblGrid>
                <a:gridCol w="914400"/>
                <a:gridCol w="5410200"/>
                <a:gridCol w="1905000"/>
              </a:tblGrid>
              <a:tr h="370840">
                <a:tc>
                  <a:txBody>
                    <a:bodyPr/>
                    <a:lstStyle/>
                    <a:p>
                      <a:r>
                        <a:rPr lang="en-US" dirty="0" err="1" smtClean="0"/>
                        <a:t>S.No</a:t>
                      </a:r>
                      <a:r>
                        <a:rPr lang="en-US" dirty="0" smtClean="0"/>
                        <a:t>.</a:t>
                      </a:r>
                      <a:endParaRPr lang="en-US" dirty="0"/>
                    </a:p>
                  </a:txBody>
                  <a:tcPr/>
                </a:tc>
                <a:tc>
                  <a:txBody>
                    <a:bodyPr/>
                    <a:lstStyle/>
                    <a:p>
                      <a:r>
                        <a:rPr lang="en-US" dirty="0" smtClean="0"/>
                        <a:t>Aim</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Remote Video Transmission  via Wi-Fi (Hardware)</a:t>
                      </a:r>
                      <a:endParaRPr lang="en-US" dirty="0"/>
                    </a:p>
                  </a:txBody>
                  <a:tcPr/>
                </a:tc>
                <a:tc>
                  <a:txBody>
                    <a:bodyPr/>
                    <a:lstStyle/>
                    <a:p>
                      <a:r>
                        <a:rPr lang="en-US" dirty="0" smtClean="0"/>
                        <a:t>completed</a:t>
                      </a:r>
                      <a:endParaRPr lang="en-US" dirty="0"/>
                    </a:p>
                  </a:txBody>
                  <a:tcPr/>
                </a:tc>
              </a:tr>
              <a:tr h="370840">
                <a:tc>
                  <a:txBody>
                    <a:bodyPr/>
                    <a:lstStyle/>
                    <a:p>
                      <a:r>
                        <a:rPr lang="en-US" dirty="0" smtClean="0"/>
                        <a:t>2</a:t>
                      </a:r>
                      <a:endParaRPr lang="en-US" dirty="0"/>
                    </a:p>
                  </a:txBody>
                  <a:tcPr/>
                </a:tc>
                <a:tc>
                  <a:txBody>
                    <a:bodyPr/>
                    <a:lstStyle/>
                    <a:p>
                      <a:r>
                        <a:rPr lang="en-US" dirty="0" smtClean="0"/>
                        <a:t>Android Application</a:t>
                      </a:r>
                      <a:r>
                        <a:rPr lang="en-US" baseline="0" dirty="0" smtClean="0"/>
                        <a:t>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3. </a:t>
                      </a:r>
                      <a:endParaRPr lang="en-US" dirty="0"/>
                    </a:p>
                  </a:txBody>
                  <a:tcPr/>
                </a:tc>
                <a:tc>
                  <a:txBody>
                    <a:bodyPr/>
                    <a:lstStyle/>
                    <a:p>
                      <a:r>
                        <a:rPr lang="en-US" dirty="0" smtClean="0"/>
                        <a:t>Image Processing on Android Mobile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4.</a:t>
                      </a:r>
                      <a:endParaRPr lang="en-US" dirty="0"/>
                    </a:p>
                  </a:txBody>
                  <a:tcPr/>
                </a:tc>
                <a:tc>
                  <a:txBody>
                    <a:bodyPr/>
                    <a:lstStyle/>
                    <a:p>
                      <a:r>
                        <a:rPr lang="en-US" dirty="0" smtClean="0"/>
                        <a:t>Bluetooth signal</a:t>
                      </a:r>
                      <a:r>
                        <a:rPr lang="en-US" baseline="0" dirty="0" smtClean="0"/>
                        <a:t> Transmission (h/w + s/w)</a:t>
                      </a:r>
                      <a:endParaRPr lang="en-US" dirty="0"/>
                    </a:p>
                  </a:txBody>
                  <a:tcPr/>
                </a:tc>
                <a:tc>
                  <a:txBody>
                    <a:bodyPr/>
                    <a:lstStyle/>
                    <a:p>
                      <a:r>
                        <a:rPr lang="en-US" dirty="0" smtClean="0"/>
                        <a:t>completed</a:t>
                      </a:r>
                      <a:endParaRPr lang="en-US" dirty="0"/>
                    </a:p>
                  </a:txBody>
                  <a:tcPr/>
                </a:tc>
              </a:tr>
              <a:tr h="370840">
                <a:tc>
                  <a:txBody>
                    <a:bodyPr/>
                    <a:lstStyle/>
                    <a:p>
                      <a:r>
                        <a:rPr lang="en-US" dirty="0" smtClean="0"/>
                        <a:t>5.</a:t>
                      </a:r>
                      <a:endParaRPr lang="en-US" dirty="0"/>
                    </a:p>
                  </a:txBody>
                  <a:tcPr/>
                </a:tc>
                <a:tc>
                  <a:txBody>
                    <a:bodyPr/>
                    <a:lstStyle/>
                    <a:p>
                      <a:r>
                        <a:rPr lang="en-US" dirty="0" smtClean="0"/>
                        <a:t>Ball Picker (Arm)</a:t>
                      </a:r>
                      <a:r>
                        <a:rPr lang="en-US" baseline="0" dirty="0" smtClean="0"/>
                        <a:t> Construction</a:t>
                      </a:r>
                      <a:endParaRPr lang="en-US" dirty="0"/>
                    </a:p>
                  </a:txBody>
                  <a:tcPr/>
                </a:tc>
                <a:tc>
                  <a:txBody>
                    <a:bodyPr/>
                    <a:lstStyle/>
                    <a:p>
                      <a:r>
                        <a:rPr lang="en-US" dirty="0" smtClean="0"/>
                        <a:t>done</a:t>
                      </a:r>
                      <a:endParaRPr lang="en-US" dirty="0"/>
                    </a:p>
                  </a:txBody>
                  <a:tcPr/>
                </a:tc>
              </a:tr>
              <a:tr h="370840">
                <a:tc>
                  <a:txBody>
                    <a:bodyPr/>
                    <a:lstStyle/>
                    <a:p>
                      <a:r>
                        <a:rPr lang="en-US" dirty="0" smtClean="0"/>
                        <a:t>6.</a:t>
                      </a:r>
                      <a:endParaRPr lang="en-US" dirty="0"/>
                    </a:p>
                  </a:txBody>
                  <a:tcPr/>
                </a:tc>
                <a:tc>
                  <a:txBody>
                    <a:bodyPr/>
                    <a:lstStyle/>
                    <a:p>
                      <a:r>
                        <a:rPr lang="en-US" dirty="0" smtClean="0"/>
                        <a:t>Firebird application code</a:t>
                      </a:r>
                      <a:endParaRPr lang="en-US" dirty="0"/>
                    </a:p>
                  </a:txBody>
                  <a:tcPr/>
                </a:tc>
                <a:tc>
                  <a:txBody>
                    <a:bodyPr/>
                    <a:lstStyle/>
                    <a:p>
                      <a:r>
                        <a:rPr lang="en-US" dirty="0" smtClean="0"/>
                        <a:t>completed</a:t>
                      </a:r>
                      <a:endParaRPr lang="en-US" dirty="0"/>
                    </a:p>
                  </a:txBody>
                  <a:tcPr/>
                </a:tc>
              </a:tr>
              <a:tr h="370840">
                <a:tc>
                  <a:txBody>
                    <a:bodyPr/>
                    <a:lstStyle/>
                    <a:p>
                      <a:r>
                        <a:rPr lang="en-US" dirty="0" smtClean="0"/>
                        <a:t>7.</a:t>
                      </a:r>
                      <a:endParaRPr lang="en-US" dirty="0"/>
                    </a:p>
                  </a:txBody>
                  <a:tcPr/>
                </a:tc>
                <a:tc>
                  <a:txBody>
                    <a:bodyPr/>
                    <a:lstStyle/>
                    <a:p>
                      <a:r>
                        <a:rPr lang="en-US" dirty="0" smtClean="0"/>
                        <a:t>Completely</a:t>
                      </a:r>
                      <a:r>
                        <a:rPr lang="en-US" baseline="0" dirty="0" smtClean="0"/>
                        <a:t> wireless</a:t>
                      </a:r>
                      <a:endParaRPr lang="en-US" dirty="0"/>
                    </a:p>
                  </a:txBody>
                  <a:tcPr/>
                </a:tc>
                <a:tc>
                  <a:txBody>
                    <a:bodyPr/>
                    <a:lstStyle/>
                    <a:p>
                      <a:r>
                        <a:rPr lang="en-US" dirty="0" smtClean="0"/>
                        <a:t>done</a:t>
                      </a:r>
                      <a:endParaRPr lang="en-US" dirty="0"/>
                    </a:p>
                  </a:txBody>
                  <a:tcPr/>
                </a:tc>
              </a:tr>
            </a:tbl>
          </a:graphicData>
        </a:graphic>
      </p:graphicFrame>
    </p:spTree>
    <p:extLst>
      <p:ext uri="{BB962C8B-B14F-4D97-AF65-F5344CB8AC3E}">
        <p14:creationId xmlns:p14="http://schemas.microsoft.com/office/powerpoint/2010/main" val="302066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381000" y="6267718"/>
            <a:ext cx="8305800" cy="437882"/>
          </a:xfrm>
        </p:spPr>
        <p:txBody>
          <a:bodyPr>
            <a:normAutofit/>
          </a:bodyPr>
          <a:lstStyle/>
          <a:p>
            <a:r>
              <a:rPr lang="en-US" sz="1200" dirty="0" smtClean="0"/>
              <a:t>Weekly </a:t>
            </a:r>
            <a:r>
              <a:rPr lang="en-US" sz="1200" dirty="0"/>
              <a:t>team-meet and work </a:t>
            </a:r>
            <a:r>
              <a:rPr lang="en-US" sz="1200" dirty="0" smtClean="0"/>
              <a:t>review - Not </a:t>
            </a:r>
            <a:r>
              <a:rPr lang="en-US" sz="1200" dirty="0"/>
              <a:t>strictly followed</a:t>
            </a:r>
            <a:r>
              <a:rPr lang="en-US" sz="1200" dirty="0" smtClean="0"/>
              <a:t>.</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139080359"/>
              </p:ext>
            </p:extLst>
          </p:nvPr>
        </p:nvGraphicFramePr>
        <p:xfrm>
          <a:off x="762000" y="1524000"/>
          <a:ext cx="7543800" cy="4762725"/>
        </p:xfrm>
        <a:graphic>
          <a:graphicData uri="http://schemas.openxmlformats.org/drawingml/2006/table">
            <a:tbl>
              <a:tblPr firstRow="1" bandRow="1">
                <a:tableStyleId>{5C22544A-7EE6-4342-B048-85BDC9FD1C3A}</a:tableStyleId>
              </a:tblPr>
              <a:tblGrid>
                <a:gridCol w="678942"/>
                <a:gridCol w="3470148"/>
                <a:gridCol w="1659636"/>
                <a:gridCol w="1735074"/>
              </a:tblGrid>
              <a:tr h="447545">
                <a:tc>
                  <a:txBody>
                    <a:bodyPr/>
                    <a:lstStyle/>
                    <a:p>
                      <a:r>
                        <a:rPr lang="en-US" sz="1400" dirty="0" err="1" smtClean="0"/>
                        <a:t>S.No</a:t>
                      </a:r>
                      <a:r>
                        <a:rPr lang="en-US" sz="1400" dirty="0" smtClean="0"/>
                        <a:t>.</a:t>
                      </a:r>
                      <a:endParaRPr lang="en-US" sz="1400" dirty="0"/>
                    </a:p>
                  </a:txBody>
                  <a:tcPr/>
                </a:tc>
                <a:tc>
                  <a:txBody>
                    <a:bodyPr/>
                    <a:lstStyle/>
                    <a:p>
                      <a:r>
                        <a:rPr lang="en-US" sz="1600" dirty="0" smtClean="0"/>
                        <a:t>Milestone</a:t>
                      </a:r>
                      <a:endParaRPr lang="en-US" sz="1600" dirty="0"/>
                    </a:p>
                  </a:txBody>
                  <a:tcPr/>
                </a:tc>
                <a:tc>
                  <a:txBody>
                    <a:bodyPr/>
                    <a:lstStyle/>
                    <a:p>
                      <a:r>
                        <a:rPr lang="en-US" sz="1600" dirty="0" err="1" smtClean="0"/>
                        <a:t>Alloted</a:t>
                      </a:r>
                      <a:r>
                        <a:rPr lang="en-US" sz="1600" dirty="0" smtClean="0"/>
                        <a:t> to</a:t>
                      </a:r>
                      <a:endParaRPr lang="en-US" sz="1600" dirty="0"/>
                    </a:p>
                  </a:txBody>
                  <a:tcPr/>
                </a:tc>
                <a:tc>
                  <a:txBody>
                    <a:bodyPr/>
                    <a:lstStyle/>
                    <a:p>
                      <a:r>
                        <a:rPr lang="en-US" sz="1600" dirty="0" smtClean="0"/>
                        <a:t>Completed On</a:t>
                      </a:r>
                      <a:endParaRPr lang="en-US" sz="1600" dirty="0"/>
                    </a:p>
                  </a:txBody>
                  <a:tcPr/>
                </a:tc>
              </a:tr>
              <a:tr h="373606">
                <a:tc>
                  <a:txBody>
                    <a:bodyPr/>
                    <a:lstStyle/>
                    <a:p>
                      <a:r>
                        <a:rPr lang="en-US" sz="1600" dirty="0" smtClean="0"/>
                        <a:t>1.</a:t>
                      </a:r>
                      <a:endParaRPr lang="en-US" sz="1600" dirty="0"/>
                    </a:p>
                  </a:txBody>
                  <a:tcPr/>
                </a:tc>
                <a:tc>
                  <a:txBody>
                    <a:bodyPr/>
                    <a:lstStyle/>
                    <a:p>
                      <a:r>
                        <a:rPr lang="en-US" sz="1600" dirty="0" smtClean="0"/>
                        <a:t>Project</a:t>
                      </a:r>
                      <a:r>
                        <a:rPr lang="en-US" sz="1600" baseline="0" dirty="0" smtClean="0"/>
                        <a:t> Presentation</a:t>
                      </a:r>
                      <a:endParaRPr lang="en-US" sz="1600" dirty="0"/>
                    </a:p>
                  </a:txBody>
                  <a:tcPr/>
                </a:tc>
                <a:tc>
                  <a:txBody>
                    <a:bodyPr/>
                    <a:lstStyle/>
                    <a:p>
                      <a:r>
                        <a:rPr lang="en-US" sz="1600" dirty="0" err="1" smtClean="0"/>
                        <a:t>Vinod</a:t>
                      </a:r>
                      <a:r>
                        <a:rPr lang="en-US" sz="1600" dirty="0" smtClean="0"/>
                        <a:t>,</a:t>
                      </a:r>
                      <a:r>
                        <a:rPr lang="en-US" sz="1600" baseline="0" dirty="0" smtClean="0"/>
                        <a:t> </a:t>
                      </a:r>
                      <a:r>
                        <a:rPr lang="en-US" sz="1600" baseline="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March</a:t>
                      </a:r>
                      <a:endParaRPr lang="en-US" sz="1600" dirty="0"/>
                    </a:p>
                  </a:txBody>
                  <a:tcPr/>
                </a:tc>
              </a:tr>
              <a:tr h="373606">
                <a:tc>
                  <a:txBody>
                    <a:bodyPr/>
                    <a:lstStyle/>
                    <a:p>
                      <a:r>
                        <a:rPr lang="en-US" sz="1600" dirty="0" smtClean="0"/>
                        <a:t>2.</a:t>
                      </a:r>
                      <a:endParaRPr lang="en-US" sz="1600" dirty="0"/>
                    </a:p>
                  </a:txBody>
                  <a:tcPr/>
                </a:tc>
                <a:tc>
                  <a:txBody>
                    <a:bodyPr/>
                    <a:lstStyle/>
                    <a:p>
                      <a:r>
                        <a:rPr lang="en-US" sz="1600" dirty="0" smtClean="0"/>
                        <a:t>Identifying</a:t>
                      </a:r>
                      <a:r>
                        <a:rPr lang="en-US" sz="1600" baseline="0" dirty="0" smtClean="0"/>
                        <a:t> modules and allotment</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16</a:t>
                      </a:r>
                      <a:r>
                        <a:rPr lang="en-US" sz="1600" baseline="30000" dirty="0" smtClean="0"/>
                        <a:t>th</a:t>
                      </a:r>
                      <a:r>
                        <a:rPr lang="en-US" sz="1600" dirty="0" smtClean="0"/>
                        <a:t> March</a:t>
                      </a:r>
                      <a:endParaRPr lang="en-US" sz="1600" dirty="0"/>
                    </a:p>
                  </a:txBody>
                  <a:tcPr/>
                </a:tc>
              </a:tr>
              <a:tr h="373606">
                <a:tc>
                  <a:txBody>
                    <a:bodyPr/>
                    <a:lstStyle/>
                    <a:p>
                      <a:r>
                        <a:rPr lang="en-US" sz="1600" dirty="0" smtClean="0"/>
                        <a:t>3.</a:t>
                      </a:r>
                      <a:endParaRPr lang="en-US" sz="1600" dirty="0"/>
                    </a:p>
                  </a:txBody>
                  <a:tcPr/>
                </a:tc>
                <a:tc>
                  <a:txBody>
                    <a:bodyPr/>
                    <a:lstStyle/>
                    <a:p>
                      <a:r>
                        <a:rPr lang="en-US" sz="1600" dirty="0" smtClean="0"/>
                        <a:t>Setting up the Wi-Fi</a:t>
                      </a:r>
                      <a:r>
                        <a:rPr lang="en-US" sz="1600" baseline="0" dirty="0" smtClean="0"/>
                        <a:t> Camera</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29</a:t>
                      </a:r>
                      <a:r>
                        <a:rPr lang="en-US" sz="1600" baseline="30000" dirty="0" smtClean="0"/>
                        <a:t>th</a:t>
                      </a:r>
                      <a:r>
                        <a:rPr lang="en-US" sz="1600" dirty="0" smtClean="0"/>
                        <a:t> March</a:t>
                      </a:r>
                      <a:endParaRPr lang="en-US" sz="1600" dirty="0"/>
                    </a:p>
                  </a:txBody>
                  <a:tcPr/>
                </a:tc>
              </a:tr>
              <a:tr h="373606">
                <a:tc>
                  <a:txBody>
                    <a:bodyPr/>
                    <a:lstStyle/>
                    <a:p>
                      <a:r>
                        <a:rPr lang="en-US" sz="1600" dirty="0" smtClean="0"/>
                        <a:t>4.</a:t>
                      </a:r>
                      <a:endParaRPr lang="en-US" sz="1600" dirty="0"/>
                    </a:p>
                  </a:txBody>
                  <a:tcPr/>
                </a:tc>
                <a:tc>
                  <a:txBody>
                    <a:bodyPr/>
                    <a:lstStyle/>
                    <a:p>
                      <a:r>
                        <a:rPr lang="en-US" sz="1600" dirty="0" smtClean="0"/>
                        <a:t>Received</a:t>
                      </a:r>
                      <a:r>
                        <a:rPr lang="en-US" sz="1600" baseline="0" dirty="0" smtClean="0"/>
                        <a:t> our order for Bluetooth module</a:t>
                      </a:r>
                      <a:endParaRPr lang="en-US" sz="1600" dirty="0"/>
                    </a:p>
                  </a:txBody>
                  <a:tcPr/>
                </a:tc>
                <a:tc>
                  <a:txBody>
                    <a:bodyPr/>
                    <a:lstStyle/>
                    <a:p>
                      <a:endParaRPr lang="en-US" sz="1600" dirty="0"/>
                    </a:p>
                  </a:txBody>
                  <a:tcPr/>
                </a:tc>
                <a:tc>
                  <a:txBody>
                    <a:bodyPr/>
                    <a:lstStyle/>
                    <a:p>
                      <a:r>
                        <a:rPr lang="en-US" sz="1600" dirty="0" smtClean="0"/>
                        <a:t>3</a:t>
                      </a:r>
                      <a:r>
                        <a:rPr lang="en-US" sz="1600" baseline="30000" dirty="0" smtClean="0"/>
                        <a:t>rd</a:t>
                      </a:r>
                      <a:r>
                        <a:rPr lang="en-US" sz="1600" dirty="0" smtClean="0"/>
                        <a:t> April</a:t>
                      </a:r>
                      <a:endParaRPr lang="en-US" sz="1600" dirty="0"/>
                    </a:p>
                  </a:txBody>
                  <a:tcPr/>
                </a:tc>
              </a:tr>
              <a:tr h="373606">
                <a:tc>
                  <a:txBody>
                    <a:bodyPr/>
                    <a:lstStyle/>
                    <a:p>
                      <a:r>
                        <a:rPr lang="en-US" sz="1600" dirty="0" smtClean="0"/>
                        <a:t>5.</a:t>
                      </a:r>
                      <a:endParaRPr lang="en-US" sz="1600" dirty="0"/>
                    </a:p>
                  </a:txBody>
                  <a:tcPr/>
                </a:tc>
                <a:tc>
                  <a:txBody>
                    <a:bodyPr/>
                    <a:lstStyle/>
                    <a:p>
                      <a:r>
                        <a:rPr lang="en-US" sz="1600" dirty="0" smtClean="0"/>
                        <a:t>Android  Application</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April</a:t>
                      </a:r>
                      <a:endParaRPr lang="en-US" sz="1600" dirty="0"/>
                    </a:p>
                  </a:txBody>
                  <a:tcPr/>
                </a:tc>
              </a:tr>
              <a:tr h="373606">
                <a:tc>
                  <a:txBody>
                    <a:bodyPr/>
                    <a:lstStyle/>
                    <a:p>
                      <a:r>
                        <a:rPr lang="en-US" sz="1600" dirty="0" smtClean="0"/>
                        <a:t>6.</a:t>
                      </a:r>
                      <a:r>
                        <a:rPr lang="en-US" sz="1600" baseline="0" dirty="0" smtClean="0"/>
                        <a:t> </a:t>
                      </a:r>
                      <a:endParaRPr lang="en-US" sz="1600" dirty="0"/>
                    </a:p>
                  </a:txBody>
                  <a:tcPr/>
                </a:tc>
                <a:tc>
                  <a:txBody>
                    <a:bodyPr/>
                    <a:lstStyle/>
                    <a:p>
                      <a:r>
                        <a:rPr lang="en-US" sz="1600" dirty="0" smtClean="0"/>
                        <a:t>Image Processing Code</a:t>
                      </a:r>
                      <a:endParaRPr lang="en-US" sz="1600" dirty="0"/>
                    </a:p>
                  </a:txBody>
                  <a:tcPr/>
                </a:tc>
                <a:tc>
                  <a:txBody>
                    <a:bodyPr/>
                    <a:lstStyle/>
                    <a:p>
                      <a:r>
                        <a:rPr lang="en-US" sz="1600" dirty="0" err="1" smtClean="0"/>
                        <a:t>Vinod</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7.</a:t>
                      </a:r>
                      <a:endParaRPr lang="en-US" sz="1600" dirty="0"/>
                    </a:p>
                  </a:txBody>
                  <a:tcPr/>
                </a:tc>
                <a:tc>
                  <a:txBody>
                    <a:bodyPr/>
                    <a:lstStyle/>
                    <a:p>
                      <a:r>
                        <a:rPr lang="en-US" sz="1600" dirty="0" smtClean="0"/>
                        <a:t>Firebird  Application Logic</a:t>
                      </a:r>
                      <a:endParaRPr lang="en-US" sz="1600" dirty="0"/>
                    </a:p>
                  </a:txBody>
                  <a:tcPr/>
                </a:tc>
                <a:tc>
                  <a:txBody>
                    <a:bodyPr/>
                    <a:lstStyle/>
                    <a:p>
                      <a:r>
                        <a:rPr lang="en-US" sz="1600" dirty="0" err="1" smtClean="0"/>
                        <a:t>Bhanu</a:t>
                      </a:r>
                      <a:endParaRPr lang="en-US" sz="1600" dirty="0"/>
                    </a:p>
                  </a:txBody>
                  <a:tcPr/>
                </a:tc>
                <a:tc>
                  <a:txBody>
                    <a:bodyPr/>
                    <a:lstStyle/>
                    <a:p>
                      <a:r>
                        <a:rPr lang="en-US" sz="1600" dirty="0" smtClean="0"/>
                        <a:t>8</a:t>
                      </a:r>
                      <a:r>
                        <a:rPr lang="en-US" sz="1600" baseline="30000" dirty="0" smtClean="0"/>
                        <a:t>th</a:t>
                      </a:r>
                      <a:r>
                        <a:rPr lang="en-US" sz="1600" dirty="0" smtClean="0"/>
                        <a:t> April</a:t>
                      </a:r>
                      <a:endParaRPr lang="en-US" sz="1600" dirty="0"/>
                    </a:p>
                  </a:txBody>
                  <a:tcPr/>
                </a:tc>
              </a:tr>
              <a:tr h="373606">
                <a:tc>
                  <a:txBody>
                    <a:bodyPr/>
                    <a:lstStyle/>
                    <a:p>
                      <a:r>
                        <a:rPr lang="en-US" sz="1600" dirty="0" smtClean="0"/>
                        <a:t>8.</a:t>
                      </a:r>
                      <a:endParaRPr lang="en-US" sz="1600" dirty="0"/>
                    </a:p>
                  </a:txBody>
                  <a:tcPr/>
                </a:tc>
                <a:tc>
                  <a:txBody>
                    <a:bodyPr/>
                    <a:lstStyle/>
                    <a:p>
                      <a:r>
                        <a:rPr lang="en-US" sz="1600" dirty="0" smtClean="0"/>
                        <a:t>Fixing Arm on Bot</a:t>
                      </a:r>
                      <a:endParaRPr lang="en-US" sz="1600" dirty="0"/>
                    </a:p>
                  </a:txBody>
                  <a:tcPr/>
                </a:tc>
                <a:tc>
                  <a:txBody>
                    <a:bodyPr/>
                    <a:lstStyle/>
                    <a:p>
                      <a:r>
                        <a:rPr lang="en-US" sz="1600" dirty="0" err="1" smtClean="0"/>
                        <a:t>Avinash</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9.</a:t>
                      </a:r>
                      <a:endParaRPr lang="en-US" sz="1600" dirty="0"/>
                    </a:p>
                  </a:txBody>
                  <a:tcPr/>
                </a:tc>
                <a:tc>
                  <a:txBody>
                    <a:bodyPr/>
                    <a:lstStyle/>
                    <a:p>
                      <a:r>
                        <a:rPr lang="en-US" sz="1600" dirty="0" smtClean="0"/>
                        <a:t>Bluetooth</a:t>
                      </a:r>
                      <a:r>
                        <a:rPr lang="en-US" sz="1600" baseline="0" dirty="0" smtClean="0"/>
                        <a:t> Transmission</a:t>
                      </a:r>
                      <a:endParaRPr lang="en-US" sz="1600" dirty="0"/>
                    </a:p>
                  </a:txBody>
                  <a:tcPr/>
                </a:tc>
                <a:tc>
                  <a:txBody>
                    <a:bodyPr/>
                    <a:lstStyle/>
                    <a:p>
                      <a:r>
                        <a:rPr lang="en-US" sz="1600" dirty="0" err="1" smtClean="0"/>
                        <a:t>Avinash</a:t>
                      </a:r>
                      <a:r>
                        <a:rPr lang="en-US" sz="1600" dirty="0" smtClean="0"/>
                        <a:t>, </a:t>
                      </a:r>
                      <a:r>
                        <a:rPr lang="en-US" sz="1600" dirty="0" err="1" smtClean="0"/>
                        <a:t>Hasan</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10.</a:t>
                      </a:r>
                      <a:endParaRPr lang="en-US" sz="1600" dirty="0"/>
                    </a:p>
                  </a:txBody>
                  <a:tcPr/>
                </a:tc>
                <a:tc>
                  <a:txBody>
                    <a:bodyPr/>
                    <a:lstStyle/>
                    <a:p>
                      <a:r>
                        <a:rPr lang="en-US" sz="1600" dirty="0" smtClean="0"/>
                        <a:t>Bluetooth</a:t>
                      </a:r>
                      <a:r>
                        <a:rPr lang="en-US" sz="1600" baseline="0" dirty="0" smtClean="0"/>
                        <a:t> Receiving</a:t>
                      </a:r>
                      <a:endParaRPr lang="en-US" sz="1600" dirty="0"/>
                    </a:p>
                  </a:txBody>
                  <a:tcPr/>
                </a:tc>
                <a:tc>
                  <a:txBody>
                    <a:bodyPr/>
                    <a:lstStyle/>
                    <a:p>
                      <a:r>
                        <a:rPr lang="en-US" sz="1600" dirty="0" err="1" smtClean="0"/>
                        <a:t>Bhanu</a:t>
                      </a:r>
                      <a:r>
                        <a:rPr lang="en-US" sz="1600" dirty="0" smtClean="0"/>
                        <a:t>, </a:t>
                      </a:r>
                      <a:r>
                        <a:rPr lang="en-US" sz="1600" dirty="0" err="1" smtClean="0"/>
                        <a:t>Vinod</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11.</a:t>
                      </a:r>
                      <a:endParaRPr lang="en-US" sz="1600" dirty="0"/>
                    </a:p>
                  </a:txBody>
                  <a:tcPr/>
                </a:tc>
                <a:tc>
                  <a:txBody>
                    <a:bodyPr/>
                    <a:lstStyle/>
                    <a:p>
                      <a:r>
                        <a:rPr lang="en-US" sz="1600" dirty="0" smtClean="0"/>
                        <a:t>Project</a:t>
                      </a:r>
                      <a:r>
                        <a:rPr lang="en-US" sz="1600" baseline="0" dirty="0" smtClean="0"/>
                        <a:t> Integration</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11</a:t>
                      </a:r>
                      <a:r>
                        <a:rPr lang="en-US" sz="1600" baseline="30000" dirty="0" smtClean="0"/>
                        <a:t>th</a:t>
                      </a:r>
                      <a:r>
                        <a:rPr lang="en-US" sz="1600" dirty="0" smtClean="0"/>
                        <a:t> April</a:t>
                      </a:r>
                      <a:endParaRPr lang="en-US" sz="1600" dirty="0"/>
                    </a:p>
                  </a:txBody>
                  <a:tcPr/>
                </a:tc>
              </a:tr>
            </a:tbl>
          </a:graphicData>
        </a:graphic>
      </p:graphicFrame>
    </p:spTree>
    <p:extLst>
      <p:ext uri="{BB962C8B-B14F-4D97-AF65-F5344CB8AC3E}">
        <p14:creationId xmlns:p14="http://schemas.microsoft.com/office/powerpoint/2010/main" val="123778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966"/>
            <a:ext cx="8229600" cy="990600"/>
          </a:xfrm>
        </p:spPr>
        <p:txBody>
          <a:bodyPr/>
          <a:lstStyle/>
          <a:p>
            <a:r>
              <a:rPr lang="en-US" dirty="0" smtClean="0"/>
              <a:t>Finite State Machine</a:t>
            </a:r>
            <a:endParaRPr lang="en-US" dirty="0"/>
          </a:p>
        </p:txBody>
      </p:sp>
      <p:sp>
        <p:nvSpPr>
          <p:cNvPr id="4" name="Oval 3"/>
          <p:cNvSpPr/>
          <p:nvPr/>
        </p:nvSpPr>
        <p:spPr>
          <a:xfrm>
            <a:off x="833907"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Scan for ball</a:t>
            </a:r>
            <a:endParaRPr lang="en-US" sz="1400" dirty="0"/>
          </a:p>
        </p:txBody>
      </p:sp>
      <p:sp>
        <p:nvSpPr>
          <p:cNvPr id="5" name="Oval 4"/>
          <p:cNvSpPr/>
          <p:nvPr/>
        </p:nvSpPr>
        <p:spPr>
          <a:xfrm>
            <a:off x="2286000" y="1828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right</a:t>
            </a:r>
            <a:endParaRPr lang="en-US" sz="1400" dirty="0"/>
          </a:p>
        </p:txBody>
      </p:sp>
      <p:sp>
        <p:nvSpPr>
          <p:cNvPr id="9" name="Oval 8"/>
          <p:cNvSpPr/>
          <p:nvPr/>
        </p:nvSpPr>
        <p:spPr>
          <a:xfrm>
            <a:off x="2286000" y="30099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left</a:t>
            </a:r>
            <a:endParaRPr lang="en-US" sz="1400" dirty="0"/>
          </a:p>
        </p:txBody>
      </p:sp>
      <p:sp>
        <p:nvSpPr>
          <p:cNvPr id="10" name="Oval 9"/>
          <p:cNvSpPr/>
          <p:nvPr/>
        </p:nvSpPr>
        <p:spPr>
          <a:xfrm>
            <a:off x="2296732" y="4114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Forward</a:t>
            </a:r>
            <a:endParaRPr lang="en-US" sz="1400" dirty="0"/>
          </a:p>
        </p:txBody>
      </p:sp>
      <p:sp>
        <p:nvSpPr>
          <p:cNvPr id="11" name="Oval 10"/>
          <p:cNvSpPr/>
          <p:nvPr/>
        </p:nvSpPr>
        <p:spPr>
          <a:xfrm>
            <a:off x="2249510" y="53340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the ball</a:t>
            </a:r>
            <a:endParaRPr lang="en-US" sz="1400" dirty="0"/>
          </a:p>
        </p:txBody>
      </p:sp>
      <p:sp>
        <p:nvSpPr>
          <p:cNvPr id="12" name="Rectangle 11"/>
          <p:cNvSpPr/>
          <p:nvPr/>
        </p:nvSpPr>
        <p:spPr>
          <a:xfrm>
            <a:off x="457200" y="1447800"/>
            <a:ext cx="44196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p:cNvSpPr/>
          <p:nvPr/>
        </p:nvSpPr>
        <p:spPr>
          <a:xfrm>
            <a:off x="5029200" y="1447800"/>
            <a:ext cx="37338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6324600" y="3581400"/>
            <a:ext cx="123851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Take user input</a:t>
            </a:r>
            <a:endParaRPr lang="en-US" sz="1400" dirty="0"/>
          </a:p>
        </p:txBody>
      </p:sp>
      <p:sp>
        <p:nvSpPr>
          <p:cNvPr id="16" name="Oval 15"/>
          <p:cNvSpPr/>
          <p:nvPr/>
        </p:nvSpPr>
        <p:spPr>
          <a:xfrm>
            <a:off x="7315200" y="4800600"/>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the ball</a:t>
            </a:r>
            <a:endParaRPr lang="en-US" sz="1400" dirty="0"/>
          </a:p>
        </p:txBody>
      </p:sp>
      <p:sp>
        <p:nvSpPr>
          <p:cNvPr id="17" name="Oval 16"/>
          <p:cNvSpPr/>
          <p:nvPr/>
        </p:nvSpPr>
        <p:spPr>
          <a:xfrm>
            <a:off x="5611969" y="4800600"/>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Right</a:t>
            </a:r>
            <a:endParaRPr lang="en-US" sz="1400" dirty="0"/>
          </a:p>
        </p:txBody>
      </p:sp>
      <p:sp>
        <p:nvSpPr>
          <p:cNvPr id="18" name="Oval 17"/>
          <p:cNvSpPr/>
          <p:nvPr/>
        </p:nvSpPr>
        <p:spPr>
          <a:xfrm>
            <a:off x="7471429" y="2691685"/>
            <a:ext cx="1139171"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forward</a:t>
            </a:r>
            <a:endParaRPr lang="en-US" sz="1400" dirty="0"/>
          </a:p>
        </p:txBody>
      </p:sp>
      <p:sp>
        <p:nvSpPr>
          <p:cNvPr id="19" name="Oval 18"/>
          <p:cNvSpPr/>
          <p:nvPr/>
        </p:nvSpPr>
        <p:spPr>
          <a:xfrm>
            <a:off x="6234983" y="1889438"/>
            <a:ext cx="1380187"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Backward</a:t>
            </a:r>
            <a:endParaRPr lang="en-US" sz="1400" dirty="0"/>
          </a:p>
        </p:txBody>
      </p:sp>
      <p:sp>
        <p:nvSpPr>
          <p:cNvPr id="20" name="Oval 19"/>
          <p:cNvSpPr/>
          <p:nvPr/>
        </p:nvSpPr>
        <p:spPr>
          <a:xfrm>
            <a:off x="5257800" y="2726028"/>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left</a:t>
            </a:r>
            <a:endParaRPr lang="en-US" sz="1400" dirty="0"/>
          </a:p>
        </p:txBody>
      </p:sp>
      <p:cxnSp>
        <p:nvCxnSpPr>
          <p:cNvPr id="24" name="Curved Connector 23"/>
          <p:cNvCxnSpPr>
            <a:stCxn id="4" idx="0"/>
            <a:endCxn id="5" idx="2"/>
          </p:cNvCxnSpPr>
          <p:nvPr/>
        </p:nvCxnSpPr>
        <p:spPr>
          <a:xfrm rot="5400000" flipH="1" flipV="1">
            <a:off x="1121803" y="2417204"/>
            <a:ext cx="1371600" cy="95679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5" idx="3"/>
          </p:cNvCxnSpPr>
          <p:nvPr/>
        </p:nvCxnSpPr>
        <p:spPr>
          <a:xfrm rot="5400000">
            <a:off x="1449715" y="2477293"/>
            <a:ext cx="1102193" cy="110602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4" idx="7"/>
            <a:endCxn id="9" idx="2"/>
          </p:cNvCxnSpPr>
          <p:nvPr/>
        </p:nvCxnSpPr>
        <p:spPr>
          <a:xfrm rot="5400000" flipH="1" flipV="1">
            <a:off x="1837252" y="3233086"/>
            <a:ext cx="290933" cy="6065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9" idx="3"/>
            <a:endCxn id="4" idx="6"/>
          </p:cNvCxnSpPr>
          <p:nvPr/>
        </p:nvCxnSpPr>
        <p:spPr>
          <a:xfrm rot="5400000">
            <a:off x="2057169" y="3427647"/>
            <a:ext cx="263992" cy="72931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4" idx="5"/>
          </p:cNvCxnSpPr>
          <p:nvPr/>
        </p:nvCxnSpPr>
        <p:spPr>
          <a:xfrm rot="16200000" flipH="1">
            <a:off x="1769785" y="4076419"/>
            <a:ext cx="329033" cy="5097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0" idx="1"/>
            <a:endCxn id="4" idx="6"/>
          </p:cNvCxnSpPr>
          <p:nvPr/>
        </p:nvCxnSpPr>
        <p:spPr>
          <a:xfrm rot="16200000" flipV="1">
            <a:off x="2043485" y="3705322"/>
            <a:ext cx="302092" cy="74004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1" idx="2"/>
          </p:cNvCxnSpPr>
          <p:nvPr/>
        </p:nvCxnSpPr>
        <p:spPr>
          <a:xfrm rot="10800000">
            <a:off x="1447800" y="4331284"/>
            <a:ext cx="801710" cy="138371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endCxn id="11" idx="1"/>
          </p:cNvCxnSpPr>
          <p:nvPr/>
        </p:nvCxnSpPr>
        <p:spPr>
          <a:xfrm rot="16200000" flipH="1">
            <a:off x="1425412" y="4353671"/>
            <a:ext cx="1114309" cy="106953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4" idx="2"/>
            <a:endCxn id="4" idx="3"/>
          </p:cNvCxnSpPr>
          <p:nvPr/>
        </p:nvCxnSpPr>
        <p:spPr>
          <a:xfrm rot="10800000" flipH="1" flipV="1">
            <a:off x="833907" y="3924299"/>
            <a:ext cx="145070" cy="242467"/>
          </a:xfrm>
          <a:prstGeom prst="curvedConnector4">
            <a:avLst>
              <a:gd name="adj1" fmla="val -157579"/>
              <a:gd name="adj2" fmla="val 2357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4" idx="0"/>
          </p:cNvCxnSpPr>
          <p:nvPr/>
        </p:nvCxnSpPr>
        <p:spPr>
          <a:xfrm rot="16200000" flipV="1">
            <a:off x="6327283" y="2964824"/>
            <a:ext cx="968062" cy="2650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a:endCxn id="14" idx="0"/>
          </p:cNvCxnSpPr>
          <p:nvPr/>
        </p:nvCxnSpPr>
        <p:spPr>
          <a:xfrm rot="5400000">
            <a:off x="6634230" y="2900430"/>
            <a:ext cx="990600" cy="3713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14" idx="1"/>
            <a:endCxn id="20" idx="6"/>
          </p:cNvCxnSpPr>
          <p:nvPr/>
        </p:nvCxnSpPr>
        <p:spPr>
          <a:xfrm rot="16200000" flipV="1">
            <a:off x="6101623" y="3310956"/>
            <a:ext cx="627333" cy="18137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20" idx="4"/>
          </p:cNvCxnSpPr>
          <p:nvPr/>
        </p:nvCxnSpPr>
        <p:spPr>
          <a:xfrm rot="16200000" flipH="1">
            <a:off x="6102293" y="3138834"/>
            <a:ext cx="265383" cy="88756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8" idx="2"/>
            <a:endCxn id="14" idx="7"/>
          </p:cNvCxnSpPr>
          <p:nvPr/>
        </p:nvCxnSpPr>
        <p:spPr>
          <a:xfrm rot="10800000" flipV="1">
            <a:off x="7381741" y="3053635"/>
            <a:ext cx="89688" cy="66167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14" idx="7"/>
            <a:endCxn id="18" idx="4"/>
          </p:cNvCxnSpPr>
          <p:nvPr/>
        </p:nvCxnSpPr>
        <p:spPr>
          <a:xfrm rot="5400000" flipH="1" flipV="1">
            <a:off x="7561515" y="3235811"/>
            <a:ext cx="299726" cy="65927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14" idx="3"/>
            <a:endCxn id="17" idx="1"/>
          </p:cNvCxnSpPr>
          <p:nvPr/>
        </p:nvCxnSpPr>
        <p:spPr>
          <a:xfrm rot="5400000">
            <a:off x="5864726" y="4265362"/>
            <a:ext cx="544724" cy="737779"/>
          </a:xfrm>
          <a:prstGeom prst="curvedConnector3">
            <a:avLst>
              <a:gd name="adj1" fmla="val 98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7" idx="7"/>
            <a:endCxn id="14" idx="3"/>
          </p:cNvCxnSpPr>
          <p:nvPr/>
        </p:nvCxnSpPr>
        <p:spPr>
          <a:xfrm rot="16200000" flipV="1">
            <a:off x="6241897" y="4625969"/>
            <a:ext cx="544724" cy="1656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6" idx="1"/>
            <a:endCxn id="14" idx="5"/>
          </p:cNvCxnSpPr>
          <p:nvPr/>
        </p:nvCxnSpPr>
        <p:spPr>
          <a:xfrm rot="16200000" flipV="1">
            <a:off x="7154223" y="4589407"/>
            <a:ext cx="544724" cy="8968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14" idx="5"/>
            <a:endCxn id="16" idx="0"/>
          </p:cNvCxnSpPr>
          <p:nvPr/>
        </p:nvCxnSpPr>
        <p:spPr>
          <a:xfrm rot="16200000" flipH="1">
            <a:off x="7395815" y="4347814"/>
            <a:ext cx="438711" cy="46685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12" idx="2"/>
          </p:cNvCxnSpPr>
          <p:nvPr/>
        </p:nvCxnSpPr>
        <p:spPr>
          <a:xfrm rot="16200000" flipH="1">
            <a:off x="3467100" y="5524500"/>
            <a:ext cx="457200" cy="2057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Curved Connector 93"/>
          <p:cNvCxnSpPr>
            <a:endCxn id="13" idx="2"/>
          </p:cNvCxnSpPr>
          <p:nvPr/>
        </p:nvCxnSpPr>
        <p:spPr>
          <a:xfrm flipV="1">
            <a:off x="4724400" y="6324600"/>
            <a:ext cx="2171700" cy="45720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p:nvPr/>
        </p:nvCxnSpPr>
        <p:spPr>
          <a:xfrm rot="10800000" flipV="1">
            <a:off x="4876800" y="6324600"/>
            <a:ext cx="533400" cy="304800"/>
          </a:xfrm>
          <a:prstGeom prst="curvedConnector3">
            <a:avLst>
              <a:gd name="adj1" fmla="val -417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p:nvPr/>
        </p:nvCxnSpPr>
        <p:spPr>
          <a:xfrm rot="10800000">
            <a:off x="4191001" y="6324601"/>
            <a:ext cx="685799" cy="304801"/>
          </a:xfrm>
          <a:prstGeom prst="curvedConnector3">
            <a:avLst>
              <a:gd name="adj1" fmla="val 126996"/>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724400" y="6324600"/>
            <a:ext cx="377026" cy="369332"/>
          </a:xfrm>
          <a:prstGeom prst="rect">
            <a:avLst/>
          </a:prstGeom>
          <a:noFill/>
        </p:spPr>
        <p:txBody>
          <a:bodyPr wrap="none" rtlCol="0">
            <a:spAutoFit/>
          </a:bodyPr>
          <a:lstStyle/>
          <a:p>
            <a:r>
              <a:rPr lang="en-US" dirty="0" smtClean="0"/>
              <a:t>M</a:t>
            </a:r>
            <a:endParaRPr lang="en-US" dirty="0"/>
          </a:p>
        </p:txBody>
      </p:sp>
      <p:sp>
        <p:nvSpPr>
          <p:cNvPr id="104" name="TextBox 103"/>
          <p:cNvSpPr txBox="1"/>
          <p:nvPr/>
        </p:nvSpPr>
        <p:spPr>
          <a:xfrm>
            <a:off x="5828561" y="6532946"/>
            <a:ext cx="377026" cy="369332"/>
          </a:xfrm>
          <a:prstGeom prst="rect">
            <a:avLst/>
          </a:prstGeom>
          <a:noFill/>
        </p:spPr>
        <p:txBody>
          <a:bodyPr wrap="none" rtlCol="0">
            <a:spAutoFit/>
          </a:bodyPr>
          <a:lstStyle/>
          <a:p>
            <a:r>
              <a:rPr lang="en-US" dirty="0" smtClean="0"/>
              <a:t>m</a:t>
            </a:r>
            <a:endParaRPr lang="en-US" dirty="0"/>
          </a:p>
        </p:txBody>
      </p:sp>
      <p:sp>
        <p:nvSpPr>
          <p:cNvPr id="105" name="TextBox 104"/>
          <p:cNvSpPr txBox="1"/>
          <p:nvPr/>
        </p:nvSpPr>
        <p:spPr>
          <a:xfrm>
            <a:off x="6287575" y="3230919"/>
            <a:ext cx="312906" cy="369332"/>
          </a:xfrm>
          <a:prstGeom prst="rect">
            <a:avLst/>
          </a:prstGeom>
          <a:noFill/>
        </p:spPr>
        <p:txBody>
          <a:bodyPr wrap="none" rtlCol="0">
            <a:spAutoFit/>
          </a:bodyPr>
          <a:lstStyle/>
          <a:p>
            <a:r>
              <a:rPr lang="en-US" dirty="0" smtClean="0"/>
              <a:t>L</a:t>
            </a:r>
            <a:endParaRPr lang="en-US" dirty="0"/>
          </a:p>
        </p:txBody>
      </p:sp>
      <p:sp>
        <p:nvSpPr>
          <p:cNvPr id="106" name="TextBox 105"/>
          <p:cNvSpPr txBox="1"/>
          <p:nvPr/>
        </p:nvSpPr>
        <p:spPr>
          <a:xfrm>
            <a:off x="6678769" y="2895600"/>
            <a:ext cx="338554" cy="369332"/>
          </a:xfrm>
          <a:prstGeom prst="rect">
            <a:avLst/>
          </a:prstGeom>
          <a:noFill/>
        </p:spPr>
        <p:txBody>
          <a:bodyPr wrap="none" rtlCol="0">
            <a:spAutoFit/>
          </a:bodyPr>
          <a:lstStyle/>
          <a:p>
            <a:r>
              <a:rPr lang="en-US" dirty="0" smtClean="0"/>
              <a:t>B</a:t>
            </a:r>
            <a:endParaRPr lang="en-US" dirty="0"/>
          </a:p>
        </p:txBody>
      </p:sp>
      <p:sp>
        <p:nvSpPr>
          <p:cNvPr id="107" name="TextBox 106"/>
          <p:cNvSpPr txBox="1"/>
          <p:nvPr/>
        </p:nvSpPr>
        <p:spPr>
          <a:xfrm>
            <a:off x="7426585" y="3384473"/>
            <a:ext cx="325730" cy="369332"/>
          </a:xfrm>
          <a:prstGeom prst="rect">
            <a:avLst/>
          </a:prstGeom>
          <a:noFill/>
        </p:spPr>
        <p:txBody>
          <a:bodyPr wrap="none" rtlCol="0">
            <a:spAutoFit/>
          </a:bodyPr>
          <a:lstStyle/>
          <a:p>
            <a:r>
              <a:rPr lang="en-US" dirty="0" smtClean="0"/>
              <a:t>F</a:t>
            </a:r>
            <a:endParaRPr lang="en-US" dirty="0"/>
          </a:p>
        </p:txBody>
      </p:sp>
      <p:sp>
        <p:nvSpPr>
          <p:cNvPr id="108" name="TextBox 107"/>
          <p:cNvSpPr txBox="1"/>
          <p:nvPr/>
        </p:nvSpPr>
        <p:spPr>
          <a:xfrm>
            <a:off x="5942440" y="4290504"/>
            <a:ext cx="351378" cy="369332"/>
          </a:xfrm>
          <a:prstGeom prst="rect">
            <a:avLst/>
          </a:prstGeom>
          <a:noFill/>
        </p:spPr>
        <p:txBody>
          <a:bodyPr wrap="none" rtlCol="0">
            <a:spAutoFit/>
          </a:bodyPr>
          <a:lstStyle/>
          <a:p>
            <a:r>
              <a:rPr lang="en-US" dirty="0" smtClean="0"/>
              <a:t>R</a:t>
            </a:r>
            <a:endParaRPr lang="en-US" dirty="0"/>
          </a:p>
        </p:txBody>
      </p:sp>
      <p:sp>
        <p:nvSpPr>
          <p:cNvPr id="109" name="TextBox 108"/>
          <p:cNvSpPr txBox="1"/>
          <p:nvPr/>
        </p:nvSpPr>
        <p:spPr>
          <a:xfrm>
            <a:off x="7639472" y="4411057"/>
            <a:ext cx="338554" cy="369332"/>
          </a:xfrm>
          <a:prstGeom prst="rect">
            <a:avLst/>
          </a:prstGeom>
          <a:noFill/>
        </p:spPr>
        <p:txBody>
          <a:bodyPr wrap="none" rtlCol="0">
            <a:spAutoFit/>
          </a:bodyPr>
          <a:lstStyle/>
          <a:p>
            <a:r>
              <a:rPr lang="en-US" dirty="0" smtClean="0"/>
              <a:t>P</a:t>
            </a:r>
            <a:endParaRPr lang="en-US" dirty="0"/>
          </a:p>
        </p:txBody>
      </p:sp>
      <p:sp>
        <p:nvSpPr>
          <p:cNvPr id="110" name="TextBox 109"/>
          <p:cNvSpPr txBox="1"/>
          <p:nvPr/>
        </p:nvSpPr>
        <p:spPr>
          <a:xfrm>
            <a:off x="972820" y="2418036"/>
            <a:ext cx="934871" cy="461665"/>
          </a:xfrm>
          <a:prstGeom prst="rect">
            <a:avLst/>
          </a:prstGeom>
          <a:noFill/>
        </p:spPr>
        <p:txBody>
          <a:bodyPr wrap="none" rtlCol="0">
            <a:spAutoFit/>
          </a:bodyPr>
          <a:lstStyle/>
          <a:p>
            <a:r>
              <a:rPr lang="en-US" sz="1200" dirty="0" smtClean="0"/>
              <a:t>Found the </a:t>
            </a:r>
          </a:p>
          <a:p>
            <a:r>
              <a:rPr lang="en-US" sz="1200" dirty="0" smtClean="0"/>
              <a:t>ball to right</a:t>
            </a:r>
            <a:endParaRPr lang="en-US" sz="1200" dirty="0"/>
          </a:p>
        </p:txBody>
      </p:sp>
      <p:sp>
        <p:nvSpPr>
          <p:cNvPr id="111" name="TextBox 110"/>
          <p:cNvSpPr txBox="1"/>
          <p:nvPr/>
        </p:nvSpPr>
        <p:spPr>
          <a:xfrm>
            <a:off x="1440255" y="3240042"/>
            <a:ext cx="934871" cy="461665"/>
          </a:xfrm>
          <a:prstGeom prst="rect">
            <a:avLst/>
          </a:prstGeom>
          <a:noFill/>
        </p:spPr>
        <p:txBody>
          <a:bodyPr wrap="none" rtlCol="0">
            <a:spAutoFit/>
          </a:bodyPr>
          <a:lstStyle/>
          <a:p>
            <a:r>
              <a:rPr lang="en-US" sz="1200" dirty="0" smtClean="0"/>
              <a:t>Found the </a:t>
            </a:r>
          </a:p>
          <a:p>
            <a:r>
              <a:rPr lang="en-US" sz="1200" dirty="0" smtClean="0"/>
              <a:t>ball to </a:t>
            </a:r>
            <a:r>
              <a:rPr lang="en-US" sz="1200" dirty="0" err="1" smtClean="0"/>
              <a:t>leftt</a:t>
            </a:r>
            <a:endParaRPr lang="en-US" sz="1200" dirty="0"/>
          </a:p>
        </p:txBody>
      </p:sp>
      <p:sp>
        <p:nvSpPr>
          <p:cNvPr id="112" name="TextBox 111"/>
          <p:cNvSpPr txBox="1"/>
          <p:nvPr/>
        </p:nvSpPr>
        <p:spPr>
          <a:xfrm>
            <a:off x="1533375" y="3995559"/>
            <a:ext cx="1053494" cy="461665"/>
          </a:xfrm>
          <a:prstGeom prst="rect">
            <a:avLst/>
          </a:prstGeom>
          <a:noFill/>
        </p:spPr>
        <p:txBody>
          <a:bodyPr wrap="none" rtlCol="0">
            <a:spAutoFit/>
          </a:bodyPr>
          <a:lstStyle/>
          <a:p>
            <a:r>
              <a:rPr lang="en-US" sz="1200" dirty="0" smtClean="0"/>
              <a:t>Found the </a:t>
            </a:r>
          </a:p>
          <a:p>
            <a:r>
              <a:rPr lang="en-US" sz="1200" dirty="0" smtClean="0"/>
              <a:t>ball in center</a:t>
            </a:r>
            <a:endParaRPr lang="en-US" sz="1200" dirty="0"/>
          </a:p>
        </p:txBody>
      </p:sp>
      <p:sp>
        <p:nvSpPr>
          <p:cNvPr id="113" name="TextBox 112"/>
          <p:cNvSpPr txBox="1"/>
          <p:nvPr/>
        </p:nvSpPr>
        <p:spPr>
          <a:xfrm>
            <a:off x="1394140" y="4931717"/>
            <a:ext cx="1053494" cy="461665"/>
          </a:xfrm>
          <a:prstGeom prst="rect">
            <a:avLst/>
          </a:prstGeom>
          <a:noFill/>
        </p:spPr>
        <p:txBody>
          <a:bodyPr wrap="none" rtlCol="0">
            <a:spAutoFit/>
          </a:bodyPr>
          <a:lstStyle/>
          <a:p>
            <a:r>
              <a:rPr lang="en-US" sz="1200" dirty="0" smtClean="0"/>
              <a:t>Found the </a:t>
            </a:r>
          </a:p>
          <a:p>
            <a:r>
              <a:rPr lang="en-US" sz="1200" dirty="0" smtClean="0"/>
              <a:t>ball in center</a:t>
            </a:r>
            <a:endParaRPr lang="en-US" sz="1200" dirty="0"/>
          </a:p>
        </p:txBody>
      </p:sp>
      <p:sp>
        <p:nvSpPr>
          <p:cNvPr id="114" name="TextBox 113"/>
          <p:cNvSpPr txBox="1"/>
          <p:nvPr/>
        </p:nvSpPr>
        <p:spPr>
          <a:xfrm>
            <a:off x="366471" y="4325943"/>
            <a:ext cx="901209" cy="276999"/>
          </a:xfrm>
          <a:prstGeom prst="rect">
            <a:avLst/>
          </a:prstGeom>
          <a:noFill/>
        </p:spPr>
        <p:txBody>
          <a:bodyPr wrap="none" rtlCol="0">
            <a:spAutoFit/>
          </a:bodyPr>
          <a:lstStyle/>
          <a:p>
            <a:r>
              <a:rPr lang="en-US" sz="1200" dirty="0" smtClean="0"/>
              <a:t>Not Found</a:t>
            </a:r>
          </a:p>
        </p:txBody>
      </p:sp>
      <p:sp>
        <p:nvSpPr>
          <p:cNvPr id="115" name="TextBox 114"/>
          <p:cNvSpPr txBox="1"/>
          <p:nvPr/>
        </p:nvSpPr>
        <p:spPr>
          <a:xfrm>
            <a:off x="457200" y="1447800"/>
            <a:ext cx="872006" cy="369332"/>
          </a:xfrm>
          <a:prstGeom prst="rect">
            <a:avLst/>
          </a:prstGeom>
          <a:noFill/>
        </p:spPr>
        <p:txBody>
          <a:bodyPr wrap="square" rtlCol="0">
            <a:spAutoFit/>
          </a:bodyPr>
          <a:lstStyle/>
          <a:p>
            <a:r>
              <a:rPr lang="en-US" dirty="0" smtClean="0"/>
              <a:t>Auto</a:t>
            </a:r>
            <a:endParaRPr lang="en-US" dirty="0"/>
          </a:p>
        </p:txBody>
      </p:sp>
      <p:sp>
        <p:nvSpPr>
          <p:cNvPr id="116" name="TextBox 115"/>
          <p:cNvSpPr txBox="1"/>
          <p:nvPr/>
        </p:nvSpPr>
        <p:spPr>
          <a:xfrm>
            <a:off x="5055892" y="1446589"/>
            <a:ext cx="941283" cy="369332"/>
          </a:xfrm>
          <a:prstGeom prst="rect">
            <a:avLst/>
          </a:prstGeom>
          <a:noFill/>
        </p:spPr>
        <p:txBody>
          <a:bodyPr wrap="none" rtlCol="0">
            <a:spAutoFit/>
          </a:bodyPr>
          <a:lstStyle/>
          <a:p>
            <a:r>
              <a:rPr lang="en-US" dirty="0" smtClean="0"/>
              <a:t>Manual</a:t>
            </a:r>
            <a:endParaRPr lang="en-US" dirty="0"/>
          </a:p>
        </p:txBody>
      </p:sp>
      <p:sp>
        <p:nvSpPr>
          <p:cNvPr id="117" name="Rectangle 116"/>
          <p:cNvSpPr/>
          <p:nvPr/>
        </p:nvSpPr>
        <p:spPr>
          <a:xfrm>
            <a:off x="366471" y="1219200"/>
            <a:ext cx="8548929" cy="5562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31375" y="1216049"/>
            <a:ext cx="562975" cy="307777"/>
          </a:xfrm>
          <a:prstGeom prst="rect">
            <a:avLst/>
          </a:prstGeom>
          <a:noFill/>
        </p:spPr>
        <p:txBody>
          <a:bodyPr wrap="none" rtlCol="0">
            <a:spAutoFit/>
          </a:bodyPr>
          <a:lstStyle/>
          <a:p>
            <a:r>
              <a:rPr lang="en-US" sz="1400" dirty="0" smtClean="0"/>
              <a:t>Start</a:t>
            </a:r>
            <a:endParaRPr lang="en-US" sz="1400" dirty="0"/>
          </a:p>
        </p:txBody>
      </p:sp>
    </p:spTree>
    <p:extLst>
      <p:ext uri="{BB962C8B-B14F-4D97-AF65-F5344CB8AC3E}">
        <p14:creationId xmlns:p14="http://schemas.microsoft.com/office/powerpoint/2010/main" val="26802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animBg="1"/>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Challenges &amp; Innovation</a:t>
            </a:r>
            <a:endParaRPr lang="en-US" dirty="0"/>
          </a:p>
        </p:txBody>
      </p:sp>
      <p:sp>
        <p:nvSpPr>
          <p:cNvPr id="3" name="Content Placeholder 2"/>
          <p:cNvSpPr>
            <a:spLocks noGrp="1"/>
          </p:cNvSpPr>
          <p:nvPr>
            <p:ph idx="1"/>
          </p:nvPr>
        </p:nvSpPr>
        <p:spPr/>
        <p:txBody>
          <a:bodyPr/>
          <a:lstStyle/>
          <a:p>
            <a:r>
              <a:rPr lang="en-US" dirty="0" smtClean="0"/>
              <a:t>Video Transmission</a:t>
            </a:r>
          </a:p>
          <a:p>
            <a:pPr lvl="1"/>
            <a:r>
              <a:rPr lang="en-US" dirty="0" smtClean="0"/>
              <a:t>Android doesn’t recognize the usual Ad-hoc network setup by PC</a:t>
            </a:r>
          </a:p>
          <a:p>
            <a:pPr lvl="1"/>
            <a:r>
              <a:rPr lang="en-US" dirty="0" smtClean="0"/>
              <a:t>Tried</a:t>
            </a:r>
          </a:p>
          <a:p>
            <a:pPr lvl="2"/>
            <a:r>
              <a:rPr lang="en-US" dirty="0" smtClean="0"/>
              <a:t>Rooting mobile, using various apps.</a:t>
            </a:r>
          </a:p>
          <a:p>
            <a:pPr lvl="2"/>
            <a:r>
              <a:rPr lang="en-US" dirty="0" smtClean="0"/>
              <a:t>Setting up a WLAN network bridge in PC - Worked</a:t>
            </a:r>
          </a:p>
          <a:p>
            <a:r>
              <a:rPr lang="en-US" dirty="0" smtClean="0"/>
              <a:t>Android Application </a:t>
            </a:r>
            <a:endParaRPr lang="en-US" dirty="0"/>
          </a:p>
          <a:p>
            <a:pPr lvl="1"/>
            <a:r>
              <a:rPr lang="en-US" dirty="0"/>
              <a:t>Loaded the video in a </a:t>
            </a:r>
            <a:r>
              <a:rPr lang="en-US" dirty="0" err="1" smtClean="0"/>
              <a:t>webview</a:t>
            </a:r>
            <a:r>
              <a:rPr lang="en-US" dirty="0" smtClean="0"/>
              <a:t> </a:t>
            </a:r>
          </a:p>
          <a:p>
            <a:pPr lvl="2"/>
            <a:r>
              <a:rPr lang="en-US" dirty="0" smtClean="0"/>
              <a:t>Default view from IP Camera shows four streams</a:t>
            </a:r>
          </a:p>
          <a:p>
            <a:pPr lvl="2"/>
            <a:r>
              <a:rPr lang="en-US" dirty="0" smtClean="0"/>
              <a:t>Ran </a:t>
            </a:r>
            <a:r>
              <a:rPr lang="en-US" dirty="0" err="1" smtClean="0"/>
              <a:t>Javascript</a:t>
            </a:r>
            <a:r>
              <a:rPr lang="en-US" dirty="0" smtClean="0"/>
              <a:t> </a:t>
            </a:r>
            <a:r>
              <a:rPr lang="en-US" dirty="0"/>
              <a:t>on top of it to display just the video required</a:t>
            </a:r>
            <a:r>
              <a:rPr lang="en-US" dirty="0" smtClean="0"/>
              <a:t>.</a:t>
            </a:r>
          </a:p>
          <a:p>
            <a:pPr lvl="1"/>
            <a:r>
              <a:rPr lang="en-US" dirty="0" smtClean="0"/>
              <a:t>Initially loaded a snapshot and regularly updated it at fixed intervals</a:t>
            </a:r>
            <a:endParaRPr lang="en-US" dirty="0"/>
          </a:p>
          <a:p>
            <a:pPr lvl="2"/>
            <a:r>
              <a:rPr lang="en-US" dirty="0"/>
              <a:t>Java timer made the app non-responsive </a:t>
            </a:r>
            <a:r>
              <a:rPr lang="en-US" dirty="0" smtClean="0"/>
              <a:t>sometimes</a:t>
            </a:r>
          </a:p>
        </p:txBody>
      </p:sp>
    </p:spTree>
    <p:extLst>
      <p:ext uri="{BB962C8B-B14F-4D97-AF65-F5344CB8AC3E}">
        <p14:creationId xmlns:p14="http://schemas.microsoft.com/office/powerpoint/2010/main" val="3147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285" y="1447800"/>
            <a:ext cx="2522515" cy="44879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447800"/>
            <a:ext cx="2522515" cy="4487974"/>
          </a:xfrm>
          <a:prstGeom prst="rect">
            <a:avLst/>
          </a:prstGeom>
        </p:spPr>
      </p:pic>
      <p:sp>
        <p:nvSpPr>
          <p:cNvPr id="6" name="TextBox 5"/>
          <p:cNvSpPr txBox="1"/>
          <p:nvPr/>
        </p:nvSpPr>
        <p:spPr>
          <a:xfrm>
            <a:off x="2062300" y="6224789"/>
            <a:ext cx="1582484" cy="369332"/>
          </a:xfrm>
          <a:prstGeom prst="rect">
            <a:avLst/>
          </a:prstGeom>
          <a:noFill/>
        </p:spPr>
        <p:txBody>
          <a:bodyPr wrap="none" rtlCol="0">
            <a:spAutoFit/>
          </a:bodyPr>
          <a:lstStyle/>
          <a:p>
            <a:r>
              <a:rPr lang="en-US" dirty="0" smtClean="0"/>
              <a:t>Manual Mode</a:t>
            </a:r>
            <a:endParaRPr lang="en-US" dirty="0"/>
          </a:p>
        </p:txBody>
      </p:sp>
      <p:sp>
        <p:nvSpPr>
          <p:cNvPr id="7" name="TextBox 6"/>
          <p:cNvSpPr txBox="1"/>
          <p:nvPr/>
        </p:nvSpPr>
        <p:spPr>
          <a:xfrm>
            <a:off x="5716479" y="6248400"/>
            <a:ext cx="1300356" cy="369332"/>
          </a:xfrm>
          <a:prstGeom prst="rect">
            <a:avLst/>
          </a:prstGeom>
          <a:noFill/>
        </p:spPr>
        <p:txBody>
          <a:bodyPr wrap="none" rtlCol="0">
            <a:spAutoFit/>
          </a:bodyPr>
          <a:lstStyle/>
          <a:p>
            <a:r>
              <a:rPr lang="en-US" dirty="0" smtClean="0"/>
              <a:t>Auto mode</a:t>
            </a:r>
            <a:endParaRPr lang="en-US" dirty="0"/>
          </a:p>
        </p:txBody>
      </p:sp>
    </p:spTree>
    <p:extLst>
      <p:ext uri="{BB962C8B-B14F-4D97-AF65-F5344CB8AC3E}">
        <p14:creationId xmlns:p14="http://schemas.microsoft.com/office/powerpoint/2010/main" val="1710375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Open CV</a:t>
            </a:r>
            <a:endParaRPr lang="en-US" dirty="0"/>
          </a:p>
          <a:p>
            <a:pPr lvl="1"/>
            <a:r>
              <a:rPr lang="en-US" dirty="0"/>
              <a:t>Installation on windows – a challenge by itself</a:t>
            </a:r>
          </a:p>
          <a:p>
            <a:pPr lvl="2"/>
            <a:r>
              <a:rPr lang="en-US" dirty="0"/>
              <a:t>Tried many work </a:t>
            </a:r>
            <a:r>
              <a:rPr lang="en-US" dirty="0" err="1"/>
              <a:t>arounds</a:t>
            </a:r>
            <a:r>
              <a:rPr lang="en-US" dirty="0"/>
              <a:t>, online tutorials </a:t>
            </a:r>
          </a:p>
          <a:p>
            <a:pPr lvl="2"/>
            <a:r>
              <a:rPr lang="en-US" dirty="0"/>
              <a:t>Finally could get it working – links in report</a:t>
            </a:r>
          </a:p>
          <a:p>
            <a:pPr lvl="1"/>
            <a:r>
              <a:rPr lang="en-US" dirty="0"/>
              <a:t>Linking the </a:t>
            </a:r>
            <a:r>
              <a:rPr lang="en-US" dirty="0" err="1"/>
              <a:t>OpenCV</a:t>
            </a:r>
            <a:r>
              <a:rPr lang="en-US" dirty="0"/>
              <a:t> C++ code with Android Java</a:t>
            </a:r>
          </a:p>
          <a:p>
            <a:pPr lvl="2"/>
            <a:r>
              <a:rPr lang="en-US" dirty="0"/>
              <a:t>Android </a:t>
            </a:r>
            <a:r>
              <a:rPr lang="en-US" dirty="0" err="1"/>
              <a:t>jni</a:t>
            </a:r>
            <a:r>
              <a:rPr lang="en-US" dirty="0"/>
              <a:t> – relatively simpler</a:t>
            </a:r>
          </a:p>
          <a:p>
            <a:pPr lvl="1"/>
            <a:r>
              <a:rPr lang="en-US" dirty="0"/>
              <a:t>Usual approach using </a:t>
            </a:r>
            <a:r>
              <a:rPr lang="en-US" dirty="0" err="1" smtClean="0"/>
              <a:t>cvHoughCircles</a:t>
            </a:r>
            <a:r>
              <a:rPr lang="en-US" dirty="0" smtClean="0"/>
              <a:t> – shape detection </a:t>
            </a:r>
            <a:r>
              <a:rPr lang="en-US" dirty="0"/>
              <a:t>– slow</a:t>
            </a:r>
          </a:p>
          <a:p>
            <a:pPr lvl="2"/>
            <a:r>
              <a:rPr lang="en-US" dirty="0"/>
              <a:t>Devised a new approach</a:t>
            </a:r>
          </a:p>
          <a:p>
            <a:pPr lvl="3"/>
            <a:r>
              <a:rPr lang="en-US" sz="1800" dirty="0"/>
              <a:t>Pixel by pixel </a:t>
            </a:r>
            <a:r>
              <a:rPr lang="en-US" sz="1800" dirty="0" smtClean="0"/>
              <a:t>analysis</a:t>
            </a:r>
          </a:p>
        </p:txBody>
      </p:sp>
    </p:spTree>
    <p:extLst>
      <p:ext uri="{BB962C8B-B14F-4D97-AF65-F5344CB8AC3E}">
        <p14:creationId xmlns:p14="http://schemas.microsoft.com/office/powerpoint/2010/main" val="65043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608</TotalTime>
  <Words>842</Words>
  <Application>Microsoft Office PowerPoint</Application>
  <PresentationFormat>On-screen Show (4:3)</PresentationFormat>
  <Paragraphs>235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Android BASED Remote Tennis Ball Collector</vt:lpstr>
      <vt:lpstr>Problem Statement</vt:lpstr>
      <vt:lpstr>Description</vt:lpstr>
      <vt:lpstr>Requirements Aimed</vt:lpstr>
      <vt:lpstr>Project Plan</vt:lpstr>
      <vt:lpstr>Finite State Machine</vt:lpstr>
      <vt:lpstr>Tasks, Challenges &amp; Innovation</vt:lpstr>
      <vt:lpstr>Tasks, Challenges &amp; Innovation</vt:lpstr>
      <vt:lpstr>Tasks, Challenges &amp; Innovation</vt:lpstr>
      <vt:lpstr>Tasks, Challenges &amp; Innovation</vt:lpstr>
      <vt:lpstr>Tasks, Challenges &amp; Innovation</vt:lpstr>
      <vt:lpstr>Assumptions &amp; Limitations</vt:lpstr>
      <vt:lpstr>Test Criteria and Delays involved</vt:lpstr>
      <vt:lpstr>Re-usability</vt:lpstr>
      <vt:lpstr>Future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controlled Remote Tennis Ball Collector</dc:title>
  <dc:creator>mintuhouse</dc:creator>
  <cp:lastModifiedBy>mintuhouse</cp:lastModifiedBy>
  <cp:revision>141</cp:revision>
  <dcterms:created xsi:type="dcterms:W3CDTF">2006-08-16T00:00:00Z</dcterms:created>
  <dcterms:modified xsi:type="dcterms:W3CDTF">2012-04-20T00:41:27Z</dcterms:modified>
</cp:coreProperties>
</file>