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7" r:id="rId12"/>
    <p:sldId id="271" r:id="rId13"/>
    <p:sldId id="268" r:id="rId14"/>
    <p:sldId id="265" r:id="rId15"/>
    <p:sldId id="26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80" autoAdjust="0"/>
    <p:restoredTop sz="97849" autoAdjust="0"/>
  </p:normalViewPr>
  <p:slideViewPr>
    <p:cSldViewPr>
      <p:cViewPr varScale="1">
        <p:scale>
          <a:sx n="71" d="100"/>
          <a:sy n="71" d="100"/>
        </p:scale>
        <p:origin x="-4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C69E538-2DFE-40BD-8DAE-12BA27CF72FD}" type="datetimeFigureOut">
              <a:rPr lang="en-US" smtClean="0"/>
              <a:pPr/>
              <a:t>4/18/2012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440E1ED-9EF9-45BF-96B9-E423A0F372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538-2DFE-40BD-8DAE-12BA27CF72FD}" type="datetimeFigureOut">
              <a:rPr lang="en-US" smtClean="0"/>
              <a:pPr/>
              <a:t>4/18/2012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1ED-9EF9-45BF-96B9-E423A0F372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538-2DFE-40BD-8DAE-12BA27CF72FD}" type="datetimeFigureOut">
              <a:rPr lang="en-US" smtClean="0"/>
              <a:pPr/>
              <a:t>4/18/2012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1ED-9EF9-45BF-96B9-E423A0F372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538-2DFE-40BD-8DAE-12BA27CF72FD}" type="datetimeFigureOut">
              <a:rPr lang="en-US" smtClean="0"/>
              <a:pPr/>
              <a:t>4/18/2012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1ED-9EF9-45BF-96B9-E423A0F372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C69E538-2DFE-40BD-8DAE-12BA27CF72FD}" type="datetimeFigureOut">
              <a:rPr lang="en-US" smtClean="0"/>
              <a:pPr/>
              <a:t>4/18/2012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440E1ED-9EF9-45BF-96B9-E423A0F372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538-2DFE-40BD-8DAE-12BA27CF72FD}" type="datetimeFigureOut">
              <a:rPr lang="en-US" smtClean="0"/>
              <a:pPr/>
              <a:t>4/18/2012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1ED-9EF9-45BF-96B9-E423A0F372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538-2DFE-40BD-8DAE-12BA27CF72FD}" type="datetimeFigureOut">
              <a:rPr lang="en-US" smtClean="0"/>
              <a:pPr/>
              <a:t>4/18/2012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1ED-9EF9-45BF-96B9-E423A0F372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538-2DFE-40BD-8DAE-12BA27CF72FD}" type="datetimeFigureOut">
              <a:rPr lang="en-US" smtClean="0"/>
              <a:pPr/>
              <a:t>4/18/2012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1ED-9EF9-45BF-96B9-E423A0F372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538-2DFE-40BD-8DAE-12BA27CF72FD}" type="datetimeFigureOut">
              <a:rPr lang="en-US" smtClean="0"/>
              <a:pPr/>
              <a:t>4/18/2012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1ED-9EF9-45BF-96B9-E423A0F372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538-2DFE-40BD-8DAE-12BA27CF72FD}" type="datetimeFigureOut">
              <a:rPr lang="en-US" smtClean="0"/>
              <a:pPr/>
              <a:t>4/18/2012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1ED-9EF9-45BF-96B9-E423A0F372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538-2DFE-40BD-8DAE-12BA27CF72FD}" type="datetimeFigureOut">
              <a:rPr lang="en-US" smtClean="0"/>
              <a:pPr/>
              <a:t>4/18/2012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1ED-9EF9-45BF-96B9-E423A0F372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69E538-2DFE-40BD-8DAE-12BA27CF72FD}" type="datetimeFigureOut">
              <a:rPr lang="en-US" smtClean="0"/>
              <a:pPr/>
              <a:t>4/18/2012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40E1ED-9EF9-45BF-96B9-E423A0F372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Saver Servant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8992" y="5124450"/>
            <a:ext cx="4648208" cy="5905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Vihang</a:t>
            </a:r>
            <a:r>
              <a:rPr lang="en-US" dirty="0" smtClean="0"/>
              <a:t> </a:t>
            </a:r>
            <a:r>
              <a:rPr lang="en-US" dirty="0" err="1" smtClean="0"/>
              <a:t>Gosavi</a:t>
            </a:r>
            <a:r>
              <a:rPr lang="en-US" dirty="0" smtClean="0"/>
              <a:t> 	09005016</a:t>
            </a:r>
          </a:p>
          <a:p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r>
              <a:rPr lang="en-US" dirty="0" smtClean="0"/>
              <a:t>	09005018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5263234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dobe Caslon Pro" pitchFamily="18" charset="0"/>
              </a:rPr>
              <a:t>T</a:t>
            </a:r>
            <a:r>
              <a:rPr lang="en-US" sz="2000" dirty="0" smtClean="0">
                <a:latin typeface="Adobe Caslon Pro" pitchFamily="18" charset="0"/>
              </a:rPr>
              <a:t>EAM</a:t>
            </a:r>
            <a:r>
              <a:rPr lang="en-US" sz="2800" dirty="0" smtClean="0">
                <a:latin typeface="Adobe Caslon Pro" pitchFamily="18" charset="0"/>
              </a:rPr>
              <a:t> - IV</a:t>
            </a:r>
            <a:endParaRPr lang="en-IN" sz="2800" dirty="0"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Tasks:(</a:t>
            </a:r>
            <a:r>
              <a:rPr lang="en-US" dirty="0" err="1" smtClean="0"/>
              <a:t>ctd</a:t>
            </a:r>
            <a:r>
              <a:rPr lang="en-US" dirty="0" smtClean="0"/>
              <a:t>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√ 	</a:t>
            </a:r>
            <a:r>
              <a:rPr lang="en-US" sz="2400" dirty="0" smtClean="0">
                <a:solidFill>
                  <a:srgbClr val="00B050"/>
                </a:solidFill>
              </a:rPr>
              <a:t>Building the Smart-switch, Hardware as well as software.</a:t>
            </a:r>
          </a:p>
          <a:p>
            <a:pPr marL="514350" indent="-51435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	</a:t>
            </a:r>
            <a:r>
              <a:rPr lang="en-US" sz="2200" dirty="0" smtClean="0"/>
              <a:t>- The real core of our project.</a:t>
            </a:r>
          </a:p>
          <a:p>
            <a:pPr marL="514350" indent="-51435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	</a:t>
            </a:r>
            <a:r>
              <a:rPr lang="en-US" sz="2200" dirty="0" smtClean="0"/>
              <a:t>- Using µC and X-bee of Spark V.</a:t>
            </a:r>
          </a:p>
          <a:p>
            <a:pPr marL="514350" indent="-51435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	</a:t>
            </a:r>
            <a:r>
              <a:rPr lang="en-US" sz="2200" dirty="0" smtClean="0"/>
              <a:t>- Using relay circuits to control AC devices</a:t>
            </a:r>
            <a:r>
              <a:rPr lang="en-US" sz="2200" dirty="0" smtClean="0"/>
              <a:t>.</a:t>
            </a:r>
          </a:p>
          <a:p>
            <a:pPr marL="514350" indent="-514350">
              <a:buNone/>
            </a:pPr>
            <a:endParaRPr lang="en-US" sz="2200" dirty="0" smtClean="0"/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√ 	</a:t>
            </a:r>
            <a:r>
              <a:rPr lang="en-US" sz="2400" dirty="0" smtClean="0">
                <a:solidFill>
                  <a:srgbClr val="00B050"/>
                </a:solidFill>
              </a:rPr>
              <a:t>Setting up wireless communication between the robot and Smart-switch.</a:t>
            </a:r>
          </a:p>
          <a:p>
            <a:pPr marL="514350" indent="-51435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	</a:t>
            </a:r>
            <a:r>
              <a:rPr lang="en-US" sz="2000" dirty="0" smtClean="0"/>
              <a:t>- Defining unique protocol per room.</a:t>
            </a:r>
          </a:p>
          <a:p>
            <a:pPr marL="514350" indent="-51435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	</a:t>
            </a:r>
            <a:r>
              <a:rPr lang="en-US" sz="2000" dirty="0" smtClean="0"/>
              <a:t>- Configuring X-bee.</a:t>
            </a:r>
          </a:p>
          <a:p>
            <a:pPr marL="514350" indent="-514350">
              <a:buNone/>
            </a:pPr>
            <a:endParaRPr lang="en-US" sz="22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×	Creating communication Interface between robot and User using Android Phones.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Servant’s movements:</a:t>
            </a:r>
          </a:p>
          <a:p>
            <a:pPr lvl="1"/>
            <a:r>
              <a:rPr lang="en-US" dirty="0" smtClean="0"/>
              <a:t>Maneuvering the robot swiftly as well as accurately is tough task. </a:t>
            </a:r>
          </a:p>
          <a:p>
            <a:pPr lvl="1"/>
            <a:r>
              <a:rPr lang="en-US" dirty="0" smtClean="0"/>
              <a:t>Speed v/s Accuracy trade off. </a:t>
            </a:r>
          </a:p>
          <a:p>
            <a:pPr lvl="1"/>
            <a:r>
              <a:rPr lang="en-US" dirty="0" smtClean="0"/>
              <a:t>For higher velocities (&gt; 120) it missed the turns, went of the grids.</a:t>
            </a:r>
          </a:p>
          <a:p>
            <a:pPr lvl="1"/>
            <a:r>
              <a:rPr lang="en-US" dirty="0" smtClean="0"/>
              <a:t>At lower velocities (&lt; 80) it didn’t miss turnings , but movement was too slow to be practical.</a:t>
            </a:r>
          </a:p>
          <a:p>
            <a:pPr lvl="1"/>
            <a:r>
              <a:rPr lang="en-US" dirty="0" smtClean="0"/>
              <a:t>So varying speeds at every particular state to provide optimum maneuvering without risking the robot failure.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Arena:</a:t>
            </a:r>
            <a:endParaRPr lang="en-IN" dirty="0"/>
          </a:p>
        </p:txBody>
      </p:sp>
      <p:pic>
        <p:nvPicPr>
          <p:cNvPr id="2050" name="Picture 2" descr="C:\Users\vihang\Desktop\gridmax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7883214" cy="49371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328612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oom1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4678" y="142873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Room2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00050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Room3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(</a:t>
            </a:r>
            <a:r>
              <a:rPr lang="en-US" dirty="0" err="1" smtClean="0"/>
              <a:t>ctd</a:t>
            </a:r>
            <a:r>
              <a:rPr lang="en-US" dirty="0" smtClean="0"/>
              <a:t>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5804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Threshold Estimation for sensor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Accurate motion detection:</a:t>
            </a:r>
          </a:p>
          <a:p>
            <a:pPr lvl="1"/>
            <a:r>
              <a:rPr lang="en-US" dirty="0" smtClean="0"/>
              <a:t>After entering any room, robot needs to be stable before it takes readings.</a:t>
            </a:r>
          </a:p>
          <a:p>
            <a:pPr lvl="1"/>
            <a:r>
              <a:rPr lang="en-US" dirty="0" smtClean="0"/>
              <a:t>Introduction of delay after stopping in a particular room and before taking sensor readings.</a:t>
            </a:r>
          </a:p>
          <a:p>
            <a:pPr lvl="1"/>
            <a:r>
              <a:rPr lang="en-US" dirty="0" smtClean="0"/>
              <a:t>This introduced delay must be greater than time delay of motion sensor.</a:t>
            </a:r>
          </a:p>
          <a:p>
            <a:pPr lvl="1"/>
            <a:r>
              <a:rPr lang="en-US" dirty="0" smtClean="0"/>
              <a:t>Delay measured using program</a:t>
            </a:r>
          </a:p>
          <a:p>
            <a:pPr lvl="2"/>
            <a:r>
              <a:rPr lang="en-US" dirty="0" smtClean="0"/>
              <a:t>Comes around 1-2 seconds average. </a:t>
            </a:r>
            <a:endParaRPr lang="en-US" dirty="0" smtClean="0"/>
          </a:p>
          <a:p>
            <a:r>
              <a:rPr lang="en-US" dirty="0" smtClean="0"/>
              <a:t>Modular Testing:</a:t>
            </a:r>
          </a:p>
          <a:p>
            <a:pPr lvl="1"/>
            <a:r>
              <a:rPr lang="en-US" dirty="0" smtClean="0"/>
              <a:t>Each module Tested separately , then merged.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Re-Usability: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Modulated &amp; well commented code.</a:t>
            </a:r>
          </a:p>
          <a:p>
            <a:r>
              <a:rPr lang="en-US" dirty="0" smtClean="0"/>
              <a:t> Different modules for</a:t>
            </a:r>
            <a:br>
              <a:rPr lang="en-US" dirty="0" smtClean="0"/>
            </a:br>
            <a:r>
              <a:rPr lang="en-US" dirty="0" smtClean="0"/>
              <a:t>- Sensors</a:t>
            </a:r>
          </a:p>
          <a:p>
            <a:pPr>
              <a:buNone/>
            </a:pPr>
            <a:r>
              <a:rPr lang="en-US" dirty="0" smtClean="0"/>
              <a:t>	- Motion</a:t>
            </a:r>
          </a:p>
          <a:p>
            <a:pPr>
              <a:buNone/>
            </a:pPr>
            <a:r>
              <a:rPr lang="en-US" dirty="0" smtClean="0"/>
              <a:t>	- Power Saving</a:t>
            </a:r>
          </a:p>
          <a:p>
            <a:pPr>
              <a:buNone/>
            </a:pPr>
            <a:r>
              <a:rPr lang="en-US" dirty="0" smtClean="0"/>
              <a:t>	- Wi-Fi communication</a:t>
            </a:r>
          </a:p>
          <a:p>
            <a:r>
              <a:rPr lang="en-US" dirty="0" smtClean="0"/>
              <a:t>Generic Servant platform: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- Can be adopted for general servant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communication platform.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smtClean="0"/>
              <a:t>-Live interaction with users via GPRS – Android.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Generic servant implementation.</a:t>
            </a:r>
          </a:p>
          <a:p>
            <a:pPr>
              <a:buNone/>
            </a:pPr>
            <a:r>
              <a:rPr lang="en-US" sz="2200" dirty="0" smtClean="0"/>
              <a:t>	- This robot can be platform to build various servant apps.</a:t>
            </a:r>
          </a:p>
          <a:p>
            <a:pPr>
              <a:buNone/>
            </a:pPr>
            <a:r>
              <a:rPr lang="en-US" sz="2200" dirty="0" smtClean="0"/>
              <a:t>	- It can come with external hardware modules if any.</a:t>
            </a:r>
          </a:p>
          <a:p>
            <a:pPr>
              <a:buNone/>
            </a:pPr>
            <a:r>
              <a:rPr lang="en-US" sz="2200" dirty="0" smtClean="0"/>
              <a:t>		e.g. Vigilance robot, Sweeper robot, Waiter robot.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commercial product.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600" b="1" dirty="0" smtClean="0"/>
          </a:p>
          <a:p>
            <a:pPr algn="ctr">
              <a:buNone/>
            </a:pPr>
            <a:r>
              <a:rPr lang="en-US" sz="3600" b="1" dirty="0" smtClean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Power Saver Servant?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automated robot which roams around your house.</a:t>
            </a:r>
          </a:p>
          <a:p>
            <a:r>
              <a:rPr lang="en-US" u="sng" dirty="0" smtClean="0"/>
              <a:t>Smartly</a:t>
            </a:r>
            <a:r>
              <a:rPr lang="en-US" dirty="0" smtClean="0"/>
              <a:t> detects if there is any kind of wastage of electricity.</a:t>
            </a:r>
          </a:p>
          <a:p>
            <a:r>
              <a:rPr lang="en-US" dirty="0" smtClean="0"/>
              <a:t>Turns all unnecessarily “ON” devices “OFF”.</a:t>
            </a:r>
          </a:p>
          <a:p>
            <a:r>
              <a:rPr lang="en-US" dirty="0" smtClean="0"/>
              <a:t>Alerts the User about this wastage.</a:t>
            </a:r>
            <a:endParaRPr lang="en-IN" dirty="0"/>
          </a:p>
        </p:txBody>
      </p:sp>
      <p:pic>
        <p:nvPicPr>
          <p:cNvPr id="1026" name="Picture 2" descr="C:\Users\vihang\Desktop\light-dependant-resistor-ld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000504"/>
            <a:ext cx="1676397" cy="1555029"/>
          </a:xfrm>
          <a:prstGeom prst="rect">
            <a:avLst/>
          </a:prstGeom>
          <a:noFill/>
        </p:spPr>
      </p:pic>
      <p:pic>
        <p:nvPicPr>
          <p:cNvPr id="1027" name="Picture 3" descr="C:\Users\vihang\Desktop\platform-img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929066"/>
            <a:ext cx="1781175" cy="1628775"/>
          </a:xfrm>
          <a:prstGeom prst="rect">
            <a:avLst/>
          </a:prstGeom>
          <a:noFill/>
        </p:spPr>
      </p:pic>
      <p:pic>
        <p:nvPicPr>
          <p:cNvPr id="1028" name="Picture 4" descr="C:\Users\vihang\Downloads\sem6\Seminar\s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20" y="3929066"/>
            <a:ext cx="1188720" cy="1545336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929066"/>
            <a:ext cx="1714502" cy="171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643042" y="4643446"/>
            <a:ext cx="378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+</a:t>
            </a:r>
            <a:endParaRPr lang="en-IN" sz="2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14810" y="4572008"/>
            <a:ext cx="378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+</a:t>
            </a:r>
            <a:endParaRPr lang="en-IN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4500570"/>
            <a:ext cx="378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+</a:t>
            </a:r>
            <a:endParaRPr lang="en-IN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robot maneuver swiftly and smoothly in house.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the sensor circuits and calibrate them to interpret environmental conditions appropriately.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Building the Smart-switch, Hardware as well as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Setting up wireless communication between the robot and Smart-switch.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communication Interface between robot and User using Android Phones.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186502" cy="5210196"/>
          </a:xfrm>
        </p:spPr>
        <p:txBody>
          <a:bodyPr>
            <a:normAutofit/>
          </a:bodyPr>
          <a:lstStyle/>
          <a:p>
            <a:r>
              <a:rPr lang="en-US" dirty="0" smtClean="0"/>
              <a:t>Building and calibrating the sensors.</a:t>
            </a:r>
          </a:p>
          <a:p>
            <a:r>
              <a:rPr lang="en-US" dirty="0" smtClean="0"/>
              <a:t>Smoothening robot’s movements.</a:t>
            </a:r>
          </a:p>
          <a:p>
            <a:r>
              <a:rPr lang="en-US" dirty="0" smtClean="0"/>
              <a:t>Combining above two for first prototype.</a:t>
            </a:r>
          </a:p>
          <a:p>
            <a:r>
              <a:rPr lang="en-US" dirty="0" smtClean="0"/>
              <a:t>Building Smart-switch – Hardware.</a:t>
            </a:r>
          </a:p>
          <a:p>
            <a:r>
              <a:rPr lang="en-US" dirty="0" smtClean="0"/>
              <a:t>Programming of smart switch.</a:t>
            </a:r>
          </a:p>
          <a:p>
            <a:r>
              <a:rPr lang="en-US" dirty="0" smtClean="0"/>
              <a:t>Communication between smart-switch</a:t>
            </a:r>
          </a:p>
          <a:p>
            <a:pPr>
              <a:buNone/>
            </a:pPr>
            <a:r>
              <a:rPr lang="en-US" dirty="0" smtClean="0"/>
              <a:t>	and the robot.</a:t>
            </a:r>
          </a:p>
          <a:p>
            <a:r>
              <a:rPr lang="en-US" dirty="0" smtClean="0"/>
              <a:t>Using the robot to actually control AC</a:t>
            </a:r>
          </a:p>
          <a:p>
            <a:pPr>
              <a:buNone/>
            </a:pPr>
            <a:r>
              <a:rPr lang="en-US" dirty="0" smtClean="0"/>
              <a:t>	devices</a:t>
            </a:r>
          </a:p>
          <a:p>
            <a:r>
              <a:rPr lang="en-US" dirty="0" smtClean="0"/>
              <a:t>Syncing all the modules to completely implement the Power Saver Servant.</a:t>
            </a:r>
            <a:endParaRPr lang="en-IN" dirty="0"/>
          </a:p>
        </p:txBody>
      </p:sp>
      <p:sp>
        <p:nvSpPr>
          <p:cNvPr id="5" name="Right Brace 4"/>
          <p:cNvSpPr/>
          <p:nvPr/>
        </p:nvSpPr>
        <p:spPr>
          <a:xfrm>
            <a:off x="6357950" y="1214422"/>
            <a:ext cx="357190" cy="1357322"/>
          </a:xfrm>
          <a:prstGeom prst="rightBrace">
            <a:avLst>
              <a:gd name="adj1" fmla="val 257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000892" y="1571612"/>
            <a:ext cx="1600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 before </a:t>
            </a:r>
          </a:p>
          <a:p>
            <a:r>
              <a:rPr lang="en-US" dirty="0" smtClean="0"/>
              <a:t>First prototype</a:t>
            </a:r>
          </a:p>
          <a:p>
            <a:pPr algn="ctr"/>
            <a:r>
              <a:rPr lang="en-US" dirty="0" smtClean="0"/>
              <a:t>(~2 weeks)</a:t>
            </a:r>
            <a:endParaRPr lang="en-IN" dirty="0"/>
          </a:p>
        </p:txBody>
      </p:sp>
      <p:sp>
        <p:nvSpPr>
          <p:cNvPr id="7" name="Right Brace 6"/>
          <p:cNvSpPr/>
          <p:nvPr/>
        </p:nvSpPr>
        <p:spPr>
          <a:xfrm>
            <a:off x="6357950" y="2786058"/>
            <a:ext cx="357190" cy="1714512"/>
          </a:xfrm>
          <a:prstGeom prst="rightBrace">
            <a:avLst>
              <a:gd name="adj1" fmla="val 257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072330" y="3357562"/>
            <a:ext cx="114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nd Stage</a:t>
            </a:r>
          </a:p>
          <a:p>
            <a:r>
              <a:rPr lang="en-US" dirty="0" smtClean="0"/>
              <a:t>(~1 week)</a:t>
            </a:r>
            <a:endParaRPr lang="en-IN" dirty="0" smtClean="0"/>
          </a:p>
        </p:txBody>
      </p:sp>
      <p:sp>
        <p:nvSpPr>
          <p:cNvPr id="10" name="Right Brace 9"/>
          <p:cNvSpPr/>
          <p:nvPr/>
        </p:nvSpPr>
        <p:spPr>
          <a:xfrm>
            <a:off x="6357950" y="4643446"/>
            <a:ext cx="357190" cy="1643074"/>
          </a:xfrm>
          <a:prstGeom prst="rightBrace">
            <a:avLst>
              <a:gd name="adj1" fmla="val 257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072330" y="5286388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FINAL DEMO</a:t>
            </a:r>
          </a:p>
          <a:p>
            <a:pPr algn="ctr"/>
            <a:r>
              <a:rPr lang="en-US" dirty="0" smtClean="0"/>
              <a:t>(~1 weeks)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 Diagram - 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Interaction of Power Saver Servant with environment.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357290" y="5000636"/>
            <a:ext cx="6786563" cy="857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PSS BOT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643174" y="2428868"/>
            <a:ext cx="1643074" cy="12144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SMART</a:t>
            </a:r>
          </a:p>
          <a:p>
            <a:pPr algn="ctr">
              <a:defRPr/>
            </a:pPr>
            <a:r>
              <a:rPr lang="en-US" dirty="0"/>
              <a:t>SOCKET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0043" y="2714624"/>
            <a:ext cx="1285875" cy="642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Electronic Device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000232" y="1928802"/>
            <a:ext cx="2928938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POWER SUPPLY</a:t>
            </a:r>
            <a:endParaRPr lang="en-IN" dirty="0"/>
          </a:p>
        </p:txBody>
      </p:sp>
      <p:cxnSp>
        <p:nvCxnSpPr>
          <p:cNvPr id="9" name="Straight Connector 8"/>
          <p:cNvCxnSpPr>
            <a:stCxn id="8" idx="2"/>
            <a:endCxn id="6" idx="0"/>
          </p:cNvCxnSpPr>
          <p:nvPr/>
        </p:nvCxnSpPr>
        <p:spPr>
          <a:xfrm rot="16200000" flipH="1">
            <a:off x="3321830" y="2285986"/>
            <a:ext cx="285753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2285984" y="4143380"/>
            <a:ext cx="712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Wi-Fi</a:t>
            </a:r>
            <a:endParaRPr lang="en-IN" dirty="0"/>
          </a:p>
        </p:txBody>
      </p:sp>
      <p:cxnSp>
        <p:nvCxnSpPr>
          <p:cNvPr id="18" name="Straight Connector 17"/>
          <p:cNvCxnSpPr>
            <a:stCxn id="6" idx="1"/>
            <a:endCxn id="7" idx="1"/>
          </p:cNvCxnSpPr>
          <p:nvPr/>
        </p:nvCxnSpPr>
        <p:spPr>
          <a:xfrm rot="10800000" flipV="1">
            <a:off x="500044" y="3036091"/>
            <a:ext cx="2143131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57422" y="5000636"/>
            <a:ext cx="1857375" cy="50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Wi-Fi </a:t>
            </a:r>
            <a:r>
              <a:rPr lang="en-US" dirty="0" smtClean="0"/>
              <a:t>module</a:t>
            </a:r>
          </a:p>
          <a:p>
            <a:pPr algn="ctr">
              <a:defRPr/>
            </a:pPr>
            <a:r>
              <a:rPr lang="en-US" dirty="0" smtClean="0"/>
              <a:t>X-bee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357818" y="5000636"/>
            <a:ext cx="27146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Sensors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5357818" y="5000636"/>
            <a:ext cx="135732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Light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6715140" y="5000636"/>
            <a:ext cx="1357322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Motion</a:t>
            </a:r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5072066" y="3357562"/>
            <a:ext cx="2714625" cy="500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Environment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 rot="16200000" flipH="1">
            <a:off x="5857877" y="4429125"/>
            <a:ext cx="1143012" cy="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2606661" y="4393413"/>
            <a:ext cx="92948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2963851" y="4393413"/>
            <a:ext cx="92948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786050" y="3286124"/>
            <a:ext cx="135732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X-bee</a:t>
            </a:r>
            <a:endParaRPr lang="en-IN" dirty="0"/>
          </a:p>
        </p:txBody>
      </p:sp>
      <p:sp>
        <p:nvSpPr>
          <p:cNvPr id="59" name="TextBox 39"/>
          <p:cNvSpPr txBox="1">
            <a:spLocks noChangeArrowheads="1"/>
          </p:cNvSpPr>
          <p:nvPr/>
        </p:nvSpPr>
        <p:spPr bwMode="auto">
          <a:xfrm>
            <a:off x="1857356" y="2643182"/>
            <a:ext cx="675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Relay</a:t>
            </a:r>
            <a:endParaRPr lang="en-IN" dirty="0"/>
          </a:p>
        </p:txBody>
      </p:sp>
      <p:sp>
        <p:nvSpPr>
          <p:cNvPr id="60" name="TextBox 39"/>
          <p:cNvSpPr txBox="1">
            <a:spLocks noChangeArrowheads="1"/>
          </p:cNvSpPr>
          <p:nvPr/>
        </p:nvSpPr>
        <p:spPr bwMode="auto">
          <a:xfrm>
            <a:off x="3500430" y="2071678"/>
            <a:ext cx="675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Relay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 Diagram - 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Robot’s decision making &amp; movements.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71604" y="1928802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Room</a:t>
            </a:r>
            <a:endParaRPr lang="en-IN" dirty="0"/>
          </a:p>
        </p:txBody>
      </p:sp>
      <p:sp>
        <p:nvSpPr>
          <p:cNvPr id="5" name="Diamond 4"/>
          <p:cNvSpPr/>
          <p:nvPr/>
        </p:nvSpPr>
        <p:spPr>
          <a:xfrm>
            <a:off x="3643306" y="2714620"/>
            <a:ext cx="1428760" cy="12858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Motion?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2500298" y="5500702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</a:t>
            </a:r>
          </a:p>
          <a:p>
            <a:pPr algn="ctr"/>
            <a:r>
              <a:rPr lang="en-US" dirty="0" smtClean="0"/>
              <a:t> Next-Room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429388" y="2928934"/>
            <a:ext cx="185738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“OFF”</a:t>
            </a:r>
          </a:p>
          <a:p>
            <a:pPr algn="ctr"/>
            <a:r>
              <a:rPr lang="en-US" dirty="0" smtClean="0"/>
              <a:t>All “ON” gadgets</a:t>
            </a:r>
            <a:endParaRPr lang="en-IN" dirty="0"/>
          </a:p>
        </p:txBody>
      </p:sp>
      <p:sp>
        <p:nvSpPr>
          <p:cNvPr id="8" name="Diamond 7"/>
          <p:cNvSpPr/>
          <p:nvPr/>
        </p:nvSpPr>
        <p:spPr>
          <a:xfrm>
            <a:off x="6786578" y="4286256"/>
            <a:ext cx="1143008" cy="10715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Light?</a:t>
            </a:r>
            <a:endParaRPr lang="en-IN" sz="1400" dirty="0"/>
          </a:p>
        </p:txBody>
      </p:sp>
      <p:sp>
        <p:nvSpPr>
          <p:cNvPr id="10" name="Rectangle 9"/>
          <p:cNvSpPr/>
          <p:nvPr/>
        </p:nvSpPr>
        <p:spPr>
          <a:xfrm>
            <a:off x="5357818" y="5500702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User</a:t>
            </a:r>
            <a:endParaRPr lang="en-IN" dirty="0"/>
          </a:p>
        </p:txBody>
      </p:sp>
      <p:cxnSp>
        <p:nvCxnSpPr>
          <p:cNvPr id="12" name="Shape 11"/>
          <p:cNvCxnSpPr>
            <a:stCxn id="4" idx="3"/>
            <a:endCxn id="5" idx="0"/>
          </p:cNvCxnSpPr>
          <p:nvPr/>
        </p:nvCxnSpPr>
        <p:spPr>
          <a:xfrm>
            <a:off x="2928926" y="2250273"/>
            <a:ext cx="1428760" cy="4643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5" idx="2"/>
            <a:endCxn id="6" idx="0"/>
          </p:cNvCxnSpPr>
          <p:nvPr/>
        </p:nvCxnSpPr>
        <p:spPr>
          <a:xfrm rot="5400000">
            <a:off x="3071802" y="4214818"/>
            <a:ext cx="1500198" cy="1071570"/>
          </a:xfrm>
          <a:prstGeom prst="bentConnector3">
            <a:avLst>
              <a:gd name="adj1" fmla="val 556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4"/>
          <p:cNvCxnSpPr>
            <a:stCxn id="5" idx="3"/>
            <a:endCxn id="7" idx="1"/>
          </p:cNvCxnSpPr>
          <p:nvPr/>
        </p:nvCxnSpPr>
        <p:spPr>
          <a:xfrm>
            <a:off x="5072066" y="3357562"/>
            <a:ext cx="135732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14"/>
          <p:cNvCxnSpPr>
            <a:stCxn id="7" idx="2"/>
            <a:endCxn id="8" idx="0"/>
          </p:cNvCxnSpPr>
          <p:nvPr/>
        </p:nvCxnSpPr>
        <p:spPr>
          <a:xfrm rot="5400000">
            <a:off x="7108049" y="4036223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14"/>
          <p:cNvCxnSpPr>
            <a:stCxn id="8" idx="2"/>
            <a:endCxn id="10" idx="3"/>
          </p:cNvCxnSpPr>
          <p:nvPr/>
        </p:nvCxnSpPr>
        <p:spPr>
          <a:xfrm rot="5400000">
            <a:off x="6947314" y="5411404"/>
            <a:ext cx="464347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14"/>
          <p:cNvCxnSpPr>
            <a:stCxn id="10" idx="1"/>
            <a:endCxn id="6" idx="3"/>
          </p:cNvCxnSpPr>
          <p:nvPr/>
        </p:nvCxnSpPr>
        <p:spPr>
          <a:xfrm rot="10800000">
            <a:off x="4071934" y="5822173"/>
            <a:ext cx="128588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14"/>
          <p:cNvCxnSpPr>
            <a:stCxn id="6" idx="1"/>
            <a:endCxn id="4" idx="2"/>
          </p:cNvCxnSpPr>
          <p:nvPr/>
        </p:nvCxnSpPr>
        <p:spPr>
          <a:xfrm rot="10800000">
            <a:off x="2250266" y="2571745"/>
            <a:ext cx="250033" cy="32504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86182" y="4143380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500694" y="30003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5572132" y="442913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cxnSp>
        <p:nvCxnSpPr>
          <p:cNvPr id="44" name="Shape 14"/>
          <p:cNvCxnSpPr>
            <a:stCxn id="8" idx="1"/>
          </p:cNvCxnSpPr>
          <p:nvPr/>
        </p:nvCxnSpPr>
        <p:spPr>
          <a:xfrm rot="10800000">
            <a:off x="4357686" y="4822041"/>
            <a:ext cx="242889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29520" y="5357826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&amp; Challenges: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Accurate sensing of the environment. </a:t>
            </a:r>
          </a:p>
          <a:p>
            <a:r>
              <a:rPr lang="en-US" dirty="0" smtClean="0"/>
              <a:t>Tackling externalities, or any other type of outside interference. </a:t>
            </a:r>
          </a:p>
          <a:p>
            <a:r>
              <a:rPr lang="en-US" b="1" dirty="0" smtClean="0"/>
              <a:t>Building the Smart-Switch to actually control Live AC devices.</a:t>
            </a:r>
          </a:p>
          <a:p>
            <a:r>
              <a:rPr lang="en-US" dirty="0" smtClean="0"/>
              <a:t>Wireless communication between sockets and the bot.</a:t>
            </a:r>
          </a:p>
          <a:p>
            <a:r>
              <a:rPr lang="en-US" dirty="0" smtClean="0"/>
              <a:t>Abstract and modular implementation.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Diagrams: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28575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28802"/>
            <a:ext cx="35433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2976" y="5357826"/>
            <a:ext cx="241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Detection Circuit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43504" y="5357826"/>
            <a:ext cx="300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Relay Circuit for Smart Switch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Tasks: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√	</a:t>
            </a:r>
            <a:r>
              <a:rPr lang="en-US" dirty="0" smtClean="0">
                <a:solidFill>
                  <a:srgbClr val="00B050"/>
                </a:solidFill>
              </a:rPr>
              <a:t>Make robot maneuver swiftly and smoothly in house.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sz="2200" dirty="0" smtClean="0"/>
              <a:t>- Using Advanced white-line following techniques</a:t>
            </a:r>
            <a:r>
              <a:rPr lang="en-US" sz="2200" dirty="0" smtClean="0"/>
              <a:t>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√ 	</a:t>
            </a:r>
            <a:r>
              <a:rPr lang="en-US" dirty="0" smtClean="0">
                <a:solidFill>
                  <a:srgbClr val="00B050"/>
                </a:solidFill>
              </a:rPr>
              <a:t>Make the sensor circuits and calibrate them to interpret environmental conditions appropriately.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/>
              <a:t> </a:t>
            </a:r>
            <a:r>
              <a:rPr lang="en-US" sz="2200" dirty="0" smtClean="0"/>
              <a:t>- Numerous Experiments</a:t>
            </a:r>
            <a:r>
              <a:rPr lang="en-US" sz="2200" dirty="0" smtClean="0"/>
              <a:t>.</a:t>
            </a:r>
          </a:p>
          <a:p>
            <a:pPr marL="514350" indent="-514350">
              <a:buNone/>
            </a:pPr>
            <a:endParaRPr lang="en-US" sz="22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214</TotalTime>
  <Words>478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Power Saver Servant</vt:lpstr>
      <vt:lpstr>What is Power Saver Servant?</vt:lpstr>
      <vt:lpstr>Tasks:</vt:lpstr>
      <vt:lpstr>Project Plan:</vt:lpstr>
      <vt:lpstr>Work Flow Diagram - I</vt:lpstr>
      <vt:lpstr>Work Flow Diagram - II</vt:lpstr>
      <vt:lpstr>Innovation &amp; Challenges:</vt:lpstr>
      <vt:lpstr>Sensor Diagrams:</vt:lpstr>
      <vt:lpstr>Completing Tasks:</vt:lpstr>
      <vt:lpstr>Completing Tasks:(ctd.)</vt:lpstr>
      <vt:lpstr>Testing:</vt:lpstr>
      <vt:lpstr>Testing Arena:</vt:lpstr>
      <vt:lpstr>Testing: (ctd.)</vt:lpstr>
      <vt:lpstr>Re-Usability:</vt:lpstr>
      <vt:lpstr>Future Enhancements:</vt:lpstr>
      <vt:lpstr>Thank You!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Saver Servant</dc:title>
  <dc:creator>vihang</dc:creator>
  <cp:lastModifiedBy>vihang</cp:lastModifiedBy>
  <cp:revision>32</cp:revision>
  <dcterms:created xsi:type="dcterms:W3CDTF">2012-04-17T18:38:00Z</dcterms:created>
  <dcterms:modified xsi:type="dcterms:W3CDTF">2012-04-18T09:42:29Z</dcterms:modified>
</cp:coreProperties>
</file>