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88" r:id="rId1"/>
  </p:sldMasterIdLst>
  <p:notesMasterIdLst>
    <p:notesMasterId r:id="rId32"/>
  </p:notesMasterIdLst>
  <p:sldIdLst>
    <p:sldId id="256" r:id="rId2"/>
    <p:sldId id="257" r:id="rId3"/>
    <p:sldId id="258" r:id="rId4"/>
    <p:sldId id="259" r:id="rId5"/>
    <p:sldId id="260" r:id="rId6"/>
    <p:sldId id="261" r:id="rId7"/>
    <p:sldId id="262" r:id="rId8"/>
    <p:sldId id="263" r:id="rId9"/>
    <p:sldId id="287" r:id="rId10"/>
    <p:sldId id="264" r:id="rId11"/>
    <p:sldId id="283" r:id="rId12"/>
    <p:sldId id="276" r:id="rId13"/>
    <p:sldId id="291" r:id="rId14"/>
    <p:sldId id="277" r:id="rId15"/>
    <p:sldId id="278" r:id="rId16"/>
    <p:sldId id="279" r:id="rId17"/>
    <p:sldId id="288" r:id="rId18"/>
    <p:sldId id="265" r:id="rId19"/>
    <p:sldId id="270" r:id="rId20"/>
    <p:sldId id="266" r:id="rId21"/>
    <p:sldId id="284" r:id="rId22"/>
    <p:sldId id="290" r:id="rId23"/>
    <p:sldId id="280" r:id="rId24"/>
    <p:sldId id="281" r:id="rId25"/>
    <p:sldId id="282" r:id="rId26"/>
    <p:sldId id="289" r:id="rId27"/>
    <p:sldId id="272" r:id="rId28"/>
    <p:sldId id="273" r:id="rId29"/>
    <p:sldId id="286" r:id="rId30"/>
    <p:sldId id="27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0000FF"/>
    <a:srgbClr val="25F3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2A4615-D80B-4B93-9E67-099A66F215CB}" type="datetimeFigureOut">
              <a:rPr lang="en-IN" smtClean="0"/>
              <a:t>19-04-2012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CA1CFD-22DA-4FA7-862A-7DF91B24C3EE}" type="slidenum">
              <a:rPr lang="en-IN" smtClean="0"/>
              <a:t>‹#›</a:t>
            </a:fld>
            <a:endParaRPr lang="en-IN"/>
          </a:p>
        </p:txBody>
      </p:sp>
    </p:spTree>
    <p:extLst>
      <p:ext uri="{BB962C8B-B14F-4D97-AF65-F5344CB8AC3E}">
        <p14:creationId xmlns:p14="http://schemas.microsoft.com/office/powerpoint/2010/main" val="283163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CCA1CFD-22DA-4FA7-862A-7DF91B24C3EE}" type="slidenum">
              <a:rPr lang="en-IN" smtClean="0"/>
              <a:t>1</a:t>
            </a:fld>
            <a:endParaRPr lang="en-IN"/>
          </a:p>
        </p:txBody>
      </p:sp>
    </p:spTree>
    <p:extLst>
      <p:ext uri="{BB962C8B-B14F-4D97-AF65-F5344CB8AC3E}">
        <p14:creationId xmlns:p14="http://schemas.microsoft.com/office/powerpoint/2010/main" val="5487058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15FBCBA-AFD3-41B4-869C-9237D8B876C1}" type="datetime1">
              <a:rPr lang="en-IN" smtClean="0"/>
              <a:t>19-04-2012</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IN" smtClean="0"/>
              <a:t>Project Problem Statement and Short Description</a:t>
            </a:r>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12EF59A-DCDB-49C3-B426-D183B024C3B3}"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316F1C-2BF7-48D5-96F1-FE633B84E39A}" type="datetime1">
              <a:rPr lang="en-IN" smtClean="0"/>
              <a:t>19-04-2012</a:t>
            </a:fld>
            <a:endParaRPr lang="en-IN" dirty="0"/>
          </a:p>
        </p:txBody>
      </p:sp>
      <p:sp>
        <p:nvSpPr>
          <p:cNvPr id="5" name="Footer Placeholder 4"/>
          <p:cNvSpPr>
            <a:spLocks noGrp="1"/>
          </p:cNvSpPr>
          <p:nvPr>
            <p:ph type="ftr" sz="quarter" idx="11"/>
          </p:nvPr>
        </p:nvSpPr>
        <p:spPr/>
        <p:txBody>
          <a:bodyPr/>
          <a:lstStyle>
            <a:extLst/>
          </a:lstStyle>
          <a:p>
            <a:r>
              <a:rPr lang="en-IN" smtClean="0"/>
              <a:t>Project Problem Statement and Short Description</a:t>
            </a:r>
            <a:endParaRPr lang="en-IN" dirty="0"/>
          </a:p>
        </p:txBody>
      </p:sp>
      <p:sp>
        <p:nvSpPr>
          <p:cNvPr id="6" name="Slide Number Placeholder 5"/>
          <p:cNvSpPr>
            <a:spLocks noGrp="1"/>
          </p:cNvSpPr>
          <p:nvPr>
            <p:ph type="sldNum" sz="quarter" idx="12"/>
          </p:nvPr>
        </p:nvSpPr>
        <p:spPr/>
        <p:txBody>
          <a:bodyPr/>
          <a:lstStyle>
            <a:extLst/>
          </a:lstStyle>
          <a:p>
            <a:fld id="{912EF59A-DCDB-49C3-B426-D183B024C3B3}"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144365E-6EB8-46E6-9FCB-0518488B21F5}" type="datetime1">
              <a:rPr lang="en-IN" smtClean="0"/>
              <a:t>19-04-2012</a:t>
            </a:fld>
            <a:endParaRPr lang="en-IN" dirty="0"/>
          </a:p>
        </p:txBody>
      </p:sp>
      <p:sp>
        <p:nvSpPr>
          <p:cNvPr id="5" name="Footer Placeholder 4"/>
          <p:cNvSpPr>
            <a:spLocks noGrp="1"/>
          </p:cNvSpPr>
          <p:nvPr>
            <p:ph type="ftr" sz="quarter" idx="11"/>
          </p:nvPr>
        </p:nvSpPr>
        <p:spPr/>
        <p:txBody>
          <a:bodyPr/>
          <a:lstStyle>
            <a:extLst/>
          </a:lstStyle>
          <a:p>
            <a:r>
              <a:rPr lang="en-IN" smtClean="0"/>
              <a:t>Project Problem Statement and Short Description</a:t>
            </a:r>
            <a:endParaRPr lang="en-IN" dirty="0"/>
          </a:p>
        </p:txBody>
      </p:sp>
      <p:sp>
        <p:nvSpPr>
          <p:cNvPr id="6" name="Slide Number Placeholder 5"/>
          <p:cNvSpPr>
            <a:spLocks noGrp="1"/>
          </p:cNvSpPr>
          <p:nvPr>
            <p:ph type="sldNum" sz="quarter" idx="12"/>
          </p:nvPr>
        </p:nvSpPr>
        <p:spPr/>
        <p:txBody>
          <a:bodyPr/>
          <a:lstStyle>
            <a:extLst/>
          </a:lstStyle>
          <a:p>
            <a:fld id="{912EF59A-DCDB-49C3-B426-D183B024C3B3}"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7DA4FBF-9D08-458E-89E4-AFFAA244199D}" type="datetime1">
              <a:rPr lang="en-IN" smtClean="0"/>
              <a:t>19-04-2012</a:t>
            </a:fld>
            <a:endParaRPr lang="en-IN" dirty="0"/>
          </a:p>
        </p:txBody>
      </p:sp>
      <p:sp>
        <p:nvSpPr>
          <p:cNvPr id="5" name="Footer Placeholder 4"/>
          <p:cNvSpPr>
            <a:spLocks noGrp="1"/>
          </p:cNvSpPr>
          <p:nvPr>
            <p:ph type="ftr" sz="quarter" idx="11"/>
          </p:nvPr>
        </p:nvSpPr>
        <p:spPr/>
        <p:txBody>
          <a:bodyPr/>
          <a:lstStyle>
            <a:extLst/>
          </a:lstStyle>
          <a:p>
            <a:r>
              <a:rPr lang="en-IN" smtClean="0"/>
              <a:t>Project Problem Statement and Short Description</a:t>
            </a:r>
            <a:endParaRPr lang="en-IN" dirty="0"/>
          </a:p>
        </p:txBody>
      </p:sp>
      <p:sp>
        <p:nvSpPr>
          <p:cNvPr id="6" name="Slide Number Placeholder 5"/>
          <p:cNvSpPr>
            <a:spLocks noGrp="1"/>
          </p:cNvSpPr>
          <p:nvPr>
            <p:ph type="sldNum" sz="quarter" idx="12"/>
          </p:nvPr>
        </p:nvSpPr>
        <p:spPr/>
        <p:txBody>
          <a:bodyPr/>
          <a:lstStyle>
            <a:extLst/>
          </a:lstStyle>
          <a:p>
            <a:fld id="{912EF59A-DCDB-49C3-B426-D183B024C3B3}" type="slidenum">
              <a:rPr lang="en-IN" smtClean="0"/>
              <a:pPr/>
              <a:t>‹#›</a:t>
            </a:fld>
            <a:endParaRPr lang="en-IN"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EA29B50-A5EE-4F68-B92E-717AAB30BFD0}" type="datetime1">
              <a:rPr lang="en-IN" smtClean="0"/>
              <a:t>19-04-2012</a:t>
            </a:fld>
            <a:endParaRPr lang="en-IN" dirty="0"/>
          </a:p>
        </p:txBody>
      </p:sp>
      <p:sp>
        <p:nvSpPr>
          <p:cNvPr id="5" name="Footer Placeholder 4"/>
          <p:cNvSpPr>
            <a:spLocks noGrp="1"/>
          </p:cNvSpPr>
          <p:nvPr>
            <p:ph type="ftr" sz="quarter" idx="11"/>
          </p:nvPr>
        </p:nvSpPr>
        <p:spPr/>
        <p:txBody>
          <a:bodyPr/>
          <a:lstStyle>
            <a:extLst/>
          </a:lstStyle>
          <a:p>
            <a:r>
              <a:rPr lang="en-IN" smtClean="0"/>
              <a:t>Project Problem Statement and Short Description</a:t>
            </a:r>
            <a:endParaRPr lang="en-IN" dirty="0"/>
          </a:p>
        </p:txBody>
      </p:sp>
      <p:sp>
        <p:nvSpPr>
          <p:cNvPr id="6" name="Slide Number Placeholder 5"/>
          <p:cNvSpPr>
            <a:spLocks noGrp="1"/>
          </p:cNvSpPr>
          <p:nvPr>
            <p:ph type="sldNum" sz="quarter" idx="12"/>
          </p:nvPr>
        </p:nvSpPr>
        <p:spPr/>
        <p:txBody>
          <a:bodyPr/>
          <a:lstStyle>
            <a:extLst/>
          </a:lstStyle>
          <a:p>
            <a:fld id="{912EF59A-DCDB-49C3-B426-D183B024C3B3}" type="slidenum">
              <a:rPr lang="en-IN" smtClean="0"/>
              <a:pPr/>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2705F1A-E11D-4FFE-8FD6-8623C22172C2}" type="datetime1">
              <a:rPr lang="en-IN" smtClean="0"/>
              <a:t>19-04-2012</a:t>
            </a:fld>
            <a:endParaRPr lang="en-IN" dirty="0"/>
          </a:p>
        </p:txBody>
      </p:sp>
      <p:sp>
        <p:nvSpPr>
          <p:cNvPr id="6" name="Footer Placeholder 5"/>
          <p:cNvSpPr>
            <a:spLocks noGrp="1"/>
          </p:cNvSpPr>
          <p:nvPr>
            <p:ph type="ftr" sz="quarter" idx="11"/>
          </p:nvPr>
        </p:nvSpPr>
        <p:spPr/>
        <p:txBody>
          <a:bodyPr/>
          <a:lstStyle>
            <a:extLst/>
          </a:lstStyle>
          <a:p>
            <a:r>
              <a:rPr lang="en-IN" smtClean="0"/>
              <a:t>Project Problem Statement and Short Description</a:t>
            </a:r>
            <a:endParaRPr lang="en-IN" dirty="0"/>
          </a:p>
        </p:txBody>
      </p:sp>
      <p:sp>
        <p:nvSpPr>
          <p:cNvPr id="7" name="Slide Number Placeholder 6"/>
          <p:cNvSpPr>
            <a:spLocks noGrp="1"/>
          </p:cNvSpPr>
          <p:nvPr>
            <p:ph type="sldNum" sz="quarter" idx="12"/>
          </p:nvPr>
        </p:nvSpPr>
        <p:spPr/>
        <p:txBody>
          <a:bodyPr/>
          <a:lstStyle>
            <a:extLst/>
          </a:lstStyle>
          <a:p>
            <a:fld id="{912EF59A-DCDB-49C3-B426-D183B024C3B3}" type="slidenum">
              <a:rPr lang="en-IN" smtClean="0"/>
              <a:pPr/>
              <a:t>‹#›</a:t>
            </a:fld>
            <a:endParaRPr lang="en-IN"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10E60FD-0CAE-4DE4-97EF-596DFA937B47}" type="datetime1">
              <a:rPr lang="en-IN" smtClean="0"/>
              <a:t>19-04-2012</a:t>
            </a:fld>
            <a:endParaRPr lang="en-IN" dirty="0"/>
          </a:p>
        </p:txBody>
      </p:sp>
      <p:sp>
        <p:nvSpPr>
          <p:cNvPr id="8" name="Footer Placeholder 7"/>
          <p:cNvSpPr>
            <a:spLocks noGrp="1"/>
          </p:cNvSpPr>
          <p:nvPr>
            <p:ph type="ftr" sz="quarter" idx="11"/>
          </p:nvPr>
        </p:nvSpPr>
        <p:spPr/>
        <p:txBody>
          <a:bodyPr/>
          <a:lstStyle>
            <a:extLst/>
          </a:lstStyle>
          <a:p>
            <a:r>
              <a:rPr lang="en-IN" smtClean="0"/>
              <a:t>Project Problem Statement and Short Description</a:t>
            </a:r>
            <a:endParaRPr lang="en-IN" dirty="0"/>
          </a:p>
        </p:txBody>
      </p:sp>
      <p:sp>
        <p:nvSpPr>
          <p:cNvPr id="9" name="Slide Number Placeholder 8"/>
          <p:cNvSpPr>
            <a:spLocks noGrp="1"/>
          </p:cNvSpPr>
          <p:nvPr>
            <p:ph type="sldNum" sz="quarter" idx="12"/>
          </p:nvPr>
        </p:nvSpPr>
        <p:spPr/>
        <p:txBody>
          <a:bodyPr/>
          <a:lstStyle>
            <a:extLst/>
          </a:lstStyle>
          <a:p>
            <a:fld id="{912EF59A-DCDB-49C3-B426-D183B024C3B3}"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2B94178-C27F-4B13-B958-FA169E141CED}" type="datetime1">
              <a:rPr lang="en-IN" smtClean="0"/>
              <a:t>19-04-2012</a:t>
            </a:fld>
            <a:endParaRPr lang="en-IN" dirty="0"/>
          </a:p>
        </p:txBody>
      </p:sp>
      <p:sp>
        <p:nvSpPr>
          <p:cNvPr id="4" name="Footer Placeholder 3"/>
          <p:cNvSpPr>
            <a:spLocks noGrp="1"/>
          </p:cNvSpPr>
          <p:nvPr>
            <p:ph type="ftr" sz="quarter" idx="11"/>
          </p:nvPr>
        </p:nvSpPr>
        <p:spPr/>
        <p:txBody>
          <a:bodyPr/>
          <a:lstStyle>
            <a:extLst/>
          </a:lstStyle>
          <a:p>
            <a:r>
              <a:rPr lang="en-IN" smtClean="0"/>
              <a:t>Project Problem Statement and Short Description</a:t>
            </a:r>
            <a:endParaRPr lang="en-IN" dirty="0"/>
          </a:p>
        </p:txBody>
      </p:sp>
      <p:sp>
        <p:nvSpPr>
          <p:cNvPr id="5" name="Slide Number Placeholder 4"/>
          <p:cNvSpPr>
            <a:spLocks noGrp="1"/>
          </p:cNvSpPr>
          <p:nvPr>
            <p:ph type="sldNum" sz="quarter" idx="12"/>
          </p:nvPr>
        </p:nvSpPr>
        <p:spPr/>
        <p:txBody>
          <a:bodyPr/>
          <a:lstStyle>
            <a:extLst/>
          </a:lstStyle>
          <a:p>
            <a:fld id="{912EF59A-DCDB-49C3-B426-D183B024C3B3}" type="slidenum">
              <a:rPr lang="en-IN" smtClean="0"/>
              <a:pPr/>
              <a:t>‹#›</a:t>
            </a:fld>
            <a:endParaRPr lang="en-IN"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9CF210B-05F3-4B78-AB68-FB2D8916B23F}" type="datetime1">
              <a:rPr lang="en-IN" smtClean="0"/>
              <a:t>19-04-2012</a:t>
            </a:fld>
            <a:endParaRPr lang="en-IN" dirty="0"/>
          </a:p>
        </p:txBody>
      </p:sp>
      <p:sp>
        <p:nvSpPr>
          <p:cNvPr id="3" name="Footer Placeholder 2"/>
          <p:cNvSpPr>
            <a:spLocks noGrp="1"/>
          </p:cNvSpPr>
          <p:nvPr>
            <p:ph type="ftr" sz="quarter" idx="11"/>
          </p:nvPr>
        </p:nvSpPr>
        <p:spPr/>
        <p:txBody>
          <a:bodyPr/>
          <a:lstStyle>
            <a:extLst/>
          </a:lstStyle>
          <a:p>
            <a:r>
              <a:rPr lang="en-IN" smtClean="0"/>
              <a:t>Project Problem Statement and Short Description</a:t>
            </a:r>
            <a:endParaRPr lang="en-IN" dirty="0"/>
          </a:p>
        </p:txBody>
      </p:sp>
      <p:sp>
        <p:nvSpPr>
          <p:cNvPr id="4" name="Slide Number Placeholder 3"/>
          <p:cNvSpPr>
            <a:spLocks noGrp="1"/>
          </p:cNvSpPr>
          <p:nvPr>
            <p:ph type="sldNum" sz="quarter" idx="12"/>
          </p:nvPr>
        </p:nvSpPr>
        <p:spPr/>
        <p:txBody>
          <a:bodyPr/>
          <a:lstStyle>
            <a:extLst/>
          </a:lstStyle>
          <a:p>
            <a:fld id="{912EF59A-DCDB-49C3-B426-D183B024C3B3}"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CE8C4A0-0F70-463F-856B-DAB980AF7D04}" type="datetime1">
              <a:rPr lang="en-IN" smtClean="0"/>
              <a:t>19-04-2012</a:t>
            </a:fld>
            <a:endParaRPr lang="en-IN" dirty="0"/>
          </a:p>
        </p:txBody>
      </p:sp>
      <p:sp>
        <p:nvSpPr>
          <p:cNvPr id="6" name="Footer Placeholder 5"/>
          <p:cNvSpPr>
            <a:spLocks noGrp="1"/>
          </p:cNvSpPr>
          <p:nvPr>
            <p:ph type="ftr" sz="quarter" idx="11"/>
          </p:nvPr>
        </p:nvSpPr>
        <p:spPr/>
        <p:txBody>
          <a:bodyPr/>
          <a:lstStyle>
            <a:extLst/>
          </a:lstStyle>
          <a:p>
            <a:r>
              <a:rPr lang="en-IN" smtClean="0"/>
              <a:t>Project Problem Statement and Short Description</a:t>
            </a:r>
            <a:endParaRPr lang="en-IN" dirty="0"/>
          </a:p>
        </p:txBody>
      </p:sp>
      <p:sp>
        <p:nvSpPr>
          <p:cNvPr id="7" name="Slide Number Placeholder 6"/>
          <p:cNvSpPr>
            <a:spLocks noGrp="1"/>
          </p:cNvSpPr>
          <p:nvPr>
            <p:ph type="sldNum" sz="quarter" idx="12"/>
          </p:nvPr>
        </p:nvSpPr>
        <p:spPr/>
        <p:txBody>
          <a:bodyPr/>
          <a:lstStyle>
            <a:extLst/>
          </a:lstStyle>
          <a:p>
            <a:fld id="{912EF59A-DCDB-49C3-B426-D183B024C3B3}"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3390084-6460-436A-B14A-F663D1C5C4C8}" type="datetime1">
              <a:rPr lang="en-IN" smtClean="0"/>
              <a:t>19-04-2012</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IN" smtClean="0"/>
              <a:t>Project Problem Statement and Short Description</a:t>
            </a:r>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12EF59A-DCDB-49C3-B426-D183B024C3B3}" type="slidenum">
              <a:rPr lang="en-IN" smtClean="0"/>
              <a:pPr/>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70C0">
                <a:alpha val="24000"/>
              </a:srgbClr>
            </a:gs>
            <a:gs pos="64999">
              <a:srgbClr val="F0EBD5"/>
            </a:gs>
            <a:gs pos="100000">
              <a:srgbClr val="D1C39F"/>
            </a:gs>
          </a:gsLst>
          <a:lin ang="2700000" scaled="1"/>
          <a:tileRect/>
        </a:gra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0B750DE-CF3A-431B-AD3A-032CF00C54B8}" type="datetime1">
              <a:rPr lang="en-IN" smtClean="0"/>
              <a:t>19-04-2012</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IN" smtClean="0"/>
              <a:t>Project Problem Statement and Short Description</a:t>
            </a:r>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12EF59A-DCDB-49C3-B426-D183B024C3B3}"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4789" r:id="rId1"/>
    <p:sldLayoutId id="2147484790" r:id="rId2"/>
    <p:sldLayoutId id="2147484791" r:id="rId3"/>
    <p:sldLayoutId id="2147484792" r:id="rId4"/>
    <p:sldLayoutId id="2147484793" r:id="rId5"/>
    <p:sldLayoutId id="2147484794" r:id="rId6"/>
    <p:sldLayoutId id="2147484795" r:id="rId7"/>
    <p:sldLayoutId id="2147484796" r:id="rId8"/>
    <p:sldLayoutId id="2147484797" r:id="rId9"/>
    <p:sldLayoutId id="2147484798" r:id="rId10"/>
    <p:sldLayoutId id="2147484799" r:id="rId11"/>
  </p:sldLayoutIdLst>
  <p:hf sldNum="0"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idx="1"/>
          </p:nvPr>
        </p:nvSpPr>
        <p:spPr>
          <a:xfrm>
            <a:off x="457200" y="2780929"/>
            <a:ext cx="8229600" cy="2448272"/>
          </a:xfrm>
        </p:spPr>
        <p:txBody>
          <a:bodyPr>
            <a:noAutofit/>
          </a:bodyPr>
          <a:lstStyle/>
          <a:p>
            <a:pPr marL="109728" indent="0">
              <a:buNone/>
            </a:pPr>
            <a:r>
              <a:rPr lang="en-US" sz="2400" b="1" dirty="0" smtClean="0">
                <a:solidFill>
                  <a:srgbClr val="00B0F0"/>
                </a:solidFill>
              </a:rPr>
              <a:t>Group 9</a:t>
            </a:r>
          </a:p>
          <a:p>
            <a:pPr marL="109728" indent="0">
              <a:buNone/>
            </a:pPr>
            <a:r>
              <a:rPr lang="en-US" sz="2400" dirty="0" smtClean="0"/>
              <a:t>Saurabh Bhola, 09005022</a:t>
            </a:r>
          </a:p>
          <a:p>
            <a:pPr marL="109728" indent="0">
              <a:buNone/>
            </a:pPr>
            <a:r>
              <a:rPr lang="en-US" sz="2400" dirty="0" smtClean="0"/>
              <a:t>Kanwal Prakash Singh, 09005031</a:t>
            </a:r>
          </a:p>
          <a:p>
            <a:pPr marL="109728" indent="0">
              <a:buNone/>
            </a:pPr>
            <a:r>
              <a:rPr lang="en-US" sz="2400" dirty="0"/>
              <a:t>Abhishek </a:t>
            </a:r>
            <a:r>
              <a:rPr lang="en-US" sz="2400" dirty="0" smtClean="0"/>
              <a:t>Kabra, 09005037</a:t>
            </a:r>
            <a:endParaRPr lang="en-US" sz="2400" dirty="0"/>
          </a:p>
          <a:p>
            <a:pPr marL="109728" indent="0">
              <a:buNone/>
            </a:pPr>
            <a:r>
              <a:rPr lang="en-US" sz="2400" dirty="0" smtClean="0"/>
              <a:t>Kapil Dubey, 09005038</a:t>
            </a:r>
            <a:endParaRPr lang="en-US" sz="2400" dirty="0"/>
          </a:p>
          <a:p>
            <a:pPr marL="109728" indent="0">
              <a:buNone/>
            </a:pPr>
            <a:endParaRPr lang="en-IN" sz="2400" dirty="0"/>
          </a:p>
        </p:txBody>
      </p:sp>
      <p:sp>
        <p:nvSpPr>
          <p:cNvPr id="6" name="Title 5"/>
          <p:cNvSpPr>
            <a:spLocks noGrp="1"/>
          </p:cNvSpPr>
          <p:nvPr>
            <p:ph type="title"/>
          </p:nvPr>
        </p:nvSpPr>
        <p:spPr>
          <a:xfrm>
            <a:off x="457200" y="908720"/>
            <a:ext cx="8229600" cy="1440160"/>
          </a:xfrm>
        </p:spPr>
        <p:txBody>
          <a:bodyPr>
            <a:normAutofit fontScale="90000"/>
          </a:bodyPr>
          <a:lstStyle/>
          <a:p>
            <a:r>
              <a:rPr lang="en-US" dirty="0" smtClean="0"/>
              <a:t>       </a:t>
            </a:r>
            <a:r>
              <a:rPr lang="en-US" sz="5400" dirty="0" smtClean="0">
                <a:solidFill>
                  <a:schemeClr val="bg2">
                    <a:lumMod val="25000"/>
                  </a:schemeClr>
                </a:solidFill>
              </a:rPr>
              <a:t>Smart Overtaking Bot</a:t>
            </a:r>
            <a:r>
              <a:rPr lang="en-US" sz="5400" dirty="0" smtClean="0"/>
              <a:t>	</a:t>
            </a:r>
            <a:endParaRPr lang="en-IN" sz="5400" dirty="0"/>
          </a:p>
        </p:txBody>
      </p:sp>
      <p:pic>
        <p:nvPicPr>
          <p:cNvPr id="2052" name="Picture 4" descr="D:\PPT\Untitled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4991" y="3319067"/>
            <a:ext cx="3024336" cy="22322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a:xfrm>
            <a:off x="4788024" y="6309321"/>
            <a:ext cx="3960440" cy="360040"/>
          </a:xfrm>
        </p:spPr>
        <p:txBody>
          <a:bodyPr/>
          <a:lstStyle/>
          <a:p>
            <a:r>
              <a:rPr lang="en-IN" sz="1200" dirty="0" smtClean="0"/>
              <a:t> </a:t>
            </a:r>
            <a:endParaRPr lang="en-IN" sz="1200" dirty="0"/>
          </a:p>
        </p:txBody>
      </p:sp>
      <p:sp>
        <p:nvSpPr>
          <p:cNvPr id="4" name="Slide Number Placeholder 3"/>
          <p:cNvSpPr>
            <a:spLocks noGrp="1"/>
          </p:cNvSpPr>
          <p:nvPr>
            <p:ph type="sldNum" sz="quarter" idx="12"/>
          </p:nvPr>
        </p:nvSpPr>
        <p:spPr/>
        <p:txBody>
          <a:bodyPr/>
          <a:lstStyle/>
          <a:p>
            <a:fld id="{912EF59A-DCDB-49C3-B426-D183B024C3B3}" type="slidenum">
              <a:rPr lang="en-IN" smtClean="0"/>
              <a:pPr/>
              <a:t>1</a:t>
            </a:fld>
            <a:endParaRPr lang="en-IN" dirty="0"/>
          </a:p>
        </p:txBody>
      </p:sp>
    </p:spTree>
    <p:extLst>
      <p:ext uri="{BB962C8B-B14F-4D97-AF65-F5344CB8AC3E}">
        <p14:creationId xmlns:p14="http://schemas.microsoft.com/office/powerpoint/2010/main" val="3938644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1"/>
            <a:ext cx="8229600" cy="4464496"/>
          </a:xfrm>
        </p:spPr>
        <p:txBody>
          <a:bodyPr anchor="ctr">
            <a:normAutofit/>
          </a:bodyPr>
          <a:lstStyle/>
          <a:p>
            <a:r>
              <a:rPr lang="en-US" dirty="0" smtClean="0"/>
              <a:t>The bots move in an arena with </a:t>
            </a:r>
            <a:r>
              <a:rPr lang="en-US" b="1" dirty="0" smtClean="0">
                <a:solidFill>
                  <a:srgbClr val="C00000"/>
                </a:solidFill>
              </a:rPr>
              <a:t>three white lines </a:t>
            </a:r>
            <a:r>
              <a:rPr lang="en-US" dirty="0" smtClean="0"/>
              <a:t>– the underlying reason being use of white line sensors for the movement of the bots.</a:t>
            </a:r>
          </a:p>
          <a:p>
            <a:r>
              <a:rPr lang="en-US" dirty="0" smtClean="0"/>
              <a:t>The tracks are </a:t>
            </a:r>
            <a:r>
              <a:rPr lang="en-US" i="1" dirty="0" smtClean="0">
                <a:solidFill>
                  <a:srgbClr val="C00000"/>
                </a:solidFill>
              </a:rPr>
              <a:t>curved</a:t>
            </a:r>
            <a:r>
              <a:rPr lang="en-US" dirty="0" smtClean="0"/>
              <a:t> and make three parallel loops (to avoid the limitation of straight-line overtaking reaching an end)</a:t>
            </a:r>
          </a:p>
          <a:p>
            <a:pPr marL="109728" indent="0">
              <a:buNone/>
            </a:pPr>
            <a:endParaRPr lang="en-US" dirty="0" smtClean="0"/>
          </a:p>
          <a:p>
            <a:r>
              <a:rPr lang="en-US" sz="2400" i="1" dirty="0" smtClean="0"/>
              <a:t>Is three track idea a good choice?</a:t>
            </a:r>
            <a:endParaRPr lang="en-IN" sz="2400" i="1" dirty="0"/>
          </a:p>
        </p:txBody>
      </p:sp>
      <p:sp>
        <p:nvSpPr>
          <p:cNvPr id="3" name="Title 2"/>
          <p:cNvSpPr>
            <a:spLocks noGrp="1"/>
          </p:cNvSpPr>
          <p:nvPr>
            <p:ph type="title"/>
          </p:nvPr>
        </p:nvSpPr>
        <p:spPr/>
        <p:txBody>
          <a:bodyPr>
            <a:normAutofit/>
          </a:bodyPr>
          <a:lstStyle/>
          <a:p>
            <a:r>
              <a:rPr lang="en-US" dirty="0" smtClean="0">
                <a:solidFill>
                  <a:schemeClr val="bg2">
                    <a:lumMod val="25000"/>
                  </a:schemeClr>
                </a:solidFill>
              </a:rPr>
              <a:t>Addressing the challenges</a:t>
            </a:r>
            <a:endParaRPr lang="en-IN" dirty="0">
              <a:solidFill>
                <a:schemeClr val="bg2">
                  <a:lumMod val="25000"/>
                </a:schemeClr>
              </a:solidFill>
            </a:endParaRPr>
          </a:p>
        </p:txBody>
      </p:sp>
      <p:sp>
        <p:nvSpPr>
          <p:cNvPr id="4" name="Footer Placeholder 3"/>
          <p:cNvSpPr>
            <a:spLocks noGrp="1"/>
          </p:cNvSpPr>
          <p:nvPr>
            <p:ph type="ftr" sz="quarter" idx="11"/>
          </p:nvPr>
        </p:nvSpPr>
        <p:spPr/>
        <p:txBody>
          <a:bodyPr/>
          <a:lstStyle/>
          <a:p>
            <a:r>
              <a:rPr lang="en-IN" sz="1200" b="1" smtClean="0"/>
              <a:t>Project Plan</a:t>
            </a:r>
            <a:endParaRPr lang="en-IN" sz="1200" b="1" dirty="0"/>
          </a:p>
        </p:txBody>
      </p:sp>
      <p:sp>
        <p:nvSpPr>
          <p:cNvPr id="6" name="Slide Number Placeholder 5"/>
          <p:cNvSpPr>
            <a:spLocks noGrp="1"/>
          </p:cNvSpPr>
          <p:nvPr>
            <p:ph type="sldNum" sz="quarter" idx="12"/>
          </p:nvPr>
        </p:nvSpPr>
        <p:spPr/>
        <p:txBody>
          <a:bodyPr/>
          <a:lstStyle/>
          <a:p>
            <a:fld id="{912EF59A-DCDB-49C3-B426-D183B024C3B3}" type="slidenum">
              <a:rPr lang="en-IN" smtClean="0"/>
              <a:pPr/>
              <a:t>10</a:t>
            </a:fld>
            <a:endParaRPr lang="en-IN" dirty="0"/>
          </a:p>
        </p:txBody>
      </p:sp>
    </p:spTree>
    <p:extLst>
      <p:ext uri="{BB962C8B-B14F-4D97-AF65-F5344CB8AC3E}">
        <p14:creationId xmlns:p14="http://schemas.microsoft.com/office/powerpoint/2010/main" val="1503586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178" y="476672"/>
            <a:ext cx="8001286" cy="5487082"/>
          </a:xfrm>
        </p:spPr>
      </p:pic>
      <p:sp>
        <p:nvSpPr>
          <p:cNvPr id="3" name="Title 2"/>
          <p:cNvSpPr>
            <a:spLocks noGrp="1"/>
          </p:cNvSpPr>
          <p:nvPr>
            <p:ph type="title"/>
          </p:nvPr>
        </p:nvSpPr>
        <p:spPr/>
        <p:txBody>
          <a:bodyPr/>
          <a:lstStyle/>
          <a:p>
            <a:r>
              <a:rPr lang="en-US" dirty="0" smtClean="0"/>
              <a:t> </a:t>
            </a:r>
            <a:endParaRPr lang="en-IN" dirty="0"/>
          </a:p>
        </p:txBody>
      </p:sp>
      <p:sp>
        <p:nvSpPr>
          <p:cNvPr id="2" name="Footer Placeholder 1"/>
          <p:cNvSpPr>
            <a:spLocks noGrp="1"/>
          </p:cNvSpPr>
          <p:nvPr>
            <p:ph type="ftr" sz="quarter" idx="11"/>
          </p:nvPr>
        </p:nvSpPr>
        <p:spPr/>
        <p:txBody>
          <a:bodyPr/>
          <a:lstStyle/>
          <a:p>
            <a:r>
              <a:rPr lang="en-IN" sz="1200" b="1" smtClean="0"/>
              <a:t>Project Plan</a:t>
            </a:r>
            <a:endParaRPr lang="en-IN" sz="1200" b="1" dirty="0"/>
          </a:p>
        </p:txBody>
      </p:sp>
      <p:sp>
        <p:nvSpPr>
          <p:cNvPr id="6" name="Slide Number Placeholder 5"/>
          <p:cNvSpPr>
            <a:spLocks noGrp="1"/>
          </p:cNvSpPr>
          <p:nvPr>
            <p:ph type="sldNum" sz="quarter" idx="12"/>
          </p:nvPr>
        </p:nvSpPr>
        <p:spPr/>
        <p:txBody>
          <a:bodyPr/>
          <a:lstStyle/>
          <a:p>
            <a:fld id="{912EF59A-DCDB-49C3-B426-D183B024C3B3}" type="slidenum">
              <a:rPr lang="en-IN" smtClean="0"/>
              <a:pPr/>
              <a:t>11</a:t>
            </a:fld>
            <a:endParaRPr lang="en-IN" dirty="0"/>
          </a:p>
        </p:txBody>
      </p:sp>
    </p:spTree>
    <p:extLst>
      <p:ext uri="{BB962C8B-B14F-4D97-AF65-F5344CB8AC3E}">
        <p14:creationId xmlns:p14="http://schemas.microsoft.com/office/powerpoint/2010/main" val="1390008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1546"/>
            <a:ext cx="8229600" cy="4935745"/>
          </a:xfrm>
        </p:spPr>
        <p:txBody>
          <a:bodyPr>
            <a:normAutofit fontScale="92500" lnSpcReduction="20000"/>
          </a:bodyPr>
          <a:lstStyle/>
          <a:p>
            <a:r>
              <a:rPr lang="en-IN" dirty="0" smtClean="0"/>
              <a:t>It is based on our idea of choosing the shorter path while overtaking over a curve as we know the smaller the radius of curvature of the overtaking path the smaller would be the path to traverse while overtaking. </a:t>
            </a:r>
          </a:p>
          <a:p>
            <a:endParaRPr lang="en-IN" dirty="0" smtClean="0"/>
          </a:p>
          <a:p>
            <a:r>
              <a:rPr lang="en-IN" dirty="0" smtClean="0"/>
              <a:t>But this also adds to the complexity involved in keeping control on the speed of the bot over the curved path, when the bot has to constantly monitor its own path so that it doesn't lose its track while overtaking.</a:t>
            </a:r>
          </a:p>
          <a:p>
            <a:pPr>
              <a:buNone/>
            </a:pPr>
            <a:endParaRPr lang="en-IN" dirty="0" smtClean="0"/>
          </a:p>
          <a:p>
            <a:r>
              <a:rPr lang="en-IN" dirty="0" smtClean="0"/>
              <a:t>All the bots shall move in the middle track in the initial situation in unidirectional manner with I-Bot following the Vehicle-Bots.</a:t>
            </a:r>
            <a:endParaRPr lang="en-IN" dirty="0"/>
          </a:p>
        </p:txBody>
      </p:sp>
      <p:sp>
        <p:nvSpPr>
          <p:cNvPr id="3" name="Title 2"/>
          <p:cNvSpPr>
            <a:spLocks noGrp="1"/>
          </p:cNvSpPr>
          <p:nvPr>
            <p:ph type="title"/>
          </p:nvPr>
        </p:nvSpPr>
        <p:spPr>
          <a:xfrm>
            <a:off x="457200" y="274638"/>
            <a:ext cx="8229600" cy="796908"/>
          </a:xfrm>
        </p:spPr>
        <p:txBody>
          <a:bodyPr>
            <a:normAutofit/>
          </a:bodyPr>
          <a:lstStyle/>
          <a:p>
            <a:r>
              <a:rPr lang="en-US" dirty="0" smtClean="0">
                <a:solidFill>
                  <a:schemeClr val="bg2">
                    <a:lumMod val="25000"/>
                  </a:schemeClr>
                </a:solidFill>
              </a:rPr>
              <a:t>The Three Parallel Tracks</a:t>
            </a:r>
            <a:endParaRPr lang="en-IN" dirty="0">
              <a:solidFill>
                <a:schemeClr val="bg2">
                  <a:lumMod val="25000"/>
                </a:schemeClr>
              </a:solidFill>
            </a:endParaRPr>
          </a:p>
        </p:txBody>
      </p:sp>
      <p:sp>
        <p:nvSpPr>
          <p:cNvPr id="4" name="Footer Placeholder 3"/>
          <p:cNvSpPr>
            <a:spLocks noGrp="1"/>
          </p:cNvSpPr>
          <p:nvPr>
            <p:ph type="ftr" sz="quarter" idx="11"/>
          </p:nvPr>
        </p:nvSpPr>
        <p:spPr/>
        <p:txBody>
          <a:bodyPr/>
          <a:lstStyle/>
          <a:p>
            <a:r>
              <a:rPr lang="en-IN" sz="1200" b="1" smtClean="0"/>
              <a:t>Project Plan</a:t>
            </a:r>
            <a:endParaRPr lang="en-IN" sz="1200" b="1" dirty="0"/>
          </a:p>
        </p:txBody>
      </p:sp>
      <p:sp>
        <p:nvSpPr>
          <p:cNvPr id="6" name="Slide Number Placeholder 5"/>
          <p:cNvSpPr>
            <a:spLocks noGrp="1"/>
          </p:cNvSpPr>
          <p:nvPr>
            <p:ph type="sldNum" sz="quarter" idx="12"/>
          </p:nvPr>
        </p:nvSpPr>
        <p:spPr/>
        <p:txBody>
          <a:bodyPr/>
          <a:lstStyle/>
          <a:p>
            <a:fld id="{912EF59A-DCDB-49C3-B426-D183B024C3B3}" type="slidenum">
              <a:rPr lang="en-IN" smtClean="0"/>
              <a:pPr/>
              <a:t>12</a:t>
            </a:fld>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7784" y="1867432"/>
            <a:ext cx="6668431" cy="3753374"/>
          </a:xfrm>
        </p:spPr>
      </p:pic>
      <p:sp>
        <p:nvSpPr>
          <p:cNvPr id="3" name="Footer Placeholder 2"/>
          <p:cNvSpPr>
            <a:spLocks noGrp="1"/>
          </p:cNvSpPr>
          <p:nvPr>
            <p:ph type="ftr" sz="quarter" idx="11"/>
          </p:nvPr>
        </p:nvSpPr>
        <p:spPr/>
        <p:txBody>
          <a:bodyPr/>
          <a:lstStyle/>
          <a:p>
            <a:r>
              <a:rPr lang="en-IN" sz="1200" b="1" smtClean="0"/>
              <a:t>Work Flow Diagram</a:t>
            </a:r>
            <a:endParaRPr lang="en-IN" sz="1200" b="1" dirty="0"/>
          </a:p>
        </p:txBody>
      </p:sp>
      <p:sp>
        <p:nvSpPr>
          <p:cNvPr id="4" name="Title 3"/>
          <p:cNvSpPr>
            <a:spLocks noGrp="1"/>
          </p:cNvSpPr>
          <p:nvPr>
            <p:ph type="title"/>
          </p:nvPr>
        </p:nvSpPr>
        <p:spPr/>
        <p:txBody>
          <a:bodyPr/>
          <a:lstStyle/>
          <a:p>
            <a:r>
              <a:rPr lang="en-US" dirty="0" smtClean="0">
                <a:solidFill>
                  <a:schemeClr val="bg2">
                    <a:lumMod val="25000"/>
                  </a:schemeClr>
                </a:solidFill>
              </a:rPr>
              <a:t>Work Flow Diagram</a:t>
            </a:r>
            <a:endParaRPr lang="en-IN" dirty="0">
              <a:solidFill>
                <a:schemeClr val="bg2">
                  <a:lumMod val="25000"/>
                </a:schemeClr>
              </a:solidFill>
            </a:endParaRPr>
          </a:p>
        </p:txBody>
      </p:sp>
      <p:sp>
        <p:nvSpPr>
          <p:cNvPr id="7" name="Slide Number Placeholder 6"/>
          <p:cNvSpPr>
            <a:spLocks noGrp="1"/>
          </p:cNvSpPr>
          <p:nvPr>
            <p:ph type="sldNum" sz="quarter" idx="12"/>
          </p:nvPr>
        </p:nvSpPr>
        <p:spPr/>
        <p:txBody>
          <a:bodyPr/>
          <a:lstStyle/>
          <a:p>
            <a:fld id="{912EF59A-DCDB-49C3-B426-D183B024C3B3}" type="slidenum">
              <a:rPr lang="en-IN" smtClean="0"/>
              <a:pPr/>
              <a:t>13</a:t>
            </a:fld>
            <a:endParaRPr lang="en-IN" dirty="0"/>
          </a:p>
        </p:txBody>
      </p:sp>
    </p:spTree>
    <p:extLst>
      <p:ext uri="{BB962C8B-B14F-4D97-AF65-F5344CB8AC3E}">
        <p14:creationId xmlns:p14="http://schemas.microsoft.com/office/powerpoint/2010/main" val="3936992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85860"/>
            <a:ext cx="8229600" cy="4721431"/>
          </a:xfrm>
        </p:spPr>
        <p:txBody>
          <a:bodyPr>
            <a:normAutofit/>
          </a:bodyPr>
          <a:lstStyle/>
          <a:p>
            <a:r>
              <a:rPr lang="en-US" dirty="0" smtClean="0"/>
              <a:t>Further complexities involve having a number of vehicle-bots on the middle track, as well as on the overtaking tracks – to check how safely can our I-bot overtake</a:t>
            </a:r>
          </a:p>
          <a:p>
            <a:pPr>
              <a:buNone/>
            </a:pPr>
            <a:endParaRPr lang="en-US" dirty="0" smtClean="0"/>
          </a:p>
          <a:p>
            <a:r>
              <a:rPr lang="en-US" dirty="0" smtClean="0"/>
              <a:t>Adding more complexity, we have the </a:t>
            </a:r>
            <a:r>
              <a:rPr lang="en-US" i="1" dirty="0" smtClean="0">
                <a:solidFill>
                  <a:srgbClr val="00B0F0"/>
                </a:solidFill>
              </a:rPr>
              <a:t>speeds of the vehicle bots varying</a:t>
            </a:r>
            <a:r>
              <a:rPr lang="en-US" dirty="0" smtClean="0"/>
              <a:t>, that makes situation even difficult for a safe overtaking as the vehicle bot might increase its speed while the I-bot is overtaking and regaining its path back which might lead to an accident</a:t>
            </a:r>
            <a:endParaRPr lang="en-IN" dirty="0"/>
          </a:p>
        </p:txBody>
      </p:sp>
      <p:sp>
        <p:nvSpPr>
          <p:cNvPr id="3" name="Title 2"/>
          <p:cNvSpPr>
            <a:spLocks noGrp="1"/>
          </p:cNvSpPr>
          <p:nvPr>
            <p:ph type="title"/>
          </p:nvPr>
        </p:nvSpPr>
        <p:spPr/>
        <p:txBody>
          <a:bodyPr/>
          <a:lstStyle/>
          <a:p>
            <a:r>
              <a:rPr lang="en-US" dirty="0" smtClean="0">
                <a:solidFill>
                  <a:schemeClr val="bg2">
                    <a:lumMod val="25000"/>
                  </a:schemeClr>
                </a:solidFill>
              </a:rPr>
              <a:t>Is it too simple? </a:t>
            </a:r>
            <a:endParaRPr lang="en-IN" dirty="0">
              <a:solidFill>
                <a:schemeClr val="bg2">
                  <a:lumMod val="25000"/>
                </a:schemeClr>
              </a:solidFill>
            </a:endParaRPr>
          </a:p>
        </p:txBody>
      </p:sp>
      <p:sp>
        <p:nvSpPr>
          <p:cNvPr id="4" name="Footer Placeholder 3"/>
          <p:cNvSpPr>
            <a:spLocks noGrp="1"/>
          </p:cNvSpPr>
          <p:nvPr>
            <p:ph type="ftr" sz="quarter" idx="11"/>
          </p:nvPr>
        </p:nvSpPr>
        <p:spPr/>
        <p:txBody>
          <a:bodyPr/>
          <a:lstStyle/>
          <a:p>
            <a:r>
              <a:rPr lang="en-IN" sz="1200" b="1" smtClean="0"/>
              <a:t>Innovation and Challenges</a:t>
            </a:r>
            <a:endParaRPr lang="en-IN" sz="1200" b="1" dirty="0"/>
          </a:p>
        </p:txBody>
      </p:sp>
      <p:sp>
        <p:nvSpPr>
          <p:cNvPr id="6" name="Slide Number Placeholder 5"/>
          <p:cNvSpPr>
            <a:spLocks noGrp="1"/>
          </p:cNvSpPr>
          <p:nvPr>
            <p:ph type="sldNum" sz="quarter" idx="12"/>
          </p:nvPr>
        </p:nvSpPr>
        <p:spPr/>
        <p:txBody>
          <a:bodyPr/>
          <a:lstStyle/>
          <a:p>
            <a:fld id="{912EF59A-DCDB-49C3-B426-D183B024C3B3}" type="slidenum">
              <a:rPr lang="en-IN" smtClean="0"/>
              <a:pPr/>
              <a:t>14</a:t>
            </a:fld>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2984"/>
            <a:ext cx="8229600" cy="5000660"/>
          </a:xfrm>
        </p:spPr>
        <p:txBody>
          <a:bodyPr anchor="ctr">
            <a:normAutofit/>
          </a:bodyPr>
          <a:lstStyle/>
          <a:p>
            <a:r>
              <a:rPr lang="en-US" dirty="0" smtClean="0"/>
              <a:t>A large number of obstacles (due to spark bots not functioning well) were introduced in the three tracks which are sensed by the camera installed on our I-Bot and hence it behaves accordingly </a:t>
            </a:r>
          </a:p>
          <a:p>
            <a:r>
              <a:rPr lang="en-US" dirty="0" smtClean="0"/>
              <a:t>It detects a bot/obstacle through the camera as well as sensors and tries to overtake it safely.</a:t>
            </a:r>
          </a:p>
          <a:p>
            <a:r>
              <a:rPr lang="en-US" dirty="0" smtClean="0"/>
              <a:t>In case a bot is moving in opposite direction in the overtaking path, it stops following Adaptive Cruise Control </a:t>
            </a:r>
            <a:endParaRPr lang="en-IN" dirty="0"/>
          </a:p>
        </p:txBody>
      </p:sp>
      <p:sp>
        <p:nvSpPr>
          <p:cNvPr id="3" name="Title 2"/>
          <p:cNvSpPr>
            <a:spLocks noGrp="1"/>
          </p:cNvSpPr>
          <p:nvPr>
            <p:ph type="title"/>
          </p:nvPr>
        </p:nvSpPr>
        <p:spPr/>
        <p:txBody>
          <a:bodyPr/>
          <a:lstStyle/>
          <a:p>
            <a:r>
              <a:rPr lang="en-US" dirty="0" smtClean="0">
                <a:solidFill>
                  <a:schemeClr val="bg2">
                    <a:lumMod val="25000"/>
                  </a:schemeClr>
                </a:solidFill>
              </a:rPr>
              <a:t>Raising the bar – reaching it!</a:t>
            </a:r>
            <a:endParaRPr lang="en-IN" dirty="0">
              <a:solidFill>
                <a:schemeClr val="bg2">
                  <a:lumMod val="25000"/>
                </a:schemeClr>
              </a:solidFill>
            </a:endParaRPr>
          </a:p>
        </p:txBody>
      </p:sp>
      <p:sp>
        <p:nvSpPr>
          <p:cNvPr id="4" name="Footer Placeholder 3"/>
          <p:cNvSpPr>
            <a:spLocks noGrp="1"/>
          </p:cNvSpPr>
          <p:nvPr>
            <p:ph type="ftr" sz="quarter" idx="11"/>
          </p:nvPr>
        </p:nvSpPr>
        <p:spPr>
          <a:xfrm>
            <a:off x="4380072" y="6407944"/>
            <a:ext cx="2928232" cy="365125"/>
          </a:xfrm>
        </p:spPr>
        <p:txBody>
          <a:bodyPr/>
          <a:lstStyle/>
          <a:p>
            <a:r>
              <a:rPr lang="en-IN" sz="1200" b="1" smtClean="0"/>
              <a:t>Innovation and Challenges - Solutions</a:t>
            </a:r>
            <a:endParaRPr lang="en-IN" sz="1200" b="1" dirty="0"/>
          </a:p>
        </p:txBody>
      </p:sp>
      <p:sp>
        <p:nvSpPr>
          <p:cNvPr id="6" name="Slide Number Placeholder 5"/>
          <p:cNvSpPr>
            <a:spLocks noGrp="1"/>
          </p:cNvSpPr>
          <p:nvPr>
            <p:ph type="sldNum" sz="quarter" idx="12"/>
          </p:nvPr>
        </p:nvSpPr>
        <p:spPr/>
        <p:txBody>
          <a:bodyPr/>
          <a:lstStyle/>
          <a:p>
            <a:fld id="{912EF59A-DCDB-49C3-B426-D183B024C3B3}" type="slidenum">
              <a:rPr lang="en-IN" smtClean="0"/>
              <a:pPr/>
              <a:t>15</a:t>
            </a:fld>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For accommodating the added feature of varying speeds of vehicle bots, it has left and right sharp sensors, giving it instructions regarding presence of any vehicle in their respective sides so that it does not overtake until one of the paths, preferably optimal, is free and also safely regains back its original path</a:t>
            </a:r>
            <a:endParaRPr lang="en-IN" dirty="0"/>
          </a:p>
        </p:txBody>
      </p:sp>
      <p:sp>
        <p:nvSpPr>
          <p:cNvPr id="3" name="Title 2"/>
          <p:cNvSpPr>
            <a:spLocks noGrp="1"/>
          </p:cNvSpPr>
          <p:nvPr>
            <p:ph type="title"/>
          </p:nvPr>
        </p:nvSpPr>
        <p:spPr/>
        <p:txBody>
          <a:bodyPr/>
          <a:lstStyle/>
          <a:p>
            <a:r>
              <a:rPr lang="en-US" dirty="0" err="1" smtClean="0">
                <a:solidFill>
                  <a:schemeClr val="bg2">
                    <a:lumMod val="25000"/>
                  </a:schemeClr>
                </a:solidFill>
              </a:rPr>
              <a:t>Contd</a:t>
            </a:r>
            <a:r>
              <a:rPr lang="en-US" dirty="0" smtClean="0">
                <a:solidFill>
                  <a:schemeClr val="bg2">
                    <a:lumMod val="25000"/>
                  </a:schemeClr>
                </a:solidFill>
              </a:rPr>
              <a:t>….</a:t>
            </a:r>
            <a:endParaRPr lang="en-IN" dirty="0">
              <a:solidFill>
                <a:schemeClr val="bg2">
                  <a:lumMod val="25000"/>
                </a:schemeClr>
              </a:solidFill>
            </a:endParaRPr>
          </a:p>
        </p:txBody>
      </p:sp>
      <p:sp>
        <p:nvSpPr>
          <p:cNvPr id="4" name="Footer Placeholder 3"/>
          <p:cNvSpPr>
            <a:spLocks noGrp="1"/>
          </p:cNvSpPr>
          <p:nvPr>
            <p:ph type="ftr" sz="quarter" idx="11"/>
          </p:nvPr>
        </p:nvSpPr>
        <p:spPr>
          <a:xfrm>
            <a:off x="4380072" y="6407944"/>
            <a:ext cx="2928232" cy="365125"/>
          </a:xfrm>
        </p:spPr>
        <p:txBody>
          <a:bodyPr/>
          <a:lstStyle/>
          <a:p>
            <a:r>
              <a:rPr lang="en-IN" sz="1200" b="1" smtClean="0"/>
              <a:t>Innovation and Challenges - Solutions</a:t>
            </a:r>
            <a:endParaRPr lang="en-IN" sz="1200" b="1" dirty="0"/>
          </a:p>
        </p:txBody>
      </p:sp>
      <p:sp>
        <p:nvSpPr>
          <p:cNvPr id="6" name="Slide Number Placeholder 5"/>
          <p:cNvSpPr>
            <a:spLocks noGrp="1"/>
          </p:cNvSpPr>
          <p:nvPr>
            <p:ph type="sldNum" sz="quarter" idx="12"/>
          </p:nvPr>
        </p:nvSpPr>
        <p:spPr/>
        <p:txBody>
          <a:bodyPr/>
          <a:lstStyle/>
          <a:p>
            <a:fld id="{912EF59A-DCDB-49C3-B426-D183B024C3B3}" type="slidenum">
              <a:rPr lang="en-IN" smtClean="0"/>
              <a:pPr/>
              <a:t>16</a:t>
            </a:fld>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3"/>
            <a:ext cx="8229600" cy="4680520"/>
          </a:xfrm>
        </p:spPr>
        <p:txBody>
          <a:bodyPr anchor="ctr"/>
          <a:lstStyle/>
          <a:p>
            <a:r>
              <a:rPr lang="en-US" dirty="0" smtClean="0"/>
              <a:t>Firebird didn’t work perfectly many times leading to re-running the code </a:t>
            </a:r>
            <a:r>
              <a:rPr lang="en-US" dirty="0" err="1" smtClean="0"/>
              <a:t>everytime</a:t>
            </a:r>
            <a:r>
              <a:rPr lang="en-US" dirty="0" smtClean="0"/>
              <a:t> for better results</a:t>
            </a:r>
          </a:p>
          <a:p>
            <a:r>
              <a:rPr lang="en-US" dirty="0" smtClean="0"/>
              <a:t>There were issues like Firebird losing its track despite correct code – the problem was deduced to be with the sensors and sometimes with the reflection of light on shiny black surface</a:t>
            </a:r>
          </a:p>
          <a:p>
            <a:r>
              <a:rPr lang="en-US" dirty="0" smtClean="0"/>
              <a:t>The results came out to be better with more number of run </a:t>
            </a:r>
            <a:r>
              <a:rPr lang="en-US" dirty="0" err="1" smtClean="0"/>
              <a:t>throughs</a:t>
            </a:r>
            <a:endParaRPr lang="en-IN" dirty="0"/>
          </a:p>
        </p:txBody>
      </p:sp>
      <p:sp>
        <p:nvSpPr>
          <p:cNvPr id="3" name="Footer Placeholder 2"/>
          <p:cNvSpPr>
            <a:spLocks noGrp="1"/>
          </p:cNvSpPr>
          <p:nvPr>
            <p:ph type="ftr" sz="quarter" idx="11"/>
          </p:nvPr>
        </p:nvSpPr>
        <p:spPr/>
        <p:txBody>
          <a:bodyPr/>
          <a:lstStyle/>
          <a:p>
            <a:r>
              <a:rPr lang="en-IN" sz="1200" b="1" smtClean="0"/>
              <a:t>Problems Faced</a:t>
            </a:r>
            <a:endParaRPr lang="en-IN" sz="1200" b="1" dirty="0"/>
          </a:p>
        </p:txBody>
      </p:sp>
      <p:sp>
        <p:nvSpPr>
          <p:cNvPr id="4" name="Title 3"/>
          <p:cNvSpPr>
            <a:spLocks noGrp="1"/>
          </p:cNvSpPr>
          <p:nvPr>
            <p:ph type="title"/>
          </p:nvPr>
        </p:nvSpPr>
        <p:spPr/>
        <p:txBody>
          <a:bodyPr/>
          <a:lstStyle/>
          <a:p>
            <a:r>
              <a:rPr lang="en-US" dirty="0" smtClean="0">
                <a:solidFill>
                  <a:schemeClr val="bg2">
                    <a:lumMod val="25000"/>
                  </a:schemeClr>
                </a:solidFill>
              </a:rPr>
              <a:t>Problems Faced </a:t>
            </a:r>
            <a:endParaRPr lang="en-IN" dirty="0">
              <a:solidFill>
                <a:schemeClr val="bg2">
                  <a:lumMod val="25000"/>
                </a:schemeClr>
              </a:solidFill>
            </a:endParaRPr>
          </a:p>
        </p:txBody>
      </p:sp>
      <p:sp>
        <p:nvSpPr>
          <p:cNvPr id="6" name="Slide Number Placeholder 5"/>
          <p:cNvSpPr>
            <a:spLocks noGrp="1"/>
          </p:cNvSpPr>
          <p:nvPr>
            <p:ph type="sldNum" sz="quarter" idx="12"/>
          </p:nvPr>
        </p:nvSpPr>
        <p:spPr/>
        <p:txBody>
          <a:bodyPr/>
          <a:lstStyle/>
          <a:p>
            <a:fld id="{912EF59A-DCDB-49C3-B426-D183B024C3B3}" type="slidenum">
              <a:rPr lang="en-IN" smtClean="0"/>
              <a:pPr/>
              <a:t>17</a:t>
            </a:fld>
            <a:endParaRPr lang="en-IN" dirty="0"/>
          </a:p>
        </p:txBody>
      </p:sp>
    </p:spTree>
    <p:extLst>
      <p:ext uri="{BB962C8B-B14F-4D97-AF65-F5344CB8AC3E}">
        <p14:creationId xmlns:p14="http://schemas.microsoft.com/office/powerpoint/2010/main" val="4023294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smtClean="0"/>
              <a:t>1) </a:t>
            </a:r>
            <a:r>
              <a:rPr lang="en-US" dirty="0" smtClean="0">
                <a:solidFill>
                  <a:srgbClr val="00B0F0"/>
                </a:solidFill>
              </a:rPr>
              <a:t>Simple Overtaking Scenario</a:t>
            </a:r>
          </a:p>
          <a:p>
            <a:pPr marL="109728" indent="0">
              <a:buNone/>
            </a:pPr>
            <a:r>
              <a:rPr lang="en-IN" dirty="0" smtClean="0"/>
              <a:t>I-Bot </a:t>
            </a:r>
            <a:r>
              <a:rPr lang="en-IN" dirty="0"/>
              <a:t>travelling with </a:t>
            </a:r>
            <a:r>
              <a:rPr lang="en-IN" dirty="0" smtClean="0"/>
              <a:t>velocity V </a:t>
            </a:r>
            <a:r>
              <a:rPr lang="en-IN" dirty="0"/>
              <a:t>pursuing </a:t>
            </a:r>
            <a:r>
              <a:rPr lang="en-IN" dirty="0" smtClean="0"/>
              <a:t>vehicle bot with a slower velocity </a:t>
            </a:r>
            <a:r>
              <a:rPr lang="en-IN" dirty="0"/>
              <a:t>W</a:t>
            </a:r>
          </a:p>
          <a:p>
            <a:pPr marL="109728" indent="0">
              <a:buNone/>
            </a:pPr>
            <a:endParaRPr lang="en-IN" dirty="0">
              <a:solidFill>
                <a:schemeClr val="accent2">
                  <a:lumMod val="75000"/>
                </a:schemeClr>
              </a:solidFill>
            </a:endParaRPr>
          </a:p>
          <a:p>
            <a:pPr marL="109728" indent="0">
              <a:buNone/>
            </a:pPr>
            <a:r>
              <a:rPr lang="en-IN" i="1" dirty="0" smtClean="0">
                <a:solidFill>
                  <a:schemeClr val="accent2">
                    <a:lumMod val="75000"/>
                  </a:schemeClr>
                </a:solidFill>
              </a:rPr>
              <a:t>Overtaking Manoeuvre:</a:t>
            </a:r>
            <a:endParaRPr lang="en-IN" i="1" dirty="0">
              <a:solidFill>
                <a:schemeClr val="accent2">
                  <a:lumMod val="75000"/>
                </a:schemeClr>
              </a:solidFill>
            </a:endParaRPr>
          </a:p>
          <a:p>
            <a:pPr marL="109728" indent="0">
              <a:buNone/>
            </a:pPr>
            <a:r>
              <a:rPr lang="en-IN" dirty="0"/>
              <a:t>1) </a:t>
            </a:r>
            <a:r>
              <a:rPr lang="en-IN" dirty="0" smtClean="0"/>
              <a:t>Move </a:t>
            </a:r>
            <a:r>
              <a:rPr lang="en-IN" dirty="0"/>
              <a:t>from driving lane to passing lane</a:t>
            </a:r>
          </a:p>
          <a:p>
            <a:pPr marL="109728" indent="0">
              <a:buNone/>
            </a:pPr>
            <a:r>
              <a:rPr lang="en-IN" dirty="0"/>
              <a:t>2) </a:t>
            </a:r>
            <a:r>
              <a:rPr lang="en-IN" dirty="0" smtClean="0"/>
              <a:t>Travel </a:t>
            </a:r>
            <a:r>
              <a:rPr lang="en-IN" dirty="0"/>
              <a:t>in passing </a:t>
            </a:r>
            <a:r>
              <a:rPr lang="en-IN" dirty="0" smtClean="0"/>
              <a:t>lane till you overtake</a:t>
            </a:r>
            <a:endParaRPr lang="en-IN" dirty="0"/>
          </a:p>
          <a:p>
            <a:pPr marL="109728" indent="0">
              <a:buNone/>
            </a:pPr>
            <a:r>
              <a:rPr lang="en-IN" dirty="0"/>
              <a:t>3) </a:t>
            </a:r>
            <a:r>
              <a:rPr lang="en-IN" dirty="0" smtClean="0"/>
              <a:t>Return </a:t>
            </a:r>
            <a:r>
              <a:rPr lang="en-IN" dirty="0"/>
              <a:t>to </a:t>
            </a:r>
            <a:r>
              <a:rPr lang="en-IN" dirty="0" smtClean="0"/>
              <a:t>the driving </a:t>
            </a:r>
            <a:r>
              <a:rPr lang="en-IN" dirty="0"/>
              <a:t>lane</a:t>
            </a:r>
          </a:p>
        </p:txBody>
      </p:sp>
      <p:sp>
        <p:nvSpPr>
          <p:cNvPr id="3" name="Title 2"/>
          <p:cNvSpPr>
            <a:spLocks noGrp="1"/>
          </p:cNvSpPr>
          <p:nvPr>
            <p:ph type="title"/>
          </p:nvPr>
        </p:nvSpPr>
        <p:spPr/>
        <p:txBody>
          <a:bodyPr/>
          <a:lstStyle/>
          <a:p>
            <a:r>
              <a:rPr lang="en-US" dirty="0" smtClean="0">
                <a:solidFill>
                  <a:schemeClr val="bg2">
                    <a:lumMod val="25000"/>
                  </a:schemeClr>
                </a:solidFill>
              </a:rPr>
              <a:t>Two Scenarios - 1</a:t>
            </a:r>
            <a:endParaRPr lang="en-IN" dirty="0">
              <a:solidFill>
                <a:schemeClr val="bg2">
                  <a:lumMod val="25000"/>
                </a:schemeClr>
              </a:solidFill>
            </a:endParaRPr>
          </a:p>
        </p:txBody>
      </p:sp>
      <p:sp>
        <p:nvSpPr>
          <p:cNvPr id="4" name="Footer Placeholder 3"/>
          <p:cNvSpPr>
            <a:spLocks noGrp="1"/>
          </p:cNvSpPr>
          <p:nvPr>
            <p:ph type="ftr" sz="quarter" idx="11"/>
          </p:nvPr>
        </p:nvSpPr>
        <p:spPr/>
        <p:txBody>
          <a:bodyPr/>
          <a:lstStyle/>
          <a:p>
            <a:r>
              <a:rPr lang="en-IN" sz="1200" b="1" smtClean="0"/>
              <a:t>Task Completed</a:t>
            </a:r>
            <a:endParaRPr lang="en-IN" sz="1200" b="1" dirty="0"/>
          </a:p>
        </p:txBody>
      </p:sp>
      <p:sp>
        <p:nvSpPr>
          <p:cNvPr id="6" name="Slide Number Placeholder 5"/>
          <p:cNvSpPr>
            <a:spLocks noGrp="1"/>
          </p:cNvSpPr>
          <p:nvPr>
            <p:ph type="sldNum" sz="quarter" idx="12"/>
          </p:nvPr>
        </p:nvSpPr>
        <p:spPr/>
        <p:txBody>
          <a:bodyPr/>
          <a:lstStyle/>
          <a:p>
            <a:fld id="{912EF59A-DCDB-49C3-B426-D183B024C3B3}" type="slidenum">
              <a:rPr lang="en-IN" smtClean="0"/>
              <a:pPr/>
              <a:t>18</a:t>
            </a:fld>
            <a:endParaRPr lang="en-IN" dirty="0"/>
          </a:p>
        </p:txBody>
      </p:sp>
    </p:spTree>
    <p:extLst>
      <p:ext uri="{BB962C8B-B14F-4D97-AF65-F5344CB8AC3E}">
        <p14:creationId xmlns:p14="http://schemas.microsoft.com/office/powerpoint/2010/main" val="545326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smtClean="0"/>
              <a:t> </a:t>
            </a:r>
            <a:endParaRPr lang="en-IN" dirty="0"/>
          </a:p>
        </p:txBody>
      </p:sp>
      <p:sp>
        <p:nvSpPr>
          <p:cNvPr id="3" name="Title 2"/>
          <p:cNvSpPr>
            <a:spLocks noGrp="1"/>
          </p:cNvSpPr>
          <p:nvPr>
            <p:ph type="title"/>
          </p:nvPr>
        </p:nvSpPr>
        <p:spPr/>
        <p:txBody>
          <a:bodyPr/>
          <a:lstStyle/>
          <a:p>
            <a:r>
              <a:rPr lang="en-US" dirty="0" smtClean="0">
                <a:solidFill>
                  <a:schemeClr val="bg2">
                    <a:lumMod val="25000"/>
                  </a:schemeClr>
                </a:solidFill>
              </a:rPr>
              <a:t>Two Scenarios - 1</a:t>
            </a:r>
            <a:endParaRPr lang="en-IN" dirty="0">
              <a:solidFill>
                <a:schemeClr val="bg2">
                  <a:lumMod val="25000"/>
                </a:schemeClr>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00808"/>
            <a:ext cx="6480720" cy="3960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IN" sz="1200" b="1" smtClean="0"/>
              <a:t>Task Completed</a:t>
            </a:r>
            <a:endParaRPr lang="en-IN" sz="1200" b="1" dirty="0"/>
          </a:p>
        </p:txBody>
      </p:sp>
      <p:sp>
        <p:nvSpPr>
          <p:cNvPr id="6" name="Slide Number Placeholder 5"/>
          <p:cNvSpPr>
            <a:spLocks noGrp="1"/>
          </p:cNvSpPr>
          <p:nvPr>
            <p:ph type="sldNum" sz="quarter" idx="12"/>
          </p:nvPr>
        </p:nvSpPr>
        <p:spPr/>
        <p:txBody>
          <a:bodyPr/>
          <a:lstStyle/>
          <a:p>
            <a:fld id="{912EF59A-DCDB-49C3-B426-D183B024C3B3}" type="slidenum">
              <a:rPr lang="en-IN" smtClean="0"/>
              <a:pPr/>
              <a:t>19</a:t>
            </a:fld>
            <a:endParaRPr lang="en-IN" dirty="0"/>
          </a:p>
        </p:txBody>
      </p:sp>
    </p:spTree>
    <p:extLst>
      <p:ext uri="{BB962C8B-B14F-4D97-AF65-F5344CB8AC3E}">
        <p14:creationId xmlns:p14="http://schemas.microsoft.com/office/powerpoint/2010/main" val="3680012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b="1" dirty="0" smtClean="0">
                <a:solidFill>
                  <a:srgbClr val="00B0F0"/>
                </a:solidFill>
              </a:rPr>
              <a:t>Vehicle-Bot</a:t>
            </a:r>
          </a:p>
          <a:p>
            <a:pPr marL="109728" indent="0">
              <a:buNone/>
            </a:pPr>
            <a:r>
              <a:rPr lang="en-US" sz="2400" dirty="0" smtClean="0"/>
              <a:t>A bot that is assumed to be moving at constant speed on the given path</a:t>
            </a:r>
          </a:p>
          <a:p>
            <a:pPr marL="109728" indent="0">
              <a:buNone/>
            </a:pPr>
            <a:endParaRPr lang="en-US" sz="2400" dirty="0"/>
          </a:p>
          <a:p>
            <a:r>
              <a:rPr lang="en-US" sz="2400" b="1" dirty="0" smtClean="0">
                <a:solidFill>
                  <a:srgbClr val="00B0F0"/>
                </a:solidFill>
              </a:rPr>
              <a:t>I-Bot</a:t>
            </a:r>
          </a:p>
          <a:p>
            <a:pPr marL="109728" indent="0">
              <a:buNone/>
            </a:pPr>
            <a:r>
              <a:rPr lang="en-US" sz="2400" dirty="0" smtClean="0"/>
              <a:t>A bot that senses a vehicle-bot in front of it, analyzes its speed, the distance between the vehicle-bot and itself and then overtakes it based upon the calculation it performs</a:t>
            </a:r>
          </a:p>
        </p:txBody>
      </p:sp>
      <p:sp>
        <p:nvSpPr>
          <p:cNvPr id="2" name="Title 1"/>
          <p:cNvSpPr>
            <a:spLocks noGrp="1"/>
          </p:cNvSpPr>
          <p:nvPr>
            <p:ph type="title"/>
          </p:nvPr>
        </p:nvSpPr>
        <p:spPr/>
        <p:txBody>
          <a:bodyPr>
            <a:normAutofit/>
          </a:bodyPr>
          <a:lstStyle/>
          <a:p>
            <a:r>
              <a:rPr lang="en-US" dirty="0" smtClean="0">
                <a:solidFill>
                  <a:schemeClr val="bg2">
                    <a:lumMod val="25000"/>
                  </a:schemeClr>
                </a:solidFill>
              </a:rPr>
              <a:t>Components of our Project</a:t>
            </a:r>
            <a:endParaRPr lang="en-IN" dirty="0">
              <a:solidFill>
                <a:schemeClr val="bg2">
                  <a:lumMod val="25000"/>
                </a:schemeClr>
              </a:solidFill>
            </a:endParaRPr>
          </a:p>
        </p:txBody>
      </p:sp>
      <p:pic>
        <p:nvPicPr>
          <p:cNvPr id="3074" name="Picture 2" descr="D:\PPT\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5301208"/>
            <a:ext cx="1428750" cy="981075"/>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a:xfrm>
            <a:off x="4380072" y="6407944"/>
            <a:ext cx="3720320" cy="365125"/>
          </a:xfrm>
        </p:spPr>
        <p:txBody>
          <a:bodyPr/>
          <a:lstStyle/>
          <a:p>
            <a:r>
              <a:rPr lang="en-IN" sz="1200" b="1" smtClean="0"/>
              <a:t>Project Problem Statement and Short Description</a:t>
            </a:r>
            <a:endParaRPr lang="en-IN" sz="1200" b="1" dirty="0"/>
          </a:p>
        </p:txBody>
      </p:sp>
      <p:sp>
        <p:nvSpPr>
          <p:cNvPr id="6" name="Slide Number Placeholder 5"/>
          <p:cNvSpPr>
            <a:spLocks noGrp="1"/>
          </p:cNvSpPr>
          <p:nvPr>
            <p:ph type="sldNum" sz="quarter" idx="12"/>
          </p:nvPr>
        </p:nvSpPr>
        <p:spPr/>
        <p:txBody>
          <a:bodyPr/>
          <a:lstStyle/>
          <a:p>
            <a:fld id="{912EF59A-DCDB-49C3-B426-D183B024C3B3}" type="slidenum">
              <a:rPr lang="en-IN" smtClean="0"/>
              <a:pPr/>
              <a:t>2</a:t>
            </a:fld>
            <a:endParaRPr lang="en-IN" dirty="0"/>
          </a:p>
        </p:txBody>
      </p:sp>
    </p:spTree>
    <p:extLst>
      <p:ext uri="{BB962C8B-B14F-4D97-AF65-F5344CB8AC3E}">
        <p14:creationId xmlns:p14="http://schemas.microsoft.com/office/powerpoint/2010/main" val="3197538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smtClean="0"/>
              <a:t>2) In </a:t>
            </a:r>
            <a:r>
              <a:rPr lang="en-US" dirty="0" smtClean="0">
                <a:solidFill>
                  <a:srgbClr val="00B0F0"/>
                </a:solidFill>
              </a:rPr>
              <a:t>presence of another vehicle bots</a:t>
            </a:r>
            <a:r>
              <a:rPr lang="en-US" dirty="0" smtClean="0"/>
              <a:t> in the passing lane, and bots with varying speed</a:t>
            </a:r>
          </a:p>
          <a:p>
            <a:pPr marL="109728" indent="0">
              <a:buNone/>
            </a:pPr>
            <a:r>
              <a:rPr lang="en-US" dirty="0"/>
              <a:t> </a:t>
            </a:r>
            <a:endParaRPr lang="en-US" dirty="0" smtClean="0"/>
          </a:p>
          <a:p>
            <a:pPr marL="109728" indent="0">
              <a:buNone/>
            </a:pPr>
            <a:r>
              <a:rPr lang="en-IN" dirty="0" smtClean="0"/>
              <a:t>Every situation and the strategy involved while overtaking in it is well explained in the figure on next slide</a:t>
            </a:r>
          </a:p>
          <a:p>
            <a:pPr marL="109728" indent="0">
              <a:buNone/>
            </a:pPr>
            <a:endParaRPr lang="en-US" dirty="0"/>
          </a:p>
        </p:txBody>
      </p:sp>
      <p:sp>
        <p:nvSpPr>
          <p:cNvPr id="3" name="Title 2"/>
          <p:cNvSpPr>
            <a:spLocks noGrp="1"/>
          </p:cNvSpPr>
          <p:nvPr>
            <p:ph type="title"/>
          </p:nvPr>
        </p:nvSpPr>
        <p:spPr/>
        <p:txBody>
          <a:bodyPr/>
          <a:lstStyle/>
          <a:p>
            <a:r>
              <a:rPr lang="en-US" dirty="0">
                <a:solidFill>
                  <a:schemeClr val="bg2">
                    <a:lumMod val="25000"/>
                  </a:schemeClr>
                </a:solidFill>
              </a:rPr>
              <a:t>Two Scenarios - </a:t>
            </a:r>
            <a:r>
              <a:rPr lang="en-US" dirty="0" smtClean="0">
                <a:solidFill>
                  <a:schemeClr val="bg2">
                    <a:lumMod val="25000"/>
                  </a:schemeClr>
                </a:solidFill>
              </a:rPr>
              <a:t>2</a:t>
            </a:r>
            <a:endParaRPr lang="en-IN" dirty="0">
              <a:solidFill>
                <a:schemeClr val="bg2">
                  <a:lumMod val="25000"/>
                </a:schemeClr>
              </a:solidFill>
            </a:endParaRPr>
          </a:p>
        </p:txBody>
      </p:sp>
      <p:sp>
        <p:nvSpPr>
          <p:cNvPr id="4" name="Footer Placeholder 3"/>
          <p:cNvSpPr>
            <a:spLocks noGrp="1"/>
          </p:cNvSpPr>
          <p:nvPr>
            <p:ph type="ftr" sz="quarter" idx="11"/>
          </p:nvPr>
        </p:nvSpPr>
        <p:spPr/>
        <p:txBody>
          <a:bodyPr/>
          <a:lstStyle/>
          <a:p>
            <a:r>
              <a:rPr lang="en-IN" sz="1200" b="1" smtClean="0"/>
              <a:t>Task Completed</a:t>
            </a:r>
            <a:endParaRPr lang="en-IN" sz="1200" b="1" dirty="0"/>
          </a:p>
        </p:txBody>
      </p:sp>
      <p:sp>
        <p:nvSpPr>
          <p:cNvPr id="6" name="Slide Number Placeholder 5"/>
          <p:cNvSpPr>
            <a:spLocks noGrp="1"/>
          </p:cNvSpPr>
          <p:nvPr>
            <p:ph type="sldNum" sz="quarter" idx="12"/>
          </p:nvPr>
        </p:nvSpPr>
        <p:spPr/>
        <p:txBody>
          <a:bodyPr/>
          <a:lstStyle/>
          <a:p>
            <a:fld id="{912EF59A-DCDB-49C3-B426-D183B024C3B3}" type="slidenum">
              <a:rPr lang="en-IN" smtClean="0"/>
              <a:pPr/>
              <a:t>20</a:t>
            </a:fld>
            <a:endParaRPr lang="en-IN" dirty="0"/>
          </a:p>
        </p:txBody>
      </p:sp>
    </p:spTree>
    <p:extLst>
      <p:ext uri="{BB962C8B-B14F-4D97-AF65-F5344CB8AC3E}">
        <p14:creationId xmlns:p14="http://schemas.microsoft.com/office/powerpoint/2010/main" val="138902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3" name="Title 2"/>
          <p:cNvSpPr>
            <a:spLocks noGrp="1"/>
          </p:cNvSpPr>
          <p:nvPr>
            <p:ph type="title"/>
          </p:nvPr>
        </p:nvSpPr>
        <p:spPr/>
        <p:txBody>
          <a:bodyPr/>
          <a:lstStyle/>
          <a:p>
            <a:r>
              <a:rPr lang="en-US" dirty="0" smtClean="0"/>
              <a:t> </a:t>
            </a:r>
            <a:endParaRPr lang="en-IN" dirty="0"/>
          </a:p>
        </p:txBody>
      </p:sp>
      <p:sp>
        <p:nvSpPr>
          <p:cNvPr id="2" name="Footer Placeholder 1"/>
          <p:cNvSpPr>
            <a:spLocks noGrp="1"/>
          </p:cNvSpPr>
          <p:nvPr>
            <p:ph type="ftr" sz="quarter" idx="11"/>
          </p:nvPr>
        </p:nvSpPr>
        <p:spPr/>
        <p:txBody>
          <a:bodyPr/>
          <a:lstStyle/>
          <a:p>
            <a:r>
              <a:rPr lang="en-US" dirty="0" smtClean="0"/>
              <a:t> </a:t>
            </a:r>
            <a:endParaRPr lang="en-IN" dirty="0"/>
          </a:p>
        </p:txBody>
      </p:sp>
    </p:spTree>
    <p:extLst>
      <p:ext uri="{BB962C8B-B14F-4D97-AF65-F5344CB8AC3E}">
        <p14:creationId xmlns:p14="http://schemas.microsoft.com/office/powerpoint/2010/main" val="31213329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80729"/>
            <a:ext cx="8229600" cy="4320480"/>
          </a:xfrm>
        </p:spPr>
        <p:txBody>
          <a:bodyPr anchor="ctr"/>
          <a:lstStyle/>
          <a:p>
            <a:r>
              <a:rPr lang="en-US" dirty="0" smtClean="0"/>
              <a:t>While testing, if the bot doesn’t work in desired way, firstly check for the sensor values that should be as expected on a white/black surface</a:t>
            </a:r>
          </a:p>
          <a:p>
            <a:r>
              <a:rPr lang="en-US" dirty="0" smtClean="0"/>
              <a:t>Also use sharp sensors for better results while safe overtaking</a:t>
            </a:r>
          </a:p>
          <a:p>
            <a:r>
              <a:rPr lang="en-US" dirty="0" smtClean="0"/>
              <a:t>The Bot takes the optimum of the two paths available for overtaking</a:t>
            </a:r>
            <a:endParaRPr lang="en-IN" dirty="0"/>
          </a:p>
        </p:txBody>
      </p:sp>
      <p:sp>
        <p:nvSpPr>
          <p:cNvPr id="3" name="Footer Placeholder 2"/>
          <p:cNvSpPr>
            <a:spLocks noGrp="1"/>
          </p:cNvSpPr>
          <p:nvPr>
            <p:ph type="ftr" sz="quarter" idx="11"/>
          </p:nvPr>
        </p:nvSpPr>
        <p:spPr/>
        <p:txBody>
          <a:bodyPr/>
          <a:lstStyle/>
          <a:p>
            <a:r>
              <a:rPr lang="en-IN" sz="1200" b="1" smtClean="0"/>
              <a:t>Performance Metrics</a:t>
            </a:r>
            <a:endParaRPr lang="en-IN" sz="1200" b="1" dirty="0"/>
          </a:p>
        </p:txBody>
      </p:sp>
      <p:sp>
        <p:nvSpPr>
          <p:cNvPr id="4" name="Title 3"/>
          <p:cNvSpPr>
            <a:spLocks noGrp="1"/>
          </p:cNvSpPr>
          <p:nvPr>
            <p:ph type="title"/>
          </p:nvPr>
        </p:nvSpPr>
        <p:spPr/>
        <p:txBody>
          <a:bodyPr/>
          <a:lstStyle/>
          <a:p>
            <a:r>
              <a:rPr lang="en-US" dirty="0" smtClean="0">
                <a:solidFill>
                  <a:schemeClr val="bg2">
                    <a:lumMod val="25000"/>
                  </a:schemeClr>
                </a:solidFill>
              </a:rPr>
              <a:t>Performance</a:t>
            </a:r>
            <a:r>
              <a:rPr lang="en-US" dirty="0" smtClean="0"/>
              <a:t> </a:t>
            </a:r>
            <a:r>
              <a:rPr lang="en-US" dirty="0" smtClean="0">
                <a:solidFill>
                  <a:schemeClr val="bg2">
                    <a:lumMod val="25000"/>
                  </a:schemeClr>
                </a:solidFill>
              </a:rPr>
              <a:t>Metrics</a:t>
            </a:r>
            <a:endParaRPr lang="en-IN" dirty="0">
              <a:solidFill>
                <a:schemeClr val="bg2">
                  <a:lumMod val="25000"/>
                </a:schemeClr>
              </a:solidFill>
            </a:endParaRPr>
          </a:p>
        </p:txBody>
      </p:sp>
      <p:sp>
        <p:nvSpPr>
          <p:cNvPr id="6" name="Slide Number Placeholder 5"/>
          <p:cNvSpPr>
            <a:spLocks noGrp="1"/>
          </p:cNvSpPr>
          <p:nvPr>
            <p:ph type="sldNum" sz="quarter" idx="12"/>
          </p:nvPr>
        </p:nvSpPr>
        <p:spPr/>
        <p:txBody>
          <a:bodyPr/>
          <a:lstStyle/>
          <a:p>
            <a:fld id="{912EF59A-DCDB-49C3-B426-D183B024C3B3}" type="slidenum">
              <a:rPr lang="en-IN" smtClean="0"/>
              <a:pPr/>
              <a:t>22</a:t>
            </a:fld>
            <a:endParaRPr lang="en-IN" dirty="0"/>
          </a:p>
        </p:txBody>
      </p:sp>
    </p:spTree>
    <p:extLst>
      <p:ext uri="{BB962C8B-B14F-4D97-AF65-F5344CB8AC3E}">
        <p14:creationId xmlns:p14="http://schemas.microsoft.com/office/powerpoint/2010/main" val="6485746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in </a:t>
            </a:r>
            <a:r>
              <a:rPr lang="en-US" b="1" dirty="0" smtClean="0">
                <a:solidFill>
                  <a:srgbClr val="FF0000"/>
                </a:solidFill>
              </a:rPr>
              <a:t>close proximity with the real life situation </a:t>
            </a:r>
            <a:r>
              <a:rPr lang="en-US" dirty="0" smtClean="0"/>
              <a:t>of traffic on roads, where there are a lot if vehicles moving in a single lane, with no vehicle moving at constant speed and also, continuous overtaking between vehicles</a:t>
            </a:r>
          </a:p>
          <a:p>
            <a:r>
              <a:rPr lang="en-US" dirty="0" smtClean="0"/>
              <a:t>It is built upon the idea of Cruise Control and ACC which are too ideal to be implemented in real life</a:t>
            </a:r>
          </a:p>
          <a:p>
            <a:r>
              <a:rPr lang="en-US" dirty="0" smtClean="0"/>
              <a:t>It not only allows overtaking but also has major focus on SAFE OVERTAKING</a:t>
            </a:r>
            <a:endParaRPr lang="en-IN" dirty="0"/>
          </a:p>
        </p:txBody>
      </p:sp>
      <p:sp>
        <p:nvSpPr>
          <p:cNvPr id="3" name="Title 2"/>
          <p:cNvSpPr>
            <a:spLocks noGrp="1"/>
          </p:cNvSpPr>
          <p:nvPr>
            <p:ph type="title"/>
          </p:nvPr>
        </p:nvSpPr>
        <p:spPr/>
        <p:txBody>
          <a:bodyPr/>
          <a:lstStyle/>
          <a:p>
            <a:r>
              <a:rPr lang="en-US" dirty="0" smtClean="0">
                <a:solidFill>
                  <a:schemeClr val="bg2">
                    <a:lumMod val="25000"/>
                  </a:schemeClr>
                </a:solidFill>
              </a:rPr>
              <a:t>Unique Selling Points</a:t>
            </a:r>
            <a:endParaRPr lang="en-IN" dirty="0">
              <a:solidFill>
                <a:schemeClr val="bg2">
                  <a:lumMod val="25000"/>
                </a:schemeClr>
              </a:solidFill>
            </a:endParaRPr>
          </a:p>
        </p:txBody>
      </p:sp>
      <p:sp>
        <p:nvSpPr>
          <p:cNvPr id="4" name="Footer Placeholder 3"/>
          <p:cNvSpPr>
            <a:spLocks noGrp="1"/>
          </p:cNvSpPr>
          <p:nvPr>
            <p:ph type="ftr" sz="quarter" idx="11"/>
          </p:nvPr>
        </p:nvSpPr>
        <p:spPr/>
        <p:txBody>
          <a:bodyPr/>
          <a:lstStyle/>
          <a:p>
            <a:r>
              <a:rPr lang="en-IN" sz="1200" b="1" smtClean="0"/>
              <a:t>Re-Usability Features</a:t>
            </a:r>
            <a:endParaRPr lang="en-IN" sz="1200" b="1" dirty="0"/>
          </a:p>
        </p:txBody>
      </p:sp>
      <p:sp>
        <p:nvSpPr>
          <p:cNvPr id="6" name="Slide Number Placeholder 5"/>
          <p:cNvSpPr>
            <a:spLocks noGrp="1"/>
          </p:cNvSpPr>
          <p:nvPr>
            <p:ph type="sldNum" sz="quarter" idx="12"/>
          </p:nvPr>
        </p:nvSpPr>
        <p:spPr/>
        <p:txBody>
          <a:bodyPr/>
          <a:lstStyle/>
          <a:p>
            <a:fld id="{912EF59A-DCDB-49C3-B426-D183B024C3B3}" type="slidenum">
              <a:rPr lang="en-IN" smtClean="0"/>
              <a:pPr/>
              <a:t>23</a:t>
            </a:fld>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4896544"/>
          </a:xfrm>
        </p:spPr>
        <p:txBody>
          <a:bodyPr anchor="ctr"/>
          <a:lstStyle/>
          <a:p>
            <a:r>
              <a:rPr lang="en-US" dirty="0" smtClean="0"/>
              <a:t>It prevents all kinds of accidents that might happen due to heavy traffic in the original as well as adjacent lanes, and varying speed of the vehicle being overtaken</a:t>
            </a:r>
          </a:p>
          <a:p>
            <a:r>
              <a:rPr lang="en-US" dirty="0" smtClean="0"/>
              <a:t>Some projects that can be built upon our idea:</a:t>
            </a:r>
          </a:p>
          <a:p>
            <a:pPr marL="880110" lvl="1" indent="-514350">
              <a:buFont typeface="+mj-lt"/>
              <a:buAutoNum type="arabicPeriod"/>
            </a:pPr>
            <a:r>
              <a:rPr lang="en-US" b="1" dirty="0" smtClean="0">
                <a:solidFill>
                  <a:srgbClr val="FF0000"/>
                </a:solidFill>
              </a:rPr>
              <a:t>Smart Race: </a:t>
            </a:r>
            <a:r>
              <a:rPr lang="en-US" dirty="0" smtClean="0"/>
              <a:t>A race of overtaking bots taking optimum paths (following algorithms) while overtaking</a:t>
            </a:r>
          </a:p>
          <a:p>
            <a:pPr marL="880110" lvl="1" indent="-514350">
              <a:buFont typeface="+mj-lt"/>
              <a:buAutoNum type="arabicPeriod"/>
            </a:pPr>
            <a:r>
              <a:rPr lang="en-US" b="1" dirty="0" smtClean="0">
                <a:solidFill>
                  <a:srgbClr val="FF0000"/>
                </a:solidFill>
              </a:rPr>
              <a:t>E-Coolie: </a:t>
            </a:r>
            <a:r>
              <a:rPr lang="en-US" dirty="0" smtClean="0"/>
              <a:t>A coolie that follows its master in a crowd, just like a human</a:t>
            </a:r>
          </a:p>
          <a:p>
            <a:pPr marL="880110" lvl="1" indent="-514350">
              <a:buFont typeface="+mj-lt"/>
              <a:buAutoNum type="arabicPeriod"/>
            </a:pPr>
            <a:r>
              <a:rPr lang="en-US" b="1" dirty="0" smtClean="0">
                <a:solidFill>
                  <a:srgbClr val="FF0000"/>
                </a:solidFill>
              </a:rPr>
              <a:t>Thief Catching Cars </a:t>
            </a:r>
            <a:r>
              <a:rPr lang="en-US" dirty="0" smtClean="0"/>
              <a:t>for Police</a:t>
            </a:r>
          </a:p>
          <a:p>
            <a:pPr marL="880110" lvl="1" indent="-514350">
              <a:buFont typeface="+mj-lt"/>
              <a:buAutoNum type="arabicPeriod"/>
            </a:pPr>
            <a:endParaRPr lang="en-IN" dirty="0"/>
          </a:p>
        </p:txBody>
      </p:sp>
      <p:sp>
        <p:nvSpPr>
          <p:cNvPr id="3" name="Title 2"/>
          <p:cNvSpPr>
            <a:spLocks noGrp="1"/>
          </p:cNvSpPr>
          <p:nvPr>
            <p:ph type="title"/>
          </p:nvPr>
        </p:nvSpPr>
        <p:spPr/>
        <p:txBody>
          <a:bodyPr/>
          <a:lstStyle/>
          <a:p>
            <a:r>
              <a:rPr lang="en-US" dirty="0" smtClean="0">
                <a:solidFill>
                  <a:schemeClr val="bg2">
                    <a:lumMod val="25000"/>
                  </a:schemeClr>
                </a:solidFill>
              </a:rPr>
              <a:t>Unique Selling Points</a:t>
            </a:r>
            <a:endParaRPr lang="en-IN" dirty="0">
              <a:solidFill>
                <a:schemeClr val="bg2">
                  <a:lumMod val="25000"/>
                </a:schemeClr>
              </a:solidFill>
            </a:endParaRPr>
          </a:p>
        </p:txBody>
      </p:sp>
      <p:sp>
        <p:nvSpPr>
          <p:cNvPr id="4" name="Footer Placeholder 3"/>
          <p:cNvSpPr>
            <a:spLocks noGrp="1"/>
          </p:cNvSpPr>
          <p:nvPr>
            <p:ph type="ftr" sz="quarter" idx="11"/>
          </p:nvPr>
        </p:nvSpPr>
        <p:spPr/>
        <p:txBody>
          <a:bodyPr/>
          <a:lstStyle/>
          <a:p>
            <a:r>
              <a:rPr lang="en-IN" sz="1200" b="1" smtClean="0"/>
              <a:t>Future Enhancements</a:t>
            </a:r>
            <a:endParaRPr lang="en-IN" sz="1200" b="1" dirty="0"/>
          </a:p>
        </p:txBody>
      </p:sp>
      <p:sp>
        <p:nvSpPr>
          <p:cNvPr id="6" name="Slide Number Placeholder 5"/>
          <p:cNvSpPr>
            <a:spLocks noGrp="1"/>
          </p:cNvSpPr>
          <p:nvPr>
            <p:ph type="sldNum" sz="quarter" idx="12"/>
          </p:nvPr>
        </p:nvSpPr>
        <p:spPr/>
        <p:txBody>
          <a:bodyPr/>
          <a:lstStyle/>
          <a:p>
            <a:fld id="{912EF59A-DCDB-49C3-B426-D183B024C3B3}" type="slidenum">
              <a:rPr lang="en-IN" smtClean="0"/>
              <a:pPr/>
              <a:t>24</a:t>
            </a:fld>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ctr">
            <a:normAutofit lnSpcReduction="10000"/>
          </a:bodyPr>
          <a:lstStyle/>
          <a:p>
            <a:r>
              <a:rPr lang="en-US" dirty="0" smtClean="0"/>
              <a:t>The Image Processing components and the algorithms involved can be made better in future projects</a:t>
            </a:r>
          </a:p>
          <a:p>
            <a:endParaRPr lang="en-US" dirty="0" smtClean="0"/>
          </a:p>
          <a:p>
            <a:r>
              <a:rPr lang="en-US" dirty="0" smtClean="0"/>
              <a:t>Summarizing, we can say it is a good start for a mega project ( A </a:t>
            </a:r>
            <a:r>
              <a:rPr lang="en-US" i="1" dirty="0" smtClean="0"/>
              <a:t>legacy </a:t>
            </a:r>
            <a:r>
              <a:rPr lang="en-US" dirty="0" smtClean="0"/>
              <a:t>for future)</a:t>
            </a:r>
          </a:p>
          <a:p>
            <a:endParaRPr lang="en-US" dirty="0"/>
          </a:p>
          <a:p>
            <a:pPr marL="109728" indent="0">
              <a:buNone/>
            </a:pPr>
            <a:r>
              <a:rPr lang="en-IN" b="1" i="1" dirty="0" smtClean="0">
                <a:solidFill>
                  <a:srgbClr val="002060"/>
                </a:solidFill>
                <a:latin typeface="Calibri" pitchFamily="34" charset="0"/>
              </a:rPr>
              <a:t>“While </a:t>
            </a:r>
            <a:r>
              <a:rPr lang="en-IN" b="1" i="1" dirty="0">
                <a:solidFill>
                  <a:srgbClr val="002060"/>
                </a:solidFill>
                <a:latin typeface="Calibri" pitchFamily="34" charset="0"/>
              </a:rPr>
              <a:t>it is well enough to leave footprints on the sands of time, it is even more important to make sure they point in a commendable </a:t>
            </a:r>
            <a:r>
              <a:rPr lang="en-IN" b="1" i="1" dirty="0" smtClean="0">
                <a:solidFill>
                  <a:srgbClr val="002060"/>
                </a:solidFill>
                <a:latin typeface="Calibri" pitchFamily="34" charset="0"/>
              </a:rPr>
              <a:t>direction.”          </a:t>
            </a:r>
            <a:r>
              <a:rPr lang="en-IN" b="1" dirty="0" smtClean="0">
                <a:solidFill>
                  <a:srgbClr val="002060"/>
                </a:solidFill>
                <a:latin typeface="Calibri" pitchFamily="34" charset="0"/>
              </a:rPr>
              <a:t>                  </a:t>
            </a:r>
          </a:p>
          <a:p>
            <a:pPr marL="109728" indent="0">
              <a:buNone/>
            </a:pPr>
            <a:r>
              <a:rPr lang="en-IN" b="1" dirty="0">
                <a:solidFill>
                  <a:srgbClr val="002060"/>
                </a:solidFill>
                <a:latin typeface="Calibri" pitchFamily="34" charset="0"/>
              </a:rPr>
              <a:t>-</a:t>
            </a:r>
            <a:r>
              <a:rPr lang="en-IN" b="1" dirty="0" smtClean="0">
                <a:solidFill>
                  <a:srgbClr val="002060"/>
                </a:solidFill>
                <a:latin typeface="Calibri" pitchFamily="34" charset="0"/>
              </a:rPr>
              <a:t> James </a:t>
            </a:r>
            <a:r>
              <a:rPr lang="en-IN" b="1" dirty="0" err="1" smtClean="0">
                <a:solidFill>
                  <a:srgbClr val="002060"/>
                </a:solidFill>
                <a:latin typeface="Calibri" pitchFamily="34" charset="0"/>
              </a:rPr>
              <a:t>Cabell</a:t>
            </a:r>
            <a:endParaRPr lang="en-IN" b="1" dirty="0">
              <a:solidFill>
                <a:srgbClr val="002060"/>
              </a:solidFill>
              <a:latin typeface="Calibri" pitchFamily="34" charset="0"/>
            </a:endParaRPr>
          </a:p>
        </p:txBody>
      </p:sp>
      <p:sp>
        <p:nvSpPr>
          <p:cNvPr id="3" name="Title 2"/>
          <p:cNvSpPr>
            <a:spLocks noGrp="1"/>
          </p:cNvSpPr>
          <p:nvPr>
            <p:ph type="title"/>
          </p:nvPr>
        </p:nvSpPr>
        <p:spPr>
          <a:xfrm>
            <a:off x="457200" y="428604"/>
            <a:ext cx="8229600" cy="1285884"/>
          </a:xfrm>
        </p:spPr>
        <p:txBody>
          <a:bodyPr/>
          <a:lstStyle/>
          <a:p>
            <a:r>
              <a:rPr lang="en-US" dirty="0" smtClean="0">
                <a:solidFill>
                  <a:schemeClr val="bg2">
                    <a:lumMod val="25000"/>
                  </a:schemeClr>
                </a:solidFill>
              </a:rPr>
              <a:t>Unique Selling Points</a:t>
            </a:r>
            <a:endParaRPr lang="en-IN" dirty="0">
              <a:solidFill>
                <a:schemeClr val="bg2">
                  <a:lumMod val="25000"/>
                </a:schemeClr>
              </a:solidFill>
            </a:endParaRPr>
          </a:p>
        </p:txBody>
      </p:sp>
      <p:sp>
        <p:nvSpPr>
          <p:cNvPr id="4" name="Footer Placeholder 3"/>
          <p:cNvSpPr>
            <a:spLocks noGrp="1"/>
          </p:cNvSpPr>
          <p:nvPr>
            <p:ph type="ftr" sz="quarter" idx="11"/>
          </p:nvPr>
        </p:nvSpPr>
        <p:spPr/>
        <p:txBody>
          <a:bodyPr/>
          <a:lstStyle/>
          <a:p>
            <a:r>
              <a:rPr lang="en-IN" sz="1200" b="1" smtClean="0"/>
              <a:t>Future Enhancements</a:t>
            </a:r>
            <a:endParaRPr lang="en-IN" sz="1200" b="1" dirty="0"/>
          </a:p>
        </p:txBody>
      </p:sp>
      <p:sp>
        <p:nvSpPr>
          <p:cNvPr id="6" name="Slide Number Placeholder 5"/>
          <p:cNvSpPr>
            <a:spLocks noGrp="1"/>
          </p:cNvSpPr>
          <p:nvPr>
            <p:ph type="sldNum" sz="quarter" idx="12"/>
          </p:nvPr>
        </p:nvSpPr>
        <p:spPr/>
        <p:txBody>
          <a:bodyPr/>
          <a:lstStyle/>
          <a:p>
            <a:fld id="{912EF59A-DCDB-49C3-B426-D183B024C3B3}" type="slidenum">
              <a:rPr lang="en-IN" smtClean="0"/>
              <a:pPr/>
              <a:t>25</a:t>
            </a:fld>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Codes – </a:t>
            </a:r>
            <a:r>
              <a:rPr lang="en-US" b="1" dirty="0" err="1" smtClean="0">
                <a:solidFill>
                  <a:srgbClr val="00B050"/>
                </a:solidFill>
              </a:rPr>
              <a:t>Smart_Overtaking_Bot.c</a:t>
            </a:r>
            <a:r>
              <a:rPr lang="en-US" b="1" dirty="0" smtClean="0">
                <a:solidFill>
                  <a:srgbClr val="00B050"/>
                </a:solidFill>
              </a:rPr>
              <a:t>, </a:t>
            </a:r>
            <a:r>
              <a:rPr lang="en-US" b="1" dirty="0" err="1" smtClean="0">
                <a:solidFill>
                  <a:srgbClr val="00B050"/>
                </a:solidFill>
              </a:rPr>
              <a:t>lcd.c</a:t>
            </a:r>
            <a:r>
              <a:rPr lang="en-US" b="1" dirty="0" smtClean="0">
                <a:solidFill>
                  <a:srgbClr val="00B050"/>
                </a:solidFill>
              </a:rPr>
              <a:t>, and matlabgrp9.m </a:t>
            </a:r>
            <a:r>
              <a:rPr lang="en-US" dirty="0" smtClean="0"/>
              <a:t>- for overtaking, safely regaining of path and Image Processing for vehicle detection can be re-used and enhanced as said earlier too.</a:t>
            </a:r>
          </a:p>
          <a:p>
            <a:r>
              <a:rPr lang="en-US" dirty="0" smtClean="0"/>
              <a:t>Apart from Firebird, the Spark Bots and their ACC codes would also work for adding traffic</a:t>
            </a:r>
          </a:p>
          <a:p>
            <a:endParaRPr lang="en-IN" dirty="0"/>
          </a:p>
        </p:txBody>
      </p:sp>
      <p:sp>
        <p:nvSpPr>
          <p:cNvPr id="3" name="Footer Placeholder 2"/>
          <p:cNvSpPr>
            <a:spLocks noGrp="1"/>
          </p:cNvSpPr>
          <p:nvPr>
            <p:ph type="ftr" sz="quarter" idx="11"/>
          </p:nvPr>
        </p:nvSpPr>
        <p:spPr/>
        <p:txBody>
          <a:bodyPr/>
          <a:lstStyle/>
          <a:p>
            <a:r>
              <a:rPr lang="en-IN" sz="1200" b="1" dirty="0" smtClean="0"/>
              <a:t>Re-Usability of Code</a:t>
            </a:r>
            <a:endParaRPr lang="en-IN" sz="1200" b="1" dirty="0"/>
          </a:p>
        </p:txBody>
      </p:sp>
      <p:sp>
        <p:nvSpPr>
          <p:cNvPr id="4" name="Title 3"/>
          <p:cNvSpPr>
            <a:spLocks noGrp="1"/>
          </p:cNvSpPr>
          <p:nvPr>
            <p:ph type="title"/>
          </p:nvPr>
        </p:nvSpPr>
        <p:spPr/>
        <p:txBody>
          <a:bodyPr/>
          <a:lstStyle/>
          <a:p>
            <a:r>
              <a:rPr lang="en-US" dirty="0" smtClean="0">
                <a:solidFill>
                  <a:schemeClr val="bg2">
                    <a:lumMod val="25000"/>
                  </a:schemeClr>
                </a:solidFill>
              </a:rPr>
              <a:t>Re-usability of Code</a:t>
            </a:r>
            <a:endParaRPr lang="en-IN" dirty="0">
              <a:solidFill>
                <a:schemeClr val="bg2">
                  <a:lumMod val="25000"/>
                </a:schemeClr>
              </a:solidFill>
            </a:endParaRPr>
          </a:p>
        </p:txBody>
      </p:sp>
      <p:sp>
        <p:nvSpPr>
          <p:cNvPr id="6" name="Slide Number Placeholder 5"/>
          <p:cNvSpPr>
            <a:spLocks noGrp="1"/>
          </p:cNvSpPr>
          <p:nvPr>
            <p:ph type="sldNum" sz="quarter" idx="12"/>
          </p:nvPr>
        </p:nvSpPr>
        <p:spPr/>
        <p:txBody>
          <a:bodyPr/>
          <a:lstStyle/>
          <a:p>
            <a:fld id="{912EF59A-DCDB-49C3-B426-D183B024C3B3}" type="slidenum">
              <a:rPr lang="en-IN" smtClean="0"/>
              <a:pPr/>
              <a:t>26</a:t>
            </a:fld>
            <a:endParaRPr lang="en-IN" dirty="0"/>
          </a:p>
        </p:txBody>
      </p:sp>
    </p:spTree>
    <p:extLst>
      <p:ext uri="{BB962C8B-B14F-4D97-AF65-F5344CB8AC3E}">
        <p14:creationId xmlns:p14="http://schemas.microsoft.com/office/powerpoint/2010/main" val="53212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lphaLcParenR"/>
            </a:pPr>
            <a:r>
              <a:rPr lang="en-US" dirty="0" smtClean="0"/>
              <a:t>When there is a clump of vehicle bots and no possibility for I-Bot to move in either lane, hence it should take precaution and slow down to the speed of the vehicle ahead</a:t>
            </a:r>
          </a:p>
          <a:p>
            <a:pPr marL="624078" indent="-514350">
              <a:buFont typeface="+mj-lt"/>
              <a:buAutoNum type="alphaLcParenR"/>
            </a:pPr>
            <a:endParaRPr lang="en-US" dirty="0"/>
          </a:p>
          <a:p>
            <a:pPr marL="624078" indent="-514350">
              <a:buFont typeface="+mj-lt"/>
              <a:buAutoNum type="alphaLcParenR"/>
            </a:pPr>
            <a:r>
              <a:rPr lang="en-US" dirty="0" smtClean="0"/>
              <a:t>When the path are too curved, and hence keeping the bots following white line becomes too difficult </a:t>
            </a:r>
          </a:p>
          <a:p>
            <a:pPr marL="109728" indent="0">
              <a:buNone/>
            </a:pPr>
            <a:endParaRPr lang="en-US" dirty="0" smtClean="0"/>
          </a:p>
          <a:p>
            <a:pPr marL="109728" indent="0">
              <a:buNone/>
            </a:pPr>
            <a:r>
              <a:rPr lang="en-US" i="1" dirty="0" smtClean="0"/>
              <a:t>Figure on the next page</a:t>
            </a:r>
            <a:endParaRPr lang="en-IN" i="1" dirty="0"/>
          </a:p>
        </p:txBody>
      </p:sp>
      <p:sp>
        <p:nvSpPr>
          <p:cNvPr id="3" name="Title 2"/>
          <p:cNvSpPr>
            <a:spLocks noGrp="1"/>
          </p:cNvSpPr>
          <p:nvPr>
            <p:ph type="title"/>
          </p:nvPr>
        </p:nvSpPr>
        <p:spPr/>
        <p:txBody>
          <a:bodyPr/>
          <a:lstStyle/>
          <a:p>
            <a:r>
              <a:rPr lang="en-US" dirty="0" smtClean="0">
                <a:solidFill>
                  <a:schemeClr val="bg2">
                    <a:lumMod val="25000"/>
                  </a:schemeClr>
                </a:solidFill>
              </a:rPr>
              <a:t>Where can we fail?</a:t>
            </a:r>
            <a:endParaRPr lang="en-IN" dirty="0">
              <a:solidFill>
                <a:schemeClr val="bg2">
                  <a:lumMod val="25000"/>
                </a:schemeClr>
              </a:solidFill>
            </a:endParaRPr>
          </a:p>
        </p:txBody>
      </p:sp>
      <p:sp>
        <p:nvSpPr>
          <p:cNvPr id="4" name="Footer Placeholder 3"/>
          <p:cNvSpPr>
            <a:spLocks noGrp="1"/>
          </p:cNvSpPr>
          <p:nvPr>
            <p:ph type="ftr" sz="quarter" idx="11"/>
          </p:nvPr>
        </p:nvSpPr>
        <p:spPr/>
        <p:txBody>
          <a:bodyPr/>
          <a:lstStyle/>
          <a:p>
            <a:r>
              <a:rPr lang="en-US" dirty="0" smtClean="0"/>
              <a:t> </a:t>
            </a:r>
            <a:endParaRPr lang="en-IN" dirty="0"/>
          </a:p>
        </p:txBody>
      </p:sp>
      <p:sp>
        <p:nvSpPr>
          <p:cNvPr id="7" name="Slide Number Placeholder 6"/>
          <p:cNvSpPr>
            <a:spLocks noGrp="1"/>
          </p:cNvSpPr>
          <p:nvPr>
            <p:ph type="sldNum" sz="quarter" idx="12"/>
          </p:nvPr>
        </p:nvSpPr>
        <p:spPr/>
        <p:txBody>
          <a:bodyPr/>
          <a:lstStyle/>
          <a:p>
            <a:fld id="{912EF59A-DCDB-49C3-B426-D183B024C3B3}" type="slidenum">
              <a:rPr lang="en-IN" smtClean="0"/>
              <a:pPr/>
              <a:t>27</a:t>
            </a:fld>
            <a:endParaRPr lang="en-IN" dirty="0"/>
          </a:p>
        </p:txBody>
      </p:sp>
    </p:spTree>
    <p:extLst>
      <p:ext uri="{BB962C8B-B14F-4D97-AF65-F5344CB8AC3E}">
        <p14:creationId xmlns:p14="http://schemas.microsoft.com/office/powerpoint/2010/main" val="41901233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9" name="Picture 5" descr="D:\PPT\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42037" y="2533955"/>
            <a:ext cx="5259926" cy="242032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solidFill>
                  <a:schemeClr val="bg2">
                    <a:lumMod val="25000"/>
                  </a:schemeClr>
                </a:solidFill>
              </a:rPr>
              <a:t>Situation of failure:</a:t>
            </a:r>
            <a:endParaRPr lang="en-IN" dirty="0">
              <a:solidFill>
                <a:schemeClr val="bg2">
                  <a:lumMod val="25000"/>
                </a:schemeClr>
              </a:solidFill>
            </a:endParaRPr>
          </a:p>
        </p:txBody>
      </p:sp>
      <p:sp>
        <p:nvSpPr>
          <p:cNvPr id="2" name="Footer Placeholder 1"/>
          <p:cNvSpPr>
            <a:spLocks noGrp="1"/>
          </p:cNvSpPr>
          <p:nvPr>
            <p:ph type="ftr" sz="quarter" idx="11"/>
          </p:nvPr>
        </p:nvSpPr>
        <p:spPr/>
        <p:txBody>
          <a:bodyPr/>
          <a:lstStyle/>
          <a:p>
            <a:r>
              <a:rPr lang="en-IN" dirty="0" smtClean="0"/>
              <a:t> </a:t>
            </a:r>
            <a:endParaRPr lang="en-IN" dirty="0"/>
          </a:p>
        </p:txBody>
      </p:sp>
      <p:sp>
        <p:nvSpPr>
          <p:cNvPr id="6" name="Slide Number Placeholder 5"/>
          <p:cNvSpPr>
            <a:spLocks noGrp="1"/>
          </p:cNvSpPr>
          <p:nvPr>
            <p:ph type="sldNum" sz="quarter" idx="12"/>
          </p:nvPr>
        </p:nvSpPr>
        <p:spPr/>
        <p:txBody>
          <a:bodyPr/>
          <a:lstStyle/>
          <a:p>
            <a:fld id="{912EF59A-DCDB-49C3-B426-D183B024C3B3}" type="slidenum">
              <a:rPr lang="en-IN" smtClean="0"/>
              <a:pPr/>
              <a:t>28</a:t>
            </a:fld>
            <a:endParaRPr lang="en-IN" dirty="0"/>
          </a:p>
        </p:txBody>
      </p:sp>
    </p:spTree>
    <p:extLst>
      <p:ext uri="{BB962C8B-B14F-4D97-AF65-F5344CB8AC3E}">
        <p14:creationId xmlns:p14="http://schemas.microsoft.com/office/powerpoint/2010/main" val="12616991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Pursuer and Obstacle vehicles ( I-Bot and Vehicle Bots respectively)</a:t>
            </a:r>
          </a:p>
          <a:p>
            <a:r>
              <a:rPr lang="en-US" dirty="0" smtClean="0"/>
              <a:t>CCD Camera</a:t>
            </a:r>
          </a:p>
          <a:p>
            <a:r>
              <a:rPr lang="en-US" dirty="0" smtClean="0"/>
              <a:t>Floor Workspace</a:t>
            </a:r>
          </a:p>
          <a:p>
            <a:r>
              <a:rPr lang="en-US" dirty="0" smtClean="0"/>
              <a:t>Sharp Sensors</a:t>
            </a:r>
          </a:p>
          <a:p>
            <a:pPr marL="109728" indent="0">
              <a:buNone/>
            </a:pPr>
            <a:endParaRPr lang="en-IN" dirty="0"/>
          </a:p>
        </p:txBody>
      </p:sp>
      <p:sp>
        <p:nvSpPr>
          <p:cNvPr id="3" name="Title 2"/>
          <p:cNvSpPr>
            <a:spLocks noGrp="1"/>
          </p:cNvSpPr>
          <p:nvPr>
            <p:ph type="title"/>
          </p:nvPr>
        </p:nvSpPr>
        <p:spPr>
          <a:xfrm>
            <a:off x="467544" y="260648"/>
            <a:ext cx="8229600" cy="1143000"/>
          </a:xfrm>
        </p:spPr>
        <p:txBody>
          <a:bodyPr/>
          <a:lstStyle/>
          <a:p>
            <a:r>
              <a:rPr lang="en-US" dirty="0" smtClean="0">
                <a:solidFill>
                  <a:schemeClr val="bg2">
                    <a:lumMod val="25000"/>
                  </a:schemeClr>
                </a:solidFill>
              </a:rPr>
              <a:t>Hardware needed</a:t>
            </a:r>
            <a:endParaRPr lang="en-IN" dirty="0">
              <a:solidFill>
                <a:schemeClr val="bg2">
                  <a:lumMod val="25000"/>
                </a:schemeClr>
              </a:solidFill>
            </a:endParaRPr>
          </a:p>
        </p:txBody>
      </p:sp>
      <p:sp>
        <p:nvSpPr>
          <p:cNvPr id="4" name="Footer Placeholder 3"/>
          <p:cNvSpPr>
            <a:spLocks noGrp="1"/>
          </p:cNvSpPr>
          <p:nvPr>
            <p:ph type="ftr" sz="quarter" idx="11"/>
          </p:nvPr>
        </p:nvSpPr>
        <p:spPr/>
        <p:txBody>
          <a:bodyPr/>
          <a:lstStyle/>
          <a:p>
            <a:r>
              <a:rPr lang="en-US" dirty="0" smtClean="0"/>
              <a:t> </a:t>
            </a:r>
            <a:endParaRPr lang="en-IN" dirty="0"/>
          </a:p>
        </p:txBody>
      </p:sp>
      <p:sp>
        <p:nvSpPr>
          <p:cNvPr id="6" name="Slide Number Placeholder 5"/>
          <p:cNvSpPr>
            <a:spLocks noGrp="1"/>
          </p:cNvSpPr>
          <p:nvPr>
            <p:ph type="sldNum" sz="quarter" idx="12"/>
          </p:nvPr>
        </p:nvSpPr>
        <p:spPr/>
        <p:txBody>
          <a:bodyPr/>
          <a:lstStyle/>
          <a:p>
            <a:fld id="{912EF59A-DCDB-49C3-B426-D183B024C3B3}" type="slidenum">
              <a:rPr lang="en-IN" smtClean="0"/>
              <a:pPr/>
              <a:t>29</a:t>
            </a:fld>
            <a:endParaRPr lang="en-IN" dirty="0"/>
          </a:p>
        </p:txBody>
      </p:sp>
    </p:spTree>
    <p:extLst>
      <p:ext uri="{BB962C8B-B14F-4D97-AF65-F5344CB8AC3E}">
        <p14:creationId xmlns:p14="http://schemas.microsoft.com/office/powerpoint/2010/main" val="1241128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The main idea is to build a close to real world situation where vehicles with higher speeds can safely overtake the vehicles moving ahead of them with lower speeds. The overtaking vehicle is the I-Bot and the vehicles that come on its way (with lesser and constant speed) are vehicle bots</a:t>
            </a:r>
            <a:endParaRPr lang="en-IN" sz="2800" dirty="0"/>
          </a:p>
        </p:txBody>
      </p:sp>
      <p:sp>
        <p:nvSpPr>
          <p:cNvPr id="2" name="Title 1"/>
          <p:cNvSpPr>
            <a:spLocks noGrp="1"/>
          </p:cNvSpPr>
          <p:nvPr>
            <p:ph type="title"/>
          </p:nvPr>
        </p:nvSpPr>
        <p:spPr/>
        <p:txBody>
          <a:bodyPr>
            <a:normAutofit/>
          </a:bodyPr>
          <a:lstStyle/>
          <a:p>
            <a:r>
              <a:rPr lang="en-US" dirty="0" smtClean="0">
                <a:solidFill>
                  <a:schemeClr val="bg2">
                    <a:lumMod val="25000"/>
                  </a:schemeClr>
                </a:solidFill>
              </a:rPr>
              <a:t>Idea (….in simple words)	</a:t>
            </a:r>
            <a:endParaRPr lang="en-IN" dirty="0">
              <a:solidFill>
                <a:schemeClr val="bg2">
                  <a:lumMod val="25000"/>
                </a:schemeClr>
              </a:solidFill>
            </a:endParaRPr>
          </a:p>
        </p:txBody>
      </p:sp>
      <p:pic>
        <p:nvPicPr>
          <p:cNvPr id="4098" name="Picture 2" descr="D:\PPT\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5372251"/>
            <a:ext cx="1428750" cy="98107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a:xfrm>
            <a:off x="4380072" y="6407944"/>
            <a:ext cx="3720320" cy="365125"/>
          </a:xfrm>
        </p:spPr>
        <p:txBody>
          <a:bodyPr/>
          <a:lstStyle/>
          <a:p>
            <a:r>
              <a:rPr lang="en-IN" sz="1200" b="1" smtClean="0"/>
              <a:t>Project Problem Statement and Short Description</a:t>
            </a:r>
            <a:endParaRPr lang="en-IN" sz="1200" b="1" dirty="0"/>
          </a:p>
        </p:txBody>
      </p:sp>
      <p:sp>
        <p:nvSpPr>
          <p:cNvPr id="6" name="Slide Number Placeholder 5"/>
          <p:cNvSpPr>
            <a:spLocks noGrp="1"/>
          </p:cNvSpPr>
          <p:nvPr>
            <p:ph type="sldNum" sz="quarter" idx="12"/>
          </p:nvPr>
        </p:nvSpPr>
        <p:spPr/>
        <p:txBody>
          <a:bodyPr/>
          <a:lstStyle/>
          <a:p>
            <a:fld id="{912EF59A-DCDB-49C3-B426-D183B024C3B3}" type="slidenum">
              <a:rPr lang="en-IN" smtClean="0"/>
              <a:pPr/>
              <a:t>3</a:t>
            </a:fld>
            <a:endParaRPr lang="en-IN" dirty="0"/>
          </a:p>
        </p:txBody>
      </p:sp>
    </p:spTree>
    <p:extLst>
      <p:ext uri="{BB962C8B-B14F-4D97-AF65-F5344CB8AC3E}">
        <p14:creationId xmlns:p14="http://schemas.microsoft.com/office/powerpoint/2010/main" val="239819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88840"/>
            <a:ext cx="8229600" cy="1584176"/>
          </a:xfrm>
        </p:spPr>
        <p:txBody>
          <a:bodyPr/>
          <a:lstStyle/>
          <a:p>
            <a:r>
              <a:rPr lang="en-US" dirty="0" smtClean="0">
                <a:solidFill>
                  <a:schemeClr val="tx2">
                    <a:lumMod val="25000"/>
                  </a:schemeClr>
                </a:solidFill>
              </a:rPr>
              <a:t>               Thank You</a:t>
            </a:r>
            <a:endParaRPr lang="en-IN" dirty="0">
              <a:solidFill>
                <a:schemeClr val="tx2">
                  <a:lumMod val="25000"/>
                </a:schemeClr>
              </a:solidFill>
            </a:endParaRPr>
          </a:p>
        </p:txBody>
      </p:sp>
      <p:sp>
        <p:nvSpPr>
          <p:cNvPr id="2" name="Footer Placeholder 1"/>
          <p:cNvSpPr>
            <a:spLocks noGrp="1"/>
          </p:cNvSpPr>
          <p:nvPr>
            <p:ph type="ftr" sz="quarter" idx="11"/>
          </p:nvPr>
        </p:nvSpPr>
        <p:spPr/>
        <p:txBody>
          <a:bodyPr/>
          <a:lstStyle/>
          <a:p>
            <a:r>
              <a:rPr lang="en-IN" dirty="0" smtClean="0"/>
              <a:t> </a:t>
            </a:r>
            <a:endParaRPr lang="en-IN" dirty="0"/>
          </a:p>
        </p:txBody>
      </p:sp>
      <p:sp>
        <p:nvSpPr>
          <p:cNvPr id="5" name="Slide Number Placeholder 4"/>
          <p:cNvSpPr>
            <a:spLocks noGrp="1"/>
          </p:cNvSpPr>
          <p:nvPr>
            <p:ph type="sldNum" sz="quarter" idx="12"/>
          </p:nvPr>
        </p:nvSpPr>
        <p:spPr/>
        <p:txBody>
          <a:bodyPr/>
          <a:lstStyle/>
          <a:p>
            <a:fld id="{912EF59A-DCDB-49C3-B426-D183B024C3B3}" type="slidenum">
              <a:rPr lang="en-IN" smtClean="0">
                <a:solidFill>
                  <a:schemeClr val="bg1"/>
                </a:solidFill>
              </a:rPr>
              <a:pPr/>
              <a:t>30</a:t>
            </a:fld>
            <a:endParaRPr lang="en-IN" dirty="0">
              <a:solidFill>
                <a:schemeClr val="bg1"/>
              </a:solidFill>
            </a:endParaRPr>
          </a:p>
        </p:txBody>
      </p:sp>
    </p:spTree>
    <p:extLst>
      <p:ext uri="{BB962C8B-B14F-4D97-AF65-F5344CB8AC3E}">
        <p14:creationId xmlns:p14="http://schemas.microsoft.com/office/powerpoint/2010/main" val="1639824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i="1" dirty="0" smtClean="0">
                <a:solidFill>
                  <a:srgbClr val="00B050"/>
                </a:solidFill>
              </a:rPr>
              <a:t>Cruise Control: </a:t>
            </a:r>
            <a:r>
              <a:rPr lang="en-US" sz="2800" dirty="0" smtClean="0"/>
              <a:t>Allows driver to set a driving speed </a:t>
            </a:r>
          </a:p>
          <a:p>
            <a:r>
              <a:rPr lang="en-US" sz="2800" i="1" dirty="0" smtClean="0">
                <a:solidFill>
                  <a:srgbClr val="00B050"/>
                </a:solidFill>
              </a:rPr>
              <a:t>Adaptive Cruise Control: </a:t>
            </a:r>
            <a:r>
              <a:rPr lang="en-US" sz="2800" dirty="0" smtClean="0"/>
              <a:t>Vehicle is capable of following a leading car by autonomous action on throttle and brake panels</a:t>
            </a:r>
          </a:p>
          <a:p>
            <a:pPr marL="109728" indent="0">
              <a:buNone/>
            </a:pPr>
            <a:endParaRPr lang="en-US" sz="2800" dirty="0" smtClean="0"/>
          </a:p>
          <a:p>
            <a:pPr marL="109728" indent="0">
              <a:buNone/>
            </a:pPr>
            <a:r>
              <a:rPr lang="en-US" sz="2800" dirty="0" smtClean="0"/>
              <a:t>What next??</a:t>
            </a:r>
          </a:p>
          <a:p>
            <a:pPr marL="109728" indent="0">
              <a:buNone/>
            </a:pPr>
            <a:endParaRPr lang="en-IN" dirty="0"/>
          </a:p>
        </p:txBody>
      </p:sp>
      <p:sp>
        <p:nvSpPr>
          <p:cNvPr id="2" name="Title 1"/>
          <p:cNvSpPr>
            <a:spLocks noGrp="1"/>
          </p:cNvSpPr>
          <p:nvPr>
            <p:ph type="title"/>
          </p:nvPr>
        </p:nvSpPr>
        <p:spPr/>
        <p:txBody>
          <a:bodyPr/>
          <a:lstStyle/>
          <a:p>
            <a:r>
              <a:rPr lang="en-US" dirty="0" smtClean="0">
                <a:solidFill>
                  <a:schemeClr val="bg2">
                    <a:lumMod val="25000"/>
                  </a:schemeClr>
                </a:solidFill>
              </a:rPr>
              <a:t>Initial efforts…</a:t>
            </a:r>
            <a:endParaRPr lang="en-IN" dirty="0">
              <a:solidFill>
                <a:schemeClr val="bg2">
                  <a:lumMod val="25000"/>
                </a:schemeClr>
              </a:solidFill>
            </a:endParaRPr>
          </a:p>
        </p:txBody>
      </p:sp>
      <p:pic>
        <p:nvPicPr>
          <p:cNvPr id="5122" name="Picture 2" descr="D:\PPT\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5445224"/>
            <a:ext cx="1428750" cy="98107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a:xfrm>
            <a:off x="4380072" y="6407944"/>
            <a:ext cx="3072248" cy="365125"/>
          </a:xfrm>
        </p:spPr>
        <p:txBody>
          <a:bodyPr/>
          <a:lstStyle/>
          <a:p>
            <a:r>
              <a:rPr lang="en-IN" sz="1200" b="1" smtClean="0"/>
              <a:t>Requirements and Task Specifications </a:t>
            </a:r>
            <a:endParaRPr lang="en-IN" sz="1200" b="1" dirty="0"/>
          </a:p>
        </p:txBody>
      </p:sp>
      <p:sp>
        <p:nvSpPr>
          <p:cNvPr id="6" name="Slide Number Placeholder 5"/>
          <p:cNvSpPr>
            <a:spLocks noGrp="1"/>
          </p:cNvSpPr>
          <p:nvPr>
            <p:ph type="sldNum" sz="quarter" idx="12"/>
          </p:nvPr>
        </p:nvSpPr>
        <p:spPr/>
        <p:txBody>
          <a:bodyPr/>
          <a:lstStyle/>
          <a:p>
            <a:fld id="{912EF59A-DCDB-49C3-B426-D183B024C3B3}" type="slidenum">
              <a:rPr lang="en-IN" smtClean="0"/>
              <a:pPr/>
              <a:t>4</a:t>
            </a:fld>
            <a:endParaRPr lang="en-IN" dirty="0"/>
          </a:p>
        </p:txBody>
      </p:sp>
    </p:spTree>
    <p:extLst>
      <p:ext uri="{BB962C8B-B14F-4D97-AF65-F5344CB8AC3E}">
        <p14:creationId xmlns:p14="http://schemas.microsoft.com/office/powerpoint/2010/main" val="855770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A driving action involving a rapid and ‘intelligent’ movement to negotiate an obstacle</a:t>
            </a:r>
          </a:p>
          <a:p>
            <a:r>
              <a:rPr lang="en-US" dirty="0" smtClean="0"/>
              <a:t>It includes movement of steering wheel (path change) and speed increase</a:t>
            </a:r>
          </a:p>
          <a:p>
            <a:r>
              <a:rPr lang="en-US" dirty="0" smtClean="0"/>
              <a:t>But overtaking errors resulting from failure to accurately and timely interpret information about other vehicles in close proximity may result in catastrophic accidents</a:t>
            </a:r>
            <a:endParaRPr lang="en-IN" dirty="0"/>
          </a:p>
        </p:txBody>
      </p:sp>
      <p:sp>
        <p:nvSpPr>
          <p:cNvPr id="3" name="Title 2"/>
          <p:cNvSpPr>
            <a:spLocks noGrp="1"/>
          </p:cNvSpPr>
          <p:nvPr>
            <p:ph type="title"/>
          </p:nvPr>
        </p:nvSpPr>
        <p:spPr/>
        <p:txBody>
          <a:bodyPr>
            <a:normAutofit/>
          </a:bodyPr>
          <a:lstStyle/>
          <a:p>
            <a:r>
              <a:rPr lang="en-US" dirty="0" smtClean="0">
                <a:solidFill>
                  <a:schemeClr val="bg2">
                    <a:lumMod val="25000"/>
                  </a:schemeClr>
                </a:solidFill>
              </a:rPr>
              <a:t>Overtaking Maneuver </a:t>
            </a:r>
            <a:endParaRPr lang="en-IN" dirty="0">
              <a:solidFill>
                <a:schemeClr val="bg2">
                  <a:lumMod val="25000"/>
                </a:schemeClr>
              </a:solidFill>
            </a:endParaRPr>
          </a:p>
        </p:txBody>
      </p:sp>
      <p:pic>
        <p:nvPicPr>
          <p:cNvPr id="6146" name="Picture 2" descr="D:\PPT\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445224"/>
            <a:ext cx="1428750" cy="981075"/>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D:\PPT\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116632"/>
            <a:ext cx="1368151" cy="1224136"/>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a:xfrm>
            <a:off x="4380072" y="6407944"/>
            <a:ext cx="3144256" cy="365125"/>
          </a:xfrm>
        </p:spPr>
        <p:txBody>
          <a:bodyPr/>
          <a:lstStyle/>
          <a:p>
            <a:r>
              <a:rPr lang="en-IN" sz="1200" b="1" smtClean="0"/>
              <a:t>Requirements and Task Specifications </a:t>
            </a:r>
            <a:endParaRPr lang="en-IN" sz="1200" b="1" dirty="0"/>
          </a:p>
        </p:txBody>
      </p:sp>
      <p:sp>
        <p:nvSpPr>
          <p:cNvPr id="6" name="Slide Number Placeholder 5"/>
          <p:cNvSpPr>
            <a:spLocks noGrp="1"/>
          </p:cNvSpPr>
          <p:nvPr>
            <p:ph type="sldNum" sz="quarter" idx="12"/>
          </p:nvPr>
        </p:nvSpPr>
        <p:spPr/>
        <p:txBody>
          <a:bodyPr/>
          <a:lstStyle/>
          <a:p>
            <a:fld id="{912EF59A-DCDB-49C3-B426-D183B024C3B3}" type="slidenum">
              <a:rPr lang="en-IN" smtClean="0"/>
              <a:pPr/>
              <a:t>5</a:t>
            </a:fld>
            <a:endParaRPr lang="en-IN" dirty="0"/>
          </a:p>
        </p:txBody>
      </p:sp>
    </p:spTree>
    <p:extLst>
      <p:ext uri="{BB962C8B-B14F-4D97-AF65-F5344CB8AC3E}">
        <p14:creationId xmlns:p14="http://schemas.microsoft.com/office/powerpoint/2010/main" val="2720709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Intelligent algorithms addressing following real time issues need to be incorporated:</a:t>
            </a:r>
          </a:p>
          <a:p>
            <a:pPr marL="109728" indent="0">
              <a:buNone/>
            </a:pPr>
            <a:endParaRPr lang="en-US" dirty="0" smtClean="0"/>
          </a:p>
          <a:p>
            <a:pPr marL="624078" indent="-514350">
              <a:buFont typeface="+mj-lt"/>
              <a:buAutoNum type="arabicPeriod"/>
            </a:pPr>
            <a:r>
              <a:rPr lang="en-US" dirty="0" smtClean="0"/>
              <a:t>Calculating proximity to other vehicles</a:t>
            </a:r>
          </a:p>
          <a:p>
            <a:pPr marL="624078" indent="-514350">
              <a:buFont typeface="+mj-lt"/>
              <a:buAutoNum type="arabicPeriod"/>
            </a:pPr>
            <a:r>
              <a:rPr lang="en-US" dirty="0" smtClean="0"/>
              <a:t>Determine when the lane change maneuver should start (most research in this field has been on lane following)</a:t>
            </a:r>
          </a:p>
          <a:p>
            <a:pPr marL="624078" indent="-514350">
              <a:buFont typeface="+mj-lt"/>
              <a:buAutoNum type="arabicPeriod"/>
            </a:pPr>
            <a:r>
              <a:rPr lang="en-US" dirty="0" smtClean="0"/>
              <a:t>Developing optimal and safe trajectories</a:t>
            </a:r>
          </a:p>
          <a:p>
            <a:pPr marL="109728" indent="0">
              <a:buNone/>
            </a:pPr>
            <a:endParaRPr lang="en-US" dirty="0"/>
          </a:p>
          <a:p>
            <a:pPr marL="109728" indent="0">
              <a:buNone/>
            </a:pPr>
            <a:endParaRPr lang="en-US" dirty="0" smtClean="0"/>
          </a:p>
          <a:p>
            <a:pPr marL="109728" indent="0">
              <a:buNone/>
            </a:pPr>
            <a:endParaRPr lang="en-US" dirty="0" smtClean="0"/>
          </a:p>
          <a:p>
            <a:pPr marL="624078" indent="-514350">
              <a:buFont typeface="+mj-lt"/>
              <a:buAutoNum type="arabicPeriod"/>
            </a:pPr>
            <a:endParaRPr lang="en-US" dirty="0" smtClean="0"/>
          </a:p>
        </p:txBody>
      </p:sp>
      <p:sp>
        <p:nvSpPr>
          <p:cNvPr id="3" name="Title 2"/>
          <p:cNvSpPr>
            <a:spLocks noGrp="1"/>
          </p:cNvSpPr>
          <p:nvPr>
            <p:ph type="title"/>
          </p:nvPr>
        </p:nvSpPr>
        <p:spPr/>
        <p:txBody>
          <a:bodyPr>
            <a:normAutofit/>
          </a:bodyPr>
          <a:lstStyle/>
          <a:p>
            <a:r>
              <a:rPr lang="en-US" dirty="0" smtClean="0">
                <a:solidFill>
                  <a:schemeClr val="bg2">
                    <a:lumMod val="25000"/>
                  </a:schemeClr>
                </a:solidFill>
              </a:rPr>
              <a:t>How to avoid collisions?	</a:t>
            </a:r>
            <a:endParaRPr lang="en-IN" dirty="0">
              <a:solidFill>
                <a:schemeClr val="bg2">
                  <a:lumMod val="25000"/>
                </a:schemeClr>
              </a:solidFill>
            </a:endParaRPr>
          </a:p>
        </p:txBody>
      </p:sp>
      <p:pic>
        <p:nvPicPr>
          <p:cNvPr id="7170" name="Picture 2" descr="D:\PPT\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445224"/>
            <a:ext cx="1428750" cy="98107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a:xfrm>
            <a:off x="4380072" y="6407944"/>
            <a:ext cx="3360280" cy="365125"/>
          </a:xfrm>
        </p:spPr>
        <p:txBody>
          <a:bodyPr/>
          <a:lstStyle/>
          <a:p>
            <a:r>
              <a:rPr lang="en-IN" sz="1200" b="1" smtClean="0"/>
              <a:t>Requirements and Task Specifications</a:t>
            </a:r>
            <a:endParaRPr lang="en-IN" sz="1200" b="1" dirty="0"/>
          </a:p>
        </p:txBody>
      </p:sp>
      <p:sp>
        <p:nvSpPr>
          <p:cNvPr id="6" name="Slide Number Placeholder 5"/>
          <p:cNvSpPr>
            <a:spLocks noGrp="1"/>
          </p:cNvSpPr>
          <p:nvPr>
            <p:ph type="sldNum" sz="quarter" idx="12"/>
          </p:nvPr>
        </p:nvSpPr>
        <p:spPr/>
        <p:txBody>
          <a:bodyPr/>
          <a:lstStyle/>
          <a:p>
            <a:fld id="{912EF59A-DCDB-49C3-B426-D183B024C3B3}" type="slidenum">
              <a:rPr lang="en-IN" smtClean="0"/>
              <a:pPr/>
              <a:t>6</a:t>
            </a:fld>
            <a:endParaRPr lang="en-IN" dirty="0"/>
          </a:p>
        </p:txBody>
      </p:sp>
    </p:spTree>
    <p:extLst>
      <p:ext uri="{BB962C8B-B14F-4D97-AF65-F5344CB8AC3E}">
        <p14:creationId xmlns:p14="http://schemas.microsoft.com/office/powerpoint/2010/main" val="3719017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The biggest challenge is to safely overtake the vehicles taking optimum path</a:t>
            </a:r>
          </a:p>
          <a:p>
            <a:endParaRPr lang="en-US" dirty="0"/>
          </a:p>
          <a:p>
            <a:r>
              <a:rPr lang="en-US" dirty="0" smtClean="0"/>
              <a:t>Other challenges include:</a:t>
            </a:r>
          </a:p>
          <a:p>
            <a:pPr marL="624078" indent="-514350">
              <a:buFont typeface="+mj-lt"/>
              <a:buAutoNum type="arabicPeriod"/>
            </a:pPr>
            <a:r>
              <a:rPr lang="en-US" dirty="0" smtClean="0"/>
              <a:t>Estimation of speed of Vehicle Bot as well as an estimation of the acceleration needed for I-Bot using the sensors</a:t>
            </a:r>
          </a:p>
          <a:p>
            <a:pPr marL="624078" indent="-514350">
              <a:buFont typeface="+mj-lt"/>
              <a:buAutoNum type="arabicPeriod"/>
            </a:pPr>
            <a:r>
              <a:rPr lang="en-US" dirty="0" smtClean="0"/>
              <a:t>Deciding on the optimal path</a:t>
            </a:r>
          </a:p>
          <a:p>
            <a:pPr marL="624078" indent="-514350">
              <a:buFont typeface="+mj-lt"/>
              <a:buAutoNum type="arabicPeriod"/>
            </a:pPr>
            <a:r>
              <a:rPr lang="en-US" dirty="0" smtClean="0"/>
              <a:t>Safely regaining the path back sensing a vehicle(s), if any, in its vicinity</a:t>
            </a:r>
          </a:p>
          <a:p>
            <a:pPr marL="109728" indent="0">
              <a:buNone/>
            </a:pPr>
            <a:endParaRPr lang="en-US" dirty="0" smtClean="0"/>
          </a:p>
          <a:p>
            <a:pPr marL="624078" indent="-514350">
              <a:buFont typeface="+mj-lt"/>
              <a:buAutoNum type="arabicPeriod"/>
            </a:pPr>
            <a:endParaRPr lang="en-IN" dirty="0"/>
          </a:p>
        </p:txBody>
      </p:sp>
      <p:sp>
        <p:nvSpPr>
          <p:cNvPr id="3" name="Title 2"/>
          <p:cNvSpPr>
            <a:spLocks noGrp="1"/>
          </p:cNvSpPr>
          <p:nvPr>
            <p:ph type="title"/>
          </p:nvPr>
        </p:nvSpPr>
        <p:spPr/>
        <p:txBody>
          <a:bodyPr/>
          <a:lstStyle/>
          <a:p>
            <a:r>
              <a:rPr lang="en-US" dirty="0" smtClean="0">
                <a:solidFill>
                  <a:schemeClr val="bg2">
                    <a:lumMod val="25000"/>
                  </a:schemeClr>
                </a:solidFill>
              </a:rPr>
              <a:t>Key Challenges	</a:t>
            </a:r>
            <a:endParaRPr lang="en-IN" dirty="0">
              <a:solidFill>
                <a:schemeClr val="bg2">
                  <a:lumMod val="25000"/>
                </a:schemeClr>
              </a:solidFill>
            </a:endParaRPr>
          </a:p>
        </p:txBody>
      </p:sp>
      <p:sp>
        <p:nvSpPr>
          <p:cNvPr id="4" name="Footer Placeholder 3"/>
          <p:cNvSpPr>
            <a:spLocks noGrp="1"/>
          </p:cNvSpPr>
          <p:nvPr>
            <p:ph type="ftr" sz="quarter" idx="11"/>
          </p:nvPr>
        </p:nvSpPr>
        <p:spPr>
          <a:xfrm>
            <a:off x="4380072" y="6407944"/>
            <a:ext cx="3576304" cy="365125"/>
          </a:xfrm>
        </p:spPr>
        <p:txBody>
          <a:bodyPr/>
          <a:lstStyle/>
          <a:p>
            <a:r>
              <a:rPr lang="en-IN" sz="1200" b="1" smtClean="0"/>
              <a:t>Requirements and Task Specifications</a:t>
            </a:r>
            <a:endParaRPr lang="en-IN" sz="1200" b="1" dirty="0"/>
          </a:p>
        </p:txBody>
      </p:sp>
      <p:sp>
        <p:nvSpPr>
          <p:cNvPr id="6" name="Slide Number Placeholder 5"/>
          <p:cNvSpPr>
            <a:spLocks noGrp="1"/>
          </p:cNvSpPr>
          <p:nvPr>
            <p:ph type="sldNum" sz="quarter" idx="12"/>
          </p:nvPr>
        </p:nvSpPr>
        <p:spPr/>
        <p:txBody>
          <a:bodyPr/>
          <a:lstStyle/>
          <a:p>
            <a:fld id="{912EF59A-DCDB-49C3-B426-D183B024C3B3}" type="slidenum">
              <a:rPr lang="en-IN" smtClean="0"/>
              <a:pPr/>
              <a:t>7</a:t>
            </a:fld>
            <a:endParaRPr lang="en-IN" dirty="0"/>
          </a:p>
        </p:txBody>
      </p:sp>
    </p:spTree>
    <p:extLst>
      <p:ext uri="{BB962C8B-B14F-4D97-AF65-F5344CB8AC3E}">
        <p14:creationId xmlns:p14="http://schemas.microsoft.com/office/powerpoint/2010/main" val="651015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endParaRPr lang="en-US" dirty="0" smtClean="0"/>
          </a:p>
          <a:p>
            <a:pPr marL="109728" indent="0">
              <a:buNone/>
            </a:pPr>
            <a:endParaRPr lang="en-US" dirty="0"/>
          </a:p>
          <a:p>
            <a:pPr marL="109728" indent="0">
              <a:buNone/>
            </a:pPr>
            <a:endParaRPr lang="en-US" dirty="0" smtClean="0"/>
          </a:p>
          <a:p>
            <a:pPr marL="109728" indent="0">
              <a:buNone/>
            </a:pPr>
            <a:endParaRPr lang="en-US" dirty="0"/>
          </a:p>
          <a:p>
            <a:pPr marL="109728" indent="0">
              <a:buNone/>
            </a:pPr>
            <a:endParaRPr lang="en-US" dirty="0" smtClean="0"/>
          </a:p>
          <a:p>
            <a:pPr marL="109728" indent="0">
              <a:buNone/>
            </a:pPr>
            <a:r>
              <a:rPr lang="en-US" dirty="0" smtClean="0"/>
              <a:t>All the above challenges (trajectory planning) should be addressed in the absence as well as presence of vehicles in the passing lane.</a:t>
            </a:r>
          </a:p>
          <a:p>
            <a:pPr marL="109728" indent="0">
              <a:buNone/>
            </a:pPr>
            <a:endParaRPr lang="en-US" dirty="0"/>
          </a:p>
          <a:p>
            <a:pPr marL="109728" indent="0">
              <a:buNone/>
            </a:pPr>
            <a:r>
              <a:rPr lang="en-US" dirty="0" smtClean="0"/>
              <a:t>Also, </a:t>
            </a:r>
            <a:r>
              <a:rPr lang="en-IN" dirty="0" smtClean="0"/>
              <a:t>a </a:t>
            </a:r>
            <a:r>
              <a:rPr lang="en-IN" dirty="0"/>
              <a:t>safety distance </a:t>
            </a:r>
            <a:r>
              <a:rPr lang="en-IN" dirty="0" smtClean="0"/>
              <a:t>should be ensured between the vehicles </a:t>
            </a:r>
            <a:r>
              <a:rPr lang="en-IN" dirty="0"/>
              <a:t>in order to avoid any collision</a:t>
            </a:r>
            <a:endParaRPr lang="en-US" dirty="0"/>
          </a:p>
        </p:txBody>
      </p:sp>
      <p:sp>
        <p:nvSpPr>
          <p:cNvPr id="3" name="Title 2"/>
          <p:cNvSpPr>
            <a:spLocks noGrp="1"/>
          </p:cNvSpPr>
          <p:nvPr>
            <p:ph type="title"/>
          </p:nvPr>
        </p:nvSpPr>
        <p:spPr/>
        <p:txBody>
          <a:bodyPr/>
          <a:lstStyle/>
          <a:p>
            <a:r>
              <a:rPr lang="en-US" dirty="0">
                <a:solidFill>
                  <a:schemeClr val="bg2">
                    <a:lumMod val="25000"/>
                  </a:schemeClr>
                </a:solidFill>
              </a:rPr>
              <a:t>c</a:t>
            </a:r>
            <a:r>
              <a:rPr lang="en-US" dirty="0" smtClean="0">
                <a:solidFill>
                  <a:schemeClr val="bg2">
                    <a:lumMod val="25000"/>
                  </a:schemeClr>
                </a:solidFill>
              </a:rPr>
              <a:t>ontd…</a:t>
            </a:r>
            <a:endParaRPr lang="en-IN" dirty="0">
              <a:solidFill>
                <a:schemeClr val="bg2">
                  <a:lumMod val="25000"/>
                </a:schemeClr>
              </a:solidFill>
            </a:endParaRPr>
          </a:p>
        </p:txBody>
      </p:sp>
      <p:pic>
        <p:nvPicPr>
          <p:cNvPr id="12290" name="Picture 2" descr="D:\PPT\dg_07053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340768"/>
            <a:ext cx="5400600" cy="18002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a:xfrm>
            <a:off x="4380072" y="6407944"/>
            <a:ext cx="3648312" cy="365125"/>
          </a:xfrm>
        </p:spPr>
        <p:txBody>
          <a:bodyPr/>
          <a:lstStyle/>
          <a:p>
            <a:r>
              <a:rPr lang="en-IN" sz="1200" b="1" smtClean="0"/>
              <a:t>Requirements and Task Specifications</a:t>
            </a:r>
            <a:endParaRPr lang="en-IN" sz="1200" b="1" dirty="0"/>
          </a:p>
        </p:txBody>
      </p:sp>
      <p:sp>
        <p:nvSpPr>
          <p:cNvPr id="6" name="Slide Number Placeholder 5"/>
          <p:cNvSpPr>
            <a:spLocks noGrp="1"/>
          </p:cNvSpPr>
          <p:nvPr>
            <p:ph type="sldNum" sz="quarter" idx="12"/>
          </p:nvPr>
        </p:nvSpPr>
        <p:spPr/>
        <p:txBody>
          <a:bodyPr/>
          <a:lstStyle/>
          <a:p>
            <a:fld id="{912EF59A-DCDB-49C3-B426-D183B024C3B3}" type="slidenum">
              <a:rPr lang="en-IN" smtClean="0"/>
              <a:pPr/>
              <a:t>8</a:t>
            </a:fld>
            <a:endParaRPr lang="en-IN" dirty="0"/>
          </a:p>
        </p:txBody>
      </p:sp>
    </p:spTree>
    <p:extLst>
      <p:ext uri="{BB962C8B-B14F-4D97-AF65-F5344CB8AC3E}">
        <p14:creationId xmlns:p14="http://schemas.microsoft.com/office/powerpoint/2010/main" val="2225022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229600" cy="4810539"/>
          </a:xfrm>
        </p:spPr>
        <p:txBody>
          <a:bodyPr anchor="ctr"/>
          <a:lstStyle/>
          <a:p>
            <a:r>
              <a:rPr lang="en-US" dirty="0" smtClean="0"/>
              <a:t>The </a:t>
            </a:r>
            <a:r>
              <a:rPr lang="en-US" b="1" dirty="0" smtClean="0">
                <a:solidFill>
                  <a:srgbClr val="800080"/>
                </a:solidFill>
              </a:rPr>
              <a:t>coding work </a:t>
            </a:r>
            <a:r>
              <a:rPr lang="en-US" dirty="0" smtClean="0"/>
              <a:t>was divided into writing code for ACC, including overtaking maneuver, ensuring safe regaining of track, including code for Xbee in Matlab</a:t>
            </a:r>
            <a:r>
              <a:rPr lang="en-US" dirty="0"/>
              <a:t> </a:t>
            </a:r>
            <a:r>
              <a:rPr lang="en-US" dirty="0" smtClean="0"/>
              <a:t>for image processing.</a:t>
            </a:r>
          </a:p>
          <a:p>
            <a:r>
              <a:rPr lang="en-US" dirty="0" smtClean="0"/>
              <a:t>The </a:t>
            </a:r>
            <a:r>
              <a:rPr lang="en-US" b="1" dirty="0" smtClean="0">
                <a:solidFill>
                  <a:srgbClr val="800080"/>
                </a:solidFill>
              </a:rPr>
              <a:t>documentation</a:t>
            </a:r>
            <a:r>
              <a:rPr lang="en-US" dirty="0" smtClean="0"/>
              <a:t> involved making SRS, Presentations, documenting the code for ensuring readability</a:t>
            </a:r>
          </a:p>
          <a:p>
            <a:r>
              <a:rPr lang="en-US" dirty="0" smtClean="0"/>
              <a:t>The </a:t>
            </a:r>
            <a:r>
              <a:rPr lang="en-US" b="1" dirty="0" smtClean="0">
                <a:solidFill>
                  <a:srgbClr val="800080"/>
                </a:solidFill>
              </a:rPr>
              <a:t>testing</a:t>
            </a:r>
            <a:r>
              <a:rPr lang="en-US" dirty="0" smtClean="0"/>
              <a:t> involved various scenarios as will be described later </a:t>
            </a:r>
            <a:endParaRPr lang="en-IN" dirty="0"/>
          </a:p>
        </p:txBody>
      </p:sp>
      <p:sp>
        <p:nvSpPr>
          <p:cNvPr id="3" name="Footer Placeholder 2"/>
          <p:cNvSpPr>
            <a:spLocks noGrp="1"/>
          </p:cNvSpPr>
          <p:nvPr>
            <p:ph type="ftr" sz="quarter" idx="11"/>
          </p:nvPr>
        </p:nvSpPr>
        <p:spPr/>
        <p:txBody>
          <a:bodyPr/>
          <a:lstStyle/>
          <a:p>
            <a:r>
              <a:rPr lang="en-IN" smtClean="0"/>
              <a:t>Project Problem Statement and Short Description</a:t>
            </a:r>
            <a:endParaRPr lang="en-IN" dirty="0"/>
          </a:p>
        </p:txBody>
      </p:sp>
      <p:sp>
        <p:nvSpPr>
          <p:cNvPr id="4" name="Title 3"/>
          <p:cNvSpPr>
            <a:spLocks noGrp="1"/>
          </p:cNvSpPr>
          <p:nvPr>
            <p:ph type="title"/>
          </p:nvPr>
        </p:nvSpPr>
        <p:spPr/>
        <p:txBody>
          <a:bodyPr/>
          <a:lstStyle/>
          <a:p>
            <a:r>
              <a:rPr lang="en-US" dirty="0" smtClean="0">
                <a:solidFill>
                  <a:schemeClr val="accent1">
                    <a:lumMod val="75000"/>
                  </a:schemeClr>
                </a:solidFill>
              </a:rPr>
              <a:t>Let’s Plan!</a:t>
            </a:r>
            <a:endParaRPr lang="en-IN" dirty="0">
              <a:solidFill>
                <a:schemeClr val="accent1">
                  <a:lumMod val="75000"/>
                </a:schemeClr>
              </a:solidFill>
            </a:endParaRPr>
          </a:p>
        </p:txBody>
      </p:sp>
      <p:sp>
        <p:nvSpPr>
          <p:cNvPr id="6" name="Slide Number Placeholder 5"/>
          <p:cNvSpPr>
            <a:spLocks noGrp="1"/>
          </p:cNvSpPr>
          <p:nvPr>
            <p:ph type="sldNum" sz="quarter" idx="12"/>
          </p:nvPr>
        </p:nvSpPr>
        <p:spPr/>
        <p:txBody>
          <a:bodyPr/>
          <a:lstStyle/>
          <a:p>
            <a:fld id="{912EF59A-DCDB-49C3-B426-D183B024C3B3}" type="slidenum">
              <a:rPr lang="en-IN" smtClean="0"/>
              <a:pPr/>
              <a:t>9</a:t>
            </a:fld>
            <a:endParaRPr lang="en-IN" dirty="0"/>
          </a:p>
        </p:txBody>
      </p:sp>
    </p:spTree>
    <p:extLst>
      <p:ext uri="{BB962C8B-B14F-4D97-AF65-F5344CB8AC3E}">
        <p14:creationId xmlns:p14="http://schemas.microsoft.com/office/powerpoint/2010/main" val="41181380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475</TotalTime>
  <Words>1521</Words>
  <Application>Microsoft Office PowerPoint</Application>
  <PresentationFormat>On-screen Show (4:3)</PresentationFormat>
  <Paragraphs>190</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Concourse</vt:lpstr>
      <vt:lpstr>       Smart Overtaking Bot </vt:lpstr>
      <vt:lpstr>Components of our Project</vt:lpstr>
      <vt:lpstr>Idea (….in simple words) </vt:lpstr>
      <vt:lpstr>Initial efforts…</vt:lpstr>
      <vt:lpstr>Overtaking Maneuver </vt:lpstr>
      <vt:lpstr>How to avoid collisions? </vt:lpstr>
      <vt:lpstr>Key Challenges </vt:lpstr>
      <vt:lpstr>contd…</vt:lpstr>
      <vt:lpstr>Let’s Plan!</vt:lpstr>
      <vt:lpstr>Addressing the challenges</vt:lpstr>
      <vt:lpstr> </vt:lpstr>
      <vt:lpstr>The Three Parallel Tracks</vt:lpstr>
      <vt:lpstr>Work Flow Diagram</vt:lpstr>
      <vt:lpstr>Is it too simple? </vt:lpstr>
      <vt:lpstr>Raising the bar – reaching it!</vt:lpstr>
      <vt:lpstr>Contd….</vt:lpstr>
      <vt:lpstr>Problems Faced </vt:lpstr>
      <vt:lpstr>Two Scenarios - 1</vt:lpstr>
      <vt:lpstr>Two Scenarios - 1</vt:lpstr>
      <vt:lpstr>Two Scenarios - 2</vt:lpstr>
      <vt:lpstr> </vt:lpstr>
      <vt:lpstr>Performance Metrics</vt:lpstr>
      <vt:lpstr>Unique Selling Points</vt:lpstr>
      <vt:lpstr>Unique Selling Points</vt:lpstr>
      <vt:lpstr>Unique Selling Points</vt:lpstr>
      <vt:lpstr>Re-usability of Code</vt:lpstr>
      <vt:lpstr>Where can we fail?</vt:lpstr>
      <vt:lpstr>Situation of failure:</vt:lpstr>
      <vt:lpstr>Hardware needed</vt:lpstr>
      <vt:lpstr>               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Overtaking Bot</dc:title>
  <dc:creator>saurabh</dc:creator>
  <cp:lastModifiedBy>saurabh</cp:lastModifiedBy>
  <cp:revision>45</cp:revision>
  <dcterms:created xsi:type="dcterms:W3CDTF">2012-03-06T17:36:21Z</dcterms:created>
  <dcterms:modified xsi:type="dcterms:W3CDTF">2012-04-18T22:35:52Z</dcterms:modified>
</cp:coreProperties>
</file>